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422" r:id="rId2"/>
    <p:sldId id="428" r:id="rId3"/>
    <p:sldId id="338" r:id="rId4"/>
    <p:sldId id="295" r:id="rId5"/>
    <p:sldId id="430" r:id="rId6"/>
    <p:sldId id="431" r:id="rId7"/>
    <p:sldId id="432" r:id="rId8"/>
    <p:sldId id="266" r:id="rId9"/>
    <p:sldId id="267" r:id="rId10"/>
    <p:sldId id="325" r:id="rId11"/>
    <p:sldId id="262" r:id="rId12"/>
    <p:sldId id="320" r:id="rId13"/>
    <p:sldId id="436" r:id="rId14"/>
    <p:sldId id="329" r:id="rId15"/>
    <p:sldId id="438" r:id="rId16"/>
    <p:sldId id="440" r:id="rId17"/>
    <p:sldId id="439" r:id="rId18"/>
    <p:sldId id="322" r:id="rId19"/>
    <p:sldId id="275" r:id="rId20"/>
    <p:sldId id="278" r:id="rId21"/>
    <p:sldId id="276" r:id="rId22"/>
    <p:sldId id="265" r:id="rId23"/>
    <p:sldId id="279" r:id="rId24"/>
    <p:sldId id="327" r:id="rId25"/>
    <p:sldId id="281" r:id="rId26"/>
    <p:sldId id="282" r:id="rId27"/>
    <p:sldId id="328" r:id="rId28"/>
    <p:sldId id="424" r:id="rId29"/>
    <p:sldId id="283" r:id="rId30"/>
    <p:sldId id="286" r:id="rId31"/>
    <p:sldId id="44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D100"/>
    <a:srgbClr val="E70000"/>
    <a:srgbClr val="EDE59E"/>
    <a:srgbClr val="EDE116"/>
    <a:srgbClr val="FFFCF8"/>
    <a:srgbClr val="D77C93"/>
    <a:srgbClr val="D70072"/>
    <a:srgbClr val="C6AD06"/>
    <a:srgbClr val="D96A60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26" autoAdjust="0"/>
    <p:restoredTop sz="99877" autoAdjust="0"/>
  </p:normalViewPr>
  <p:slideViewPr>
    <p:cSldViewPr snapToGrid="0" snapToObjects="1">
      <p:cViewPr varScale="1">
        <p:scale>
          <a:sx n="115" d="100"/>
          <a:sy n="115" d="100"/>
        </p:scale>
        <p:origin x="208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A8EB4280-716A-1C4A-ACA8-9B3C2005AF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F81C55-414E-2F4A-B65A-88CCCABA65AC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F5E96233-405B-B24A-991F-1B690C87615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167FE85-474F-7B40-945D-CDC7726A1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9565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ED486357-69EE-1349-A5A6-DED02BEF4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7BD39A7-4EC9-0344-BD6B-F5756E57835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4714C228-0A5B-9D4E-ADA8-FA6A95E2F65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5E8F312-077D-1C4B-98DF-897036BB3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0472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950F186B-7473-3E4C-B2A0-BE986E0A77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AE419B-0D97-8340-A9F5-83FD34A757DB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2ED448B-9D6E-204E-8719-43B7CDE8D4D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B0191EF-3002-DD43-BF6E-6FC0A596A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5957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4BAED2E-B6D9-6145-A3ED-22A50417CD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EBEB12B-CF43-E14D-96EE-1F54FFE66F5E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9AFCC4C2-FC14-304F-86BE-7F2D77A7514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5A022AD3-5D65-E04D-8CE2-C0199A658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1349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B3A6F1C5-77D6-1E47-A259-03307B2BD5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B90594B-EC68-D44D-AB94-8C0F3946E57A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3A42399-51EA-DC42-B39A-956DADBAD4A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D336628-BD67-4142-9F11-79CCB8075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5251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2B753E27-BFE1-EF4D-8A0E-419D45E4F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DD03E6F-7ED0-D347-BA9D-46D93B75DFFC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578A8435-AE74-AF43-BB88-2993E603633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0317CBB-7B12-E640-9559-E2DC69FA2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3349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D553DCD6-D6A9-A549-9A75-60F68E7578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4B32EBD-826C-0947-ADE2-B5561485619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D3C4FC2F-E50A-3144-93A2-5A4824D9D5E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E9E32DD7-82E2-964C-8330-3DCDD13D1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6572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BA1B45C8-1D23-F54D-99A4-CD71A770B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8F50556-D936-504E-B985-278D1A17CCA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F878DF8E-FE73-CA4B-AB9D-4CB690A8999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392B4366-D837-C741-88AA-A96FFC2A7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864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DB8D6244-B8FD-6645-820A-E60D99786B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02D5AC2-36D0-8A46-A1DA-05ECDA3F3085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064D9522-5394-AF45-B5F5-EF49D8D9C6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BAD481AC-A7A2-404B-A50D-C6ADF148F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0095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CE05F235-A98C-1841-A9A4-008369B6E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57EEEE8-5C29-1349-AC7A-792CD15BDE2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1225B29-2850-0D4B-8D97-06C7BCEADA5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38728B35-072D-0A45-ACF5-0E5109D24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5041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5EF31A0-22C7-CF4B-A31E-AC6A8F3FD6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89B1FC1-4F48-7F48-B0C9-0BDDD384FEE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A5E959A-D095-5A46-962E-C56C78CF463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CA184E7-9438-214D-9310-0416113C4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551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3FD6454-11E5-E94A-BAE4-03836E1B8B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CF2E211-E7C8-A446-AFBA-9D64830B487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AEBC0D3-7146-2F46-9468-E44D395C29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3582B4-720F-E54F-9AA6-29619AA85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228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CA0A80A-7667-554A-B2EB-C77223B8D5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A7F1FF4-A413-7048-A969-F4C6310E056C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2AFF5D5-8A58-EF4E-88AD-E7DA8488D8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8FEFC3D-9A31-F740-BE17-AEDB8633D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5787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F72E976E-5BBE-D240-B570-56465CC2D5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989110D-1CFF-AB4B-8B5D-25A887514C2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4A766C-E1DD-5F49-83AA-1E1DC2DAD9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E7DC9E-B8E0-204F-B74E-F0F2895D6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1554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1B582CBC-D9E1-2C43-ADD1-EC82D782B2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CD1006D8-793A-784B-8612-75622E3A1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whois –h whois.arin.net 128.112.155.165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http://standards.ieee.org/regauth/oui/oui.txt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Why both MAC and IP: </a:t>
            </a:r>
          </a:p>
          <a:p>
            <a:pPr>
              <a:buFontTx/>
              <a:buChar char="-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Need identifier to use in bootstrap process</a:t>
            </a:r>
          </a:p>
          <a:p>
            <a:pPr>
              <a:buFontTx/>
              <a:buChar char="-"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IP address is topology-dependent, so cannot keep when host moves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LAN was meant to handle many different network protocols (not just IP)</a:t>
            </a: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25453335-95B6-8E4A-9B46-C053DE9BB0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43BE9B4-219C-324C-B9AC-622C820B40E2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z="13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70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DB76F2F9-A184-0E49-958F-1CA8EC3B94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23ECC59-7E01-674C-9207-ACB967795083}" type="slidenum">
              <a:rPr lang="en-US" altLang="en-US" sz="1300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F14878B-6E7F-574A-B864-57A4EE2CB41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AA0C7C0-39F5-5B47-9E35-59D07979C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1270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F6ED74E4-2866-2649-A8CB-9C4809DAAE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31E283D-9DB9-FB44-86A5-1386064D6D4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498EB05-1E1D-A648-8DD7-4B3594E3152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E13D98CA-61E1-E541-94B9-5C9CD99A8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3689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DFEC24C-87A7-0B45-8A0C-9674E4ED1B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21B4DDF-C2AC-EC41-8E4E-6889BCD0A1D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9F3E3797-135A-F94D-BF4E-0110FDF021A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BEBF4E97-CFAC-AB40-8541-35C115C5C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271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E7221-A141-AA43-B1F0-23D2847EA1E7}" type="datetime1">
              <a:rPr lang="en-US" smtClean="0"/>
              <a:t>10/2/19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A146FD-CAEB-C54F-B132-B4CA3EC352AC}" type="datetime1">
              <a:rPr lang="en-US" smtClean="0"/>
              <a:t>10/2/19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07343F-F236-D24F-9542-1F5BF53408EE}" type="datetime1">
              <a:rPr lang="en-US" smtClean="0"/>
              <a:t>10/2/19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64136" y="6345354"/>
            <a:ext cx="379141" cy="365125"/>
          </a:xfrm>
        </p:spPr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40624F-1A88-BA4D-8F32-D8D68F384383}" type="datetime1">
              <a:rPr lang="en-US" smtClean="0"/>
              <a:t>10/2/19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F19989-A835-614E-8756-5C3A6DA81AD9}" type="datetime1">
              <a:rPr lang="en-US" smtClean="0"/>
              <a:t>10/2/19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276F12-EDFE-114A-B8B0-2910906EE2F2}" type="datetime1">
              <a:rPr lang="en-US" smtClean="0"/>
              <a:t>10/2/19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7658" y="6356350"/>
            <a:ext cx="379141" cy="365125"/>
          </a:xfrm>
        </p:spPr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96506" y="6356350"/>
            <a:ext cx="390293" cy="365125"/>
          </a:xfrm>
        </p:spPr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DBEC35-A62B-A846-A654-946E4A678AFE}" type="datetime1">
              <a:rPr lang="en-US" smtClean="0"/>
              <a:t>10/2/19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B4760-C3B7-E349-85B8-7B6FCB4D35D5}" type="datetime1">
              <a:rPr lang="en-US" smtClean="0"/>
              <a:t>10/2/19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ot-servers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n.com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nnn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0651"/>
            <a:ext cx="9144000" cy="1470025"/>
          </a:xfrm>
        </p:spPr>
        <p:txBody>
          <a:bodyPr>
            <a:noAutofit/>
          </a:bodyPr>
          <a:lstStyle/>
          <a:p>
            <a:r>
              <a:rPr lang="en-US" sz="4800" dirty="0"/>
              <a:t>Naming in Networking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790950"/>
            <a:ext cx="8229600" cy="257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charset="-128"/>
              </a:rPr>
              <a:t>Jennifer Rexford</a:t>
            </a:r>
          </a:p>
          <a:p>
            <a:pPr>
              <a:lnSpc>
                <a:spcPct val="90000"/>
              </a:lnSpc>
            </a:pPr>
            <a:endParaRPr lang="en-US" altLang="en-US" sz="2400" dirty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ea typeface="ＭＳ Ｐゴシック" charset="-128"/>
              </a:rPr>
              <a:t>COS 316 Guest Lecture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5F07D369-1E43-7F49-BF31-1AA69A4AC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Hostname, IP, and MAC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973AA43-1038-6645-AAC3-4E1610F7A5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961851"/>
              </p:ext>
            </p:extLst>
          </p:nvPr>
        </p:nvGraphicFramePr>
        <p:xfrm>
          <a:off x="457200" y="1399479"/>
          <a:ext cx="8228759" cy="4838321"/>
        </p:xfrm>
        <a:graphic>
          <a:graphicData uri="http://schemas.openxmlformats.org/drawingml/2006/table">
            <a:tbl>
              <a:tblPr/>
              <a:tblGrid>
                <a:gridCol w="1260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1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6413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Hostname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 Address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MAC Address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355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Example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www.cs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2E2E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princeton.edu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2E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128.112.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7.156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2E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00:15:C5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: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49:04:A9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8708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Size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Hierarchical, human readable, variable length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Hierarchical, machine readable, 32 bits (in IPv4)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Flat, machine readable, 48 bits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413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Read by 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Humans, hosts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Internet routers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LAN switches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6306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5C5C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Allocation, top-level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Domain name assigned by registrar (e.g., for .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edu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Variable-length prefixes, assigned by ICANN, RIR, or ISP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Fixed-sized blocks, assigned by IEEE to vendors (e.g., Dell)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4712"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Allocation, low-level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Host name assigned by local administrator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Interface, by DHCP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or local administrator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tc>
                  <a:txBody>
                    <a:bodyPr/>
                    <a:lstStyle>
                      <a:lvl1pPr algn="l" defTabSz="457200" eaLnBrk="0" hangingPunct="0">
                        <a:spcBef>
                          <a:spcPct val="50000"/>
                        </a:spcBef>
                        <a:defRPr sz="2400">
                          <a:solidFill>
                            <a:srgbClr val="0000FF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algn="l" defTabSz="457200" eaLnBrk="0" hangingPunct="0">
                        <a:spcBef>
                          <a:spcPct val="10000"/>
                        </a:spcBef>
                        <a:buFont typeface="Helvetica" charset="0"/>
                        <a:defRPr sz="2000">
                          <a:solidFill>
                            <a:schemeClr val="accent2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algn="l" defTabSz="457200" eaLnBrk="0" hangingPunct="0">
                        <a:spcBef>
                          <a:spcPct val="10000"/>
                        </a:spcBef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accent2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4pPr>
                      <a:lvl5pPr marL="2057400" indent="-228600" algn="l" defTabSz="457200" eaLnBrk="0" hangingPunct="0">
                        <a:spcBef>
                          <a:spcPct val="10000"/>
                        </a:spcBef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Interface, by equipment vendor</a:t>
                      </a:r>
                    </a:p>
                  </a:txBody>
                  <a:tcPr marL="85088" marR="850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91" name="Slide Number Placeholder 3">
            <a:extLst>
              <a:ext uri="{FF2B5EF4-FFF2-40B4-BE49-F238E27FC236}">
                <a16:creationId xmlns:a16="http://schemas.microsoft.com/office/drawing/2014/main" id="{4EE7CAD5-043C-D442-865D-292CE2079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965D69-8EB2-F740-83E2-B519D6606D3D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04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>
            <a:extLst>
              <a:ext uri="{FF2B5EF4-FFF2-40B4-BE49-F238E27FC236}">
                <a16:creationId xmlns:a16="http://schemas.microsoft.com/office/drawing/2014/main" id="{4AD822FF-B43B-B94D-A391-02DDD70C1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Directory: Translate 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Name </a:t>
            </a:r>
            <a:r>
              <a:rPr lang="en-US" altLang="en-US" dirty="0">
                <a:ea typeface="ＭＳ Ｐゴシック" panose="020B0600070205080204" pitchFamily="34" charset="-128"/>
              </a:rPr>
              <a:t>to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Address</a:t>
            </a: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200C29A4-0464-3A4E-99E4-A74AE321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52E09AF-95B7-964C-A315-5D46D39CC1B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9826794-7674-9346-9186-F3C9426ED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36BB882-D117-4544-BC36-442E3BBE0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5A19B64-27C2-154B-8418-A8C6D7C42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33600"/>
            <a:ext cx="9144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30402D2-996D-4843-9051-06ECBFEBB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FA72BE4-B49D-454D-836B-4D5046F8C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9530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1208753-2400-604A-AF09-DB34D4B79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638800"/>
            <a:ext cx="9144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CD15A02-328E-8345-8B7E-385445F5BBE5}"/>
              </a:ext>
            </a:extLst>
          </p:cNvPr>
          <p:cNvCxnSpPr>
            <a:cxnSpLocks noChangeShapeType="1"/>
            <a:stCxn id="6" idx="7"/>
            <a:endCxn id="9" idx="2"/>
          </p:cNvCxnSpPr>
          <p:nvPr/>
        </p:nvCxnSpPr>
        <p:spPr bwMode="auto">
          <a:xfrm rot="5400000" flipH="1" flipV="1">
            <a:off x="2824956" y="4394994"/>
            <a:ext cx="617538" cy="74295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7B121A1-0694-9845-9FEC-EE7171F38E00}"/>
              </a:ext>
            </a:extLst>
          </p:cNvPr>
          <p:cNvCxnSpPr>
            <a:cxnSpLocks noChangeShapeType="1"/>
            <a:stCxn id="9" idx="5"/>
            <a:endCxn id="11" idx="1"/>
          </p:cNvCxnSpPr>
          <p:nvPr/>
        </p:nvCxnSpPr>
        <p:spPr bwMode="auto">
          <a:xfrm rot="16200000" flipH="1">
            <a:off x="3916362" y="5124451"/>
            <a:ext cx="1006475" cy="2667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891DBDC-7050-5145-93D1-F0E09722586B}"/>
              </a:ext>
            </a:extLst>
          </p:cNvPr>
          <p:cNvCxnSpPr>
            <a:cxnSpLocks noChangeShapeType="1"/>
            <a:stCxn id="11" idx="6"/>
            <a:endCxn id="10" idx="2"/>
          </p:cNvCxnSpPr>
          <p:nvPr/>
        </p:nvCxnSpPr>
        <p:spPr bwMode="auto">
          <a:xfrm flipV="1">
            <a:off x="5334000" y="5372100"/>
            <a:ext cx="762000" cy="6858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E8F4F3B-5CA5-514C-A3A1-C89D565B6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76400"/>
            <a:ext cx="7086600" cy="167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CAA29D9-90DB-5845-811E-D093F6C68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962400"/>
            <a:ext cx="7086600" cy="2590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515C716-7BED-0E4B-BDF0-A7C24A7C1DF2}"/>
              </a:ext>
            </a:extLst>
          </p:cNvPr>
          <p:cNvCxnSpPr>
            <a:cxnSpLocks noChangeShapeType="1"/>
            <a:stCxn id="8" idx="6"/>
            <a:endCxn id="7" idx="2"/>
          </p:cNvCxnSpPr>
          <p:nvPr/>
        </p:nvCxnSpPr>
        <p:spPr bwMode="auto">
          <a:xfrm>
            <a:off x="2895600" y="2552700"/>
            <a:ext cx="32004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C3E89A8-F2B8-564E-AC5B-BCC6DD19875E}"/>
              </a:ext>
            </a:extLst>
          </p:cNvPr>
          <p:cNvCxnSpPr>
            <a:cxnSpLocks noChangeShapeType="1"/>
            <a:stCxn id="8" idx="4"/>
            <a:endCxn id="6" idx="0"/>
          </p:cNvCxnSpPr>
          <p:nvPr/>
        </p:nvCxnSpPr>
        <p:spPr bwMode="auto">
          <a:xfrm rot="5400000">
            <a:off x="1447801" y="3962400"/>
            <a:ext cx="1981200" cy="31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66AF2D7-5C77-114B-8B3A-15CF76A64D7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563394" y="3961606"/>
            <a:ext cx="1981200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2" name="TextBox 30">
            <a:extLst>
              <a:ext uri="{FF2B5EF4-FFF2-40B4-BE49-F238E27FC236}">
                <a16:creationId xmlns:a16="http://schemas.microsoft.com/office/drawing/2014/main" id="{ADBE0CB8-5207-FE47-8F97-14B4134C7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750" y="2057400"/>
            <a:ext cx="78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</p:txBody>
      </p:sp>
      <p:sp>
        <p:nvSpPr>
          <p:cNvPr id="21523" name="TextBox 31">
            <a:extLst>
              <a:ext uri="{FF2B5EF4-FFF2-40B4-BE49-F238E27FC236}">
                <a16:creationId xmlns:a16="http://schemas.microsoft.com/office/drawing/2014/main" id="{5023E5E7-F08E-4947-B7F8-E593B386D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24125"/>
            <a:ext cx="1243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</a:t>
            </a:r>
          </a:p>
        </p:txBody>
      </p:sp>
      <p:sp>
        <p:nvSpPr>
          <p:cNvPr id="21524" name="TextBox 35">
            <a:extLst>
              <a:ext uri="{FF2B5EF4-FFF2-40B4-BE49-F238E27FC236}">
                <a16:creationId xmlns:a16="http://schemas.microsoft.com/office/drawing/2014/main" id="{8737477A-6920-8948-8DC8-83E5EE3A2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733925"/>
            <a:ext cx="882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</a:p>
        </p:txBody>
      </p:sp>
      <p:sp>
        <p:nvSpPr>
          <p:cNvPr id="21525" name="TextBox 36">
            <a:extLst>
              <a:ext uri="{FF2B5EF4-FFF2-40B4-BE49-F238E27FC236}">
                <a16:creationId xmlns:a16="http://schemas.microsoft.com/office/drawing/2014/main" id="{C32266D8-B367-2948-A37C-4BB4BBF39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138" y="1676400"/>
            <a:ext cx="12620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26" name="TextBox 37">
            <a:extLst>
              <a:ext uri="{FF2B5EF4-FFF2-40B4-BE49-F238E27FC236}">
                <a16:creationId xmlns:a16="http://schemas.microsoft.com/office/drawing/2014/main" id="{D7C93484-5154-004A-972C-8EE31C0FC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43400"/>
            <a:ext cx="1689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3691458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5FFC362A-A5F1-4642-8811-835087180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Directory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9D7D3-01CF-7F44-B02F-9243F4F24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 key-value store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Key: name, value: address(es)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Answer queries: given name, return address(es)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Caching the response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Reuse the response, for a period of time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Better performance and lower overhead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Allow entries to change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Updating the address(es) associated with a name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Invalidating or expiring cached responses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55945600-3081-4D45-BD6A-F03FA700D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69B5EC9-AC30-7F45-ABB8-55DD205DD80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9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4AF93D09-E1F1-0C41-BB2C-6F1EEB9A3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Directory Design: Three Extremes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DF284-EF9D-4642-8D7A-627D4B7C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17638"/>
            <a:ext cx="8763000" cy="4906963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Flood the query (e.g., ARP)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The named node responds with its own address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But, high overhead in large networks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E8A9EF47-DB40-CC49-BD07-82776DC5C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AB2A73F-B3AF-4444-B420-DF149B18B6F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4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>
            <a:extLst>
              <a:ext uri="{FF2B5EF4-FFF2-40B4-BE49-F238E27FC236}">
                <a16:creationId xmlns:a16="http://schemas.microsoft.com/office/drawing/2014/main" id="{B5289869-8688-9B46-9186-09D0A3A61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Address Resolution Protocol (ARP)</a:t>
            </a:r>
          </a:p>
        </p:txBody>
      </p:sp>
      <p:sp>
        <p:nvSpPr>
          <p:cNvPr id="30723" name="Rectangle 5">
            <a:extLst>
              <a:ext uri="{FF2B5EF4-FFF2-40B4-BE49-F238E27FC236}">
                <a16:creationId xmlns:a16="http://schemas.microsoft.com/office/drawing/2014/main" id="{CD9233D2-86E7-3C41-9B4E-603C9B9489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804532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Every host in a LAN maintains an ARP table</a:t>
            </a:r>
          </a:p>
          <a:p>
            <a:pPr lvl="1"/>
            <a:r>
              <a:rPr lang="en-US" altLang="en-US" dirty="0"/>
              <a:t>(IP address, MAC address) pair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Consult the table when sending a packet</a:t>
            </a:r>
          </a:p>
          <a:p>
            <a:pPr lvl="1"/>
            <a:r>
              <a:rPr lang="en-US" altLang="en-US" dirty="0"/>
              <a:t>Map destination IP address to </a:t>
            </a:r>
            <a:r>
              <a:rPr lang="en-US" altLang="en-US" dirty="0" err="1"/>
              <a:t>dest</a:t>
            </a:r>
            <a:r>
              <a:rPr lang="en-US" altLang="en-US" dirty="0"/>
              <a:t> MAC address</a:t>
            </a:r>
          </a:p>
          <a:p>
            <a:pPr lvl="1"/>
            <a:r>
              <a:rPr lang="en-US" altLang="en-US" dirty="0"/>
              <a:t>Transmit the IP packet within an Ethernet frame</a:t>
            </a:r>
          </a:p>
          <a:p>
            <a:pPr lvl="1">
              <a:buFont typeface="Helvetica" pitchFamily="2" charset="0"/>
              <a:buNone/>
            </a:pPr>
            <a:endParaRPr lang="en-US" altLang="en-US" dirty="0"/>
          </a:p>
        </p:txBody>
      </p:sp>
      <p:sp>
        <p:nvSpPr>
          <p:cNvPr id="30721" name="Slide Number Placeholder 3">
            <a:extLst>
              <a:ext uri="{FF2B5EF4-FFF2-40B4-BE49-F238E27FC236}">
                <a16:creationId xmlns:a16="http://schemas.microsoft.com/office/drawing/2014/main" id="{ECF88AD2-FC0E-A44D-B219-3DBE7105C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D91B6C-8DF1-6942-8F60-C87A6975264B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7E6309-E4F1-5B46-BEB9-CB0C5DFFA4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3" y="4551362"/>
            <a:ext cx="12001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E9E41E7A-9D79-0C49-A265-D9C8B33A6B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37" y="4551362"/>
            <a:ext cx="13874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092C2F37-3F9D-0546-A684-AC7B3E5EA474}"/>
              </a:ext>
            </a:extLst>
          </p:cNvPr>
          <p:cNvCxnSpPr>
            <a:cxnSpLocks noChangeShapeType="1"/>
            <a:endCxn id="14" idx="1"/>
          </p:cNvCxnSpPr>
          <p:nvPr/>
        </p:nvCxnSpPr>
        <p:spPr bwMode="auto">
          <a:xfrm>
            <a:off x="5586412" y="5541962"/>
            <a:ext cx="1791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3">
            <a:extLst>
              <a:ext uri="{FF2B5EF4-FFF2-40B4-BE49-F238E27FC236}">
                <a16:creationId xmlns:a16="http://schemas.microsoft.com/office/drawing/2014/main" id="{9A078350-C9D4-5D48-829A-4E1B62982EB4}"/>
              </a:ext>
            </a:extLst>
          </p:cNvPr>
          <p:cNvCxnSpPr>
            <a:cxnSpLocks noChangeShapeType="1"/>
            <a:stCxn id="12" idx="3"/>
          </p:cNvCxnSpPr>
          <p:nvPr/>
        </p:nvCxnSpPr>
        <p:spPr bwMode="auto">
          <a:xfrm>
            <a:off x="1908373" y="5541962"/>
            <a:ext cx="1581961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71EF8426-013A-3D4B-B7D4-B06D39D61C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605557"/>
              </p:ext>
            </p:extLst>
          </p:nvPr>
        </p:nvGraphicFramePr>
        <p:xfrm>
          <a:off x="3315283" y="4703762"/>
          <a:ext cx="23812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25608" name="Object 2">
                        <a:extLst>
                          <a:ext uri="{FF2B5EF4-FFF2-40B4-BE49-F238E27FC236}">
                            <a16:creationId xmlns:a16="http://schemas.microsoft.com/office/drawing/2014/main" id="{76C1C413-63BA-684B-B197-51010AB7DD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283" y="4703762"/>
                        <a:ext cx="23812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7">
            <a:extLst>
              <a:ext uri="{FF2B5EF4-FFF2-40B4-BE49-F238E27FC236}">
                <a16:creationId xmlns:a16="http://schemas.microsoft.com/office/drawing/2014/main" id="{8619CAF4-60D6-FA42-936B-84D9ADEC4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432" y="4949239"/>
            <a:ext cx="966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1.2.3.4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7B91F6A0-3837-2A4D-8F2C-F2C58E86F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373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49B2656D-B795-1E47-9C0F-E7C5E5671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037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2AFB02F0-FB18-094D-AA47-808C82D23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496" y="4949239"/>
            <a:ext cx="11095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1.2.3.19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E8FF70-5183-7341-8138-952A6B819A2B}"/>
              </a:ext>
            </a:extLst>
          </p:cNvPr>
          <p:cNvSpPr/>
          <p:nvPr/>
        </p:nvSpPr>
        <p:spPr>
          <a:xfrm>
            <a:off x="1127008" y="5770562"/>
            <a:ext cx="2113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00:15:C5:49:04:A9</a:t>
            </a:r>
            <a:endParaRPr lang="en-US" sz="20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77D0D8-1300-5D43-AE38-2A691BFB32EB}"/>
              </a:ext>
            </a:extLst>
          </p:cNvPr>
          <p:cNvSpPr/>
          <p:nvPr/>
        </p:nvSpPr>
        <p:spPr>
          <a:xfrm>
            <a:off x="5918559" y="5715438"/>
            <a:ext cx="2143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78:9A:B5:23:5D:98</a:t>
            </a:r>
            <a:endParaRPr lang="en-US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21868B-28E7-7B49-8B4F-B39759B659D8}"/>
              </a:ext>
            </a:extLst>
          </p:cNvPr>
          <p:cNvSpPr txBox="1"/>
          <p:nvPr/>
        </p:nvSpPr>
        <p:spPr>
          <a:xfrm>
            <a:off x="3712360" y="5151863"/>
            <a:ext cx="1542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Local Area </a:t>
            </a:r>
          </a:p>
          <a:p>
            <a:pPr algn="ctr"/>
            <a:r>
              <a:rPr lang="en-US" sz="2400" dirty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163199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E298-026A-5D4C-8B60-3ABCDE93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Address Resolution Protocol (ARP)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3F9CE-ABFE-0A4F-811D-EE6A53718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13" y="1534321"/>
            <a:ext cx="8575964" cy="2722561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But, what if the key is not in the table?</a:t>
            </a:r>
          </a:p>
          <a:p>
            <a:pPr lvl="1"/>
            <a:r>
              <a:rPr lang="en-US" altLang="en-US" dirty="0"/>
              <a:t>Sender broadcast: </a:t>
            </a:r>
            <a:r>
              <a:rPr lang="ja-JP" altLang="en-US"/>
              <a:t>“</a:t>
            </a:r>
            <a:r>
              <a:rPr lang="en-US" altLang="ja-JP" dirty="0"/>
              <a:t>Who has IP address 1.2.3.19?</a:t>
            </a:r>
            <a:r>
              <a:rPr lang="ja-JP" altLang="en-US"/>
              <a:t>”</a:t>
            </a:r>
            <a:endParaRPr lang="en-US" altLang="ja-JP" dirty="0"/>
          </a:p>
          <a:p>
            <a:pPr lvl="1"/>
            <a:r>
              <a:rPr lang="en-US" altLang="en-US" dirty="0"/>
              <a:t>Receiver answer: </a:t>
            </a:r>
            <a:r>
              <a:rPr lang="ja-JP" altLang="en-US"/>
              <a:t>“</a:t>
            </a:r>
            <a:r>
              <a:rPr lang="en-US" altLang="ja-JP" dirty="0"/>
              <a:t>MAC address </a:t>
            </a:r>
            <a:r>
              <a:rPr lang="en-US" altLang="en-US" dirty="0">
                <a:ea typeface="ＭＳ Ｐゴシック" panose="020B0600070205080204" pitchFamily="34" charset="-128"/>
              </a:rPr>
              <a:t>78:9A:B5:23:5D:98</a:t>
            </a:r>
            <a:r>
              <a:rPr lang="ja-JP" altLang="en-US"/>
              <a:t>”</a:t>
            </a:r>
            <a:endParaRPr lang="en-US" altLang="ja-JP" dirty="0"/>
          </a:p>
          <a:p>
            <a:pPr lvl="1"/>
            <a:r>
              <a:rPr lang="en-US" altLang="en-US" dirty="0"/>
              <a:t>Sender caches the result in its local ARP cache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A22FE-C939-0048-9857-B5CF4D26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A9C0FF-FB5D-BC4C-B7A9-7051E31A5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3" y="4551362"/>
            <a:ext cx="12001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69E2D3A2-3BA3-8A42-B400-8435454BDE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37" y="4551362"/>
            <a:ext cx="13874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5EE7423E-98A8-AF44-B50E-E631EAEA701E}"/>
              </a:ext>
            </a:extLst>
          </p:cNvPr>
          <p:cNvCxnSpPr>
            <a:cxnSpLocks noChangeShapeType="1"/>
            <a:endCxn id="12" idx="1"/>
          </p:cNvCxnSpPr>
          <p:nvPr/>
        </p:nvCxnSpPr>
        <p:spPr bwMode="auto">
          <a:xfrm>
            <a:off x="5586412" y="5541962"/>
            <a:ext cx="1791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3">
            <a:extLst>
              <a:ext uri="{FF2B5EF4-FFF2-40B4-BE49-F238E27FC236}">
                <a16:creationId xmlns:a16="http://schemas.microsoft.com/office/drawing/2014/main" id="{60E07D5B-C469-264E-8061-97EAE9244314}"/>
              </a:ext>
            </a:extLst>
          </p:cNvPr>
          <p:cNvCxnSpPr>
            <a:cxnSpLocks noChangeShapeType="1"/>
            <a:stCxn id="11" idx="3"/>
          </p:cNvCxnSpPr>
          <p:nvPr/>
        </p:nvCxnSpPr>
        <p:spPr bwMode="auto">
          <a:xfrm>
            <a:off x="1908373" y="5541962"/>
            <a:ext cx="1581961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DFD6286A-F092-5342-894F-BAF2452F0D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006749"/>
              </p:ext>
            </p:extLst>
          </p:nvPr>
        </p:nvGraphicFramePr>
        <p:xfrm>
          <a:off x="3315283" y="4703762"/>
          <a:ext cx="23812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3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71EF8426-013A-3D4B-B7D4-B06D39D61C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283" y="4703762"/>
                        <a:ext cx="23812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7">
            <a:extLst>
              <a:ext uri="{FF2B5EF4-FFF2-40B4-BE49-F238E27FC236}">
                <a16:creationId xmlns:a16="http://schemas.microsoft.com/office/drawing/2014/main" id="{B23BA097-35F8-F249-BD61-61A991A30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432" y="4949239"/>
            <a:ext cx="966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1.2.3.4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844CDE64-31B7-1B46-A9B9-799213A4D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373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3B92D897-D5C0-7A4E-832F-6D02C62C4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037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A03A4753-963D-9F49-AF91-1C779234F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496" y="4949239"/>
            <a:ext cx="11095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FF2610-F413-4A46-B537-2730FF75B3CB}"/>
              </a:ext>
            </a:extLst>
          </p:cNvPr>
          <p:cNvSpPr/>
          <p:nvPr/>
        </p:nvSpPr>
        <p:spPr>
          <a:xfrm>
            <a:off x="1127008" y="5770562"/>
            <a:ext cx="2113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00:15:C5:49:04:A9</a:t>
            </a:r>
            <a:endParaRPr lang="en-US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8A7B4-1D02-4347-B273-F34D7E2D47E6}"/>
              </a:ext>
            </a:extLst>
          </p:cNvPr>
          <p:cNvSpPr/>
          <p:nvPr/>
        </p:nvSpPr>
        <p:spPr>
          <a:xfrm>
            <a:off x="5918559" y="5715438"/>
            <a:ext cx="2143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78:9A:B5:23:5D:98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8B34C1-EAB4-D149-97DB-C016B99AEB31}"/>
              </a:ext>
            </a:extLst>
          </p:cNvPr>
          <p:cNvSpPr txBox="1"/>
          <p:nvPr/>
        </p:nvSpPr>
        <p:spPr>
          <a:xfrm>
            <a:off x="3712360" y="5151863"/>
            <a:ext cx="1542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Local Area </a:t>
            </a:r>
          </a:p>
          <a:p>
            <a:pPr algn="ctr"/>
            <a:r>
              <a:rPr lang="en-US" sz="2400" dirty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400551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E298-026A-5D4C-8B60-3ABCDE93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Address Resolution Protocol (ARP)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3F9CE-ABFE-0A4F-811D-EE6A53718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13" y="1534321"/>
            <a:ext cx="8575964" cy="2722561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Managing the ARP cache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Storing all key-value pairs introduces overhead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Entries become stale (e.g., IP assigned to new host)</a:t>
            </a:r>
          </a:p>
          <a:p>
            <a:pPr lvl="1"/>
            <a:r>
              <a:rPr lang="en-US" altLang="en-US" dirty="0"/>
              <a:t>Remove an entry if not used for some period of time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A22FE-C939-0048-9857-B5CF4D26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A9C0FF-FB5D-BC4C-B7A9-7051E31A5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3" y="4551362"/>
            <a:ext cx="12001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69E2D3A2-3BA3-8A42-B400-8435454BDE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37" y="4551362"/>
            <a:ext cx="13874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5EE7423E-98A8-AF44-B50E-E631EAEA701E}"/>
              </a:ext>
            </a:extLst>
          </p:cNvPr>
          <p:cNvCxnSpPr>
            <a:cxnSpLocks noChangeShapeType="1"/>
            <a:endCxn id="12" idx="1"/>
          </p:cNvCxnSpPr>
          <p:nvPr/>
        </p:nvCxnSpPr>
        <p:spPr bwMode="auto">
          <a:xfrm>
            <a:off x="5586412" y="5541962"/>
            <a:ext cx="1791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3">
            <a:extLst>
              <a:ext uri="{FF2B5EF4-FFF2-40B4-BE49-F238E27FC236}">
                <a16:creationId xmlns:a16="http://schemas.microsoft.com/office/drawing/2014/main" id="{60E07D5B-C469-264E-8061-97EAE9244314}"/>
              </a:ext>
            </a:extLst>
          </p:cNvPr>
          <p:cNvCxnSpPr>
            <a:cxnSpLocks noChangeShapeType="1"/>
            <a:stCxn id="11" idx="3"/>
          </p:cNvCxnSpPr>
          <p:nvPr/>
        </p:nvCxnSpPr>
        <p:spPr bwMode="auto">
          <a:xfrm>
            <a:off x="1908373" y="5541962"/>
            <a:ext cx="1581961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DFD6286A-F092-5342-894F-BAF2452F0D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15283" y="4703762"/>
          <a:ext cx="23812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0" name="Photo Editor Photo" r:id="rId5" imgW="1270000" imgH="927100" progId="MSPhotoEd.3">
                  <p:embed/>
                </p:oleObj>
              </mc:Choice>
              <mc:Fallback>
                <p:oleObj name="Photo Editor Photo" r:id="rId5" imgW="1270000" imgH="927100" progId="MSPhotoEd.3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DFD6286A-F092-5342-894F-BAF2452F0D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283" y="4703762"/>
                        <a:ext cx="23812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17">
            <a:extLst>
              <a:ext uri="{FF2B5EF4-FFF2-40B4-BE49-F238E27FC236}">
                <a16:creationId xmlns:a16="http://schemas.microsoft.com/office/drawing/2014/main" id="{B23BA097-35F8-F249-BD61-61A991A30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432" y="4949239"/>
            <a:ext cx="966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1.2.3.4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844CDE64-31B7-1B46-A9B9-799213A4D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373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3B92D897-D5C0-7A4E-832F-6D02C62C4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037" y="5389562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3" name="TextBox 17">
            <a:extLst>
              <a:ext uri="{FF2B5EF4-FFF2-40B4-BE49-F238E27FC236}">
                <a16:creationId xmlns:a16="http://schemas.microsoft.com/office/drawing/2014/main" id="{A03A4753-963D-9F49-AF91-1C779234F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496" y="4949239"/>
            <a:ext cx="11095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Helvetica" pitchFamily="2" charset="0"/>
              </a:rPr>
              <a:t>1.2.3.19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FF2610-F413-4A46-B537-2730FF75B3CB}"/>
              </a:ext>
            </a:extLst>
          </p:cNvPr>
          <p:cNvSpPr/>
          <p:nvPr/>
        </p:nvSpPr>
        <p:spPr>
          <a:xfrm>
            <a:off x="1127008" y="5770562"/>
            <a:ext cx="2113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00:15:C5:49:04:A9</a:t>
            </a:r>
            <a:endParaRPr lang="en-US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D8A7B4-1D02-4347-B273-F34D7E2D47E6}"/>
              </a:ext>
            </a:extLst>
          </p:cNvPr>
          <p:cNvSpPr/>
          <p:nvPr/>
        </p:nvSpPr>
        <p:spPr>
          <a:xfrm>
            <a:off x="5918559" y="5715438"/>
            <a:ext cx="2143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>
                <a:ea typeface="ＭＳ Ｐゴシック" panose="020B0600070205080204" pitchFamily="34" charset="-128"/>
              </a:rPr>
              <a:t>78:9A:B5:23:5D:98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8B34C1-EAB4-D149-97DB-C016B99AEB31}"/>
              </a:ext>
            </a:extLst>
          </p:cNvPr>
          <p:cNvSpPr txBox="1"/>
          <p:nvPr/>
        </p:nvSpPr>
        <p:spPr>
          <a:xfrm>
            <a:off x="3712360" y="5151863"/>
            <a:ext cx="1542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Local Area </a:t>
            </a:r>
          </a:p>
          <a:p>
            <a:pPr algn="ctr"/>
            <a:r>
              <a:rPr lang="en-US" sz="2400" dirty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3528819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4AF93D09-E1F1-0C41-BB2C-6F1EEB9A3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Directory Design: Three Extremes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DF284-EF9D-4642-8D7A-627D4B7C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17638"/>
            <a:ext cx="8763000" cy="4906963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Flood the query (e.g., ARP)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The named node responds with its address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But, high overhead in large networks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Push data to all nodes (e.g., /</a:t>
            </a:r>
            <a:r>
              <a:rPr lang="en-US" altLang="en-US" dirty="0" err="1">
                <a:ea typeface="ＭＳ Ｐゴシック" panose="020B0600070205080204" pitchFamily="34" charset="-128"/>
              </a:rPr>
              <a:t>etc</a:t>
            </a:r>
            <a:r>
              <a:rPr lang="en-US" altLang="en-US" dirty="0">
                <a:ea typeface="ＭＳ Ｐゴシック" panose="020B0600070205080204" pitchFamily="34" charset="-128"/>
              </a:rPr>
              <a:t>/hosts)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All nodes store a full copy of the directory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But, high overhead for many names and updates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Central directory server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All data and queries handled by one node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But, poor performance, scalability, and reliability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E8A9EF47-DB40-CC49-BD07-82776DC5C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AB2A73F-B3AF-4444-B420-DF149B18B6F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93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B1BBC95-05CE-F94B-8F58-0F339323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Distributed Directory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7A6D-BBD7-5444-AE0D-8FD28EF5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8486077" cy="4525963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Hierarchical directory (e.g., DNS)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Follow the hierarchy of the name space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Distribute the directory, distribute the queries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Enable decentralized updates to the directory</a:t>
            </a:r>
          </a:p>
          <a:p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anose="020B0600070205080204" pitchFamily="34" charset="-128"/>
              </a:rPr>
              <a:t>Distributed Hash Table (e.g., P2P applications)</a:t>
            </a:r>
          </a:p>
          <a:p>
            <a:pPr lvl="1"/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anose="020B0600070205080204" pitchFamily="34" charset="-128"/>
              </a:rPr>
              <a:t>Directory as a hash table with flat names</a:t>
            </a:r>
          </a:p>
          <a:p>
            <a:pPr lvl="1"/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anose="020B0600070205080204" pitchFamily="34" charset="-128"/>
              </a:rPr>
              <a:t>Each directory node handles range of hash outputs</a:t>
            </a:r>
          </a:p>
          <a:p>
            <a:pPr lvl="1"/>
            <a:r>
              <a:rPr lang="en-US" altLang="en-US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panose="020B0600070205080204" pitchFamily="34" charset="-128"/>
              </a:rPr>
              <a:t>Use hash to direct query to the directory node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2EA05FEE-290A-D640-BE6F-B5E11DC2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662A4E1-0254-AD44-8CCD-1CD3644FA06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>
            <a:extLst>
              <a:ext uri="{FF2B5EF4-FFF2-40B4-BE49-F238E27FC236}">
                <a16:creationId xmlns:a16="http://schemas.microsoft.com/office/drawing/2014/main" id="{E899AAE4-1187-E249-B016-1DCAAF0881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Domain Name System (DNS)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D34BE9B3-4059-D94B-BCB1-6D1CC00809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Properties of DNS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Hierarchical name space divided into zones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Distributed over a collection of DNS servers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Hierarchy of DNS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Root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Top-level domain (TLD)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Authoritative DNS servers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Performing the translations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Local DNS servers and client resolvers</a:t>
            </a:r>
          </a:p>
        </p:txBody>
      </p:sp>
      <p:sp>
        <p:nvSpPr>
          <p:cNvPr id="38914" name="Slide Number Placeholder 3">
            <a:extLst>
              <a:ext uri="{FF2B5EF4-FFF2-40B4-BE49-F238E27FC236}">
                <a16:creationId xmlns:a16="http://schemas.microsoft.com/office/drawing/2014/main" id="{627C2A67-2705-3947-B069-070E5E893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06215B50-AB0D-F242-A854-1F7FE169276E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932C5-E492-3246-A06F-B6502A2B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9022E-1C55-FD42-A142-0AB6A184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9531E23-5527-634F-9C8C-3753B1F32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546340"/>
              </p:ext>
            </p:extLst>
          </p:nvPr>
        </p:nvGraphicFramePr>
        <p:xfrm>
          <a:off x="457200" y="1848412"/>
          <a:ext cx="8414795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6032">
                  <a:extLst>
                    <a:ext uri="{9D8B030D-6E8A-4147-A177-3AD203B41FA5}">
                      <a16:colId xmlns:a16="http://schemas.microsoft.com/office/drawing/2014/main" val="373828535"/>
                    </a:ext>
                  </a:extLst>
                </a:gridCol>
                <a:gridCol w="4348763">
                  <a:extLst>
                    <a:ext uri="{9D8B030D-6E8A-4147-A177-3AD203B41FA5}">
                      <a16:colId xmlns:a16="http://schemas.microsoft.com/office/drawing/2014/main" val="5300469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Type of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86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Uniform Resource Locator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www.cs.princeton.edu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/~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jrex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foo.html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344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jrex@cs.princeton.edu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464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Hostname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www.cs.princeton.edu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464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Internet 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charset="-128"/>
                          <a:cs typeface="Times New Roman" panose="02020603050405020304" pitchFamily="18" charset="0"/>
                        </a:rPr>
                        <a:t>128.112.7.156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190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 Access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charset="-128"/>
                          <a:cs typeface="Times New Roman" panose="02020603050405020304" pitchFamily="18" charset="0"/>
                        </a:rPr>
                        <a:t>00:15:C5:49:04:A9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41674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F3DC2C-FF81-5441-A95B-549CEB422CC4}"/>
              </a:ext>
            </a:extLst>
          </p:cNvPr>
          <p:cNvSpPr txBox="1"/>
          <p:nvPr/>
        </p:nvSpPr>
        <p:spPr>
          <a:xfrm>
            <a:off x="1362586" y="5814866"/>
            <a:ext cx="6035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Today’s lecture focuses on the last three!</a:t>
            </a:r>
          </a:p>
        </p:txBody>
      </p:sp>
    </p:spTree>
    <p:extLst>
      <p:ext uri="{BB962C8B-B14F-4D97-AF65-F5344CB8AC3E}">
        <p14:creationId xmlns:p14="http://schemas.microsoft.com/office/powerpoint/2010/main" val="1302495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>
            <a:extLst>
              <a:ext uri="{FF2B5EF4-FFF2-40B4-BE49-F238E27FC236}">
                <a16:creationId xmlns:a16="http://schemas.microsoft.com/office/drawing/2014/main" id="{9F6DD16D-4D0C-6F4C-9E3C-EB998DD51F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Distributed Hierarchical Database</a:t>
            </a:r>
          </a:p>
        </p:txBody>
      </p:sp>
      <p:sp>
        <p:nvSpPr>
          <p:cNvPr id="45058" name="Slide Number Placeholder 2">
            <a:extLst>
              <a:ext uri="{FF2B5EF4-FFF2-40B4-BE49-F238E27FC236}">
                <a16:creationId xmlns:a16="http://schemas.microsoft.com/office/drawing/2014/main" id="{4FBEE806-8C47-7445-949E-6F650D3D8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1350A3E6-A84F-E140-84D9-2E17210A23D1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5060" name="Oval 3">
            <a:extLst>
              <a:ext uri="{FF2B5EF4-FFF2-40B4-BE49-F238E27FC236}">
                <a16:creationId xmlns:a16="http://schemas.microsoft.com/office/drawing/2014/main" id="{E8BE972F-EFBC-FE42-9E4B-3AF5910AE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2392ED41-E0E0-3E45-9707-BB4139C0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030413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com</a:t>
            </a:r>
          </a:p>
        </p:txBody>
      </p:sp>
      <p:sp>
        <p:nvSpPr>
          <p:cNvPr id="45062" name="Oval 5">
            <a:extLst>
              <a:ext uri="{FF2B5EF4-FFF2-40B4-BE49-F238E27FC236}">
                <a16:creationId xmlns:a16="http://schemas.microsoft.com/office/drawing/2014/main" id="{E4C099E2-BA45-E145-8B4C-C5A81C91B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2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3" name="Text Box 6">
            <a:extLst>
              <a:ext uri="{FF2B5EF4-FFF2-40B4-BE49-F238E27FC236}">
                <a16:creationId xmlns:a16="http://schemas.microsoft.com/office/drawing/2014/main" id="{C24956F1-0141-1A4B-A1C5-0050FD1F6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030413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edu</a:t>
            </a:r>
          </a:p>
        </p:txBody>
      </p:sp>
      <p:grpSp>
        <p:nvGrpSpPr>
          <p:cNvPr id="45064" name="Group 7">
            <a:extLst>
              <a:ext uri="{FF2B5EF4-FFF2-40B4-BE49-F238E27FC236}">
                <a16:creationId xmlns:a16="http://schemas.microsoft.com/office/drawing/2014/main" id="{7D31FD7A-7FE7-2C42-BA82-98D94D44EA9E}"/>
              </a:ext>
            </a:extLst>
          </p:cNvPr>
          <p:cNvGrpSpPr>
            <a:grpSpLocks/>
          </p:cNvGrpSpPr>
          <p:nvPr/>
        </p:nvGrpSpPr>
        <p:grpSpPr bwMode="auto">
          <a:xfrm>
            <a:off x="1966913" y="2201863"/>
            <a:ext cx="522287" cy="88900"/>
            <a:chOff x="1347" y="1706"/>
            <a:chExt cx="329" cy="56"/>
          </a:xfrm>
        </p:grpSpPr>
        <p:sp>
          <p:nvSpPr>
            <p:cNvPr id="45131" name="Oval 8">
              <a:extLst>
                <a:ext uri="{FF2B5EF4-FFF2-40B4-BE49-F238E27FC236}">
                  <a16:creationId xmlns:a16="http://schemas.microsoft.com/office/drawing/2014/main" id="{9CEE4DFC-B0B1-4449-ACC0-BFF1350D5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32" name="Oval 9">
              <a:extLst>
                <a:ext uri="{FF2B5EF4-FFF2-40B4-BE49-F238E27FC236}">
                  <a16:creationId xmlns:a16="http://schemas.microsoft.com/office/drawing/2014/main" id="{487DDC74-551F-3342-8A33-19FC7AA95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33" name="Oval 10">
              <a:extLst>
                <a:ext uri="{FF2B5EF4-FFF2-40B4-BE49-F238E27FC236}">
                  <a16:creationId xmlns:a16="http://schemas.microsoft.com/office/drawing/2014/main" id="{4B2FA480-32E8-DB4C-AC95-AABE76101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5065" name="Oval 11">
            <a:extLst>
              <a:ext uri="{FF2B5EF4-FFF2-40B4-BE49-F238E27FC236}">
                <a16:creationId xmlns:a16="http://schemas.microsoft.com/office/drawing/2014/main" id="{0586C3D1-CCAB-DE48-8FA2-87FE576E3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96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6" name="Text Box 12">
            <a:extLst>
              <a:ext uri="{FF2B5EF4-FFF2-40B4-BE49-F238E27FC236}">
                <a16:creationId xmlns:a16="http://schemas.microsoft.com/office/drawing/2014/main" id="{D835B62E-B208-C241-B8ED-33FC7B253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2030413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org</a:t>
            </a:r>
          </a:p>
        </p:txBody>
      </p:sp>
      <p:sp>
        <p:nvSpPr>
          <p:cNvPr id="45067" name="Rectangle 13">
            <a:extLst>
              <a:ext uri="{FF2B5EF4-FFF2-40B4-BE49-F238E27FC236}">
                <a16:creationId xmlns:a16="http://schemas.microsoft.com/office/drawing/2014/main" id="{DC89DF67-C6BA-9D43-AE28-BAC4D67CB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8" name="Oval 14">
            <a:extLst>
              <a:ext uri="{FF2B5EF4-FFF2-40B4-BE49-F238E27FC236}">
                <a16:creationId xmlns:a16="http://schemas.microsoft.com/office/drawing/2014/main" id="{94897186-3A41-FA47-A29F-8E99D70BA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9" name="Text Box 15">
            <a:extLst>
              <a:ext uri="{FF2B5EF4-FFF2-40B4-BE49-F238E27FC236}">
                <a16:creationId xmlns:a16="http://schemas.microsoft.com/office/drawing/2014/main" id="{0309670B-4EF4-424B-84B2-CD3FB2681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2030413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45070" name="Oval 16">
            <a:extLst>
              <a:ext uri="{FF2B5EF4-FFF2-40B4-BE49-F238E27FC236}">
                <a16:creationId xmlns:a16="http://schemas.microsoft.com/office/drawing/2014/main" id="{BA6F9EC7-6454-5147-B82C-4BFA9F03F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1" name="Text Box 17">
            <a:extLst>
              <a:ext uri="{FF2B5EF4-FFF2-40B4-BE49-F238E27FC236}">
                <a16:creationId xmlns:a16="http://schemas.microsoft.com/office/drawing/2014/main" id="{FAF23BCD-7E1F-D647-AB08-E55DFCD65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00" y="2028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uk</a:t>
            </a:r>
          </a:p>
        </p:txBody>
      </p:sp>
      <p:grpSp>
        <p:nvGrpSpPr>
          <p:cNvPr id="45072" name="Group 18">
            <a:extLst>
              <a:ext uri="{FF2B5EF4-FFF2-40B4-BE49-F238E27FC236}">
                <a16:creationId xmlns:a16="http://schemas.microsoft.com/office/drawing/2014/main" id="{40E37D4D-CAC1-B542-B95F-FCF70233C05B}"/>
              </a:ext>
            </a:extLst>
          </p:cNvPr>
          <p:cNvGrpSpPr>
            <a:grpSpLocks/>
          </p:cNvGrpSpPr>
          <p:nvPr/>
        </p:nvGrpSpPr>
        <p:grpSpPr bwMode="auto">
          <a:xfrm>
            <a:off x="4946650" y="2230438"/>
            <a:ext cx="522288" cy="88900"/>
            <a:chOff x="3703" y="1706"/>
            <a:chExt cx="329" cy="56"/>
          </a:xfrm>
        </p:grpSpPr>
        <p:sp>
          <p:nvSpPr>
            <p:cNvPr id="45128" name="Oval 19">
              <a:extLst>
                <a:ext uri="{FF2B5EF4-FFF2-40B4-BE49-F238E27FC236}">
                  <a16:creationId xmlns:a16="http://schemas.microsoft.com/office/drawing/2014/main" id="{B326DF04-1D55-4943-8A7C-7C2FB0646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29" name="Oval 20">
              <a:extLst>
                <a:ext uri="{FF2B5EF4-FFF2-40B4-BE49-F238E27FC236}">
                  <a16:creationId xmlns:a16="http://schemas.microsoft.com/office/drawing/2014/main" id="{E2D736E4-5339-B345-A8A3-D3C31A32C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130" name="Oval 21">
              <a:extLst>
                <a:ext uri="{FF2B5EF4-FFF2-40B4-BE49-F238E27FC236}">
                  <a16:creationId xmlns:a16="http://schemas.microsoft.com/office/drawing/2014/main" id="{169DFBEC-0860-0045-8D2E-9DD683B6E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5073" name="Oval 22">
            <a:extLst>
              <a:ext uri="{FF2B5EF4-FFF2-40B4-BE49-F238E27FC236}">
                <a16:creationId xmlns:a16="http://schemas.microsoft.com/office/drawing/2014/main" id="{FC9F3126-E746-7C4D-B382-35B139DD1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4" name="Text Box 23">
            <a:extLst>
              <a:ext uri="{FF2B5EF4-FFF2-40B4-BE49-F238E27FC236}">
                <a16:creationId xmlns:a16="http://schemas.microsoft.com/office/drawing/2014/main" id="{DDC0526C-BF9F-2D45-8CE9-209D9D077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375" y="2016125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zw</a:t>
            </a:r>
          </a:p>
        </p:txBody>
      </p:sp>
      <p:sp>
        <p:nvSpPr>
          <p:cNvPr id="45075" name="Rectangle 24">
            <a:extLst>
              <a:ext uri="{FF2B5EF4-FFF2-40B4-BE49-F238E27FC236}">
                <a16:creationId xmlns:a16="http://schemas.microsoft.com/office/drawing/2014/main" id="{438D0BA4-98FE-AF46-8352-5E5A76BDE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82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6" name="Oval 25">
            <a:extLst>
              <a:ext uri="{FF2B5EF4-FFF2-40B4-BE49-F238E27FC236}">
                <a16:creationId xmlns:a16="http://schemas.microsoft.com/office/drawing/2014/main" id="{AEBCAA20-39BB-5F48-80B5-EF40978C0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7" name="Text Box 26">
            <a:extLst>
              <a:ext uri="{FF2B5EF4-FFF2-40B4-BE49-F238E27FC236}">
                <a16:creationId xmlns:a16="http://schemas.microsoft.com/office/drawing/2014/main" id="{E0E83E24-17DA-0F43-9A61-A6878AD13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0513" y="2017713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arpa</a:t>
            </a:r>
          </a:p>
        </p:txBody>
      </p:sp>
      <p:sp>
        <p:nvSpPr>
          <p:cNvPr id="45078" name="Oval 27">
            <a:extLst>
              <a:ext uri="{FF2B5EF4-FFF2-40B4-BE49-F238E27FC236}">
                <a16:creationId xmlns:a16="http://schemas.microsoft.com/office/drawing/2014/main" id="{CACDDDD1-4385-1945-A3AE-07180351C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963" y="1163638"/>
            <a:ext cx="563562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9" name="Text Box 28">
            <a:extLst>
              <a:ext uri="{FF2B5EF4-FFF2-40B4-BE49-F238E27FC236}">
                <a16:creationId xmlns:a16="http://schemas.microsoft.com/office/drawing/2014/main" id="{A37E4C77-5EC6-1846-9571-148A999C8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085850"/>
            <a:ext cx="1585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unnamed root</a:t>
            </a:r>
          </a:p>
        </p:txBody>
      </p:sp>
      <p:sp>
        <p:nvSpPr>
          <p:cNvPr id="45080" name="Line 29">
            <a:extLst>
              <a:ext uri="{FF2B5EF4-FFF2-40B4-BE49-F238E27FC236}">
                <a16:creationId xmlns:a16="http://schemas.microsoft.com/office/drawing/2014/main" id="{16673954-EB77-8642-880E-6D93E5144C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863" y="1363663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1" name="Line 30">
            <a:extLst>
              <a:ext uri="{FF2B5EF4-FFF2-40B4-BE49-F238E27FC236}">
                <a16:creationId xmlns:a16="http://schemas.microsoft.com/office/drawing/2014/main" id="{59D88B90-8872-D74F-81B4-A1809B7F24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1125" y="1460500"/>
            <a:ext cx="2951163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Line 31">
            <a:extLst>
              <a:ext uri="{FF2B5EF4-FFF2-40B4-BE49-F238E27FC236}">
                <a16:creationId xmlns:a16="http://schemas.microsoft.com/office/drawing/2014/main" id="{EE29D511-B710-6647-9B3A-60D28A6C85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55950" y="1530350"/>
            <a:ext cx="1204913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3" name="Line 32">
            <a:extLst>
              <a:ext uri="{FF2B5EF4-FFF2-40B4-BE49-F238E27FC236}">
                <a16:creationId xmlns:a16="http://schemas.microsoft.com/office/drawing/2014/main" id="{F765CAB7-914C-6642-A68C-6442078D20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19588" y="1584325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4" name="Line 33">
            <a:extLst>
              <a:ext uri="{FF2B5EF4-FFF2-40B4-BE49-F238E27FC236}">
                <a16:creationId xmlns:a16="http://schemas.microsoft.com/office/drawing/2014/main" id="{2E231DC7-8AC8-1B41-8E32-56F0792444D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8063" y="1349375"/>
            <a:ext cx="3324225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5" name="Line 34">
            <a:extLst>
              <a:ext uri="{FF2B5EF4-FFF2-40B4-BE49-F238E27FC236}">
                <a16:creationId xmlns:a16="http://schemas.microsoft.com/office/drawing/2014/main" id="{59E1B30A-B7CD-F949-B6A1-E138BACB9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6788" y="1460500"/>
            <a:ext cx="2119312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6" name="Line 35">
            <a:extLst>
              <a:ext uri="{FF2B5EF4-FFF2-40B4-BE49-F238E27FC236}">
                <a16:creationId xmlns:a16="http://schemas.microsoft.com/office/drawing/2014/main" id="{8BFD12CE-AA17-6B4A-864B-DB27A41C9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1225" y="1544638"/>
            <a:ext cx="1344613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7" name="Oval 36">
            <a:extLst>
              <a:ext uri="{FF2B5EF4-FFF2-40B4-BE49-F238E27FC236}">
                <a16:creationId xmlns:a16="http://schemas.microsoft.com/office/drawing/2014/main" id="{D418B0C9-ABAD-B44C-917A-F5B22C03A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438" y="29083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88" name="Oval 37">
            <a:extLst>
              <a:ext uri="{FF2B5EF4-FFF2-40B4-BE49-F238E27FC236}">
                <a16:creationId xmlns:a16="http://schemas.microsoft.com/office/drawing/2014/main" id="{E590CF89-9866-8A4D-9DC6-A10EA04E2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8" y="38862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89" name="Oval 38">
            <a:extLst>
              <a:ext uri="{FF2B5EF4-FFF2-40B4-BE49-F238E27FC236}">
                <a16:creationId xmlns:a16="http://schemas.microsoft.com/office/drawing/2014/main" id="{B5D8AE6B-C289-2B49-A11F-18BED1C9A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75" y="38846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0" name="Oval 39">
            <a:extLst>
              <a:ext uri="{FF2B5EF4-FFF2-40B4-BE49-F238E27FC236}">
                <a16:creationId xmlns:a16="http://schemas.microsoft.com/office/drawing/2014/main" id="{40FD6DFE-809B-7B4D-BFCA-492497AB7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29225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1" name="Oval 40">
            <a:extLst>
              <a:ext uri="{FF2B5EF4-FFF2-40B4-BE49-F238E27FC236}">
                <a16:creationId xmlns:a16="http://schemas.microsoft.com/office/drawing/2014/main" id="{86518B3C-B03D-024E-9D2D-BD11BBF55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38989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2" name="Oval 41">
            <a:extLst>
              <a:ext uri="{FF2B5EF4-FFF2-40B4-BE49-F238E27FC236}">
                <a16:creationId xmlns:a16="http://schemas.microsoft.com/office/drawing/2014/main" id="{20E3BB33-784E-6446-9F38-0F2AB6635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48625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3" name="Oval 42">
            <a:extLst>
              <a:ext uri="{FF2B5EF4-FFF2-40B4-BE49-F238E27FC236}">
                <a16:creationId xmlns:a16="http://schemas.microsoft.com/office/drawing/2014/main" id="{1F01F25D-988F-AE4C-BF8C-A2C6567EF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3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4" name="Oval 43">
            <a:extLst>
              <a:ext uri="{FF2B5EF4-FFF2-40B4-BE49-F238E27FC236}">
                <a16:creationId xmlns:a16="http://schemas.microsoft.com/office/drawing/2014/main" id="{9B53908B-BEB4-6243-B6ED-97F52B668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5" name="Oval 44">
            <a:extLst>
              <a:ext uri="{FF2B5EF4-FFF2-40B4-BE49-F238E27FC236}">
                <a16:creationId xmlns:a16="http://schemas.microsoft.com/office/drawing/2014/main" id="{7A3A31AD-0771-4249-A9C2-359885C9D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29083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6" name="Oval 45">
            <a:extLst>
              <a:ext uri="{FF2B5EF4-FFF2-40B4-BE49-F238E27FC236}">
                <a16:creationId xmlns:a16="http://schemas.microsoft.com/office/drawing/2014/main" id="{72D97971-5164-7F49-970E-DAE62537C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38862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7" name="Oval 46">
            <a:extLst>
              <a:ext uri="{FF2B5EF4-FFF2-40B4-BE49-F238E27FC236}">
                <a16:creationId xmlns:a16="http://schemas.microsoft.com/office/drawing/2014/main" id="{7D1AE6C7-DE7F-3F4A-830C-B1FB7E154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48482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8" name="Text Box 47">
            <a:extLst>
              <a:ext uri="{FF2B5EF4-FFF2-40B4-BE49-F238E27FC236}">
                <a16:creationId xmlns:a16="http://schemas.microsoft.com/office/drawing/2014/main" id="{0FC45128-113C-644E-BB2F-F5781073B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2971800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bar</a:t>
            </a:r>
          </a:p>
        </p:txBody>
      </p:sp>
      <p:sp>
        <p:nvSpPr>
          <p:cNvPr id="45099" name="Text Box 48">
            <a:extLst>
              <a:ext uri="{FF2B5EF4-FFF2-40B4-BE49-F238E27FC236}">
                <a16:creationId xmlns:a16="http://schemas.microsoft.com/office/drawing/2014/main" id="{73BF94FD-5CBF-314F-A2AC-3729EE579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396875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west</a:t>
            </a:r>
          </a:p>
        </p:txBody>
      </p:sp>
      <p:sp>
        <p:nvSpPr>
          <p:cNvPr id="45100" name="Text Box 49">
            <a:extLst>
              <a:ext uri="{FF2B5EF4-FFF2-40B4-BE49-F238E27FC236}">
                <a16:creationId xmlns:a16="http://schemas.microsoft.com/office/drawing/2014/main" id="{DFB0DE77-1D67-8647-BCD1-8F208F526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138" y="3968750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east</a:t>
            </a:r>
          </a:p>
        </p:txBody>
      </p:sp>
      <p:sp>
        <p:nvSpPr>
          <p:cNvPr id="45101" name="Text Box 50">
            <a:extLst>
              <a:ext uri="{FF2B5EF4-FFF2-40B4-BE49-F238E27FC236}">
                <a16:creationId xmlns:a16="http://schemas.microsoft.com/office/drawing/2014/main" id="{ED9D7D92-3C7B-594A-A7D5-20DE85FF4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latin typeface="Times New Roman" panose="02020603050405020304" pitchFamily="18" charset="0"/>
              </a:rPr>
              <a:t>foo</a:t>
            </a:r>
          </a:p>
        </p:txBody>
      </p:sp>
      <p:sp>
        <p:nvSpPr>
          <p:cNvPr id="45102" name="Text Box 51">
            <a:extLst>
              <a:ext uri="{FF2B5EF4-FFF2-40B4-BE49-F238E27FC236}">
                <a16:creationId xmlns:a16="http://schemas.microsoft.com/office/drawing/2014/main" id="{5F02CCDC-ACC4-C046-A1CD-6D714CD5F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6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</a:t>
            </a:r>
          </a:p>
        </p:txBody>
      </p:sp>
      <p:sp>
        <p:nvSpPr>
          <p:cNvPr id="45103" name="Line 52">
            <a:extLst>
              <a:ext uri="{FF2B5EF4-FFF2-40B4-BE49-F238E27FC236}">
                <a16:creationId xmlns:a16="http://schemas.microsoft.com/office/drawing/2014/main" id="{55932F34-B676-934B-B2A1-AC5662EC0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1125" y="2535238"/>
            <a:ext cx="1588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4" name="Line 53">
            <a:extLst>
              <a:ext uri="{FF2B5EF4-FFF2-40B4-BE49-F238E27FC236}">
                <a16:creationId xmlns:a16="http://schemas.microsoft.com/office/drawing/2014/main" id="{CAAFDB03-BE4C-A24D-B17F-E5B865787A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588" y="3484563"/>
            <a:ext cx="360362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5" name="Line 54">
            <a:extLst>
              <a:ext uri="{FF2B5EF4-FFF2-40B4-BE49-F238E27FC236}">
                <a16:creationId xmlns:a16="http://schemas.microsoft.com/office/drawing/2014/main" id="{2CCB6196-4126-634B-AA7F-053F4000D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5263" y="3470275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6" name="Line 55">
            <a:extLst>
              <a:ext uri="{FF2B5EF4-FFF2-40B4-BE49-F238E27FC236}">
                <a16:creationId xmlns:a16="http://schemas.microsoft.com/office/drawing/2014/main" id="{D254BD5A-DCEE-684C-A892-4D1BF8FDB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225" y="4467225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7" name="Line 56">
            <a:extLst>
              <a:ext uri="{FF2B5EF4-FFF2-40B4-BE49-F238E27FC236}">
                <a16:creationId xmlns:a16="http://schemas.microsoft.com/office/drawing/2014/main" id="{F750D5F7-B24A-1449-8B26-D18FC26824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6750" y="4452938"/>
            <a:ext cx="1588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8" name="Line 57">
            <a:extLst>
              <a:ext uri="{FF2B5EF4-FFF2-40B4-BE49-F238E27FC236}">
                <a16:creationId xmlns:a16="http://schemas.microsoft.com/office/drawing/2014/main" id="{D4699724-235A-5248-BCA9-1C348AF613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1563" y="2555875"/>
            <a:ext cx="1587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9" name="Line 58">
            <a:extLst>
              <a:ext uri="{FF2B5EF4-FFF2-40B4-BE49-F238E27FC236}">
                <a16:creationId xmlns:a16="http://schemas.microsoft.com/office/drawing/2014/main" id="{CFF4F0C3-79BA-844F-B7C2-67C550C57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3484563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0" name="Line 59">
            <a:extLst>
              <a:ext uri="{FF2B5EF4-FFF2-40B4-BE49-F238E27FC236}">
                <a16:creationId xmlns:a16="http://schemas.microsoft.com/office/drawing/2014/main" id="{D359A958-202A-304F-8126-029826F35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3150" y="4495800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1" name="Oval 60">
            <a:extLst>
              <a:ext uri="{FF2B5EF4-FFF2-40B4-BE49-F238E27FC236}">
                <a16:creationId xmlns:a16="http://schemas.microsoft.com/office/drawing/2014/main" id="{C00F429C-EC9B-C648-90B7-D87BC7579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57753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112" name="Line 61">
            <a:extLst>
              <a:ext uri="{FF2B5EF4-FFF2-40B4-BE49-F238E27FC236}">
                <a16:creationId xmlns:a16="http://schemas.microsoft.com/office/drawing/2014/main" id="{EDC96CDE-9025-2D4B-831E-0ECBFFFBBB6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67700" y="2527300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3" name="Line 62">
            <a:extLst>
              <a:ext uri="{FF2B5EF4-FFF2-40B4-BE49-F238E27FC236}">
                <a16:creationId xmlns:a16="http://schemas.microsoft.com/office/drawing/2014/main" id="{37FCDA1E-A4F5-604E-8517-D30645256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3470275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4" name="Line 63">
            <a:extLst>
              <a:ext uri="{FF2B5EF4-FFF2-40B4-BE49-F238E27FC236}">
                <a16:creationId xmlns:a16="http://schemas.microsoft.com/office/drawing/2014/main" id="{6C29A516-2A33-A444-B291-BD23C0B14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4438650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5" name="Line 64">
            <a:extLst>
              <a:ext uri="{FF2B5EF4-FFF2-40B4-BE49-F238E27FC236}">
                <a16:creationId xmlns:a16="http://schemas.microsoft.com/office/drawing/2014/main" id="{544DA4B4-8F98-6341-B2E8-180B778D7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39125" y="5408613"/>
            <a:ext cx="1588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6" name="Text Box 65">
            <a:extLst>
              <a:ext uri="{FF2B5EF4-FFF2-40B4-BE49-F238E27FC236}">
                <a16:creationId xmlns:a16="http://schemas.microsoft.com/office/drawing/2014/main" id="{36E34AE9-12C8-8D4D-B815-716CCAB86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71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ac</a:t>
            </a:r>
          </a:p>
        </p:txBody>
      </p:sp>
      <p:sp>
        <p:nvSpPr>
          <p:cNvPr id="45117" name="Text Box 66">
            <a:extLst>
              <a:ext uri="{FF2B5EF4-FFF2-40B4-BE49-F238E27FC236}">
                <a16:creationId xmlns:a16="http://schemas.microsoft.com/office/drawing/2014/main" id="{8E74787D-7139-7B4A-8865-243B37C29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3983038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cam</a:t>
            </a:r>
          </a:p>
        </p:txBody>
      </p:sp>
      <p:sp>
        <p:nvSpPr>
          <p:cNvPr id="45118" name="Text Box 67">
            <a:extLst>
              <a:ext uri="{FF2B5EF4-FFF2-40B4-BE49-F238E27FC236}">
                <a16:creationId xmlns:a16="http://schemas.microsoft.com/office/drawing/2014/main" id="{33464D1E-6D2C-EF41-BD4C-4C0512FD0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863" y="493871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</a:t>
            </a:r>
          </a:p>
        </p:txBody>
      </p:sp>
      <p:sp>
        <p:nvSpPr>
          <p:cNvPr id="45119" name="Text Box 68">
            <a:extLst>
              <a:ext uri="{FF2B5EF4-FFF2-40B4-BE49-F238E27FC236}">
                <a16:creationId xmlns:a16="http://schemas.microsoft.com/office/drawing/2014/main" id="{1FBE6575-0D0B-3D4F-B8EE-3FD1C64FD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6713" y="2957513"/>
            <a:ext cx="5492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in-</a:t>
            </a:r>
          </a:p>
          <a:p>
            <a:pPr>
              <a:lnSpc>
                <a:spcPct val="80000"/>
              </a:lnSpc>
            </a:pPr>
            <a:r>
              <a:rPr lang="en-US" altLang="en-US" sz="1400">
                <a:solidFill>
                  <a:schemeClr val="tx2"/>
                </a:solidFill>
                <a:latin typeface="Times New Roman" panose="02020603050405020304" pitchFamily="18" charset="0"/>
              </a:rPr>
              <a:t>addr</a:t>
            </a:r>
          </a:p>
        </p:txBody>
      </p:sp>
      <p:sp>
        <p:nvSpPr>
          <p:cNvPr id="45120" name="Text Box 69">
            <a:extLst>
              <a:ext uri="{FF2B5EF4-FFF2-40B4-BE49-F238E27FC236}">
                <a16:creationId xmlns:a16="http://schemas.microsoft.com/office/drawing/2014/main" id="{C777DA18-507D-B142-B099-D69E4EFD2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0213" y="396875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45121" name="Text Box 70">
            <a:extLst>
              <a:ext uri="{FF2B5EF4-FFF2-40B4-BE49-F238E27FC236}">
                <a16:creationId xmlns:a16="http://schemas.microsoft.com/office/drawing/2014/main" id="{425BFE80-370C-4F4A-8BC9-B51B92C71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25" y="49244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34</a:t>
            </a:r>
          </a:p>
        </p:txBody>
      </p:sp>
      <p:sp>
        <p:nvSpPr>
          <p:cNvPr id="45122" name="Text Box 71">
            <a:extLst>
              <a:ext uri="{FF2B5EF4-FFF2-40B4-BE49-F238E27FC236}">
                <a16:creationId xmlns:a16="http://schemas.microsoft.com/office/drawing/2014/main" id="{98096627-BA62-A343-B10C-7479E4B06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25" y="58261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45123" name="Text Box 72">
            <a:extLst>
              <a:ext uri="{FF2B5EF4-FFF2-40B4-BE49-F238E27FC236}">
                <a16:creationId xmlns:a16="http://schemas.microsoft.com/office/drawing/2014/main" id="{E3038F5F-35E7-4644-9770-6C0CF6338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13" y="2617788"/>
            <a:ext cx="1852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generic domains</a:t>
            </a:r>
          </a:p>
        </p:txBody>
      </p:sp>
      <p:sp>
        <p:nvSpPr>
          <p:cNvPr id="45124" name="Text Box 73">
            <a:extLst>
              <a:ext uri="{FF2B5EF4-FFF2-40B4-BE49-F238E27FC236}">
                <a16:creationId xmlns:a16="http://schemas.microsoft.com/office/drawing/2014/main" id="{17476DCE-7F2C-8A4C-A5EF-646A49964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2617788"/>
            <a:ext cx="1881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b="0">
                <a:latin typeface="Times New Roman" panose="02020603050405020304" pitchFamily="18" charset="0"/>
              </a:rPr>
              <a:t>country domains</a:t>
            </a:r>
          </a:p>
        </p:txBody>
      </p:sp>
      <p:sp>
        <p:nvSpPr>
          <p:cNvPr id="45125" name="Text Box 74">
            <a:extLst>
              <a:ext uri="{FF2B5EF4-FFF2-40B4-BE49-F238E27FC236}">
                <a16:creationId xmlns:a16="http://schemas.microsoft.com/office/drawing/2014/main" id="{6CC8D96B-3709-C541-B4C0-91528FC1F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725" y="5394325"/>
            <a:ext cx="191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my.east.bar.edu</a:t>
            </a:r>
          </a:p>
        </p:txBody>
      </p:sp>
      <p:sp>
        <p:nvSpPr>
          <p:cNvPr id="45126" name="Text Box 75">
            <a:extLst>
              <a:ext uri="{FF2B5EF4-FFF2-40B4-BE49-F238E27FC236}">
                <a16:creationId xmlns:a16="http://schemas.microsoft.com/office/drawing/2014/main" id="{A6821E81-959C-0C42-804A-B3126D328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038" y="5408613"/>
            <a:ext cx="1700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>
                <a:solidFill>
                  <a:srgbClr val="0066FF"/>
                </a:solidFill>
                <a:latin typeface="Times New Roman" panose="02020603050405020304" pitchFamily="18" charset="0"/>
              </a:rPr>
              <a:t>usr.cam.ac.uk</a:t>
            </a:r>
          </a:p>
        </p:txBody>
      </p:sp>
      <p:sp>
        <p:nvSpPr>
          <p:cNvPr id="45127" name="Text Box 76">
            <a:extLst>
              <a:ext uri="{FF2B5EF4-FFF2-40B4-BE49-F238E27FC236}">
                <a16:creationId xmlns:a16="http://schemas.microsoft.com/office/drawing/2014/main" id="{83A96F63-04BF-4C41-B536-DDAF38948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88" y="5927803"/>
            <a:ext cx="158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12.34.56.0/24</a:t>
            </a:r>
          </a:p>
        </p:txBody>
      </p:sp>
    </p:spTree>
    <p:extLst>
      <p:ext uri="{BB962C8B-B14F-4D97-AF65-F5344CB8AC3E}">
        <p14:creationId xmlns:p14="http://schemas.microsoft.com/office/powerpoint/2010/main" val="675813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>
            <a:extLst>
              <a:ext uri="{FF2B5EF4-FFF2-40B4-BE49-F238E27FC236}">
                <a16:creationId xmlns:a16="http://schemas.microsoft.com/office/drawing/2014/main" id="{8EC5C7D5-76C0-BE42-8BC0-0FACDDC71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Root Servers</a:t>
            </a:r>
          </a:p>
        </p:txBody>
      </p:sp>
      <p:sp>
        <p:nvSpPr>
          <p:cNvPr id="40962" name="Slide Number Placeholder 4">
            <a:extLst>
              <a:ext uri="{FF2B5EF4-FFF2-40B4-BE49-F238E27FC236}">
                <a16:creationId xmlns:a16="http://schemas.microsoft.com/office/drawing/2014/main" id="{77B85782-C061-7046-B1FD-126BA512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FADE36B5-CC66-364C-B442-5E3AA03EFF28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906DFF1-0795-064E-A2C5-D0DF9A69CFF4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65163" y="1362075"/>
            <a:ext cx="8478837" cy="4648200"/>
          </a:xfrm>
        </p:spPr>
        <p:txBody>
          <a:bodyPr/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13 root servers (see </a:t>
            </a:r>
            <a:r>
              <a:rPr lang="en-US" altLang="en-US" sz="2400">
                <a:ea typeface="ＭＳ Ｐゴシック" panose="020B0600070205080204" pitchFamily="34" charset="-128"/>
                <a:hlinkClick r:id="rId3"/>
              </a:rPr>
              <a:t>http://www.root-servers.org/</a:t>
            </a:r>
            <a:r>
              <a:rPr lang="en-US" altLang="en-US" sz="2400">
                <a:ea typeface="ＭＳ Ｐゴシック" panose="020B0600070205080204" pitchFamily="34" charset="-128"/>
              </a:rPr>
              <a:t>)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Labeled A through M</a:t>
            </a:r>
          </a:p>
        </p:txBody>
      </p:sp>
      <p:sp>
        <p:nvSpPr>
          <p:cNvPr id="40965" name="AutoShape 4">
            <a:extLst>
              <a:ext uri="{FF2B5EF4-FFF2-40B4-BE49-F238E27FC236}">
                <a16:creationId xmlns:a16="http://schemas.microsoft.com/office/drawing/2014/main" id="{0D5A3F00-9172-D747-82D6-68B67F9DD0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1013" y="3089275"/>
            <a:ext cx="72342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0966" name="Picture 5" descr="worldf">
            <a:extLst>
              <a:ext uri="{FF2B5EF4-FFF2-40B4-BE49-F238E27FC236}">
                <a16:creationId xmlns:a16="http://schemas.microsoft.com/office/drawing/2014/main" id="{18A821DD-11F3-0140-B9DD-9BB90BB2C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655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Freeform 6">
            <a:extLst>
              <a:ext uri="{FF2B5EF4-FFF2-40B4-BE49-F238E27FC236}">
                <a16:creationId xmlns:a16="http://schemas.microsoft.com/office/drawing/2014/main" id="{097B0143-4C30-8743-9FC8-E2D3A480B9C1}"/>
              </a:ext>
            </a:extLst>
          </p:cNvPr>
          <p:cNvSpPr>
            <a:spLocks/>
          </p:cNvSpPr>
          <p:nvPr/>
        </p:nvSpPr>
        <p:spPr bwMode="auto">
          <a:xfrm>
            <a:off x="2605088" y="32670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2147483647 h 1893"/>
              <a:gd name="T4" fmla="*/ 2147483647 w 963"/>
              <a:gd name="T5" fmla="*/ 2147483647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8" name="Text Box 7">
            <a:extLst>
              <a:ext uri="{FF2B5EF4-FFF2-40B4-BE49-F238E27FC236}">
                <a16:creationId xmlns:a16="http://schemas.microsoft.com/office/drawing/2014/main" id="{2F4921B9-6BC3-374B-A664-17ADC29AC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56276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B USC-ISI Marina del Rey, CA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L ICANN Los Angeles, CA</a:t>
            </a:r>
          </a:p>
          <a:p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40969" name="Freeform 8">
            <a:extLst>
              <a:ext uri="{FF2B5EF4-FFF2-40B4-BE49-F238E27FC236}">
                <a16:creationId xmlns:a16="http://schemas.microsoft.com/office/drawing/2014/main" id="{0A94BED1-3E46-7C4E-A8E1-5EC33B53AA52}"/>
              </a:ext>
            </a:extLst>
          </p:cNvPr>
          <p:cNvSpPr>
            <a:spLocks/>
          </p:cNvSpPr>
          <p:nvPr/>
        </p:nvSpPr>
        <p:spPr bwMode="auto">
          <a:xfrm>
            <a:off x="1789113" y="4965700"/>
            <a:ext cx="952500" cy="668338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0" name="Text Box 9">
            <a:extLst>
              <a:ext uri="{FF2B5EF4-FFF2-40B4-BE49-F238E27FC236}">
                <a16:creationId xmlns:a16="http://schemas.microsoft.com/office/drawing/2014/main" id="{5F0FC8BE-8629-3D4E-AA91-557EC56BF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9036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E NASA Mt View, CA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F  Internet Software C. Palo</a:t>
            </a:r>
            <a:r>
              <a:rPr lang="en-US" altLang="en-US" sz="1200" b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Alto, CA (and 17 other locations)</a:t>
            </a:r>
          </a:p>
          <a:p>
            <a:endParaRPr lang="en-US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40971" name="Freeform 10">
            <a:extLst>
              <a:ext uri="{FF2B5EF4-FFF2-40B4-BE49-F238E27FC236}">
                <a16:creationId xmlns:a16="http://schemas.microsoft.com/office/drawing/2014/main" id="{692EBFF0-E29D-D743-BDF1-9FC36C8FF420}"/>
              </a:ext>
            </a:extLst>
          </p:cNvPr>
          <p:cNvSpPr>
            <a:spLocks/>
          </p:cNvSpPr>
          <p:nvPr/>
        </p:nvSpPr>
        <p:spPr bwMode="auto">
          <a:xfrm flipV="1">
            <a:off x="1660525" y="4665663"/>
            <a:ext cx="1022350" cy="225425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2" name="Text Box 11">
            <a:extLst>
              <a:ext uri="{FF2B5EF4-FFF2-40B4-BE49-F238E27FC236}">
                <a16:creationId xmlns:a16="http://schemas.microsoft.com/office/drawing/2014/main" id="{D9446A2F-5B38-3A41-82BC-6DD8B03A0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35702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en-US" altLang="en-US" sz="1400" b="0">
                <a:latin typeface="Arial" panose="020B0604020202020204" pitchFamily="34" charset="0"/>
              </a:rPr>
              <a:t>Autonomica,</a:t>
            </a:r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 Stockholm (plus 3 other locations)</a:t>
            </a:r>
          </a:p>
        </p:txBody>
      </p:sp>
      <p:sp>
        <p:nvSpPr>
          <p:cNvPr id="40973" name="Freeform 12">
            <a:extLst>
              <a:ext uri="{FF2B5EF4-FFF2-40B4-BE49-F238E27FC236}">
                <a16:creationId xmlns:a16="http://schemas.microsoft.com/office/drawing/2014/main" id="{F007A9F9-1979-5740-8BB5-96A0BB93F521}"/>
              </a:ext>
            </a:extLst>
          </p:cNvPr>
          <p:cNvSpPr>
            <a:spLocks/>
          </p:cNvSpPr>
          <p:nvPr/>
        </p:nvSpPr>
        <p:spPr bwMode="auto">
          <a:xfrm>
            <a:off x="4797425" y="3813175"/>
            <a:ext cx="849313" cy="674688"/>
          </a:xfrm>
          <a:custGeom>
            <a:avLst/>
            <a:gdLst>
              <a:gd name="T0" fmla="*/ 2147483647 w 666"/>
              <a:gd name="T1" fmla="*/ 0 h 1005"/>
              <a:gd name="T2" fmla="*/ 0 w 666"/>
              <a:gd name="T3" fmla="*/ 2147483647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4" name="Text Box 13">
            <a:extLst>
              <a:ext uri="{FF2B5EF4-FFF2-40B4-BE49-F238E27FC236}">
                <a16:creationId xmlns:a16="http://schemas.microsoft.com/office/drawing/2014/main" id="{5D0745A1-42AA-EE45-B98B-4AF704766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32162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K RIPE London (also Amsterdam, Frankfurt)</a:t>
            </a:r>
            <a:endParaRPr lang="en-US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40975" name="Freeform 14">
            <a:extLst>
              <a:ext uri="{FF2B5EF4-FFF2-40B4-BE49-F238E27FC236}">
                <a16:creationId xmlns:a16="http://schemas.microsoft.com/office/drawing/2014/main" id="{BD580519-6520-1C4A-A409-9A47F00487FB}"/>
              </a:ext>
            </a:extLst>
          </p:cNvPr>
          <p:cNvSpPr>
            <a:spLocks/>
          </p:cNvSpPr>
          <p:nvPr/>
        </p:nvSpPr>
        <p:spPr bwMode="auto">
          <a:xfrm>
            <a:off x="4570413" y="3433763"/>
            <a:ext cx="771525" cy="1158875"/>
          </a:xfrm>
          <a:custGeom>
            <a:avLst/>
            <a:gdLst>
              <a:gd name="T0" fmla="*/ 2147483647 w 922"/>
              <a:gd name="T1" fmla="*/ 0 h 1448"/>
              <a:gd name="T2" fmla="*/ 0 w 922"/>
              <a:gd name="T3" fmla="*/ 2147483647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6" name="Text Box 15">
            <a:extLst>
              <a:ext uri="{FF2B5EF4-FFF2-40B4-BE49-F238E27FC236}">
                <a16:creationId xmlns:a16="http://schemas.microsoft.com/office/drawing/2014/main" id="{1321AC87-CBBB-6147-A09B-4F7A40017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538" y="4402138"/>
            <a:ext cx="156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m WIDE Tokyo</a:t>
            </a:r>
            <a:endParaRPr lang="en-US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40977" name="Freeform 16">
            <a:extLst>
              <a:ext uri="{FF2B5EF4-FFF2-40B4-BE49-F238E27FC236}">
                <a16:creationId xmlns:a16="http://schemas.microsoft.com/office/drawing/2014/main" id="{F8A34E7E-DD67-B143-9FB2-46D251A4ACF4}"/>
              </a:ext>
            </a:extLst>
          </p:cNvPr>
          <p:cNvSpPr>
            <a:spLocks/>
          </p:cNvSpPr>
          <p:nvPr/>
        </p:nvSpPr>
        <p:spPr bwMode="auto">
          <a:xfrm>
            <a:off x="6851650" y="4632325"/>
            <a:ext cx="331788" cy="231775"/>
          </a:xfrm>
          <a:custGeom>
            <a:avLst/>
            <a:gdLst>
              <a:gd name="T0" fmla="*/ 2147483647 w 252"/>
              <a:gd name="T1" fmla="*/ 0 h 462"/>
              <a:gd name="T2" fmla="*/ 0 w 252"/>
              <a:gd name="T3" fmla="*/ 2147483647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78" name="Text Box 17">
            <a:extLst>
              <a:ext uri="{FF2B5EF4-FFF2-40B4-BE49-F238E27FC236}">
                <a16:creationId xmlns:a16="http://schemas.microsoft.com/office/drawing/2014/main" id="{0944A2F0-77BF-5D4D-9946-4E906FC3B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559050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A Verisign, Dulles, VA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C Cogent, Herndon, VA (also Los Angeles)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D U Maryland College Park, MD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G US DoD Vienna, VA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H ARL Aberdeen, MD</a:t>
            </a:r>
          </a:p>
          <a:p>
            <a:pPr algn="l"/>
            <a:r>
              <a:rPr lang="en-US" altLang="en-US" sz="1400" b="0">
                <a:solidFill>
                  <a:srgbClr val="000000"/>
                </a:solidFill>
                <a:latin typeface="Arial" panose="020B0604020202020204" pitchFamily="34" charset="0"/>
              </a:rPr>
              <a:t>J Verisign, ( 11 locations)</a:t>
            </a:r>
          </a:p>
          <a:p>
            <a:endParaRPr lang="en-US" altLang="en-US" sz="28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052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505CA5CC-187F-DA46-8FE9-11A44F973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TLD and Authoritative DNS Servers</a:t>
            </a:r>
          </a:p>
        </p:txBody>
      </p:sp>
      <p:sp>
        <p:nvSpPr>
          <p:cNvPr id="1179651" name="Rectangle 3">
            <a:extLst>
              <a:ext uri="{FF2B5EF4-FFF2-40B4-BE49-F238E27FC236}">
                <a16:creationId xmlns:a16="http://schemas.microsoft.com/office/drawing/2014/main" id="{A8F1EEB7-6B5C-B642-9A20-4FAE2705B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z="3200">
                <a:latin typeface="Calibri" panose="020F0502020204030204" pitchFamily="34" charset="0"/>
                <a:ea typeface="ＭＳ Ｐゴシック" panose="020B0600070205080204" pitchFamily="34" charset="-128"/>
              </a:rPr>
              <a:t>Global Top-level domain (gTLD) servers</a:t>
            </a:r>
          </a:p>
          <a:p>
            <a:pPr lvl="1"/>
            <a:r>
              <a:rPr lang="en-US" altLang="en-US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Generic domains (e.g., .com, .org, .edu)</a:t>
            </a:r>
          </a:p>
          <a:p>
            <a:pPr lvl="1"/>
            <a:r>
              <a:rPr lang="en-US" altLang="en-US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Country domains (e.g., .uk, .fr, .ca, .jp)</a:t>
            </a:r>
          </a:p>
          <a:p>
            <a:pPr lvl="1">
              <a:spcAft>
                <a:spcPts val="1800"/>
              </a:spcAft>
            </a:pPr>
            <a:r>
              <a:rPr lang="en-US" altLang="en-US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Managed professionally (e.g., Verisign for .com .net)</a:t>
            </a:r>
          </a:p>
          <a:p>
            <a:r>
              <a:rPr lang="en-US" altLang="en-US" sz="3200">
                <a:latin typeface="Calibri" panose="020F0502020204030204" pitchFamily="34" charset="0"/>
                <a:ea typeface="ＭＳ Ｐゴシック" panose="020B0600070205080204" pitchFamily="34" charset="-128"/>
              </a:rPr>
              <a:t>Authoritative DNS servers</a:t>
            </a:r>
          </a:p>
          <a:p>
            <a:pPr lvl="1"/>
            <a:r>
              <a:rPr lang="en-US" altLang="en-US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Provide public records for hosts at an organization</a:t>
            </a:r>
          </a:p>
          <a:p>
            <a:pPr lvl="1"/>
            <a:r>
              <a:rPr lang="en-US" altLang="en-US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For the organization</a:t>
            </a:r>
            <a:r>
              <a:rPr lang="ja-JP" altLang="en-US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s servers (e.g., Web and mail)</a:t>
            </a:r>
          </a:p>
          <a:p>
            <a:pPr lvl="1"/>
            <a:r>
              <a:rPr lang="en-US" altLang="en-US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Can be maintained locally or by a service provider</a:t>
            </a:r>
          </a:p>
          <a:p>
            <a:endParaRPr lang="en-US" altLang="en-US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6B666ED7-5DB0-644A-8002-DEB0DB43BFE1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D6523BC-4A85-8A41-BBAE-601B4470B543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87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965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>
            <a:extLst>
              <a:ext uri="{FF2B5EF4-FFF2-40B4-BE49-F238E27FC236}">
                <a16:creationId xmlns:a16="http://schemas.microsoft.com/office/drawing/2014/main" id="{647A8AEF-08E1-1045-83BB-C46B9E38F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Using DNS</a:t>
            </a:r>
          </a:p>
        </p:txBody>
      </p:sp>
      <p:sp>
        <p:nvSpPr>
          <p:cNvPr id="1183747" name="Rectangle 3">
            <a:extLst>
              <a:ext uri="{FF2B5EF4-FFF2-40B4-BE49-F238E27FC236}">
                <a16:creationId xmlns:a16="http://schemas.microsoft.com/office/drawing/2014/main" id="{9E52B410-7F8F-1647-9F05-A5FB709D1C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Local DNS server (“default name server”)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Usually near the end hosts who use 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Local hosts configured with local server (e.g., /etc/resolv.conf) or learn the server via DHCP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Client application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Extract server name (e.g., from the URL)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Do </a:t>
            </a:r>
            <a:r>
              <a:rPr lang="en-US" altLang="en-US" i="1">
                <a:ea typeface="ＭＳ Ｐゴシック" panose="020B0600070205080204" pitchFamily="34" charset="-128"/>
              </a:rPr>
              <a:t>gethostbyname()</a:t>
            </a:r>
            <a:r>
              <a:rPr lang="en-US" altLang="en-US">
                <a:ea typeface="ＭＳ Ｐゴシック" panose="020B0600070205080204" pitchFamily="34" charset="-128"/>
              </a:rPr>
              <a:t> or </a:t>
            </a:r>
            <a:r>
              <a:rPr lang="en-US" altLang="en-US" i="1">
                <a:ea typeface="ＭＳ Ｐゴシック" panose="020B0600070205080204" pitchFamily="34" charset="-128"/>
              </a:rPr>
              <a:t>getaddrinfo() </a:t>
            </a:r>
            <a:r>
              <a:rPr lang="en-US" altLang="en-US">
                <a:ea typeface="ＭＳ Ｐゴシック" panose="020B0600070205080204" pitchFamily="34" charset="-128"/>
              </a:rPr>
              <a:t>to get address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Server application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Extract client IP address from socket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Optional </a:t>
            </a:r>
            <a:r>
              <a:rPr lang="en-US" altLang="en-US" i="1">
                <a:ea typeface="ＭＳ Ｐゴシック" panose="020B0600070205080204" pitchFamily="34" charset="-128"/>
              </a:rPr>
              <a:t>gethostbyaddr()</a:t>
            </a:r>
            <a:r>
              <a:rPr lang="en-US" altLang="en-US">
                <a:ea typeface="ＭＳ Ｐゴシック" panose="020B0600070205080204" pitchFamily="34" charset="-128"/>
              </a:rPr>
              <a:t> to translate into name</a:t>
            </a:r>
          </a:p>
        </p:txBody>
      </p:sp>
      <p:sp>
        <p:nvSpPr>
          <p:cNvPr id="48130" name="Slide Number Placeholder 3">
            <a:extLst>
              <a:ext uri="{FF2B5EF4-FFF2-40B4-BE49-F238E27FC236}">
                <a16:creationId xmlns:a16="http://schemas.microsoft.com/office/drawing/2014/main" id="{CA4C24CD-7B80-644B-8C49-8FD96365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FBB10CAB-961E-E444-9363-349C8C48FEC3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2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37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8" name="Rectangle 64">
            <a:extLst>
              <a:ext uri="{FF2B5EF4-FFF2-40B4-BE49-F238E27FC236}">
                <a16:creationId xmlns:a16="http://schemas.microsoft.com/office/drawing/2014/main" id="{943F580C-9773-F74F-8A12-B34AE3CBE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DNS Queries</a:t>
            </a:r>
          </a:p>
        </p:txBody>
      </p:sp>
      <p:sp>
        <p:nvSpPr>
          <p:cNvPr id="32769" name="Slide Number Placeholder 4">
            <a:extLst>
              <a:ext uri="{FF2B5EF4-FFF2-40B4-BE49-F238E27FC236}">
                <a16:creationId xmlns:a16="http://schemas.microsoft.com/office/drawing/2014/main" id="{DBF5AFC9-2398-684C-BD74-4554D7BA0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3695E-81A0-4E45-A1B1-B747A7CFDC7D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9" name="Rectangle 65">
            <a:extLst>
              <a:ext uri="{FF2B5EF4-FFF2-40B4-BE49-F238E27FC236}">
                <a16:creationId xmlns:a16="http://schemas.microsoft.com/office/drawing/2014/main" id="{1BDD58BC-F56C-9B42-8151-5F3B234E2140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81000" y="1191710"/>
            <a:ext cx="4437063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Host at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cis.poly.edu</a:t>
            </a:r>
            <a:r>
              <a:rPr lang="en-US" altLang="en-US" sz="2400" dirty="0">
                <a:ea typeface="ＭＳ Ｐゴシック" panose="020B0600070205080204" pitchFamily="34" charset="-128"/>
              </a:rPr>
              <a:t> wants IP address for </a:t>
            </a:r>
            <a:r>
              <a:rPr lang="en-US" altLang="en-US" sz="2400" b="1" dirty="0" err="1">
                <a:ea typeface="ＭＳ Ｐゴシック" panose="020B0600070205080204" pitchFamily="34" charset="-128"/>
              </a:rPr>
              <a:t>gaia.cs.umass.edu</a:t>
            </a:r>
            <a:endParaRPr lang="en-US" altLang="en-US" sz="2400" b="1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32770" name="Object 2">
            <a:extLst>
              <a:ext uri="{FF2B5EF4-FFF2-40B4-BE49-F238E27FC236}">
                <a16:creationId xmlns:a16="http://schemas.microsoft.com/office/drawing/2014/main" id="{9A0FA027-67C4-3C45-AE0A-D911B2660D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38688" y="5100638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19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32770" name="Object 2">
                        <a:extLst>
                          <a:ext uri="{FF2B5EF4-FFF2-40B4-BE49-F238E27FC236}">
                            <a16:creationId xmlns:a16="http://schemas.microsoft.com/office/drawing/2014/main" id="{9A0FA027-67C4-3C45-AE0A-D911B2660D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88" y="5100638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1" name="Text Box 3">
            <a:extLst>
              <a:ext uri="{FF2B5EF4-FFF2-40B4-BE49-F238E27FC236}">
                <a16:creationId xmlns:a16="http://schemas.microsoft.com/office/drawing/2014/main" id="{DFCDBA62-A01F-9D4B-9DD2-958BF7D9C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838" y="5678488"/>
            <a:ext cx="184467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Comic Sans MS" panose="030F0902030302020204" pitchFamily="66" charset="0"/>
              </a:rPr>
              <a:t>requesting host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Helvetica" pitchFamily="2" charset="0"/>
              </a:rPr>
              <a:t>cis.poly.edu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8E555F64-9526-B34C-9A48-06AB1903A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6356350"/>
            <a:ext cx="2262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Helvetica" pitchFamily="2" charset="0"/>
              </a:rPr>
              <a:t>gaia.cs.umass.edu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2773" name="Object 3">
            <a:extLst>
              <a:ext uri="{FF2B5EF4-FFF2-40B4-BE49-F238E27FC236}">
                <a16:creationId xmlns:a16="http://schemas.microsoft.com/office/drawing/2014/main" id="{0164CDC7-7887-0945-9B68-9140800F1D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62763" y="5810250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0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32773" name="Object 3">
                        <a:extLst>
                          <a:ext uri="{FF2B5EF4-FFF2-40B4-BE49-F238E27FC236}">
                            <a16:creationId xmlns:a16="http://schemas.microsoft.com/office/drawing/2014/main" id="{0164CDC7-7887-0945-9B68-9140800F1D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2763" y="5810250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774" name="Group 6">
            <a:extLst>
              <a:ext uri="{FF2B5EF4-FFF2-40B4-BE49-F238E27FC236}">
                <a16:creationId xmlns:a16="http://schemas.microsoft.com/office/drawing/2014/main" id="{7B5054D5-9B22-0642-9A72-8B20B348A503}"/>
              </a:ext>
            </a:extLst>
          </p:cNvPr>
          <p:cNvGrpSpPr>
            <a:grpSpLocks/>
          </p:cNvGrpSpPr>
          <p:nvPr/>
        </p:nvGrpSpPr>
        <p:grpSpPr bwMode="auto">
          <a:xfrm>
            <a:off x="4986338" y="3025775"/>
            <a:ext cx="369887" cy="657225"/>
            <a:chOff x="4180" y="783"/>
            <a:chExt cx="150" cy="307"/>
          </a:xfrm>
        </p:grpSpPr>
        <p:sp>
          <p:nvSpPr>
            <p:cNvPr id="32827" name="AutoShape 7">
              <a:extLst>
                <a:ext uri="{FF2B5EF4-FFF2-40B4-BE49-F238E27FC236}">
                  <a16:creationId xmlns:a16="http://schemas.microsoft.com/office/drawing/2014/main" id="{44CD61C6-A041-4448-B5A1-571B94001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8" name="Rectangle 8">
              <a:extLst>
                <a:ext uri="{FF2B5EF4-FFF2-40B4-BE49-F238E27FC236}">
                  <a16:creationId xmlns:a16="http://schemas.microsoft.com/office/drawing/2014/main" id="{4B7B348D-3D1F-1E49-91B5-29038D869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9" name="Rectangle 9">
              <a:extLst>
                <a:ext uri="{FF2B5EF4-FFF2-40B4-BE49-F238E27FC236}">
                  <a16:creationId xmlns:a16="http://schemas.microsoft.com/office/drawing/2014/main" id="{4730EEA7-6E0B-6A40-9BD1-6FCE545AF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30" name="AutoShape 10">
              <a:extLst>
                <a:ext uri="{FF2B5EF4-FFF2-40B4-BE49-F238E27FC236}">
                  <a16:creationId xmlns:a16="http://schemas.microsoft.com/office/drawing/2014/main" id="{8381F83A-014C-654E-9F63-6A9EB969D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31" name="Line 11">
              <a:extLst>
                <a:ext uri="{FF2B5EF4-FFF2-40B4-BE49-F238E27FC236}">
                  <a16:creationId xmlns:a16="http://schemas.microsoft.com/office/drawing/2014/main" id="{A7D48600-CE48-E345-9C65-460FB9FFC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2" name="Line 12">
              <a:extLst>
                <a:ext uri="{FF2B5EF4-FFF2-40B4-BE49-F238E27FC236}">
                  <a16:creationId xmlns:a16="http://schemas.microsoft.com/office/drawing/2014/main" id="{70B4A357-CD8B-084F-B2C4-5A88E5DB23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3" name="Rectangle 13">
              <a:extLst>
                <a:ext uri="{FF2B5EF4-FFF2-40B4-BE49-F238E27FC236}">
                  <a16:creationId xmlns:a16="http://schemas.microsoft.com/office/drawing/2014/main" id="{FA19C267-BFCD-F34C-A8BC-058FFCED0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34" name="Rectangle 14">
              <a:extLst>
                <a:ext uri="{FF2B5EF4-FFF2-40B4-BE49-F238E27FC236}">
                  <a16:creationId xmlns:a16="http://schemas.microsoft.com/office/drawing/2014/main" id="{3DFBB771-6B8E-ED4D-8F8A-F7E942B06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</p:grpSp>
      <p:sp>
        <p:nvSpPr>
          <p:cNvPr id="32775" name="Text Box 15">
            <a:extLst>
              <a:ext uri="{FF2B5EF4-FFF2-40B4-BE49-F238E27FC236}">
                <a16:creationId xmlns:a16="http://schemas.microsoft.com/office/drawing/2014/main" id="{F3C71778-AEFB-1448-BF1E-ACB19B467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1277938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Comic Sans MS" panose="030F0902030302020204" pitchFamily="66" charset="0"/>
              </a:rPr>
              <a:t>root DNS server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08" name="Line 16">
            <a:extLst>
              <a:ext uri="{FF2B5EF4-FFF2-40B4-BE49-F238E27FC236}">
                <a16:creationId xmlns:a16="http://schemas.microsoft.com/office/drawing/2014/main" id="{3DDDC665-9AFC-E74D-8BAB-B095CA0117C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35550" y="3713163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09" name="Line 17">
            <a:extLst>
              <a:ext uri="{FF2B5EF4-FFF2-40B4-BE49-F238E27FC236}">
                <a16:creationId xmlns:a16="http://schemas.microsoft.com/office/drawing/2014/main" id="{FB9198C7-70FA-6D41-A754-FED511D184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9850" y="2017713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10" name="Line 18">
            <a:extLst>
              <a:ext uri="{FF2B5EF4-FFF2-40B4-BE49-F238E27FC236}">
                <a16:creationId xmlns:a16="http://schemas.microsoft.com/office/drawing/2014/main" id="{CF3A0D71-578C-C84B-BAE9-3D32DB1556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5600" y="3179763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11" name="Line 19">
            <a:extLst>
              <a:ext uri="{FF2B5EF4-FFF2-40B4-BE49-F238E27FC236}">
                <a16:creationId xmlns:a16="http://schemas.microsoft.com/office/drawing/2014/main" id="{2BA3D19E-13FA-6749-AADF-D655A326EB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35600" y="3351213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12" name="Line 20">
            <a:extLst>
              <a:ext uri="{FF2B5EF4-FFF2-40B4-BE49-F238E27FC236}">
                <a16:creationId xmlns:a16="http://schemas.microsoft.com/office/drawing/2014/main" id="{F794563A-019B-944B-B685-492CAFED43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9400" y="2246313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5813" name="Line 21">
            <a:extLst>
              <a:ext uri="{FF2B5EF4-FFF2-40B4-BE49-F238E27FC236}">
                <a16:creationId xmlns:a16="http://schemas.microsoft.com/office/drawing/2014/main" id="{496381FC-4D2C-3047-95FD-BCE3054BD99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741738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82" name="Group 22">
            <a:extLst>
              <a:ext uri="{FF2B5EF4-FFF2-40B4-BE49-F238E27FC236}">
                <a16:creationId xmlns:a16="http://schemas.microsoft.com/office/drawing/2014/main" id="{B70F34D6-C1A9-F444-9979-F8DDA4DB6CF5}"/>
              </a:ext>
            </a:extLst>
          </p:cNvPr>
          <p:cNvGrpSpPr>
            <a:grpSpLocks/>
          </p:cNvGrpSpPr>
          <p:nvPr/>
        </p:nvGrpSpPr>
        <p:grpSpPr bwMode="auto">
          <a:xfrm>
            <a:off x="2841625" y="3116263"/>
            <a:ext cx="1998663" cy="611187"/>
            <a:chOff x="2800" y="2132"/>
            <a:chExt cx="1259" cy="385"/>
          </a:xfrm>
        </p:grpSpPr>
        <p:sp>
          <p:nvSpPr>
            <p:cNvPr id="32825" name="Rectangle 23">
              <a:extLst>
                <a:ext uri="{FF2B5EF4-FFF2-40B4-BE49-F238E27FC236}">
                  <a16:creationId xmlns:a16="http://schemas.microsoft.com/office/drawing/2014/main" id="{6F7D83A3-1FDF-9046-B240-CF06605A7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6" name="Text Box 24">
              <a:extLst>
                <a:ext uri="{FF2B5EF4-FFF2-40B4-BE49-F238E27FC236}">
                  <a16:creationId xmlns:a16="http://schemas.microsoft.com/office/drawing/2014/main" id="{5C4AD718-A133-0141-9160-69C5649A45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0">
                  <a:solidFill>
                    <a:schemeClr val="tx1"/>
                  </a:solidFill>
                  <a:latin typeface="Comic Sans MS" panose="030F0902030302020204" pitchFamily="66" charset="0"/>
                </a:rPr>
                <a:t>local DNS server</a:t>
              </a:r>
              <a:endParaRPr lang="en-US" altLang="en-US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Helvetica" pitchFamily="2" charset="0"/>
                </a:rPr>
                <a:t>dns.poly.edu</a:t>
              </a:r>
              <a:endPara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185817" name="Text Box 25">
            <a:extLst>
              <a:ext uri="{FF2B5EF4-FFF2-40B4-BE49-F238E27FC236}">
                <a16:creationId xmlns:a16="http://schemas.microsoft.com/office/drawing/2014/main" id="{0F19E477-7F94-5A43-93C8-055B608DB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25" y="45688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1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18" name="Text Box 26">
            <a:extLst>
              <a:ext uri="{FF2B5EF4-FFF2-40B4-BE49-F238E27FC236}">
                <a16:creationId xmlns:a16="http://schemas.microsoft.com/office/drawing/2014/main" id="{4854F3DB-BD26-E642-80F9-2F0FF0457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550" y="2235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2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19" name="Text Box 27">
            <a:extLst>
              <a:ext uri="{FF2B5EF4-FFF2-40B4-BE49-F238E27FC236}">
                <a16:creationId xmlns:a16="http://schemas.microsoft.com/office/drawing/2014/main" id="{4549E49D-CB1E-A342-B536-47EAFEEE7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7700" y="24733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3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20" name="Text Box 28">
            <a:extLst>
              <a:ext uri="{FF2B5EF4-FFF2-40B4-BE49-F238E27FC236}">
                <a16:creationId xmlns:a16="http://schemas.microsoft.com/office/drawing/2014/main" id="{BFCF1748-D9E5-0242-B694-FBF04060F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025" y="2882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4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21" name="Text Box 29">
            <a:extLst>
              <a:ext uri="{FF2B5EF4-FFF2-40B4-BE49-F238E27FC236}">
                <a16:creationId xmlns:a16="http://schemas.microsoft.com/office/drawing/2014/main" id="{5A6DC45F-7764-6D46-9C9E-4ABD74AC8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33702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5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22" name="Text Box 30">
            <a:extLst>
              <a:ext uri="{FF2B5EF4-FFF2-40B4-BE49-F238E27FC236}">
                <a16:creationId xmlns:a16="http://schemas.microsoft.com/office/drawing/2014/main" id="{4D521669-A26B-0C41-9538-CD5D8D11C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088" y="44100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6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2789" name="Group 31">
            <a:extLst>
              <a:ext uri="{FF2B5EF4-FFF2-40B4-BE49-F238E27FC236}">
                <a16:creationId xmlns:a16="http://schemas.microsoft.com/office/drawing/2014/main" id="{5C3F28C0-F796-AD41-B080-3878FEC7C926}"/>
              </a:ext>
            </a:extLst>
          </p:cNvPr>
          <p:cNvGrpSpPr>
            <a:grpSpLocks/>
          </p:cNvGrpSpPr>
          <p:nvPr/>
        </p:nvGrpSpPr>
        <p:grpSpPr bwMode="auto">
          <a:xfrm>
            <a:off x="6100763" y="1606550"/>
            <a:ext cx="369887" cy="657225"/>
            <a:chOff x="4180" y="783"/>
            <a:chExt cx="150" cy="307"/>
          </a:xfrm>
        </p:grpSpPr>
        <p:sp>
          <p:nvSpPr>
            <p:cNvPr id="32817" name="AutoShape 32">
              <a:extLst>
                <a:ext uri="{FF2B5EF4-FFF2-40B4-BE49-F238E27FC236}">
                  <a16:creationId xmlns:a16="http://schemas.microsoft.com/office/drawing/2014/main" id="{6EA8DFCD-4F7C-F14B-B44E-6FF4952DF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8" name="Rectangle 33">
              <a:extLst>
                <a:ext uri="{FF2B5EF4-FFF2-40B4-BE49-F238E27FC236}">
                  <a16:creationId xmlns:a16="http://schemas.microsoft.com/office/drawing/2014/main" id="{20095201-4FF9-3643-AE33-FDF920FE6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9" name="Rectangle 34">
              <a:extLst>
                <a:ext uri="{FF2B5EF4-FFF2-40B4-BE49-F238E27FC236}">
                  <a16:creationId xmlns:a16="http://schemas.microsoft.com/office/drawing/2014/main" id="{07384D79-4F18-4C4A-9F99-DCF30F10E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0" name="AutoShape 35">
              <a:extLst>
                <a:ext uri="{FF2B5EF4-FFF2-40B4-BE49-F238E27FC236}">
                  <a16:creationId xmlns:a16="http://schemas.microsoft.com/office/drawing/2014/main" id="{E974A334-0E6B-3D46-87E1-514DCF03A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1" name="Line 36">
              <a:extLst>
                <a:ext uri="{FF2B5EF4-FFF2-40B4-BE49-F238E27FC236}">
                  <a16:creationId xmlns:a16="http://schemas.microsoft.com/office/drawing/2014/main" id="{02F77BDA-5E90-4749-A726-1CE8C6E086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2" name="Line 37">
              <a:extLst>
                <a:ext uri="{FF2B5EF4-FFF2-40B4-BE49-F238E27FC236}">
                  <a16:creationId xmlns:a16="http://schemas.microsoft.com/office/drawing/2014/main" id="{4D7070DC-36DD-514E-B031-09A2576FB1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3" name="Rectangle 38">
              <a:extLst>
                <a:ext uri="{FF2B5EF4-FFF2-40B4-BE49-F238E27FC236}">
                  <a16:creationId xmlns:a16="http://schemas.microsoft.com/office/drawing/2014/main" id="{1AF806DD-0328-F740-ADA8-EDCED20B0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24" name="Rectangle 39">
              <a:extLst>
                <a:ext uri="{FF2B5EF4-FFF2-40B4-BE49-F238E27FC236}">
                  <a16:creationId xmlns:a16="http://schemas.microsoft.com/office/drawing/2014/main" id="{96F70228-5C81-2D4A-A28A-76EEB0B57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</p:grpSp>
      <p:grpSp>
        <p:nvGrpSpPr>
          <p:cNvPr id="32790" name="Group 40">
            <a:extLst>
              <a:ext uri="{FF2B5EF4-FFF2-40B4-BE49-F238E27FC236}">
                <a16:creationId xmlns:a16="http://schemas.microsoft.com/office/drawing/2014/main" id="{F2F4EBB1-9A0C-9645-91B7-FB2CD339BE99}"/>
              </a:ext>
            </a:extLst>
          </p:cNvPr>
          <p:cNvGrpSpPr>
            <a:grpSpLocks/>
          </p:cNvGrpSpPr>
          <p:nvPr/>
        </p:nvGrpSpPr>
        <p:grpSpPr bwMode="auto">
          <a:xfrm>
            <a:off x="6929438" y="3035300"/>
            <a:ext cx="369887" cy="657225"/>
            <a:chOff x="4180" y="783"/>
            <a:chExt cx="150" cy="307"/>
          </a:xfrm>
        </p:grpSpPr>
        <p:sp>
          <p:nvSpPr>
            <p:cNvPr id="32809" name="AutoShape 41">
              <a:extLst>
                <a:ext uri="{FF2B5EF4-FFF2-40B4-BE49-F238E27FC236}">
                  <a16:creationId xmlns:a16="http://schemas.microsoft.com/office/drawing/2014/main" id="{38086CB3-8033-B44E-8397-9A50DE745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0" name="Rectangle 42">
              <a:extLst>
                <a:ext uri="{FF2B5EF4-FFF2-40B4-BE49-F238E27FC236}">
                  <a16:creationId xmlns:a16="http://schemas.microsoft.com/office/drawing/2014/main" id="{AD0263B4-6727-404C-9C07-BF9FCE25A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1" name="Rectangle 43">
              <a:extLst>
                <a:ext uri="{FF2B5EF4-FFF2-40B4-BE49-F238E27FC236}">
                  <a16:creationId xmlns:a16="http://schemas.microsoft.com/office/drawing/2014/main" id="{0B123530-6A62-C946-9397-9BC142292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2" name="AutoShape 44">
              <a:extLst>
                <a:ext uri="{FF2B5EF4-FFF2-40B4-BE49-F238E27FC236}">
                  <a16:creationId xmlns:a16="http://schemas.microsoft.com/office/drawing/2014/main" id="{EE0A8EE6-7335-744A-9853-17BEBC592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3" name="Line 45">
              <a:extLst>
                <a:ext uri="{FF2B5EF4-FFF2-40B4-BE49-F238E27FC236}">
                  <a16:creationId xmlns:a16="http://schemas.microsoft.com/office/drawing/2014/main" id="{85762317-D0E3-C74F-A466-3B4F164A5D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4" name="Line 46">
              <a:extLst>
                <a:ext uri="{FF2B5EF4-FFF2-40B4-BE49-F238E27FC236}">
                  <a16:creationId xmlns:a16="http://schemas.microsoft.com/office/drawing/2014/main" id="{939C5F21-9CE4-0546-8F21-5E36CA410D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5" name="Rectangle 47">
              <a:extLst>
                <a:ext uri="{FF2B5EF4-FFF2-40B4-BE49-F238E27FC236}">
                  <a16:creationId xmlns:a16="http://schemas.microsoft.com/office/drawing/2014/main" id="{7DF0A0E9-7EDB-7A41-A625-B6A05E100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16" name="Rectangle 48">
              <a:extLst>
                <a:ext uri="{FF2B5EF4-FFF2-40B4-BE49-F238E27FC236}">
                  <a16:creationId xmlns:a16="http://schemas.microsoft.com/office/drawing/2014/main" id="{A41A1B3B-A39F-5F44-8BCA-FC2C78AE7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</p:grpSp>
      <p:grpSp>
        <p:nvGrpSpPr>
          <p:cNvPr id="32791" name="Group 49">
            <a:extLst>
              <a:ext uri="{FF2B5EF4-FFF2-40B4-BE49-F238E27FC236}">
                <a16:creationId xmlns:a16="http://schemas.microsoft.com/office/drawing/2014/main" id="{1CDD26EF-691F-4E43-8047-B2240380790F}"/>
              </a:ext>
            </a:extLst>
          </p:cNvPr>
          <p:cNvGrpSpPr>
            <a:grpSpLocks/>
          </p:cNvGrpSpPr>
          <p:nvPr/>
        </p:nvGrpSpPr>
        <p:grpSpPr bwMode="auto">
          <a:xfrm>
            <a:off x="6910388" y="4654550"/>
            <a:ext cx="369887" cy="657225"/>
            <a:chOff x="4180" y="783"/>
            <a:chExt cx="150" cy="307"/>
          </a:xfrm>
        </p:grpSpPr>
        <p:sp>
          <p:nvSpPr>
            <p:cNvPr id="32801" name="AutoShape 50">
              <a:extLst>
                <a:ext uri="{FF2B5EF4-FFF2-40B4-BE49-F238E27FC236}">
                  <a16:creationId xmlns:a16="http://schemas.microsoft.com/office/drawing/2014/main" id="{3872D484-5CDC-8C4C-A6C5-18D20F2A2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2" name="Rectangle 51">
              <a:extLst>
                <a:ext uri="{FF2B5EF4-FFF2-40B4-BE49-F238E27FC236}">
                  <a16:creationId xmlns:a16="http://schemas.microsoft.com/office/drawing/2014/main" id="{BEDF47C8-26E5-4A4B-ABFD-909B5F459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3" name="Rectangle 52">
              <a:extLst>
                <a:ext uri="{FF2B5EF4-FFF2-40B4-BE49-F238E27FC236}">
                  <a16:creationId xmlns:a16="http://schemas.microsoft.com/office/drawing/2014/main" id="{BF8EE6C3-22F9-BD47-857F-7AB7C700F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4" name="AutoShape 53">
              <a:extLst>
                <a:ext uri="{FF2B5EF4-FFF2-40B4-BE49-F238E27FC236}">
                  <a16:creationId xmlns:a16="http://schemas.microsoft.com/office/drawing/2014/main" id="{275C3C63-F731-9C4F-AC54-64DB8137E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5" name="Line 54">
              <a:extLst>
                <a:ext uri="{FF2B5EF4-FFF2-40B4-BE49-F238E27FC236}">
                  <a16:creationId xmlns:a16="http://schemas.microsoft.com/office/drawing/2014/main" id="{7747D1AD-3867-F149-8FA9-540B1DDFB3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6" name="Line 55">
              <a:extLst>
                <a:ext uri="{FF2B5EF4-FFF2-40B4-BE49-F238E27FC236}">
                  <a16:creationId xmlns:a16="http://schemas.microsoft.com/office/drawing/2014/main" id="{C37DD872-D3E0-194B-B30A-72D5A24E02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7" name="Rectangle 56">
              <a:extLst>
                <a:ext uri="{FF2B5EF4-FFF2-40B4-BE49-F238E27FC236}">
                  <a16:creationId xmlns:a16="http://schemas.microsoft.com/office/drawing/2014/main" id="{FA4E7F82-FBE6-4741-BEA9-0C360793A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808" name="Rectangle 57">
              <a:extLst>
                <a:ext uri="{FF2B5EF4-FFF2-40B4-BE49-F238E27FC236}">
                  <a16:creationId xmlns:a16="http://schemas.microsoft.com/office/drawing/2014/main" id="{78CDB6B9-01C7-1D41-9735-7FD2F255B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buChar char="•"/>
                <a:defRPr sz="28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10000"/>
                </a:spcBef>
                <a:buFont typeface="Helvetica" pitchFamily="2" charset="0"/>
                <a:buChar char="–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10000"/>
                </a:spcBef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10000"/>
                </a:spcBef>
                <a:buChar char="•"/>
                <a:defRPr sz="2000">
                  <a:solidFill>
                    <a:schemeClr val="accent2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10000"/>
                </a:spcBef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Helvetica" pitchFamily="2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chemeClr val="tx1"/>
                </a:solidFill>
                <a:latin typeface="Helvetica" pitchFamily="2" charset="0"/>
              </a:endParaRPr>
            </a:p>
          </p:txBody>
        </p:sp>
      </p:grpSp>
      <p:sp>
        <p:nvSpPr>
          <p:cNvPr id="32792" name="Text Box 58">
            <a:extLst>
              <a:ext uri="{FF2B5EF4-FFF2-40B4-BE49-F238E27FC236}">
                <a16:creationId xmlns:a16="http://schemas.microsoft.com/office/drawing/2014/main" id="{72F0E8BC-BA5B-5744-967C-467FA870B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813" y="5226050"/>
            <a:ext cx="26177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Comic Sans MS" panose="030F0902030302020204" pitchFamily="66" charset="0"/>
              </a:rPr>
              <a:t>authoritative DNS server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Helvetica" pitchFamily="2" charset="0"/>
              </a:rPr>
              <a:t>dns.cs.umass.edu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51" name="Text Box 59">
            <a:extLst>
              <a:ext uri="{FF2B5EF4-FFF2-40B4-BE49-F238E27FC236}">
                <a16:creationId xmlns:a16="http://schemas.microsoft.com/office/drawing/2014/main" id="{502ADB7E-6E4B-304D-A997-DDB66EBCE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025" y="44402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7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52" name="Text Box 60">
            <a:extLst>
              <a:ext uri="{FF2B5EF4-FFF2-40B4-BE49-F238E27FC236}">
                <a16:creationId xmlns:a16="http://schemas.microsoft.com/office/drawing/2014/main" id="{D7BECF12-0F61-454F-82C6-47D66A5E1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45878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8</a:t>
            </a:r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85853" name="Line 61">
            <a:extLst>
              <a:ext uri="{FF2B5EF4-FFF2-40B4-BE49-F238E27FC236}">
                <a16:creationId xmlns:a16="http://schemas.microsoft.com/office/drawing/2014/main" id="{1008CE9B-B29E-8742-B7B3-8DA1DD349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8925" y="3511550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5854" name="Line 62">
            <a:extLst>
              <a:ext uri="{FF2B5EF4-FFF2-40B4-BE49-F238E27FC236}">
                <a16:creationId xmlns:a16="http://schemas.microsoft.com/office/drawing/2014/main" id="{B124AB0D-D261-7343-8C0F-3215201610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29238" y="3627438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7" name="Text Box 63">
            <a:extLst>
              <a:ext uri="{FF2B5EF4-FFF2-40B4-BE49-F238E27FC236}">
                <a16:creationId xmlns:a16="http://schemas.microsoft.com/office/drawing/2014/main" id="{772C43E1-C716-104D-9AEC-3DEE9C1A5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2649538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Comic Sans MS" panose="030F0902030302020204" pitchFamily="66" charset="0"/>
              </a:rPr>
              <a:t>TLD DNS server</a:t>
            </a:r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0" name="TextBox 66">
            <a:extLst>
              <a:ext uri="{FF2B5EF4-FFF2-40B4-BE49-F238E27FC236}">
                <a16:creationId xmlns:a16="http://schemas.microsoft.com/office/drawing/2014/main" id="{71200C3A-DC31-8542-8DFE-95226EE64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867400"/>
            <a:ext cx="3163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Helvetica" pitchFamily="2" charset="0"/>
              </a:rPr>
              <a:t>Recursive query: #1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Helvetica" pitchFamily="2" charset="0"/>
              </a:rPr>
              <a:t>Iterative queries: #2, 4, 6</a:t>
            </a:r>
          </a:p>
        </p:txBody>
      </p:sp>
    </p:spTree>
    <p:extLst>
      <p:ext uri="{BB962C8B-B14F-4D97-AF65-F5344CB8AC3E}">
        <p14:creationId xmlns:p14="http://schemas.microsoft.com/office/powerpoint/2010/main" val="149548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5817" grpId="0"/>
      <p:bldP spid="1185818" grpId="0"/>
      <p:bldP spid="1185819" grpId="0"/>
      <p:bldP spid="1185820" grpId="0"/>
      <p:bldP spid="1185821" grpId="0"/>
      <p:bldP spid="1185822" grpId="0"/>
      <p:bldP spid="1185851" grpId="0"/>
      <p:bldP spid="11858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>
            <a:extLst>
              <a:ext uri="{FF2B5EF4-FFF2-40B4-BE49-F238E27FC236}">
                <a16:creationId xmlns:a16="http://schemas.microsoft.com/office/drawing/2014/main" id="{E5939586-794B-9545-9BCA-B16FA1678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Recursive vs. Iterative Queries</a:t>
            </a:r>
          </a:p>
        </p:txBody>
      </p:sp>
      <p:sp>
        <p:nvSpPr>
          <p:cNvPr id="52230" name="Rectangle 3">
            <a:extLst>
              <a:ext uri="{FF2B5EF4-FFF2-40B4-BE49-F238E27FC236}">
                <a16:creationId xmlns:a16="http://schemas.microsoft.com/office/drawing/2014/main" id="{C07465BD-F49C-634F-AA00-2F04519AFA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269" y="1600200"/>
            <a:ext cx="4221871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Recursive query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Ask server to get answer for you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E.g., request 1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and response 8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Iterative query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Ask server who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to ask next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E.g., all other request-response pairs</a:t>
            </a: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EC624451-A74B-6E48-80D5-B672CFFA5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901A688-E607-8C4C-BC9B-95C4ADCC2529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52226" name="Object 2">
            <a:extLst>
              <a:ext uri="{FF2B5EF4-FFF2-40B4-BE49-F238E27FC236}">
                <a16:creationId xmlns:a16="http://schemas.microsoft.com/office/drawing/2014/main" id="{3948BEF6-17EA-6346-B045-A882314109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49863" y="49625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5" name="Clip" r:id="rId4" imgW="17462500" imgH="14478000" progId="MS_ClipArt_Gallery.2">
                  <p:embed/>
                </p:oleObj>
              </mc:Choice>
              <mc:Fallback>
                <p:oleObj name="Clip" r:id="rId4" imgW="17462500" imgH="14478000" progId="MS_ClipArt_Gallery.2">
                  <p:embed/>
                  <p:pic>
                    <p:nvPicPr>
                      <p:cNvPr id="52226" name="Object 2">
                        <a:extLst>
                          <a:ext uri="{FF2B5EF4-FFF2-40B4-BE49-F238E27FC236}">
                            <a16:creationId xmlns:a16="http://schemas.microsoft.com/office/drawing/2014/main" id="{3948BEF6-17EA-6346-B045-A882314109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9863" y="49625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1" name="Text Box 5">
            <a:extLst>
              <a:ext uri="{FF2B5EF4-FFF2-40B4-BE49-F238E27FC236}">
                <a16:creationId xmlns:a16="http://schemas.microsoft.com/office/drawing/2014/main" id="{087668BA-9C58-2849-A7CC-0E6F95A7D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013" y="5540375"/>
            <a:ext cx="18446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requesting host</a:t>
            </a:r>
            <a:endParaRPr lang="en-US" altLang="en-US" sz="2400" b="0">
              <a:latin typeface="Times New Roman" panose="02020603050405020304" pitchFamily="18" charset="0"/>
            </a:endParaRPr>
          </a:p>
          <a:p>
            <a:r>
              <a:rPr lang="en-US" altLang="en-US" sz="1600"/>
              <a:t>cis.poly.edu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graphicFrame>
        <p:nvGraphicFramePr>
          <p:cNvPr id="52227" name="Object 3">
            <a:extLst>
              <a:ext uri="{FF2B5EF4-FFF2-40B4-BE49-F238E27FC236}">
                <a16:creationId xmlns:a16="http://schemas.microsoft.com/office/drawing/2014/main" id="{EC7118C5-3B3C-9E41-B549-6C7447455C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73938" y="58388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36" name="Clip" r:id="rId6" imgW="17462500" imgH="14478000" progId="MS_ClipArt_Gallery.2">
                  <p:embed/>
                </p:oleObj>
              </mc:Choice>
              <mc:Fallback>
                <p:oleObj name="Clip" r:id="rId6" imgW="17462500" imgH="14478000" progId="MS_ClipArt_Gallery.2">
                  <p:embed/>
                  <p:pic>
                    <p:nvPicPr>
                      <p:cNvPr id="52227" name="Object 3">
                        <a:extLst>
                          <a:ext uri="{FF2B5EF4-FFF2-40B4-BE49-F238E27FC236}">
                            <a16:creationId xmlns:a16="http://schemas.microsoft.com/office/drawing/2014/main" id="{EC7118C5-3B3C-9E41-B549-6C7447455C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3938" y="58388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32" name="Group 7">
            <a:extLst>
              <a:ext uri="{FF2B5EF4-FFF2-40B4-BE49-F238E27FC236}">
                <a16:creationId xmlns:a16="http://schemas.microsoft.com/office/drawing/2014/main" id="{CC2BA06C-41D0-4B4F-A59B-F0105A57275E}"/>
              </a:ext>
            </a:extLst>
          </p:cNvPr>
          <p:cNvGrpSpPr>
            <a:grpSpLocks/>
          </p:cNvGrpSpPr>
          <p:nvPr/>
        </p:nvGrpSpPr>
        <p:grpSpPr bwMode="auto">
          <a:xfrm>
            <a:off x="5497513" y="2887663"/>
            <a:ext cx="369887" cy="657225"/>
            <a:chOff x="4180" y="783"/>
            <a:chExt cx="150" cy="307"/>
          </a:xfrm>
        </p:grpSpPr>
        <p:sp>
          <p:nvSpPr>
            <p:cNvPr id="52282" name="AutoShape 8">
              <a:extLst>
                <a:ext uri="{FF2B5EF4-FFF2-40B4-BE49-F238E27FC236}">
                  <a16:creationId xmlns:a16="http://schemas.microsoft.com/office/drawing/2014/main" id="{CC432823-454D-374F-9E8B-36D95DE9E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3" name="Rectangle 9">
              <a:extLst>
                <a:ext uri="{FF2B5EF4-FFF2-40B4-BE49-F238E27FC236}">
                  <a16:creationId xmlns:a16="http://schemas.microsoft.com/office/drawing/2014/main" id="{590E852D-901F-2E4E-9C4A-CDE819947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4" name="Rectangle 10">
              <a:extLst>
                <a:ext uri="{FF2B5EF4-FFF2-40B4-BE49-F238E27FC236}">
                  <a16:creationId xmlns:a16="http://schemas.microsoft.com/office/drawing/2014/main" id="{37703E90-9E1D-F545-BF0A-3B3A4286D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5" name="AutoShape 11">
              <a:extLst>
                <a:ext uri="{FF2B5EF4-FFF2-40B4-BE49-F238E27FC236}">
                  <a16:creationId xmlns:a16="http://schemas.microsoft.com/office/drawing/2014/main" id="{1551B286-C2A2-1640-855D-155F0D4DB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6" name="Line 12">
              <a:extLst>
                <a:ext uri="{FF2B5EF4-FFF2-40B4-BE49-F238E27FC236}">
                  <a16:creationId xmlns:a16="http://schemas.microsoft.com/office/drawing/2014/main" id="{6F79F754-F9DB-2D4D-8604-8D6E8B03FE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7" name="Line 13">
              <a:extLst>
                <a:ext uri="{FF2B5EF4-FFF2-40B4-BE49-F238E27FC236}">
                  <a16:creationId xmlns:a16="http://schemas.microsoft.com/office/drawing/2014/main" id="{9F6B15C7-0F57-D943-B5B0-6591506A60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8" name="Rectangle 14">
              <a:extLst>
                <a:ext uri="{FF2B5EF4-FFF2-40B4-BE49-F238E27FC236}">
                  <a16:creationId xmlns:a16="http://schemas.microsoft.com/office/drawing/2014/main" id="{54BA73B7-C3FA-1941-B233-D78D60BAA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9" name="Rectangle 15">
              <a:extLst>
                <a:ext uri="{FF2B5EF4-FFF2-40B4-BE49-F238E27FC236}">
                  <a16:creationId xmlns:a16="http://schemas.microsoft.com/office/drawing/2014/main" id="{48D3FB0E-9521-974A-B512-A54FAC92F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2233" name="Text Box 16">
            <a:extLst>
              <a:ext uri="{FF2B5EF4-FFF2-40B4-BE49-F238E27FC236}">
                <a16:creationId xmlns:a16="http://schemas.microsoft.com/office/drawing/2014/main" id="{4F26376E-4EA8-EF4E-AF6E-B471C4A72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1550" y="1139825"/>
            <a:ext cx="201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root DNS server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2234" name="Line 17">
            <a:extLst>
              <a:ext uri="{FF2B5EF4-FFF2-40B4-BE49-F238E27FC236}">
                <a16:creationId xmlns:a16="http://schemas.microsoft.com/office/drawing/2014/main" id="{2776D24B-B598-F545-88E5-05816AE896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46725" y="3575050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8">
            <a:extLst>
              <a:ext uri="{FF2B5EF4-FFF2-40B4-BE49-F238E27FC236}">
                <a16:creationId xmlns:a16="http://schemas.microsoft.com/office/drawing/2014/main" id="{7CD9D7AD-E831-1E4A-8C00-91DCF6B481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61025" y="1879600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9">
            <a:extLst>
              <a:ext uri="{FF2B5EF4-FFF2-40B4-BE49-F238E27FC236}">
                <a16:creationId xmlns:a16="http://schemas.microsoft.com/office/drawing/2014/main" id="{36518ACE-2FE1-0F42-B85E-48C73EBAEA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6775" y="3041650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20">
            <a:extLst>
              <a:ext uri="{FF2B5EF4-FFF2-40B4-BE49-F238E27FC236}">
                <a16:creationId xmlns:a16="http://schemas.microsoft.com/office/drawing/2014/main" id="{FB4105D5-70D6-9544-AF14-C05C5B7134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6775" y="3213100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21">
            <a:extLst>
              <a:ext uri="{FF2B5EF4-FFF2-40B4-BE49-F238E27FC236}">
                <a16:creationId xmlns:a16="http://schemas.microsoft.com/office/drawing/2014/main" id="{C9ADD813-68AA-FF43-AEEE-688C44E38B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0575" y="2108200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22">
            <a:extLst>
              <a:ext uri="{FF2B5EF4-FFF2-40B4-BE49-F238E27FC236}">
                <a16:creationId xmlns:a16="http://schemas.microsoft.com/office/drawing/2014/main" id="{069205A1-6F67-9247-BDA3-0FD90C0E22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7225" y="3603625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40" name="Group 23">
            <a:extLst>
              <a:ext uri="{FF2B5EF4-FFF2-40B4-BE49-F238E27FC236}">
                <a16:creationId xmlns:a16="http://schemas.microsoft.com/office/drawing/2014/main" id="{934480EB-06F6-F241-B0B3-1E7567C58BE4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943225"/>
            <a:ext cx="1998663" cy="611188"/>
            <a:chOff x="2800" y="2132"/>
            <a:chExt cx="1259" cy="385"/>
          </a:xfrm>
        </p:grpSpPr>
        <p:sp>
          <p:nvSpPr>
            <p:cNvPr id="52280" name="Rectangle 24">
              <a:extLst>
                <a:ext uri="{FF2B5EF4-FFF2-40B4-BE49-F238E27FC236}">
                  <a16:creationId xmlns:a16="http://schemas.microsoft.com/office/drawing/2014/main" id="{FB90B051-D5F3-2342-B06F-FF0612945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1" name="Text Box 25">
              <a:extLst>
                <a:ext uri="{FF2B5EF4-FFF2-40B4-BE49-F238E27FC236}">
                  <a16:creationId xmlns:a16="http://schemas.microsoft.com/office/drawing/2014/main" id="{CCB2A10D-3D58-7748-86FA-B3B4833FF7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local DNS server</a:t>
              </a:r>
              <a:endParaRPr lang="en-US" altLang="en-US" sz="2400" b="0">
                <a:latin typeface="Times New Roman" panose="02020603050405020304" pitchFamily="18" charset="0"/>
              </a:endParaRPr>
            </a:p>
            <a:p>
              <a:r>
                <a:rPr lang="en-US" altLang="en-US" sz="1600"/>
                <a:t>dns.poly.edu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52241" name="Text Box 26">
            <a:extLst>
              <a:ext uri="{FF2B5EF4-FFF2-40B4-BE49-F238E27FC236}">
                <a16:creationId xmlns:a16="http://schemas.microsoft.com/office/drawing/2014/main" id="{4D6ED075-31AF-884F-A3CF-02303DD8C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430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2" name="Text Box 27">
            <a:extLst>
              <a:ext uri="{FF2B5EF4-FFF2-40B4-BE49-F238E27FC236}">
                <a16:creationId xmlns:a16="http://schemas.microsoft.com/office/drawing/2014/main" id="{83CE3FEA-2A2E-7A4E-9614-C1B292658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0725" y="20970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3" name="Text Box 28">
            <a:extLst>
              <a:ext uri="{FF2B5EF4-FFF2-40B4-BE49-F238E27FC236}">
                <a16:creationId xmlns:a16="http://schemas.microsoft.com/office/drawing/2014/main" id="{2FFCD8B8-9BB6-0B41-A013-B405F0F55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75" y="2335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4" name="Text Box 29">
            <a:extLst>
              <a:ext uri="{FF2B5EF4-FFF2-40B4-BE49-F238E27FC236}">
                <a16:creationId xmlns:a16="http://schemas.microsoft.com/office/drawing/2014/main" id="{C277B3F2-6E16-9C4F-94F3-15E6F12BB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7447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5" name="Text Box 30">
            <a:extLst>
              <a:ext uri="{FF2B5EF4-FFF2-40B4-BE49-F238E27FC236}">
                <a16:creationId xmlns:a16="http://schemas.microsoft.com/office/drawing/2014/main" id="{24338691-2024-B54D-BD31-66CB98C7B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363" y="3232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46" name="Text Box 31">
            <a:extLst>
              <a:ext uri="{FF2B5EF4-FFF2-40B4-BE49-F238E27FC236}">
                <a16:creationId xmlns:a16="http://schemas.microsoft.com/office/drawing/2014/main" id="{3FD475FD-3D21-7543-8837-B32B807BF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0263" y="42719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grpSp>
        <p:nvGrpSpPr>
          <p:cNvPr id="52247" name="Group 32">
            <a:extLst>
              <a:ext uri="{FF2B5EF4-FFF2-40B4-BE49-F238E27FC236}">
                <a16:creationId xmlns:a16="http://schemas.microsoft.com/office/drawing/2014/main" id="{9C432DAE-75B1-6749-8899-C6B4AEE7DB61}"/>
              </a:ext>
            </a:extLst>
          </p:cNvPr>
          <p:cNvGrpSpPr>
            <a:grpSpLocks/>
          </p:cNvGrpSpPr>
          <p:nvPr/>
        </p:nvGrpSpPr>
        <p:grpSpPr bwMode="auto">
          <a:xfrm>
            <a:off x="6611938" y="1468438"/>
            <a:ext cx="369887" cy="657225"/>
            <a:chOff x="4180" y="783"/>
            <a:chExt cx="150" cy="307"/>
          </a:xfrm>
        </p:grpSpPr>
        <p:sp>
          <p:nvSpPr>
            <p:cNvPr id="52272" name="AutoShape 33">
              <a:extLst>
                <a:ext uri="{FF2B5EF4-FFF2-40B4-BE49-F238E27FC236}">
                  <a16:creationId xmlns:a16="http://schemas.microsoft.com/office/drawing/2014/main" id="{AC88E350-27B9-8C40-9173-1D9B7A097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3" name="Rectangle 34">
              <a:extLst>
                <a:ext uri="{FF2B5EF4-FFF2-40B4-BE49-F238E27FC236}">
                  <a16:creationId xmlns:a16="http://schemas.microsoft.com/office/drawing/2014/main" id="{EDA7F1C6-3172-3144-96CE-9118445B9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4" name="Rectangle 35">
              <a:extLst>
                <a:ext uri="{FF2B5EF4-FFF2-40B4-BE49-F238E27FC236}">
                  <a16:creationId xmlns:a16="http://schemas.microsoft.com/office/drawing/2014/main" id="{05B29735-C6F5-B74D-8B24-4B802BA83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5" name="AutoShape 36">
              <a:extLst>
                <a:ext uri="{FF2B5EF4-FFF2-40B4-BE49-F238E27FC236}">
                  <a16:creationId xmlns:a16="http://schemas.microsoft.com/office/drawing/2014/main" id="{DD261703-B88F-D648-8DF2-DA7304DC8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6" name="Line 37">
              <a:extLst>
                <a:ext uri="{FF2B5EF4-FFF2-40B4-BE49-F238E27FC236}">
                  <a16:creationId xmlns:a16="http://schemas.microsoft.com/office/drawing/2014/main" id="{C1194C9D-BB89-1741-9A80-54A080CDB8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7" name="Line 38">
              <a:extLst>
                <a:ext uri="{FF2B5EF4-FFF2-40B4-BE49-F238E27FC236}">
                  <a16:creationId xmlns:a16="http://schemas.microsoft.com/office/drawing/2014/main" id="{AF3C4F8D-3237-314B-984A-6067574EDB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8" name="Rectangle 39">
              <a:extLst>
                <a:ext uri="{FF2B5EF4-FFF2-40B4-BE49-F238E27FC236}">
                  <a16:creationId xmlns:a16="http://schemas.microsoft.com/office/drawing/2014/main" id="{0B3B9F73-FA87-4A48-8860-0634C973F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9" name="Rectangle 40">
              <a:extLst>
                <a:ext uri="{FF2B5EF4-FFF2-40B4-BE49-F238E27FC236}">
                  <a16:creationId xmlns:a16="http://schemas.microsoft.com/office/drawing/2014/main" id="{E329B6F2-D8A7-9147-86C5-4812A11D7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2248" name="Group 41">
            <a:extLst>
              <a:ext uri="{FF2B5EF4-FFF2-40B4-BE49-F238E27FC236}">
                <a16:creationId xmlns:a16="http://schemas.microsoft.com/office/drawing/2014/main" id="{7698D537-C5F6-BF4E-8583-AE7A1E73D9B3}"/>
              </a:ext>
            </a:extLst>
          </p:cNvPr>
          <p:cNvGrpSpPr>
            <a:grpSpLocks/>
          </p:cNvGrpSpPr>
          <p:nvPr/>
        </p:nvGrpSpPr>
        <p:grpSpPr bwMode="auto">
          <a:xfrm>
            <a:off x="7440613" y="2897188"/>
            <a:ext cx="369887" cy="657225"/>
            <a:chOff x="4180" y="783"/>
            <a:chExt cx="150" cy="307"/>
          </a:xfrm>
        </p:grpSpPr>
        <p:sp>
          <p:nvSpPr>
            <p:cNvPr id="52264" name="AutoShape 42">
              <a:extLst>
                <a:ext uri="{FF2B5EF4-FFF2-40B4-BE49-F238E27FC236}">
                  <a16:creationId xmlns:a16="http://schemas.microsoft.com/office/drawing/2014/main" id="{A1748028-8346-D542-AFEF-9E9483754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5" name="Rectangle 43">
              <a:extLst>
                <a:ext uri="{FF2B5EF4-FFF2-40B4-BE49-F238E27FC236}">
                  <a16:creationId xmlns:a16="http://schemas.microsoft.com/office/drawing/2014/main" id="{9E31EE66-3905-7D48-AECB-1982367C0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6" name="Rectangle 44">
              <a:extLst>
                <a:ext uri="{FF2B5EF4-FFF2-40B4-BE49-F238E27FC236}">
                  <a16:creationId xmlns:a16="http://schemas.microsoft.com/office/drawing/2014/main" id="{B62C2E26-F818-3D41-8306-278209A32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7" name="AutoShape 45">
              <a:extLst>
                <a:ext uri="{FF2B5EF4-FFF2-40B4-BE49-F238E27FC236}">
                  <a16:creationId xmlns:a16="http://schemas.microsoft.com/office/drawing/2014/main" id="{21767AA1-BCA1-354A-9FA0-37DC0EC37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8" name="Line 46">
              <a:extLst>
                <a:ext uri="{FF2B5EF4-FFF2-40B4-BE49-F238E27FC236}">
                  <a16:creationId xmlns:a16="http://schemas.microsoft.com/office/drawing/2014/main" id="{A274121F-C4C4-4E4E-B1A8-3B5B7559D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9" name="Line 47">
              <a:extLst>
                <a:ext uri="{FF2B5EF4-FFF2-40B4-BE49-F238E27FC236}">
                  <a16:creationId xmlns:a16="http://schemas.microsoft.com/office/drawing/2014/main" id="{7499AE4E-16AF-E541-AC26-F4983E39E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0" name="Rectangle 48">
              <a:extLst>
                <a:ext uri="{FF2B5EF4-FFF2-40B4-BE49-F238E27FC236}">
                  <a16:creationId xmlns:a16="http://schemas.microsoft.com/office/drawing/2014/main" id="{14564A36-E4F1-E24B-AC22-8B19987BD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1" name="Rectangle 49">
              <a:extLst>
                <a:ext uri="{FF2B5EF4-FFF2-40B4-BE49-F238E27FC236}">
                  <a16:creationId xmlns:a16="http://schemas.microsoft.com/office/drawing/2014/main" id="{A4085E6E-D4EC-924D-8B9A-EEB733BC9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2249" name="Group 50">
            <a:extLst>
              <a:ext uri="{FF2B5EF4-FFF2-40B4-BE49-F238E27FC236}">
                <a16:creationId xmlns:a16="http://schemas.microsoft.com/office/drawing/2014/main" id="{D3CC9297-7761-5B45-9FF3-1CAAE09107A7}"/>
              </a:ext>
            </a:extLst>
          </p:cNvPr>
          <p:cNvGrpSpPr>
            <a:grpSpLocks/>
          </p:cNvGrpSpPr>
          <p:nvPr/>
        </p:nvGrpSpPr>
        <p:grpSpPr bwMode="auto">
          <a:xfrm>
            <a:off x="7421563" y="4516438"/>
            <a:ext cx="369887" cy="657225"/>
            <a:chOff x="4180" y="783"/>
            <a:chExt cx="150" cy="307"/>
          </a:xfrm>
        </p:grpSpPr>
        <p:sp>
          <p:nvSpPr>
            <p:cNvPr id="52256" name="AutoShape 51">
              <a:extLst>
                <a:ext uri="{FF2B5EF4-FFF2-40B4-BE49-F238E27FC236}">
                  <a16:creationId xmlns:a16="http://schemas.microsoft.com/office/drawing/2014/main" id="{183D2F35-38E6-9844-9F79-C589EAC6E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57" name="Rectangle 52">
              <a:extLst>
                <a:ext uri="{FF2B5EF4-FFF2-40B4-BE49-F238E27FC236}">
                  <a16:creationId xmlns:a16="http://schemas.microsoft.com/office/drawing/2014/main" id="{04047475-8F93-264D-A55B-08C17E028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58" name="Rectangle 53">
              <a:extLst>
                <a:ext uri="{FF2B5EF4-FFF2-40B4-BE49-F238E27FC236}">
                  <a16:creationId xmlns:a16="http://schemas.microsoft.com/office/drawing/2014/main" id="{DEC83F7E-35A1-6B4C-98D8-5992EF32F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59" name="AutoShape 54">
              <a:extLst>
                <a:ext uri="{FF2B5EF4-FFF2-40B4-BE49-F238E27FC236}">
                  <a16:creationId xmlns:a16="http://schemas.microsoft.com/office/drawing/2014/main" id="{DDE01508-ED4A-7E46-90CA-308C846A8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0" name="Line 55">
              <a:extLst>
                <a:ext uri="{FF2B5EF4-FFF2-40B4-BE49-F238E27FC236}">
                  <a16:creationId xmlns:a16="http://schemas.microsoft.com/office/drawing/2014/main" id="{1C4C2F51-0C84-6A43-B5E2-F7AD255B49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1" name="Line 56">
              <a:extLst>
                <a:ext uri="{FF2B5EF4-FFF2-40B4-BE49-F238E27FC236}">
                  <a16:creationId xmlns:a16="http://schemas.microsoft.com/office/drawing/2014/main" id="{CA9CCB39-A7C1-A444-B50B-8985E4E651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2" name="Rectangle 57">
              <a:extLst>
                <a:ext uri="{FF2B5EF4-FFF2-40B4-BE49-F238E27FC236}">
                  <a16:creationId xmlns:a16="http://schemas.microsoft.com/office/drawing/2014/main" id="{93F1ECD1-93CA-CF40-883C-9227E6465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3" name="Rectangle 58">
              <a:extLst>
                <a:ext uri="{FF2B5EF4-FFF2-40B4-BE49-F238E27FC236}">
                  <a16:creationId xmlns:a16="http://schemas.microsoft.com/office/drawing/2014/main" id="{96A320FE-A5B0-9E45-A9B2-DF9F4B261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2250" name="Text Box 59">
            <a:extLst>
              <a:ext uri="{FF2B5EF4-FFF2-40B4-BE49-F238E27FC236}">
                <a16:creationId xmlns:a16="http://schemas.microsoft.com/office/drawing/2014/main" id="{28CDEB8D-E8BD-2B47-A252-9B023EEF9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988" y="5164138"/>
            <a:ext cx="26177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Comic Sans MS" panose="030F0902030302020204" pitchFamily="66" charset="0"/>
              </a:rPr>
              <a:t>authoritative DNS server</a:t>
            </a:r>
            <a:endParaRPr lang="en-US" altLang="en-US" sz="2400" b="0">
              <a:latin typeface="Times New Roman" panose="02020603050405020304" pitchFamily="18" charset="0"/>
            </a:endParaRPr>
          </a:p>
          <a:p>
            <a:r>
              <a:rPr lang="en-US" altLang="en-US" sz="1600"/>
              <a:t>dns.cs.umass.edu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2251" name="Text Box 60">
            <a:extLst>
              <a:ext uri="{FF2B5EF4-FFF2-40B4-BE49-F238E27FC236}">
                <a16:creationId xmlns:a16="http://schemas.microsoft.com/office/drawing/2014/main" id="{FC162E16-E351-A34D-BE5A-A47BC3687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3021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52" name="Text Box 61">
            <a:extLst>
              <a:ext uri="{FF2B5EF4-FFF2-40B4-BE49-F238E27FC236}">
                <a16:creationId xmlns:a16="http://schemas.microsoft.com/office/drawing/2014/main" id="{4F3C41C7-6F75-794A-8544-0D37791AB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44497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2253" name="Line 62">
            <a:extLst>
              <a:ext uri="{FF2B5EF4-FFF2-40B4-BE49-F238E27FC236}">
                <a16:creationId xmlns:a16="http://schemas.microsoft.com/office/drawing/2014/main" id="{662CE43D-4F1D-8D4A-B0A5-293E78D44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0100" y="3373438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4" name="Line 63">
            <a:extLst>
              <a:ext uri="{FF2B5EF4-FFF2-40B4-BE49-F238E27FC236}">
                <a16:creationId xmlns:a16="http://schemas.microsoft.com/office/drawing/2014/main" id="{B95B5456-6377-544C-83F2-70A3329FE9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40413" y="3489325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5" name="Text Box 64">
            <a:extLst>
              <a:ext uri="{FF2B5EF4-FFF2-40B4-BE49-F238E27FC236}">
                <a16:creationId xmlns:a16="http://schemas.microsoft.com/office/drawing/2014/main" id="{DACFC467-4FB0-7E41-803B-A5225A4DC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963" y="2511425"/>
            <a:ext cx="2011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TLD DNS server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08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>
            <a:extLst>
              <a:ext uri="{FF2B5EF4-FFF2-40B4-BE49-F238E27FC236}">
                <a16:creationId xmlns:a16="http://schemas.microsoft.com/office/drawing/2014/main" id="{7411B183-7899-FB49-8926-D34834C0A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Caching</a:t>
            </a:r>
          </a:p>
        </p:txBody>
      </p:sp>
      <p:sp>
        <p:nvSpPr>
          <p:cNvPr id="1189891" name="Rectangle 3">
            <a:extLst>
              <a:ext uri="{FF2B5EF4-FFF2-40B4-BE49-F238E27FC236}">
                <a16:creationId xmlns:a16="http://schemas.microsoft.com/office/drawing/2014/main" id="{A46DAB06-D20F-BB45-901D-23E3AEF77C8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200" y="1371600"/>
            <a:ext cx="4495800" cy="50292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query latency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1 sec latency before starting a download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Caching to reduce overhead and delay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Small # of top-level servers, that change rarely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Popular sites visited often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Where to cache?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Local DNS server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Browser</a:t>
            </a:r>
          </a:p>
        </p:txBody>
      </p:sp>
      <p:sp>
        <p:nvSpPr>
          <p:cNvPr id="55302" name="Slide Number Placeholder 3">
            <a:extLst>
              <a:ext uri="{FF2B5EF4-FFF2-40B4-BE49-F238E27FC236}">
                <a16:creationId xmlns:a16="http://schemas.microsoft.com/office/drawing/2014/main" id="{D2DBF9D5-7EC4-7F41-9508-1B654FCB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A8ADDC2-FA7D-2741-A6BA-13B10AE8FD6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55298" name="Object 2">
            <a:extLst>
              <a:ext uri="{FF2B5EF4-FFF2-40B4-BE49-F238E27FC236}">
                <a16:creationId xmlns:a16="http://schemas.microsoft.com/office/drawing/2014/main" id="{B1CC0CA6-111E-CD40-AF25-855FB0E72B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26063" y="49625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7" name="Clip" r:id="rId4" imgW="17462500" imgH="14478000" progId="MS_ClipArt_Gallery.2">
                  <p:embed/>
                </p:oleObj>
              </mc:Choice>
              <mc:Fallback>
                <p:oleObj name="Clip" r:id="rId4" imgW="17462500" imgH="14478000" progId="MS_ClipArt_Gallery.2">
                  <p:embed/>
                  <p:pic>
                    <p:nvPicPr>
                      <p:cNvPr id="55298" name="Object 2">
                        <a:extLst>
                          <a:ext uri="{FF2B5EF4-FFF2-40B4-BE49-F238E27FC236}">
                            <a16:creationId xmlns:a16="http://schemas.microsoft.com/office/drawing/2014/main" id="{B1CC0CA6-111E-CD40-AF25-855FB0E72B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49625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3" name="Text Box 5">
            <a:extLst>
              <a:ext uri="{FF2B5EF4-FFF2-40B4-BE49-F238E27FC236}">
                <a16:creationId xmlns:a16="http://schemas.microsoft.com/office/drawing/2014/main" id="{43D8C466-E736-B446-A242-E090E85FC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213" y="5540375"/>
            <a:ext cx="18446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requesting host</a:t>
            </a:r>
            <a:endParaRPr lang="en-US" altLang="en-US" sz="2400" b="0">
              <a:latin typeface="Times New Roman" panose="02020603050405020304" pitchFamily="18" charset="0"/>
            </a:endParaRPr>
          </a:p>
          <a:p>
            <a:r>
              <a:rPr lang="en-US" altLang="en-US" sz="1600"/>
              <a:t>cis.poly.edu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graphicFrame>
        <p:nvGraphicFramePr>
          <p:cNvPr id="55299" name="Object 3">
            <a:extLst>
              <a:ext uri="{FF2B5EF4-FFF2-40B4-BE49-F238E27FC236}">
                <a16:creationId xmlns:a16="http://schemas.microsoft.com/office/drawing/2014/main" id="{842887A2-5180-4C43-9ACC-47986E307B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50138" y="58388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8" name="Clip" r:id="rId6" imgW="17462500" imgH="14478000" progId="MS_ClipArt_Gallery.2">
                  <p:embed/>
                </p:oleObj>
              </mc:Choice>
              <mc:Fallback>
                <p:oleObj name="Clip" r:id="rId6" imgW="17462500" imgH="14478000" progId="MS_ClipArt_Gallery.2">
                  <p:embed/>
                  <p:pic>
                    <p:nvPicPr>
                      <p:cNvPr id="55299" name="Object 3">
                        <a:extLst>
                          <a:ext uri="{FF2B5EF4-FFF2-40B4-BE49-F238E27FC236}">
                            <a16:creationId xmlns:a16="http://schemas.microsoft.com/office/drawing/2014/main" id="{842887A2-5180-4C43-9ACC-47986E307B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0138" y="58388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304" name="Group 7">
            <a:extLst>
              <a:ext uri="{FF2B5EF4-FFF2-40B4-BE49-F238E27FC236}">
                <a16:creationId xmlns:a16="http://schemas.microsoft.com/office/drawing/2014/main" id="{BEA1C689-E0C2-F444-BA98-A536D93F475C}"/>
              </a:ext>
            </a:extLst>
          </p:cNvPr>
          <p:cNvGrpSpPr>
            <a:grpSpLocks/>
          </p:cNvGrpSpPr>
          <p:nvPr/>
        </p:nvGrpSpPr>
        <p:grpSpPr bwMode="auto">
          <a:xfrm>
            <a:off x="5573713" y="2887663"/>
            <a:ext cx="369887" cy="657225"/>
            <a:chOff x="4180" y="783"/>
            <a:chExt cx="150" cy="307"/>
          </a:xfrm>
        </p:grpSpPr>
        <p:sp>
          <p:nvSpPr>
            <p:cNvPr id="55354" name="AutoShape 8">
              <a:extLst>
                <a:ext uri="{FF2B5EF4-FFF2-40B4-BE49-F238E27FC236}">
                  <a16:creationId xmlns:a16="http://schemas.microsoft.com/office/drawing/2014/main" id="{979C4624-9D80-6A4C-9631-52410FA00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5" name="Rectangle 9">
              <a:extLst>
                <a:ext uri="{FF2B5EF4-FFF2-40B4-BE49-F238E27FC236}">
                  <a16:creationId xmlns:a16="http://schemas.microsoft.com/office/drawing/2014/main" id="{6E44D1DA-432B-C140-A08F-F8B4B625E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6" name="Rectangle 10">
              <a:extLst>
                <a:ext uri="{FF2B5EF4-FFF2-40B4-BE49-F238E27FC236}">
                  <a16:creationId xmlns:a16="http://schemas.microsoft.com/office/drawing/2014/main" id="{9A0DD2F3-7F8F-F245-B8F5-AE9E010B2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7" name="AutoShape 11">
              <a:extLst>
                <a:ext uri="{FF2B5EF4-FFF2-40B4-BE49-F238E27FC236}">
                  <a16:creationId xmlns:a16="http://schemas.microsoft.com/office/drawing/2014/main" id="{561E8E0C-076C-A046-8D07-3DD370220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8" name="Line 12">
              <a:extLst>
                <a:ext uri="{FF2B5EF4-FFF2-40B4-BE49-F238E27FC236}">
                  <a16:creationId xmlns:a16="http://schemas.microsoft.com/office/drawing/2014/main" id="{C1677F8C-E02B-F04A-9D85-4B1B6D76F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9" name="Line 13">
              <a:extLst>
                <a:ext uri="{FF2B5EF4-FFF2-40B4-BE49-F238E27FC236}">
                  <a16:creationId xmlns:a16="http://schemas.microsoft.com/office/drawing/2014/main" id="{500BCC2B-5AB8-9344-B2F2-4DB79591FC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60" name="Rectangle 14">
              <a:extLst>
                <a:ext uri="{FF2B5EF4-FFF2-40B4-BE49-F238E27FC236}">
                  <a16:creationId xmlns:a16="http://schemas.microsoft.com/office/drawing/2014/main" id="{D12B50C4-5FD4-F340-ABF0-0D1E408C5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61" name="Rectangle 15">
              <a:extLst>
                <a:ext uri="{FF2B5EF4-FFF2-40B4-BE49-F238E27FC236}">
                  <a16:creationId xmlns:a16="http://schemas.microsoft.com/office/drawing/2014/main" id="{38500131-D015-254D-8D35-C60ADAB59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5305" name="Text Box 16">
            <a:extLst>
              <a:ext uri="{FF2B5EF4-FFF2-40B4-BE49-F238E27FC236}">
                <a16:creationId xmlns:a16="http://schemas.microsoft.com/office/drawing/2014/main" id="{ECEE99AD-CAD8-FA4E-A9BC-BA96AA3C6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0" y="1139825"/>
            <a:ext cx="201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root DNS server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5306" name="Line 17">
            <a:extLst>
              <a:ext uri="{FF2B5EF4-FFF2-40B4-BE49-F238E27FC236}">
                <a16:creationId xmlns:a16="http://schemas.microsoft.com/office/drawing/2014/main" id="{175D1604-03CA-FE4E-933B-C126C76548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22925" y="3575050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Line 18">
            <a:extLst>
              <a:ext uri="{FF2B5EF4-FFF2-40B4-BE49-F238E27FC236}">
                <a16:creationId xmlns:a16="http://schemas.microsoft.com/office/drawing/2014/main" id="{F8145CCE-06DC-7F44-B1FE-09A4B21DEB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37225" y="1879600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Line 19">
            <a:extLst>
              <a:ext uri="{FF2B5EF4-FFF2-40B4-BE49-F238E27FC236}">
                <a16:creationId xmlns:a16="http://schemas.microsoft.com/office/drawing/2014/main" id="{8D40ED02-4B0F-3649-A6B5-68395156B3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2975" y="3041650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Line 20">
            <a:extLst>
              <a:ext uri="{FF2B5EF4-FFF2-40B4-BE49-F238E27FC236}">
                <a16:creationId xmlns:a16="http://schemas.microsoft.com/office/drawing/2014/main" id="{7707A1F2-3776-A24F-B287-9B8611E927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2975" y="3213100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21">
            <a:extLst>
              <a:ext uri="{FF2B5EF4-FFF2-40B4-BE49-F238E27FC236}">
                <a16:creationId xmlns:a16="http://schemas.microsoft.com/office/drawing/2014/main" id="{0222C504-58E6-594F-91EF-2413BB84B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6775" y="2108200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22">
            <a:extLst>
              <a:ext uri="{FF2B5EF4-FFF2-40B4-BE49-F238E27FC236}">
                <a16:creationId xmlns:a16="http://schemas.microsoft.com/office/drawing/2014/main" id="{6A8B4523-11CC-364F-A2DE-C04812E281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3425" y="3603625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5312" name="Group 23">
            <a:extLst>
              <a:ext uri="{FF2B5EF4-FFF2-40B4-BE49-F238E27FC236}">
                <a16:creationId xmlns:a16="http://schemas.microsoft.com/office/drawing/2014/main" id="{9B43EF52-32B5-1442-9693-30E2EC356372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943225"/>
            <a:ext cx="1998663" cy="611188"/>
            <a:chOff x="2800" y="2132"/>
            <a:chExt cx="1259" cy="385"/>
          </a:xfrm>
        </p:grpSpPr>
        <p:sp>
          <p:nvSpPr>
            <p:cNvPr id="55352" name="Rectangle 24">
              <a:extLst>
                <a:ext uri="{FF2B5EF4-FFF2-40B4-BE49-F238E27FC236}">
                  <a16:creationId xmlns:a16="http://schemas.microsoft.com/office/drawing/2014/main" id="{DBC1C908-1169-A84D-87EF-501DE9237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3" name="Text Box 25">
              <a:extLst>
                <a:ext uri="{FF2B5EF4-FFF2-40B4-BE49-F238E27FC236}">
                  <a16:creationId xmlns:a16="http://schemas.microsoft.com/office/drawing/2014/main" id="{1D9BA99E-CDF1-3F43-8F2F-93CB8329F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800" b="0">
                  <a:latin typeface="Comic Sans MS" panose="030F0902030302020204" pitchFamily="66" charset="0"/>
                </a:rPr>
                <a:t>local DNS server</a:t>
              </a:r>
              <a:endParaRPr lang="en-US" altLang="en-US" sz="2400" b="0">
                <a:latin typeface="Times New Roman" panose="02020603050405020304" pitchFamily="18" charset="0"/>
              </a:endParaRPr>
            </a:p>
            <a:p>
              <a:r>
                <a:rPr lang="en-US" altLang="en-US" sz="1600"/>
                <a:t>dns.poly.edu</a:t>
              </a:r>
              <a:endParaRPr lang="en-US" altLang="en-US" sz="16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55313" name="Text Box 26">
            <a:extLst>
              <a:ext uri="{FF2B5EF4-FFF2-40B4-BE49-F238E27FC236}">
                <a16:creationId xmlns:a16="http://schemas.microsoft.com/office/drawing/2014/main" id="{AB159FB6-8BEB-2444-97C3-E635574DD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0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4" name="Text Box 27">
            <a:extLst>
              <a:ext uri="{FF2B5EF4-FFF2-40B4-BE49-F238E27FC236}">
                <a16:creationId xmlns:a16="http://schemas.microsoft.com/office/drawing/2014/main" id="{CE22DED8-72B5-CB40-B6B1-928FDDB65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20970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5" name="Text Box 28">
            <a:extLst>
              <a:ext uri="{FF2B5EF4-FFF2-40B4-BE49-F238E27FC236}">
                <a16:creationId xmlns:a16="http://schemas.microsoft.com/office/drawing/2014/main" id="{DAE8A86C-2981-E84F-BE97-965AE642D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2335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6" name="Text Box 29">
            <a:extLst>
              <a:ext uri="{FF2B5EF4-FFF2-40B4-BE49-F238E27FC236}">
                <a16:creationId xmlns:a16="http://schemas.microsoft.com/office/drawing/2014/main" id="{0BFB9AA2-0479-DB45-B6C6-7E92DB270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7447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7" name="Text Box 30">
            <a:extLst>
              <a:ext uri="{FF2B5EF4-FFF2-40B4-BE49-F238E27FC236}">
                <a16:creationId xmlns:a16="http://schemas.microsoft.com/office/drawing/2014/main" id="{961C8D97-87A4-9D4B-A2E8-984F468B9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3232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5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18" name="Text Box 31">
            <a:extLst>
              <a:ext uri="{FF2B5EF4-FFF2-40B4-BE49-F238E27FC236}">
                <a16:creationId xmlns:a16="http://schemas.microsoft.com/office/drawing/2014/main" id="{B4556055-FBB0-F749-8EFE-40FB8E5A5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3" y="42719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6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grpSp>
        <p:nvGrpSpPr>
          <p:cNvPr id="55319" name="Group 32">
            <a:extLst>
              <a:ext uri="{FF2B5EF4-FFF2-40B4-BE49-F238E27FC236}">
                <a16:creationId xmlns:a16="http://schemas.microsoft.com/office/drawing/2014/main" id="{B7E2D3E3-722E-5244-B7BE-A3A102498C9A}"/>
              </a:ext>
            </a:extLst>
          </p:cNvPr>
          <p:cNvGrpSpPr>
            <a:grpSpLocks/>
          </p:cNvGrpSpPr>
          <p:nvPr/>
        </p:nvGrpSpPr>
        <p:grpSpPr bwMode="auto">
          <a:xfrm>
            <a:off x="6688138" y="1468438"/>
            <a:ext cx="369887" cy="657225"/>
            <a:chOff x="4180" y="783"/>
            <a:chExt cx="150" cy="307"/>
          </a:xfrm>
        </p:grpSpPr>
        <p:sp>
          <p:nvSpPr>
            <p:cNvPr id="55344" name="AutoShape 33">
              <a:extLst>
                <a:ext uri="{FF2B5EF4-FFF2-40B4-BE49-F238E27FC236}">
                  <a16:creationId xmlns:a16="http://schemas.microsoft.com/office/drawing/2014/main" id="{AA3A7C4E-F007-9441-9BDA-480654E5D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5" name="Rectangle 34">
              <a:extLst>
                <a:ext uri="{FF2B5EF4-FFF2-40B4-BE49-F238E27FC236}">
                  <a16:creationId xmlns:a16="http://schemas.microsoft.com/office/drawing/2014/main" id="{50EAAAF2-9CA0-2A49-93BD-C7CA60D4B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6" name="Rectangle 35">
              <a:extLst>
                <a:ext uri="{FF2B5EF4-FFF2-40B4-BE49-F238E27FC236}">
                  <a16:creationId xmlns:a16="http://schemas.microsoft.com/office/drawing/2014/main" id="{D926926B-6AF5-EB46-8AB1-5594557E0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7" name="AutoShape 36">
              <a:extLst>
                <a:ext uri="{FF2B5EF4-FFF2-40B4-BE49-F238E27FC236}">
                  <a16:creationId xmlns:a16="http://schemas.microsoft.com/office/drawing/2014/main" id="{F0E9B5FE-DBBC-C84C-A1A9-D0AFC5945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8" name="Line 37">
              <a:extLst>
                <a:ext uri="{FF2B5EF4-FFF2-40B4-BE49-F238E27FC236}">
                  <a16:creationId xmlns:a16="http://schemas.microsoft.com/office/drawing/2014/main" id="{4FB1B8B6-79CD-B841-88A2-A159339E13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9" name="Line 38">
              <a:extLst>
                <a:ext uri="{FF2B5EF4-FFF2-40B4-BE49-F238E27FC236}">
                  <a16:creationId xmlns:a16="http://schemas.microsoft.com/office/drawing/2014/main" id="{0EB6F6BC-EE3B-3340-8A6A-2BA3CC4D29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50" name="Rectangle 39">
              <a:extLst>
                <a:ext uri="{FF2B5EF4-FFF2-40B4-BE49-F238E27FC236}">
                  <a16:creationId xmlns:a16="http://schemas.microsoft.com/office/drawing/2014/main" id="{5A6B079C-95C0-C74F-9E75-760974929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51" name="Rectangle 40">
              <a:extLst>
                <a:ext uri="{FF2B5EF4-FFF2-40B4-BE49-F238E27FC236}">
                  <a16:creationId xmlns:a16="http://schemas.microsoft.com/office/drawing/2014/main" id="{89CD16C7-1BB1-E04F-883A-CFA93468F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5320" name="Group 41">
            <a:extLst>
              <a:ext uri="{FF2B5EF4-FFF2-40B4-BE49-F238E27FC236}">
                <a16:creationId xmlns:a16="http://schemas.microsoft.com/office/drawing/2014/main" id="{CDC16D9E-E3E0-D040-AB6D-445E3DCAD07B}"/>
              </a:ext>
            </a:extLst>
          </p:cNvPr>
          <p:cNvGrpSpPr>
            <a:grpSpLocks/>
          </p:cNvGrpSpPr>
          <p:nvPr/>
        </p:nvGrpSpPr>
        <p:grpSpPr bwMode="auto">
          <a:xfrm>
            <a:off x="7516813" y="2897188"/>
            <a:ext cx="369887" cy="657225"/>
            <a:chOff x="4180" y="783"/>
            <a:chExt cx="150" cy="307"/>
          </a:xfrm>
        </p:grpSpPr>
        <p:sp>
          <p:nvSpPr>
            <p:cNvPr id="55336" name="AutoShape 42">
              <a:extLst>
                <a:ext uri="{FF2B5EF4-FFF2-40B4-BE49-F238E27FC236}">
                  <a16:creationId xmlns:a16="http://schemas.microsoft.com/office/drawing/2014/main" id="{0911FEB3-42D6-CD49-BF67-4AFE0DC97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7" name="Rectangle 43">
              <a:extLst>
                <a:ext uri="{FF2B5EF4-FFF2-40B4-BE49-F238E27FC236}">
                  <a16:creationId xmlns:a16="http://schemas.microsoft.com/office/drawing/2014/main" id="{2B477000-E0B3-1242-AD14-D8EAB3A53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8" name="Rectangle 44">
              <a:extLst>
                <a:ext uri="{FF2B5EF4-FFF2-40B4-BE49-F238E27FC236}">
                  <a16:creationId xmlns:a16="http://schemas.microsoft.com/office/drawing/2014/main" id="{CF7E1B29-D569-5C46-B8D0-E0BF9959C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9" name="AutoShape 45">
              <a:extLst>
                <a:ext uri="{FF2B5EF4-FFF2-40B4-BE49-F238E27FC236}">
                  <a16:creationId xmlns:a16="http://schemas.microsoft.com/office/drawing/2014/main" id="{DFD590A1-1B13-0646-B71D-C9F2564FA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0" name="Line 46">
              <a:extLst>
                <a:ext uri="{FF2B5EF4-FFF2-40B4-BE49-F238E27FC236}">
                  <a16:creationId xmlns:a16="http://schemas.microsoft.com/office/drawing/2014/main" id="{BCFFB37D-8043-C141-B330-113ECD8A01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1" name="Line 47">
              <a:extLst>
                <a:ext uri="{FF2B5EF4-FFF2-40B4-BE49-F238E27FC236}">
                  <a16:creationId xmlns:a16="http://schemas.microsoft.com/office/drawing/2014/main" id="{675A58AF-C81A-C947-A7D5-F6AAC96FBD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2" name="Rectangle 48">
              <a:extLst>
                <a:ext uri="{FF2B5EF4-FFF2-40B4-BE49-F238E27FC236}">
                  <a16:creationId xmlns:a16="http://schemas.microsoft.com/office/drawing/2014/main" id="{6B2E573E-16D2-7842-80CE-E33F9E1BA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43" name="Rectangle 49">
              <a:extLst>
                <a:ext uri="{FF2B5EF4-FFF2-40B4-BE49-F238E27FC236}">
                  <a16:creationId xmlns:a16="http://schemas.microsoft.com/office/drawing/2014/main" id="{20323098-1ECA-CA4B-9EA9-D75EC2795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5321" name="Group 50">
            <a:extLst>
              <a:ext uri="{FF2B5EF4-FFF2-40B4-BE49-F238E27FC236}">
                <a16:creationId xmlns:a16="http://schemas.microsoft.com/office/drawing/2014/main" id="{139B1A02-BD41-AA48-996C-322EE44BD75F}"/>
              </a:ext>
            </a:extLst>
          </p:cNvPr>
          <p:cNvGrpSpPr>
            <a:grpSpLocks/>
          </p:cNvGrpSpPr>
          <p:nvPr/>
        </p:nvGrpSpPr>
        <p:grpSpPr bwMode="auto">
          <a:xfrm>
            <a:off x="7497763" y="4516438"/>
            <a:ext cx="369887" cy="657225"/>
            <a:chOff x="4180" y="783"/>
            <a:chExt cx="150" cy="307"/>
          </a:xfrm>
        </p:grpSpPr>
        <p:sp>
          <p:nvSpPr>
            <p:cNvPr id="55328" name="AutoShape 51">
              <a:extLst>
                <a:ext uri="{FF2B5EF4-FFF2-40B4-BE49-F238E27FC236}">
                  <a16:creationId xmlns:a16="http://schemas.microsoft.com/office/drawing/2014/main" id="{3051018C-5C1F-C842-B9D7-4F846ADCF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29" name="Rectangle 52">
              <a:extLst>
                <a:ext uri="{FF2B5EF4-FFF2-40B4-BE49-F238E27FC236}">
                  <a16:creationId xmlns:a16="http://schemas.microsoft.com/office/drawing/2014/main" id="{10B00142-33F7-8C4A-AA21-B1F5ED889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0" name="Rectangle 53">
              <a:extLst>
                <a:ext uri="{FF2B5EF4-FFF2-40B4-BE49-F238E27FC236}">
                  <a16:creationId xmlns:a16="http://schemas.microsoft.com/office/drawing/2014/main" id="{4F9EA83D-3186-CD46-BFCD-E00474BDF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1" name="AutoShape 54">
              <a:extLst>
                <a:ext uri="{FF2B5EF4-FFF2-40B4-BE49-F238E27FC236}">
                  <a16:creationId xmlns:a16="http://schemas.microsoft.com/office/drawing/2014/main" id="{C4B2DD99-8877-E045-A77A-692F23F85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2" name="Line 55">
              <a:extLst>
                <a:ext uri="{FF2B5EF4-FFF2-40B4-BE49-F238E27FC236}">
                  <a16:creationId xmlns:a16="http://schemas.microsoft.com/office/drawing/2014/main" id="{78605CD1-8FFE-9C4B-89F0-FBF202394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3" name="Line 56">
              <a:extLst>
                <a:ext uri="{FF2B5EF4-FFF2-40B4-BE49-F238E27FC236}">
                  <a16:creationId xmlns:a16="http://schemas.microsoft.com/office/drawing/2014/main" id="{61080820-8562-DF44-A2E6-7F521FBAE0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4" name="Rectangle 57">
              <a:extLst>
                <a:ext uri="{FF2B5EF4-FFF2-40B4-BE49-F238E27FC236}">
                  <a16:creationId xmlns:a16="http://schemas.microsoft.com/office/drawing/2014/main" id="{E8F4E369-648E-8C40-91C3-31E011EF8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335" name="Rectangle 58">
              <a:extLst>
                <a:ext uri="{FF2B5EF4-FFF2-40B4-BE49-F238E27FC236}">
                  <a16:creationId xmlns:a16="http://schemas.microsoft.com/office/drawing/2014/main" id="{A3294C31-2A17-CB4B-80FB-82F9C9CC4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5322" name="Text Box 59">
            <a:extLst>
              <a:ext uri="{FF2B5EF4-FFF2-40B4-BE49-F238E27FC236}">
                <a16:creationId xmlns:a16="http://schemas.microsoft.com/office/drawing/2014/main" id="{A0AB3077-48D4-AD4E-AAEB-FF97F60A8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188" y="5164138"/>
            <a:ext cx="26177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Comic Sans MS" panose="030F0902030302020204" pitchFamily="66" charset="0"/>
              </a:rPr>
              <a:t>authoritative DNS server</a:t>
            </a:r>
            <a:endParaRPr lang="en-US" altLang="en-US" sz="2400" b="0">
              <a:latin typeface="Times New Roman" panose="02020603050405020304" pitchFamily="18" charset="0"/>
            </a:endParaRPr>
          </a:p>
          <a:p>
            <a:r>
              <a:rPr lang="en-US" altLang="en-US" sz="1600"/>
              <a:t>dns.cs.umass.edu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55323" name="Text Box 60">
            <a:extLst>
              <a:ext uri="{FF2B5EF4-FFF2-40B4-BE49-F238E27FC236}">
                <a16:creationId xmlns:a16="http://schemas.microsoft.com/office/drawing/2014/main" id="{26689530-27AA-2D4D-A0BE-1C8ADB85A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3021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24" name="Text Box 61">
            <a:extLst>
              <a:ext uri="{FF2B5EF4-FFF2-40B4-BE49-F238E27FC236}">
                <a16:creationId xmlns:a16="http://schemas.microsoft.com/office/drawing/2014/main" id="{8C40E5D4-7E20-A94C-85CF-58F56EB32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44497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55325" name="Line 62">
            <a:extLst>
              <a:ext uri="{FF2B5EF4-FFF2-40B4-BE49-F238E27FC236}">
                <a16:creationId xmlns:a16="http://schemas.microsoft.com/office/drawing/2014/main" id="{2A481FC2-C934-4A49-9071-9D33397F62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6300" y="3373438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Line 63">
            <a:extLst>
              <a:ext uri="{FF2B5EF4-FFF2-40B4-BE49-F238E27FC236}">
                <a16:creationId xmlns:a16="http://schemas.microsoft.com/office/drawing/2014/main" id="{95BF1F4E-A5D7-4240-A5E5-FF3F28CB40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16613" y="3489325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7" name="Text Box 64">
            <a:extLst>
              <a:ext uri="{FF2B5EF4-FFF2-40B4-BE49-F238E27FC236}">
                <a16:creationId xmlns:a16="http://schemas.microsoft.com/office/drawing/2014/main" id="{D4628FC6-3271-3749-B658-4FA753458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2511425"/>
            <a:ext cx="2011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Comic Sans MS" panose="030F0902030302020204" pitchFamily="66" charset="0"/>
              </a:rPr>
              <a:t>TLD DNS server</a:t>
            </a:r>
            <a:endParaRPr lang="en-US" altLang="en-US" sz="16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61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89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305A35B0-406B-E84D-A3ED-BEE292C9B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Cache Consistency</a:t>
            </a:r>
          </a:p>
        </p:txBody>
      </p:sp>
      <p:sp>
        <p:nvSpPr>
          <p:cNvPr id="1189891" name="Rectangle 3">
            <a:extLst>
              <a:ext uri="{FF2B5EF4-FFF2-40B4-BE49-F238E27FC236}">
                <a16:creationId xmlns:a16="http://schemas.microsoft.com/office/drawing/2014/main" id="{90DBEACC-891E-E541-922C-9ACBB13F6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Cache consistency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Ensuring cached data is up to date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DNS design considerations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Cached data is “read only”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Explicit invalidation would be expensive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Avoiding stale information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Responses include a “time to live” (TTL) field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Delete the cached entry after TTL expires</a:t>
            </a:r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D1D5FEC1-F8ED-E04D-89DE-E1121EDBB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EFA6B1D-983E-F74E-B8C4-1C282E3CB6C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7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89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B643DE33-A07D-774D-B85D-C3D5D9B9F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Setting the Time To Live (TTL)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8CBA529-B211-3343-ADBF-1A531C66E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TTL trade-offs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Small TTL: fast response to change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Large TTL: higher cache hit rate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Following the hierarchy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Top of the hierarchy: days or weeks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Bottom of the hierarchy: seconds to hours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Tension in practice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Set low TTLs for load balancing and failover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Browsers cache for 15-60 seconds</a:t>
            </a:r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C16F6FAA-CB5C-F441-B8EC-16CD1AE0B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94CD06B-3CBD-5848-85A5-1C90E277FCB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6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>
            <a:extLst>
              <a:ext uri="{FF2B5EF4-FFF2-40B4-BE49-F238E27FC236}">
                <a16:creationId xmlns:a16="http://schemas.microsoft.com/office/drawing/2014/main" id="{87667C03-8854-444C-B7F3-9A46B9F29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Negative Caching</a:t>
            </a: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75FE0553-C4B6-5E4D-BE1E-451A9EC140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Broken domain names are slow to resolve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Misspellings like </a:t>
            </a:r>
            <a:r>
              <a:rPr lang="en-US" altLang="en-US">
                <a:ea typeface="ＭＳ Ｐゴシック" panose="020B0600070205080204" pitchFamily="34" charset="-128"/>
                <a:hlinkClick r:id="rId3"/>
              </a:rPr>
              <a:t>www.cnn.comm</a:t>
            </a:r>
            <a:r>
              <a:rPr lang="en-US" altLang="en-US">
                <a:ea typeface="ＭＳ Ｐゴシック" panose="020B0600070205080204" pitchFamily="34" charset="-128"/>
              </a:rPr>
              <a:t> and </a:t>
            </a:r>
            <a:r>
              <a:rPr lang="en-US" altLang="en-US">
                <a:ea typeface="ＭＳ Ｐゴシック" panose="020B0600070205080204" pitchFamily="34" charset="-128"/>
                <a:hlinkClick r:id="rId4"/>
              </a:rPr>
              <a:t>www.cnnn.com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These can take a long time to fail the first time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Remember things that </a:t>
            </a:r>
            <a:r>
              <a:rPr lang="en-US" altLang="en-US" i="1">
                <a:ea typeface="ＭＳ Ｐゴシック" panose="020B0600070205080204" pitchFamily="34" charset="-128"/>
              </a:rPr>
              <a:t>don’t </a:t>
            </a:r>
            <a:r>
              <a:rPr lang="en-US" altLang="en-US">
                <a:ea typeface="ＭＳ Ｐゴシック" panose="020B0600070205080204" pitchFamily="34" charset="-128"/>
              </a:rPr>
              <a:t>work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Good to remember that they don’t work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… so the failure takes less time in the future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But don’t remember for </a:t>
            </a:r>
            <a:r>
              <a:rPr lang="en-US" altLang="en-US" i="1">
                <a:ea typeface="ＭＳ Ｐゴシック" panose="020B0600070205080204" pitchFamily="34" charset="-128"/>
              </a:rPr>
              <a:t>too </a:t>
            </a:r>
            <a:r>
              <a:rPr lang="en-US" altLang="en-US">
                <a:ea typeface="ＭＳ Ｐゴシック" panose="020B0600070205080204" pitchFamily="34" charset="-128"/>
              </a:rPr>
              <a:t>long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 a time-to-live to expire </a:t>
            </a:r>
          </a:p>
        </p:txBody>
      </p:sp>
      <p:sp>
        <p:nvSpPr>
          <p:cNvPr id="60418" name="Slide Number Placeholder 3">
            <a:extLst>
              <a:ext uri="{FF2B5EF4-FFF2-40B4-BE49-F238E27FC236}">
                <a16:creationId xmlns:a16="http://schemas.microsoft.com/office/drawing/2014/main" id="{94E8DFEC-122F-8C41-9556-63E146C42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ADCBBD9-3B1B-0840-B3A7-1624A8530BAB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2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>
            <a:extLst>
              <a:ext uri="{FF2B5EF4-FFF2-40B4-BE49-F238E27FC236}">
                <a16:creationId xmlns:a16="http://schemas.microsoft.com/office/drawing/2014/main" id="{25C85861-D56A-CE4E-9D24-BA9BB198A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Internet Protocol Layers</a:t>
            </a:r>
          </a:p>
        </p:txBody>
      </p:sp>
      <p:sp>
        <p:nvSpPr>
          <p:cNvPr id="58370" name="Slide Number Placeholder 3">
            <a:extLst>
              <a:ext uri="{FF2B5EF4-FFF2-40B4-BE49-F238E27FC236}">
                <a16:creationId xmlns:a16="http://schemas.microsoft.com/office/drawing/2014/main" id="{8AB82433-4152-4943-8604-007D12EC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84B45C-D285-D643-A664-A1494BD7A59E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76" name="Rectangle 4">
            <a:extLst>
              <a:ext uri="{FF2B5EF4-FFF2-40B4-BE49-F238E27FC236}">
                <a16:creationId xmlns:a16="http://schemas.microsoft.com/office/drawing/2014/main" id="{DC85AFCF-1D06-0C44-87A3-1CCF91E73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039" y="4136081"/>
            <a:ext cx="4800600" cy="609600"/>
          </a:xfrm>
          <a:prstGeom prst="rect">
            <a:avLst/>
          </a:prstGeom>
          <a:solidFill>
            <a:srgbClr val="66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bg1"/>
                </a:solidFill>
              </a:rPr>
              <a:t>Best-effort </a:t>
            </a:r>
            <a:r>
              <a:rPr lang="en-US" altLang="en-US" sz="2400" b="0" i="1">
                <a:solidFill>
                  <a:schemeClr val="bg1"/>
                </a:solidFill>
              </a:rPr>
              <a:t>local </a:t>
            </a:r>
            <a:r>
              <a:rPr lang="en-US" altLang="en-US" sz="2400" b="0">
                <a:solidFill>
                  <a:schemeClr val="bg1"/>
                </a:solidFill>
              </a:rPr>
              <a:t>packet delivery</a:t>
            </a:r>
          </a:p>
        </p:txBody>
      </p:sp>
      <p:sp>
        <p:nvSpPr>
          <p:cNvPr id="58377" name="Rectangle 5">
            <a:extLst>
              <a:ext uri="{FF2B5EF4-FFF2-40B4-BE49-F238E27FC236}">
                <a16:creationId xmlns:a16="http://schemas.microsoft.com/office/drawing/2014/main" id="{BD9F1E72-D750-2C48-B44C-F8AB5D628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039" y="3528069"/>
            <a:ext cx="4800600" cy="608012"/>
          </a:xfrm>
          <a:prstGeom prst="rect">
            <a:avLst/>
          </a:prstGeom>
          <a:solidFill>
            <a:srgbClr val="3C82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</a:rPr>
              <a:t>Best-effort </a:t>
            </a:r>
            <a:r>
              <a:rPr lang="en-US" altLang="en-US" sz="2400" b="0" i="1">
                <a:solidFill>
                  <a:srgbClr val="FFFFFF"/>
                </a:solidFill>
              </a:rPr>
              <a:t>global </a:t>
            </a:r>
            <a:r>
              <a:rPr lang="en-US" altLang="en-US" sz="2400" b="0">
                <a:solidFill>
                  <a:srgbClr val="FFFFFF"/>
                </a:solidFill>
              </a:rPr>
              <a:t>packet delivery</a:t>
            </a:r>
          </a:p>
        </p:txBody>
      </p:sp>
      <p:sp>
        <p:nvSpPr>
          <p:cNvPr id="58378" name="Rectangle 6">
            <a:extLst>
              <a:ext uri="{FF2B5EF4-FFF2-40B4-BE49-F238E27FC236}">
                <a16:creationId xmlns:a16="http://schemas.microsoft.com/office/drawing/2014/main" id="{B5F29C4C-F1C5-A440-A84A-FB4D94AA6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039" y="2918469"/>
            <a:ext cx="2743200" cy="609600"/>
          </a:xfrm>
          <a:prstGeom prst="rect">
            <a:avLst/>
          </a:prstGeom>
          <a:solidFill>
            <a:srgbClr val="D64A4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</a:rPr>
              <a:t>Reliable streams</a:t>
            </a:r>
          </a:p>
        </p:txBody>
      </p:sp>
      <p:sp>
        <p:nvSpPr>
          <p:cNvPr id="58379" name="Rectangle 7">
            <a:extLst>
              <a:ext uri="{FF2B5EF4-FFF2-40B4-BE49-F238E27FC236}">
                <a16:creationId xmlns:a16="http://schemas.microsoft.com/office/drawing/2014/main" id="{F486B194-31CF-5B44-8E37-15545EB17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9039" y="2307281"/>
            <a:ext cx="4800600" cy="611188"/>
          </a:xfrm>
          <a:prstGeom prst="rect">
            <a:avLst/>
          </a:prstGeom>
          <a:solidFill>
            <a:srgbClr val="00D16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</a:rPr>
              <a:t>Applications</a:t>
            </a:r>
          </a:p>
        </p:txBody>
      </p:sp>
      <p:sp>
        <p:nvSpPr>
          <p:cNvPr id="58380" name="Rectangle 6">
            <a:extLst>
              <a:ext uri="{FF2B5EF4-FFF2-40B4-BE49-F238E27FC236}">
                <a16:creationId xmlns:a16="http://schemas.microsoft.com/office/drawing/2014/main" id="{3868E69F-22B4-514A-AB39-41F90EC68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2239" y="2916881"/>
            <a:ext cx="2057400" cy="609600"/>
          </a:xfrm>
          <a:prstGeom prst="rect">
            <a:avLst/>
          </a:prstGeom>
          <a:solidFill>
            <a:srgbClr val="D64A4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rgbClr val="FFFFFF"/>
                </a:solidFill>
              </a:rPr>
              <a:t>Messages</a:t>
            </a:r>
          </a:p>
        </p:txBody>
      </p:sp>
      <p:sp>
        <p:nvSpPr>
          <p:cNvPr id="58372" name="TextBox 11">
            <a:extLst>
              <a:ext uri="{FF2B5EF4-FFF2-40B4-BE49-F238E27FC236}">
                <a16:creationId xmlns:a16="http://schemas.microsoft.com/office/drawing/2014/main" id="{C7BD9115-0184-AC4F-BB81-919A5A8B8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2576" y="4288481"/>
            <a:ext cx="825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Link</a:t>
            </a:r>
          </a:p>
        </p:txBody>
      </p:sp>
      <p:sp>
        <p:nvSpPr>
          <p:cNvPr id="58373" name="TextBox 12">
            <a:extLst>
              <a:ext uri="{FF2B5EF4-FFF2-40B4-BE49-F238E27FC236}">
                <a16:creationId xmlns:a16="http://schemas.microsoft.com/office/drawing/2014/main" id="{2E5249A0-E011-6641-8DC4-31FDBAC79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814" y="3628081"/>
            <a:ext cx="1338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Network</a:t>
            </a:r>
          </a:p>
        </p:txBody>
      </p:sp>
      <p:sp>
        <p:nvSpPr>
          <p:cNvPr id="58374" name="TextBox 13">
            <a:extLst>
              <a:ext uri="{FF2B5EF4-FFF2-40B4-BE49-F238E27FC236}">
                <a16:creationId xmlns:a16="http://schemas.microsoft.com/office/drawing/2014/main" id="{E3E678D4-7330-CA41-9081-F50DC37EC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39" y="2967681"/>
            <a:ext cx="1519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Transport</a:t>
            </a:r>
          </a:p>
        </p:txBody>
      </p:sp>
      <p:sp>
        <p:nvSpPr>
          <p:cNvPr id="58375" name="TextBox 14">
            <a:extLst>
              <a:ext uri="{FF2B5EF4-FFF2-40B4-BE49-F238E27FC236}">
                <a16:creationId xmlns:a16="http://schemas.microsoft.com/office/drawing/2014/main" id="{6EEBC447-37BF-4644-BA3F-3F99FC4B2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51" y="2307281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Application</a:t>
            </a: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138DF24F-AAA2-6642-AE2A-D0C5D3098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214" y="2315194"/>
            <a:ext cx="14318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Hostname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4ABCE8-B291-9E45-836D-E24BB1FD3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214" y="3629613"/>
            <a:ext cx="1447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IP address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C6E368-249D-F842-A9E3-F65DA90F7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9686" y="4266341"/>
            <a:ext cx="1887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MAC address</a:t>
            </a:r>
          </a:p>
        </p:txBody>
      </p:sp>
    </p:spTree>
    <p:extLst>
      <p:ext uri="{BB962C8B-B14F-4D97-AF65-F5344CB8AC3E}">
        <p14:creationId xmlns:p14="http://schemas.microsoft.com/office/powerpoint/2010/main" val="232092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6" grpId="0" animBg="1"/>
      <p:bldP spid="58377" grpId="0" animBg="1"/>
      <p:bldP spid="58378" grpId="0" animBg="1"/>
      <p:bldP spid="58380" grpId="0" animBg="1"/>
      <p:bldP spid="58372" grpId="0"/>
      <p:bldP spid="58373" grpId="0"/>
      <p:bldP spid="58374" grpId="0"/>
      <p:bldP spid="15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>
            <a:extLst>
              <a:ext uri="{FF2B5EF4-FFF2-40B4-BE49-F238E27FC236}">
                <a16:creationId xmlns:a16="http://schemas.microsoft.com/office/drawing/2014/main" id="{3179175C-E55F-6D46-BA29-562F97AE47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DNS Reliability</a:t>
            </a:r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B5E6A6C8-8784-1147-82A6-D4C16E1062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DNS servers are replicated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Name service available if </a:t>
            </a:r>
            <a:r>
              <a:rPr lang="en-US" altLang="en-US" dirty="0">
                <a:ea typeface="ＭＳ Ｐゴシック" panose="020B0600070205080204" pitchFamily="34" charset="-128"/>
                <a:sym typeface="Math B" pitchFamily="2" charset="2"/>
              </a:rPr>
              <a:t>at least one</a:t>
            </a:r>
            <a:r>
              <a:rPr lang="en-US" altLang="en-US" dirty="0">
                <a:ea typeface="ＭＳ Ｐゴシック" panose="020B0600070205080204" pitchFamily="34" charset="-128"/>
              </a:rPr>
              <a:t> replica is up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Queries can be load balanced between replicas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Retransmission of lost queries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No response to a query? Try again!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Try alternate servers on timeout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Exponential back-off when retrying same server</a:t>
            </a:r>
          </a:p>
        </p:txBody>
      </p:sp>
      <p:sp>
        <p:nvSpPr>
          <p:cNvPr id="67586" name="Slide Number Placeholder 3">
            <a:extLst>
              <a:ext uri="{FF2B5EF4-FFF2-40B4-BE49-F238E27FC236}">
                <a16:creationId xmlns:a16="http://schemas.microsoft.com/office/drawing/2014/main" id="{BAE030B5-4BEB-7C49-A21D-40E0181B3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1608F2D0-CD3A-0548-AA18-960600FCFC20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30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8705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C27C-F0DC-FC47-A390-351934889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1E1D6-F456-3443-8846-ADF4792CD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Network names</a:t>
            </a:r>
          </a:p>
          <a:p>
            <a:pPr lvl="1"/>
            <a:r>
              <a:rPr lang="en-US" dirty="0"/>
              <a:t>To identify remote end-points</a:t>
            </a:r>
          </a:p>
          <a:p>
            <a:pPr lvl="1"/>
            <a:r>
              <a:rPr lang="en-US" dirty="0"/>
              <a:t>Readability? Format? Length? Hierarchy?</a:t>
            </a:r>
          </a:p>
          <a:p>
            <a:pPr lvl="1"/>
            <a:r>
              <a:rPr lang="en-US" dirty="0"/>
              <a:t>Hostnames, IP addresses, and MAC addresses</a:t>
            </a:r>
          </a:p>
          <a:p>
            <a:r>
              <a:rPr lang="en-US" dirty="0"/>
              <a:t>Network directories</a:t>
            </a:r>
          </a:p>
          <a:p>
            <a:pPr lvl="1"/>
            <a:r>
              <a:rPr lang="en-US" dirty="0"/>
              <a:t>Key-value stores to map name to address</a:t>
            </a:r>
          </a:p>
          <a:p>
            <a:pPr lvl="1"/>
            <a:r>
              <a:rPr lang="en-US" dirty="0"/>
              <a:t>Flooding (ARP), local copy, central server</a:t>
            </a:r>
          </a:p>
          <a:p>
            <a:pPr lvl="1"/>
            <a:r>
              <a:rPr lang="en-US" dirty="0"/>
              <a:t>Hierarchical (DNS) or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non-hierarchical (DHT)</a:t>
            </a:r>
          </a:p>
          <a:p>
            <a:r>
              <a:rPr lang="en-US" dirty="0"/>
              <a:t>More on protocol layers in a few weeks!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23DC9-6AA3-7746-B66B-15BCAFCCE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4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BF1A786B-50DD-2247-9605-8AD13DEE0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Internet Protocol Stack</a:t>
            </a:r>
          </a:p>
        </p:txBody>
      </p:sp>
      <p:sp>
        <p:nvSpPr>
          <p:cNvPr id="59394" name="Slide Number Placeholder 2">
            <a:extLst>
              <a:ext uri="{FF2B5EF4-FFF2-40B4-BE49-F238E27FC236}">
                <a16:creationId xmlns:a16="http://schemas.microsoft.com/office/drawing/2014/main" id="{C3849368-1548-CD44-8FD8-16196D4F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90D799-4B7E-7946-8FDC-E56733E3FB2E}" type="slidenum">
              <a:rPr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9DC9557-9163-2D4F-B9E0-655DA5647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1739900"/>
            <a:ext cx="914400" cy="582613"/>
          </a:xfrm>
          <a:prstGeom prst="rect">
            <a:avLst/>
          </a:prstGeom>
          <a:solidFill>
            <a:srgbClr val="48D1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690A5453-746A-AD4A-92F4-8674A9259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3" y="2932113"/>
            <a:ext cx="914400" cy="582612"/>
          </a:xfrm>
          <a:prstGeom prst="rect">
            <a:avLst/>
          </a:prstGeom>
          <a:solidFill>
            <a:srgbClr val="E7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651B196B-C8B0-4747-BFB8-7F91813B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50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HTTP</a:t>
            </a:r>
          </a:p>
        </p:txBody>
      </p:sp>
      <p:sp>
        <p:nvSpPr>
          <p:cNvPr id="59398" name="Text Box 6">
            <a:extLst>
              <a:ext uri="{FF2B5EF4-FFF2-40B4-BE49-F238E27FC236}">
                <a16:creationId xmlns:a16="http://schemas.microsoft.com/office/drawing/2014/main" id="{6711B46F-4798-044F-972A-DACEA6765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8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TCP</a:t>
            </a:r>
          </a:p>
        </p:txBody>
      </p:sp>
      <p:sp>
        <p:nvSpPr>
          <p:cNvPr id="59462" name="Rectangle 8">
            <a:extLst>
              <a:ext uri="{FF2B5EF4-FFF2-40B4-BE49-F238E27FC236}">
                <a16:creationId xmlns:a16="http://schemas.microsoft.com/office/drawing/2014/main" id="{E0FCDD81-7F3F-D945-8624-E376943B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" y="4119563"/>
            <a:ext cx="914400" cy="5826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63" name="Text Box 9">
            <a:extLst>
              <a:ext uri="{FF2B5EF4-FFF2-40B4-BE49-F238E27FC236}">
                <a16:creationId xmlns:a16="http://schemas.microsoft.com/office/drawing/2014/main" id="{AEA1FB10-4C0F-314A-B509-F03AC70DB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963" y="4222750"/>
            <a:ext cx="3873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59400" name="Rectangle 11">
            <a:extLst>
              <a:ext uri="{FF2B5EF4-FFF2-40B4-BE49-F238E27FC236}">
                <a16:creationId xmlns:a16="http://schemas.microsoft.com/office/drawing/2014/main" id="{05560A68-E6AD-9749-9A74-434A6735C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" y="5349875"/>
            <a:ext cx="906463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1" name="Text Box 12">
            <a:extLst>
              <a:ext uri="{FF2B5EF4-FFF2-40B4-BE49-F238E27FC236}">
                <a16:creationId xmlns:a16="http://schemas.microsoft.com/office/drawing/2014/main" id="{6ADE3D23-885F-3E49-AE5B-A8A4D7CAC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3" y="53879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Ethernet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02" name="Line 13">
            <a:extLst>
              <a:ext uri="{FF2B5EF4-FFF2-40B4-BE49-F238E27FC236}">
                <a16:creationId xmlns:a16="http://schemas.microsoft.com/office/drawing/2014/main" id="{BF75082B-29F2-E245-8754-C065484AC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3" name="Line 14">
            <a:extLst>
              <a:ext uri="{FF2B5EF4-FFF2-40B4-BE49-F238E27FC236}">
                <a16:creationId xmlns:a16="http://schemas.microsoft.com/office/drawing/2014/main" id="{B9A62057-8D9E-184C-B357-6D992D4B6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5">
            <a:extLst>
              <a:ext uri="{FF2B5EF4-FFF2-40B4-BE49-F238E27FC236}">
                <a16:creationId xmlns:a16="http://schemas.microsoft.com/office/drawing/2014/main" id="{AC6511D2-2A1E-7942-8C7F-5C98B5EC0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7763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Rectangle 16">
            <a:extLst>
              <a:ext uri="{FF2B5EF4-FFF2-40B4-BE49-F238E27FC236}">
                <a16:creationId xmlns:a16="http://schemas.microsoft.com/office/drawing/2014/main" id="{501CA27D-DE77-C94A-AADD-50AECC38C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153828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6" name="Rectangle 17">
            <a:extLst>
              <a:ext uri="{FF2B5EF4-FFF2-40B4-BE49-F238E27FC236}">
                <a16:creationId xmlns:a16="http://schemas.microsoft.com/office/drawing/2014/main" id="{37DA86DD-01DD-B946-AEB9-711AB4F7A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575" y="1739900"/>
            <a:ext cx="914400" cy="582613"/>
          </a:xfrm>
          <a:prstGeom prst="rect">
            <a:avLst/>
          </a:prstGeom>
          <a:solidFill>
            <a:srgbClr val="48D1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7" name="Rectangle 18">
            <a:extLst>
              <a:ext uri="{FF2B5EF4-FFF2-40B4-BE49-F238E27FC236}">
                <a16:creationId xmlns:a16="http://schemas.microsoft.com/office/drawing/2014/main" id="{7CC8E746-12A2-AF4D-80FC-9590ACB1D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2932113"/>
            <a:ext cx="914400" cy="582612"/>
          </a:xfrm>
          <a:prstGeom prst="rect">
            <a:avLst/>
          </a:prstGeom>
          <a:solidFill>
            <a:srgbClr val="E7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8" name="Rectangle 19">
            <a:extLst>
              <a:ext uri="{FF2B5EF4-FFF2-40B4-BE49-F238E27FC236}">
                <a16:creationId xmlns:a16="http://schemas.microsoft.com/office/drawing/2014/main" id="{402CAD54-F492-E94E-AE68-D9BCC84B8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3813" y="4119563"/>
            <a:ext cx="914400" cy="5826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09" name="Rectangle 20">
            <a:extLst>
              <a:ext uri="{FF2B5EF4-FFF2-40B4-BE49-F238E27FC236}">
                <a16:creationId xmlns:a16="http://schemas.microsoft.com/office/drawing/2014/main" id="{6FBF03B7-8E57-494A-90DB-A459327DF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9688" y="5310188"/>
            <a:ext cx="906462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10" name="Text Box 21">
            <a:extLst>
              <a:ext uri="{FF2B5EF4-FFF2-40B4-BE49-F238E27FC236}">
                <a16:creationId xmlns:a16="http://schemas.microsoft.com/office/drawing/2014/main" id="{EE14E962-42BD-784A-9D53-703399D4A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1288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HTTP</a:t>
            </a:r>
          </a:p>
        </p:txBody>
      </p:sp>
      <p:sp>
        <p:nvSpPr>
          <p:cNvPr id="59411" name="Text Box 22">
            <a:extLst>
              <a:ext uri="{FF2B5EF4-FFF2-40B4-BE49-F238E27FC236}">
                <a16:creationId xmlns:a16="http://schemas.microsoft.com/office/drawing/2014/main" id="{7B76833C-1738-5349-BE0D-EADCB2200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425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TCP</a:t>
            </a:r>
          </a:p>
        </p:txBody>
      </p:sp>
      <p:sp>
        <p:nvSpPr>
          <p:cNvPr id="59412" name="Text Box 23">
            <a:extLst>
              <a:ext uri="{FF2B5EF4-FFF2-40B4-BE49-F238E27FC236}">
                <a16:creationId xmlns:a16="http://schemas.microsoft.com/office/drawing/2014/main" id="{F5199E23-C041-724C-A627-F1C5B580C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0675" y="423545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59413" name="Text Box 24">
            <a:extLst>
              <a:ext uri="{FF2B5EF4-FFF2-40B4-BE49-F238E27FC236}">
                <a16:creationId xmlns:a16="http://schemas.microsoft.com/office/drawing/2014/main" id="{C864720A-E080-1346-8BD4-0DC50D4A8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0" y="5349875"/>
            <a:ext cx="898525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Ethernet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14" name="Line 25">
            <a:extLst>
              <a:ext uri="{FF2B5EF4-FFF2-40B4-BE49-F238E27FC236}">
                <a16:creationId xmlns:a16="http://schemas.microsoft.com/office/drawing/2014/main" id="{C0986A40-A148-6742-A4C7-CBFA36C8FF5A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600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5" name="Line 26">
            <a:extLst>
              <a:ext uri="{FF2B5EF4-FFF2-40B4-BE49-F238E27FC236}">
                <a16:creationId xmlns:a16="http://schemas.microsoft.com/office/drawing/2014/main" id="{1788C6A6-4C71-5948-89D8-3A90572EA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600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7">
            <a:extLst>
              <a:ext uri="{FF2B5EF4-FFF2-40B4-BE49-F238E27FC236}">
                <a16:creationId xmlns:a16="http://schemas.microsoft.com/office/drawing/2014/main" id="{5D46E4B9-F7E1-E642-83D0-86891916147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600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Rectangle 28">
            <a:extLst>
              <a:ext uri="{FF2B5EF4-FFF2-40B4-BE49-F238E27FC236}">
                <a16:creationId xmlns:a16="http://schemas.microsoft.com/office/drawing/2014/main" id="{E117C701-0881-AA44-859E-233BDAC67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0" y="153828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18" name="Line 29">
            <a:extLst>
              <a:ext uri="{FF2B5EF4-FFF2-40B4-BE49-F238E27FC236}">
                <a16:creationId xmlns:a16="http://schemas.microsoft.com/office/drawing/2014/main" id="{B6ECC328-1A0A-7246-B00D-85611834AA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9825" y="5935663"/>
            <a:ext cx="0" cy="373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30">
            <a:extLst>
              <a:ext uri="{FF2B5EF4-FFF2-40B4-BE49-F238E27FC236}">
                <a16:creationId xmlns:a16="http://schemas.microsoft.com/office/drawing/2014/main" id="{D6EFEB98-6B87-DC4A-B9B5-EDB3B6CE0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038" y="63087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60" name="Rectangle 32">
            <a:extLst>
              <a:ext uri="{FF2B5EF4-FFF2-40B4-BE49-F238E27FC236}">
                <a16:creationId xmlns:a16="http://schemas.microsoft.com/office/drawing/2014/main" id="{CE824EA4-5B1F-EC4D-BA2C-8056AA9EA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25" y="4148138"/>
            <a:ext cx="914400" cy="5826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61" name="Text Box 33">
            <a:extLst>
              <a:ext uri="{FF2B5EF4-FFF2-40B4-BE49-F238E27FC236}">
                <a16:creationId xmlns:a16="http://schemas.microsoft.com/office/drawing/2014/main" id="{31939CEB-22E1-614D-BF22-0D8A06C2A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113" y="4251325"/>
            <a:ext cx="3873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tx1"/>
                </a:solidFill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59458" name="Rectangle 35">
            <a:extLst>
              <a:ext uri="{FF2B5EF4-FFF2-40B4-BE49-F238E27FC236}">
                <a16:creationId xmlns:a16="http://schemas.microsoft.com/office/drawing/2014/main" id="{566D23B5-ED53-7543-BD57-DB21A41EE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900" y="4148138"/>
            <a:ext cx="914400" cy="5826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59" name="Text Box 36">
            <a:extLst>
              <a:ext uri="{FF2B5EF4-FFF2-40B4-BE49-F238E27FC236}">
                <a16:creationId xmlns:a16="http://schemas.microsoft.com/office/drawing/2014/main" id="{3878DD02-1E3A-504B-9473-B1AE12B0D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51325"/>
            <a:ext cx="3873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59422" name="Rectangle 38">
            <a:extLst>
              <a:ext uri="{FF2B5EF4-FFF2-40B4-BE49-F238E27FC236}">
                <a16:creationId xmlns:a16="http://schemas.microsoft.com/office/drawing/2014/main" id="{C196E71E-0299-8644-9B7A-A334AF63C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638" y="5349875"/>
            <a:ext cx="906462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23" name="Text Box 39">
            <a:extLst>
              <a:ext uri="{FF2B5EF4-FFF2-40B4-BE49-F238E27FC236}">
                <a16:creationId xmlns:a16="http://schemas.microsoft.com/office/drawing/2014/main" id="{A2A44BD6-E6B4-AC43-8D22-E10BDAAE8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638" y="5349875"/>
            <a:ext cx="898525" cy="5318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Ethernet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56" name="Rectangle 41">
            <a:extLst>
              <a:ext uri="{FF2B5EF4-FFF2-40B4-BE49-F238E27FC236}">
                <a16:creationId xmlns:a16="http://schemas.microsoft.com/office/drawing/2014/main" id="{E64483BB-C71B-A545-BA06-49DE8A174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5324475"/>
            <a:ext cx="906531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57" name="Text Box 42">
            <a:extLst>
              <a:ext uri="{FF2B5EF4-FFF2-40B4-BE49-F238E27FC236}">
                <a16:creationId xmlns:a16="http://schemas.microsoft.com/office/drawing/2014/main" id="{0B6E6165-B776-B746-A09E-A6DFE02DD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1276" y="5337694"/>
            <a:ext cx="898662" cy="5320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Ethernet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25" name="Line 43">
            <a:extLst>
              <a:ext uri="{FF2B5EF4-FFF2-40B4-BE49-F238E27FC236}">
                <a16:creationId xmlns:a16="http://schemas.microsoft.com/office/drawing/2014/main" id="{84090D8B-9D69-2F4D-A459-69FC450978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4788" y="5964238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6" name="Line 44">
            <a:extLst>
              <a:ext uri="{FF2B5EF4-FFF2-40B4-BE49-F238E27FC236}">
                <a16:creationId xmlns:a16="http://schemas.microsoft.com/office/drawing/2014/main" id="{B045E89B-70CF-F045-8F92-F2176288EE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5738" y="4727575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7" name="Line 45">
            <a:extLst>
              <a:ext uri="{FF2B5EF4-FFF2-40B4-BE49-F238E27FC236}">
                <a16:creationId xmlns:a16="http://schemas.microsoft.com/office/drawing/2014/main" id="{C276D31C-4275-034E-AAB9-ED66DE9B1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9013" y="4741863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8" name="Rectangle 46">
            <a:extLst>
              <a:ext uri="{FF2B5EF4-FFF2-40B4-BE49-F238E27FC236}">
                <a16:creationId xmlns:a16="http://schemas.microsoft.com/office/drawing/2014/main" id="{1A013850-0233-794D-B705-E51D85BF3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5324475"/>
            <a:ext cx="906462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29" name="Text Box 47">
            <a:extLst>
              <a:ext uri="{FF2B5EF4-FFF2-40B4-BE49-F238E27FC236}">
                <a16:creationId xmlns:a16="http://schemas.microsoft.com/office/drawing/2014/main" id="{53D4C2BF-E6FB-BB48-932E-1E2A355D4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5349875"/>
            <a:ext cx="898525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Optical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30" name="Rectangle 48">
            <a:extLst>
              <a:ext uri="{FF2B5EF4-FFF2-40B4-BE49-F238E27FC236}">
                <a16:creationId xmlns:a16="http://schemas.microsoft.com/office/drawing/2014/main" id="{5E743D09-B9D1-DE4C-8307-8AB3B25B9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0" y="5337175"/>
            <a:ext cx="906463" cy="6064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31" name="Text Box 49">
            <a:extLst>
              <a:ext uri="{FF2B5EF4-FFF2-40B4-BE49-F238E27FC236}">
                <a16:creationId xmlns:a16="http://schemas.microsoft.com/office/drawing/2014/main" id="{C6A80CF5-6F22-944B-874F-699DBCFCE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53879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Optical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59432" name="Line 50">
            <a:extLst>
              <a:ext uri="{FF2B5EF4-FFF2-40B4-BE49-F238E27FC236}">
                <a16:creationId xmlns:a16="http://schemas.microsoft.com/office/drawing/2014/main" id="{810288F2-31A5-FC4B-8CFE-B5E139A4C2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0200" y="59245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3" name="Line 51">
            <a:extLst>
              <a:ext uri="{FF2B5EF4-FFF2-40B4-BE49-F238E27FC236}">
                <a16:creationId xmlns:a16="http://schemas.microsoft.com/office/drawing/2014/main" id="{C1B720B1-1AA4-4646-B272-21D046AED5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3000" y="62706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4" name="Line 52">
            <a:extLst>
              <a:ext uri="{FF2B5EF4-FFF2-40B4-BE49-F238E27FC236}">
                <a16:creationId xmlns:a16="http://schemas.microsoft.com/office/drawing/2014/main" id="{295BFD59-BA89-1043-BCE6-EBAC15CF0C56}"/>
              </a:ext>
            </a:extLst>
          </p:cNvPr>
          <p:cNvSpPr>
            <a:spLocks noChangeShapeType="1"/>
          </p:cNvSpPr>
          <p:nvPr/>
        </p:nvSpPr>
        <p:spPr bwMode="auto">
          <a:xfrm>
            <a:off x="8132763" y="5927725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5" name="Line 53">
            <a:extLst>
              <a:ext uri="{FF2B5EF4-FFF2-40B4-BE49-F238E27FC236}">
                <a16:creationId xmlns:a16="http://schemas.microsoft.com/office/drawing/2014/main" id="{8EF692BA-00BA-D544-9926-B1FAA1EA23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02250" y="4754563"/>
            <a:ext cx="54133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6" name="Line 54">
            <a:extLst>
              <a:ext uri="{FF2B5EF4-FFF2-40B4-BE49-F238E27FC236}">
                <a16:creationId xmlns:a16="http://schemas.microsoft.com/office/drawing/2014/main" id="{F4A86C2F-5DC0-0340-8CE9-749480C16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9813" y="4754563"/>
            <a:ext cx="52705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37" name="Rectangle 55">
            <a:extLst>
              <a:ext uri="{FF2B5EF4-FFF2-40B4-BE49-F238E27FC236}">
                <a16:creationId xmlns:a16="http://schemas.microsoft.com/office/drawing/2014/main" id="{C7F75A78-3A2B-E947-A1FE-C7EAA416B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4713" y="3948113"/>
            <a:ext cx="2522537" cy="216217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38" name="Rectangle 56">
            <a:extLst>
              <a:ext uri="{FF2B5EF4-FFF2-40B4-BE49-F238E27FC236}">
                <a16:creationId xmlns:a16="http://schemas.microsoft.com/office/drawing/2014/main" id="{19AFBBCA-8F64-5F46-8EC9-16BFE6C00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88" y="3948113"/>
            <a:ext cx="2522537" cy="216217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59439" name="Line 57">
            <a:extLst>
              <a:ext uri="{FF2B5EF4-FFF2-40B4-BE49-F238E27FC236}">
                <a16:creationId xmlns:a16="http://schemas.microsoft.com/office/drawing/2014/main" id="{4A8A10F2-8542-BA47-98B1-A263ACF921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475" y="59261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0" name="Line 58">
            <a:extLst>
              <a:ext uri="{FF2B5EF4-FFF2-40B4-BE49-F238E27FC236}">
                <a16:creationId xmlns:a16="http://schemas.microsoft.com/office/drawing/2014/main" id="{CDBB7F90-4FC4-C443-A3DF-ACAC11D9FC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4950" y="59388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1" name="Line 59">
            <a:extLst>
              <a:ext uri="{FF2B5EF4-FFF2-40B4-BE49-F238E27FC236}">
                <a16:creationId xmlns:a16="http://schemas.microsoft.com/office/drawing/2014/main" id="{980C82FD-499D-2C44-9C29-260202C1F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1938" y="6270625"/>
            <a:ext cx="1246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2" name="Text Box 60">
            <a:extLst>
              <a:ext uri="{FF2B5EF4-FFF2-40B4-BE49-F238E27FC236}">
                <a16:creationId xmlns:a16="http://schemas.microsoft.com/office/drawing/2014/main" id="{B801D08D-E09E-0149-9602-31F017568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" y="116205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Times New Roman" panose="02020603050405020304" pitchFamily="18" charset="0"/>
              </a:rPr>
              <a:t>host</a:t>
            </a:r>
          </a:p>
        </p:txBody>
      </p:sp>
      <p:sp>
        <p:nvSpPr>
          <p:cNvPr id="59443" name="Text Box 61">
            <a:extLst>
              <a:ext uri="{FF2B5EF4-FFF2-40B4-BE49-F238E27FC236}">
                <a16:creationId xmlns:a16="http://schemas.microsoft.com/office/drawing/2014/main" id="{10AC3B41-6FD7-264F-9845-28CAB6D73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5263" y="11477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3333FF"/>
                </a:solidFill>
                <a:latin typeface="Times New Roman" panose="02020603050405020304" pitchFamily="18" charset="0"/>
              </a:rPr>
              <a:t>host</a:t>
            </a:r>
          </a:p>
        </p:txBody>
      </p:sp>
      <p:sp>
        <p:nvSpPr>
          <p:cNvPr id="59444" name="Text Box 62">
            <a:extLst>
              <a:ext uri="{FF2B5EF4-FFF2-40B4-BE49-F238E27FC236}">
                <a16:creationId xmlns:a16="http://schemas.microsoft.com/office/drawing/2014/main" id="{FD410F58-4D1C-4447-9A54-4B8046480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325" y="3544888"/>
            <a:ext cx="808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router</a:t>
            </a:r>
          </a:p>
        </p:txBody>
      </p:sp>
      <p:sp>
        <p:nvSpPr>
          <p:cNvPr id="59445" name="Text Box 63">
            <a:extLst>
              <a:ext uri="{FF2B5EF4-FFF2-40B4-BE49-F238E27FC236}">
                <a16:creationId xmlns:a16="http://schemas.microsoft.com/office/drawing/2014/main" id="{B39AEC09-BDB6-E74D-BD64-B05BB20F6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3559175"/>
            <a:ext cx="808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router</a:t>
            </a:r>
          </a:p>
        </p:txBody>
      </p:sp>
      <p:sp>
        <p:nvSpPr>
          <p:cNvPr id="59446" name="Line 64">
            <a:extLst>
              <a:ext uri="{FF2B5EF4-FFF2-40B4-BE49-F238E27FC236}">
                <a16:creationId xmlns:a16="http://schemas.microsoft.com/office/drawing/2014/main" id="{0EC8A145-675C-C840-BC7E-308E3F37F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2036763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7" name="Line 65">
            <a:extLst>
              <a:ext uri="{FF2B5EF4-FFF2-40B4-BE49-F238E27FC236}">
                <a16:creationId xmlns:a16="http://schemas.microsoft.com/office/drawing/2014/main" id="{213F027F-7E63-9849-B8BE-92EBB2927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7825" y="3227388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8" name="Text Box 66">
            <a:extLst>
              <a:ext uri="{FF2B5EF4-FFF2-40B4-BE49-F238E27FC236}">
                <a16:creationId xmlns:a16="http://schemas.microsoft.com/office/drawing/2014/main" id="{A490844F-A300-924F-84C8-9F0D754C2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9525" y="1633553"/>
            <a:ext cx="16659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48D100"/>
                </a:solidFill>
                <a:latin typeface="Times New Roman" panose="02020603050405020304" pitchFamily="18" charset="0"/>
              </a:rPr>
              <a:t>HTTP message</a:t>
            </a:r>
          </a:p>
        </p:txBody>
      </p:sp>
      <p:sp>
        <p:nvSpPr>
          <p:cNvPr id="59449" name="Text Box 67">
            <a:extLst>
              <a:ext uri="{FF2B5EF4-FFF2-40B4-BE49-F238E27FC236}">
                <a16:creationId xmlns:a16="http://schemas.microsoft.com/office/drawing/2014/main" id="{ACD760B6-A9EB-0F48-B416-08FFD6446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8134" y="2837838"/>
            <a:ext cx="14991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TCP segment</a:t>
            </a:r>
          </a:p>
        </p:txBody>
      </p:sp>
      <p:sp>
        <p:nvSpPr>
          <p:cNvPr id="59450" name="Line 68">
            <a:extLst>
              <a:ext uri="{FF2B5EF4-FFF2-40B4-BE49-F238E27FC236}">
                <a16:creationId xmlns:a16="http://schemas.microsoft.com/office/drawing/2014/main" id="{189BCEAA-05DE-1749-8785-C6B083B587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20838" y="4432300"/>
            <a:ext cx="1301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51" name="Line 69">
            <a:extLst>
              <a:ext uri="{FF2B5EF4-FFF2-40B4-BE49-F238E27FC236}">
                <a16:creationId xmlns:a16="http://schemas.microsoft.com/office/drawing/2014/main" id="{D6253C9B-A4C1-EA42-A286-784AE816E6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1275" y="4446588"/>
            <a:ext cx="1744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52" name="Line 70">
            <a:extLst>
              <a:ext uri="{FF2B5EF4-FFF2-40B4-BE49-F238E27FC236}">
                <a16:creationId xmlns:a16="http://schemas.microsoft.com/office/drawing/2014/main" id="{5628F6CF-400F-3344-9D03-5FFF95CE9D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9063" y="4432300"/>
            <a:ext cx="11763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53" name="Text Box 71">
            <a:extLst>
              <a:ext uri="{FF2B5EF4-FFF2-40B4-BE49-F238E27FC236}">
                <a16:creationId xmlns:a16="http://schemas.microsoft.com/office/drawing/2014/main" id="{81DD0550-2AE0-C34F-B48F-41D7E53F7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3" y="4105275"/>
            <a:ext cx="9480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IP packet</a:t>
            </a:r>
          </a:p>
        </p:txBody>
      </p:sp>
      <p:sp>
        <p:nvSpPr>
          <p:cNvPr id="59454" name="Text Box 72">
            <a:extLst>
              <a:ext uri="{FF2B5EF4-FFF2-40B4-BE49-F238E27FC236}">
                <a16:creationId xmlns:a16="http://schemas.microsoft.com/office/drawing/2014/main" id="{8BAEB104-B196-0E4F-B7CC-24250D0A6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4133850"/>
            <a:ext cx="9480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IP packet</a:t>
            </a:r>
          </a:p>
        </p:txBody>
      </p:sp>
      <p:sp>
        <p:nvSpPr>
          <p:cNvPr id="59455" name="Text Box 73">
            <a:extLst>
              <a:ext uri="{FF2B5EF4-FFF2-40B4-BE49-F238E27FC236}">
                <a16:creationId xmlns:a16="http://schemas.microsoft.com/office/drawing/2014/main" id="{9AF2C418-7055-E745-ACE5-0D536B274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5" y="4119563"/>
            <a:ext cx="9480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IP packet</a:t>
            </a:r>
          </a:p>
        </p:txBody>
      </p:sp>
      <p:sp>
        <p:nvSpPr>
          <p:cNvPr id="73" name="Text Box 66">
            <a:extLst>
              <a:ext uri="{FF2B5EF4-FFF2-40B4-BE49-F238E27FC236}">
                <a16:creationId xmlns:a16="http://schemas.microsoft.com/office/drawing/2014/main" id="{441A131C-D122-654C-9470-9915737DC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096" y="6368557"/>
            <a:ext cx="1537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Ethernet frame</a:t>
            </a:r>
          </a:p>
        </p:txBody>
      </p:sp>
      <p:sp>
        <p:nvSpPr>
          <p:cNvPr id="74" name="Text Box 66">
            <a:extLst>
              <a:ext uri="{FF2B5EF4-FFF2-40B4-BE49-F238E27FC236}">
                <a16:creationId xmlns:a16="http://schemas.microsoft.com/office/drawing/2014/main" id="{8D8C1C21-6FFA-BB44-BB05-5831F1463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5116" y="6311327"/>
            <a:ext cx="1537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har char="•"/>
              <a:defRPr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buFont typeface="Helvetica" pitchFamily="2" charset="0"/>
              <a:buChar char="–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10000"/>
              </a:spcBef>
              <a:buChar char="•"/>
              <a:defRPr sz="2000">
                <a:solidFill>
                  <a:schemeClr val="accent2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10000"/>
              </a:spcBef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Helvetica" pitchFamily="2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Ethernet frame</a:t>
            </a:r>
          </a:p>
        </p:txBody>
      </p:sp>
    </p:spTree>
    <p:extLst>
      <p:ext uri="{BB962C8B-B14F-4D97-AF65-F5344CB8AC3E}">
        <p14:creationId xmlns:p14="http://schemas.microsoft.com/office/powerpoint/2010/main" val="295264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7448C44-1826-C644-9132-AF53C1F9A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What’s in a Name?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A00F3-93A5-3D46-BFC2-DE9835600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6388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Human readable?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If end users interact with the names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Fixed length?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If names must be processed at high speed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Large name space?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If many nodes need unique names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Hierarchical names?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If the system is very large and/or federated</a:t>
            </a:r>
          </a:p>
          <a:p>
            <a:r>
              <a:rPr lang="en-US" altLang="en-US" dirty="0">
                <a:solidFill>
                  <a:srgbClr val="7F7F7F"/>
                </a:solidFill>
                <a:ea typeface="ＭＳ Ｐゴシック" panose="020B0600070205080204" pitchFamily="34" charset="-128"/>
              </a:rPr>
              <a:t>Self-certifying?</a:t>
            </a:r>
          </a:p>
          <a:p>
            <a:pPr lvl="1"/>
            <a:r>
              <a:rPr lang="en-US" altLang="en-US" dirty="0">
                <a:solidFill>
                  <a:srgbClr val="7F7F7F"/>
                </a:solidFill>
                <a:ea typeface="ＭＳ Ｐゴシック" panose="020B0600070205080204" pitchFamily="34" charset="-128"/>
              </a:rPr>
              <a:t>If preventing “spoofing” is important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4F549777-733D-4849-A491-884DB9989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A04FC76-10F3-A846-8668-38C3603B9C9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97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2">
            <a:extLst>
              <a:ext uri="{FF2B5EF4-FFF2-40B4-BE49-F238E27FC236}">
                <a16:creationId xmlns:a16="http://schemas.microsoft.com/office/drawing/2014/main" id="{67E6DCC5-19D4-234F-AC30-0FF27110B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Different Layers, Different Names</a:t>
            </a:r>
          </a:p>
        </p:txBody>
      </p:sp>
      <p:sp>
        <p:nvSpPr>
          <p:cNvPr id="31748" name="Rectangle 13">
            <a:extLst>
              <a:ext uri="{FF2B5EF4-FFF2-40B4-BE49-F238E27FC236}">
                <a16:creationId xmlns:a16="http://schemas.microsoft.com/office/drawing/2014/main" id="{8CBAD101-C80B-6649-85AA-C4C92FE63B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Host name</a:t>
            </a:r>
            <a:r>
              <a:rPr lang="en-US" altLang="en-US" dirty="0">
                <a:ea typeface="ＭＳ Ｐゴシック" panose="020B0600070205080204" pitchFamily="34" charset="-128"/>
              </a:rPr>
              <a:t> (e.g., </a:t>
            </a:r>
            <a:r>
              <a:rPr lang="en-US" altLang="en-US" dirty="0" err="1">
                <a:ea typeface="ＭＳ Ｐゴシック" panose="020B0600070205080204" pitchFamily="34" charset="-128"/>
              </a:rPr>
              <a:t>www.cs.princeton.edu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Mnemonic, variable-length, appreciated </a:t>
            </a:r>
            <a:r>
              <a:rPr lang="en-US" altLang="en-US" i="1" dirty="0">
                <a:ea typeface="ＭＳ Ｐゴシック" panose="020B0600070205080204" pitchFamily="34" charset="-128"/>
              </a:rPr>
              <a:t>by humans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Hierarchical, based on organizations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IP address</a:t>
            </a:r>
            <a:r>
              <a:rPr lang="en-US" altLang="en-US" dirty="0">
                <a:ea typeface="ＭＳ Ｐゴシック" panose="020B0600070205080204" pitchFamily="34" charset="-128"/>
              </a:rPr>
              <a:t> (e.g., 128.112.7.156)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Numerical 32-bit address appreciated </a:t>
            </a:r>
            <a:r>
              <a:rPr lang="en-US" altLang="en-US" i="1" dirty="0">
                <a:ea typeface="ＭＳ Ｐゴシック" panose="020B0600070205080204" pitchFamily="34" charset="-128"/>
              </a:rPr>
              <a:t>by routers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Hierarchical, based on organizations and topology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MAC address</a:t>
            </a:r>
            <a:r>
              <a:rPr lang="en-US" altLang="en-US" dirty="0">
                <a:ea typeface="ＭＳ Ｐゴシック" panose="020B0600070205080204" pitchFamily="34" charset="-128"/>
              </a:rPr>
              <a:t> (e.g., 00:15:C5:49:04:A9)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Numerical 48-bit address appreciated</a:t>
            </a:r>
            <a:r>
              <a:rPr lang="en-US" altLang="en-US" i="1" dirty="0">
                <a:ea typeface="ＭＳ Ｐゴシック" panose="020B0600070205080204" pitchFamily="34" charset="-128"/>
              </a:rPr>
              <a:t> by adapters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Non-hierarchical, unrelated to network topology</a:t>
            </a:r>
          </a:p>
        </p:txBody>
      </p:sp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845A291F-7730-574D-A89B-770F32264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3A78D8E-7BBD-8D4F-80DF-652E1728B4DC}" type="slidenum">
              <a:rPr lang="en-US" altLang="en-US" sz="1200" smtClean="0">
                <a:solidFill>
                  <a:srgbClr val="898989"/>
                </a:solidFill>
              </a:rPr>
              <a:pPr algn="l" eaLnBrk="1" hangingPunct="1"/>
              <a:t>6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8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AFFA5867-590E-8A44-9D08-A379D4E54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ea typeface="ＭＳ Ｐゴシック" panose="020B0600070205080204" pitchFamily="34" charset="-128"/>
              </a:rPr>
              <a:t>Hierarchical Allocation Processes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A9FA51D3-1F97-AA47-9CB0-F091A6358F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486077" cy="4525963"/>
          </a:xfrm>
        </p:spPr>
        <p:txBody>
          <a:bodyPr>
            <a:normAutofit fontScale="92500"/>
          </a:bodyPr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Host name: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solidFill>
                  <a:srgbClr val="CC0000"/>
                </a:solidFill>
                <a:ea typeface="ＭＳ Ｐゴシック" panose="020B0600070205080204" pitchFamily="34" charset="-128"/>
              </a:rPr>
              <a:t>www.cs.</a:t>
            </a:r>
            <a:r>
              <a:rPr lang="en-US" altLang="en-US" dirty="0" err="1">
                <a:solidFill>
                  <a:srgbClr val="009900"/>
                </a:solidFill>
                <a:ea typeface="ＭＳ Ｐゴシック" panose="020B0600070205080204" pitchFamily="34" charset="-128"/>
              </a:rPr>
              <a:t>princeton.edu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Domain</a:t>
            </a:r>
            <a:r>
              <a:rPr lang="en-US" altLang="en-US" dirty="0">
                <a:ea typeface="ＭＳ Ｐゴシック" panose="020B0600070205080204" pitchFamily="34" charset="-128"/>
              </a:rPr>
              <a:t>: registrar for each top-level domain (e.g., .</a:t>
            </a:r>
            <a:r>
              <a:rPr lang="en-US" altLang="en-US" dirty="0" err="1">
                <a:ea typeface="ＭＳ Ｐゴシック" panose="020B0600070205080204" pitchFamily="34" charset="-128"/>
              </a:rPr>
              <a:t>edu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Host name</a:t>
            </a:r>
            <a:r>
              <a:rPr lang="en-US" altLang="en-US" dirty="0">
                <a:ea typeface="ＭＳ Ｐゴシック" panose="020B0600070205080204" pitchFamily="34" charset="-128"/>
              </a:rPr>
              <a:t>: local administrator assigns to each host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IP addresses: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128.112</a:t>
            </a:r>
            <a:r>
              <a:rPr lang="en-US" altLang="en-US" dirty="0">
                <a:ea typeface="ＭＳ Ｐゴシック" panose="020B0600070205080204" pitchFamily="34" charset="-128"/>
              </a:rPr>
              <a:t>.</a:t>
            </a: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7.156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Prefixes</a:t>
            </a:r>
            <a:r>
              <a:rPr lang="en-US" altLang="en-US" dirty="0">
                <a:ea typeface="ＭＳ Ｐゴシック" panose="020B0600070205080204" pitchFamily="34" charset="-128"/>
              </a:rPr>
              <a:t>: ICANN, regional Internet registries, and ISPs</a:t>
            </a:r>
          </a:p>
          <a:p>
            <a:pPr lvl="1"/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Hosts</a:t>
            </a:r>
            <a:r>
              <a:rPr lang="en-US" altLang="en-US" dirty="0">
                <a:ea typeface="ＭＳ Ｐゴシック" panose="020B0600070205080204" pitchFamily="34" charset="-128"/>
              </a:rPr>
              <a:t>: static configuration, or dynamic using DHCP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MAC addresses: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00:15:C5</a:t>
            </a:r>
            <a:r>
              <a:rPr lang="en-US" altLang="en-US" dirty="0">
                <a:ea typeface="ＭＳ Ｐゴシック" panose="020B0600070205080204" pitchFamily="34" charset="-128"/>
              </a:rPr>
              <a:t>:</a:t>
            </a: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49:04:A9</a:t>
            </a:r>
          </a:p>
          <a:p>
            <a:pPr lvl="1"/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Blocks</a:t>
            </a:r>
            <a:r>
              <a:rPr lang="en-US" altLang="en-US" dirty="0">
                <a:ea typeface="ＭＳ Ｐゴシック" panose="020B0600070205080204" pitchFamily="34" charset="-128"/>
              </a:rPr>
              <a:t>: assigned to equipment vendors by the IEEE</a:t>
            </a:r>
          </a:p>
          <a:p>
            <a:pPr lvl="1"/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Adapters</a:t>
            </a:r>
            <a:r>
              <a:rPr lang="en-US" altLang="en-US" dirty="0">
                <a:ea typeface="ＭＳ Ｐゴシック" panose="020B0600070205080204" pitchFamily="34" charset="-128"/>
              </a:rPr>
              <a:t>: assigned by the vendor from its block</a:t>
            </a:r>
          </a:p>
        </p:txBody>
      </p:sp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4CA19CC6-E5D4-D34F-A041-1BAE1128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6AF43981-7790-D149-B79F-9DFA464FF8BB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55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8FCD59E-D7FC-CD41-8B9B-726B2204D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Host Names vs. IP Addresses</a:t>
            </a:r>
          </a:p>
        </p:txBody>
      </p:sp>
      <p:sp>
        <p:nvSpPr>
          <p:cNvPr id="1169411" name="Rectangle 3">
            <a:extLst>
              <a:ext uri="{FF2B5EF4-FFF2-40B4-BE49-F238E27FC236}">
                <a16:creationId xmlns:a16="http://schemas.microsoft.com/office/drawing/2014/main" id="{95322A6D-7E94-4142-989A-7A1CF5B845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Names are easier (for us!) to remember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www.cnn.com vs. 64.236.16.20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IP addresses can change underneath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renumbering when changing providers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Name could map to multiple IP addresses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www.cnn.com to multiple replicas of the Web site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Map to different addresses in different places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to reduce latency, or return different content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Multiple names for the same address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aliases like ee.mit.edu and cs.mit.edu</a:t>
            </a: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5F040FFC-C2E1-3E42-ABF3-B3FBD6722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2FC97B2F-119B-E843-9E85-686667A138E5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0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9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>
            <a:extLst>
              <a:ext uri="{FF2B5EF4-FFF2-40B4-BE49-F238E27FC236}">
                <a16:creationId xmlns:a16="http://schemas.microsoft.com/office/drawing/2014/main" id="{6F6062A4-0232-9E49-B3E9-7A4444810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IP vs. MAC Addresses</a:t>
            </a:r>
          </a:p>
        </p:txBody>
      </p:sp>
      <p:sp>
        <p:nvSpPr>
          <p:cNvPr id="1254403" name="Rectangle 3">
            <a:extLst>
              <a:ext uri="{FF2B5EF4-FFF2-40B4-BE49-F238E27FC236}">
                <a16:creationId xmlns:a16="http://schemas.microsoft.com/office/drawing/2014/main" id="{53B097AF-3C02-2F41-A1B2-D1451D9666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LANs designed for arbitrary network protocols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Not just for IP (e.g., IPX, </a:t>
            </a:r>
            <a:r>
              <a:rPr lang="en-US" altLang="en-US" dirty="0" err="1">
                <a:ea typeface="ＭＳ Ｐゴシック" panose="020B0600070205080204" pitchFamily="34" charset="-128"/>
              </a:rPr>
              <a:t>Appletalk</a:t>
            </a:r>
            <a:r>
              <a:rPr lang="en-US" altLang="en-US" dirty="0">
                <a:ea typeface="ＭＳ Ｐゴシック" panose="020B0600070205080204" pitchFamily="34" charset="-128"/>
              </a:rPr>
              <a:t>, X.25, …)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Different LANs may have different address schemes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 host may move to a new location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So, cannot simply assign a static IP address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Instead, must reconfigure the adapter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Must identify the adapter during bootstrap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Need to talk to the adapter to assign it an IP address</a:t>
            </a:r>
          </a:p>
        </p:txBody>
      </p:sp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DB5B5EB1-EC8C-FA43-8B7D-1F957BBC9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040A3735-BD97-0647-82B1-39EB6BE9991C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9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440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30262</TotalTime>
  <Words>2083</Words>
  <Application>Microsoft Macintosh PowerPoint</Application>
  <PresentationFormat>On-screen Show (4:3)</PresentationFormat>
  <Paragraphs>456</Paragraphs>
  <Slides>31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Comic Sans MS</vt:lpstr>
      <vt:lpstr>Courier New</vt:lpstr>
      <vt:lpstr>Helvetica</vt:lpstr>
      <vt:lpstr>Times New Roman</vt:lpstr>
      <vt:lpstr>小塚ゴシック Pro L</vt:lpstr>
      <vt:lpstr>Office Theme</vt:lpstr>
      <vt:lpstr>Microsoft Clip Gallery</vt:lpstr>
      <vt:lpstr>Microsoft Photo Editor 3.0 Photo</vt:lpstr>
      <vt:lpstr>Naming in Networking</vt:lpstr>
      <vt:lpstr>Names</vt:lpstr>
      <vt:lpstr>Internet Protocol Layers</vt:lpstr>
      <vt:lpstr>Internet Protocol Stack</vt:lpstr>
      <vt:lpstr>What’s in a Name?</vt:lpstr>
      <vt:lpstr>Different Layers, Different Names</vt:lpstr>
      <vt:lpstr>Hierarchical Allocation Processes</vt:lpstr>
      <vt:lpstr>Host Names vs. IP Addresses</vt:lpstr>
      <vt:lpstr>IP vs. MAC Addresses</vt:lpstr>
      <vt:lpstr>Hostname, IP, and MAC</vt:lpstr>
      <vt:lpstr>Directory: Translate Name to Address</vt:lpstr>
      <vt:lpstr>Directory</vt:lpstr>
      <vt:lpstr>Directory Design: Three Extremes</vt:lpstr>
      <vt:lpstr>Address Resolution Protocol (ARP)</vt:lpstr>
      <vt:lpstr>Address Resolution Protocol (ARP)</vt:lpstr>
      <vt:lpstr>Address Resolution Protocol (ARP)</vt:lpstr>
      <vt:lpstr>Directory Design: Three Extremes</vt:lpstr>
      <vt:lpstr>Distributed Directory Design</vt:lpstr>
      <vt:lpstr>Domain Name System (DNS)</vt:lpstr>
      <vt:lpstr>Distributed Hierarchical Database</vt:lpstr>
      <vt:lpstr>DNS Root Servers</vt:lpstr>
      <vt:lpstr>TLD and Authoritative DNS Servers</vt:lpstr>
      <vt:lpstr>Using DNS</vt:lpstr>
      <vt:lpstr>DNS Queries</vt:lpstr>
      <vt:lpstr>Recursive vs. Iterative Queries</vt:lpstr>
      <vt:lpstr>DNS Caching</vt:lpstr>
      <vt:lpstr>DNS Cache Consistency</vt:lpstr>
      <vt:lpstr>Setting the Time To Live (TTL)</vt:lpstr>
      <vt:lpstr>Negative Caching</vt:lpstr>
      <vt:lpstr>DNS Reliability</vt:lpstr>
      <vt:lpstr>Conclusions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L. Rexford</cp:lastModifiedBy>
  <cp:revision>1176</cp:revision>
  <cp:lastPrinted>2012-10-23T16:46:37Z</cp:lastPrinted>
  <dcterms:created xsi:type="dcterms:W3CDTF">2011-07-06T20:32:25Z</dcterms:created>
  <dcterms:modified xsi:type="dcterms:W3CDTF">2019-10-03T01:46:55Z</dcterms:modified>
</cp:coreProperties>
</file>