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367" r:id="rId2"/>
    <p:sldId id="716" r:id="rId3"/>
    <p:sldId id="727" r:id="rId4"/>
    <p:sldId id="728" r:id="rId5"/>
    <p:sldId id="729" r:id="rId6"/>
    <p:sldId id="732" r:id="rId7"/>
    <p:sldId id="674" r:id="rId8"/>
    <p:sldId id="722" r:id="rId9"/>
    <p:sldId id="735" r:id="rId10"/>
    <p:sldId id="733" r:id="rId11"/>
    <p:sldId id="734" r:id="rId12"/>
    <p:sldId id="738" r:id="rId13"/>
    <p:sldId id="740" r:id="rId14"/>
    <p:sldId id="737" r:id="rId15"/>
    <p:sldId id="645" r:id="rId16"/>
    <p:sldId id="706" r:id="rId17"/>
    <p:sldId id="736" r:id="rId18"/>
    <p:sldId id="701" r:id="rId19"/>
    <p:sldId id="653" r:id="rId20"/>
    <p:sldId id="649" r:id="rId21"/>
    <p:sldId id="654" r:id="rId22"/>
    <p:sldId id="739" r:id="rId2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yao Xu" initials="WX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2"/>
    <a:srgbClr val="E0304C"/>
    <a:srgbClr val="438F3A"/>
    <a:srgbClr val="00FC00"/>
    <a:srgbClr val="CC0000"/>
    <a:srgbClr val="1B1C17"/>
    <a:srgbClr val="FF00FF"/>
    <a:srgbClr val="C8C800"/>
    <a:srgbClr val="4C6392"/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74700" autoAdjust="0"/>
  </p:normalViewPr>
  <p:slideViewPr>
    <p:cSldViewPr>
      <p:cViewPr varScale="1">
        <p:scale>
          <a:sx n="96" d="100"/>
          <a:sy n="96" d="100"/>
        </p:scale>
        <p:origin x="11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42"/>
    </p:cViewPr>
  </p:sorterViewPr>
  <p:notesViewPr>
    <p:cSldViewPr>
      <p:cViewPr varScale="1">
        <p:scale>
          <a:sx n="82" d="100"/>
          <a:sy n="82" d="100"/>
        </p:scale>
        <p:origin x="2112" y="17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Gap between</a:t>
            </a:r>
            <a:r>
              <a:rPr lang="en-US" baseline="0" dirty="0" smtClean="0"/>
              <a:t> official government estimate and parent survey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Centers for Disease Control and Prevention (CDC)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National ASD diagnosis of children (%)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A-49B5-B52B-9896CB4D08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Health Interview Survey (NHIS)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National ASD diagnosis of children (%)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4A-49B5-B52B-9896CB4D0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79616"/>
        <c:axId val="-423241568"/>
      </c:barChart>
      <c:catAx>
        <c:axId val="-207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3241568"/>
        <c:crosses val="autoZero"/>
        <c:auto val="1"/>
        <c:lblAlgn val="ctr"/>
        <c:lblOffset val="100"/>
        <c:noMultiLvlLbl val="0"/>
      </c:catAx>
      <c:valAx>
        <c:axId val="-42324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F-score for Social and Non-Social</a:t>
            </a:r>
            <a:r>
              <a:rPr lang="en-US" sz="1800" baseline="0" dirty="0" smtClean="0">
                <a:solidFill>
                  <a:schemeClr val="tx1"/>
                </a:solidFill>
              </a:rPr>
              <a:t> Scene (%)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7583022558285"/>
          <c:y val="0.0189393939393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Social Scene</c:v>
                </c:pt>
                <c:pt idx="1">
                  <c:v>Non-social Scene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93.8</c:v>
                </c:pt>
                <c:pt idx="1">
                  <c:v>88.84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86-4C2A-B22D-2D6F72196B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Social Scene</c:v>
                </c:pt>
                <c:pt idx="1">
                  <c:v>Non-social Scene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94.12</c:v>
                </c:pt>
                <c:pt idx="1">
                  <c:v>90.21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86-4C2A-B22D-2D6F72196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63721616"/>
        <c:axId val="-463865568"/>
      </c:barChart>
      <c:catAx>
        <c:axId val="-46372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3865568"/>
        <c:crosses val="autoZero"/>
        <c:auto val="1"/>
        <c:lblAlgn val="ctr"/>
        <c:lblOffset val="100"/>
        <c:noMultiLvlLbl val="0"/>
      </c:catAx>
      <c:valAx>
        <c:axId val="-463865568"/>
        <c:scaling>
          <c:orientation val="minMax"/>
          <c:min val="7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372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9A3287-C12F-4815-A6FD-2EEEFD467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F214F7B-A2DF-4D6E-8B81-C62C85AC5DBA}" type="datetimeFigureOut">
              <a:rPr lang="en-US" smtClean="0"/>
              <a:t>9/12/18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0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CD6F20A-7EF4-4AE1-A3EF-95FF26E8A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2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30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9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2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5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845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80140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81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70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2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0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71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8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8554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7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714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57200" y="152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0" hangingPunct="0">
              <a:spcBef>
                <a:spcPct val="20000"/>
              </a:spcBef>
              <a:buClr>
                <a:srgbClr val="536895"/>
              </a:buClr>
              <a:buFont typeface="Wingdings" pitchFamily="2" charset="2"/>
              <a:buNone/>
              <a:defRPr/>
            </a:pPr>
            <a:endParaRPr kumimoji="0" lang="en-US" sz="2400" b="1" kern="0" dirty="0">
              <a:solidFill>
                <a:srgbClr val="5368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0" hangingPunct="0">
              <a:spcBef>
                <a:spcPct val="20000"/>
              </a:spcBef>
              <a:buClr>
                <a:srgbClr val="536895"/>
              </a:buClr>
              <a:buFont typeface="Wingdings" pitchFamily="2" charset="2"/>
              <a:buNone/>
              <a:defRPr/>
            </a:pPr>
            <a:endParaRPr kumimoji="0" lang="en-US" sz="2400" b="1" kern="0" dirty="0">
              <a:solidFill>
                <a:srgbClr val="5368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86800" cy="2279650"/>
          </a:xfrm>
        </p:spPr>
        <p:txBody>
          <a:bodyPr anchor="ctr"/>
          <a:lstStyle>
            <a:lvl1pPr algn="ctr">
              <a:defRPr>
                <a:solidFill>
                  <a:srgbClr val="4C6392"/>
                </a:solidFill>
              </a:defRPr>
            </a:lvl1pPr>
          </a:lstStyle>
          <a:p>
            <a:r>
              <a:rPr lang="en-US" dirty="0" smtClean="0"/>
              <a:t>TITLE OF YOUR PROJECT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318795"/>
            <a:ext cx="5638800" cy="678868"/>
          </a:xfrm>
        </p:spPr>
        <p:txBody>
          <a:bodyPr/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" name="Line 27"/>
          <p:cNvSpPr>
            <a:spLocks noChangeShapeType="1"/>
          </p:cNvSpPr>
          <p:nvPr userDrawn="1"/>
        </p:nvSpPr>
        <p:spPr bwMode="auto">
          <a:xfrm>
            <a:off x="238125" y="3651250"/>
            <a:ext cx="868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571500"/>
            <a:ext cx="5638800" cy="602930"/>
          </a:xfrm>
        </p:spPr>
        <p:txBody>
          <a:bodyPr/>
          <a:lstStyle>
            <a:lvl1pPr algn="ctr">
              <a:buNone/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pic>
        <p:nvPicPr>
          <p:cNvPr id="2050" name="Picture 2" descr="https://upload.wikimedia.org/wikipedia/commons/5/57/UB_stacked_blue_gra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74" y="5665207"/>
            <a:ext cx="2753026" cy="10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382000" cy="564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15200" y="228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553200"/>
            <a:ext cx="2133600" cy="2127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670099"/>
                </a:solidFill>
                <a:latin typeface="+mn-lt"/>
                <a:cs typeface="+mn-cs"/>
              </a:defRPr>
            </a:lvl1pPr>
          </a:lstStyle>
          <a:p>
            <a:fld id="{9645645C-94D2-415A-92F0-5C5BD012F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6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3970" y="76200"/>
            <a:ext cx="91401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543800" y="6430962"/>
            <a:ext cx="838200" cy="350838"/>
          </a:xfrm>
          <a:prstGeom prst="rect">
            <a:avLst/>
          </a:prstGeom>
        </p:spPr>
        <p:txBody>
          <a:bodyPr rIns="0"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FAD1E-5F53-4C20-9E75-7C8ABDC4AB48}" type="slidenum">
              <a:rPr kumimoji="1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新細明體" charset="-12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新細明體" charset="-120"/>
                <a:cs typeface="Arial" charset="0"/>
              </a:rPr>
              <a:t>/22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新細明體" charset="-12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8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F293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686800" cy="2279650"/>
          </a:xfrm>
        </p:spPr>
        <p:txBody>
          <a:bodyPr/>
          <a:lstStyle/>
          <a:p>
            <a:r>
              <a:rPr lang="en-US" sz="3600" dirty="0" smtClean="0"/>
              <a:t>Gaze-Wasserstein: A Quantitative Screening Approach to Autism Spectrum Disorders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86139" y="3799582"/>
                <a:ext cx="9220200" cy="914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rPr>
                          <m:t>Kun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rPr>
                          <m:t>Woo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rPr>
                          <m:t>Cho</m:t>
                        </m:r>
                      </m:e>
                      <m:sup>
                        <m: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𝟏</m:t>
                        </m:r>
                      </m:sup>
                    </m:sSup>
                    <m:r>
                      <a:rPr lang="en-US" sz="2200" b="1" i="1" dirty="0" smtClean="0"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sSup>
                      <m:sSupPr>
                        <m:ctrlPr>
                          <a:rPr lang="en-US" sz="220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Feng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Lin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22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Chen</m:t>
                        </m:r>
                        <m:r>
                          <m:rPr>
                            <m:nor/>
                          </m:rPr>
                          <a:rPr lang="en-US" altLang="ko-KR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Song</m:t>
                        </m:r>
                      </m:e>
                      <m:sup>
                        <m: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22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Xiaowei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Xu</m:t>
                        </m:r>
                      </m:e>
                      <m:sup>
                        <m: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22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Michelle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Hartley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McAndrew</m:t>
                        </m:r>
                      </m:e>
                      <m:sup>
                        <m:r>
                          <a:rPr lang="en-US" altLang="ko-KR" sz="2200" b="1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22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Kathy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Ralabate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Doody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sz="2200" dirty="0" smtClean="0">
                    <a:latin typeface="Calibri" charset="0"/>
                    <a:ea typeface="Calibri" charset="0"/>
                    <a:cs typeface="Calibri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0" dirty="0" smtClean="0">
                            <a:latin typeface="Calibri" charset="0"/>
                            <a:ea typeface="Calibri" charset="0"/>
                            <a:cs typeface="Calibri" charset="0"/>
                          </a:rPr>
                          <m:t>Wenyao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charset="0"/>
                            <a:ea typeface="Calibri" charset="0"/>
                            <a:cs typeface="Calibri" charset="0"/>
                          </a:rPr>
                          <m:t>Xu</m:t>
                        </m:r>
                      </m:e>
                      <m:sup>
                        <m:r>
                          <a:rPr lang="en-US" sz="2200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200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86139" y="3799582"/>
                <a:ext cx="9220200" cy="914400"/>
              </a:xfrm>
              <a:blipFill rotWithShape="0">
                <a:blip r:embed="rId3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33500" y="311470"/>
            <a:ext cx="6477000" cy="602930"/>
          </a:xfrm>
        </p:spPr>
        <p:txBody>
          <a:bodyPr/>
          <a:lstStyle/>
          <a:p>
            <a:r>
              <a:rPr lang="en-US" dirty="0" smtClean="0"/>
              <a:t>IEEE Conference on Wireless Health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4648200"/>
                <a:ext cx="838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Department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Computer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Science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Engineering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University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Buffalo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SUNY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Children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’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Guide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Foundation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Autism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Spectrum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Disorder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Center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Department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Exceptional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Education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Buffalo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State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University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SUNY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8200"/>
                <a:ext cx="838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41" y="5542722"/>
            <a:ext cx="1033059" cy="117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8800"/>
            <a:ext cx="22707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  <a:r>
              <a:rPr lang="en-US" dirty="0">
                <a:solidFill>
                  <a:srgbClr val="FF0000"/>
                </a:solidFill>
              </a:rPr>
              <a:t>(S)</a:t>
            </a:r>
            <a:r>
              <a:rPr lang="en-US" dirty="0"/>
              <a:t>-Tech</a:t>
            </a:r>
            <a:r>
              <a:rPr lang="en-US" dirty="0">
                <a:solidFill>
                  <a:srgbClr val="FF0000"/>
                </a:solidFill>
              </a:rPr>
              <a:t>(T)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65" y="2163762"/>
            <a:ext cx="8382000" cy="4495800"/>
          </a:xfrm>
        </p:spPr>
        <p:txBody>
          <a:bodyPr>
            <a:normAutofit/>
          </a:bodyPr>
          <a:lstStyle/>
          <a:p>
            <a:r>
              <a:rPr lang="en-US" sz="3200" b="0" dirty="0"/>
              <a:t>How to design visual stimuli? </a:t>
            </a:r>
            <a:r>
              <a:rPr lang="en-US" sz="3200" b="0" dirty="0">
                <a:solidFill>
                  <a:srgbClr val="FF0000"/>
                </a:solidFill>
              </a:rPr>
              <a:t>(S</a:t>
            </a:r>
            <a:r>
              <a:rPr lang="en-US" sz="3200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b="0" dirty="0">
                <a:solidFill>
                  <a:schemeClr val="bg2"/>
                </a:solidFill>
              </a:rPr>
              <a:t>Which is the best similarity matching metric</a:t>
            </a:r>
            <a:r>
              <a:rPr lang="en-US" sz="3200" b="0" dirty="0" smtClean="0">
                <a:solidFill>
                  <a:schemeClr val="bg2"/>
                </a:solidFill>
              </a:rPr>
              <a:t>?</a:t>
            </a:r>
          </a:p>
          <a:p>
            <a:r>
              <a:rPr lang="en-US" sz="3200" b="0" dirty="0">
                <a:solidFill>
                  <a:schemeClr val="bg2"/>
                </a:solidFill>
              </a:rPr>
              <a:t>How long is the exposure duration for visual stimuli</a:t>
            </a:r>
            <a:r>
              <a:rPr lang="en-US" sz="3200" b="0" dirty="0" smtClean="0">
                <a:solidFill>
                  <a:schemeClr val="bg2"/>
                </a:solidFill>
              </a:rPr>
              <a:t>?</a:t>
            </a:r>
            <a:endParaRPr lang="en-US" sz="3200" dirty="0"/>
          </a:p>
          <a:p>
            <a:endParaRPr lang="en-US" sz="3600" b="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3411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Stimuli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categories of visual stimuli are designed based on</a:t>
            </a:r>
            <a:r>
              <a:rPr lang="en-US" dirty="0"/>
              <a:t> </a:t>
            </a:r>
            <a:r>
              <a:rPr lang="en-US" dirty="0" smtClean="0"/>
              <a:t>previous literature review [1].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Scene (SS) </a:t>
            </a:r>
            <a:r>
              <a:rPr lang="en-US" dirty="0" smtClean="0"/>
              <a:t>: Images that are illustrating social interactions of more than one human figure.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Non-social Scene (NSS) </a:t>
            </a:r>
            <a:r>
              <a:rPr lang="en-US" dirty="0" smtClean="0"/>
              <a:t>:  Images that are depicting a single non-human object. </a:t>
            </a:r>
          </a:p>
          <a:p>
            <a:pPr lvl="1"/>
            <a:r>
              <a:rPr lang="en-US" dirty="0" smtClean="0"/>
              <a:t>Background is visually clean to avoid any unintentional distraction.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79" y="3365687"/>
            <a:ext cx="2647691" cy="237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2743200" cy="2390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2323" y="6153090"/>
            <a:ext cx="815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[</a:t>
            </a:r>
            <a:r>
              <a:rPr lang="en-US" sz="1000" dirty="0"/>
              <a:t>1</a:t>
            </a:r>
            <a:r>
              <a:rPr lang="en-US" sz="1000" smtClean="0"/>
              <a:t>] </a:t>
            </a:r>
            <a:r>
              <a:rPr lang="en-US" sz="1000" dirty="0" smtClean="0"/>
              <a:t>Song</a:t>
            </a:r>
            <a:r>
              <a:rPr lang="en-US" sz="1000" dirty="0"/>
              <a:t>, Chen, et al. "Analyzing dynamic components of social scene parsing strategy in autism spectrum disorder." </a:t>
            </a:r>
            <a:r>
              <a:rPr lang="en-US" sz="1000" i="1" dirty="0"/>
              <a:t>2016 IEEE-EMBS International Conference on Biomedical and Health Informatics (BHI)</a:t>
            </a:r>
            <a:r>
              <a:rPr lang="en-US" sz="1000" dirty="0"/>
              <a:t>. IEEE, 2016.</a:t>
            </a:r>
          </a:p>
        </p:txBody>
      </p:sp>
    </p:spTree>
    <p:extLst>
      <p:ext uri="{BB962C8B-B14F-4D97-AF65-F5344CB8AC3E}">
        <p14:creationId xmlns:p14="http://schemas.microsoft.com/office/powerpoint/2010/main" val="4896171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Stimuli Type on System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r>
              <a:rPr lang="en-US" dirty="0" smtClean="0"/>
              <a:t>F-score Accuracy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Harmonic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mean of precision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recall used to avoid unbalanced accuracy measurement.</a:t>
            </a:r>
            <a:endParaRPr lang="en-US" dirty="0" smtClean="0"/>
          </a:p>
          <a:p>
            <a:r>
              <a:rPr lang="en-US" dirty="0" smtClean="0"/>
              <a:t>Equal Error Rate</a:t>
            </a:r>
          </a:p>
          <a:p>
            <a:pPr lvl="1"/>
            <a:r>
              <a:rPr lang="en-US" dirty="0"/>
              <a:t>Rate at which </a:t>
            </a:r>
            <a:r>
              <a:rPr lang="en-US" dirty="0" smtClean="0"/>
              <a:t>acceptance </a:t>
            </a:r>
            <a:r>
              <a:rPr lang="en-US" dirty="0"/>
              <a:t>error (FPR) and rejection error (FNR) are equal. </a:t>
            </a:r>
            <a:endParaRPr lang="en-US" dirty="0" smtClean="0"/>
          </a:p>
          <a:p>
            <a:pPr lvl="1"/>
            <a:r>
              <a:rPr lang="en-US" dirty="0" smtClean="0"/>
              <a:t>Accuracy of the system is high when EER is low.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431045" cy="2778402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7779168"/>
              </p:ext>
            </p:extLst>
          </p:nvPr>
        </p:nvGraphicFramePr>
        <p:xfrm>
          <a:off x="533400" y="3200400"/>
          <a:ext cx="389081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3627" y="3962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93.8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62400"/>
            <a:ext cx="83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94.12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4133" y="4309646"/>
            <a:ext cx="83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88.84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157246"/>
            <a:ext cx="83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90.21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834766"/>
            <a:ext cx="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0.034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7995" y="4826174"/>
            <a:ext cx="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0.032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43577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0.092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4157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0.075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362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 Distribution on Social </a:t>
            </a:r>
            <a:r>
              <a:rPr lang="en-US" dirty="0"/>
              <a:t>S</a:t>
            </a:r>
            <a:r>
              <a:rPr lang="en-US" dirty="0" smtClean="0"/>
              <a:t>cenes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8537"/>
          <a:stretch/>
        </p:blipFill>
        <p:spPr>
          <a:xfrm>
            <a:off x="2389683" y="1500682"/>
            <a:ext cx="2177817" cy="19603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933"/>
          <a:stretch/>
        </p:blipFill>
        <p:spPr>
          <a:xfrm>
            <a:off x="110112" y="1500682"/>
            <a:ext cx="2206854" cy="196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10327"/>
          <a:stretch/>
        </p:blipFill>
        <p:spPr>
          <a:xfrm>
            <a:off x="2406160" y="3962400"/>
            <a:ext cx="2177817" cy="1995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r="8641"/>
          <a:stretch/>
        </p:blipFill>
        <p:spPr>
          <a:xfrm>
            <a:off x="127233" y="3962400"/>
            <a:ext cx="2188160" cy="199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r="6620"/>
          <a:stretch/>
        </p:blipFill>
        <p:spPr>
          <a:xfrm>
            <a:off x="6934200" y="1524000"/>
            <a:ext cx="2100558" cy="1811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6213"/>
          <a:stretch/>
        </p:blipFill>
        <p:spPr>
          <a:xfrm>
            <a:off x="6858000" y="4038600"/>
            <a:ext cx="2209800" cy="1840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7095"/>
          <a:stretch/>
        </p:blipFill>
        <p:spPr>
          <a:xfrm>
            <a:off x="4797199" y="4038600"/>
            <a:ext cx="2057400" cy="1816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134"/>
          <a:stretch/>
        </p:blipFill>
        <p:spPr>
          <a:xfrm>
            <a:off x="4800600" y="1540840"/>
            <a:ext cx="2057400" cy="1817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899548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TD subjects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429000" y="3504208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ASD subjects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2993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  <a:r>
              <a:rPr lang="en-US" dirty="0">
                <a:solidFill>
                  <a:srgbClr val="FF0000"/>
                </a:solidFill>
              </a:rPr>
              <a:t>(S)</a:t>
            </a:r>
            <a:r>
              <a:rPr lang="en-US" dirty="0"/>
              <a:t>-Tech</a:t>
            </a:r>
            <a:r>
              <a:rPr lang="en-US" dirty="0">
                <a:solidFill>
                  <a:srgbClr val="FF0000"/>
                </a:solidFill>
              </a:rPr>
              <a:t>(T)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64" y="2163762"/>
            <a:ext cx="8522335" cy="385603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2"/>
                </a:solidFill>
              </a:rPr>
              <a:t>How </a:t>
            </a:r>
            <a:r>
              <a:rPr lang="en-US" sz="3200" b="0" dirty="0">
                <a:solidFill>
                  <a:schemeClr val="bg2"/>
                </a:solidFill>
              </a:rPr>
              <a:t>to choose visual stimuli? (</a:t>
            </a:r>
            <a:r>
              <a:rPr lang="en-US" sz="3200" b="0" dirty="0" smtClean="0">
                <a:solidFill>
                  <a:schemeClr val="bg2"/>
                </a:solidFill>
              </a:rPr>
              <a:t>S)</a:t>
            </a:r>
          </a:p>
          <a:p>
            <a:r>
              <a:rPr lang="en-US" sz="3200" b="0" dirty="0" smtClean="0"/>
              <a:t>Which </a:t>
            </a:r>
            <a:r>
              <a:rPr lang="en-US" sz="3200" b="0" dirty="0"/>
              <a:t>is the best similarity matching metric? </a:t>
            </a:r>
            <a:r>
              <a:rPr lang="en-US" sz="3200" b="0" dirty="0">
                <a:solidFill>
                  <a:srgbClr val="FF0000"/>
                </a:solidFill>
              </a:rPr>
              <a:t>(T)</a:t>
            </a:r>
          </a:p>
          <a:p>
            <a:r>
              <a:rPr lang="en-US" sz="3200" b="0" dirty="0">
                <a:solidFill>
                  <a:schemeClr val="bg2"/>
                </a:solidFill>
              </a:rPr>
              <a:t>How long is the exposure duration for visual stimuli</a:t>
            </a:r>
            <a:r>
              <a:rPr lang="en-US" sz="3200" b="0" dirty="0" smtClean="0">
                <a:solidFill>
                  <a:schemeClr val="bg2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4042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/>
          <a:stretch/>
        </p:blipFill>
        <p:spPr>
          <a:xfrm>
            <a:off x="2148826" y="1371600"/>
            <a:ext cx="4743941" cy="3487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8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Dissimilar</a:t>
            </a:r>
            <a:r>
              <a:rPr lang="en-US" sz="2000" dirty="0" smtClean="0"/>
              <a:t> Distribution Among ASD Subjects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1724" y="685800"/>
            <a:ext cx="268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Similar </a:t>
            </a:r>
            <a:r>
              <a:rPr lang="en-US" sz="2000" dirty="0"/>
              <a:t>Distribution </a:t>
            </a:r>
            <a:r>
              <a:rPr lang="en-US" sz="2000" dirty="0" smtClean="0"/>
              <a:t>Among TD </a:t>
            </a:r>
            <a:r>
              <a:rPr lang="en-US" sz="2000" dirty="0"/>
              <a:t>Subjects</a:t>
            </a:r>
          </a:p>
          <a:p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76200"/>
            <a:ext cx="91401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kumimoji="0" lang="en-US" dirty="0" smtClean="0"/>
              <a:t>Gaze Distribution in Each </a:t>
            </a:r>
            <a:r>
              <a:rPr kumimoji="0" lang="en-US" dirty="0"/>
              <a:t>G</a:t>
            </a:r>
            <a:r>
              <a:rPr kumimoji="0" lang="en-US" dirty="0" smtClean="0"/>
              <a:t>roup</a:t>
            </a:r>
            <a:endParaRPr kumimoji="0"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7795" y="5105399"/>
            <a:ext cx="8968409" cy="1373541"/>
          </a:xfrm>
        </p:spPr>
        <p:txBody>
          <a:bodyPr>
            <a:normAutofit/>
          </a:bodyPr>
          <a:lstStyle/>
          <a:p>
            <a:r>
              <a:rPr lang="en-US" dirty="0" smtClean="0"/>
              <a:t>Gaze pattern of ASD subject is either very narrow or widely distributed.</a:t>
            </a:r>
          </a:p>
          <a:p>
            <a:pPr lvl="1"/>
            <a:r>
              <a:rPr lang="en-US" dirty="0" smtClean="0"/>
              <a:t>Persistent preoccupation with parts over whole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Inability to focus on the social scene </a:t>
            </a:r>
          </a:p>
          <a:p>
            <a:pPr lvl="1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869553" y="563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24400" y="609528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71090" y="5548988"/>
            <a:ext cx="2283847" cy="36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Fixed Range of View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6032334"/>
            <a:ext cx="2653401" cy="36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 Distribution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53001" y="1752600"/>
            <a:ext cx="1752600" cy="1363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3297940"/>
            <a:ext cx="1752600" cy="1363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040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38800"/>
          </a:xfrm>
        </p:spPr>
        <p:txBody>
          <a:bodyPr>
            <a:normAutofit/>
          </a:bodyPr>
          <a:lstStyle/>
          <a:p>
            <a:pPr lvl="1"/>
            <a:r>
              <a:rPr lang="en-US" sz="2800" b="0" dirty="0" smtClean="0"/>
              <a:t>M to N matching. </a:t>
            </a:r>
          </a:p>
          <a:p>
            <a:pPr lvl="1"/>
            <a:r>
              <a:rPr lang="en-US" sz="2800" dirty="0" smtClean="0"/>
              <a:t>Modified to avoid </a:t>
            </a:r>
            <a:r>
              <a:rPr lang="en-US" sz="2800" dirty="0">
                <a:solidFill>
                  <a:srgbClr val="FF0000"/>
                </a:solidFill>
              </a:rPr>
              <a:t>partial matching</a:t>
            </a:r>
            <a:r>
              <a:rPr lang="en-US" sz="2800" dirty="0"/>
              <a:t> by adding a constraint </a:t>
            </a:r>
            <a:r>
              <a:rPr lang="en-US" sz="2800" dirty="0" smtClean="0"/>
              <a:t>[1], otherwise some ASD may misclassify as TD.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Insensitive </a:t>
            </a:r>
            <a:r>
              <a:rPr lang="en-US" sz="2800" dirty="0"/>
              <a:t>to noise [2] caused by accidental eye movement or possible error from eye tracking </a:t>
            </a:r>
            <a:r>
              <a:rPr lang="en-US" sz="2800" dirty="0" smtClean="0"/>
              <a:t>device.</a:t>
            </a:r>
          </a:p>
          <a:p>
            <a:pPr lvl="1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09600" y="5931985"/>
            <a:ext cx="815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[2] E</a:t>
            </a:r>
            <a:r>
              <a:rPr lang="en-US" sz="1100" dirty="0"/>
              <a:t>. </a:t>
            </a:r>
            <a:r>
              <a:rPr lang="en-US" sz="1100" dirty="0" err="1"/>
              <a:t>Levina</a:t>
            </a:r>
            <a:r>
              <a:rPr lang="en-US" sz="1100" dirty="0"/>
              <a:t> and P. Bickel, “The earth mover’s distance is the </a:t>
            </a:r>
            <a:r>
              <a:rPr lang="en-US" sz="1100" dirty="0" smtClean="0"/>
              <a:t>mallows distance</a:t>
            </a:r>
            <a:r>
              <a:rPr lang="en-US" sz="1100" dirty="0"/>
              <a:t>: some insights from statistics,” in Computer Vision, 2001. </a:t>
            </a:r>
            <a:r>
              <a:rPr lang="en-US" sz="1100" dirty="0" smtClean="0"/>
              <a:t>ICCV 2001</a:t>
            </a:r>
            <a:r>
              <a:rPr lang="en-US" sz="1100" dirty="0"/>
              <a:t>. Proceedings. Eighth IEEE International Conference on, vol. </a:t>
            </a:r>
            <a:r>
              <a:rPr lang="en-US" sz="1100" dirty="0" smtClean="0"/>
              <a:t>2. IEEE</a:t>
            </a:r>
            <a:r>
              <a:rPr lang="en-US" sz="1100" dirty="0"/>
              <a:t>, 2001, pp. 251–256.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562600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[1] 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Pele and M.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Werman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“A linear time histogram metric for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sift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matching,” in Computer Vision–ECCV 2008. Springer, 2008,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pp. 495–508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42461"/>
            <a:ext cx="91401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kumimoji="0" lang="en-US" dirty="0" smtClean="0"/>
              <a:t>Modified 1</a:t>
            </a:r>
            <a:r>
              <a:rPr kumimoji="0" lang="en-US" baseline="30000" dirty="0" smtClean="0"/>
              <a:t>st</a:t>
            </a:r>
            <a:r>
              <a:rPr kumimoji="0" lang="en-US" dirty="0" smtClean="0"/>
              <a:t> Wasserstein Distance</a:t>
            </a:r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6931" r="60421" b="48302"/>
          <a:stretch/>
        </p:blipFill>
        <p:spPr>
          <a:xfrm>
            <a:off x="1836715" y="2845623"/>
            <a:ext cx="1600201" cy="1295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7970"/>
            <a:ext cx="1700784" cy="129844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497" y="3159642"/>
                <a:ext cx="75708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97" y="3159642"/>
                <a:ext cx="757084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43334" y="2464623"/>
            <a:ext cx="11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4692" y="246034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ASD Data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5400000">
            <a:off x="6554842" y="3506842"/>
            <a:ext cx="381000" cy="53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92796" y="3267670"/>
            <a:ext cx="164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Persistent </a:t>
            </a:r>
            <a:r>
              <a:rPr lang="en-US" dirty="0"/>
              <a:t>p</a:t>
            </a:r>
            <a:r>
              <a:rPr lang="en-US" dirty="0" smtClean="0"/>
              <a:t>reoccupation of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91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  <a:r>
              <a:rPr lang="en-US" dirty="0">
                <a:solidFill>
                  <a:srgbClr val="FF0000"/>
                </a:solidFill>
              </a:rPr>
              <a:t>(S)</a:t>
            </a:r>
            <a:r>
              <a:rPr lang="en-US" dirty="0"/>
              <a:t>-Tech</a:t>
            </a:r>
            <a:r>
              <a:rPr lang="en-US" dirty="0">
                <a:solidFill>
                  <a:srgbClr val="FF0000"/>
                </a:solidFill>
              </a:rPr>
              <a:t>(T)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64" y="2163762"/>
            <a:ext cx="8522335" cy="408463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2"/>
                </a:solidFill>
              </a:rPr>
              <a:t>How </a:t>
            </a:r>
            <a:r>
              <a:rPr lang="en-US" sz="3200" b="0" dirty="0">
                <a:solidFill>
                  <a:schemeClr val="bg2"/>
                </a:solidFill>
              </a:rPr>
              <a:t>to choose visual stimuli? (S)</a:t>
            </a:r>
          </a:p>
          <a:p>
            <a:r>
              <a:rPr lang="en-US" sz="3200" b="0" dirty="0" smtClean="0">
                <a:solidFill>
                  <a:schemeClr val="bg2"/>
                </a:solidFill>
              </a:rPr>
              <a:t>Which </a:t>
            </a:r>
            <a:r>
              <a:rPr lang="en-US" sz="3200" b="0" dirty="0">
                <a:solidFill>
                  <a:schemeClr val="bg2"/>
                </a:solidFill>
              </a:rPr>
              <a:t>is the best similarity matching </a:t>
            </a:r>
            <a:r>
              <a:rPr lang="en-US" sz="3200" b="0" dirty="0" smtClean="0">
                <a:solidFill>
                  <a:schemeClr val="bg2"/>
                </a:solidFill>
              </a:rPr>
              <a:t>metric? (T)</a:t>
            </a:r>
          </a:p>
          <a:p>
            <a:r>
              <a:rPr lang="en-US" sz="3200" b="0" dirty="0" smtClean="0"/>
              <a:t>How </a:t>
            </a:r>
            <a:r>
              <a:rPr lang="en-US" sz="3200" b="0" dirty="0"/>
              <a:t>long is the exposure duration for visual stimuli? </a:t>
            </a:r>
            <a:r>
              <a:rPr lang="en-US" sz="3200" b="0" dirty="0">
                <a:solidFill>
                  <a:srgbClr val="FF0000"/>
                </a:solidFill>
              </a:rPr>
              <a:t>(S/T)</a:t>
            </a:r>
          </a:p>
          <a:p>
            <a:endParaRPr lang="en-US" sz="3600" b="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6287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Social-Tech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198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0" dirty="0" smtClean="0">
                <a:solidFill>
                  <a:srgbClr val="C00000"/>
                </a:solidFill>
              </a:rPr>
              <a:t>Longer duration</a:t>
            </a:r>
            <a:r>
              <a:rPr lang="en-US" sz="3200" b="0" dirty="0" smtClean="0"/>
              <a:t>                        better classification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0" dirty="0" smtClean="0"/>
              <a:t>Low user compliance                    </a:t>
            </a:r>
            <a:r>
              <a:rPr lang="en-US" sz="3200" b="0" dirty="0" smtClean="0">
                <a:solidFill>
                  <a:srgbClr val="C00000"/>
                </a:solidFill>
              </a:rPr>
              <a:t>shorter duration</a:t>
            </a:r>
          </a:p>
          <a:p>
            <a:pPr marL="0" indent="0">
              <a:buNone/>
            </a:pPr>
            <a:r>
              <a:rPr lang="en-US" sz="3200" b="0" dirty="0"/>
              <a:t> </a:t>
            </a:r>
            <a:r>
              <a:rPr lang="en-US" sz="3200" b="0" dirty="0" smtClean="0"/>
              <a:t>                                                   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98265" y="102870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95800" y="160020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0" y="2558845"/>
            <a:ext cx="3552719" cy="3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83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Screen Time Efficiency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65" y="1676400"/>
            <a:ext cx="5562600" cy="3479922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3065" y="799307"/>
            <a:ext cx="8382000" cy="8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2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kumimoji="0" lang="en-US" dirty="0" smtClean="0">
                <a:latin typeface="Calibri" charset="0"/>
                <a:ea typeface="Calibri" charset="0"/>
                <a:cs typeface="Calibri" charset="0"/>
              </a:rPr>
              <a:t>It is important because child participant may have low compliance and limited attentions in the study.</a:t>
            </a:r>
            <a:endParaRPr kumimoji="0"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93065" y="5334000"/>
            <a:ext cx="8522335" cy="9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2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kumimoji="0" lang="en-US" dirty="0" smtClean="0">
                <a:latin typeface="Calibri" charset="0"/>
                <a:ea typeface="Calibri" charset="0"/>
                <a:cs typeface="Calibri" charset="0"/>
              </a:rPr>
              <a:t>Accuracy at 26-second screen time for Social Scene reaches over </a:t>
            </a:r>
            <a:r>
              <a:rPr kumimoji="0"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93%</a:t>
            </a:r>
            <a:r>
              <a:rPr kumimoji="0"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2"/>
            <a:r>
              <a:rPr kumimoji="0" lang="en-US" dirty="0" smtClean="0">
                <a:latin typeface="Calibri" charset="0"/>
                <a:ea typeface="Calibri" charset="0"/>
                <a:cs typeface="Calibri" charset="0"/>
              </a:rPr>
              <a:t>Compared to duration of ADOS (30-45 min), our method is </a:t>
            </a:r>
            <a:r>
              <a:rPr kumimoji="0"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69-104 times faster</a:t>
            </a:r>
            <a:r>
              <a:rPr kumimoji="0"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kumimoji="0"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0227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Spectrum Disorder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" y="935623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2"/>
                </a:solidFill>
                <a:latin typeface="Helvetica Neue"/>
              </a:rPr>
              <a:t>A neurodevelopmental condition that is defined by concerns in </a:t>
            </a:r>
            <a:r>
              <a:rPr lang="en-US" sz="2200" b="1" dirty="0" smtClean="0">
                <a:solidFill>
                  <a:srgbClr val="0000F2"/>
                </a:solidFill>
                <a:latin typeface="Helvetica Neue"/>
              </a:rPr>
              <a:t>three major domains:</a:t>
            </a:r>
            <a:endParaRPr lang="en-US" sz="2200" b="1" dirty="0">
              <a:solidFill>
                <a:srgbClr val="0000F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878688"/>
            <a:ext cx="8382000" cy="2345502"/>
          </a:xfrm>
        </p:spPr>
        <p:txBody>
          <a:bodyPr/>
          <a:lstStyle/>
          <a:p>
            <a:r>
              <a:rPr lang="en-US" dirty="0" smtClean="0"/>
              <a:t>Social Interaction</a:t>
            </a:r>
          </a:p>
          <a:p>
            <a:pPr lvl="1"/>
            <a:r>
              <a:rPr lang="en-US" dirty="0" smtClean="0"/>
              <a:t>Abnormality in nonverbal behaviors related to eye-to-eye gaze, facial expression, and body gesture.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b="0" dirty="0" smtClean="0"/>
              <a:t>Lack of spontaneous social imitative play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>
          <a:xfrm>
            <a:off x="4585252" y="4224190"/>
            <a:ext cx="3961280" cy="2133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5178" y="3810000"/>
            <a:ext cx="4056822" cy="226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kumimoji="0" lang="en-US" dirty="0" smtClean="0"/>
          </a:p>
          <a:p>
            <a:r>
              <a:rPr kumimoji="0" lang="en-US" dirty="0" smtClean="0"/>
              <a:t>Behavior</a:t>
            </a:r>
          </a:p>
          <a:p>
            <a:pPr lvl="1"/>
            <a:r>
              <a:rPr kumimoji="0" lang="en-US" dirty="0" smtClean="0"/>
              <a:t>Persistent and intensive preoccupation with parts over whole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7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45185"/>
              </p:ext>
            </p:extLst>
          </p:nvPr>
        </p:nvGraphicFramePr>
        <p:xfrm>
          <a:off x="1066800" y="2133600"/>
          <a:ext cx="708136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0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0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0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r>
                        <a:rPr lang="en-US" sz="2000" baseline="0" dirty="0" smtClean="0"/>
                        <a:t> Stimuli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Recall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Precision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EER (%)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92.19 ± 7.86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95.41 ± 3.07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3.40 ± 2.67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95.31 ± 3.13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92.93 ± 6.52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3.19 ± 2.06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F-measurement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93.75 ± 2.55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94.17 ± 2.08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3.30± 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743201" y="3276600"/>
            <a:ext cx="5181600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97636"/>
            <a:ext cx="8382000" cy="4741164"/>
          </a:xfrm>
        </p:spPr>
        <p:txBody>
          <a:bodyPr/>
          <a:lstStyle/>
          <a:p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Using gaze pattern and social scene stimuli, our method can achieve </a:t>
            </a:r>
            <a:r>
              <a:rPr lang="en-US" sz="2400" b="0" i="1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-score accuracy of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93.96% </a:t>
            </a:r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and equal error rate of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3.30%.</a:t>
            </a:r>
          </a:p>
          <a:p>
            <a:endParaRPr lang="en-US" sz="24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b="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In order to perform </a:t>
            </a:r>
            <a:r>
              <a:rPr lang="en-US" sz="2400" b="0" i="1" dirty="0" smtClean="0">
                <a:latin typeface="Calibri" charset="0"/>
                <a:ea typeface="Calibri" charset="0"/>
                <a:cs typeface="Calibri" charset="0"/>
              </a:rPr>
              <a:t>Gaze-Wasserstein</a:t>
            </a:r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, only two technologies are needed: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Monitor to display visual stimuli.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Hardware containing the eye-tracking system.</a:t>
            </a:r>
          </a:p>
          <a:p>
            <a:pPr lvl="2"/>
            <a:endParaRPr lang="en-US" b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210300" y="4808220"/>
            <a:ext cx="685800" cy="762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606534"/>
            <a:ext cx="41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Both can be provided by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smartphones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[1].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323" y="6075402"/>
            <a:ext cx="8151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 err="1" smtClean="0"/>
              <a:t>Krafka</a:t>
            </a:r>
            <a:r>
              <a:rPr lang="en-US" sz="1000" dirty="0"/>
              <a:t>, Kyle, et al. "Eye tracking for Everyone." </a:t>
            </a:r>
            <a:r>
              <a:rPr lang="en-US" sz="1000" i="1" dirty="0"/>
              <a:t>Proceedings of the IEEE Conference on Computer Vision and Pattern Recognition</a:t>
            </a:r>
            <a:r>
              <a:rPr lang="en-US" sz="1000" dirty="0"/>
              <a:t>. 2016.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8087999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4196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UB CSE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Feng Lin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Chen Song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Wenyao</a:t>
            </a:r>
            <a:r>
              <a:rPr lang="en-US" dirty="0"/>
              <a:t> </a:t>
            </a:r>
            <a:r>
              <a:rPr lang="en-US" dirty="0" smtClean="0"/>
              <a:t>Xu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UB Pediatrics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Michelle </a:t>
            </a:r>
            <a:r>
              <a:rPr lang="en-US" dirty="0" smtClean="0"/>
              <a:t>Hartley-McAndrew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UB ECRC</a:t>
            </a:r>
          </a:p>
          <a:p>
            <a:pPr lvl="1"/>
            <a:r>
              <a:rPr lang="en-US" dirty="0" smtClean="0"/>
              <a:t>X. Christine Wang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Children’s </a:t>
            </a:r>
            <a:r>
              <a:rPr lang="en-US" dirty="0"/>
              <a:t>Guild Foundation Autism Spectrum Disorder </a:t>
            </a:r>
            <a:r>
              <a:rPr lang="en-US" dirty="0" smtClean="0"/>
              <a:t>Center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Jana Mertz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776748"/>
            <a:ext cx="3733800" cy="53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2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Buffalo State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Kathy </a:t>
            </a:r>
            <a:r>
              <a:rPr lang="en-US" dirty="0" err="1" smtClean="0"/>
              <a:t>Ralabate</a:t>
            </a:r>
            <a:r>
              <a:rPr lang="en-US" dirty="0" smtClean="0"/>
              <a:t> Doody</a:t>
            </a:r>
          </a:p>
          <a:p>
            <a:pPr lvl="1">
              <a:buFont typeface="Wingdings" panose="05000000000000000000" pitchFamily="2" charset="2"/>
              <a:buChar char="q"/>
            </a:pPr>
            <a:endParaRPr kumimoji="0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dirty="0" smtClean="0"/>
              <a:t>Google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en-US" dirty="0" err="1" smtClean="0"/>
              <a:t>Changzhan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Gu</a:t>
            </a:r>
            <a:endParaRPr kumimoji="0"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kumimoji="0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dirty="0" err="1" smtClean="0"/>
              <a:t>UVa</a:t>
            </a:r>
            <a:endParaRPr kumimoji="0"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en-US" dirty="0" smtClean="0"/>
              <a:t>Yan Zhuang</a:t>
            </a:r>
          </a:p>
          <a:p>
            <a:pPr lvl="1">
              <a:buFont typeface="Wingdings" panose="05000000000000000000" pitchFamily="2" charset="2"/>
              <a:buChar char="q"/>
            </a:pPr>
            <a:endParaRPr kumimoji="0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dirty="0" smtClean="0"/>
              <a:t>Texas Tech 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en-US" dirty="0" err="1" smtClean="0"/>
              <a:t>Changzhi</a:t>
            </a:r>
            <a:r>
              <a:rPr kumimoji="0" lang="en-US" dirty="0" smtClean="0"/>
              <a:t> Li</a:t>
            </a:r>
          </a:p>
          <a:p>
            <a:pPr lvl="1">
              <a:buFont typeface="Wingdings" panose="05000000000000000000" pitchFamily="2" charset="2"/>
              <a:buChar char="q"/>
            </a:pPr>
            <a:endParaRPr kumimoji="0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dirty="0" smtClean="0"/>
              <a:t>U Notre Dame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en-US" dirty="0" err="1" smtClean="0"/>
              <a:t>Xiaowei</a:t>
            </a:r>
            <a:r>
              <a:rPr kumimoji="0" lang="en-US" dirty="0" smtClean="0"/>
              <a:t> Xu</a:t>
            </a:r>
          </a:p>
          <a:p>
            <a:pPr marL="0" indent="0">
              <a:buFont typeface="Wingdings" pitchFamily="2" charset="2"/>
              <a:buNone/>
            </a:pPr>
            <a:endParaRPr kumimoji="0" lang="en-US" sz="2400" dirty="0" smtClean="0"/>
          </a:p>
          <a:p>
            <a:pPr marL="457200" indent="-457200">
              <a:buFont typeface="Wingdings" pitchFamily="2" charset="2"/>
              <a:buAutoNum type="arabicPeriod"/>
            </a:pPr>
            <a:endParaRPr kumimoji="0" lang="en-US" sz="2400" b="0" dirty="0" smtClean="0"/>
          </a:p>
          <a:p>
            <a:pPr marL="0" indent="0">
              <a:buFont typeface="Wingdings" pitchFamily="2" charset="2"/>
              <a:buNone/>
            </a:pPr>
            <a:endParaRPr kumimoji="0"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9942427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71600"/>
            <a:ext cx="7112000" cy="4000500"/>
          </a:xfrm>
        </p:spPr>
      </p:pic>
    </p:spTree>
    <p:extLst>
      <p:ext uri="{BB962C8B-B14F-4D97-AF65-F5344CB8AC3E}">
        <p14:creationId xmlns:p14="http://schemas.microsoft.com/office/powerpoint/2010/main" val="16307609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Prevalence of Child 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5152"/>
            <a:ext cx="8382000" cy="5641848"/>
          </a:xfrm>
        </p:spPr>
        <p:txBody>
          <a:bodyPr/>
          <a:lstStyle/>
          <a:p>
            <a:pPr lvl="1"/>
            <a:r>
              <a:rPr lang="en-US" dirty="0" smtClean="0"/>
              <a:t>According to CDC, about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>
                <a:solidFill>
                  <a:srgbClr val="FF0000"/>
                </a:solidFill>
              </a:rPr>
              <a:t>in 68</a:t>
            </a:r>
            <a:r>
              <a:rPr lang="en-US" b="1" dirty="0"/>
              <a:t> </a:t>
            </a:r>
            <a:r>
              <a:rPr lang="en-US" dirty="0"/>
              <a:t>children in the US has been diagnosed with ASD in 2016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Significant gap between the number of children diagnosed with autism and the number receiving services.</a:t>
            </a:r>
          </a:p>
          <a:p>
            <a:pPr lvl="2"/>
            <a:r>
              <a:rPr lang="en-US" dirty="0" smtClean="0"/>
              <a:t>Limitations of current diagnosis approach for ASD.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2274" y="3528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5038470"/>
              </p:ext>
            </p:extLst>
          </p:nvPr>
        </p:nvGraphicFramePr>
        <p:xfrm>
          <a:off x="2209800" y="2971800"/>
          <a:ext cx="4724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4202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in 68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448" y="3593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in 45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Current Diagnostic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153400" cy="5641848"/>
          </a:xfrm>
        </p:spPr>
        <p:txBody>
          <a:bodyPr/>
          <a:lstStyle/>
          <a:p>
            <a:r>
              <a:rPr lang="en-US" dirty="0"/>
              <a:t>Low accessibility</a:t>
            </a:r>
          </a:p>
          <a:p>
            <a:pPr lvl="1"/>
            <a:r>
              <a:rPr lang="en-US" dirty="0"/>
              <a:t>Autism Diagnostic Observation Schedule (ADOS)</a:t>
            </a:r>
          </a:p>
          <a:p>
            <a:pPr lvl="2"/>
            <a:r>
              <a:rPr lang="en-US" dirty="0" smtClean="0"/>
              <a:t>Specialized </a:t>
            </a:r>
            <a:r>
              <a:rPr lang="en-US" dirty="0"/>
              <a:t>clinical setting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High costs : $3,095 per kit.</a:t>
            </a:r>
          </a:p>
          <a:p>
            <a:pPr lvl="3"/>
            <a:r>
              <a:rPr lang="en-US" dirty="0" smtClean="0"/>
              <a:t>Long duration : 30- </a:t>
            </a:r>
            <a:r>
              <a:rPr lang="en-US" dirty="0"/>
              <a:t>45 minutes per </a:t>
            </a:r>
            <a:r>
              <a:rPr lang="en-US" dirty="0" smtClean="0"/>
              <a:t>modules.</a:t>
            </a:r>
            <a:endParaRPr lang="en-US" dirty="0"/>
          </a:p>
          <a:p>
            <a:pPr lvl="2"/>
            <a:r>
              <a:rPr lang="en-US" dirty="0"/>
              <a:t>Trained professional.</a:t>
            </a:r>
            <a:endParaRPr lang="en-US" dirty="0" smtClean="0"/>
          </a:p>
          <a:p>
            <a:r>
              <a:rPr lang="en-US" dirty="0" smtClean="0"/>
              <a:t>Subjectiveness</a:t>
            </a:r>
          </a:p>
          <a:p>
            <a:pPr lvl="1"/>
            <a:r>
              <a:rPr lang="en-US" dirty="0" smtClean="0"/>
              <a:t>Dependence </a:t>
            </a:r>
            <a:r>
              <a:rPr lang="en-US" dirty="0"/>
              <a:t>on the expertise and experience of physicians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Image result for Autism Diagnostic Observa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5" y="4322158"/>
            <a:ext cx="3382081" cy="2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578803"/>
            <a:ext cx="3488635" cy="12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19516" y="4180085"/>
            <a:ext cx="468802" cy="544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12890" y="5373040"/>
            <a:ext cx="458860" cy="544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0770" y="4800600"/>
            <a:ext cx="3429000" cy="488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Late Screening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684144" y="6019800"/>
            <a:ext cx="3429000" cy="488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Delayed Treatment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6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early </a:t>
            </a:r>
            <a:r>
              <a:rPr lang="en-US" dirty="0" smtClean="0"/>
              <a:t>intervention of </a:t>
            </a:r>
            <a:r>
              <a:rPr lang="en-US" dirty="0"/>
              <a:t>ASD is </a:t>
            </a:r>
            <a:r>
              <a:rPr lang="en-US" dirty="0" smtClean="0"/>
              <a:t>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69769"/>
            <a:ext cx="8382000" cy="5641848"/>
          </a:xfrm>
        </p:spPr>
        <p:txBody>
          <a:bodyPr/>
          <a:lstStyle/>
          <a:p>
            <a:r>
              <a:rPr lang="en-US" dirty="0" smtClean="0"/>
              <a:t>Early delivery </a:t>
            </a:r>
            <a:r>
              <a:rPr lang="en-US" dirty="0"/>
              <a:t>of appropriate medical care</a:t>
            </a:r>
          </a:p>
          <a:p>
            <a:pPr lvl="1"/>
            <a:r>
              <a:rPr lang="en-US" dirty="0" smtClean="0"/>
              <a:t>Early treatment can </a:t>
            </a:r>
            <a:r>
              <a:rPr lang="en-US" dirty="0"/>
              <a:t>encourage child’s brain to reroute around faulty neural pathways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Pre-emptive education planning</a:t>
            </a:r>
          </a:p>
          <a:p>
            <a:pPr lvl="1"/>
            <a:r>
              <a:rPr lang="en-US" dirty="0" smtClean="0"/>
              <a:t>Improvement in autism symptoms, particularly with building social and communication skills. </a:t>
            </a:r>
          </a:p>
          <a:p>
            <a:r>
              <a:rPr lang="en-US" dirty="0" smtClean="0"/>
              <a:t>Provision for family support</a:t>
            </a:r>
          </a:p>
          <a:p>
            <a:pPr lvl="1"/>
            <a:r>
              <a:rPr lang="en-US" dirty="0" smtClean="0"/>
              <a:t>Martial: High Divorce Rate of </a:t>
            </a:r>
            <a:r>
              <a:rPr lang="en-US" dirty="0" smtClean="0">
                <a:solidFill>
                  <a:srgbClr val="FF0000"/>
                </a:solidFill>
              </a:rPr>
              <a:t>23.5%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Financial: </a:t>
            </a:r>
            <a:r>
              <a:rPr lang="en-US" dirty="0" smtClean="0">
                <a:solidFill>
                  <a:srgbClr val="FF0000"/>
                </a:solidFill>
              </a:rPr>
              <a:t>14% </a:t>
            </a:r>
            <a:r>
              <a:rPr lang="en-US" dirty="0" smtClean="0"/>
              <a:t>more family expense.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Marker of ASD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5641848"/>
          </a:xfrm>
        </p:spPr>
        <p:txBody>
          <a:bodyPr/>
          <a:lstStyle/>
          <a:p>
            <a:r>
              <a:rPr lang="en-US" dirty="0" smtClean="0"/>
              <a:t>Prior works show </a:t>
            </a:r>
            <a:r>
              <a:rPr lang="en-US" dirty="0" smtClean="0">
                <a:solidFill>
                  <a:srgbClr val="FF0000"/>
                </a:solidFill>
              </a:rPr>
              <a:t>gaze</a:t>
            </a:r>
            <a:r>
              <a:rPr lang="en-US" dirty="0" smtClean="0"/>
              <a:t> is promising marker of ASD.</a:t>
            </a:r>
          </a:p>
          <a:p>
            <a:pPr lvl="1"/>
            <a:r>
              <a:rPr lang="en-US" dirty="0" smtClean="0"/>
              <a:t>Behavior:</a:t>
            </a:r>
          </a:p>
          <a:p>
            <a:pPr lvl="2"/>
            <a:r>
              <a:rPr lang="en-US" dirty="0" smtClean="0"/>
              <a:t>Abnormality in </a:t>
            </a:r>
            <a:r>
              <a:rPr lang="en-US" dirty="0" smtClean="0">
                <a:solidFill>
                  <a:srgbClr val="FF0000"/>
                </a:solidFill>
              </a:rPr>
              <a:t>visual function</a:t>
            </a:r>
            <a:r>
              <a:rPr lang="en-US" dirty="0" smtClean="0"/>
              <a:t> of individuals with ASD on the visual perception stimulus (Dakin </a:t>
            </a:r>
            <a:r>
              <a:rPr lang="en-US" i="1" dirty="0" smtClean="0"/>
              <a:t>et al).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Social Interaction:</a:t>
            </a:r>
          </a:p>
          <a:p>
            <a:pPr lvl="2"/>
            <a:r>
              <a:rPr lang="en-US" dirty="0" smtClean="0"/>
              <a:t>Abnormality in dynamic gaze pattern when </a:t>
            </a:r>
            <a:r>
              <a:rPr lang="en-US" dirty="0" smtClean="0">
                <a:solidFill>
                  <a:srgbClr val="FF0000"/>
                </a:solidFill>
              </a:rPr>
              <a:t>social scene </a:t>
            </a:r>
            <a:r>
              <a:rPr lang="en-US" dirty="0" smtClean="0"/>
              <a:t>is shown (Song </a:t>
            </a:r>
            <a:r>
              <a:rPr lang="en-US" i="1" dirty="0" smtClean="0"/>
              <a:t>et </a:t>
            </a:r>
            <a:r>
              <a:rPr lang="en-US" i="1" dirty="0"/>
              <a:t>al</a:t>
            </a:r>
            <a:r>
              <a:rPr lang="en-US" i="1" dirty="0" smtClean="0"/>
              <a:t>). 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2323" y="5849850"/>
            <a:ext cx="8151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[1] Dakin</a:t>
            </a:r>
            <a:r>
              <a:rPr lang="en-US" sz="1000" dirty="0"/>
              <a:t>, Steven, and </a:t>
            </a:r>
            <a:r>
              <a:rPr lang="en-US" sz="1000" dirty="0" err="1"/>
              <a:t>Uta</a:t>
            </a:r>
            <a:r>
              <a:rPr lang="en-US" sz="1000" dirty="0"/>
              <a:t> </a:t>
            </a:r>
            <a:r>
              <a:rPr lang="en-US" sz="1000" dirty="0" err="1"/>
              <a:t>Frith</a:t>
            </a:r>
            <a:r>
              <a:rPr lang="en-US" sz="1000" dirty="0"/>
              <a:t>. "Vagaries of visual perception in </a:t>
            </a:r>
            <a:r>
              <a:rPr lang="en-US" sz="1000" dirty="0" err="1"/>
              <a:t>autism."</a:t>
            </a:r>
            <a:r>
              <a:rPr lang="en-US" sz="1000" i="1" dirty="0" err="1"/>
              <a:t>Neuron</a:t>
            </a:r>
            <a:r>
              <a:rPr lang="en-US" sz="1000" dirty="0"/>
              <a:t> 48.3 (2005): </a:t>
            </a:r>
            <a:r>
              <a:rPr lang="en-US" sz="1000" dirty="0" smtClean="0"/>
              <a:t>497-507.</a:t>
            </a:r>
          </a:p>
          <a:p>
            <a:r>
              <a:rPr lang="en-US" sz="1000" dirty="0" smtClean="0"/>
              <a:t>[2] Song</a:t>
            </a:r>
            <a:r>
              <a:rPr lang="en-US" sz="1000" dirty="0"/>
              <a:t>, Chen, et al. "Analyzing dynamic components of social scene parsing strategy in autism spectrum disorder." </a:t>
            </a:r>
            <a:r>
              <a:rPr lang="en-US" sz="1000" i="1" dirty="0"/>
              <a:t>2016 IEEE-EMBS International Conference on Biomedical and Health Informatics (BHI)</a:t>
            </a:r>
            <a:r>
              <a:rPr lang="en-US" sz="1000" dirty="0"/>
              <a:t>. IEEE, 2016.</a:t>
            </a:r>
          </a:p>
        </p:txBody>
      </p:sp>
      <p:sp>
        <p:nvSpPr>
          <p:cNvPr id="8" name="Bent-Up Arrow 7"/>
          <p:cNvSpPr/>
          <p:nvPr/>
        </p:nvSpPr>
        <p:spPr>
          <a:xfrm rot="5400000">
            <a:off x="2019300" y="4686300"/>
            <a:ext cx="609600" cy="838200"/>
          </a:xfrm>
          <a:prstGeom prst="bentUpArrow">
            <a:avLst>
              <a:gd name="adj1" fmla="val 25000"/>
              <a:gd name="adj2" fmla="val 23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2019300" y="2476500"/>
            <a:ext cx="609600" cy="838200"/>
          </a:xfrm>
          <a:prstGeom prst="bentUpArrow">
            <a:avLst>
              <a:gd name="adj1" fmla="val 25000"/>
              <a:gd name="adj2" fmla="val 23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0" y="2743200"/>
            <a:ext cx="3429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Basis of </a:t>
            </a:r>
            <a:r>
              <a:rPr lang="en-US" sz="2800" smtClean="0"/>
              <a:t>our Approach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0" y="4876800"/>
            <a:ext cx="3429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Visual Stimuli 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of our system: </a:t>
            </a:r>
            <a:r>
              <a:rPr lang="en-US" i="1" dirty="0" smtClean="0"/>
              <a:t>Gaze-Wasserstein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65" y="702365"/>
            <a:ext cx="83820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propose a gaze pattern-based ASD screening method.</a:t>
            </a:r>
          </a:p>
          <a:p>
            <a:r>
              <a:rPr lang="en-US" sz="2400" dirty="0" smtClean="0"/>
              <a:t>Rationale:</a:t>
            </a:r>
          </a:p>
          <a:p>
            <a:pPr lvl="1"/>
            <a:r>
              <a:rPr lang="en-US" sz="2200" b="0" dirty="0" smtClean="0"/>
              <a:t>Can provide </a:t>
            </a:r>
            <a:r>
              <a:rPr lang="en-US" sz="2200" b="0" dirty="0" smtClean="0">
                <a:solidFill>
                  <a:srgbClr val="FF0000"/>
                </a:solidFill>
              </a:rPr>
              <a:t>objective</a:t>
            </a:r>
            <a:r>
              <a:rPr lang="en-US" sz="2200" b="0" dirty="0" smtClean="0"/>
              <a:t> gaze-pattern-based measurements for home-based ASD screening.</a:t>
            </a:r>
          </a:p>
          <a:p>
            <a:pPr lvl="1"/>
            <a:r>
              <a:rPr lang="en-US" sz="2200" dirty="0" smtClean="0"/>
              <a:t>Can </a:t>
            </a:r>
            <a:r>
              <a:rPr lang="en-US" sz="2200" dirty="0"/>
              <a:t>be easily </a:t>
            </a:r>
            <a:r>
              <a:rPr lang="en-US" sz="2200" dirty="0">
                <a:solidFill>
                  <a:srgbClr val="FF0000"/>
                </a:solidFill>
              </a:rPr>
              <a:t>deployed on any mobile technologies </a:t>
            </a:r>
            <a:r>
              <a:rPr lang="en-US" sz="2200" dirty="0"/>
              <a:t>with a front camera</a:t>
            </a:r>
            <a:r>
              <a:rPr lang="en-US" sz="2200" dirty="0" smtClean="0"/>
              <a:t>.</a:t>
            </a:r>
            <a:endParaRPr lang="en-US" sz="2200" b="0" dirty="0" smtClean="0"/>
          </a:p>
          <a:p>
            <a:pPr lvl="1"/>
            <a:r>
              <a:rPr lang="en-US" sz="2200" dirty="0" smtClean="0"/>
              <a:t>Cost-effective</a:t>
            </a:r>
            <a:r>
              <a:rPr lang="en-US" sz="2200" dirty="0"/>
              <a:t>, </a:t>
            </a:r>
            <a:r>
              <a:rPr lang="en-US" sz="2200" dirty="0" smtClean="0"/>
              <a:t>fast, and highly accessible.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24083"/>
            <a:ext cx="8066322" cy="26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41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965129" cy="5638800"/>
          </a:xfrm>
        </p:spPr>
        <p:txBody>
          <a:bodyPr>
            <a:normAutofit/>
          </a:bodyPr>
          <a:lstStyle/>
          <a:p>
            <a:r>
              <a:rPr lang="en-US" sz="2400" dirty="0"/>
              <a:t>Eye </a:t>
            </a:r>
            <a:r>
              <a:rPr lang="en-US" sz="2400" dirty="0" smtClean="0"/>
              <a:t>tracker:</a:t>
            </a:r>
          </a:p>
          <a:p>
            <a:pPr lvl="1"/>
            <a:r>
              <a:rPr lang="en-US" sz="1900" dirty="0" smtClean="0"/>
              <a:t>Tobii EyeX</a:t>
            </a:r>
          </a:p>
          <a:p>
            <a:pPr lvl="1"/>
            <a:r>
              <a:rPr lang="en-US" sz="1900" dirty="0" smtClean="0"/>
              <a:t>Sampling frequency: 80Hz</a:t>
            </a:r>
          </a:p>
          <a:p>
            <a:pPr lvl="1"/>
            <a:r>
              <a:rPr lang="en-US" sz="1900" dirty="0" smtClean="0"/>
              <a:t>Angel resolution: 0.1 degree</a:t>
            </a:r>
          </a:p>
          <a:p>
            <a:r>
              <a:rPr lang="en-US" sz="2400" dirty="0" smtClean="0"/>
              <a:t>Participants:</a:t>
            </a:r>
          </a:p>
          <a:p>
            <a:pPr lvl="1"/>
            <a:r>
              <a:rPr lang="en-US" dirty="0" smtClean="0"/>
              <a:t>32 children ranging in age from 2 to 10</a:t>
            </a:r>
          </a:p>
          <a:p>
            <a:pPr lvl="1"/>
            <a:r>
              <a:rPr lang="en-US" dirty="0" smtClean="0"/>
              <a:t>16 children with ASD and 16 typically developing children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27" y="4385619"/>
            <a:ext cx="2676573" cy="2015181"/>
          </a:xfrm>
          <a:prstGeom prst="rect">
            <a:avLst/>
          </a:prstGeom>
        </p:spPr>
      </p:pic>
      <p:pic>
        <p:nvPicPr>
          <p:cNvPr id="4098" name="Picture 2" descr="Image result for tobii ey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99466"/>
            <a:ext cx="3362374" cy="18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3048000"/>
            <a:ext cx="5895812" cy="321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2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F2936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E8542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dirty="0" smtClean="0"/>
          </a:p>
          <a:p>
            <a:r>
              <a:rPr kumimoji="0" lang="en-US" sz="2400" dirty="0" smtClean="0"/>
              <a:t>Experimental Setting:</a:t>
            </a:r>
          </a:p>
          <a:p>
            <a:pPr lvl="1"/>
            <a:r>
              <a:rPr kumimoji="0" lang="en-US" sz="2100" dirty="0" smtClean="0"/>
              <a:t>8 visual stimuli: 4 social scene and 4 non-social scene</a:t>
            </a:r>
          </a:p>
          <a:p>
            <a:pPr lvl="1"/>
            <a:r>
              <a:rPr kumimoji="0" lang="en-US" sz="2100" dirty="0" smtClean="0"/>
              <a:t>5 sec duration for each stimulus</a:t>
            </a:r>
          </a:p>
          <a:p>
            <a:pPr lvl="1"/>
            <a:r>
              <a:rPr kumimoji="0" lang="en-US" sz="2100" dirty="0" smtClean="0"/>
              <a:t>2 sec black screen on the monitor between two consecutive stimuli</a:t>
            </a:r>
          </a:p>
          <a:p>
            <a:pPr lvl="2"/>
            <a:r>
              <a:rPr kumimoji="0" lang="en-US" sz="2100" dirty="0" smtClean="0"/>
              <a:t>To refresh the participant’s gaze response</a:t>
            </a:r>
          </a:p>
          <a:p>
            <a:pPr lvl="2"/>
            <a:r>
              <a:rPr kumimoji="0" lang="en-US" sz="2100" dirty="0" smtClean="0"/>
              <a:t>To make each stimulus independent</a:t>
            </a:r>
            <a:endParaRPr kumimoji="0" lang="en-US" dirty="0" smtClean="0"/>
          </a:p>
          <a:p>
            <a:pPr lvl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0630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6281928" cy="2857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1352"/>
            <a:ext cx="8382000" cy="5641848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Leave-one-out-cross-validation </a:t>
            </a:r>
            <a:r>
              <a:rPr lang="en-US" altLang="ko-KR" sz="2400" b="0" dirty="0" smtClean="0">
                <a:latin typeface="Calibri" charset="0"/>
                <a:ea typeface="Calibri" charset="0"/>
                <a:cs typeface="Calibri" charset="0"/>
              </a:rPr>
              <a:t>used to</a:t>
            </a:r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0" dirty="0">
                <a:latin typeface="Calibri" charset="0"/>
                <a:ea typeface="Calibri" charset="0"/>
                <a:cs typeface="Calibri" charset="0"/>
              </a:rPr>
              <a:t>estimate how accurately a predictive model will perform in practice</a:t>
            </a:r>
            <a:r>
              <a:rPr lang="en-US" sz="2400" b="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Classification with k nearest neighbors</a:t>
            </a:r>
          </a:p>
          <a:p>
            <a:pPr lvl="1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Modified 1</a:t>
            </a:r>
            <a:r>
              <a:rPr lang="en-US" sz="2200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Wasserstein is our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distance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function.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K equals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3.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70" y="76200"/>
            <a:ext cx="9140190" cy="685800"/>
          </a:xfrm>
        </p:spPr>
        <p:txBody>
          <a:bodyPr/>
          <a:lstStyle/>
          <a:p>
            <a:r>
              <a:rPr lang="en-US" sz="3200" dirty="0" smtClean="0"/>
              <a:t>Experimental Method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35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EBB36"/>
      </a:accent1>
      <a:accent2>
        <a:srgbClr val="536895"/>
      </a:accent2>
      <a:accent3>
        <a:srgbClr val="9F2936"/>
      </a:accent3>
      <a:accent4>
        <a:srgbClr val="4E8542"/>
      </a:accent4>
      <a:accent5>
        <a:srgbClr val="604878"/>
      </a:accent5>
      <a:accent6>
        <a:srgbClr val="C19859"/>
      </a:accent6>
      <a:hlink>
        <a:srgbClr val="536895"/>
      </a:hlink>
      <a:folHlink>
        <a:srgbClr val="53689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EBB36"/>
    </a:accent1>
    <a:accent2>
      <a:srgbClr val="536895"/>
    </a:accent2>
    <a:accent3>
      <a:srgbClr val="9F2936"/>
    </a:accent3>
    <a:accent4>
      <a:srgbClr val="4E8542"/>
    </a:accent4>
    <a:accent5>
      <a:srgbClr val="604878"/>
    </a:accent5>
    <a:accent6>
      <a:srgbClr val="C19859"/>
    </a:accent6>
    <a:hlink>
      <a:srgbClr val="536895"/>
    </a:hlink>
    <a:folHlink>
      <a:srgbClr val="5368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67985</TotalTime>
  <Words>1252</Words>
  <Application>Microsoft Macintosh PowerPoint</Application>
  <PresentationFormat>On-screen Show (4:3)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Cambria Math</vt:lpstr>
      <vt:lpstr>Helvetica Neue</vt:lpstr>
      <vt:lpstr>Tw Cen MT</vt:lpstr>
      <vt:lpstr>Wingdings</vt:lpstr>
      <vt:lpstr>Wingdings 2</vt:lpstr>
      <vt:lpstr>微軟正黑體</vt:lpstr>
      <vt:lpstr>新細明體</vt:lpstr>
      <vt:lpstr>Arial</vt:lpstr>
      <vt:lpstr>Median</vt:lpstr>
      <vt:lpstr>Gaze-Wasserstein: A Quantitative Screening Approach to Autism Spectrum Disorders</vt:lpstr>
      <vt:lpstr>Autism Spectrum Disorder</vt:lpstr>
      <vt:lpstr>Estimated Prevalence of Child Autism</vt:lpstr>
      <vt:lpstr>Current Diagnostic Practice</vt:lpstr>
      <vt:lpstr>Why early intervention of ASD is needed?</vt:lpstr>
      <vt:lpstr>Behavior Marker of ASD </vt:lpstr>
      <vt:lpstr>Rationale of our system: Gaze-Wasserstein</vt:lpstr>
      <vt:lpstr>Experimental Details</vt:lpstr>
      <vt:lpstr>Experimental Method</vt:lpstr>
      <vt:lpstr>Social(S)-Tech(T) Challenges</vt:lpstr>
      <vt:lpstr>Visual Stimuli Design</vt:lpstr>
      <vt:lpstr>Impact of Stimuli Type on System Performance </vt:lpstr>
      <vt:lpstr>Gaze Distribution on Social Scenes</vt:lpstr>
      <vt:lpstr>Social(S)-Tech(T) Challenges</vt:lpstr>
      <vt:lpstr>PowerPoint Presentation</vt:lpstr>
      <vt:lpstr>PowerPoint Presentation</vt:lpstr>
      <vt:lpstr>Social(S)-Tech(T) Challenges</vt:lpstr>
      <vt:lpstr>Social-Tech dilemma</vt:lpstr>
      <vt:lpstr>Optimization of Screen Time Efficiency</vt:lpstr>
      <vt:lpstr>Evaluation Results</vt:lpstr>
      <vt:lpstr>Acknowledgement</vt:lpstr>
      <vt:lpstr>PowerPoint Presentation</vt:lpstr>
    </vt:vector>
  </TitlesOfParts>
  <Company>HOME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Fengbo Ren</dc:creator>
  <cp:lastModifiedBy>Microsoft Office User</cp:lastModifiedBy>
  <cp:revision>3548</cp:revision>
  <cp:lastPrinted>2017-10-11T18:11:34Z</cp:lastPrinted>
  <dcterms:created xsi:type="dcterms:W3CDTF">2006-03-07T06:09:02Z</dcterms:created>
  <dcterms:modified xsi:type="dcterms:W3CDTF">2018-09-12T19:06:16Z</dcterms:modified>
</cp:coreProperties>
</file>