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1206" r:id="rId2"/>
    <p:sldId id="1447" r:id="rId3"/>
    <p:sldId id="1446" r:id="rId4"/>
    <p:sldId id="1410" r:id="rId5"/>
    <p:sldId id="1448" r:id="rId6"/>
    <p:sldId id="1415" r:id="rId7"/>
    <p:sldId id="1416" r:id="rId8"/>
    <p:sldId id="1417" r:id="rId9"/>
    <p:sldId id="1418" r:id="rId10"/>
    <p:sldId id="1472" r:id="rId11"/>
    <p:sldId id="1435" r:id="rId12"/>
    <p:sldId id="1425" r:id="rId13"/>
    <p:sldId id="1426" r:id="rId14"/>
    <p:sldId id="1429" r:id="rId15"/>
    <p:sldId id="1452" r:id="rId16"/>
    <p:sldId id="1473" r:id="rId17"/>
    <p:sldId id="1433" r:id="rId18"/>
    <p:sldId id="1436" r:id="rId19"/>
    <p:sldId id="1437" r:id="rId20"/>
    <p:sldId id="1456" r:id="rId21"/>
    <p:sldId id="1438" r:id="rId22"/>
    <p:sldId id="1439" r:id="rId23"/>
    <p:sldId id="1440" r:id="rId24"/>
    <p:sldId id="1462" r:id="rId25"/>
    <p:sldId id="1463" r:id="rId26"/>
    <p:sldId id="1443" r:id="rId27"/>
    <p:sldId id="1444" r:id="rId28"/>
    <p:sldId id="14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pit Gupta" initials="" lastIdx="0" clrIdx="0"/>
  <p:cmAuthor id="1" name="Arpit Gupta" initials="AG" lastIdx="1" clrIdx="1">
    <p:extLst/>
  </p:cmAuthor>
  <p:cmAuthor id="2" name="Arpit Gupta" initials="AG [2]" lastIdx="0" clrIdx="2">
    <p:extLst/>
  </p:cmAuthor>
  <p:cmAuthor id="3" name="Arpit Gupta" initials="AG [3]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8026"/>
    <a:srgbClr val="000000"/>
    <a:srgbClr val="CB1B04"/>
    <a:srgbClr val="FF40FF"/>
    <a:srgbClr val="F5B184"/>
    <a:srgbClr val="00FDFF"/>
    <a:srgbClr val="00B0F0"/>
    <a:srgbClr val="3D7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 autoAdjust="0"/>
    <p:restoredTop sz="84415" autoAdjust="0"/>
  </p:normalViewPr>
  <p:slideViewPr>
    <p:cSldViewPr snapToGrid="0" snapToObjects="1">
      <p:cViewPr>
        <p:scale>
          <a:sx n="99" d="100"/>
          <a:sy n="99" d="100"/>
        </p:scale>
        <p:origin x="1360" y="2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1688"/>
    </p:cViewPr>
  </p:sorterViewPr>
  <p:notesViewPr>
    <p:cSldViewPr snapToGrid="0" snapToObjects="1">
      <p:cViewPr varScale="1">
        <p:scale>
          <a:sx n="79" d="100"/>
          <a:sy n="79" d="100"/>
        </p:scale>
        <p:origin x="-31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68108830979558"/>
          <c:y val="0.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33-2045-8817-80FF6FB022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33-2045-8817-80FF6FB022ED}"/>
              </c:ext>
            </c:extLst>
          </c:dPt>
          <c:cat>
            <c:strRef>
              <c:f>Sheet1!$A$2:$A$4</c:f>
              <c:strCache>
                <c:ptCount val="1"/>
                <c:pt idx="0">
                  <c:v>CPU-Only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1.0E9</c:v>
                </c:pt>
                <c:pt idx="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6-CA49-B5BD-A0BB46448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-257059680"/>
        <c:axId val="3400832"/>
      </c:barChart>
      <c:catAx>
        <c:axId val="-25705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3400832"/>
        <c:crosses val="autoZero"/>
        <c:auto val="1"/>
        <c:lblAlgn val="ctr"/>
        <c:lblOffset val="100"/>
        <c:noMultiLvlLbl val="0"/>
      </c:catAx>
      <c:valAx>
        <c:axId val="3400832"/>
        <c:scaling>
          <c:logBase val="10.0"/>
          <c:orientation val="minMax"/>
          <c:min val="1000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-2570596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68108830979558"/>
          <c:y val="0.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33-2045-8817-80FF6FB022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33-2045-8817-80FF6FB022ED}"/>
              </c:ext>
            </c:extLst>
          </c:dPt>
          <c:cat>
            <c:strRef>
              <c:f>Sheet1!$A$2:$A$4</c:f>
              <c:strCache>
                <c:ptCount val="2"/>
                <c:pt idx="0">
                  <c:v>CPU-Only</c:v>
                </c:pt>
                <c:pt idx="1">
                  <c:v>Paritioning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1.0E9</c:v>
                </c:pt>
                <c:pt idx="1">
                  <c:v>1.0E8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6-CA49-B5BD-A0BB46448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97763904"/>
        <c:axId val="-231501184"/>
      </c:barChart>
      <c:catAx>
        <c:axId val="9776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-231501184"/>
        <c:crosses val="autoZero"/>
        <c:auto val="1"/>
        <c:lblAlgn val="ctr"/>
        <c:lblOffset val="100"/>
        <c:noMultiLvlLbl val="0"/>
      </c:catAx>
      <c:valAx>
        <c:axId val="-231501184"/>
        <c:scaling>
          <c:logBase val="10.0"/>
          <c:orientation val="minMax"/>
          <c:min val="1000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9776390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85351175445009"/>
          <c:y val="0.014383694100731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CPU-Only</c:v>
                </c:pt>
                <c:pt idx="1">
                  <c:v>Paritioning</c:v>
                </c:pt>
                <c:pt idx="2">
                  <c:v>Partitioning + Refinement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1.0E9</c:v>
                </c:pt>
                <c:pt idx="1">
                  <c:v>1.0E8</c:v>
                </c:pt>
                <c:pt idx="2" formatCode="General">
                  <c:v>100000.0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9-1649-959B-800AACB1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-279939984"/>
        <c:axId val="-279884896"/>
      </c:barChart>
      <c:catAx>
        <c:axId val="-27993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-279884896"/>
        <c:crosses val="autoZero"/>
        <c:auto val="1"/>
        <c:lblAlgn val="ctr"/>
        <c:lblOffset val="100"/>
        <c:noMultiLvlLbl val="0"/>
      </c:catAx>
      <c:valAx>
        <c:axId val="-279884896"/>
        <c:scaling>
          <c:logBase val="10.0"/>
          <c:orientation val="minMax"/>
          <c:min val="1000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-2799399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6A4B-E7A7-8142-8CB1-B441A6F163B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0285-E1AE-EB42-87BC-128C9880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A0B6-B635-6E4E-A0BD-AF165E473B6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901C-08B4-6F48-8C7E-553DA0B0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0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9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3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9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98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24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09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9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9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1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6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5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20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4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90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0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0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E98A-7617-944E-8DFB-8CB72C1C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3720-7C34-EC4D-B2EC-8A517687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F11E-9C30-FB49-AA82-45B2A560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2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DB0F-E9F2-1D42-9E15-ECDE97EF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1394-FAD8-EE4B-8333-A4B9D281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B203-ED2B-C44F-9466-CA8C73E55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A6FA-913C-904B-9D29-0CCC6C53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1C28-92B6-8B47-9073-75D5621F4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02B4-4575-7243-9D87-AD52F727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7139-9D75-A746-A991-127502DC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A5DD-A5D5-4646-A80B-179105F9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fld id="{6BC8C012-C1F6-184D-9B14-7857718203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>
          <a:solidFill>
            <a:srgbClr val="800000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 i="0">
          <a:solidFill>
            <a:schemeClr val="tx1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Helvetica Neue Regular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Neue Regular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Neue Regular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Neue Regular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tif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sdx.cs.princeton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" y="1162528"/>
            <a:ext cx="8991599" cy="1434378"/>
          </a:xfrm>
          <a:ln>
            <a:noFill/>
          </a:ln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Sonata: Query-Driven  Streaming Network Telemetry </a:t>
            </a:r>
            <a:endParaRPr lang="en-US" sz="4800" b="1" dirty="0">
              <a:solidFill>
                <a:schemeClr val="tx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398" y="2530618"/>
            <a:ext cx="8839200" cy="13588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Arpit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 Gupta, </a:t>
            </a:r>
            <a:r>
              <a:rPr lang="en-US" sz="3200" b="1" dirty="0" smtClean="0">
                <a:solidFill>
                  <a:srgbClr val="F68026"/>
                </a:solidFill>
                <a:latin typeface="Myriad Pro" charset="0"/>
                <a:ea typeface="Myriad Pro" charset="0"/>
                <a:cs typeface="Myriad Pro" charset="0"/>
              </a:rPr>
              <a:t>Rob Harrison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, Marco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Canini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*, Nick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Feamster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, Jennifer Rexford, Walter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Willinger</a:t>
            </a:r>
            <a:r>
              <a:rPr lang="en-US" sz="3200" spc="-300" baseline="30000" dirty="0" smtClean="0">
                <a:solidFill>
                  <a:schemeClr val="bg1">
                    <a:lumMod val="6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47098"/>
            <a:ext cx="9144000" cy="410902"/>
          </a:xfrm>
          <a:prstGeom prst="rect">
            <a:avLst/>
          </a:prstGeom>
          <a:solidFill>
            <a:srgbClr val="F680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637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846641" y="4311123"/>
            <a:ext cx="1428802" cy="1933327"/>
            <a:chOff x="3718703" y="4295603"/>
            <a:chExt cx="1428802" cy="1933327"/>
          </a:xfrm>
        </p:grpSpPr>
        <p:pic>
          <p:nvPicPr>
            <p:cNvPr id="8" name="Picture 7"/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66"/>
            <a:stretch/>
          </p:blipFill>
          <p:spPr>
            <a:xfrm>
              <a:off x="3718703" y="4295603"/>
              <a:ext cx="1428802" cy="137160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917469" y="585959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KAUST*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52695" y="4311123"/>
            <a:ext cx="1354237" cy="1933327"/>
            <a:chOff x="5488300" y="4295603"/>
            <a:chExt cx="1354237" cy="1933327"/>
          </a:xfrm>
        </p:grpSpPr>
        <p:pic>
          <p:nvPicPr>
            <p:cNvPr id="3" name="Picture 2"/>
            <p:cNvPicPr preferRelativeResize="0">
              <a:picLocks noChangeAspect="1"/>
            </p:cNvPicPr>
            <p:nvPr/>
          </p:nvPicPr>
          <p:blipFill rotWithShape="1">
            <a:blip r:embed="rId4"/>
            <a:srcRect l="9321" r="11692"/>
            <a:stretch/>
          </p:blipFill>
          <p:spPr>
            <a:xfrm>
              <a:off x="5488300" y="4295603"/>
              <a:ext cx="1354237" cy="137160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5630656" y="5859598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NIKSU</a:t>
              </a:r>
              <a:r>
                <a:rPr lang="en-US" b="1" spc="-300" dirty="0"/>
                <a:t>N</a:t>
              </a:r>
              <a:r>
                <a:rPr lang="en-US" b="1" spc="-300" baseline="30000" dirty="0" smtClean="0"/>
                <a:t>✝</a:t>
              </a:r>
              <a:endParaRPr lang="en-US" b="1" spc="-300" baseline="30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38770" y="4295603"/>
            <a:ext cx="1330619" cy="1964366"/>
            <a:chOff x="2174375" y="4295603"/>
            <a:chExt cx="1330619" cy="1964366"/>
          </a:xfrm>
        </p:grpSpPr>
        <p:pic>
          <p:nvPicPr>
            <p:cNvPr id="9" name="Picture 8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462" y="4295603"/>
              <a:ext cx="1076445" cy="137160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375" y="5930366"/>
              <a:ext cx="1330619" cy="329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78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"/>
    </mc:Choice>
    <mc:Fallback xmlns="">
      <p:transition spd="slow" advTm="81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52D421-5A75-C843-B282-4B108AE84B53}"/>
              </a:ext>
            </a:extLst>
          </p:cNvPr>
          <p:cNvSpPr/>
          <p:nvPr/>
        </p:nvSpPr>
        <p:spPr>
          <a:xfrm>
            <a:off x="5245261" y="5911441"/>
            <a:ext cx="3530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Univmon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SIGCOMM’16]</a:t>
            </a:r>
          </a:p>
          <a:p>
            <a:pPr lvl="1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Marple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[SIGCOMM’17]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52D421-5A75-C843-B282-4B108AE84B53}"/>
              </a:ext>
            </a:extLst>
          </p:cNvPr>
          <p:cNvSpPr/>
          <p:nvPr/>
        </p:nvSpPr>
        <p:spPr>
          <a:xfrm>
            <a:off x="918318" y="5868917"/>
            <a:ext cx="3627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Gigascope</a:t>
            </a:r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[SIGMOD’03]</a:t>
            </a:r>
          </a:p>
          <a:p>
            <a:pPr lvl="1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NetQRE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SIGCOMM’17]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xmlns="" id="{4BC814DE-AA4C-144C-95C5-087DA8DEE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123176"/>
              </p:ext>
            </p:extLst>
          </p:nvPr>
        </p:nvGraphicFramePr>
        <p:xfrm>
          <a:off x="537977" y="2769153"/>
          <a:ext cx="4432389" cy="300560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414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7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06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3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Headers +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2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Any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 smtClean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Gb</a:t>
                      </a:r>
                      <a:r>
                        <a:rPr lang="en-US" sz="2000" b="1" i="1" dirty="0" smtClean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  <a:endParaRPr lang="en-US" sz="2000" b="1" i="1" dirty="0">
                        <a:solidFill>
                          <a:srgbClr val="00B05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5846585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μ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9145493"/>
                  </a:ext>
                </a:extLst>
              </a:tr>
            </a:tbl>
          </a:graphicData>
        </a:graphic>
      </p:graphicFrame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xmlns="" id="{CA05D0CC-BA98-9543-9719-3EB2C7239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586829"/>
              </p:ext>
            </p:extLst>
          </p:nvPr>
        </p:nvGraphicFramePr>
        <p:xfrm>
          <a:off x="4970366" y="2769153"/>
          <a:ext cx="3901383" cy="30056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1383">
                  <a:extLst>
                    <a:ext uri="{9D8B030D-6E8A-4147-A177-3AD203B41FA5}">
                      <a16:colId xmlns:a16="http://schemas.microsoft.com/office/drawing/2014/main" xmlns="" val="2691448505"/>
                    </a:ext>
                  </a:extLst>
                </a:gridCol>
              </a:tblGrid>
              <a:tr h="87906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Headers++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2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add, subtract,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bit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operations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Mb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5846585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ns</a:t>
                      </a:r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914549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6510BB-822C-FD44-A7F3-BACCAB426E7A}"/>
              </a:ext>
            </a:extLst>
          </p:cNvPr>
          <p:cNvSpPr/>
          <p:nvPr/>
        </p:nvSpPr>
        <p:spPr>
          <a:xfrm>
            <a:off x="0" y="3589947"/>
            <a:ext cx="9144000" cy="298685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CAC8370-7A16-2E43-8118-D9876FC2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224" y="2822739"/>
            <a:ext cx="810991" cy="7136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98AB003-FDB9-BB42-A092-EAE7A37B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172" y="287737"/>
            <a:ext cx="9039828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Where to Execute Monitoring Queries?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1" name="droppedImage.pdf">
            <a:extLst>
              <a:ext uri="{FF2B5EF4-FFF2-40B4-BE49-F238E27FC236}">
                <a16:creationId xmlns:a16="http://schemas.microsoft.com/office/drawing/2014/main" xmlns="" id="{6D3F23B1-5B08-0448-B9AF-87E87675CC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8786" y="2934855"/>
            <a:ext cx="1144543" cy="4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459">
            <a:extLst>
              <a:ext uri="{FF2B5EF4-FFF2-40B4-BE49-F238E27FC236}">
                <a16:creationId xmlns:a16="http://schemas.microsoft.com/office/drawing/2014/main" xmlns="" id="{7A16551E-3CB5-2342-BB30-6774D33CB428}"/>
              </a:ext>
            </a:extLst>
          </p:cNvPr>
          <p:cNvSpPr/>
          <p:nvPr/>
        </p:nvSpPr>
        <p:spPr>
          <a:xfrm>
            <a:off x="5751393" y="2192722"/>
            <a:ext cx="236957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Switches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18" name="Shape 459">
            <a:extLst>
              <a:ext uri="{FF2B5EF4-FFF2-40B4-BE49-F238E27FC236}">
                <a16:creationId xmlns:a16="http://schemas.microsoft.com/office/drawing/2014/main" xmlns="" id="{A586D0FD-5D71-674C-AD59-4C16611A16E3}"/>
              </a:ext>
            </a:extLst>
          </p:cNvPr>
          <p:cNvSpPr/>
          <p:nvPr/>
        </p:nvSpPr>
        <p:spPr>
          <a:xfrm>
            <a:off x="2506889" y="2192721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CPUs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AE05A2E-91A6-9144-9013-8AACBFDE9B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2308" y="1338140"/>
            <a:ext cx="1416519" cy="7370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156" y="1356401"/>
            <a:ext cx="1515569" cy="71877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85195" y="4094203"/>
            <a:ext cx="8877782" cy="10430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Can we use both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switches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CPUs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54001" y="173704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35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3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98829" y="240035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4" name="TextBox 223"/>
          <p:cNvSpPr txBox="1"/>
          <p:nvPr/>
        </p:nvSpPr>
        <p:spPr>
          <a:xfrm>
            <a:off x="4104431" y="528049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530352" y="5312664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Helvetica Neue" charset="0"/>
                <a:ea typeface="Helvetica Neue" charset="0"/>
                <a:cs typeface="Helvetica Neue" charset="0"/>
              </a:rPr>
              <a:t>ip.src</a:t>
            </a:r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=1.1.1.1</a:t>
            </a:r>
          </a:p>
          <a:p>
            <a:pPr algn="ctr"/>
            <a:r>
              <a:rPr lang="en-US" sz="1050" b="1" dirty="0" err="1">
                <a:latin typeface="Helvetica Neue" charset="0"/>
                <a:ea typeface="Helvetica Neue" charset="0"/>
                <a:cs typeface="Helvetica Neue" charset="0"/>
              </a:rPr>
              <a:t>ip.dst</a:t>
            </a:r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=2.2.2.2</a:t>
            </a:r>
          </a:p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PISA* </a:t>
            </a:r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Processing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11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74682" y="238820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36529" y="238820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31168" y="5312664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Helvetica Neue" charset="0"/>
                <a:ea typeface="Helvetica Neue" charset="0"/>
                <a:cs typeface="Helvetica Neue" charset="0"/>
              </a:rPr>
              <a:t>Packet Header Vector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1168" y="172780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89825" y="2331846"/>
            <a:ext cx="1041889" cy="2894040"/>
            <a:chOff x="2468135" y="2086320"/>
            <a:chExt cx="915162" cy="2542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2468135" y="2086320"/>
              <a:ext cx="915162" cy="2542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5400000">
              <a:off x="2985466" y="2250627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" name="Trapezoid 13"/>
            <p:cNvSpPr/>
            <p:nvPr/>
          </p:nvSpPr>
          <p:spPr>
            <a:xfrm rot="5400000">
              <a:off x="2982418" y="2734329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5400000">
              <a:off x="2982418" y="3218031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 rot="5400000">
              <a:off x="2982418" y="3701733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" name="Trapezoid 16"/>
            <p:cNvSpPr/>
            <p:nvPr/>
          </p:nvSpPr>
          <p:spPr>
            <a:xfrm rot="5400000">
              <a:off x="2982418" y="4185434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66600" y="2198526"/>
              <a:ext cx="373409" cy="23109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latin typeface="Helvetica Neue" charset="0"/>
                  <a:ea typeface="Helvetica Neue" charset="0"/>
                  <a:cs typeface="Helvetica Neue" charset="0"/>
                </a:rPr>
                <a:t>Memory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189825" y="1727806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Persistent State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650621" y="237569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Arrow 78"/>
          <p:cNvSpPr/>
          <p:nvPr/>
        </p:nvSpPr>
        <p:spPr>
          <a:xfrm>
            <a:off x="2009901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33267" y="1727806"/>
            <a:ext cx="1041889" cy="3498080"/>
            <a:chOff x="3433267" y="1727806"/>
            <a:chExt cx="1041889" cy="3498080"/>
          </a:xfrm>
        </p:grpSpPr>
        <p:sp>
          <p:nvSpPr>
            <p:cNvPr id="81" name="Rectangle 80"/>
            <p:cNvSpPr/>
            <p:nvPr/>
          </p:nvSpPr>
          <p:spPr>
            <a:xfrm>
              <a:off x="3433267" y="2331846"/>
              <a:ext cx="1041889" cy="2894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2" name="Trapezoid 81"/>
            <p:cNvSpPr/>
            <p:nvPr/>
          </p:nvSpPr>
          <p:spPr>
            <a:xfrm rot="5400000">
              <a:off x="4022235" y="251890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3" name="Trapezoid 82"/>
            <p:cNvSpPr/>
            <p:nvPr/>
          </p:nvSpPr>
          <p:spPr>
            <a:xfrm rot="5400000">
              <a:off x="4018765" y="306958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4" name="Trapezoid 83"/>
            <p:cNvSpPr/>
            <p:nvPr/>
          </p:nvSpPr>
          <p:spPr>
            <a:xfrm rot="5400000">
              <a:off x="4018765" y="3620271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4018765" y="41709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4018765" y="472163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45367" y="2459590"/>
              <a:ext cx="425117" cy="26309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4676710" y="1722839"/>
            <a:ext cx="1055748" cy="3503047"/>
            <a:chOff x="4676710" y="1722839"/>
            <a:chExt cx="1055748" cy="3503047"/>
          </a:xfrm>
        </p:grpSpPr>
        <p:grpSp>
          <p:nvGrpSpPr>
            <p:cNvPr id="90" name="Group 89"/>
            <p:cNvGrpSpPr/>
            <p:nvPr/>
          </p:nvGrpSpPr>
          <p:grpSpPr>
            <a:xfrm>
              <a:off x="4676710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Rectangle 90"/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2" name="Trapezoid 91"/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3" name="Trapezoid 92"/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4" name="Trapezoid 93"/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5" name="Trapezoid 94"/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6" name="Trapezoid 95"/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98" name="Rounded Rectangle 97"/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grpSp>
        <p:nvGrpSpPr>
          <p:cNvPr id="272" name="Group 271"/>
          <p:cNvGrpSpPr/>
          <p:nvPr/>
        </p:nvGrpSpPr>
        <p:grpSpPr>
          <a:xfrm>
            <a:off x="5917148" y="1727806"/>
            <a:ext cx="1044893" cy="3498080"/>
            <a:chOff x="5917148" y="1727806"/>
            <a:chExt cx="1044893" cy="3498080"/>
          </a:xfrm>
        </p:grpSpPr>
        <p:grpSp>
          <p:nvGrpSpPr>
            <p:cNvPr id="100" name="Group 99"/>
            <p:cNvGrpSpPr/>
            <p:nvPr/>
          </p:nvGrpSpPr>
          <p:grpSpPr>
            <a:xfrm>
              <a:off x="5920152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Rectangle 100"/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2" name="Trapezoid 101"/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3" name="Trapezoid 102"/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4" name="Trapezoid 103"/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5" name="Trapezoid 104"/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6" name="Trapezoid 105"/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08" name="Rounded Rectangle 107"/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sp>
        <p:nvSpPr>
          <p:cNvPr id="223" name="TextBox 222"/>
          <p:cNvSpPr txBox="1"/>
          <p:nvPr/>
        </p:nvSpPr>
        <p:spPr>
          <a:xfrm>
            <a:off x="2756428" y="2533516"/>
            <a:ext cx="49565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ALU</a:t>
            </a:r>
          </a:p>
        </p:txBody>
      </p:sp>
      <p:sp>
        <p:nvSpPr>
          <p:cNvPr id="89" name="Right Arrow 88"/>
          <p:cNvSpPr/>
          <p:nvPr/>
        </p:nvSpPr>
        <p:spPr>
          <a:xfrm>
            <a:off x="3253344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4496786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9" name="Right Arrow 108"/>
          <p:cNvSpPr/>
          <p:nvPr/>
        </p:nvSpPr>
        <p:spPr>
          <a:xfrm>
            <a:off x="5740229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9" name="Right Arrow 248"/>
          <p:cNvSpPr/>
          <p:nvPr/>
        </p:nvSpPr>
        <p:spPr>
          <a:xfrm>
            <a:off x="6969141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1452D421-5A75-C843-B282-4B108AE84B53}"/>
              </a:ext>
            </a:extLst>
          </p:cNvPr>
          <p:cNvSpPr/>
          <p:nvPr/>
        </p:nvSpPr>
        <p:spPr>
          <a:xfrm>
            <a:off x="2860992" y="6305490"/>
            <a:ext cx="3530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*RMT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SIGCOMM’13]</a:t>
            </a:r>
          </a:p>
        </p:txBody>
      </p:sp>
    </p:spTree>
    <p:extLst>
      <p:ext uri="{BB962C8B-B14F-4D97-AF65-F5344CB8AC3E}">
        <p14:creationId xmlns:p14="http://schemas.microsoft.com/office/powerpoint/2010/main" val="349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224" grpId="0"/>
      <p:bldP spid="251" grpId="4" animBg="1"/>
      <p:bldP spid="4" grpId="0" animBg="1"/>
      <p:bldP spid="8" grpId="0" animBg="1"/>
      <p:bldP spid="20" grpId="0" animBg="1"/>
      <p:bldP spid="79" grpId="0" animBg="1"/>
      <p:bldP spid="223" grpId="0"/>
      <p:bldP spid="89" grpId="0" animBg="1"/>
      <p:bldP spid="99" grpId="0" animBg="1"/>
      <p:bldP spid="109" grpId="0" animBg="1"/>
      <p:bldP spid="2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E6542-8B4E-8340-BEB9-6B4618B7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Mapping Dataflow to Data plane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6A7E5DE-C92A-BF45-8592-C1C91398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52400" y="5113594"/>
            <a:ext cx="8762999" cy="9115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Which 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dataflow operators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an be compiled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 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match-action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ables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14" name="Content Placeholder 9">
            <a:extLst>
              <a:ext uri="{FF2B5EF4-FFF2-40B4-BE49-F238E27FC236}">
                <a16:creationId xmlns="" xmlns:a16="http://schemas.microsoft.com/office/drawing/2014/main" id="{3D2213CC-C417-6C40-8A0E-B11EFCB80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14615"/>
              </p:ext>
            </p:extLst>
          </p:nvPr>
        </p:nvGraphicFramePr>
        <p:xfrm>
          <a:off x="-340247" y="1569528"/>
          <a:ext cx="7839819" cy="3264742"/>
        </p:xfrm>
        <a:graphic>
          <a:graphicData uri="http://schemas.openxmlformats.org/drawingml/2006/table">
            <a:tbl>
              <a:tblPr/>
              <a:tblGrid>
                <a:gridCol w="2621111">
                  <a:extLst>
                    <a:ext uri="{9D8B030D-6E8A-4147-A177-3AD203B41FA5}">
                      <a16:colId xmlns="" xmlns:a16="http://schemas.microsoft.com/office/drawing/2014/main" val="1281764713"/>
                    </a:ext>
                  </a:extLst>
                </a:gridCol>
                <a:gridCol w="2609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9354">
                  <a:extLst>
                    <a:ext uri="{9D8B030D-6E8A-4147-A177-3AD203B41FA5}">
                      <a16:colId xmlns="" xmlns:a16="http://schemas.microsoft.com/office/drawing/2014/main" val="1574975179"/>
                    </a:ext>
                  </a:extLst>
                </a:gridCol>
              </a:tblGrid>
              <a:tr h="533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Dataflow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 plane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480573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Model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Pipeline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Pipeline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9268029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Processing Unit</a:t>
                      </a:r>
                      <a:endParaRPr lang="en-US" sz="20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 smtClean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Operators</a:t>
                      </a:r>
                      <a:endParaRPr lang="en-US" sz="2000" b="0" i="0" dirty="0">
                        <a:solidFill>
                          <a:srgbClr val="C0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Match-Action 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Tables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Structured</a:t>
                      </a:r>
                      <a:r>
                        <a:rPr lang="en-US" sz="2000" b="0" i="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Data</a:t>
                      </a:r>
                      <a:endParaRPr lang="en-US" sz="20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Tuples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Packets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5028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718016" y="3083170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80892" y="3083170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18016" y="4011209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80892" y="4011209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Individual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60955" y="2518038"/>
            <a:ext cx="2028349" cy="57064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filter(p)</a:t>
            </a:r>
          </a:p>
        </p:txBody>
      </p:sp>
      <p:sp>
        <p:nvSpPr>
          <p:cNvPr id="5" name="Oval 4"/>
          <p:cNvSpPr/>
          <p:nvPr/>
        </p:nvSpPr>
        <p:spPr>
          <a:xfrm>
            <a:off x="1141281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7440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599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44656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55713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450" y="1394789"/>
            <a:ext cx="330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Stream of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elements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8551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60869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2983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2668" y="1394789"/>
            <a:ext cx="3286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Elements s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atisfying</a:t>
            </a:r>
            <a:endParaRPr lang="en-US" sz="2800" dirty="0">
              <a:solidFill>
                <a:srgbClr val="C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redicate </a:t>
            </a:r>
            <a:r>
              <a:rPr lang="en-US" sz="2800" i="1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(p)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5387" y="30738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Input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1413" y="3073833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Output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FD6186AB-00AC-FE49-ACE5-0013F646DA8A}"/>
              </a:ext>
            </a:extLst>
          </p:cNvPr>
          <p:cNvSpPr/>
          <p:nvPr/>
        </p:nvSpPr>
        <p:spPr>
          <a:xfrm>
            <a:off x="56704" y="3700317"/>
            <a:ext cx="4453230" cy="2216202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Th)</a:t>
            </a:r>
          </a:p>
          <a:p>
            <a:pPr>
              <a:lnSpc>
                <a:spcPct val="114000"/>
              </a:lnSpc>
            </a:pPr>
            <a:endParaRPr lang="en-US" sz="11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DAC2590-BEA9-354E-9A24-F29CDDF6F4B0}"/>
              </a:ext>
            </a:extLst>
          </p:cNvPr>
          <p:cNvSpPr/>
          <p:nvPr/>
        </p:nvSpPr>
        <p:spPr>
          <a:xfrm>
            <a:off x="809208" y="4097169"/>
            <a:ext cx="3011425" cy="307604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>
                <a:alpha val="2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venir Next Medium" panose="020B0503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1328C19-DA38-584A-88E1-565C2990C0EF}"/>
              </a:ext>
            </a:extLst>
          </p:cNvPr>
          <p:cNvSpPr txBox="1"/>
          <p:nvPr/>
        </p:nvSpPr>
        <p:spPr>
          <a:xfrm>
            <a:off x="75952" y="3812236"/>
            <a:ext cx="284052" cy="1803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7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15213"/>
              </p:ext>
            </p:extLst>
          </p:nvPr>
        </p:nvGraphicFramePr>
        <p:xfrm>
          <a:off x="4698994" y="3728066"/>
          <a:ext cx="4104763" cy="1880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2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4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Monaco" charset="0"/>
                          <a:ea typeface="Monaco" charset="0"/>
                          <a:cs typeface="Monaco" charset="0"/>
                        </a:rPr>
                        <a:t>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68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Monaco" charset="0"/>
                          <a:ea typeface="Monaco" charset="0"/>
                          <a:cs typeface="Monaco" charset="0"/>
                        </a:rPr>
                        <a:t>udp.sport</a:t>
                      </a:r>
                      <a:r>
                        <a:rPr lang="en-US" sz="2000" dirty="0">
                          <a:latin typeface="Monaco" charset="0"/>
                          <a:ea typeface="Monaco" charset="0"/>
                          <a:cs typeface="Monaco" charset="0"/>
                        </a:rPr>
                        <a:t> == 53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FB07DDF-457D-5948-9F22-276F953E38F9}"/>
              </a:ext>
            </a:extLst>
          </p:cNvPr>
          <p:cNvSpPr/>
          <p:nvPr/>
        </p:nvSpPr>
        <p:spPr>
          <a:xfrm>
            <a:off x="4742003" y="4985847"/>
            <a:ext cx="2493108" cy="554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5" grpId="0" animBg="1"/>
      <p:bldP spid="16" grpId="0"/>
      <p:bldP spid="20" grpId="0"/>
      <p:bldP spid="21" grpId="0"/>
      <p:bldP spid="19" grpId="0" animBg="1"/>
      <p:bldP spid="22" grpId="0" animBg="1"/>
      <p:bldP spid="23" grpId="0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Individual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05561" y="2518038"/>
            <a:ext cx="1940312" cy="57064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reduce(f)</a:t>
            </a:r>
          </a:p>
        </p:txBody>
      </p:sp>
      <p:sp>
        <p:nvSpPr>
          <p:cNvPr id="5" name="Oval 4"/>
          <p:cNvSpPr/>
          <p:nvPr/>
        </p:nvSpPr>
        <p:spPr>
          <a:xfrm>
            <a:off x="1141281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7440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599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44656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55713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96152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47350"/>
              </p:ext>
            </p:extLst>
          </p:nvPr>
        </p:nvGraphicFramePr>
        <p:xfrm>
          <a:off x="4698994" y="3818393"/>
          <a:ext cx="4104763" cy="118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6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latin typeface="Monaco" charset="0"/>
                          <a:ea typeface="Monaco" charset="0"/>
                          <a:cs typeface="Monaco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err="1">
                          <a:latin typeface="Monaco" charset="0"/>
                          <a:ea typeface="Monaco" charset="0"/>
                          <a:cs typeface="Monaco" charset="0"/>
                        </a:rPr>
                        <a:t>idx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 </a:t>
                      </a:r>
                      <a:r>
                        <a:rPr lang="en-US" sz="1800" i="0" dirty="0">
                          <a:latin typeface="Monaco" charset="0"/>
                          <a:ea typeface="Monaco" charset="0"/>
                          <a:cs typeface="Monaco" charset="0"/>
                        </a:rPr>
                        <a:t>=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 hash(</a:t>
                      </a:r>
                      <a:r>
                        <a:rPr lang="en-US" sz="1800" i="0" baseline="0" dirty="0" err="1">
                          <a:latin typeface="Monaco" charset="0"/>
                          <a:ea typeface="Monaco" charset="0"/>
                          <a:cs typeface="Monaco" charset="0"/>
                        </a:rPr>
                        <a:t>m.dstIP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)</a:t>
                      </a:r>
                      <a:endParaRPr lang="en-US" sz="1800" i="0" dirty="0">
                        <a:latin typeface="Monaco" charset="0"/>
                        <a:ea typeface="Monaco" charset="0"/>
                        <a:cs typeface="Monaco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65387" y="30738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Input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6697" y="3073833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Output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FD6186AB-00AC-FE49-ACE5-0013F646DA8A}"/>
              </a:ext>
            </a:extLst>
          </p:cNvPr>
          <p:cNvSpPr/>
          <p:nvPr/>
        </p:nvSpPr>
        <p:spPr>
          <a:xfrm>
            <a:off x="56704" y="3833173"/>
            <a:ext cx="4453230" cy="2216202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Th)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DAC2590-BEA9-354E-9A24-F29CDDF6F4B0}"/>
              </a:ext>
            </a:extLst>
          </p:cNvPr>
          <p:cNvSpPr/>
          <p:nvPr/>
        </p:nvSpPr>
        <p:spPr>
          <a:xfrm>
            <a:off x="822960" y="5184265"/>
            <a:ext cx="2664519" cy="3118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>
                <a:alpha val="2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venir Next Medium" panose="020B0503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256" y="1394789"/>
            <a:ext cx="330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Stream of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elements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1298" y="1394789"/>
            <a:ext cx="4589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Result of 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applying</a:t>
            </a:r>
            <a:endParaRPr lang="en-US" sz="2800" dirty="0">
              <a:solidFill>
                <a:srgbClr val="C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f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unction </a:t>
            </a:r>
            <a:r>
              <a:rPr lang="en-US" sz="2800" i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over </a:t>
            </a:r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ll </a:t>
            </a:r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lements</a:t>
            </a:r>
            <a:endParaRPr lang="en-US" sz="2800" dirty="0">
              <a:solidFill>
                <a:srgbClr val="C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05561" y="3157439"/>
            <a:ext cx="1940312" cy="49611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Helvetica Neue" charset="0"/>
                <a:ea typeface="Helvetica Neue" charset="0"/>
                <a:cs typeface="Helvetica Neue" charset="0"/>
              </a:rPr>
              <a:t>Memory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57291"/>
              </p:ext>
            </p:extLst>
          </p:nvPr>
        </p:nvGraphicFramePr>
        <p:xfrm>
          <a:off x="4698993" y="5048489"/>
          <a:ext cx="4104763" cy="118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6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latin typeface="Monaco" charset="0"/>
                          <a:ea typeface="Monaco" charset="0"/>
                          <a:cs typeface="Monaco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stateful[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idx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]</a:t>
                      </a:r>
                      <a:r>
                        <a:rPr lang="en-US" sz="1800" i="0" kern="1200" baseline="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 += 1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Monaco" charset="0"/>
                        <a:ea typeface="Monaco" charset="0"/>
                        <a:cs typeface="Monaco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328C19-DA38-584A-88E1-565C2990C0EF}"/>
              </a:ext>
            </a:extLst>
          </p:cNvPr>
          <p:cNvSpPr txBox="1"/>
          <p:nvPr/>
        </p:nvSpPr>
        <p:spPr>
          <a:xfrm>
            <a:off x="68137" y="3952911"/>
            <a:ext cx="284052" cy="1803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73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0" grpId="0"/>
      <p:bldP spid="21" grpId="0"/>
      <p:bldP spid="19" grpId="0" animBg="1"/>
      <p:bldP spid="22" grpId="0" animBg="1"/>
      <p:bldP spid="23" grpId="0"/>
      <p:bldP spid="24" grpId="0"/>
      <p:bldP spid="25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54001" y="173704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35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3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98829" y="240035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4" name="TextBox 223"/>
          <p:cNvSpPr txBox="1"/>
          <p:nvPr/>
        </p:nvSpPr>
        <p:spPr>
          <a:xfrm>
            <a:off x="4104431" y="528049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15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74682" y="238820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36529" y="238820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31168" y="172780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650621" y="237569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077060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354126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9161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77060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State</a:t>
            </a:r>
          </a:p>
        </p:txBody>
      </p:sp>
      <p:sp>
        <p:nvSpPr>
          <p:cNvPr id="148" name="Trapezoid 147"/>
          <p:cNvSpPr/>
          <p:nvPr/>
        </p:nvSpPr>
        <p:spPr>
          <a:xfrm rot="5400000">
            <a:off x="2369971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372182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376859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1" name="Trapezoid 150"/>
          <p:cNvSpPr/>
          <p:nvPr/>
        </p:nvSpPr>
        <p:spPr>
          <a:xfrm rot="5400000">
            <a:off x="2369971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807659" y="232857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3084725" y="255511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919760" y="245631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807659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9" name="Trapezoid 158"/>
          <p:cNvSpPr/>
          <p:nvPr/>
        </p:nvSpPr>
        <p:spPr>
          <a:xfrm rot="5400000">
            <a:off x="3100570" y="478288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3102781" y="311205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3107458" y="366899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2" name="Trapezoid 161"/>
          <p:cNvSpPr/>
          <p:nvPr/>
        </p:nvSpPr>
        <p:spPr>
          <a:xfrm rot="5400000">
            <a:off x="3100570" y="422593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535643" y="232857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815324" y="255511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650359" y="245631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Trapezoid 168"/>
          <p:cNvSpPr/>
          <p:nvPr/>
        </p:nvSpPr>
        <p:spPr>
          <a:xfrm rot="5400000">
            <a:off x="3831169" y="478288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833380" y="311205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838057" y="366899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3" name="Trapezoid 172"/>
          <p:cNvSpPr/>
          <p:nvPr/>
        </p:nvSpPr>
        <p:spPr>
          <a:xfrm rot="5400000">
            <a:off x="3831169" y="422593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266634" y="233758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545923" y="256412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380958" y="246532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9" name="Trapezoid 178"/>
          <p:cNvSpPr/>
          <p:nvPr/>
        </p:nvSpPr>
        <p:spPr>
          <a:xfrm rot="5400000">
            <a:off x="4561768" y="479188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563979" y="312106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568656" y="367800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3" name="Trapezoid 182"/>
          <p:cNvSpPr/>
          <p:nvPr/>
        </p:nvSpPr>
        <p:spPr>
          <a:xfrm rot="5400000">
            <a:off x="4561768" y="423494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006391" y="233758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276522" y="256412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5111557" y="246532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4" name="Trapezoid 233"/>
          <p:cNvSpPr/>
          <p:nvPr/>
        </p:nvSpPr>
        <p:spPr>
          <a:xfrm rot="5400000">
            <a:off x="5292367" y="479188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294578" y="312106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299255" y="367800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6" name="Trapezoid 245"/>
          <p:cNvSpPr/>
          <p:nvPr/>
        </p:nvSpPr>
        <p:spPr>
          <a:xfrm rot="5400000">
            <a:off x="5292367" y="423494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731389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6007121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842156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5" name="Trapezoid 254"/>
          <p:cNvSpPr/>
          <p:nvPr/>
        </p:nvSpPr>
        <p:spPr>
          <a:xfrm rot="5400000">
            <a:off x="6022966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6025177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6029854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8" name="Trapezoid 257"/>
          <p:cNvSpPr/>
          <p:nvPr/>
        </p:nvSpPr>
        <p:spPr>
          <a:xfrm rot="5400000">
            <a:off x="6022966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456592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737720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572755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6" name="Trapezoid 265"/>
          <p:cNvSpPr/>
          <p:nvPr/>
        </p:nvSpPr>
        <p:spPr>
          <a:xfrm rot="5400000">
            <a:off x="6753565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755776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760453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5" name="Trapezoid 274"/>
          <p:cNvSpPr/>
          <p:nvPr/>
        </p:nvSpPr>
        <p:spPr>
          <a:xfrm rot="5400000">
            <a:off x="6753565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2086208" y="2418407"/>
            <a:ext cx="620640" cy="532244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465740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816807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544791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275782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5015539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740537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886471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3047921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20937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535643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611839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773289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934740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266634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34322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50467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666123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5006391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092137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253587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15038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731389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81862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72984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6134435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456592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53134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69279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854243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a Query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</a:t>
            </a:r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Decisions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16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3737862" y="4016690"/>
            <a:ext cx="1934876" cy="735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Query Planner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FD6186AB-00AC-FE49-ACE5-0013F646DA8A}"/>
              </a:ext>
            </a:extLst>
          </p:cNvPr>
          <p:cNvSpPr/>
          <p:nvPr/>
        </p:nvSpPr>
        <p:spPr>
          <a:xfrm>
            <a:off x="2476875" y="1616581"/>
            <a:ext cx="4456849" cy="1793444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656994" y="4119353"/>
            <a:ext cx="2666344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Resources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2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6087262" y="4119353"/>
            <a:ext cx="2666344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Reduce Load?</a:t>
            </a:r>
            <a:endParaRPr lang="en-US" sz="2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CAC8370-7A16-2E43-8118-D9876FC2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21" y="5329772"/>
            <a:ext cx="1317115" cy="1158980"/>
          </a:xfrm>
          <a:prstGeom prst="rect">
            <a:avLst/>
          </a:prstGeom>
        </p:spPr>
      </p:pic>
      <p:pic>
        <p:nvPicPr>
          <p:cNvPr id="21" name="droppedImage.pdf">
            <a:extLst>
              <a:ext uri="{FF2B5EF4-FFF2-40B4-BE49-F238E27FC236}">
                <a16:creationId xmlns:a16="http://schemas.microsoft.com/office/drawing/2014/main" xmlns="" id="{6D3F23B1-5B08-0448-B9AF-87E87675CC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3239" y="5488780"/>
            <a:ext cx="1344122" cy="71362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1" name="Straight Arrow Connector 30"/>
          <p:cNvCxnSpPr>
            <a:stCxn id="18" idx="2"/>
            <a:endCxn id="6" idx="0"/>
          </p:cNvCxnSpPr>
          <p:nvPr/>
        </p:nvCxnSpPr>
        <p:spPr>
          <a:xfrm>
            <a:off x="4705300" y="3410025"/>
            <a:ext cx="0" cy="606665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21" idx="3"/>
          </p:cNvCxnSpPr>
          <p:nvPr/>
        </p:nvCxnSpPr>
        <p:spPr>
          <a:xfrm flipH="1">
            <a:off x="3567361" y="4752369"/>
            <a:ext cx="1137939" cy="1093222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2"/>
            <a:endCxn id="20" idx="1"/>
          </p:cNvCxnSpPr>
          <p:nvPr/>
        </p:nvCxnSpPr>
        <p:spPr>
          <a:xfrm>
            <a:off x="4705300" y="4752369"/>
            <a:ext cx="1173621" cy="1156893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3567361" y="5776069"/>
            <a:ext cx="2311560" cy="562933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75A29FC-75D4-3F43-8884-474B36FA65DA}"/>
              </a:ext>
            </a:extLst>
          </p:cNvPr>
          <p:cNvSpPr txBox="1"/>
          <p:nvPr/>
        </p:nvSpPr>
        <p:spPr>
          <a:xfrm>
            <a:off x="4137421" y="6221836"/>
            <a:ext cx="9273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Tuples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FD6186AB-00AC-FE49-ACE5-0013F646DA8A}"/>
              </a:ext>
            </a:extLst>
          </p:cNvPr>
          <p:cNvSpPr/>
          <p:nvPr/>
        </p:nvSpPr>
        <p:spPr>
          <a:xfrm>
            <a:off x="2555480" y="1501490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FD6186AB-00AC-FE49-ACE5-0013F646DA8A}"/>
              </a:ext>
            </a:extLst>
          </p:cNvPr>
          <p:cNvSpPr/>
          <p:nvPr/>
        </p:nvSpPr>
        <p:spPr>
          <a:xfrm>
            <a:off x="2634085" y="1396804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FD6186AB-00AC-FE49-ACE5-0013F646DA8A}"/>
              </a:ext>
            </a:extLst>
          </p:cNvPr>
          <p:cNvSpPr/>
          <p:nvPr/>
        </p:nvSpPr>
        <p:spPr>
          <a:xfrm>
            <a:off x="2712690" y="1311709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9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39" grpId="1" animBg="1"/>
      <p:bldP spid="39" grpId="2" animBg="1"/>
      <p:bldP spid="50" grpId="0"/>
      <p:bldP spid="27" grpId="0" animBg="1"/>
      <p:bldP spid="30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</a:t>
            </a:r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92" name="Table 3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74363"/>
              </p:ext>
            </p:extLst>
          </p:nvPr>
        </p:nvGraphicFramePr>
        <p:xfrm>
          <a:off x="62059" y="1917599"/>
          <a:ext cx="1959428" cy="2598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15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Constraints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114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950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7030A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00B05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0070C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93" name="Rounded Rectangle 392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956274" y="5398880"/>
            <a:ext cx="7476372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Goal: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Minimize 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tuples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ent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 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stream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rocessor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98" name="Rounded Rectangle 397"/>
          <p:cNvSpPr>
            <a:spLocks/>
          </p:cNvSpPr>
          <p:nvPr/>
        </p:nvSpPr>
        <p:spPr>
          <a:xfrm>
            <a:off x="7533863" y="1853190"/>
            <a:ext cx="1151686" cy="2752416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7807986" y="2375106"/>
            <a:ext cx="614335" cy="336584"/>
            <a:chOff x="6858000" y="3200400"/>
            <a:chExt cx="685800" cy="375739"/>
          </a:xfrm>
        </p:grpSpPr>
        <p:sp>
          <p:nvSpPr>
            <p:cNvPr id="431" name="Rectangle 430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34" name="Straight Connector 433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7805186" y="2965310"/>
            <a:ext cx="614335" cy="336584"/>
            <a:chOff x="6858000" y="3200400"/>
            <a:chExt cx="685800" cy="375739"/>
          </a:xfrm>
        </p:grpSpPr>
        <p:sp>
          <p:nvSpPr>
            <p:cNvPr id="422" name="Rectangle 421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25" name="Straight Connector 424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7805186" y="3555514"/>
            <a:ext cx="614335" cy="336584"/>
            <a:chOff x="6858000" y="3200400"/>
            <a:chExt cx="685800" cy="375739"/>
          </a:xfrm>
        </p:grpSpPr>
        <p:sp>
          <p:nvSpPr>
            <p:cNvPr id="413" name="Rectangle 412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16" name="Straight Connector 415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/>
          <p:cNvGrpSpPr/>
          <p:nvPr/>
        </p:nvGrpSpPr>
        <p:grpSpPr>
          <a:xfrm>
            <a:off x="7805186" y="4145717"/>
            <a:ext cx="614335" cy="336584"/>
            <a:chOff x="6858000" y="3200400"/>
            <a:chExt cx="685800" cy="375739"/>
          </a:xfrm>
        </p:grpSpPr>
        <p:sp>
          <p:nvSpPr>
            <p:cNvPr id="404" name="Rectangle 403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07" name="Straight Connector 406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" name="TextBox 439"/>
          <p:cNvSpPr txBox="1">
            <a:spLocks/>
          </p:cNvSpPr>
          <p:nvPr/>
        </p:nvSpPr>
        <p:spPr>
          <a:xfrm>
            <a:off x="5160153" y="464130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457" name="Rounded Rectangle 456"/>
          <p:cNvSpPr>
            <a:spLocks/>
          </p:cNvSpPr>
          <p:nvPr/>
        </p:nvSpPr>
        <p:spPr>
          <a:xfrm>
            <a:off x="2322780" y="1845921"/>
            <a:ext cx="1151686" cy="2752416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0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59" name="Rectangle 458"/>
          <p:cNvSpPr>
            <a:spLocks/>
          </p:cNvSpPr>
          <p:nvPr/>
        </p:nvSpPr>
        <p:spPr>
          <a:xfrm>
            <a:off x="3627871" y="2321203"/>
            <a:ext cx="819796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0" name="Trapezoid 459"/>
          <p:cNvSpPr>
            <a:spLocks/>
          </p:cNvSpPr>
          <p:nvPr/>
        </p:nvSpPr>
        <p:spPr>
          <a:xfrm rot="5400000">
            <a:off x="4091293" y="246838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1" name="Trapezoid 460"/>
          <p:cNvSpPr>
            <a:spLocks/>
          </p:cNvSpPr>
          <p:nvPr/>
        </p:nvSpPr>
        <p:spPr>
          <a:xfrm rot="5400000">
            <a:off x="4088562" y="290168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2" name="Trapezoid 461"/>
          <p:cNvSpPr>
            <a:spLocks/>
          </p:cNvSpPr>
          <p:nvPr/>
        </p:nvSpPr>
        <p:spPr>
          <a:xfrm rot="5400000">
            <a:off x="4088562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3" name="Trapezoid 462"/>
          <p:cNvSpPr>
            <a:spLocks/>
          </p:cNvSpPr>
          <p:nvPr/>
        </p:nvSpPr>
        <p:spPr>
          <a:xfrm rot="5400000">
            <a:off x="4088562" y="3768279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4" name="Trapezoid 463"/>
          <p:cNvSpPr>
            <a:spLocks/>
          </p:cNvSpPr>
          <p:nvPr/>
        </p:nvSpPr>
        <p:spPr>
          <a:xfrm rot="5400000">
            <a:off x="4088562" y="420157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5" name="Rectangle 464"/>
          <p:cNvSpPr>
            <a:spLocks/>
          </p:cNvSpPr>
          <p:nvPr/>
        </p:nvSpPr>
        <p:spPr>
          <a:xfrm>
            <a:off x="3716075" y="2421716"/>
            <a:ext cx="334497" cy="207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Memory</a:t>
            </a:r>
          </a:p>
        </p:txBody>
      </p:sp>
      <p:sp>
        <p:nvSpPr>
          <p:cNvPr id="466" name="Rounded Rectangle 465"/>
          <p:cNvSpPr>
            <a:spLocks/>
          </p:cNvSpPr>
          <p:nvPr/>
        </p:nvSpPr>
        <p:spPr>
          <a:xfrm>
            <a:off x="3627871" y="1845922"/>
            <a:ext cx="819796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Persistent State</a:t>
            </a:r>
          </a:p>
        </p:txBody>
      </p:sp>
      <p:sp>
        <p:nvSpPr>
          <p:cNvPr id="468" name="Oval 467"/>
          <p:cNvSpPr/>
          <p:nvPr/>
        </p:nvSpPr>
        <p:spPr>
          <a:xfrm>
            <a:off x="2635769" y="2355707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3002663" y="2764296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2416770" y="3102749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2923027" y="3756953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2524847" y="4131961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73" name="Curved Connector 472"/>
          <p:cNvCxnSpPr>
            <a:stCxn id="419" idx="6"/>
            <a:endCxn id="420" idx="7"/>
          </p:cNvCxnSpPr>
          <p:nvPr/>
        </p:nvCxnSpPr>
        <p:spPr>
          <a:xfrm>
            <a:off x="2786509" y="3287619"/>
            <a:ext cx="452110" cy="523481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Curved Connector 473"/>
          <p:cNvCxnSpPr>
            <a:stCxn id="420" idx="2"/>
            <a:endCxn id="419" idx="3"/>
          </p:cNvCxnSpPr>
          <p:nvPr/>
        </p:nvCxnSpPr>
        <p:spPr>
          <a:xfrm rot="10800000">
            <a:off x="2470917" y="3418342"/>
            <a:ext cx="452110" cy="523481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Curved Connector 474"/>
          <p:cNvCxnSpPr>
            <a:stCxn id="417" idx="6"/>
            <a:endCxn id="418" idx="0"/>
          </p:cNvCxnSpPr>
          <p:nvPr/>
        </p:nvCxnSpPr>
        <p:spPr>
          <a:xfrm>
            <a:off x="3005508" y="2540576"/>
            <a:ext cx="182025" cy="223720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Curved Connector 475"/>
          <p:cNvCxnSpPr>
            <a:stCxn id="418" idx="4"/>
            <a:endCxn id="421" idx="0"/>
          </p:cNvCxnSpPr>
          <p:nvPr/>
        </p:nvCxnSpPr>
        <p:spPr>
          <a:xfrm rot="5400000">
            <a:off x="2449662" y="3394090"/>
            <a:ext cx="997926" cy="477816"/>
          </a:xfrm>
          <a:prstGeom prst="curvedConnector3">
            <a:avLst>
              <a:gd name="adj1" fmla="val 44300"/>
            </a:avLst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Curved Connector 476"/>
          <p:cNvCxnSpPr>
            <a:stCxn id="420" idx="5"/>
            <a:endCxn id="421" idx="5"/>
          </p:cNvCxnSpPr>
          <p:nvPr/>
        </p:nvCxnSpPr>
        <p:spPr>
          <a:xfrm rot="5400000">
            <a:off x="2852025" y="4060958"/>
            <a:ext cx="375009" cy="398180"/>
          </a:xfrm>
          <a:prstGeom prst="curvedConnector3">
            <a:avLst>
              <a:gd name="adj1" fmla="val 117474"/>
            </a:avLst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Curved Connector 477"/>
          <p:cNvCxnSpPr>
            <a:stCxn id="417" idx="2"/>
            <a:endCxn id="419" idx="1"/>
          </p:cNvCxnSpPr>
          <p:nvPr/>
        </p:nvCxnSpPr>
        <p:spPr>
          <a:xfrm rot="10800000" flipV="1">
            <a:off x="2470918" y="2540576"/>
            <a:ext cx="164852" cy="616320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/>
          <p:cNvSpPr>
            <a:spLocks/>
          </p:cNvSpPr>
          <p:nvPr/>
        </p:nvSpPr>
        <p:spPr>
          <a:xfrm>
            <a:off x="4606256" y="2321203"/>
            <a:ext cx="819796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1" name="Trapezoid 480"/>
          <p:cNvSpPr>
            <a:spLocks/>
          </p:cNvSpPr>
          <p:nvPr/>
        </p:nvSpPr>
        <p:spPr>
          <a:xfrm rot="5400000">
            <a:off x="5069677" y="2468387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2" name="Trapezoid 481"/>
          <p:cNvSpPr>
            <a:spLocks/>
          </p:cNvSpPr>
          <p:nvPr/>
        </p:nvSpPr>
        <p:spPr>
          <a:xfrm rot="5400000">
            <a:off x="5066947" y="290168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3" name="Trapezoid 482"/>
          <p:cNvSpPr>
            <a:spLocks/>
          </p:cNvSpPr>
          <p:nvPr/>
        </p:nvSpPr>
        <p:spPr>
          <a:xfrm rot="5400000">
            <a:off x="5066947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4" name="Trapezoid 483"/>
          <p:cNvSpPr>
            <a:spLocks/>
          </p:cNvSpPr>
          <p:nvPr/>
        </p:nvSpPr>
        <p:spPr>
          <a:xfrm rot="5400000">
            <a:off x="5066947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5" name="Trapezoid 484"/>
          <p:cNvSpPr>
            <a:spLocks/>
          </p:cNvSpPr>
          <p:nvPr/>
        </p:nvSpPr>
        <p:spPr>
          <a:xfrm rot="5400000">
            <a:off x="5066947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6" name="Rectangle 485"/>
          <p:cNvSpPr>
            <a:spLocks/>
          </p:cNvSpPr>
          <p:nvPr/>
        </p:nvSpPr>
        <p:spPr>
          <a:xfrm>
            <a:off x="4694460" y="2421716"/>
            <a:ext cx="334497" cy="207010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7" name="Rounded Rectangle 486"/>
          <p:cNvSpPr>
            <a:spLocks/>
          </p:cNvSpPr>
          <p:nvPr/>
        </p:nvSpPr>
        <p:spPr>
          <a:xfrm>
            <a:off x="4606256" y="1845922"/>
            <a:ext cx="819796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463694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476398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489101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501805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514508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527212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6" name="Rectangle 505"/>
          <p:cNvSpPr>
            <a:spLocks/>
          </p:cNvSpPr>
          <p:nvPr/>
        </p:nvSpPr>
        <p:spPr>
          <a:xfrm>
            <a:off x="5584641" y="2321203"/>
            <a:ext cx="819795" cy="22771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7" name="Trapezoid 506"/>
          <p:cNvSpPr>
            <a:spLocks/>
          </p:cNvSpPr>
          <p:nvPr/>
        </p:nvSpPr>
        <p:spPr>
          <a:xfrm rot="5400000">
            <a:off x="6048062" y="246838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8" name="Trapezoid 507"/>
          <p:cNvSpPr>
            <a:spLocks/>
          </p:cNvSpPr>
          <p:nvPr/>
        </p:nvSpPr>
        <p:spPr>
          <a:xfrm rot="5400000">
            <a:off x="6045332" y="290168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9" name="Trapezoid 508"/>
          <p:cNvSpPr>
            <a:spLocks/>
          </p:cNvSpPr>
          <p:nvPr/>
        </p:nvSpPr>
        <p:spPr>
          <a:xfrm rot="5400000">
            <a:off x="6045332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0" name="Trapezoid 509"/>
          <p:cNvSpPr>
            <a:spLocks/>
          </p:cNvSpPr>
          <p:nvPr/>
        </p:nvSpPr>
        <p:spPr>
          <a:xfrm rot="5400000">
            <a:off x="6045332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1" name="Trapezoid 510"/>
          <p:cNvSpPr>
            <a:spLocks/>
          </p:cNvSpPr>
          <p:nvPr/>
        </p:nvSpPr>
        <p:spPr>
          <a:xfrm rot="5400000">
            <a:off x="6045332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2" name="Rectangle 511"/>
          <p:cNvSpPr>
            <a:spLocks/>
          </p:cNvSpPr>
          <p:nvPr/>
        </p:nvSpPr>
        <p:spPr>
          <a:xfrm>
            <a:off x="5672845" y="2421716"/>
            <a:ext cx="334497" cy="207010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8" name="Rounded Rectangle 497"/>
          <p:cNvSpPr>
            <a:spLocks/>
          </p:cNvSpPr>
          <p:nvPr/>
        </p:nvSpPr>
        <p:spPr>
          <a:xfrm>
            <a:off x="5595546" y="1842014"/>
            <a:ext cx="819795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562623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575327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588030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600734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613437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626141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4" name="Rectangle 523"/>
          <p:cNvSpPr>
            <a:spLocks/>
          </p:cNvSpPr>
          <p:nvPr/>
        </p:nvSpPr>
        <p:spPr>
          <a:xfrm>
            <a:off x="6563027" y="2321202"/>
            <a:ext cx="819795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5" name="Trapezoid 524"/>
          <p:cNvSpPr>
            <a:spLocks/>
          </p:cNvSpPr>
          <p:nvPr/>
        </p:nvSpPr>
        <p:spPr>
          <a:xfrm rot="5400000">
            <a:off x="7026448" y="2468387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6" name="Trapezoid 525"/>
          <p:cNvSpPr>
            <a:spLocks/>
          </p:cNvSpPr>
          <p:nvPr/>
        </p:nvSpPr>
        <p:spPr>
          <a:xfrm rot="5400000">
            <a:off x="7023718" y="290168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7" name="Trapezoid 526"/>
          <p:cNvSpPr>
            <a:spLocks/>
          </p:cNvSpPr>
          <p:nvPr/>
        </p:nvSpPr>
        <p:spPr>
          <a:xfrm rot="5400000">
            <a:off x="7023718" y="3334981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8" name="Trapezoid 527"/>
          <p:cNvSpPr>
            <a:spLocks/>
          </p:cNvSpPr>
          <p:nvPr/>
        </p:nvSpPr>
        <p:spPr>
          <a:xfrm rot="5400000">
            <a:off x="7023718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9" name="Trapezoid 528"/>
          <p:cNvSpPr>
            <a:spLocks/>
          </p:cNvSpPr>
          <p:nvPr/>
        </p:nvSpPr>
        <p:spPr>
          <a:xfrm rot="5400000">
            <a:off x="7023718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30" name="Rectangle 529"/>
          <p:cNvSpPr>
            <a:spLocks/>
          </p:cNvSpPr>
          <p:nvPr/>
        </p:nvSpPr>
        <p:spPr>
          <a:xfrm>
            <a:off x="6651231" y="2421715"/>
            <a:ext cx="334497" cy="207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5" name="Rounded Rectangle 514"/>
          <p:cNvSpPr>
            <a:spLocks/>
          </p:cNvSpPr>
          <p:nvPr/>
        </p:nvSpPr>
        <p:spPr>
          <a:xfrm>
            <a:off x="6563027" y="1845922"/>
            <a:ext cx="819795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659135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6718389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684542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6972459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709949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7226530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31" name="TextBox 530"/>
          <p:cNvSpPr txBox="1">
            <a:spLocks/>
          </p:cNvSpPr>
          <p:nvPr/>
        </p:nvSpPr>
        <p:spPr>
          <a:xfrm>
            <a:off x="4047318" y="2465749"/>
            <a:ext cx="44275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ALU</a:t>
            </a:r>
          </a:p>
        </p:txBody>
      </p:sp>
      <p:sp>
        <p:nvSpPr>
          <p:cNvPr id="539" name="TextBox 538"/>
          <p:cNvSpPr txBox="1"/>
          <p:nvPr/>
        </p:nvSpPr>
        <p:spPr>
          <a:xfrm>
            <a:off x="530255" y="235343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PHV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Size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369954" y="2784718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Number of 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Actions</a:t>
            </a:r>
          </a:p>
        </p:txBody>
      </p:sp>
      <p:sp>
        <p:nvSpPr>
          <p:cNvPr id="541" name="TextBox 540"/>
          <p:cNvSpPr txBox="1"/>
          <p:nvPr/>
        </p:nvSpPr>
        <p:spPr>
          <a:xfrm>
            <a:off x="315452" y="407156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Total Stages</a:t>
            </a:r>
          </a:p>
        </p:txBody>
      </p:sp>
      <p:sp>
        <p:nvSpPr>
          <p:cNvPr id="542" name="TextBox 541"/>
          <p:cNvSpPr txBox="1"/>
          <p:nvPr/>
        </p:nvSpPr>
        <p:spPr>
          <a:xfrm>
            <a:off x="99848" y="3541538"/>
            <a:ext cx="18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Stateful</a:t>
            </a:r>
            <a:r>
              <a:rPr lang="en-US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Memory</a:t>
            </a:r>
          </a:p>
        </p:txBody>
      </p:sp>
      <p:sp>
        <p:nvSpPr>
          <p:cNvPr id="456" name="Rounded Rectangle 455"/>
          <p:cNvSpPr>
            <a:spLocks/>
          </p:cNvSpPr>
          <p:nvPr/>
        </p:nvSpPr>
        <p:spPr>
          <a:xfrm>
            <a:off x="2322138" y="4659994"/>
            <a:ext cx="1151686" cy="421041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Packet Header Vector</a:t>
            </a:r>
          </a:p>
        </p:txBody>
      </p:sp>
    </p:spTree>
    <p:extLst>
      <p:ext uri="{BB962C8B-B14F-4D97-AF65-F5344CB8AC3E}">
        <p14:creationId xmlns:p14="http://schemas.microsoft.com/office/powerpoint/2010/main" val="21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4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461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462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463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500" fill="hold"/>
                                        <p:tgtEl>
                                          <p:spTgt spid="464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500" fill="hold"/>
                                        <p:tgtEl>
                                          <p:spTgt spid="460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46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4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500" fill="hold"/>
                                        <p:tgtEl>
                                          <p:spTgt spid="49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500" fill="hold"/>
                                        <p:tgtEl>
                                          <p:spTgt spid="5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500" fill="hold"/>
                                        <p:tgtEl>
                                          <p:spTgt spid="4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48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500" fill="hold"/>
                                        <p:tgtEl>
                                          <p:spTgt spid="50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500" fill="hold"/>
                                        <p:tgtEl>
                                          <p:spTgt spid="5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8" grpId="0" animBg="1"/>
      <p:bldP spid="440" grpId="0"/>
      <p:bldP spid="457" grpId="0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6" grpId="0" animBg="1"/>
      <p:bldP spid="466" grpId="1" animBg="1"/>
      <p:bldP spid="468" grpId="0" animBg="1"/>
      <p:bldP spid="469" grpId="0" animBg="1"/>
      <p:bldP spid="470" grpId="0" animBg="1"/>
      <p:bldP spid="471" grpId="0" animBg="1"/>
      <p:bldP spid="472" grpId="0" animBg="1"/>
      <p:bldP spid="480" grpId="0" animBg="1"/>
      <p:bldP spid="480" grpId="1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7" grpId="1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506" grpId="0" animBg="1"/>
      <p:bldP spid="506" grpId="1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498" grpId="0" animBg="1"/>
      <p:bldP spid="498" grpId="1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24" grpId="0" animBg="1"/>
      <p:bldP spid="524" grpId="1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15" grpId="0" animBg="1"/>
      <p:bldP spid="515" grpId="1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31" grpId="0"/>
      <p:bldP spid="539" grpId="0"/>
      <p:bldP spid="540" grpId="0"/>
      <p:bldP spid="541" grpId="0"/>
      <p:bldP spid="542" grpId="0"/>
      <p:bldP spid="456" grpId="0" animBg="1"/>
      <p:bldP spid="4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Effective is Query Partitioning?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Log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B601AB-6CBC-0745-8BC1-8413D544C7B3}"/>
              </a:ext>
            </a:extLst>
          </p:cNvPr>
          <p:cNvSpPr txBox="1"/>
          <p:nvPr/>
        </p:nvSpPr>
        <p:spPr>
          <a:xfrm>
            <a:off x="152400" y="6243935"/>
            <a:ext cx="49444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 B)</a:t>
            </a:r>
          </a:p>
        </p:txBody>
      </p:sp>
    </p:spTree>
    <p:extLst>
      <p:ext uri="{BB962C8B-B14F-4D97-AF65-F5344CB8AC3E}">
        <p14:creationId xmlns:p14="http://schemas.microsoft.com/office/powerpoint/2010/main" val="6073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Effective is Query Partitioning?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Log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 B)</a:t>
            </a:r>
            <a:endParaRPr lang="en-US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5A29FC-75D4-3F43-8884-474B36FA65DA}"/>
              </a:ext>
            </a:extLst>
          </p:cNvPr>
          <p:cNvSpPr txBox="1"/>
          <p:nvPr/>
        </p:nvSpPr>
        <p:spPr>
          <a:xfrm>
            <a:off x="4421258" y="2566233"/>
            <a:ext cx="1484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O(100 M)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289322" y="5165344"/>
            <a:ext cx="8717755" cy="943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nly one order of magnitude reduction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B601AB-6CBC-0745-8BC1-8413D544C7B3}"/>
              </a:ext>
            </a:extLst>
          </p:cNvPr>
          <p:cNvSpPr txBox="1"/>
          <p:nvPr/>
        </p:nvSpPr>
        <p:spPr>
          <a:xfrm>
            <a:off x="152400" y="6243935"/>
            <a:ext cx="49444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</p:spTree>
    <p:extLst>
      <p:ext uri="{BB962C8B-B14F-4D97-AF65-F5344CB8AC3E}">
        <p14:creationId xmlns:p14="http://schemas.microsoft.com/office/powerpoint/2010/main" val="11792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459"/>
          <p:cNvSpPr/>
          <p:nvPr/>
        </p:nvSpPr>
        <p:spPr>
          <a:xfrm>
            <a:off x="772637" y="2416333"/>
            <a:ext cx="1721084" cy="43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  <a:endParaRPr sz="2800" dirty="0"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25" name="Shape 459"/>
          <p:cNvSpPr/>
          <p:nvPr/>
        </p:nvSpPr>
        <p:spPr>
          <a:xfrm>
            <a:off x="2649195" y="4214422"/>
            <a:ext cx="1867360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32" name="Shape 459"/>
          <p:cNvSpPr/>
          <p:nvPr/>
        </p:nvSpPr>
        <p:spPr>
          <a:xfrm>
            <a:off x="6109199" y="2399278"/>
            <a:ext cx="1613817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4" name="Cloud 3"/>
          <p:cNvSpPr/>
          <p:nvPr/>
        </p:nvSpPr>
        <p:spPr>
          <a:xfrm>
            <a:off x="316659" y="1873697"/>
            <a:ext cx="2640623" cy="152251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898"/>
            <a:ext cx="2133600" cy="365125"/>
          </a:xfrm>
        </p:spPr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2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Shape 459"/>
          <p:cNvSpPr/>
          <p:nvPr/>
        </p:nvSpPr>
        <p:spPr>
          <a:xfrm>
            <a:off x="6481702" y="4957096"/>
            <a:ext cx="1867360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Princeton</a:t>
            </a:r>
          </a:p>
        </p:txBody>
      </p:sp>
      <p:sp>
        <p:nvSpPr>
          <p:cNvPr id="34" name="Cloud 33"/>
          <p:cNvSpPr/>
          <p:nvPr/>
        </p:nvSpPr>
        <p:spPr>
          <a:xfrm>
            <a:off x="6046177" y="4439548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5594667" y="1879401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2084439" y="3217998"/>
            <a:ext cx="904702" cy="65420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2213669" y="3668945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949699" y="2625724"/>
            <a:ext cx="2644968" cy="2054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7048117" y="3392678"/>
            <a:ext cx="35096" cy="10787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4516554" y="4773459"/>
            <a:ext cx="1529623" cy="40876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V="1">
            <a:off x="4592728" y="3097218"/>
            <a:ext cx="1453449" cy="77498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4F6F02B-4866-E34B-83D1-C0916AD6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62515"/>
            <a:ext cx="1215229" cy="10770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FA38BEB-49A2-9642-9DEE-DE597A1A1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14" y="3381156"/>
            <a:ext cx="1073443" cy="10734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7856006-7A17-2A47-B559-2925FAFB5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180" y="2239120"/>
            <a:ext cx="748080" cy="7480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5B21FD2-6D25-0F40-8E8C-0A19AA07984D}"/>
              </a:ext>
            </a:extLst>
          </p:cNvPr>
          <p:cNvSpPr txBox="1"/>
          <p:nvPr/>
        </p:nvSpPr>
        <p:spPr>
          <a:xfrm>
            <a:off x="2328929" y="178535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Outages</a:t>
            </a:r>
          </a:p>
        </p:txBody>
      </p:sp>
      <p:sp>
        <p:nvSpPr>
          <p:cNvPr id="39" name="Left Arrow 38">
            <a:extLst>
              <a:ext uri="{FF2B5EF4-FFF2-40B4-BE49-F238E27FC236}">
                <a16:creationId xmlns:a16="http://schemas.microsoft.com/office/drawing/2014/main" xmlns="" id="{FFDC0127-48E1-CC4D-9010-00996CDE75D5}"/>
              </a:ext>
            </a:extLst>
          </p:cNvPr>
          <p:cNvSpPr/>
          <p:nvPr/>
        </p:nvSpPr>
        <p:spPr>
          <a:xfrm rot="11853542">
            <a:off x="4446534" y="4469540"/>
            <a:ext cx="1833168" cy="111593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7A7F710-4868-074E-A319-14CD4ED1FD9B}"/>
              </a:ext>
            </a:extLst>
          </p:cNvPr>
          <p:cNvSpPr txBox="1"/>
          <p:nvPr/>
        </p:nvSpPr>
        <p:spPr>
          <a:xfrm>
            <a:off x="4345852" y="556339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Congestion</a:t>
            </a:r>
          </a:p>
        </p:txBody>
      </p:sp>
      <p:sp>
        <p:nvSpPr>
          <p:cNvPr id="51" name="Left Arrow 50">
            <a:extLst>
              <a:ext uri="{FF2B5EF4-FFF2-40B4-BE49-F238E27FC236}">
                <a16:creationId xmlns:a16="http://schemas.microsoft.com/office/drawing/2014/main" xmlns="" id="{67883F1A-32D3-8442-BA82-0BF47065CD39}"/>
              </a:ext>
            </a:extLst>
          </p:cNvPr>
          <p:cNvSpPr/>
          <p:nvPr/>
        </p:nvSpPr>
        <p:spPr>
          <a:xfrm rot="1229594">
            <a:off x="2331195" y="3380516"/>
            <a:ext cx="3744898" cy="1008532"/>
          </a:xfrm>
          <a:prstGeom prst="leftArrow">
            <a:avLst/>
          </a:prstGeom>
          <a:gradFill>
            <a:gsLst>
              <a:gs pos="36000">
                <a:srgbClr val="FF0000"/>
              </a:gs>
              <a:gs pos="81000">
                <a:schemeClr val="tx1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5C27CFE-5AA8-D74D-8437-A92A9AC27D55}"/>
              </a:ext>
            </a:extLst>
          </p:cNvPr>
          <p:cNvSpPr txBox="1"/>
          <p:nvPr/>
        </p:nvSpPr>
        <p:spPr>
          <a:xfrm>
            <a:off x="4350653" y="2819317"/>
            <a:ext cx="21451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Cyberattacks</a:t>
            </a:r>
          </a:p>
        </p:txBody>
      </p:sp>
      <p:sp>
        <p:nvSpPr>
          <p:cNvPr id="36" name="Shape 459">
            <a:extLst>
              <a:ext uri="{FF2B5EF4-FFF2-40B4-BE49-F238E27FC236}">
                <a16:creationId xmlns:a16="http://schemas.microsoft.com/office/drawing/2014/main" xmlns="" id="{7B9E0285-5DAF-2D4C-B948-426FA4437930}"/>
              </a:ext>
            </a:extLst>
          </p:cNvPr>
          <p:cNvSpPr/>
          <p:nvPr/>
        </p:nvSpPr>
        <p:spPr>
          <a:xfrm>
            <a:off x="107790" y="4506535"/>
            <a:ext cx="1608690" cy="77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Network Operator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Network Management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13" y="3182726"/>
            <a:ext cx="1188691" cy="114790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64" y="3518434"/>
            <a:ext cx="1188691" cy="1147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15" y="3873568"/>
            <a:ext cx="1188691" cy="1147903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85199" y="2606211"/>
            <a:ext cx="8763000" cy="1688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Detect network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vents in </a:t>
            </a:r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real time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8" grpId="0"/>
      <p:bldP spid="39" grpId="0" animBg="1"/>
      <p:bldP spid="41" grpId="0"/>
      <p:bldP spid="51" grpId="0" animBg="1"/>
      <p:bldP spid="56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31719" y="256421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76547" y="322752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Limitations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20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52400" y="321537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14247" y="321537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08886" y="255497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628339" y="320286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054778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331844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6879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54778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8" name="Trapezoid 147"/>
          <p:cNvSpPr/>
          <p:nvPr/>
        </p:nvSpPr>
        <p:spPr>
          <a:xfrm rot="5400000">
            <a:off x="2347689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349900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354577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1" name="Trapezoid 150"/>
          <p:cNvSpPr/>
          <p:nvPr/>
        </p:nvSpPr>
        <p:spPr>
          <a:xfrm rot="5400000">
            <a:off x="2347689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785377" y="315574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3062443" y="338228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897478" y="328348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785377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9" name="Trapezoid 158"/>
          <p:cNvSpPr/>
          <p:nvPr/>
        </p:nvSpPr>
        <p:spPr>
          <a:xfrm rot="5400000">
            <a:off x="3078288" y="5610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3080499" y="393922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3085176" y="449616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2" name="Trapezoid 161"/>
          <p:cNvSpPr/>
          <p:nvPr/>
        </p:nvSpPr>
        <p:spPr>
          <a:xfrm rot="5400000">
            <a:off x="3078288" y="505310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513361" y="315574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793042" y="338228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628077" y="328348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Trapezoid 168"/>
          <p:cNvSpPr/>
          <p:nvPr/>
        </p:nvSpPr>
        <p:spPr>
          <a:xfrm rot="5400000">
            <a:off x="3808887" y="5610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811098" y="393922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815775" y="449616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3" name="Trapezoid 172"/>
          <p:cNvSpPr/>
          <p:nvPr/>
        </p:nvSpPr>
        <p:spPr>
          <a:xfrm rot="5400000">
            <a:off x="3808887" y="505310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244352" y="316475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523641" y="339129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358676" y="329249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9" name="Trapezoid 178"/>
          <p:cNvSpPr/>
          <p:nvPr/>
        </p:nvSpPr>
        <p:spPr>
          <a:xfrm rot="5400000">
            <a:off x="4539486" y="561905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541697" y="394823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546374" y="450517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3" name="Trapezoid 182"/>
          <p:cNvSpPr/>
          <p:nvPr/>
        </p:nvSpPr>
        <p:spPr>
          <a:xfrm rot="5400000">
            <a:off x="4539486" y="506211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84109" y="316475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254240" y="339129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5089275" y="329249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4" name="Trapezoid 233"/>
          <p:cNvSpPr/>
          <p:nvPr/>
        </p:nvSpPr>
        <p:spPr>
          <a:xfrm rot="5400000">
            <a:off x="5270085" y="561905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272296" y="394823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276973" y="450517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6" name="Trapezoid 245"/>
          <p:cNvSpPr/>
          <p:nvPr/>
        </p:nvSpPr>
        <p:spPr>
          <a:xfrm rot="5400000">
            <a:off x="5270085" y="506211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709107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984839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819874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5" name="Trapezoid 254"/>
          <p:cNvSpPr/>
          <p:nvPr/>
        </p:nvSpPr>
        <p:spPr>
          <a:xfrm rot="5400000">
            <a:off x="6000684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6002895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6007572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8" name="Trapezoid 257"/>
          <p:cNvSpPr/>
          <p:nvPr/>
        </p:nvSpPr>
        <p:spPr>
          <a:xfrm rot="5400000">
            <a:off x="6000684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434310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715438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550473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6" name="Trapezoid 265"/>
          <p:cNvSpPr/>
          <p:nvPr/>
        </p:nvSpPr>
        <p:spPr>
          <a:xfrm rot="5400000">
            <a:off x="6731283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733494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738171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5" name="Trapezoid 274"/>
          <p:cNvSpPr/>
          <p:nvPr/>
        </p:nvSpPr>
        <p:spPr>
          <a:xfrm rot="5400000">
            <a:off x="6731283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2063926" y="3245577"/>
            <a:ext cx="620640" cy="532244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443458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794525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522509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253500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993257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718255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864189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3025639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18709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513361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589557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751007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912458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244352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32094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48239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643841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984109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069855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231305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392756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709107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79634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50702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6112153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434310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50906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67051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831961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578054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739504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900955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5784837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39199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100650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3190050" y="1837307"/>
            <a:ext cx="1357772" cy="570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distinct</a:t>
            </a:r>
            <a:endParaRPr lang="en-US" b="1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5370694" y="1839347"/>
            <a:ext cx="1357772" cy="570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educe</a:t>
            </a:r>
            <a:endParaRPr lang="en-US" b="1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52400" y="4223733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How can we reduce 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footprint of </a:t>
            </a:r>
            <a:r>
              <a:rPr lang="en-US" sz="3200" b="1" dirty="0" err="1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stateful</a:t>
            </a:r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operators?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4063943" y="261464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3405823" y="260804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286962" y="261495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618468" y="261327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164" grpId="0" animBg="1"/>
      <p:bldP spid="168" grpId="0" animBg="1"/>
      <p:bldP spid="174" grpId="0" animBg="1"/>
      <p:bldP spid="178" grpId="0" animBg="1"/>
      <p:bldP spid="187" grpId="0" animBg="1"/>
      <p:bldP spid="223" grpId="0" animBg="1"/>
      <p:bldP spid="233" grpId="0" animBg="1"/>
      <p:bldP spid="233" grpId="1" animBg="1"/>
      <p:bldP spid="247" grpId="0" animBg="1"/>
      <p:bldP spid="247" grpId="1" animBg="1"/>
      <p:bldP spid="249" grpId="0" animBg="1"/>
      <p:bldP spid="250" grpId="0" animBg="1"/>
      <p:bldP spid="251" grpId="0" animBg="1"/>
      <p:bldP spid="254" grpId="0" animBg="1"/>
      <p:bldP spid="2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Observations: </a:t>
            </a:r>
            <a:b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Nature of Monitoring Tasks</a:t>
            </a:r>
            <a:endParaRPr lang="en-US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92" y="2369423"/>
            <a:ext cx="4264743" cy="317166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322727" y="2210765"/>
            <a:ext cx="3439308" cy="855592"/>
          </a:xfrm>
          <a:prstGeom prst="wedgeRectCallout">
            <a:avLst>
              <a:gd name="adj1" fmla="val -126652"/>
              <a:gd name="adj2" fmla="val 5210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DNS Reflection 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Attack Victims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322729" y="4628725"/>
            <a:ext cx="3282651" cy="696934"/>
          </a:xfrm>
          <a:prstGeom prst="wedgeRectCallout">
            <a:avLst>
              <a:gd name="adj1" fmla="val -106981"/>
              <a:gd name="adj2" fmla="val -1086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All Hosts</a:t>
            </a:r>
            <a:endParaRPr lang="en-US" sz="2400" b="1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52400" y="4223733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Most monitoring tasks are looking for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needles in a haystack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Detecting DNS Reflection Attack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36191"/>
            <a:ext cx="7516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victim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				 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.map(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/8)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.filter(p 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== 53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.map(p =&gt; 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p.sIP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.distinct()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…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Observations: </a:t>
            </a:r>
            <a:b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Possible to Reduce Memory Footprint</a:t>
            </a:r>
            <a:endParaRPr lang="en-US" sz="38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715933-5610-A643-9A7D-7BA677FEF523}"/>
              </a:ext>
            </a:extLst>
          </p:cNvPr>
          <p:cNvSpPr txBox="1"/>
          <p:nvPr/>
        </p:nvSpPr>
        <p:spPr>
          <a:xfrm>
            <a:off x="4982985" y="2069504"/>
            <a:ext cx="382483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 consider first 8 bits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251012" y="4544515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Queries at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coarser levels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have smaller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Detecting DNS Reflection Attack</a:t>
            </a:r>
            <a:endParaRPr lang="en-US" b="1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36191"/>
            <a:ext cx="7516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victim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				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.map(</a:t>
            </a:r>
            <a:r>
              <a:rPr lang="en-US" sz="2400" b="1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/8)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.filter(p 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.map(p =&gt; 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p.sIP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.distinct()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…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Observations:</a:t>
            </a:r>
            <a:b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Possible to Preserve Query Accuracy</a:t>
            </a:r>
            <a:endParaRPr lang="en-US" sz="38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715933-5610-A643-9A7D-7BA677FEF523}"/>
              </a:ext>
            </a:extLst>
          </p:cNvPr>
          <p:cNvSpPr txBox="1"/>
          <p:nvPr/>
        </p:nvSpPr>
        <p:spPr>
          <a:xfrm>
            <a:off x="4149162" y="2236191"/>
            <a:ext cx="382483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Hierarchical packet field</a:t>
            </a:r>
            <a:endParaRPr lang="en-US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52401" y="4544515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Query accuracy is preserved if refined with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hierarchical 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packet fields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0207" y="3462507"/>
            <a:ext cx="638937" cy="18783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197273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307" y="3590253"/>
            <a:ext cx="205399" cy="16579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20207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215329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220006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650806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2927872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762907" y="3577742"/>
            <a:ext cx="191232" cy="16704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65080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2945928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2950605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78790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658471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493506" y="357774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676527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681204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09781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389070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24105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407126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411803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849538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119669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954704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137725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142402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574536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850268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685303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5868324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5873001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299739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580867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15902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598923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603600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6308887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65995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387938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118929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858686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58368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72961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289106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0525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378790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45498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61643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777887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109781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1863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3478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50927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849538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93528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09673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258185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57453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6617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816131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977582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299739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37448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53593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69739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766384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966079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/>
          <a:srcRect l="14798" t="25201" r="15740" b="22493"/>
          <a:stretch/>
        </p:blipFill>
        <p:spPr>
          <a:xfrm rot="21030557">
            <a:off x="65202" y="2994277"/>
            <a:ext cx="1695381" cy="108455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7203" y="2562967"/>
            <a:ext cx="1725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Packet Stream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"/>
          <a:srcRect t="36998" b="34473"/>
          <a:stretch/>
        </p:blipFill>
        <p:spPr>
          <a:xfrm rot="10800000">
            <a:off x="342581" y="3980234"/>
            <a:ext cx="1040644" cy="20075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/>
          <a:srcRect t="36998" b="34473"/>
          <a:stretch/>
        </p:blipFill>
        <p:spPr>
          <a:xfrm rot="10800000">
            <a:off x="6996381" y="3623783"/>
            <a:ext cx="1040644" cy="20075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/>
          <a:srcRect l="14798" t="25201" r="15740" b="22493"/>
          <a:stretch/>
        </p:blipFill>
        <p:spPr>
          <a:xfrm rot="20687839">
            <a:off x="7224444" y="3107344"/>
            <a:ext cx="586215" cy="44143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8118176" y="3456442"/>
            <a:ext cx="8821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+W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Iterative Query Refinement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24</a:t>
            </a:fld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917740" y="3539832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105" name="Rectangular Callout 104">
            <a:extLst>
              <a:ext uri="{FF2B5EF4-FFF2-40B4-BE49-F238E27FC236}">
                <a16:creationId xmlns:a16="http://schemas.microsoft.com/office/drawing/2014/main" xmlns="" id="{BB0E81AE-62D8-DD40-9950-1E6F60012D9A}"/>
              </a:ext>
            </a:extLst>
          </p:cNvPr>
          <p:cNvSpPr/>
          <p:nvPr/>
        </p:nvSpPr>
        <p:spPr>
          <a:xfrm>
            <a:off x="7743463" y="2477650"/>
            <a:ext cx="1256911" cy="383470"/>
          </a:xfrm>
          <a:prstGeom prst="wedgeRectCallout">
            <a:avLst>
              <a:gd name="adj1" fmla="val 18732"/>
              <a:gd name="adj2" fmla="val 22638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Window</a:t>
            </a:r>
            <a:endParaRPr lang="en-US" sz="2000" b="1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6" name="Rectangular Callout 105">
            <a:extLst>
              <a:ext uri="{FF2B5EF4-FFF2-40B4-BE49-F238E27FC236}">
                <a16:creationId xmlns:a16="http://schemas.microsoft.com/office/drawing/2014/main" xmlns="" id="{BB0E81AE-62D8-DD40-9950-1E6F60012D9A}"/>
              </a:ext>
            </a:extLst>
          </p:cNvPr>
          <p:cNvSpPr/>
          <p:nvPr/>
        </p:nvSpPr>
        <p:spPr>
          <a:xfrm>
            <a:off x="1096738" y="1674329"/>
            <a:ext cx="2828058" cy="423430"/>
          </a:xfrm>
          <a:prstGeom prst="wedgeRectCallout">
            <a:avLst>
              <a:gd name="adj1" fmla="val -13345"/>
              <a:gd name="adj2" fmla="val 39225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map(</a:t>
            </a:r>
            <a:r>
              <a:rPr lang="en-US" sz="2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=&gt;</a:t>
            </a:r>
            <a:r>
              <a:rPr lang="en-US" sz="2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/8)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48151" y="5388731"/>
            <a:ext cx="36553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PISA Target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206976" y="5494738"/>
            <a:ext cx="8762999" cy="7375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First, execute query at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coarser level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174" grpId="0" animBg="1"/>
      <p:bldP spid="223" grpId="0" animBg="1"/>
      <p:bldP spid="103" grpId="0"/>
      <p:bldP spid="99" grpId="0" animBg="1"/>
      <p:bldP spid="105" grpId="0" animBg="1"/>
      <p:bldP spid="106" grpId="0" animBg="1"/>
      <p:bldP spid="1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0207" y="3462507"/>
            <a:ext cx="638937" cy="18783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197273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307" y="3590253"/>
            <a:ext cx="205399" cy="16579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20207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215329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220006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650806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2927872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762907" y="3577742"/>
            <a:ext cx="191232" cy="16704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65080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2945928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2950605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78790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658471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493506" y="357774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676527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681204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09781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389070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24105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407126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411803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849538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119669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954704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137725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142402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574536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850268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685303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5868324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5873001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299739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580867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15902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598923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603600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6308887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65995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387938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118929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858686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58368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72961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289106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0525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378790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45498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61643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777887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109781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1863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3478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50927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849538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93528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09673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258185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57453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6617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816131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977582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299739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37448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53593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69739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766384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966079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91" y="3973218"/>
            <a:ext cx="1725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Filtered</a:t>
            </a:r>
          </a:p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Packet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Stream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Iterative Query Refinement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25</a:t>
            </a:fld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917740" y="3539832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105" name="Rectangular Callout 104">
            <a:extLst>
              <a:ext uri="{FF2B5EF4-FFF2-40B4-BE49-F238E27FC236}">
                <a16:creationId xmlns:a16="http://schemas.microsoft.com/office/drawing/2014/main" xmlns="" id="{BB0E81AE-62D8-DD40-9950-1E6F60012D9A}"/>
              </a:ext>
            </a:extLst>
          </p:cNvPr>
          <p:cNvSpPr/>
          <p:nvPr/>
        </p:nvSpPr>
        <p:spPr>
          <a:xfrm>
            <a:off x="7407797" y="2907972"/>
            <a:ext cx="1592577" cy="722710"/>
          </a:xfrm>
          <a:prstGeom prst="wedgeRectCallout">
            <a:avLst>
              <a:gd name="adj1" fmla="val 21639"/>
              <a:gd name="adj2" fmla="val 16454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Detection</a:t>
            </a:r>
          </a:p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Delay</a:t>
            </a:r>
            <a:endParaRPr lang="en-US" sz="2000" b="1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930372" y="4535156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  <a:p>
            <a:pPr algn="ctr"/>
            <a:r>
              <a:rPr lang="en-US" sz="1350" dirty="0" smtClean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"/>
          <a:srcRect t="36998" b="34473"/>
          <a:stretch/>
        </p:blipFill>
        <p:spPr>
          <a:xfrm rot="10800000">
            <a:off x="324770" y="5016044"/>
            <a:ext cx="1040644" cy="20075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"/>
          <a:srcRect l="14798" t="25201" r="15740" b="22493"/>
          <a:stretch/>
        </p:blipFill>
        <p:spPr>
          <a:xfrm rot="20687839">
            <a:off x="552833" y="4602700"/>
            <a:ext cx="586215" cy="441431"/>
          </a:xfrm>
          <a:prstGeom prst="rect">
            <a:avLst/>
          </a:prstGeom>
        </p:spPr>
      </p:pic>
      <p:sp>
        <p:nvSpPr>
          <p:cNvPr id="86" name="Rounded Rectangle 85"/>
          <p:cNvSpPr/>
          <p:nvPr/>
        </p:nvSpPr>
        <p:spPr>
          <a:xfrm>
            <a:off x="6276121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627188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355172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086163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825920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550918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/>
          <a:srcRect t="36998" b="34473"/>
          <a:stretch/>
        </p:blipFill>
        <p:spPr>
          <a:xfrm rot="10800000">
            <a:off x="7031864" y="4565472"/>
            <a:ext cx="1040644" cy="20075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023198" y="4392716"/>
            <a:ext cx="10385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Helvetica Neue" charset="0"/>
                <a:ea typeface="Helvetica Neue" charset="0"/>
                <a:cs typeface="Helvetica Neue" charset="0"/>
              </a:rPr>
              <a:t>t+2W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30363" y="1965106"/>
            <a:ext cx="36553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Smaller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</a:t>
            </a:r>
            <a:endParaRPr lang="en-US" sz="2400" b="1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444251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621303" y="290652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48151" y="5388731"/>
            <a:ext cx="36553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PISA Target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237375" y="5503718"/>
            <a:ext cx="8762999" cy="7375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Then, execute query at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finer level(s)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656510BB-822C-FD44-A7F3-BACCAB426E7A}"/>
              </a:ext>
            </a:extLst>
          </p:cNvPr>
          <p:cNvSpPr/>
          <p:nvPr/>
        </p:nvSpPr>
        <p:spPr>
          <a:xfrm>
            <a:off x="16476" y="1965106"/>
            <a:ext cx="9144000" cy="436624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91054" y="3399025"/>
            <a:ext cx="8909320" cy="17913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Smaller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 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at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the cost of additional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detection delay</a:t>
            </a:r>
            <a:endParaRPr lang="en-US" sz="36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/>
      <p:bldP spid="95" grpId="0"/>
      <p:bldP spid="100" grpId="0" animBg="1"/>
      <p:bldP spid="104" grpId="0" animBg="1"/>
      <p:bldP spid="94" grpId="0" animBg="1"/>
      <p:bldP spid="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Query Planning </a:t>
            </a:r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Problem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22770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Goal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Minimize </a:t>
            </a:r>
            <a:r>
              <a:rPr lang="en-US" dirty="0" smtClean="0"/>
              <a:t>tuples sent to the </a:t>
            </a:r>
            <a:r>
              <a:rPr lang="en-US" dirty="0"/>
              <a:t>stream processor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Given</a:t>
            </a:r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Queries, </a:t>
            </a:r>
            <a:r>
              <a:rPr lang="en-US" dirty="0" smtClean="0"/>
              <a:t>packet traces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Determine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Which packet field to use for iterative refinement?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What </a:t>
            </a:r>
            <a:r>
              <a:rPr lang="en-US" dirty="0"/>
              <a:t>levels to use for iterative refinement?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What’s the partitioning plan for each refined query?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52400" y="4487180"/>
            <a:ext cx="8909320" cy="145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Augment partitioning ILP to compute both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refinement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partitioning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plans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Sonata’s Performance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08700261"/>
              </p:ext>
            </p:extLst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Log Scale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3177" y="6343006"/>
            <a:ext cx="4016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0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charset="0"/>
                <a:ea typeface="Helvetica Neue" charset="0"/>
                <a:cs typeface="Helvetica Neue" charset="0"/>
              </a:rPr>
              <a:t>O(1 B)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5A29FC-75D4-3F43-8884-474B36FA65DA}"/>
              </a:ext>
            </a:extLst>
          </p:cNvPr>
          <p:cNvSpPr txBox="1"/>
          <p:nvPr/>
        </p:nvSpPr>
        <p:spPr>
          <a:xfrm>
            <a:off x="4421258" y="2566233"/>
            <a:ext cx="1484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charset="0"/>
                <a:ea typeface="Helvetica Neue" charset="0"/>
                <a:cs typeface="Helvetica Neue" charset="0"/>
              </a:rPr>
              <a:t>O(100 M)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5A29FC-75D4-3F43-8884-474B36FA65DA}"/>
              </a:ext>
            </a:extLst>
          </p:cNvPr>
          <p:cNvSpPr txBox="1"/>
          <p:nvPr/>
        </p:nvSpPr>
        <p:spPr>
          <a:xfrm>
            <a:off x="6047653" y="3708923"/>
            <a:ext cx="14285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O(100 K)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79240" y="4969267"/>
            <a:ext cx="8909320" cy="11390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Up to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4 orders of magnitude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reduction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Summary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625" y="1627871"/>
            <a:ext cx="8582628" cy="465477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sz="3000" dirty="0"/>
          </a:p>
          <a:p>
            <a:r>
              <a:rPr lang="en-US" sz="41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Key Takeaways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Flexible</a:t>
            </a:r>
            <a:endParaRPr lang="en-US" sz="4000" dirty="0" smtClean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2"/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Dataflow queries over packet tuples</a:t>
            </a:r>
          </a:p>
          <a:p>
            <a:pPr lvl="2"/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Fewer than </a:t>
            </a:r>
            <a:r>
              <a:rPr lang="en-US" sz="3400" b="1" dirty="0" smtClean="0">
                <a:latin typeface="Helvetica Neue" charset="0"/>
                <a:ea typeface="Helvetica Neue" charset="0"/>
                <a:cs typeface="Helvetica Neue" charset="0"/>
              </a:rPr>
              <a:t>20 lines of code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Scalable</a:t>
            </a:r>
            <a:endParaRPr lang="en-US" sz="4000" dirty="0" smtClean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2"/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Query refinement and partitioning algorithms</a:t>
            </a:r>
          </a:p>
          <a:p>
            <a:pPr lvl="2"/>
            <a:r>
              <a:rPr lang="en-US" sz="3400" b="1" dirty="0" smtClean="0">
                <a:latin typeface="Helvetica Neue" charset="0"/>
                <a:ea typeface="Helvetica Neue" charset="0"/>
                <a:cs typeface="Helvetica Neue" charset="0"/>
              </a:rPr>
              <a:t>4 orders of magnitude workload </a:t>
            </a:r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reduction</a:t>
            </a:r>
            <a:endParaRPr lang="en-US" sz="34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914400" lvl="2" indent="0">
              <a:buNone/>
            </a:pPr>
            <a:endParaRPr lang="en-US" sz="3200" b="1" dirty="0" smtClean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41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Future Directions</a:t>
            </a:r>
          </a:p>
          <a:p>
            <a:pPr lvl="1"/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Monitor network-wide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vents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Handle traffic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d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ynamics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20387" y="538112"/>
            <a:ext cx="662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i="1" kern="0" dirty="0" smtClean="0">
                <a:solidFill>
                  <a:schemeClr val="accent2">
                    <a:lumMod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hlinkClick r:id="rId3"/>
              </a:rPr>
              <a:t>http://sonata.cs.princeton.edu</a:t>
            </a:r>
            <a:r>
              <a:rPr lang="en-US" sz="3600" i="1" kern="0" dirty="0" smtClean="0">
                <a:solidFill>
                  <a:schemeClr val="accent2">
                    <a:lumMod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  </a:t>
            </a:r>
            <a:endParaRPr lang="en-US" sz="3600" i="1" kern="0" dirty="0">
              <a:solidFill>
                <a:schemeClr val="accent2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6AA5D-6969-F64B-A854-096B25C3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3662"/>
            <a:ext cx="8763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Network Monitoring Requirements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94EC2-1A01-794B-9E9A-F750AC0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00149"/>
            <a:ext cx="2133600" cy="228600"/>
          </a:xfrm>
        </p:spPr>
        <p:txBody>
          <a:bodyPr/>
          <a:lstStyle/>
          <a:p>
            <a:fld id="{4748F3B0-5290-A241-88FF-F03DD11265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B466617B-ED54-FD47-AC40-6788CDAE2FB7}"/>
              </a:ext>
            </a:extLst>
          </p:cNvPr>
          <p:cNvSpPr/>
          <p:nvPr/>
        </p:nvSpPr>
        <p:spPr>
          <a:xfrm>
            <a:off x="3049502" y="2636049"/>
            <a:ext cx="3060210" cy="1833135"/>
          </a:xfrm>
          <a:prstGeom prst="cloud">
            <a:avLst/>
          </a:prstGeom>
          <a:solidFill>
            <a:schemeClr val="bg1"/>
          </a:solidFill>
          <a:effectLst>
            <a:outerShdw blurRad="101600" dist="508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8151764-5F7F-EF4A-A5EA-7911EDEBA44F}"/>
              </a:ext>
            </a:extLst>
          </p:cNvPr>
          <p:cNvGrpSpPr/>
          <p:nvPr/>
        </p:nvGrpSpPr>
        <p:grpSpPr>
          <a:xfrm>
            <a:off x="4195535" y="2346418"/>
            <a:ext cx="768142" cy="625130"/>
            <a:chOff x="4857394" y="2350956"/>
            <a:chExt cx="768142" cy="625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3D8D25B-3450-7942-A057-BB5C518F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B39D1E7-963F-AA45-BA68-C7C4553D2C6D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30D0E91-1A33-3B42-BA0F-9ACE65B46440}"/>
              </a:ext>
            </a:extLst>
          </p:cNvPr>
          <p:cNvGrpSpPr/>
          <p:nvPr/>
        </p:nvGrpSpPr>
        <p:grpSpPr>
          <a:xfrm>
            <a:off x="4187929" y="4133685"/>
            <a:ext cx="768142" cy="625130"/>
            <a:chOff x="4857394" y="2350956"/>
            <a:chExt cx="768142" cy="6251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50A912-C388-874C-BF51-0B7221BE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63E6308-239A-EF41-85CB-2E31DE976CD5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89DEB22-96F0-C643-8B7E-A1813ED8539A}"/>
              </a:ext>
            </a:extLst>
          </p:cNvPr>
          <p:cNvGrpSpPr/>
          <p:nvPr/>
        </p:nvGrpSpPr>
        <p:grpSpPr>
          <a:xfrm>
            <a:off x="5632676" y="3139584"/>
            <a:ext cx="768142" cy="625130"/>
            <a:chOff x="4857394" y="2350956"/>
            <a:chExt cx="768142" cy="6251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4A17420-3731-0540-B336-B5A9E6747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703C604-DF5A-264D-8917-84D4B81695F0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EF3BD2-86A4-CD49-967C-44F770B2B892}"/>
              </a:ext>
            </a:extLst>
          </p:cNvPr>
          <p:cNvSpPr txBox="1"/>
          <p:nvPr/>
        </p:nvSpPr>
        <p:spPr>
          <a:xfrm>
            <a:off x="1397303" y="30515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👺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1657614-E661-164D-B631-6BB40D2D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88" y="1539995"/>
            <a:ext cx="806423" cy="806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CD1A9C9-4F2C-124E-AD5D-B21432C2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297" y="2910165"/>
            <a:ext cx="806423" cy="80642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D552AC-6DD0-5D4C-A71C-C95FC6E6529E}"/>
              </a:ext>
            </a:extLst>
          </p:cNvPr>
          <p:cNvSpPr/>
          <p:nvPr/>
        </p:nvSpPr>
        <p:spPr>
          <a:xfrm>
            <a:off x="4060747" y="4923467"/>
            <a:ext cx="10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Helvetica Neue" charset="0"/>
                <a:ea typeface="Helvetica Neue" charset="0"/>
                <a:cs typeface="Helvetica Neue" charset="0"/>
              </a:rPr>
              <a:t>😵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63BDB28-473E-2C4F-A882-EDC1B9CA631B}"/>
              </a:ext>
            </a:extLst>
          </p:cNvPr>
          <p:cNvGrpSpPr/>
          <p:nvPr/>
        </p:nvGrpSpPr>
        <p:grpSpPr>
          <a:xfrm>
            <a:off x="2372325" y="2646927"/>
            <a:ext cx="1200314" cy="695879"/>
            <a:chOff x="2372325" y="2623778"/>
            <a:chExt cx="1200314" cy="6958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B5276B0-FA97-6F4E-9256-8F8E860F493E}"/>
                </a:ext>
              </a:extLst>
            </p:cNvPr>
            <p:cNvGrpSpPr/>
            <p:nvPr/>
          </p:nvGrpSpPr>
          <p:grpSpPr>
            <a:xfrm>
              <a:off x="2388945" y="2623778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7659D378-B6DA-6D41-8FBA-863C61FE8770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" name="Triangle 18">
                <a:extLst>
                  <a:ext uri="{FF2B5EF4-FFF2-40B4-BE49-F238E27FC236}">
                    <a16:creationId xmlns:a16="http://schemas.microsoft.com/office/drawing/2014/main" xmlns="" id="{D632B2CD-A103-3A42-A7C8-DAB3AD1E17FC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9B87F3C-D98C-9E4D-AC9A-EA7543C7CD94}"/>
                </a:ext>
              </a:extLst>
            </p:cNvPr>
            <p:cNvSpPr txBox="1"/>
            <p:nvPr/>
          </p:nvSpPr>
          <p:spPr>
            <a:xfrm>
              <a:off x="2372325" y="2625233"/>
              <a:ext cx="1200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93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  <a:endParaRPr lang="en-US" sz="1400" b="1" baseline="-25000" dirty="0">
                <a:solidFill>
                  <a:srgbClr val="FF93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E393CF6-12B3-B641-BAC3-BE6875E05F71}"/>
              </a:ext>
            </a:extLst>
          </p:cNvPr>
          <p:cNvGrpSpPr/>
          <p:nvPr/>
        </p:nvGrpSpPr>
        <p:grpSpPr>
          <a:xfrm>
            <a:off x="2376055" y="3485899"/>
            <a:ext cx="1200314" cy="695879"/>
            <a:chOff x="2376055" y="3462750"/>
            <a:chExt cx="1200314" cy="6958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A5ECA65-5DAD-FF40-B647-321BE44902D6}"/>
                </a:ext>
              </a:extLst>
            </p:cNvPr>
            <p:cNvGrpSpPr/>
            <p:nvPr/>
          </p:nvGrpSpPr>
          <p:grpSpPr>
            <a:xfrm>
              <a:off x="2392675" y="3462750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755E3AB0-73A6-7149-8F5E-3FA863C613DC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0" name="Triangle 29">
                <a:extLst>
                  <a:ext uri="{FF2B5EF4-FFF2-40B4-BE49-F238E27FC236}">
                    <a16:creationId xmlns:a16="http://schemas.microsoft.com/office/drawing/2014/main" xmlns="" id="{07F15FA7-9F74-1246-9798-C6E6B8C92B7C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5ED9264-9D22-E047-99A7-A1EDDAA5B5F1}"/>
                </a:ext>
              </a:extLst>
            </p:cNvPr>
            <p:cNvSpPr txBox="1"/>
            <p:nvPr/>
          </p:nvSpPr>
          <p:spPr>
            <a:xfrm>
              <a:off x="2376055" y="3464205"/>
              <a:ext cx="1200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008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  <a:endParaRPr lang="en-US" sz="1400" b="1" baseline="-25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648A48-BA7F-3047-BDA1-4F62DC2DB4C0}"/>
              </a:ext>
            </a:extLst>
          </p:cNvPr>
          <p:cNvGrpSpPr/>
          <p:nvPr/>
        </p:nvGrpSpPr>
        <p:grpSpPr>
          <a:xfrm>
            <a:off x="6351565" y="3101126"/>
            <a:ext cx="1265359" cy="695879"/>
            <a:chOff x="2372324" y="2623778"/>
            <a:chExt cx="1265359" cy="69587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D36B6EE-E55F-E242-AD3C-96CBAEF01965}"/>
                </a:ext>
              </a:extLst>
            </p:cNvPr>
            <p:cNvGrpSpPr/>
            <p:nvPr/>
          </p:nvGrpSpPr>
          <p:grpSpPr>
            <a:xfrm>
              <a:off x="2388945" y="2623778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0AF0FE9-30A7-A54B-84F8-67A7B8985777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xmlns="" id="{EEAF5660-84CF-0042-90B6-8742ABEF0997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26EA645-324D-674B-B716-F5AB58FA73DD}"/>
                </a:ext>
              </a:extLst>
            </p:cNvPr>
            <p:cNvSpPr txBox="1"/>
            <p:nvPr/>
          </p:nvSpPr>
          <p:spPr>
            <a:xfrm>
              <a:off x="2372324" y="2625233"/>
              <a:ext cx="1265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008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  <a:endParaRPr lang="en-US" sz="1400" b="1" baseline="-250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9E2EBDB-69FA-DF42-8A3A-071EC20DD7FE}"/>
              </a:ext>
            </a:extLst>
          </p:cNvPr>
          <p:cNvGrpSpPr/>
          <p:nvPr/>
        </p:nvGrpSpPr>
        <p:grpSpPr>
          <a:xfrm>
            <a:off x="4060747" y="1599729"/>
            <a:ext cx="1261628" cy="695879"/>
            <a:chOff x="2376055" y="3462750"/>
            <a:chExt cx="1261628" cy="69587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EDC17E48-1204-6E4F-A5B8-4C43539BABF5}"/>
                </a:ext>
              </a:extLst>
            </p:cNvPr>
            <p:cNvGrpSpPr/>
            <p:nvPr/>
          </p:nvGrpSpPr>
          <p:grpSpPr>
            <a:xfrm>
              <a:off x="2392675" y="3462750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81D63680-C13E-524A-9B94-1D1290548838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xmlns="" id="{4109EDFE-B998-3040-8E85-91F8B2443D69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6EDDCB2-830E-B141-BA75-6DEA8D345C54}"/>
                </a:ext>
              </a:extLst>
            </p:cNvPr>
            <p:cNvSpPr txBox="1"/>
            <p:nvPr/>
          </p:nvSpPr>
          <p:spPr>
            <a:xfrm>
              <a:off x="2376055" y="3464205"/>
              <a:ext cx="1261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93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  <a:endParaRPr lang="en-US" sz="1400" b="1" baseline="-250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3B34662-FDC6-B440-9058-4B809D14BC53}"/>
              </a:ext>
            </a:extLst>
          </p:cNvPr>
          <p:cNvSpPr txBox="1"/>
          <p:nvPr/>
        </p:nvSpPr>
        <p:spPr>
          <a:xfrm>
            <a:off x="4326577" y="124484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Helvetica Neue" charset="0"/>
                <a:ea typeface="Helvetica Neue" charset="0"/>
                <a:cs typeface="Helvetica Neue" charset="0"/>
              </a:rPr>
              <a:t>DNS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DE026BB-6047-2045-9909-EFF6E9081BC2}"/>
              </a:ext>
            </a:extLst>
          </p:cNvPr>
          <p:cNvSpPr txBox="1"/>
          <p:nvPr/>
        </p:nvSpPr>
        <p:spPr>
          <a:xfrm>
            <a:off x="6612587" y="259999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</a:rPr>
              <a:t>DNS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1FA7F18-A22F-FC4B-9744-52D8E608A6CA}"/>
              </a:ext>
            </a:extLst>
          </p:cNvPr>
          <p:cNvSpPr txBox="1"/>
          <p:nvPr/>
        </p:nvSpPr>
        <p:spPr>
          <a:xfrm>
            <a:off x="1362282" y="3748075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Attacker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DA4B667-FD06-4D4E-BBCF-26254B14D969}"/>
              </a:ext>
            </a:extLst>
          </p:cNvPr>
          <p:cNvSpPr txBox="1"/>
          <p:nvPr/>
        </p:nvSpPr>
        <p:spPr>
          <a:xfrm>
            <a:off x="4179332" y="5528196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Victim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52400" y="1825436"/>
            <a:ext cx="8762999" cy="13531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Receive</a:t>
            </a:r>
            <a:r>
              <a:rPr lang="en-US" sz="3200" b="1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DNS responses 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from many</a:t>
            </a:r>
            <a:r>
              <a:rPr lang="en-US" sz="3200" b="1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distinct sources </a:t>
            </a:r>
            <a:endParaRPr lang="en-US" sz="320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5086B59B-22B7-8846-B424-D22F8E7D3718}"/>
              </a:ext>
            </a:extLst>
          </p:cNvPr>
          <p:cNvGrpSpPr/>
          <p:nvPr/>
        </p:nvGrpSpPr>
        <p:grpSpPr>
          <a:xfrm>
            <a:off x="5730495" y="3403370"/>
            <a:ext cx="3104936" cy="3096779"/>
            <a:chOff x="5830626" y="3638692"/>
            <a:chExt cx="3104936" cy="3096779"/>
          </a:xfrm>
        </p:grpSpPr>
        <p:sp>
          <p:nvSpPr>
            <p:cNvPr id="59" name="Vertical Scroll 58">
              <a:extLst>
                <a:ext uri="{FF2B5EF4-FFF2-40B4-BE49-F238E27FC236}">
                  <a16:creationId xmlns:a16="http://schemas.microsoft.com/office/drawing/2014/main" xmlns="" id="{ECCF424D-AB67-BD44-B153-3E7DD7305302}"/>
                </a:ext>
              </a:extLst>
            </p:cNvPr>
            <p:cNvSpPr/>
            <p:nvPr/>
          </p:nvSpPr>
          <p:spPr>
            <a:xfrm>
              <a:off x="5830626" y="3719485"/>
              <a:ext cx="3104936" cy="3015986"/>
            </a:xfrm>
            <a:prstGeom prst="verticalScroll">
              <a:avLst/>
            </a:prstGeom>
            <a:solidFill>
              <a:srgbClr val="DBC19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jitter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distinct hosts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volume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delay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loss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0" name="Content Placeholder 7">
              <a:extLst>
                <a:ext uri="{FF2B5EF4-FFF2-40B4-BE49-F238E27FC236}">
                  <a16:creationId xmlns:a16="http://schemas.microsoft.com/office/drawing/2014/main" xmlns="" id="{78DFFE68-4063-2543-91CE-3F42CBC905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92452" y="3638692"/>
              <a:ext cx="2368297" cy="57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Metrics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E9471FC-C53B-8242-9AFC-CADE21972BC9}"/>
              </a:ext>
            </a:extLst>
          </p:cNvPr>
          <p:cNvGrpSpPr/>
          <p:nvPr/>
        </p:nvGrpSpPr>
        <p:grpSpPr>
          <a:xfrm>
            <a:off x="416592" y="3419275"/>
            <a:ext cx="3113212" cy="3110205"/>
            <a:chOff x="516723" y="3654597"/>
            <a:chExt cx="3113212" cy="3110205"/>
          </a:xfrm>
        </p:grpSpPr>
        <p:sp>
          <p:nvSpPr>
            <p:cNvPr id="62" name="Vertical Scroll 61">
              <a:extLst>
                <a:ext uri="{FF2B5EF4-FFF2-40B4-BE49-F238E27FC236}">
                  <a16:creationId xmlns:a16="http://schemas.microsoft.com/office/drawing/2014/main" xmlns="" id="{64E7D3E3-2F12-B84A-B9D7-3D993ECC8A43}"/>
                </a:ext>
              </a:extLst>
            </p:cNvPr>
            <p:cNvSpPr/>
            <p:nvPr/>
          </p:nvSpPr>
          <p:spPr>
            <a:xfrm>
              <a:off x="516723" y="3748816"/>
              <a:ext cx="3113212" cy="3015986"/>
            </a:xfrm>
            <a:prstGeom prst="verticalScroll">
              <a:avLst/>
            </a:prstGeom>
            <a:solidFill>
              <a:srgbClr val="DBC19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address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protocol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payload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device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location 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</a:p>
          </p:txBody>
        </p:sp>
        <p:sp>
          <p:nvSpPr>
            <p:cNvPr id="63" name="Content Placeholder 7">
              <a:extLst>
                <a:ext uri="{FF2B5EF4-FFF2-40B4-BE49-F238E27FC236}">
                  <a16:creationId xmlns:a16="http://schemas.microsoft.com/office/drawing/2014/main" xmlns="" id="{D5429BF5-C2FD-0D42-A9F0-1385B57748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54790" y="3654597"/>
              <a:ext cx="2347191" cy="57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Traffic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56510BB-822C-FD44-A7F3-BACCAB426E7A}"/>
              </a:ext>
            </a:extLst>
          </p:cNvPr>
          <p:cNvSpPr/>
          <p:nvPr/>
        </p:nvSpPr>
        <p:spPr>
          <a:xfrm>
            <a:off x="-1768" y="1279125"/>
            <a:ext cx="9145767" cy="544962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65873" y="3331413"/>
            <a:ext cx="8762999" cy="9115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Flexible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network monitoring is desired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2361 -0.053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-26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33 L 0.18472 -0.1525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78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0416 L -0.01059 0.476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8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62 L -0.1375 0.00162 L -0.26303 0.14074 C -0.26285 0.18032 -0.26268 0.21967 -0.26233 0.25926 " pathEditMode="relative" rAng="0" ptsTypes="AAAA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12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50" grpId="0"/>
      <p:bldP spid="51" grpId="0"/>
      <p:bldP spid="57" grpId="0" animBg="1"/>
      <p:bldP spid="54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FF6F2305-65C0-664C-BF1B-9555196DD3AB}"/>
              </a:ext>
            </a:extLst>
          </p:cNvPr>
          <p:cNvSpPr/>
          <p:nvPr/>
        </p:nvSpPr>
        <p:spPr>
          <a:xfrm>
            <a:off x="330480" y="3274401"/>
            <a:ext cx="5294816" cy="1934207"/>
          </a:xfrm>
          <a:prstGeom prst="roundRect">
            <a:avLst>
              <a:gd name="adj" fmla="val 469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99D6DDCF-251F-5240-8149-FBD0D76E348D}"/>
              </a:ext>
            </a:extLst>
          </p:cNvPr>
          <p:cNvSpPr/>
          <p:nvPr/>
        </p:nvSpPr>
        <p:spPr>
          <a:xfrm>
            <a:off x="3195809" y="2053174"/>
            <a:ext cx="2848667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Malware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Detection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B70C81C5-589F-8F46-B267-ECBA02B7E6A9}"/>
              </a:ext>
            </a:extLst>
          </p:cNvPr>
          <p:cNvSpPr/>
          <p:nvPr/>
        </p:nvSpPr>
        <p:spPr>
          <a:xfrm>
            <a:off x="533556" y="2060095"/>
            <a:ext cx="2617869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Performance Diag..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13D58707-49A8-7D44-8DB7-EC4D03768540}"/>
              </a:ext>
            </a:extLst>
          </p:cNvPr>
          <p:cNvSpPr/>
          <p:nvPr/>
        </p:nvSpPr>
        <p:spPr>
          <a:xfrm>
            <a:off x="2992733" y="2324770"/>
            <a:ext cx="2848667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DDoS Detection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7DB99BBE-214D-0B41-A4E7-51E63D716FB9}"/>
              </a:ext>
            </a:extLst>
          </p:cNvPr>
          <p:cNvSpPr/>
          <p:nvPr/>
        </p:nvSpPr>
        <p:spPr>
          <a:xfrm>
            <a:off x="330480" y="2331691"/>
            <a:ext cx="2617869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Fault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Localization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Shape 459">
            <a:extLst>
              <a:ext uri="{FF2B5EF4-FFF2-40B4-BE49-F238E27FC236}">
                <a16:creationId xmlns:a16="http://schemas.microsoft.com/office/drawing/2014/main" xmlns="" id="{1B6D998C-ED98-4542-9851-5EF8D4666F14}"/>
              </a:ext>
            </a:extLst>
          </p:cNvPr>
          <p:cNvSpPr/>
          <p:nvPr/>
        </p:nvSpPr>
        <p:spPr>
          <a:xfrm>
            <a:off x="6088860" y="2127575"/>
            <a:ext cx="2817592" cy="43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Flexibility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28" name="Shape 459">
            <a:extLst>
              <a:ext uri="{FF2B5EF4-FFF2-40B4-BE49-F238E27FC236}">
                <a16:creationId xmlns:a16="http://schemas.microsoft.com/office/drawing/2014/main" xmlns="" id="{8C9D5924-81D1-4344-A964-0E7C6267BBD7}"/>
              </a:ext>
            </a:extLst>
          </p:cNvPr>
          <p:cNvSpPr/>
          <p:nvPr/>
        </p:nvSpPr>
        <p:spPr>
          <a:xfrm>
            <a:off x="6014423" y="5780748"/>
            <a:ext cx="2817592" cy="43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Scalability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pic>
        <p:nvPicPr>
          <p:cNvPr id="29" name="droppedImage.pdf">
            <a:extLst>
              <a:ext uri="{FF2B5EF4-FFF2-40B4-BE49-F238E27FC236}">
                <a16:creationId xmlns:a16="http://schemas.microsoft.com/office/drawing/2014/main" xmlns="" id="{EC436C0A-DCCA-CC46-B1DE-427E1B4E7275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4197" y="5767504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0F151B9-8BA0-5D41-A592-5474808F2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254" y="5686725"/>
            <a:ext cx="810991" cy="7785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2F91F34-07D3-284B-8923-4D002B7C5C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37" t="79140" r="34396" b="2000"/>
          <a:stretch/>
        </p:blipFill>
        <p:spPr>
          <a:xfrm rot="16200000">
            <a:off x="2593032" y="4077300"/>
            <a:ext cx="1196996" cy="411826"/>
          </a:xfrm>
          <a:prstGeom prst="rect">
            <a:avLst/>
          </a:prstGeom>
        </p:spPr>
      </p:pic>
      <p:sp>
        <p:nvSpPr>
          <p:cNvPr id="8" name="Up-Down Arrow 7">
            <a:extLst>
              <a:ext uri="{FF2B5EF4-FFF2-40B4-BE49-F238E27FC236}">
                <a16:creationId xmlns:a16="http://schemas.microsoft.com/office/drawing/2014/main" xmlns="" id="{CAAB81FE-2911-8A4B-AB53-AAE32802207B}"/>
              </a:ext>
            </a:extLst>
          </p:cNvPr>
          <p:cNvSpPr/>
          <p:nvPr/>
        </p:nvSpPr>
        <p:spPr>
          <a:xfrm>
            <a:off x="7041473" y="2743870"/>
            <a:ext cx="1084417" cy="2829571"/>
          </a:xfrm>
          <a:prstGeom prst="upDownArrow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94FE8EC-CB11-4E48-A274-FC8F251073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37" t="79140" r="34396" b="2000"/>
          <a:stretch/>
        </p:blipFill>
        <p:spPr>
          <a:xfrm rot="5400000">
            <a:off x="2216155" y="4018598"/>
            <a:ext cx="1196996" cy="411826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9EB41C32-FC38-4347-85B9-3BB682EABA58}"/>
              </a:ext>
            </a:extLst>
          </p:cNvPr>
          <p:cNvSpPr/>
          <p:nvPr/>
        </p:nvSpPr>
        <p:spPr>
          <a:xfrm>
            <a:off x="2671137" y="2854362"/>
            <a:ext cx="639112" cy="46633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xmlns="" id="{920F8361-3BAF-CD40-8A49-4B6B010C48B2}"/>
              </a:ext>
            </a:extLst>
          </p:cNvPr>
          <p:cNvSpPr/>
          <p:nvPr/>
        </p:nvSpPr>
        <p:spPr>
          <a:xfrm>
            <a:off x="2621026" y="5120438"/>
            <a:ext cx="639112" cy="57184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1BFD0ED6-0706-C145-A1AB-676942A31B46}"/>
              </a:ext>
            </a:extLst>
          </p:cNvPr>
          <p:cNvSpPr/>
          <p:nvPr/>
        </p:nvSpPr>
        <p:spPr>
          <a:xfrm>
            <a:off x="493800" y="3328584"/>
            <a:ext cx="4993786" cy="601771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Abstractions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0E18ADB4-1869-2546-BFA3-812564AA6EDA}"/>
              </a:ext>
            </a:extLst>
          </p:cNvPr>
          <p:cNvSpPr/>
          <p:nvPr/>
        </p:nvSpPr>
        <p:spPr>
          <a:xfrm>
            <a:off x="523046" y="4520042"/>
            <a:ext cx="4993786" cy="563682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Algorithms</a:t>
            </a:r>
          </a:p>
        </p:txBody>
      </p:sp>
      <p:sp>
        <p:nvSpPr>
          <p:cNvPr id="44" name="Shape 459">
            <a:extLst>
              <a:ext uri="{FF2B5EF4-FFF2-40B4-BE49-F238E27FC236}">
                <a16:creationId xmlns:a16="http://schemas.microsoft.com/office/drawing/2014/main" xmlns="" id="{D3259A97-568B-054A-B406-729890475AF7}"/>
              </a:ext>
            </a:extLst>
          </p:cNvPr>
          <p:cNvSpPr/>
          <p:nvPr/>
        </p:nvSpPr>
        <p:spPr>
          <a:xfrm>
            <a:off x="3397443" y="4038530"/>
            <a:ext cx="133261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System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Network Monitoring with Sonata</a:t>
            </a:r>
            <a:endParaRPr lang="en-US" dirty="0"/>
          </a:p>
        </p:txBody>
      </p:sp>
      <p:sp>
        <p:nvSpPr>
          <p:cNvPr id="23" name="Shape 459">
            <a:extLst>
              <a:ext uri="{FF2B5EF4-FFF2-40B4-BE49-F238E27FC236}">
                <a16:creationId xmlns:a16="http://schemas.microsoft.com/office/drawing/2014/main" xmlns="" id="{BBB375AD-3ED7-9E44-A23B-3AA3A3C273A3}"/>
              </a:ext>
            </a:extLst>
          </p:cNvPr>
          <p:cNvSpPr/>
          <p:nvPr/>
        </p:nvSpPr>
        <p:spPr>
          <a:xfrm>
            <a:off x="5768729" y="3921562"/>
            <a:ext cx="1429562" cy="5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Sonata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0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 animBg="1"/>
      <p:bldP spid="8" grpId="0" animBg="1"/>
      <p:bldP spid="9" grpId="0" animBg="1"/>
      <p:bldP spid="52" grpId="0" animBg="1"/>
      <p:bldP spid="46" grpId="0" animBg="1"/>
      <p:bldP spid="45" grpId="0" animBg="1"/>
      <p:bldP spid="4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Programming</a:t>
            </a:r>
            <a:r>
              <a:rPr lang="en-US" sz="3200" b="1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How to let network operators express queries for a wide-range of monitoring tasks?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How to execute multiple queries for </a:t>
            </a:r>
            <a:r>
              <a:rPr lang="en-US" sz="2800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high-volume </a:t>
            </a: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Programming</a:t>
            </a:r>
            <a:r>
              <a:rPr lang="en-US" sz="3200" b="1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How to let network operators express queries for a wide-range of monitoring tasks?</a:t>
            </a:r>
            <a:endParaRPr lang="en-US" sz="28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How to execute multiple queries for </a:t>
            </a:r>
            <a:r>
              <a:rPr lang="en-US" sz="2800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high-volume </a:t>
            </a: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Shape 459">
            <a:extLst>
              <a:ext uri="{FF2B5EF4-FFF2-40B4-BE49-F238E27FC236}">
                <a16:creationId xmlns:a16="http://schemas.microsoft.com/office/drawing/2014/main" xmlns="" id="{028F507B-613B-4C4F-8B22-C4F5E69FE2C2}"/>
              </a:ext>
            </a:extLst>
          </p:cNvPr>
          <p:cNvSpPr/>
          <p:nvPr/>
        </p:nvSpPr>
        <p:spPr>
          <a:xfrm>
            <a:off x="502749" y="2848220"/>
            <a:ext cx="1396004" cy="309444"/>
          </a:xfrm>
          <a:prstGeom prst="rect">
            <a:avLst/>
          </a:prstGeom>
          <a:noFill/>
          <a:ln w="508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Header</a:t>
            </a:r>
          </a:p>
        </p:txBody>
      </p:sp>
      <p:sp>
        <p:nvSpPr>
          <p:cNvPr id="9" name="Shape 459">
            <a:extLst>
              <a:ext uri="{FF2B5EF4-FFF2-40B4-BE49-F238E27FC236}">
                <a16:creationId xmlns:a16="http://schemas.microsoft.com/office/drawing/2014/main" xmlns="" id="{4398AE75-2C71-A241-AA59-5981F870FCAA}"/>
              </a:ext>
            </a:extLst>
          </p:cNvPr>
          <p:cNvSpPr/>
          <p:nvPr/>
        </p:nvSpPr>
        <p:spPr>
          <a:xfrm>
            <a:off x="502748" y="2453843"/>
            <a:ext cx="1396005" cy="310213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Metadata</a:t>
            </a:r>
          </a:p>
        </p:txBody>
      </p:sp>
      <p:sp>
        <p:nvSpPr>
          <p:cNvPr id="10" name="Shape 459">
            <a:extLst>
              <a:ext uri="{FF2B5EF4-FFF2-40B4-BE49-F238E27FC236}">
                <a16:creationId xmlns:a16="http://schemas.microsoft.com/office/drawing/2014/main" xmlns="" id="{3833075A-BAD7-1744-8EC9-3841E1546B44}"/>
              </a:ext>
            </a:extLst>
          </p:cNvPr>
          <p:cNvSpPr/>
          <p:nvPr/>
        </p:nvSpPr>
        <p:spPr>
          <a:xfrm>
            <a:off x="511364" y="3227657"/>
            <a:ext cx="1396004" cy="309444"/>
          </a:xfrm>
          <a:prstGeom prst="rect">
            <a:avLst/>
          </a:prstGeom>
          <a:noFill/>
          <a:ln w="508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Payload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E41525B-35E3-984C-828B-DC40AD45AFD2}"/>
              </a:ext>
            </a:extLst>
          </p:cNvPr>
          <p:cNvSpPr/>
          <p:nvPr/>
        </p:nvSpPr>
        <p:spPr>
          <a:xfrm>
            <a:off x="403851" y="2320610"/>
            <a:ext cx="1611030" cy="131963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58551B1-4721-0244-8535-D5E72188823E}"/>
              </a:ext>
            </a:extLst>
          </p:cNvPr>
          <p:cNvSpPr txBox="1"/>
          <p:nvPr/>
        </p:nvSpPr>
        <p:spPr>
          <a:xfrm>
            <a:off x="646167" y="1712907"/>
            <a:ext cx="1126398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Packet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xmlns="" id="{AE1A9842-E2DC-A547-A14A-9998A5257773}"/>
              </a:ext>
            </a:extLst>
          </p:cNvPr>
          <p:cNvSpPr/>
          <p:nvPr/>
        </p:nvSpPr>
        <p:spPr>
          <a:xfrm>
            <a:off x="2345203" y="2216256"/>
            <a:ext cx="6275245" cy="416032"/>
          </a:xfrm>
          <a:prstGeom prst="wedgeRectCallout">
            <a:avLst>
              <a:gd name="adj1" fmla="val -56861"/>
              <a:gd name="adj2" fmla="val 490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nput port, </a:t>
            </a:r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queue size, number of bytes, … </a:t>
            </a:r>
          </a:p>
        </p:txBody>
      </p:sp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xmlns="" id="{BC8DD1E0-2DA9-6C46-B92E-E57A81B89944}"/>
              </a:ext>
            </a:extLst>
          </p:cNvPr>
          <p:cNvSpPr/>
          <p:nvPr/>
        </p:nvSpPr>
        <p:spPr>
          <a:xfrm>
            <a:off x="2312892" y="2794926"/>
            <a:ext cx="6307556" cy="416032"/>
          </a:xfrm>
          <a:prstGeom prst="wedgeRectCallout">
            <a:avLst>
              <a:gd name="adj1" fmla="val -56969"/>
              <a:gd name="adj2" fmla="val 3735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source/destination </a:t>
            </a:r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address, protocol,  ports, …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AAAF53-8C1B-A442-B7F8-FC94A4B00668}"/>
              </a:ext>
            </a:extLst>
          </p:cNvPr>
          <p:cNvSpPr txBox="1"/>
          <p:nvPr/>
        </p:nvSpPr>
        <p:spPr>
          <a:xfrm>
            <a:off x="181194" y="4837735"/>
            <a:ext cx="84392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Packet = (</a:t>
            </a: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path,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qsize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nbytes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,…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sIP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dIP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proto,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sPort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…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payload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Packet as Tuple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914204" y="3783229"/>
            <a:ext cx="4973233" cy="9115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Treat packet as a tuple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15507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Detecting DNS Reflection Attack</a:t>
            </a:r>
            <a:endParaRPr lang="en-US" b="1" dirty="0">
              <a:solidFill>
                <a:schemeClr val="accent2"/>
              </a:solidFill>
            </a:endParaRPr>
          </a:p>
          <a:p>
            <a:pPr marL="114300" indent="0">
              <a:buNone/>
            </a:pPr>
            <a:r>
              <a:rPr lang="en-US" sz="2400" dirty="0" smtClean="0"/>
              <a:t>Identify if DNS response messages from unique DNS servers to a single host exceeds a threshold (</a:t>
            </a:r>
            <a:r>
              <a:rPr lang="en-US" sz="2400" dirty="0" err="1" smtClean="0"/>
              <a:t>Th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D6186AB-00AC-FE49-ACE5-0013F646DA8A}"/>
              </a:ext>
            </a:extLst>
          </p:cNvPr>
          <p:cNvSpPr/>
          <p:nvPr/>
        </p:nvSpPr>
        <p:spPr>
          <a:xfrm>
            <a:off x="457200" y="3253701"/>
            <a:ext cx="8345346" cy="3223299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pPr>
              <a:lnSpc>
                <a:spcPct val="114000"/>
              </a:lnSpc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victimIPs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DAC2590-BEA9-354E-9A24-F29CDDF6F4B0}"/>
              </a:ext>
            </a:extLst>
          </p:cNvPr>
          <p:cNvSpPr/>
          <p:nvPr/>
        </p:nvSpPr>
        <p:spPr>
          <a:xfrm>
            <a:off x="1307941" y="3814428"/>
            <a:ext cx="7665332" cy="447741"/>
          </a:xfrm>
          <a:prstGeom prst="roundRect">
            <a:avLst/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DNS 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Responses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27BA4F2-45EE-0245-9D55-37EC1ACF5ADA}"/>
              </a:ext>
            </a:extLst>
          </p:cNvPr>
          <p:cNvSpPr/>
          <p:nvPr/>
        </p:nvSpPr>
        <p:spPr>
          <a:xfrm>
            <a:off x="1307940" y="4262169"/>
            <a:ext cx="7665332" cy="810137"/>
          </a:xfrm>
          <a:prstGeom prst="roundRect">
            <a:avLst>
              <a:gd name="adj" fmla="val 7504"/>
            </a:avLst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f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rom 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Unique DNS Servers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0E83D83D-5D87-0C44-9C57-8926B1A76AC8}"/>
              </a:ext>
            </a:extLst>
          </p:cNvPr>
          <p:cNvSpPr/>
          <p:nvPr/>
        </p:nvSpPr>
        <p:spPr>
          <a:xfrm>
            <a:off x="1307940" y="5072307"/>
            <a:ext cx="7665332" cy="843042"/>
          </a:xfrm>
          <a:prstGeom prst="roundRect">
            <a:avLst/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o 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a Single 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Host</a:t>
            </a:r>
            <a:endParaRPr lang="en-US" sz="2000" dirty="0">
              <a:solidFill>
                <a:schemeClr val="accent6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48E7619D-3E69-274E-8D12-96CD6C477F13}"/>
              </a:ext>
            </a:extLst>
          </p:cNvPr>
          <p:cNvSpPr/>
          <p:nvPr/>
        </p:nvSpPr>
        <p:spPr>
          <a:xfrm>
            <a:off x="1307941" y="5915350"/>
            <a:ext cx="7665332" cy="664360"/>
          </a:xfrm>
          <a:prstGeom prst="roundRect">
            <a:avLst>
              <a:gd name="adj" fmla="val 9085"/>
            </a:avLst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xceeds 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a Threshold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90513"/>
            <a:ext cx="8910577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Monitoring Tasks as Dataflow Queries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6510BB-822C-FD44-A7F3-BACCAB426E7A}"/>
              </a:ext>
            </a:extLst>
          </p:cNvPr>
          <p:cNvSpPr/>
          <p:nvPr/>
        </p:nvSpPr>
        <p:spPr>
          <a:xfrm>
            <a:off x="-1767" y="1433514"/>
            <a:ext cx="9144000" cy="527208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DDB78E1C-FFA3-A746-B5BE-00F41780BD82}"/>
              </a:ext>
            </a:extLst>
          </p:cNvPr>
          <p:cNvSpPr/>
          <p:nvPr/>
        </p:nvSpPr>
        <p:spPr>
          <a:xfrm>
            <a:off x="190179" y="3429673"/>
            <a:ext cx="8760108" cy="1211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Express wide range of network monitoring tasks in fewer than </a:t>
            </a:r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20 lines of code</a:t>
            </a:r>
            <a:endParaRPr lang="en-US" sz="32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allAtOnce" animBg="1"/>
      <p:bldP spid="13" grpId="0" animBg="1"/>
      <p:bldP spid="14" grpId="0" animBg="1"/>
      <p:bldP spid="15" grpId="0" animBg="1"/>
      <p:bldP spid="16" grpId="0" animBg="1"/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Programming</a:t>
            </a:r>
            <a:r>
              <a:rPr lang="en-US" sz="3200" b="1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How to let network operators express queries for a wide-range of monitoring tasks?</a:t>
            </a:r>
            <a:endParaRPr lang="en-US" sz="2800" b="1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How to execute </a:t>
            </a:r>
            <a:r>
              <a:rPr lang="en-US" sz="2800" b="1" dirty="0">
                <a:latin typeface="Helvetica Neue" charset="0"/>
                <a:ea typeface="Helvetica Neue" charset="0"/>
                <a:cs typeface="Helvetica Neue" charset="0"/>
              </a:rPr>
              <a:t>multiple queries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for </a:t>
            </a:r>
            <a:r>
              <a:rPr lang="en-US" sz="2800" b="1" dirty="0" smtClean="0">
                <a:latin typeface="Helvetica Neue" charset="0"/>
                <a:ea typeface="Helvetica Neue" charset="0"/>
                <a:cs typeface="Helvetica Neue" charset="0"/>
              </a:rPr>
              <a:t>high-volume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169327</TotalTime>
  <Words>1367</Words>
  <Application>Microsoft Macintosh PowerPoint</Application>
  <PresentationFormat>On-screen Show (4:3)</PresentationFormat>
  <Paragraphs>549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Avenir Next Medium</vt:lpstr>
      <vt:lpstr>Calibri</vt:lpstr>
      <vt:lpstr>Consolas</vt:lpstr>
      <vt:lpstr>Helvetica Neue</vt:lpstr>
      <vt:lpstr>Helvetica Neue Condensed</vt:lpstr>
      <vt:lpstr>Helvetica Neue Light</vt:lpstr>
      <vt:lpstr>Helvetica Neue Medium</vt:lpstr>
      <vt:lpstr>Helvetica Neue Regular</vt:lpstr>
      <vt:lpstr>Lucida Sans Regular</vt:lpstr>
      <vt:lpstr>Monaco</vt:lpstr>
      <vt:lpstr>ＭＳ Ｐゴシック</vt:lpstr>
      <vt:lpstr>Myriad Pro</vt:lpstr>
      <vt:lpstr>Times</vt:lpstr>
      <vt:lpstr>Arial</vt:lpstr>
      <vt:lpstr>1_Default Design</vt:lpstr>
      <vt:lpstr>Sonata: Query-Driven  Streaming Network Telemetry </vt:lpstr>
      <vt:lpstr>Network Management</vt:lpstr>
      <vt:lpstr>Network Monitoring Requirements</vt:lpstr>
      <vt:lpstr>Network Monitoring with Sonata</vt:lpstr>
      <vt:lpstr>Building Sonata is Challenging</vt:lpstr>
      <vt:lpstr>Building Sonata is Challenging</vt:lpstr>
      <vt:lpstr>Packet as Tuple</vt:lpstr>
      <vt:lpstr>Monitoring Tasks as Dataflow Queries</vt:lpstr>
      <vt:lpstr>Building Sonata is Challenging</vt:lpstr>
      <vt:lpstr>Where to Execute Monitoring Queries?</vt:lpstr>
      <vt:lpstr>PISA* Processing Model</vt:lpstr>
      <vt:lpstr>Mapping Dataflow to Data plane</vt:lpstr>
      <vt:lpstr>Compiling Individual Operators</vt:lpstr>
      <vt:lpstr>Compiling Individual Operators</vt:lpstr>
      <vt:lpstr>Compiling a Query</vt:lpstr>
      <vt:lpstr>Query Partitioning Decisions</vt:lpstr>
      <vt:lpstr>Query Partitioning ILP</vt:lpstr>
      <vt:lpstr>How Effective is Query Partitioning?</vt:lpstr>
      <vt:lpstr>How Effective is Query Partitioning?</vt:lpstr>
      <vt:lpstr>Query Partitioning Limitations</vt:lpstr>
      <vt:lpstr>Observations:  Nature of Monitoring Tasks</vt:lpstr>
      <vt:lpstr>Observations:  Possible to Reduce Memory Footprint</vt:lpstr>
      <vt:lpstr>Observations: Possible to Preserve Query Accuracy</vt:lpstr>
      <vt:lpstr>Iterative Query Refinement</vt:lpstr>
      <vt:lpstr>Iterative Query Refinement</vt:lpstr>
      <vt:lpstr>Query Planning Problem</vt:lpstr>
      <vt:lpstr>Sonata’s Performance</vt:lpstr>
      <vt:lpstr>Summary</vt:lpstr>
    </vt:vector>
  </TitlesOfParts>
  <Manager/>
  <Company>Princeton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SDX</dc:title>
  <dc:subject/>
  <dc:creator>Arpit Gupta</dc:creator>
  <cp:keywords/>
  <dc:description/>
  <cp:lastModifiedBy>Rob Harrison</cp:lastModifiedBy>
  <cp:revision>8659</cp:revision>
  <cp:lastPrinted>2016-03-07T21:19:57Z</cp:lastPrinted>
  <dcterms:created xsi:type="dcterms:W3CDTF">2013-11-06T15:33:08Z</dcterms:created>
  <dcterms:modified xsi:type="dcterms:W3CDTF">2018-10-08T14:21:59Z</dcterms:modified>
  <cp:category/>
</cp:coreProperties>
</file>