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22" r:id="rId2"/>
    <p:sldId id="1365" r:id="rId3"/>
    <p:sldId id="1366" r:id="rId4"/>
    <p:sldId id="1367" r:id="rId5"/>
    <p:sldId id="1374" r:id="rId6"/>
    <p:sldId id="1368" r:id="rId7"/>
    <p:sldId id="1369" r:id="rId8"/>
    <p:sldId id="1370" r:id="rId9"/>
    <p:sldId id="1371" r:id="rId10"/>
    <p:sldId id="1372" r:id="rId11"/>
    <p:sldId id="1373" r:id="rId12"/>
    <p:sldId id="1355" r:id="rId13"/>
    <p:sldId id="1356" r:id="rId14"/>
    <p:sldId id="1357" r:id="rId15"/>
    <p:sldId id="1358" r:id="rId16"/>
    <p:sldId id="1359" r:id="rId17"/>
    <p:sldId id="1360" r:id="rId18"/>
    <p:sldId id="1361" r:id="rId19"/>
    <p:sldId id="1309" r:id="rId20"/>
    <p:sldId id="1277" r:id="rId21"/>
    <p:sldId id="1280" r:id="rId22"/>
    <p:sldId id="1281" r:id="rId23"/>
    <p:sldId id="1282" r:id="rId24"/>
    <p:sldId id="1283" r:id="rId25"/>
    <p:sldId id="1284" r:id="rId26"/>
    <p:sldId id="1364" r:id="rId27"/>
    <p:sldId id="128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59E"/>
    <a:srgbClr val="EDE116"/>
    <a:srgbClr val="FFFCF8"/>
    <a:srgbClr val="D77C93"/>
    <a:srgbClr val="D70072"/>
    <a:srgbClr val="C6AD06"/>
    <a:srgbClr val="D96A60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446" autoAdjust="0"/>
    <p:restoredTop sz="99877" autoAdjust="0"/>
  </p:normalViewPr>
  <p:slideViewPr>
    <p:cSldViewPr snapToGrid="0" snapToObjects="1">
      <p:cViewPr>
        <p:scale>
          <a:sx n="90" d="100"/>
          <a:sy n="90" d="100"/>
        </p:scale>
        <p:origin x="144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10/8/18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10/8/18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Network-wide</a:t>
            </a:r>
            <a:r>
              <a:rPr lang="en-US" baseline="0" dirty="0" smtClean="0"/>
              <a:t> visibility and control</a:t>
            </a:r>
          </a:p>
          <a:p>
            <a:r>
              <a:rPr lang="en-US" baseline="0" dirty="0" smtClean="0"/>
              <a:t>Direct control via an open 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11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Defined in terms of a protocol and mechanism</a:t>
            </a:r>
          </a:p>
          <a:p>
            <a:r>
              <a:rPr lang="en-US" dirty="0" smtClean="0"/>
              <a:t>Clarify that each packet matches exactly one rule (the highest</a:t>
            </a:r>
            <a:r>
              <a:rPr lang="en-US" baseline="0" dirty="0" smtClean="0"/>
              <a:t> priority one that matches). Primitive execution engine.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36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02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2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06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Abstraction of </a:t>
            </a:r>
            <a:r>
              <a:rPr lang="en-US" dirty="0" err="1" smtClean="0"/>
              <a:t>OpenFlow</a:t>
            </a:r>
            <a:r>
              <a:rPr lang="en-US" dirty="0" smtClean="0"/>
              <a:t>, </a:t>
            </a:r>
            <a:r>
              <a:rPr lang="en-US" dirty="0" err="1" smtClean="0"/>
              <a:t>boolean</a:t>
            </a:r>
            <a:r>
              <a:rPr lang="en-US" baseline="0" dirty="0" smtClean="0"/>
              <a:t> predicates instead of bit twiddling and rules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</a:t>
            </a:r>
            <a:r>
              <a:rPr lang="en-US" baseline="0" dirty="0" smtClean="0"/>
              <a:t> PL historically, look to define the meaning of programs using “denotational semantics” (one that is compositional).</a:t>
            </a:r>
          </a:p>
          <a:p>
            <a:r>
              <a:rPr lang="en-US" baseline="0" dirty="0" smtClean="0"/>
              <a:t>Programmer doesn’t have to look at the syntax to understand.</a:t>
            </a:r>
          </a:p>
          <a:p>
            <a:r>
              <a:rPr lang="en-US" baseline="0" dirty="0" smtClean="0"/>
              <a:t>Goes back to Dana Scott in the 1960s.</a:t>
            </a:r>
          </a:p>
          <a:p>
            <a:r>
              <a:rPr lang="en-US" baseline="0" dirty="0" smtClean="0"/>
              <a:t>Meaning of something as a combination of the meanings of the two parts.  Applied those lessons here to networking.</a:t>
            </a:r>
          </a:p>
          <a:p>
            <a:r>
              <a:rPr lang="en-US" baseline="0" dirty="0" smtClean="0"/>
              <a:t>So, functions of located packets is the primitive building block.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163F6-5BC4-F945-9DDD-76E74D9DDF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10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77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Load balancer splits traffic sent to public IP address over multiple replicas, based on client IP address, and rewrites the IP address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AC150-71D9-B143-8A5E-44D1C8FD1E6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8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10/8/18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10/8/18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10/8/18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10/8/18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10/8/18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10/8/18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10/8/18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10/8/18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10/8/18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10/8/18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10/8/18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10/8/18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50651"/>
            <a:ext cx="91440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Programmable Networks</a:t>
            </a:r>
            <a:endParaRPr lang="en-US" sz="4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3790950"/>
            <a:ext cx="8229600" cy="2576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Jennifer Rexford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Fall 2018 (</a:t>
            </a:r>
            <a:r>
              <a:rPr lang="en-US" altLang="en-US" sz="2400" dirty="0" err="1" smtClean="0">
                <a:ea typeface="ＭＳ Ｐゴシック" charset="-128"/>
              </a:rPr>
              <a:t>TTh</a:t>
            </a:r>
            <a:r>
              <a:rPr lang="en-US" altLang="en-US" sz="2400" dirty="0" smtClean="0">
                <a:ea typeface="ＭＳ Ｐゴシック" charset="-128"/>
              </a:rPr>
              <a:t> 1:30-2:50 in Friend 006)</a:t>
            </a:r>
          </a:p>
          <a:p>
            <a:pPr>
              <a:lnSpc>
                <a:spcPct val="90000"/>
              </a:lnSpc>
            </a:pPr>
            <a:endParaRPr lang="en-US" altLang="en-US" sz="2400" dirty="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COS 561: Advanced Computer Networks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http://</a:t>
            </a:r>
            <a:r>
              <a:rPr lang="en-US" altLang="en-US" sz="2400" dirty="0" err="1" smtClean="0">
                <a:ea typeface="ＭＳ Ｐゴシック" charset="-128"/>
              </a:rPr>
              <a:t>www.cs.princeton.edu</a:t>
            </a:r>
            <a:r>
              <a:rPr lang="en-US" altLang="en-US" sz="2400" dirty="0" smtClean="0">
                <a:ea typeface="ＭＳ Ｐゴシック" charset="-128"/>
              </a:rPr>
              <a:t>/courses/archive/fall18/cos561/</a:t>
            </a:r>
            <a:endParaRPr lang="en-US" altLang="en-US" sz="24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074377" cy="4954384"/>
          </a:xfrm>
        </p:spPr>
        <p:txBody>
          <a:bodyPr>
            <a:normAutofit/>
          </a:bodyPr>
          <a:lstStyle/>
          <a:p>
            <a:r>
              <a:rPr lang="en-US" dirty="0" smtClean="0"/>
              <a:t>Spread client traffic over server replicas</a:t>
            </a:r>
          </a:p>
          <a:p>
            <a:pPr lvl="1"/>
            <a:r>
              <a:rPr lang="en-US" dirty="0" smtClean="0"/>
              <a:t>Public IP address for the service</a:t>
            </a:r>
          </a:p>
          <a:p>
            <a:pPr lvl="1"/>
            <a:r>
              <a:rPr lang="en-US" dirty="0"/>
              <a:t>Split traffic based on client </a:t>
            </a:r>
            <a:r>
              <a:rPr lang="en-US" dirty="0" smtClean="0"/>
              <a:t>IP</a:t>
            </a:r>
          </a:p>
          <a:p>
            <a:pPr lvl="1"/>
            <a:r>
              <a:rPr lang="en-US" dirty="0" smtClean="0"/>
              <a:t>Rewrite the server IP address</a:t>
            </a:r>
          </a:p>
          <a:p>
            <a:r>
              <a:rPr lang="en-US" dirty="0" smtClean="0"/>
              <a:t>Then, route to the replica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Server Load </a:t>
            </a:r>
            <a:r>
              <a:rPr lang="en-US" dirty="0"/>
              <a:t>Balancer</a:t>
            </a:r>
          </a:p>
        </p:txBody>
      </p:sp>
      <p:cxnSp>
        <p:nvCxnSpPr>
          <p:cNvPr id="13" name="Straight Connector 12"/>
          <p:cNvCxnSpPr>
            <a:endCxn id="29" idx="1"/>
          </p:cNvCxnSpPr>
          <p:nvPr/>
        </p:nvCxnSpPr>
        <p:spPr>
          <a:xfrm>
            <a:off x="2200453" y="5232352"/>
            <a:ext cx="1581405" cy="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69" y="3039295"/>
            <a:ext cx="588505" cy="773056"/>
          </a:xfrm>
          <a:prstGeom prst="rect">
            <a:avLst/>
          </a:prstGeom>
        </p:spPr>
      </p:pic>
      <p:pic>
        <p:nvPicPr>
          <p:cNvPr id="17" name="Picture 16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16" y="4291405"/>
            <a:ext cx="588505" cy="773056"/>
          </a:xfrm>
          <a:prstGeom prst="rect">
            <a:avLst/>
          </a:prstGeom>
        </p:spPr>
      </p:pic>
      <p:pic>
        <p:nvPicPr>
          <p:cNvPr id="19" name="Picture 18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16" y="5610263"/>
            <a:ext cx="588505" cy="773056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 flipH="1">
            <a:off x="4978529" y="3768554"/>
            <a:ext cx="1674100" cy="1040582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5087135" y="5610264"/>
            <a:ext cx="1565494" cy="382495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116331" y="4765339"/>
            <a:ext cx="1521700" cy="418633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403" y="5032321"/>
            <a:ext cx="606050" cy="78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003" y="4879921"/>
            <a:ext cx="606050" cy="78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603" y="4727521"/>
            <a:ext cx="606050" cy="78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ounded Rectangle 28"/>
          <p:cNvSpPr>
            <a:spLocks noChangeAspect="1"/>
          </p:cNvSpPr>
          <p:nvPr/>
        </p:nvSpPr>
        <p:spPr>
          <a:xfrm>
            <a:off x="3781858" y="4720288"/>
            <a:ext cx="1123648" cy="1024128"/>
          </a:xfrm>
          <a:prstGeom prst="roundRect">
            <a:avLst/>
          </a:prstGeom>
          <a:solidFill>
            <a:srgbClr val="FF0000"/>
          </a:solidFill>
          <a:ln w="127000">
            <a:noFill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61499" y="5815135"/>
            <a:ext cx="105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clients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81858" y="5032321"/>
            <a:ext cx="1125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1.2.3.4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10364" y="5815135"/>
            <a:ext cx="2032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</a:t>
            </a:r>
            <a:r>
              <a:rPr lang="en-US" sz="2400" dirty="0" smtClean="0"/>
              <a:t>oad balancer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966142" y="6414211"/>
            <a:ext cx="2185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erver replicas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7472672" y="3101413"/>
            <a:ext cx="129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10.0.0.1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7472672" y="4418256"/>
            <a:ext cx="129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10.0.0.2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472672" y="5832218"/>
            <a:ext cx="1297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10.0.0.3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469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Sequential Composition (&gt;&gt;)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058842" y="2088444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Routing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90942" y="2108423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Load Balancer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210" y="2140510"/>
            <a:ext cx="78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&gt;&gt;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969481" y="1265534"/>
            <a:ext cx="2902205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==10.0.0.1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==10.0.0.2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2079" y="1265534"/>
            <a:ext cx="4758419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srcip</a:t>
            </a:r>
            <a:r>
              <a:rPr lang="en-US" sz="2000" dirty="0" smtClean="0">
                <a:solidFill>
                  <a:srgbClr val="FF0000"/>
                </a:solidFill>
              </a:rPr>
              <a:t>==0*, </a:t>
            </a:r>
            <a:r>
              <a:rPr lang="en-US" sz="2000" dirty="0" err="1" smtClean="0">
                <a:solidFill>
                  <a:srgbClr val="FF0000"/>
                </a:solidFill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</a:rPr>
              <a:t>==1.2.3.4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=10.0.0.1</a:t>
            </a:r>
          </a:p>
          <a:p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srcip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==1*,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==1.2.3.4 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=10.0.0.2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16442" y="5495217"/>
            <a:ext cx="5598456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/>
              <a:t>s</a:t>
            </a:r>
            <a:r>
              <a:rPr lang="en-US" sz="2000" dirty="0" err="1" smtClean="0"/>
              <a:t>rcip</a:t>
            </a:r>
            <a:r>
              <a:rPr lang="en-US" sz="2000" dirty="0" smtClean="0"/>
              <a:t>==0*, </a:t>
            </a:r>
            <a:r>
              <a:rPr lang="en-US" sz="2000" dirty="0" err="1" smtClean="0"/>
              <a:t>dstip</a:t>
            </a:r>
            <a:r>
              <a:rPr lang="en-US" sz="2000" dirty="0" smtClean="0"/>
              <a:t>==1.2.3.4 </a:t>
            </a:r>
            <a:r>
              <a:rPr lang="en-US" sz="2000" dirty="0" smtClean="0">
                <a:sym typeface="Wingdings"/>
              </a:rPr>
              <a:t> </a:t>
            </a:r>
            <a:r>
              <a:rPr lang="en-US" sz="2000" dirty="0" err="1" smtClean="0">
                <a:sym typeface="Wingdings"/>
              </a:rPr>
              <a:t>dstip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= 10.0.0.1, </a:t>
            </a:r>
            <a:r>
              <a:rPr lang="en-US" sz="2000" dirty="0" err="1" smtClean="0">
                <a:sym typeface="Wingdings"/>
              </a:rPr>
              <a:t>fwd</a:t>
            </a:r>
            <a:r>
              <a:rPr lang="en-US" sz="2000" dirty="0" smtClean="0">
                <a:sym typeface="Wingdings"/>
              </a:rPr>
              <a:t>(1)</a:t>
            </a:r>
          </a:p>
          <a:p>
            <a:r>
              <a:rPr lang="en-US" sz="2000" dirty="0" err="1">
                <a:sym typeface="Wingdings"/>
              </a:rPr>
              <a:t>s</a:t>
            </a:r>
            <a:r>
              <a:rPr lang="en-US" sz="2000" dirty="0" err="1" smtClean="0">
                <a:sym typeface="Wingdings"/>
              </a:rPr>
              <a:t>rcip</a:t>
            </a:r>
            <a:r>
              <a:rPr lang="en-US" sz="2000" dirty="0" smtClean="0">
                <a:sym typeface="Wingdings"/>
              </a:rPr>
              <a:t>==1*, </a:t>
            </a:r>
            <a:r>
              <a:rPr lang="en-US" sz="2000" dirty="0" err="1" smtClean="0">
                <a:sym typeface="Wingdings"/>
              </a:rPr>
              <a:t>dstip</a:t>
            </a:r>
            <a:r>
              <a:rPr lang="en-US" sz="2000" dirty="0" smtClean="0">
                <a:sym typeface="Wingdings"/>
              </a:rPr>
              <a:t>==1.2.3.4  </a:t>
            </a:r>
            <a:r>
              <a:rPr lang="en-US" sz="2000" dirty="0" err="1" smtClean="0">
                <a:sym typeface="Wingdings"/>
              </a:rPr>
              <a:t>dstip</a:t>
            </a:r>
            <a:r>
              <a:rPr lang="en-US" sz="2000" dirty="0" smtClean="0">
                <a:sym typeface="Wingdings"/>
              </a:rPr>
              <a:t> = 10.0.0.2, </a:t>
            </a:r>
            <a:r>
              <a:rPr lang="en-US" sz="2000" dirty="0" err="1" smtClean="0">
                <a:sym typeface="Wingdings"/>
              </a:rPr>
              <a:t>fwd</a:t>
            </a:r>
            <a:r>
              <a:rPr lang="en-US" sz="2000" dirty="0" smtClean="0">
                <a:sym typeface="Wingdings"/>
              </a:rPr>
              <a:t>(2</a:t>
            </a:r>
            <a:r>
              <a:rPr lang="en-US" dirty="0" smtClean="0">
                <a:sym typeface="Wingding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0590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Reading State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SQL-Like </a:t>
            </a:r>
            <a:r>
              <a:rPr lang="en-US" smtClean="0"/>
              <a:t>Query Language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6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From Rules to Predicates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1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Traffic counters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Each rule counts bytes and packets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Controller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can poll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the counters</a:t>
            </a:r>
          </a:p>
          <a:p>
            <a:r>
              <a:rPr lang="en-US" dirty="0">
                <a:latin typeface="Arial" charset="0"/>
                <a:cs typeface="Arial" charset="0"/>
              </a:rPr>
              <a:t>Multiple rules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E.g., Web server traffic except for source 1.2.3.4</a:t>
            </a: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Solution: predicates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E.g., (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srcip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!= 1.2.3.4) &amp;&amp; (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srcport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== 80)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Run-time system translates into switch patterns </a:t>
            </a: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>
              <a:buFont typeface="Helvetica" charset="0"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8B84162-DE4B-F741-8D33-D7F133314251}" type="slidenum">
              <a:rPr lang="en-US" sz="1400" b="0">
                <a:latin typeface="Times New Roman" charset="0"/>
              </a:rPr>
              <a:pPr eaLnBrk="1" hangingPunct="1"/>
              <a:t>13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2773" name="TextBox 7"/>
          <p:cNvSpPr txBox="1">
            <a:spLocks noChangeArrowheads="1"/>
          </p:cNvSpPr>
          <p:nvPr/>
        </p:nvSpPr>
        <p:spPr bwMode="auto">
          <a:xfrm>
            <a:off x="2590800" y="3824111"/>
            <a:ext cx="3763963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/>
              <a:t>1. srcip = 1.2.3.4, srcport = 80</a:t>
            </a:r>
          </a:p>
          <a:p>
            <a:pPr algn="l" eaLnBrk="1" hangingPunct="1"/>
            <a:r>
              <a:rPr lang="en-US"/>
              <a:t>2. srcport = 80</a:t>
            </a:r>
          </a:p>
        </p:txBody>
      </p:sp>
    </p:spTree>
    <p:extLst>
      <p:ext uri="{BB962C8B-B14F-4D97-AF65-F5344CB8AC3E}">
        <p14:creationId xmlns:p14="http://schemas.microsoft.com/office/powerpoint/2010/main" val="319914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Dynamic Unfolding of Rules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5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918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Limited number of rules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Switches have limited space for rules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Cannot install all possible patterns</a:t>
            </a:r>
          </a:p>
          <a:p>
            <a:r>
              <a:rPr lang="en-US" dirty="0">
                <a:latin typeface="Arial" charset="0"/>
                <a:cs typeface="Arial" charset="0"/>
              </a:rPr>
              <a:t>Must add new rules as traffic arrives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E.g., histogram of traffic by IP address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… packet arrives from source 5.6.7.8</a:t>
            </a:r>
          </a:p>
          <a:p>
            <a:pPr lvl="1">
              <a:buFont typeface="Helvetica" charset="0"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Solution: dynamic unfolding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Programmer specifies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GroupBy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srcip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Run-time system dynamically adds rules</a:t>
            </a: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1FC4D9A-1493-294F-BE71-F17D1741B56D}" type="slidenum">
              <a:rPr lang="en-US" sz="1400" b="0">
                <a:latin typeface="Times New Roman" charset="0"/>
              </a:rPr>
              <a:pPr eaLnBrk="1" hangingPunct="1"/>
              <a:t>14</a:t>
            </a:fld>
            <a:endParaRPr lang="en-US" sz="1400" b="0">
              <a:latin typeface="Times New Roman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4000" y="4140553"/>
            <a:ext cx="6045200" cy="708025"/>
            <a:chOff x="1524000" y="4140553"/>
            <a:chExt cx="6045200" cy="708025"/>
          </a:xfrm>
        </p:grpSpPr>
        <p:sp>
          <p:nvSpPr>
            <p:cNvPr id="33797" name="TextBox 8"/>
            <p:cNvSpPr txBox="1">
              <a:spLocks noChangeArrowheads="1"/>
            </p:cNvSpPr>
            <p:nvPr/>
          </p:nvSpPr>
          <p:spPr bwMode="auto">
            <a:xfrm>
              <a:off x="1524000" y="4292953"/>
              <a:ext cx="2159000" cy="4000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/>
                <a:t>1. srcip = 1.2.3.4</a:t>
              </a:r>
            </a:p>
          </p:txBody>
        </p:sp>
        <p:sp>
          <p:nvSpPr>
            <p:cNvPr id="33798" name="TextBox 9"/>
            <p:cNvSpPr txBox="1">
              <a:spLocks noChangeArrowheads="1"/>
            </p:cNvSpPr>
            <p:nvPr/>
          </p:nvSpPr>
          <p:spPr bwMode="auto">
            <a:xfrm>
              <a:off x="5410200" y="4140553"/>
              <a:ext cx="2159000" cy="7080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Helvetica" charset="0"/>
                  <a:ea typeface="Arial" charset="0"/>
                  <a:cs typeface="Arial" charset="0"/>
                </a:defRPr>
              </a:lvl9pPr>
            </a:lstStyle>
            <a:p>
              <a:pPr algn="l" eaLnBrk="1" hangingPunct="1"/>
              <a:r>
                <a:rPr lang="en-US"/>
                <a:t>1. srcip = 1.2.3.4</a:t>
              </a:r>
            </a:p>
            <a:p>
              <a:pPr algn="l" eaLnBrk="1" hangingPunct="1"/>
              <a:r>
                <a:rPr lang="en-US"/>
                <a:t>2. srcip = 5.6.7.8</a:t>
              </a:r>
            </a:p>
          </p:txBody>
        </p:sp>
        <p:cxnSp>
          <p:nvCxnSpPr>
            <p:cNvPr id="33799" name="Straight Arrow Connector 11"/>
            <p:cNvCxnSpPr>
              <a:cxnSpLocks noChangeShapeType="1"/>
            </p:cNvCxnSpPr>
            <p:nvPr/>
          </p:nvCxnSpPr>
          <p:spPr bwMode="auto">
            <a:xfrm>
              <a:off x="4038600" y="4521553"/>
              <a:ext cx="1066800" cy="158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9324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Suppressing Unwanted Events</a:t>
            </a:r>
          </a:p>
        </p:txBody>
      </p:sp>
      <p:sp>
        <p:nvSpPr>
          <p:cNvPr id="34819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Arial" charset="0"/>
                <a:cs typeface="Arial" charset="0"/>
              </a:rPr>
              <a:t>Common programming idiom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First packet goes to the controller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Controller application installs rules</a:t>
            </a:r>
          </a:p>
          <a:p>
            <a:endParaRPr lang="en-US">
              <a:latin typeface="Arial" charset="0"/>
              <a:cs typeface="Arial" charset="0"/>
            </a:endParaRPr>
          </a:p>
          <a:p>
            <a:endParaRPr lang="en-US">
              <a:latin typeface="Arial" charset="0"/>
              <a:cs typeface="Arial" charset="0"/>
            </a:endParaRPr>
          </a:p>
          <a:p>
            <a:pPr lvl="1">
              <a:buFont typeface="Helvetica" charset="0"/>
              <a:buNone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68A84AA-EBC7-3B44-A9B7-EFE27AC340AA}" type="slidenum">
              <a:rPr lang="en-US" sz="1400" b="0">
                <a:latin typeface="Times New Roman" charset="0"/>
              </a:rPr>
              <a:pPr eaLnBrk="1" hangingPunct="1"/>
              <a:t>15</a:t>
            </a:fld>
            <a:endParaRPr lang="en-US" sz="1400" b="0">
              <a:latin typeface="Times New Roman" charset="0"/>
            </a:endParaRPr>
          </a:p>
        </p:txBody>
      </p:sp>
      <p:pic>
        <p:nvPicPr>
          <p:cNvPr id="34821" name="Picture 6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4102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7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4102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8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4102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4824" name="Straight Connector 10"/>
          <p:cNvCxnSpPr>
            <a:cxnSpLocks noChangeShapeType="1"/>
          </p:cNvCxnSpPr>
          <p:nvPr/>
        </p:nvCxnSpPr>
        <p:spPr bwMode="auto">
          <a:xfrm>
            <a:off x="1066800" y="5562600"/>
            <a:ext cx="12954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4825" name="Straight Connector 11"/>
          <p:cNvCxnSpPr>
            <a:cxnSpLocks noChangeShapeType="1"/>
          </p:cNvCxnSpPr>
          <p:nvPr/>
        </p:nvCxnSpPr>
        <p:spPr bwMode="auto">
          <a:xfrm>
            <a:off x="3200400" y="5562600"/>
            <a:ext cx="12192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4826" name="Straight Connector 13"/>
          <p:cNvCxnSpPr>
            <a:cxnSpLocks noChangeShapeType="1"/>
          </p:cNvCxnSpPr>
          <p:nvPr/>
        </p:nvCxnSpPr>
        <p:spPr bwMode="auto">
          <a:xfrm>
            <a:off x="5257800" y="5562600"/>
            <a:ext cx="12192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4827" name="Straight Connector 14"/>
          <p:cNvCxnSpPr>
            <a:cxnSpLocks noChangeShapeType="1"/>
          </p:cNvCxnSpPr>
          <p:nvPr/>
        </p:nvCxnSpPr>
        <p:spPr bwMode="auto">
          <a:xfrm>
            <a:off x="7315200" y="5562600"/>
            <a:ext cx="7620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4828" name="Rectangle 18"/>
          <p:cNvSpPr>
            <a:spLocks noChangeArrowheads="1"/>
          </p:cNvSpPr>
          <p:nvPr/>
        </p:nvSpPr>
        <p:spPr bwMode="auto">
          <a:xfrm>
            <a:off x="1524000" y="51816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Rectangle 19"/>
          <p:cNvSpPr>
            <a:spLocks noChangeArrowheads="1"/>
          </p:cNvSpPr>
          <p:nvPr/>
        </p:nvSpPr>
        <p:spPr bwMode="auto">
          <a:xfrm>
            <a:off x="1981200" y="51816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Rectangle 21"/>
          <p:cNvSpPr>
            <a:spLocks noChangeArrowheads="1"/>
          </p:cNvSpPr>
          <p:nvPr/>
        </p:nvSpPr>
        <p:spPr bwMode="auto">
          <a:xfrm>
            <a:off x="1066800" y="51816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TextBox 22"/>
          <p:cNvSpPr txBox="1">
            <a:spLocks noChangeArrowheads="1"/>
          </p:cNvSpPr>
          <p:nvPr/>
        </p:nvSpPr>
        <p:spPr bwMode="auto">
          <a:xfrm>
            <a:off x="1069975" y="5543550"/>
            <a:ext cx="1139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660066"/>
                </a:solidFill>
              </a:rPr>
              <a:t>packets</a:t>
            </a:r>
          </a:p>
        </p:txBody>
      </p:sp>
      <p:sp>
        <p:nvSpPr>
          <p:cNvPr id="34832" name="Rounded Rectangle 18"/>
          <p:cNvSpPr>
            <a:spLocks noChangeArrowheads="1"/>
          </p:cNvSpPr>
          <p:nvPr/>
        </p:nvSpPr>
        <p:spPr bwMode="auto">
          <a:xfrm>
            <a:off x="4267200" y="3200400"/>
            <a:ext cx="990600" cy="990600"/>
          </a:xfrm>
          <a:prstGeom prst="roundRect">
            <a:avLst>
              <a:gd name="adj" fmla="val 16667"/>
            </a:avLst>
          </a:prstGeom>
          <a:solidFill>
            <a:srgbClr val="558ED5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" name="Straight Arrow Connector 20"/>
          <p:cNvCxnSpPr>
            <a:cxnSpLocks noChangeShapeType="1"/>
            <a:endCxn id="34832" idx="1"/>
          </p:cNvCxnSpPr>
          <p:nvPr/>
        </p:nvCxnSpPr>
        <p:spPr bwMode="auto">
          <a:xfrm rot="5400000" flipH="1" flipV="1">
            <a:off x="2647950" y="3790950"/>
            <a:ext cx="1714500" cy="15240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rot="5400000">
            <a:off x="3200400" y="4191000"/>
            <a:ext cx="1295400" cy="1295400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2971800" y="44196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Suppressing Unwanted Events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3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Arial" charset="0"/>
                <a:cs typeface="Arial" charset="0"/>
              </a:rPr>
              <a:t>More packets arrive before rules installed?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Multiple packets reach the controller</a:t>
            </a:r>
          </a:p>
          <a:p>
            <a:pPr lvl="1"/>
            <a:endParaRPr lang="en-US" sz="280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80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80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80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80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80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80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sz="2800">
              <a:latin typeface="Arial" charset="0"/>
              <a:ea typeface="Arial" charset="0"/>
              <a:cs typeface="Arial" charset="0"/>
            </a:endParaRPr>
          </a:p>
          <a:p>
            <a:endParaRPr lang="en-US" sz="3200">
              <a:latin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0D1CD2B-E8AF-2D4A-8DC2-9F91FCB428E3}" type="slidenum">
              <a:rPr lang="en-US" sz="1400" b="0">
                <a:latin typeface="Times New Roman" charset="0"/>
              </a:rPr>
              <a:pPr eaLnBrk="1" hangingPunct="1"/>
              <a:t>16</a:t>
            </a:fld>
            <a:endParaRPr lang="en-US" sz="1400" b="0">
              <a:latin typeface="Times New Roman" charset="0"/>
            </a:endParaRPr>
          </a:p>
        </p:txBody>
      </p:sp>
      <p:pic>
        <p:nvPicPr>
          <p:cNvPr id="35845" name="Picture 6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4102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7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4102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8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4102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848" name="Straight Connector 10"/>
          <p:cNvCxnSpPr>
            <a:cxnSpLocks noChangeShapeType="1"/>
          </p:cNvCxnSpPr>
          <p:nvPr/>
        </p:nvCxnSpPr>
        <p:spPr bwMode="auto">
          <a:xfrm>
            <a:off x="1066800" y="5561013"/>
            <a:ext cx="12954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849" name="Straight Connector 11"/>
          <p:cNvCxnSpPr>
            <a:cxnSpLocks noChangeShapeType="1"/>
          </p:cNvCxnSpPr>
          <p:nvPr/>
        </p:nvCxnSpPr>
        <p:spPr bwMode="auto">
          <a:xfrm>
            <a:off x="3200400" y="5561013"/>
            <a:ext cx="12192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850" name="Straight Connector 13"/>
          <p:cNvCxnSpPr>
            <a:cxnSpLocks noChangeShapeType="1"/>
          </p:cNvCxnSpPr>
          <p:nvPr/>
        </p:nvCxnSpPr>
        <p:spPr bwMode="auto">
          <a:xfrm>
            <a:off x="5257800" y="5561013"/>
            <a:ext cx="12192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851" name="Straight Connector 14"/>
          <p:cNvCxnSpPr>
            <a:cxnSpLocks noChangeShapeType="1"/>
          </p:cNvCxnSpPr>
          <p:nvPr/>
        </p:nvCxnSpPr>
        <p:spPr bwMode="auto">
          <a:xfrm>
            <a:off x="7315200" y="5561013"/>
            <a:ext cx="7620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5852" name="Rectangle 18"/>
          <p:cNvSpPr>
            <a:spLocks noChangeArrowheads="1"/>
          </p:cNvSpPr>
          <p:nvPr/>
        </p:nvSpPr>
        <p:spPr bwMode="auto">
          <a:xfrm>
            <a:off x="1524000" y="5180013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9"/>
          <p:cNvSpPr>
            <a:spLocks noChangeArrowheads="1"/>
          </p:cNvSpPr>
          <p:nvPr/>
        </p:nvSpPr>
        <p:spPr bwMode="auto">
          <a:xfrm>
            <a:off x="1981200" y="5180013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Rectangle 21"/>
          <p:cNvSpPr>
            <a:spLocks noChangeArrowheads="1"/>
          </p:cNvSpPr>
          <p:nvPr/>
        </p:nvSpPr>
        <p:spPr bwMode="auto">
          <a:xfrm>
            <a:off x="1066800" y="5180013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TextBox 22"/>
          <p:cNvSpPr txBox="1">
            <a:spLocks noChangeArrowheads="1"/>
          </p:cNvSpPr>
          <p:nvPr/>
        </p:nvSpPr>
        <p:spPr bwMode="auto">
          <a:xfrm>
            <a:off x="1069975" y="5543550"/>
            <a:ext cx="1139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660066"/>
                </a:solidFill>
              </a:rPr>
              <a:t>packets</a:t>
            </a:r>
          </a:p>
        </p:txBody>
      </p:sp>
      <p:sp>
        <p:nvSpPr>
          <p:cNvPr id="35856" name="Rounded Rectangle 36"/>
          <p:cNvSpPr>
            <a:spLocks noChangeArrowheads="1"/>
          </p:cNvSpPr>
          <p:nvPr/>
        </p:nvSpPr>
        <p:spPr bwMode="auto">
          <a:xfrm>
            <a:off x="4267200" y="3198813"/>
            <a:ext cx="990600" cy="990600"/>
          </a:xfrm>
          <a:prstGeom prst="roundRect">
            <a:avLst>
              <a:gd name="adj" fmla="val 16667"/>
            </a:avLst>
          </a:prstGeom>
          <a:solidFill>
            <a:srgbClr val="558ED5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57" name="Straight Arrow Connector 37"/>
          <p:cNvCxnSpPr>
            <a:cxnSpLocks noChangeShapeType="1"/>
            <a:endCxn id="35856" idx="1"/>
          </p:cNvCxnSpPr>
          <p:nvPr/>
        </p:nvCxnSpPr>
        <p:spPr bwMode="auto">
          <a:xfrm rot="5400000" flipH="1" flipV="1">
            <a:off x="2647950" y="3789363"/>
            <a:ext cx="1714500" cy="15240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9" name="Straight Arrow Connector 38"/>
          <p:cNvCxnSpPr>
            <a:cxnSpLocks noChangeShapeType="1"/>
          </p:cNvCxnSpPr>
          <p:nvPr/>
        </p:nvCxnSpPr>
        <p:spPr bwMode="auto">
          <a:xfrm rot="5400000">
            <a:off x="3543300" y="4227513"/>
            <a:ext cx="990600" cy="914400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2971800" y="4418013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2590800" y="4722813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5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Suppressing Unwanted Events</a:t>
            </a:r>
          </a:p>
        </p:txBody>
      </p:sp>
      <p:sp>
        <p:nvSpPr>
          <p:cNvPr id="3686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Arial" charset="0"/>
                <a:cs typeface="Arial" charset="0"/>
              </a:rPr>
              <a:t>Solution: suppress extra events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Programmer specifies </a:t>
            </a:r>
            <a:r>
              <a:rPr lang="ja-JP" altLang="en-US" sz="280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sz="2800">
                <a:latin typeface="Arial" charset="0"/>
                <a:ea typeface="Arial" charset="0"/>
                <a:cs typeface="Arial" charset="0"/>
              </a:rPr>
              <a:t>Limit(1)</a:t>
            </a:r>
            <a:r>
              <a:rPr lang="ja-JP" altLang="en-US" sz="2800">
                <a:latin typeface="Arial" charset="0"/>
                <a:ea typeface="Arial" charset="0"/>
                <a:cs typeface="Arial" charset="0"/>
              </a:rPr>
              <a:t>”</a:t>
            </a:r>
            <a:endParaRPr lang="en-US" sz="280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Run-time system hides the extra events</a:t>
            </a: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endParaRPr lang="en-US">
              <a:latin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7889FDC-B6E4-1943-819D-ADA117589AD1}" type="slidenum">
              <a:rPr lang="en-US" sz="1400" b="0">
                <a:latin typeface="Times New Roman" charset="0"/>
              </a:rPr>
              <a:pPr eaLnBrk="1" hangingPunct="1"/>
              <a:t>17</a:t>
            </a:fld>
            <a:endParaRPr lang="en-US" sz="1400" b="0">
              <a:latin typeface="Times New Roman" charset="0"/>
            </a:endParaRPr>
          </a:p>
        </p:txBody>
      </p:sp>
      <p:pic>
        <p:nvPicPr>
          <p:cNvPr id="36869" name="Picture 6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411788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7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411788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8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411788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872" name="Straight Connector 10"/>
          <p:cNvCxnSpPr>
            <a:cxnSpLocks noChangeShapeType="1"/>
          </p:cNvCxnSpPr>
          <p:nvPr/>
        </p:nvCxnSpPr>
        <p:spPr bwMode="auto">
          <a:xfrm>
            <a:off x="1066800" y="5562600"/>
            <a:ext cx="12954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73" name="Straight Connector 11"/>
          <p:cNvCxnSpPr>
            <a:cxnSpLocks noChangeShapeType="1"/>
          </p:cNvCxnSpPr>
          <p:nvPr/>
        </p:nvCxnSpPr>
        <p:spPr bwMode="auto">
          <a:xfrm>
            <a:off x="3200400" y="5562600"/>
            <a:ext cx="12192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74" name="Straight Connector 13"/>
          <p:cNvCxnSpPr>
            <a:cxnSpLocks noChangeShapeType="1"/>
          </p:cNvCxnSpPr>
          <p:nvPr/>
        </p:nvCxnSpPr>
        <p:spPr bwMode="auto">
          <a:xfrm>
            <a:off x="5257800" y="5562600"/>
            <a:ext cx="12192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75" name="Straight Connector 14"/>
          <p:cNvCxnSpPr>
            <a:cxnSpLocks noChangeShapeType="1"/>
          </p:cNvCxnSpPr>
          <p:nvPr/>
        </p:nvCxnSpPr>
        <p:spPr bwMode="auto">
          <a:xfrm>
            <a:off x="7315200" y="5562600"/>
            <a:ext cx="7620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6876" name="Rectangle 18"/>
          <p:cNvSpPr>
            <a:spLocks noChangeArrowheads="1"/>
          </p:cNvSpPr>
          <p:nvPr/>
        </p:nvSpPr>
        <p:spPr bwMode="auto">
          <a:xfrm>
            <a:off x="1524000" y="51816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9"/>
          <p:cNvSpPr>
            <a:spLocks noChangeArrowheads="1"/>
          </p:cNvSpPr>
          <p:nvPr/>
        </p:nvSpPr>
        <p:spPr bwMode="auto">
          <a:xfrm>
            <a:off x="1981200" y="51816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Rectangle 21"/>
          <p:cNvSpPr>
            <a:spLocks noChangeArrowheads="1"/>
          </p:cNvSpPr>
          <p:nvPr/>
        </p:nvSpPr>
        <p:spPr bwMode="auto">
          <a:xfrm>
            <a:off x="1066800" y="51816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TextBox 22"/>
          <p:cNvSpPr txBox="1">
            <a:spLocks noChangeArrowheads="1"/>
          </p:cNvSpPr>
          <p:nvPr/>
        </p:nvSpPr>
        <p:spPr bwMode="auto">
          <a:xfrm>
            <a:off x="1069975" y="5545138"/>
            <a:ext cx="1139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660066"/>
                </a:solidFill>
              </a:rPr>
              <a:t>packets</a:t>
            </a:r>
          </a:p>
        </p:txBody>
      </p:sp>
      <p:sp>
        <p:nvSpPr>
          <p:cNvPr id="36880" name="Rounded Rectangle 36"/>
          <p:cNvSpPr>
            <a:spLocks noChangeArrowheads="1"/>
          </p:cNvSpPr>
          <p:nvPr/>
        </p:nvSpPr>
        <p:spPr bwMode="auto">
          <a:xfrm>
            <a:off x="4267200" y="3200400"/>
            <a:ext cx="990600" cy="990600"/>
          </a:xfrm>
          <a:prstGeom prst="roundRect">
            <a:avLst>
              <a:gd name="adj" fmla="val 16667"/>
            </a:avLst>
          </a:prstGeom>
          <a:solidFill>
            <a:srgbClr val="558ED5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81" name="Straight Arrow Connector 37"/>
          <p:cNvCxnSpPr>
            <a:cxnSpLocks noChangeShapeType="1"/>
            <a:endCxn id="36880" idx="1"/>
          </p:cNvCxnSpPr>
          <p:nvPr/>
        </p:nvCxnSpPr>
        <p:spPr bwMode="auto">
          <a:xfrm rot="5400000" flipH="1" flipV="1">
            <a:off x="2647950" y="3790950"/>
            <a:ext cx="1714500" cy="15240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82" name="Straight Arrow Connector 38"/>
          <p:cNvCxnSpPr>
            <a:cxnSpLocks noChangeShapeType="1"/>
          </p:cNvCxnSpPr>
          <p:nvPr/>
        </p:nvCxnSpPr>
        <p:spPr bwMode="auto">
          <a:xfrm rot="5400000">
            <a:off x="3543300" y="4229100"/>
            <a:ext cx="990600" cy="914400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2971800" y="44196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Rectangle 19"/>
          <p:cNvSpPr>
            <a:spLocks noChangeArrowheads="1"/>
          </p:cNvSpPr>
          <p:nvPr/>
        </p:nvSpPr>
        <p:spPr bwMode="auto">
          <a:xfrm>
            <a:off x="2590800" y="47244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2438400" y="4572000"/>
            <a:ext cx="533400" cy="533400"/>
          </a:xfrm>
          <a:prstGeom prst="ellipse">
            <a:avLst/>
          </a:prstGeom>
          <a:noFill/>
          <a:ln w="38100">
            <a:solidFill>
              <a:srgbClr val="FF4B5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12800" y="4321175"/>
            <a:ext cx="1701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not seen by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28702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SQL</a:t>
            </a: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-Like Query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Get what you ask for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Nothing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more, nothing less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SQL</a:t>
            </a:r>
            <a:r>
              <a:rPr lang="en-US" dirty="0">
                <a:latin typeface="Arial" charset="0"/>
                <a:cs typeface="Arial" charset="0"/>
              </a:rPr>
              <a:t>-like query language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Familiar abstraction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Returns a stream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Intuitive cost model</a:t>
            </a:r>
          </a:p>
          <a:p>
            <a:r>
              <a:rPr lang="en-US" dirty="0">
                <a:latin typeface="Arial" charset="0"/>
                <a:cs typeface="Arial" charset="0"/>
              </a:rPr>
              <a:t>Minimize controller overhead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Filter using high-level patterns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Limit the # of values returned 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Aggregate by #/size of packets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E5C99A3-66D9-4442-BAA2-FD5EFC3B42E4}" type="slidenum">
              <a:rPr lang="en-US" sz="1400" b="0">
                <a:latin typeface="Times New Roman" charset="0"/>
              </a:rPr>
              <a:pPr eaLnBrk="1" hangingPunct="1"/>
              <a:t>18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72664" y="2028825"/>
            <a:ext cx="3352800" cy="1323975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>
                <a:ea typeface="+mn-ea"/>
                <a:cs typeface="+mn-cs"/>
              </a:rPr>
              <a:t>Select(bytes) *</a:t>
            </a:r>
          </a:p>
          <a:p>
            <a:pPr algn="l">
              <a:defRPr/>
            </a:pPr>
            <a:r>
              <a:rPr lang="en-US">
                <a:ea typeface="+mn-ea"/>
                <a:cs typeface="+mn-cs"/>
              </a:rPr>
              <a:t>Where(in:2 &amp; srcport:80) *</a:t>
            </a:r>
          </a:p>
          <a:p>
            <a:pPr algn="l">
              <a:defRPr/>
            </a:pPr>
            <a:r>
              <a:rPr lang="en-US">
                <a:ea typeface="+mn-ea"/>
                <a:cs typeface="+mn-cs"/>
              </a:rPr>
              <a:t>GroupBy([dstmac]) *</a:t>
            </a:r>
          </a:p>
          <a:p>
            <a:pPr algn="l">
              <a:defRPr/>
            </a:pPr>
            <a:r>
              <a:rPr lang="en-US">
                <a:ea typeface="+mn-ea"/>
                <a:cs typeface="+mn-cs"/>
              </a:rPr>
              <a:t>Every(60)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82509" y="4251146"/>
            <a:ext cx="2274982" cy="1200329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dirty="0">
                <a:latin typeface="Helvetica" pitchFamily="1" charset="0"/>
                <a:ea typeface="+mn-ea"/>
                <a:cs typeface="+mn-cs"/>
              </a:rPr>
              <a:t>Select(packets) </a:t>
            </a:r>
            <a:r>
              <a:rPr lang="en-US" dirty="0" smtClean="0">
                <a:latin typeface="Helvetica" pitchFamily="1" charset="0"/>
                <a:ea typeface="+mn-ea"/>
                <a:cs typeface="+mn-cs"/>
              </a:rPr>
              <a:t>*</a:t>
            </a:r>
          </a:p>
          <a:p>
            <a:pPr algn="l">
              <a:defRPr/>
            </a:pPr>
            <a:r>
              <a:rPr lang="en-US" dirty="0" err="1" smtClean="0">
                <a:latin typeface="Helvetica" pitchFamily="1" charset="0"/>
                <a:ea typeface="+mn-ea"/>
                <a:cs typeface="+mn-cs"/>
              </a:rPr>
              <a:t>GroupBy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([</a:t>
            </a:r>
            <a:r>
              <a:rPr lang="en-US" dirty="0" err="1">
                <a:latin typeface="Helvetica" pitchFamily="1" charset="0"/>
                <a:ea typeface="+mn-ea"/>
                <a:cs typeface="+mn-cs"/>
              </a:rPr>
              <a:t>srcmac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]) </a:t>
            </a:r>
            <a:r>
              <a:rPr lang="en-US" dirty="0" smtClean="0">
                <a:latin typeface="Helvetica" pitchFamily="1" charset="0"/>
                <a:ea typeface="+mn-ea"/>
                <a:cs typeface="+mn-cs"/>
              </a:rPr>
              <a:t>*</a:t>
            </a:r>
          </a:p>
          <a:p>
            <a:pPr algn="l">
              <a:defRPr/>
            </a:pPr>
            <a:r>
              <a:rPr lang="en-US" dirty="0" err="1" smtClean="0">
                <a:latin typeface="Helvetica" pitchFamily="1" charset="0"/>
                <a:ea typeface="+mn-ea"/>
                <a:cs typeface="+mn-cs"/>
              </a:rPr>
              <a:t>SplitWhen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([</a:t>
            </a:r>
            <a:r>
              <a:rPr lang="en-US" dirty="0" err="1">
                <a:latin typeface="Helvetica" pitchFamily="1" charset="0"/>
                <a:ea typeface="+mn-ea"/>
                <a:cs typeface="+mn-cs"/>
              </a:rPr>
              <a:t>inport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]) </a:t>
            </a:r>
            <a:r>
              <a:rPr lang="en-US" dirty="0" smtClean="0">
                <a:latin typeface="Helvetica" pitchFamily="1" charset="0"/>
                <a:ea typeface="+mn-ea"/>
                <a:cs typeface="+mn-cs"/>
              </a:rPr>
              <a:t>*</a:t>
            </a:r>
          </a:p>
          <a:p>
            <a:pPr algn="l">
              <a:defRPr/>
            </a:pPr>
            <a:r>
              <a:rPr lang="en-US" dirty="0" smtClean="0">
                <a:latin typeface="Helvetica" pitchFamily="1" charset="0"/>
                <a:ea typeface="+mn-ea"/>
                <a:cs typeface="+mn-cs"/>
              </a:rPr>
              <a:t>Limit(1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917139" y="3886200"/>
            <a:ext cx="3048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Learning Host Location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266389" y="1657350"/>
            <a:ext cx="2349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Traffic Monitoring</a:t>
            </a:r>
          </a:p>
        </p:txBody>
      </p:sp>
    </p:spTree>
    <p:extLst>
      <p:ext uri="{BB962C8B-B14F-4D97-AF65-F5344CB8AC3E}">
        <p14:creationId xmlns:p14="http://schemas.microsoft.com/office/powerpoint/2010/main" val="233883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State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Consistent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36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77" y="274638"/>
            <a:ext cx="8875889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Software-Defined Networking (SDN)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90942" y="2366061"/>
            <a:ext cx="4724400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Application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382889" y="2920401"/>
            <a:ext cx="747889" cy="4098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1664" y="2083841"/>
            <a:ext cx="235655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Network-wide visibility and control</a:t>
            </a:r>
            <a:endParaRPr lang="en-US" sz="2400" dirty="0"/>
          </a:p>
        </p:txBody>
      </p:sp>
      <p:cxnSp>
        <p:nvCxnSpPr>
          <p:cNvPr id="25" name="Straight Arrow Connector 24"/>
          <p:cNvCxnSpPr>
            <a:stCxn id="28" idx="1"/>
          </p:cNvCxnSpPr>
          <p:nvPr/>
        </p:nvCxnSpPr>
        <p:spPr>
          <a:xfrm flipH="1" flipV="1">
            <a:off x="5325534" y="4049889"/>
            <a:ext cx="1362430" cy="444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87964" y="3678847"/>
            <a:ext cx="2865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Direct control via open interface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59141" y="5894687"/>
            <a:ext cx="8388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distributed protocols to (centralized) controller applications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065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106" name="AutoShape 18"/>
          <p:cNvCxnSpPr>
            <a:cxnSpLocks noChangeShapeType="1"/>
            <a:stCxn id="47133" idx="0"/>
            <a:endCxn id="47129" idx="0"/>
          </p:cNvCxnSpPr>
          <p:nvPr/>
        </p:nvCxnSpPr>
        <p:spPr bwMode="auto">
          <a:xfrm rot="10800000" flipH="1">
            <a:off x="2087918" y="4249738"/>
            <a:ext cx="18478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107" name="AutoShape 19"/>
          <p:cNvCxnSpPr>
            <a:cxnSpLocks noChangeShapeType="1"/>
            <a:stCxn id="47133" idx="0"/>
            <a:endCxn id="47131" idx="0"/>
          </p:cNvCxnSpPr>
          <p:nvPr/>
        </p:nvCxnSpPr>
        <p:spPr bwMode="auto">
          <a:xfrm>
            <a:off x="2087918" y="4249738"/>
            <a:ext cx="892175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108" name="AutoShape 25"/>
          <p:cNvCxnSpPr>
            <a:cxnSpLocks noChangeShapeType="1"/>
            <a:stCxn id="47129" idx="0"/>
            <a:endCxn id="47131" idx="0"/>
          </p:cNvCxnSpPr>
          <p:nvPr/>
        </p:nvCxnSpPr>
        <p:spPr bwMode="auto">
          <a:xfrm flipH="1">
            <a:off x="2980093" y="4249738"/>
            <a:ext cx="955675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109" name="AutoShape 17"/>
          <p:cNvCxnSpPr>
            <a:cxnSpLocks noChangeShapeType="1"/>
            <a:stCxn id="47133" idx="0"/>
          </p:cNvCxnSpPr>
          <p:nvPr/>
        </p:nvCxnSpPr>
        <p:spPr bwMode="auto">
          <a:xfrm flipH="1">
            <a:off x="687743" y="4251325"/>
            <a:ext cx="14001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110" name="AutoShape 3"/>
          <p:cNvCxnSpPr>
            <a:cxnSpLocks noChangeShapeType="1"/>
            <a:stCxn id="47134" idx="0"/>
            <a:endCxn id="47123" idx="0"/>
          </p:cNvCxnSpPr>
          <p:nvPr/>
        </p:nvCxnSpPr>
        <p:spPr bwMode="auto">
          <a:xfrm>
            <a:off x="2116493" y="2082800"/>
            <a:ext cx="890587" cy="64928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111" name="AutoShape 12"/>
          <p:cNvCxnSpPr>
            <a:cxnSpLocks noChangeShapeType="1"/>
            <a:stCxn id="47121" idx="0"/>
            <a:endCxn id="47123" idx="0"/>
          </p:cNvCxnSpPr>
          <p:nvPr/>
        </p:nvCxnSpPr>
        <p:spPr bwMode="auto">
          <a:xfrm flipH="1">
            <a:off x="3007080" y="2079625"/>
            <a:ext cx="955675" cy="6524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112" name="AutoShape 8"/>
          <p:cNvCxnSpPr>
            <a:cxnSpLocks noChangeShapeType="1"/>
            <a:endCxn id="47121" idx="0"/>
          </p:cNvCxnSpPr>
          <p:nvPr/>
        </p:nvCxnSpPr>
        <p:spPr bwMode="auto">
          <a:xfrm rot="10800000">
            <a:off x="3962755" y="2081213"/>
            <a:ext cx="1404938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113" name="AutoShape 5"/>
          <p:cNvCxnSpPr>
            <a:cxnSpLocks noChangeShapeType="1"/>
            <a:stCxn id="47134" idx="0"/>
          </p:cNvCxnSpPr>
          <p:nvPr/>
        </p:nvCxnSpPr>
        <p:spPr bwMode="auto">
          <a:xfrm rot="10800000">
            <a:off x="776643" y="2081213"/>
            <a:ext cx="1339850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114" name="AutoShape 4"/>
          <p:cNvCxnSpPr>
            <a:cxnSpLocks noChangeShapeType="1"/>
            <a:stCxn id="47121" idx="0"/>
            <a:endCxn id="47134" idx="0"/>
          </p:cNvCxnSpPr>
          <p:nvPr/>
        </p:nvCxnSpPr>
        <p:spPr bwMode="auto">
          <a:xfrm flipH="1">
            <a:off x="2116493" y="2081213"/>
            <a:ext cx="1846262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711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Avoiding Transient Disruption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71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405" y="1644650"/>
            <a:ext cx="1411288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93" y="1720850"/>
            <a:ext cx="116205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843" y="1720850"/>
            <a:ext cx="1160462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9" name="Line 10"/>
          <p:cNvSpPr>
            <a:spLocks noChangeShapeType="1"/>
          </p:cNvSpPr>
          <p:nvPr/>
        </p:nvSpPr>
        <p:spPr bwMode="auto">
          <a:xfrm rot="10800000" flipH="1">
            <a:off x="3007080" y="3409950"/>
            <a:ext cx="0" cy="501650"/>
          </a:xfrm>
          <a:prstGeom prst="line">
            <a:avLst/>
          </a:prstGeom>
          <a:noFill/>
          <a:ln w="889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71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668" y="1643063"/>
            <a:ext cx="1409700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21" name="Freeform 13"/>
          <p:cNvSpPr>
            <a:spLocks/>
          </p:cNvSpPr>
          <p:nvPr/>
        </p:nvSpPr>
        <p:spPr bwMode="auto">
          <a:xfrm>
            <a:off x="3324580" y="1687513"/>
            <a:ext cx="1276350" cy="785812"/>
          </a:xfrm>
          <a:custGeom>
            <a:avLst/>
            <a:gdLst>
              <a:gd name="T0" fmla="*/ 0 w 21600"/>
              <a:gd name="T1" fmla="*/ 2147483647 h 21600"/>
              <a:gd name="T2" fmla="*/ 0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FF0515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7122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993" y="2295525"/>
            <a:ext cx="14097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23" name="Freeform 15"/>
          <p:cNvSpPr>
            <a:spLocks/>
          </p:cNvSpPr>
          <p:nvPr/>
        </p:nvSpPr>
        <p:spPr bwMode="auto">
          <a:xfrm>
            <a:off x="2368905" y="2339975"/>
            <a:ext cx="1277938" cy="785813"/>
          </a:xfrm>
          <a:custGeom>
            <a:avLst/>
            <a:gdLst>
              <a:gd name="T0" fmla="*/ 0 w 21600"/>
              <a:gd name="T1" fmla="*/ 2147483647 h 21600"/>
              <a:gd name="T2" fmla="*/ 0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FF0515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712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243" y="3813175"/>
            <a:ext cx="1411287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25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93" y="3894138"/>
            <a:ext cx="1160462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7126" name="AutoShape 22"/>
          <p:cNvCxnSpPr>
            <a:cxnSpLocks noChangeShapeType="1"/>
            <a:stCxn id="47129" idx="0"/>
          </p:cNvCxnSpPr>
          <p:nvPr/>
        </p:nvCxnSpPr>
        <p:spPr bwMode="auto">
          <a:xfrm>
            <a:off x="3935768" y="4251325"/>
            <a:ext cx="1404937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47127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855" y="3894138"/>
            <a:ext cx="1160463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28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680" y="3813175"/>
            <a:ext cx="1411288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29" name="Freeform 26"/>
          <p:cNvSpPr>
            <a:spLocks/>
          </p:cNvSpPr>
          <p:nvPr/>
        </p:nvSpPr>
        <p:spPr bwMode="auto">
          <a:xfrm>
            <a:off x="3297593" y="3857625"/>
            <a:ext cx="1276350" cy="785813"/>
          </a:xfrm>
          <a:custGeom>
            <a:avLst/>
            <a:gdLst>
              <a:gd name="T0" fmla="*/ 0 w 21600"/>
              <a:gd name="T1" fmla="*/ 2147483647 h 21600"/>
              <a:gd name="T2" fmla="*/ 0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BED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7130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005" y="4465638"/>
            <a:ext cx="1411288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31" name="Freeform 28"/>
          <p:cNvSpPr>
            <a:spLocks/>
          </p:cNvSpPr>
          <p:nvPr/>
        </p:nvSpPr>
        <p:spPr bwMode="auto">
          <a:xfrm>
            <a:off x="2341918" y="4510088"/>
            <a:ext cx="1277937" cy="785812"/>
          </a:xfrm>
          <a:custGeom>
            <a:avLst/>
            <a:gdLst>
              <a:gd name="T0" fmla="*/ 0 w 21600"/>
              <a:gd name="T1" fmla="*/ 2147483647 h 21600"/>
              <a:gd name="T2" fmla="*/ 0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BED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33" name="Freeform 20"/>
          <p:cNvSpPr>
            <a:spLocks/>
          </p:cNvSpPr>
          <p:nvPr/>
        </p:nvSpPr>
        <p:spPr bwMode="auto">
          <a:xfrm>
            <a:off x="1449743" y="3857625"/>
            <a:ext cx="1276350" cy="785813"/>
          </a:xfrm>
          <a:custGeom>
            <a:avLst/>
            <a:gdLst>
              <a:gd name="T0" fmla="*/ 0 w 21600"/>
              <a:gd name="T1" fmla="*/ 2147483647 h 21600"/>
              <a:gd name="T2" fmla="*/ 0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BED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34" name="Freeform 6"/>
          <p:cNvSpPr>
            <a:spLocks/>
          </p:cNvSpPr>
          <p:nvPr/>
        </p:nvSpPr>
        <p:spPr bwMode="auto">
          <a:xfrm>
            <a:off x="1478318" y="1690688"/>
            <a:ext cx="1276350" cy="785812"/>
          </a:xfrm>
          <a:custGeom>
            <a:avLst/>
            <a:gdLst>
              <a:gd name="T0" fmla="*/ 0 w 21600"/>
              <a:gd name="T1" fmla="*/ 2147483647 h 21600"/>
              <a:gd name="T2" fmla="*/ 0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FF0515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1" name="Rectangle 30"/>
          <p:cNvSpPr>
            <a:spLocks/>
          </p:cNvSpPr>
          <p:nvPr/>
        </p:nvSpPr>
        <p:spPr bwMode="auto">
          <a:xfrm>
            <a:off x="6115580" y="2518128"/>
            <a:ext cx="2884487" cy="1563688"/>
          </a:xfrm>
          <a:prstGeom prst="rect">
            <a:avLst/>
          </a:prstGeom>
          <a:solidFill>
            <a:srgbClr val="1CAA2E">
              <a:alpha val="9804"/>
            </a:srgbClr>
          </a:solidFill>
          <a:ln w="38100">
            <a:solidFill>
              <a:srgbClr val="008000">
                <a:alpha val="25098"/>
              </a:srgbClr>
            </a:solidFill>
            <a:miter lim="800000"/>
            <a:headEnd/>
            <a:tailEnd/>
          </a:ln>
        </p:spPr>
        <p:txBody>
          <a:bodyPr lIns="107152" tIns="107152" rIns="107152" bIns="107152" anchor="ctr"/>
          <a:lstStyle/>
          <a:p>
            <a:pPr algn="l"/>
            <a:r>
              <a:rPr lang="en-US" sz="2000" dirty="0">
                <a:latin typeface="Arial" charset="0"/>
                <a:cs typeface="Myriad Pro Semibold" charset="0"/>
                <a:sym typeface="Myriad Pro Semibold" charset="0"/>
              </a:rPr>
              <a:t>Invariants</a:t>
            </a:r>
          </a:p>
          <a:p>
            <a:pPr algn="l">
              <a:buClr>
                <a:srgbClr val="414141"/>
              </a:buClr>
              <a:buSzPct val="125000"/>
              <a:buFont typeface="Myriad Pro Light" charset="0"/>
              <a:buChar char="•"/>
            </a:pPr>
            <a:r>
              <a:rPr lang="en-US" sz="2000" dirty="0">
                <a:latin typeface="Arial" charset="0"/>
                <a:cs typeface="Myriad Pro Light" charset="0"/>
              </a:rPr>
              <a:t> No forwarding loops</a:t>
            </a:r>
          </a:p>
          <a:p>
            <a:pPr algn="l">
              <a:buClr>
                <a:srgbClr val="414141"/>
              </a:buClr>
              <a:buSzPct val="125000"/>
              <a:buFont typeface="Myriad Pro Light" charset="0"/>
              <a:buChar char="•"/>
            </a:pPr>
            <a:r>
              <a:rPr lang="en-US" sz="2000" dirty="0">
                <a:latin typeface="Arial" charset="0"/>
                <a:cs typeface="Myriad Pro Light" charset="0"/>
              </a:rPr>
              <a:t> No black holes</a:t>
            </a:r>
          </a:p>
          <a:p>
            <a:pPr algn="l">
              <a:buClr>
                <a:srgbClr val="414141"/>
              </a:buClr>
              <a:buSzPct val="125000"/>
              <a:buFont typeface="Myriad Pro Light" charset="0"/>
              <a:buChar char="•"/>
            </a:pPr>
            <a:r>
              <a:rPr lang="en-US" sz="2000" dirty="0">
                <a:latin typeface="Arial" charset="0"/>
                <a:cs typeface="Myriad Pro Light" charset="0"/>
              </a:rPr>
              <a:t> Access control</a:t>
            </a:r>
          </a:p>
          <a:p>
            <a:pPr algn="l">
              <a:buClr>
                <a:srgbClr val="414141"/>
              </a:buClr>
              <a:buSzPct val="125000"/>
              <a:buFont typeface="Myriad Pro Light" charset="0"/>
              <a:buChar char="•"/>
            </a:pPr>
            <a:r>
              <a:rPr lang="en-US" sz="2000" dirty="0">
                <a:latin typeface="Arial" charset="0"/>
                <a:cs typeface="Myriad Pro Light" charset="0"/>
              </a:rPr>
              <a:t> Traffic </a:t>
            </a:r>
            <a:r>
              <a:rPr lang="en-US" sz="2000" dirty="0" err="1">
                <a:latin typeface="Arial" charset="0"/>
                <a:cs typeface="Myriad Pro Light" charset="0"/>
              </a:rPr>
              <a:t>waypointing</a:t>
            </a:r>
            <a:endParaRPr lang="en-US" sz="2000" dirty="0">
              <a:latin typeface="Arial" charset="0"/>
              <a:cs typeface="Myriad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861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Helvetica" charset="0"/>
                <a:ea typeface="ＭＳ Ｐゴシック" charset="0"/>
                <a:cs typeface="ＭＳ Ｐゴシック" charset="0"/>
              </a:rPr>
              <a:t>Installing a Path </a:t>
            </a:r>
            <a:r>
              <a:rPr lang="en-US" sz="4000" dirty="0">
                <a:latin typeface="Helvetica" charset="0"/>
                <a:ea typeface="ＭＳ Ｐゴシック" charset="0"/>
                <a:cs typeface="ＭＳ Ｐゴシック" charset="0"/>
              </a:rPr>
              <a:t>for </a:t>
            </a:r>
            <a:r>
              <a:rPr lang="en-US" sz="4000" dirty="0" smtClean="0">
                <a:latin typeface="Helvetica" charset="0"/>
                <a:ea typeface="ＭＳ Ｐゴシック" charset="0"/>
                <a:cs typeface="ＭＳ Ｐゴシック" charset="0"/>
              </a:rPr>
              <a:t>a New </a:t>
            </a:r>
            <a:r>
              <a:rPr lang="en-US" sz="4000" dirty="0">
                <a:latin typeface="Helvetica" charset="0"/>
                <a:ea typeface="ＭＳ Ｐゴシック" charset="0"/>
                <a:cs typeface="ＭＳ Ｐゴシック" charset="0"/>
              </a:rPr>
              <a:t>Flow</a:t>
            </a:r>
          </a:p>
        </p:txBody>
      </p:sp>
      <p:sp>
        <p:nvSpPr>
          <p:cNvPr id="50179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>
                <a:latin typeface="Arial" charset="0"/>
                <a:cs typeface="Arial" charset="0"/>
              </a:rPr>
              <a:t>Rules along a path installed out of order?</a:t>
            </a:r>
          </a:p>
          <a:p>
            <a:pPr lvl="1"/>
            <a:r>
              <a:rPr lang="en-US" sz="2800">
                <a:latin typeface="Arial" charset="0"/>
                <a:ea typeface="Arial" charset="0"/>
                <a:cs typeface="Arial" charset="0"/>
              </a:rPr>
              <a:t>Packets reach a switch before the rules do</a:t>
            </a:r>
          </a:p>
          <a:p>
            <a:pPr lvl="1"/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75742E8-0EB1-374A-857C-C4BC4DA558FB}" type="slidenum">
              <a:rPr lang="en-US" sz="1400" b="0">
                <a:latin typeface="Times New Roman" charset="0"/>
              </a:rPr>
              <a:pPr eaLnBrk="1" hangingPunct="1"/>
              <a:t>21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5061" name="TextBox 18"/>
          <p:cNvSpPr txBox="1">
            <a:spLocks noChangeArrowheads="1"/>
          </p:cNvSpPr>
          <p:nvPr/>
        </p:nvSpPr>
        <p:spPr bwMode="auto">
          <a:xfrm>
            <a:off x="984250" y="6096000"/>
            <a:ext cx="7183438" cy="40005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Must think about all possible packet and event orderings.</a:t>
            </a:r>
          </a:p>
        </p:txBody>
      </p:sp>
      <p:pic>
        <p:nvPicPr>
          <p:cNvPr id="50182" name="Picture 6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9530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3" name="Picture 7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9530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4" name="Picture 8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9530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0185" name="Straight Connector 10"/>
          <p:cNvCxnSpPr>
            <a:cxnSpLocks noChangeShapeType="1"/>
          </p:cNvCxnSpPr>
          <p:nvPr/>
        </p:nvCxnSpPr>
        <p:spPr bwMode="auto">
          <a:xfrm>
            <a:off x="1066800" y="5105400"/>
            <a:ext cx="12954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0186" name="Straight Connector 11"/>
          <p:cNvCxnSpPr>
            <a:cxnSpLocks noChangeShapeType="1"/>
          </p:cNvCxnSpPr>
          <p:nvPr/>
        </p:nvCxnSpPr>
        <p:spPr bwMode="auto">
          <a:xfrm>
            <a:off x="3200400" y="5105400"/>
            <a:ext cx="12192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0187" name="Straight Connector 13"/>
          <p:cNvCxnSpPr>
            <a:cxnSpLocks noChangeShapeType="1"/>
          </p:cNvCxnSpPr>
          <p:nvPr/>
        </p:nvCxnSpPr>
        <p:spPr bwMode="auto">
          <a:xfrm>
            <a:off x="5257800" y="5105400"/>
            <a:ext cx="12192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0188" name="Straight Connector 14"/>
          <p:cNvCxnSpPr>
            <a:cxnSpLocks noChangeShapeType="1"/>
          </p:cNvCxnSpPr>
          <p:nvPr/>
        </p:nvCxnSpPr>
        <p:spPr bwMode="auto">
          <a:xfrm>
            <a:off x="7315200" y="5105400"/>
            <a:ext cx="7620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0189" name="Rectangle 18"/>
          <p:cNvSpPr>
            <a:spLocks noChangeArrowheads="1"/>
          </p:cNvSpPr>
          <p:nvPr/>
        </p:nvSpPr>
        <p:spPr bwMode="auto">
          <a:xfrm>
            <a:off x="1524000" y="47244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9"/>
          <p:cNvSpPr>
            <a:spLocks noChangeArrowheads="1"/>
          </p:cNvSpPr>
          <p:nvPr/>
        </p:nvSpPr>
        <p:spPr bwMode="auto">
          <a:xfrm>
            <a:off x="1981200" y="47244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21"/>
          <p:cNvSpPr>
            <a:spLocks noChangeArrowheads="1"/>
          </p:cNvSpPr>
          <p:nvPr/>
        </p:nvSpPr>
        <p:spPr bwMode="auto">
          <a:xfrm>
            <a:off x="1066800" y="47244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TextBox 22"/>
          <p:cNvSpPr txBox="1">
            <a:spLocks noChangeArrowheads="1"/>
          </p:cNvSpPr>
          <p:nvPr/>
        </p:nvSpPr>
        <p:spPr bwMode="auto">
          <a:xfrm>
            <a:off x="1069975" y="5086350"/>
            <a:ext cx="1139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660066"/>
                </a:solidFill>
              </a:rPr>
              <a:t>packets</a:t>
            </a:r>
          </a:p>
        </p:txBody>
      </p:sp>
      <p:sp>
        <p:nvSpPr>
          <p:cNvPr id="50193" name="Rounded Rectangle 36"/>
          <p:cNvSpPr>
            <a:spLocks noChangeArrowheads="1"/>
          </p:cNvSpPr>
          <p:nvPr/>
        </p:nvSpPr>
        <p:spPr bwMode="auto">
          <a:xfrm>
            <a:off x="4267200" y="2743200"/>
            <a:ext cx="990600" cy="9906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" name="Straight Arrow Connector 38"/>
          <p:cNvCxnSpPr>
            <a:cxnSpLocks noChangeShapeType="1"/>
          </p:cNvCxnSpPr>
          <p:nvPr/>
        </p:nvCxnSpPr>
        <p:spPr bwMode="auto">
          <a:xfrm rot="5400000">
            <a:off x="3200400" y="3733800"/>
            <a:ext cx="1295400" cy="1295400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" name="Straight Arrow Connector 40"/>
          <p:cNvCxnSpPr>
            <a:cxnSpLocks noChangeShapeType="1"/>
            <a:stCxn id="50193" idx="2"/>
          </p:cNvCxnSpPr>
          <p:nvPr/>
        </p:nvCxnSpPr>
        <p:spPr bwMode="auto">
          <a:xfrm rot="16200000" flipH="1">
            <a:off x="4324350" y="4171950"/>
            <a:ext cx="914400" cy="38100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>
            <a:off x="5029200" y="3733800"/>
            <a:ext cx="1295400" cy="838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5" name="Rectangle 19"/>
          <p:cNvSpPr>
            <a:spLocks noChangeArrowheads="1"/>
          </p:cNvSpPr>
          <p:nvPr/>
        </p:nvSpPr>
        <p:spPr bwMode="auto">
          <a:xfrm>
            <a:off x="3886200" y="472440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0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nimBg="1"/>
      <p:bldP spid="4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02" name="AutoShape 8"/>
          <p:cNvCxnSpPr>
            <a:cxnSpLocks noChangeShapeType="1"/>
            <a:endCxn id="51214" idx="0"/>
          </p:cNvCxnSpPr>
          <p:nvPr/>
        </p:nvCxnSpPr>
        <p:spPr bwMode="auto">
          <a:xfrm rot="10800000" flipH="1">
            <a:off x="6210300" y="2443867"/>
            <a:ext cx="788988" cy="6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1203" name="AutoShape 22"/>
          <p:cNvCxnSpPr>
            <a:cxnSpLocks noChangeShapeType="1"/>
            <a:endCxn id="51224" idx="0"/>
          </p:cNvCxnSpPr>
          <p:nvPr/>
        </p:nvCxnSpPr>
        <p:spPr bwMode="auto">
          <a:xfrm rot="10800000" flipH="1">
            <a:off x="6208713" y="3513842"/>
            <a:ext cx="787400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1204" name="AutoShape 10"/>
          <p:cNvCxnSpPr>
            <a:cxnSpLocks noChangeShapeType="1"/>
            <a:endCxn id="51215" idx="0"/>
          </p:cNvCxnSpPr>
          <p:nvPr/>
        </p:nvCxnSpPr>
        <p:spPr bwMode="auto">
          <a:xfrm rot="10800000">
            <a:off x="7804150" y="2447042"/>
            <a:ext cx="80962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1205" name="AutoShape 24"/>
          <p:cNvCxnSpPr>
            <a:cxnSpLocks noChangeShapeType="1"/>
            <a:endCxn id="51225" idx="0"/>
          </p:cNvCxnSpPr>
          <p:nvPr/>
        </p:nvCxnSpPr>
        <p:spPr bwMode="auto">
          <a:xfrm rot="10800000">
            <a:off x="7800975" y="3513842"/>
            <a:ext cx="809625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1206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Update Consistency Semantics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>
          <a:xfrm>
            <a:off x="457200" y="1600199"/>
            <a:ext cx="8686800" cy="5014913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  <a:cs typeface="Arial" charset="0"/>
              </a:rPr>
              <a:t>Per-</a:t>
            </a:r>
            <a:r>
              <a:rPr lang="en-US" i="1" dirty="0">
                <a:latin typeface="Arial" charset="0"/>
                <a:cs typeface="Arial" charset="0"/>
              </a:rPr>
              <a:t>packet</a:t>
            </a:r>
            <a:r>
              <a:rPr lang="en-US" dirty="0">
                <a:latin typeface="Arial" charset="0"/>
                <a:cs typeface="Arial" charset="0"/>
              </a:rPr>
              <a:t> consistency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Every packet is processed by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… policy P1 or policy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P2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E.g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., access control, no loops</a:t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>or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blackholes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>
                <a:latin typeface="Arial" charset="0"/>
                <a:cs typeface="Arial" charset="0"/>
              </a:rPr>
              <a:t>Per-</a:t>
            </a:r>
            <a:r>
              <a:rPr lang="en-US" i="1" dirty="0">
                <a:latin typeface="Arial" charset="0"/>
                <a:cs typeface="Arial" charset="0"/>
              </a:rPr>
              <a:t>flow</a:t>
            </a:r>
            <a:r>
              <a:rPr lang="en-US" dirty="0">
                <a:latin typeface="Arial" charset="0"/>
                <a:cs typeface="Arial" charset="0"/>
              </a:rPr>
              <a:t> consistency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Sets of related packets are processed by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… policy P1 or policy P2,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E.g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., server load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balancer,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in-order delivery, …</a:t>
            </a:r>
          </a:p>
        </p:txBody>
      </p:sp>
      <p:cxnSp>
        <p:nvCxnSpPr>
          <p:cNvPr id="51208" name="AutoShape 2"/>
          <p:cNvCxnSpPr>
            <a:cxnSpLocks noChangeShapeType="1"/>
          </p:cNvCxnSpPr>
          <p:nvPr/>
        </p:nvCxnSpPr>
        <p:spPr bwMode="auto">
          <a:xfrm>
            <a:off x="6999288" y="2443867"/>
            <a:ext cx="411162" cy="3222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1209" name="AutoShape 3"/>
          <p:cNvCxnSpPr>
            <a:cxnSpLocks noChangeShapeType="1"/>
          </p:cNvCxnSpPr>
          <p:nvPr/>
        </p:nvCxnSpPr>
        <p:spPr bwMode="auto">
          <a:xfrm>
            <a:off x="6999288" y="2443867"/>
            <a:ext cx="8032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512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4800" y="2231142"/>
            <a:ext cx="6905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1211" name="AutoShape 5"/>
          <p:cNvCxnSpPr>
            <a:cxnSpLocks noChangeShapeType="1"/>
          </p:cNvCxnSpPr>
          <p:nvPr/>
        </p:nvCxnSpPr>
        <p:spPr bwMode="auto">
          <a:xfrm flipH="1">
            <a:off x="7410450" y="2447042"/>
            <a:ext cx="392113" cy="31908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5121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075" y="2232730"/>
            <a:ext cx="6905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963" y="2553405"/>
            <a:ext cx="6905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14" name="Freeform 9"/>
          <p:cNvSpPr>
            <a:spLocks/>
          </p:cNvSpPr>
          <p:nvPr/>
        </p:nvSpPr>
        <p:spPr bwMode="auto">
          <a:xfrm>
            <a:off x="6686550" y="2256542"/>
            <a:ext cx="625475" cy="376238"/>
          </a:xfrm>
          <a:custGeom>
            <a:avLst/>
            <a:gdLst>
              <a:gd name="T0" fmla="*/ 0 w 21600"/>
              <a:gd name="T1" fmla="*/ 4197301 h 21600"/>
              <a:gd name="T2" fmla="*/ 0 w 21600"/>
              <a:gd name="T3" fmla="*/ 2398326 h 21600"/>
              <a:gd name="T4" fmla="*/ 8946377 w 21600"/>
              <a:gd name="T5" fmla="*/ 0 h 21600"/>
              <a:gd name="T6" fmla="*/ 18092530 w 21600"/>
              <a:gd name="T7" fmla="*/ 2422363 h 21600"/>
              <a:gd name="T8" fmla="*/ 18132839 w 21600"/>
              <a:gd name="T9" fmla="*/ 4173281 h 21600"/>
              <a:gd name="T10" fmla="*/ 9026125 w 21600"/>
              <a:gd name="T11" fmla="*/ 6571606 h 21600"/>
              <a:gd name="T12" fmla="*/ 0 w 21600"/>
              <a:gd name="T13" fmla="*/ 4197301 h 21600"/>
              <a:gd name="T14" fmla="*/ 0 w 21600"/>
              <a:gd name="T15" fmla="*/ 419730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FF0515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Freeform 11"/>
          <p:cNvSpPr>
            <a:spLocks/>
          </p:cNvSpPr>
          <p:nvPr/>
        </p:nvSpPr>
        <p:spPr bwMode="auto">
          <a:xfrm>
            <a:off x="7489825" y="2256542"/>
            <a:ext cx="627063" cy="379413"/>
          </a:xfrm>
          <a:custGeom>
            <a:avLst/>
            <a:gdLst>
              <a:gd name="T0" fmla="*/ 0 w 21600"/>
              <a:gd name="T1" fmla="*/ 4245245 h 21600"/>
              <a:gd name="T2" fmla="*/ 0 w 21600"/>
              <a:gd name="T3" fmla="*/ 2425731 h 21600"/>
              <a:gd name="T4" fmla="*/ 8969091 w 21600"/>
              <a:gd name="T5" fmla="*/ 0 h 21600"/>
              <a:gd name="T6" fmla="*/ 18138465 w 21600"/>
              <a:gd name="T7" fmla="*/ 2450042 h 21600"/>
              <a:gd name="T8" fmla="*/ 18178876 w 21600"/>
              <a:gd name="T9" fmla="*/ 4220934 h 21600"/>
              <a:gd name="T10" fmla="*/ 9049042 w 21600"/>
              <a:gd name="T11" fmla="*/ 6646666 h 21600"/>
              <a:gd name="T12" fmla="*/ 0 w 21600"/>
              <a:gd name="T13" fmla="*/ 4245245 h 21600"/>
              <a:gd name="T14" fmla="*/ 0 w 21600"/>
              <a:gd name="T15" fmla="*/ 424524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FF0515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6" name="Freeform 12"/>
          <p:cNvSpPr>
            <a:spLocks/>
          </p:cNvSpPr>
          <p:nvPr/>
        </p:nvSpPr>
        <p:spPr bwMode="auto">
          <a:xfrm>
            <a:off x="7097713" y="2577217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46377 w 21600"/>
              <a:gd name="T5" fmla="*/ 0 h 21600"/>
              <a:gd name="T6" fmla="*/ 18092530 w 21600"/>
              <a:gd name="T7" fmla="*/ 2432581 h 21600"/>
              <a:gd name="T8" fmla="*/ 18132839 w 21600"/>
              <a:gd name="T9" fmla="*/ 4190884 h 21600"/>
              <a:gd name="T10" fmla="*/ 90261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FF0515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7" name="Line 15"/>
          <p:cNvSpPr>
            <a:spLocks noChangeShapeType="1"/>
          </p:cNvSpPr>
          <p:nvPr/>
        </p:nvSpPr>
        <p:spPr bwMode="auto">
          <a:xfrm rot="10800000" flipH="1">
            <a:off x="7410450" y="3047117"/>
            <a:ext cx="1588" cy="309563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cxnSp>
        <p:nvCxnSpPr>
          <p:cNvPr id="51218" name="AutoShape 16"/>
          <p:cNvCxnSpPr>
            <a:cxnSpLocks noChangeShapeType="1"/>
          </p:cNvCxnSpPr>
          <p:nvPr/>
        </p:nvCxnSpPr>
        <p:spPr bwMode="auto">
          <a:xfrm>
            <a:off x="7000875" y="3520192"/>
            <a:ext cx="8032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1219" name="AutoShape 17"/>
          <p:cNvCxnSpPr>
            <a:cxnSpLocks noChangeShapeType="1"/>
          </p:cNvCxnSpPr>
          <p:nvPr/>
        </p:nvCxnSpPr>
        <p:spPr bwMode="auto">
          <a:xfrm>
            <a:off x="7000875" y="3520192"/>
            <a:ext cx="411163" cy="3222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51220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3307467"/>
            <a:ext cx="6873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1221" name="AutoShape 19"/>
          <p:cNvCxnSpPr>
            <a:cxnSpLocks noChangeShapeType="1"/>
          </p:cNvCxnSpPr>
          <p:nvPr/>
        </p:nvCxnSpPr>
        <p:spPr bwMode="auto">
          <a:xfrm flipH="1">
            <a:off x="7412038" y="3520192"/>
            <a:ext cx="392112" cy="3222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51222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50" y="3307467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3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0" y="3628142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4" name="Freeform 23"/>
          <p:cNvSpPr>
            <a:spLocks/>
          </p:cNvSpPr>
          <p:nvPr/>
        </p:nvSpPr>
        <p:spPr bwMode="auto">
          <a:xfrm>
            <a:off x="6684963" y="3324930"/>
            <a:ext cx="623887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07749 w 21600"/>
              <a:gd name="T5" fmla="*/ 0 h 21600"/>
              <a:gd name="T6" fmla="*/ 18014419 w 21600"/>
              <a:gd name="T7" fmla="*/ 2432581 h 21600"/>
              <a:gd name="T8" fmla="*/ 18054539 w 21600"/>
              <a:gd name="T9" fmla="*/ 4190884 h 21600"/>
              <a:gd name="T10" fmla="*/ 8987150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EFF0D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5" name="Freeform 25"/>
          <p:cNvSpPr>
            <a:spLocks/>
          </p:cNvSpPr>
          <p:nvPr/>
        </p:nvSpPr>
        <p:spPr bwMode="auto">
          <a:xfrm>
            <a:off x="7488238" y="3324930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EFF0D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6" name="Freeform 26"/>
          <p:cNvSpPr>
            <a:spLocks/>
          </p:cNvSpPr>
          <p:nvPr/>
        </p:nvSpPr>
        <p:spPr bwMode="auto">
          <a:xfrm>
            <a:off x="7094538" y="3647192"/>
            <a:ext cx="625475" cy="376238"/>
          </a:xfrm>
          <a:custGeom>
            <a:avLst/>
            <a:gdLst>
              <a:gd name="T0" fmla="*/ 0 w 21600"/>
              <a:gd name="T1" fmla="*/ 4197301 h 21600"/>
              <a:gd name="T2" fmla="*/ 0 w 21600"/>
              <a:gd name="T3" fmla="*/ 2398326 h 21600"/>
              <a:gd name="T4" fmla="*/ 8930422 w 21600"/>
              <a:gd name="T5" fmla="*/ 0 h 21600"/>
              <a:gd name="T6" fmla="*/ 18060272 w 21600"/>
              <a:gd name="T7" fmla="*/ 2422363 h 21600"/>
              <a:gd name="T8" fmla="*/ 18100494 w 21600"/>
              <a:gd name="T9" fmla="*/ 4173281 h 21600"/>
              <a:gd name="T10" fmla="*/ 9010025 w 21600"/>
              <a:gd name="T11" fmla="*/ 6571606 h 21600"/>
              <a:gd name="T12" fmla="*/ 0 w 21600"/>
              <a:gd name="T13" fmla="*/ 4197301 h 21600"/>
              <a:gd name="T14" fmla="*/ 0 w 21600"/>
              <a:gd name="T15" fmla="*/ 419730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EFF0D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7" name="Rectangle 29"/>
          <p:cNvSpPr>
            <a:spLocks/>
          </p:cNvSpPr>
          <p:nvPr/>
        </p:nvSpPr>
        <p:spPr bwMode="auto">
          <a:xfrm>
            <a:off x="473075" y="1535113"/>
            <a:ext cx="458946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endParaRPr lang="en-US" sz="2100">
              <a:cs typeface="Myriad Pro Light" charset="0"/>
            </a:endParaRPr>
          </a:p>
        </p:txBody>
      </p:sp>
      <p:sp>
        <p:nvSpPr>
          <p:cNvPr id="51228" name="TextBox 36"/>
          <p:cNvSpPr txBox="1">
            <a:spLocks noChangeArrowheads="1"/>
          </p:cNvSpPr>
          <p:nvPr/>
        </p:nvSpPr>
        <p:spPr bwMode="auto">
          <a:xfrm>
            <a:off x="7105650" y="1754892"/>
            <a:ext cx="498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P1</a:t>
            </a:r>
          </a:p>
        </p:txBody>
      </p:sp>
      <p:sp>
        <p:nvSpPr>
          <p:cNvPr id="51229" name="TextBox 37"/>
          <p:cNvSpPr txBox="1">
            <a:spLocks noChangeArrowheads="1"/>
          </p:cNvSpPr>
          <p:nvPr/>
        </p:nvSpPr>
        <p:spPr bwMode="auto">
          <a:xfrm>
            <a:off x="7181850" y="4136142"/>
            <a:ext cx="498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P2</a:t>
            </a:r>
          </a:p>
        </p:txBody>
      </p:sp>
    </p:spTree>
    <p:extLst>
      <p:ext uri="{BB962C8B-B14F-4D97-AF65-F5344CB8AC3E}">
        <p14:creationId xmlns:p14="http://schemas.microsoft.com/office/powerpoint/2010/main" val="19829551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Policy Update Abstraction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  <a:cs typeface="Arial" charset="0"/>
              </a:rPr>
              <a:t>Simple abstraction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Update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entire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configuration at once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Cheap </a:t>
            </a:r>
            <a:r>
              <a:rPr lang="en-US" dirty="0">
                <a:latin typeface="Arial" charset="0"/>
                <a:cs typeface="Arial" charset="0"/>
              </a:rPr>
              <a:t>verification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If P1 and P2 satisfy an invariant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Then the invariant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always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holds</a:t>
            </a:r>
          </a:p>
          <a:p>
            <a:r>
              <a:rPr lang="en-US" dirty="0">
                <a:latin typeface="Arial" charset="0"/>
                <a:cs typeface="Arial" charset="0"/>
              </a:rPr>
              <a:t>Run-time system handles the rest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Constructing schedule of low-level updates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Using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only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OpenFlow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commands!</a:t>
            </a:r>
          </a:p>
          <a:p>
            <a:pPr lvl="1">
              <a:buFont typeface="Helvetica" charset="0"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35F722C-7F1F-6C45-BEC2-4519078EE63C}" type="slidenum">
              <a:rPr lang="en-US" sz="1400" b="0">
                <a:latin typeface="Times New Roman" charset="0"/>
              </a:rPr>
              <a:pPr eaLnBrk="1" hangingPunct="1"/>
              <a:t>23</a:t>
            </a:fld>
            <a:endParaRPr lang="en-US" sz="1400" b="0">
              <a:latin typeface="Times New Roman" charset="0"/>
            </a:endParaRPr>
          </a:p>
        </p:txBody>
      </p:sp>
      <p:cxnSp>
        <p:nvCxnSpPr>
          <p:cNvPr id="52229" name="AutoShape 8"/>
          <p:cNvCxnSpPr>
            <a:cxnSpLocks noChangeShapeType="1"/>
            <a:endCxn id="52239" idx="0"/>
          </p:cNvCxnSpPr>
          <p:nvPr/>
        </p:nvCxnSpPr>
        <p:spPr bwMode="auto">
          <a:xfrm rot="10800000" flipH="1">
            <a:off x="6629222" y="2736497"/>
            <a:ext cx="788987" cy="6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2230" name="AutoShape 22"/>
          <p:cNvCxnSpPr>
            <a:cxnSpLocks noChangeShapeType="1"/>
            <a:endCxn id="52249" idx="0"/>
          </p:cNvCxnSpPr>
          <p:nvPr/>
        </p:nvCxnSpPr>
        <p:spPr bwMode="auto">
          <a:xfrm rot="10800000" flipH="1">
            <a:off x="6626047" y="3806472"/>
            <a:ext cx="788987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2231" name="AutoShape 10"/>
          <p:cNvCxnSpPr>
            <a:cxnSpLocks noChangeShapeType="1"/>
            <a:endCxn id="52240" idx="0"/>
          </p:cNvCxnSpPr>
          <p:nvPr/>
        </p:nvCxnSpPr>
        <p:spPr bwMode="auto">
          <a:xfrm rot="10800000">
            <a:off x="8221484" y="2739672"/>
            <a:ext cx="80962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2232" name="AutoShape 24"/>
          <p:cNvCxnSpPr>
            <a:cxnSpLocks noChangeShapeType="1"/>
            <a:endCxn id="52250" idx="0"/>
          </p:cNvCxnSpPr>
          <p:nvPr/>
        </p:nvCxnSpPr>
        <p:spPr bwMode="auto">
          <a:xfrm rot="10800000">
            <a:off x="8218309" y="3806472"/>
            <a:ext cx="811213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2233" name="AutoShape 2"/>
          <p:cNvCxnSpPr>
            <a:cxnSpLocks noChangeShapeType="1"/>
          </p:cNvCxnSpPr>
          <p:nvPr/>
        </p:nvCxnSpPr>
        <p:spPr bwMode="auto">
          <a:xfrm>
            <a:off x="7416622" y="2736497"/>
            <a:ext cx="411162" cy="3222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2234" name="AutoShape 3"/>
          <p:cNvCxnSpPr>
            <a:cxnSpLocks noChangeShapeType="1"/>
          </p:cNvCxnSpPr>
          <p:nvPr/>
        </p:nvCxnSpPr>
        <p:spPr bwMode="auto">
          <a:xfrm>
            <a:off x="7416622" y="2736497"/>
            <a:ext cx="804862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5223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722" y="2523772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2236" name="AutoShape 5"/>
          <p:cNvCxnSpPr>
            <a:cxnSpLocks noChangeShapeType="1"/>
          </p:cNvCxnSpPr>
          <p:nvPr/>
        </p:nvCxnSpPr>
        <p:spPr bwMode="auto">
          <a:xfrm flipH="1">
            <a:off x="7827784" y="2739672"/>
            <a:ext cx="393700" cy="31908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5223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997" y="2525360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297" y="2844447"/>
            <a:ext cx="6905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9" name="Freeform 9"/>
          <p:cNvSpPr>
            <a:spLocks/>
          </p:cNvSpPr>
          <p:nvPr/>
        </p:nvSpPr>
        <p:spPr bwMode="auto">
          <a:xfrm>
            <a:off x="7103884" y="2547585"/>
            <a:ext cx="627063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69091 w 21600"/>
              <a:gd name="T5" fmla="*/ 0 h 21600"/>
              <a:gd name="T6" fmla="*/ 18138465 w 21600"/>
              <a:gd name="T7" fmla="*/ 2432581 h 21600"/>
              <a:gd name="T8" fmla="*/ 18178876 w 21600"/>
              <a:gd name="T9" fmla="*/ 4190884 h 21600"/>
              <a:gd name="T10" fmla="*/ 9049042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FF0515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0" name="Freeform 11"/>
          <p:cNvSpPr>
            <a:spLocks/>
          </p:cNvSpPr>
          <p:nvPr/>
        </p:nvSpPr>
        <p:spPr bwMode="auto">
          <a:xfrm>
            <a:off x="7908747" y="2549172"/>
            <a:ext cx="625475" cy="377825"/>
          </a:xfrm>
          <a:custGeom>
            <a:avLst/>
            <a:gdLst>
              <a:gd name="T0" fmla="*/ 0 w 21600"/>
              <a:gd name="T1" fmla="*/ 4227477 h 21600"/>
              <a:gd name="T2" fmla="*/ 0 w 21600"/>
              <a:gd name="T3" fmla="*/ 2415579 h 21600"/>
              <a:gd name="T4" fmla="*/ 8946377 w 21600"/>
              <a:gd name="T5" fmla="*/ 0 h 21600"/>
              <a:gd name="T6" fmla="*/ 18092530 w 21600"/>
              <a:gd name="T7" fmla="*/ 2439787 h 21600"/>
              <a:gd name="T8" fmla="*/ 18132839 w 21600"/>
              <a:gd name="T9" fmla="*/ 4203268 h 21600"/>
              <a:gd name="T10" fmla="*/ 9026125 w 21600"/>
              <a:gd name="T11" fmla="*/ 6618847 h 21600"/>
              <a:gd name="T12" fmla="*/ 0 w 21600"/>
              <a:gd name="T13" fmla="*/ 4227477 h 21600"/>
              <a:gd name="T14" fmla="*/ 0 w 21600"/>
              <a:gd name="T15" fmla="*/ 422747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FF0515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1" name="Freeform 12"/>
          <p:cNvSpPr>
            <a:spLocks/>
          </p:cNvSpPr>
          <p:nvPr/>
        </p:nvSpPr>
        <p:spPr bwMode="auto">
          <a:xfrm>
            <a:off x="7515047" y="2869847"/>
            <a:ext cx="627062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69077 w 21600"/>
              <a:gd name="T5" fmla="*/ 0 h 21600"/>
              <a:gd name="T6" fmla="*/ 18138436 w 21600"/>
              <a:gd name="T7" fmla="*/ 2432581 h 21600"/>
              <a:gd name="T8" fmla="*/ 18178847 w 21600"/>
              <a:gd name="T9" fmla="*/ 4190884 h 21600"/>
              <a:gd name="T10" fmla="*/ 9049027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FF0515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2" name="Line 15"/>
          <p:cNvSpPr>
            <a:spLocks noChangeShapeType="1"/>
          </p:cNvSpPr>
          <p:nvPr/>
        </p:nvSpPr>
        <p:spPr bwMode="auto">
          <a:xfrm rot="10800000" flipH="1">
            <a:off x="7829372" y="3339747"/>
            <a:ext cx="0" cy="309563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cxnSp>
        <p:nvCxnSpPr>
          <p:cNvPr id="52243" name="AutoShape 16"/>
          <p:cNvCxnSpPr>
            <a:cxnSpLocks noChangeShapeType="1"/>
          </p:cNvCxnSpPr>
          <p:nvPr/>
        </p:nvCxnSpPr>
        <p:spPr bwMode="auto">
          <a:xfrm>
            <a:off x="7419797" y="3812822"/>
            <a:ext cx="8032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2244" name="AutoShape 17"/>
          <p:cNvCxnSpPr>
            <a:cxnSpLocks noChangeShapeType="1"/>
          </p:cNvCxnSpPr>
          <p:nvPr/>
        </p:nvCxnSpPr>
        <p:spPr bwMode="auto">
          <a:xfrm>
            <a:off x="7419797" y="3812822"/>
            <a:ext cx="409575" cy="3222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52245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309" y="3600097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2246" name="AutoShape 19"/>
          <p:cNvCxnSpPr>
            <a:cxnSpLocks noChangeShapeType="1"/>
          </p:cNvCxnSpPr>
          <p:nvPr/>
        </p:nvCxnSpPr>
        <p:spPr bwMode="auto">
          <a:xfrm flipH="1">
            <a:off x="7829372" y="3812822"/>
            <a:ext cx="393700" cy="3222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52247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584" y="3600097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8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472" y="3920772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9" name="Freeform 23"/>
          <p:cNvSpPr>
            <a:spLocks/>
          </p:cNvSpPr>
          <p:nvPr/>
        </p:nvSpPr>
        <p:spPr bwMode="auto">
          <a:xfrm>
            <a:off x="7102297" y="3617560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EFF0D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50" name="Freeform 25"/>
          <p:cNvSpPr>
            <a:spLocks/>
          </p:cNvSpPr>
          <p:nvPr/>
        </p:nvSpPr>
        <p:spPr bwMode="auto">
          <a:xfrm>
            <a:off x="7905572" y="3617560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EFF0D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51" name="Freeform 26"/>
          <p:cNvSpPr>
            <a:spLocks/>
          </p:cNvSpPr>
          <p:nvPr/>
        </p:nvSpPr>
        <p:spPr bwMode="auto">
          <a:xfrm>
            <a:off x="7513459" y="3939822"/>
            <a:ext cx="623888" cy="376238"/>
          </a:xfrm>
          <a:custGeom>
            <a:avLst/>
            <a:gdLst>
              <a:gd name="T0" fmla="*/ 0 w 21600"/>
              <a:gd name="T1" fmla="*/ 4197301 h 21600"/>
              <a:gd name="T2" fmla="*/ 0 w 21600"/>
              <a:gd name="T3" fmla="*/ 2398326 h 21600"/>
              <a:gd name="T4" fmla="*/ 8907763 w 21600"/>
              <a:gd name="T5" fmla="*/ 0 h 21600"/>
              <a:gd name="T6" fmla="*/ 18014448 w 21600"/>
              <a:gd name="T7" fmla="*/ 2422363 h 21600"/>
              <a:gd name="T8" fmla="*/ 18054568 w 21600"/>
              <a:gd name="T9" fmla="*/ 4173281 h 21600"/>
              <a:gd name="T10" fmla="*/ 8987164 w 21600"/>
              <a:gd name="T11" fmla="*/ 6571606 h 21600"/>
              <a:gd name="T12" fmla="*/ 0 w 21600"/>
              <a:gd name="T13" fmla="*/ 4197301 h 21600"/>
              <a:gd name="T14" fmla="*/ 0 w 21600"/>
              <a:gd name="T15" fmla="*/ 419730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EFF0D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52" name="TextBox 74"/>
          <p:cNvSpPr txBox="1">
            <a:spLocks noChangeArrowheads="1"/>
          </p:cNvSpPr>
          <p:nvPr/>
        </p:nvSpPr>
        <p:spPr bwMode="auto">
          <a:xfrm>
            <a:off x="7522984" y="2047522"/>
            <a:ext cx="498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P1</a:t>
            </a:r>
          </a:p>
        </p:txBody>
      </p:sp>
      <p:sp>
        <p:nvSpPr>
          <p:cNvPr id="52253" name="TextBox 75"/>
          <p:cNvSpPr txBox="1">
            <a:spLocks noChangeArrowheads="1"/>
          </p:cNvSpPr>
          <p:nvPr/>
        </p:nvSpPr>
        <p:spPr bwMode="auto">
          <a:xfrm>
            <a:off x="7599184" y="4428772"/>
            <a:ext cx="498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P2</a:t>
            </a:r>
          </a:p>
        </p:txBody>
      </p:sp>
    </p:spTree>
    <p:extLst>
      <p:ext uri="{BB962C8B-B14F-4D97-AF65-F5344CB8AC3E}">
        <p14:creationId xmlns:p14="http://schemas.microsoft.com/office/powerpoint/2010/main" val="207176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250" name="AutoShape 2"/>
          <p:cNvCxnSpPr>
            <a:cxnSpLocks noChangeShapeType="1"/>
          </p:cNvCxnSpPr>
          <p:nvPr/>
        </p:nvCxnSpPr>
        <p:spPr bwMode="auto">
          <a:xfrm>
            <a:off x="6158088" y="3155243"/>
            <a:ext cx="411163" cy="3222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51" name="AutoShape 5"/>
          <p:cNvCxnSpPr>
            <a:cxnSpLocks noChangeShapeType="1"/>
          </p:cNvCxnSpPr>
          <p:nvPr/>
        </p:nvCxnSpPr>
        <p:spPr bwMode="auto">
          <a:xfrm flipH="1">
            <a:off x="6569251" y="3156831"/>
            <a:ext cx="393700" cy="3206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52" name="AutoShape 10"/>
          <p:cNvCxnSpPr>
            <a:cxnSpLocks noChangeShapeType="1"/>
          </p:cNvCxnSpPr>
          <p:nvPr/>
        </p:nvCxnSpPr>
        <p:spPr bwMode="auto">
          <a:xfrm rot="10800000">
            <a:off x="5523088" y="3147306"/>
            <a:ext cx="42862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325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Two</a:t>
            </a: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-Phase </a:t>
            </a:r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Update Algorithm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Version numbers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Stamp packet with a version number (e.g., VLAN tag)</a:t>
            </a:r>
          </a:p>
          <a:p>
            <a:r>
              <a:rPr lang="en-US" i="1" dirty="0">
                <a:latin typeface="Arial" charset="0"/>
                <a:cs typeface="Arial" charset="0"/>
              </a:rPr>
              <a:t>Unobservable</a:t>
            </a:r>
            <a:r>
              <a:rPr lang="en-US" dirty="0">
                <a:latin typeface="Arial" charset="0"/>
                <a:cs typeface="Arial" charset="0"/>
              </a:rPr>
              <a:t> updates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Add rules for P2 in the interior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… matching on version # P2</a:t>
            </a:r>
          </a:p>
          <a:p>
            <a:r>
              <a:rPr lang="en-US" i="1" dirty="0">
                <a:latin typeface="Arial" charset="0"/>
                <a:cs typeface="Arial" charset="0"/>
              </a:rPr>
              <a:t>One-touch</a:t>
            </a:r>
            <a:r>
              <a:rPr lang="en-US" dirty="0">
                <a:latin typeface="Arial" charset="0"/>
                <a:cs typeface="Arial" charset="0"/>
              </a:rPr>
              <a:t> updates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Add rules to stamp packets </a:t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>with version # P2 at the edge</a:t>
            </a:r>
          </a:p>
          <a:p>
            <a:r>
              <a:rPr lang="en-US" dirty="0">
                <a:latin typeface="Arial" charset="0"/>
                <a:cs typeface="Arial" charset="0"/>
              </a:rPr>
              <a:t>Remove old rules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Wait for some time, then</a:t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dirty="0">
                <a:latin typeface="Arial" charset="0"/>
                <a:ea typeface="Arial" charset="0"/>
                <a:cs typeface="Arial" charset="0"/>
              </a:rPr>
              <a:t>remove all version # P1 rules</a:t>
            </a:r>
          </a:p>
        </p:txBody>
      </p:sp>
      <p:sp>
        <p:nvSpPr>
          <p:cNvPr id="532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0A4398B-C302-044A-90CB-45ACA34E27B7}" type="slidenum">
              <a:rPr lang="en-US" sz="1400" b="0">
                <a:latin typeface="Times New Roman" charset="0"/>
              </a:rPr>
              <a:pPr eaLnBrk="1" hangingPunct="1"/>
              <a:t>24</a:t>
            </a:fld>
            <a:endParaRPr lang="en-US" sz="1400" b="0">
              <a:latin typeface="Times New Roman" charset="0"/>
            </a:endParaRPr>
          </a:p>
        </p:txBody>
      </p:sp>
      <p:cxnSp>
        <p:nvCxnSpPr>
          <p:cNvPr id="53256" name="AutoShape 8"/>
          <p:cNvCxnSpPr>
            <a:cxnSpLocks noChangeShapeType="1"/>
          </p:cNvCxnSpPr>
          <p:nvPr/>
        </p:nvCxnSpPr>
        <p:spPr bwMode="auto">
          <a:xfrm rot="10800000" flipH="1">
            <a:off x="6304138" y="3152068"/>
            <a:ext cx="788988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57" name="AutoShape 10"/>
          <p:cNvCxnSpPr>
            <a:cxnSpLocks noChangeShapeType="1"/>
            <a:endCxn id="53262" idx="0"/>
          </p:cNvCxnSpPr>
          <p:nvPr/>
        </p:nvCxnSpPr>
        <p:spPr bwMode="auto">
          <a:xfrm rot="10800000">
            <a:off x="7897988" y="3153656"/>
            <a:ext cx="80962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58" name="AutoShape 2"/>
          <p:cNvCxnSpPr>
            <a:cxnSpLocks noChangeShapeType="1"/>
          </p:cNvCxnSpPr>
          <p:nvPr/>
        </p:nvCxnSpPr>
        <p:spPr bwMode="auto">
          <a:xfrm>
            <a:off x="7093126" y="3152068"/>
            <a:ext cx="411162" cy="3206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59" name="AutoShape 3"/>
          <p:cNvCxnSpPr>
            <a:cxnSpLocks noChangeShapeType="1"/>
          </p:cNvCxnSpPr>
          <p:nvPr/>
        </p:nvCxnSpPr>
        <p:spPr bwMode="auto">
          <a:xfrm>
            <a:off x="7093126" y="3152068"/>
            <a:ext cx="80327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60" name="AutoShape 5"/>
          <p:cNvCxnSpPr>
            <a:cxnSpLocks noChangeShapeType="1"/>
          </p:cNvCxnSpPr>
          <p:nvPr/>
        </p:nvCxnSpPr>
        <p:spPr bwMode="auto">
          <a:xfrm flipH="1">
            <a:off x="7504288" y="3153656"/>
            <a:ext cx="392113" cy="319087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5326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913" y="2939343"/>
            <a:ext cx="6905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62" name="Freeform 11"/>
          <p:cNvSpPr>
            <a:spLocks/>
          </p:cNvSpPr>
          <p:nvPr/>
        </p:nvSpPr>
        <p:spPr bwMode="auto">
          <a:xfrm>
            <a:off x="7583663" y="2964743"/>
            <a:ext cx="627063" cy="377825"/>
          </a:xfrm>
          <a:custGeom>
            <a:avLst/>
            <a:gdLst>
              <a:gd name="T0" fmla="*/ 0 w 21600"/>
              <a:gd name="T1" fmla="*/ 4227477 h 21600"/>
              <a:gd name="T2" fmla="*/ 0 w 21600"/>
              <a:gd name="T3" fmla="*/ 2415579 h 21600"/>
              <a:gd name="T4" fmla="*/ 8969091 w 21600"/>
              <a:gd name="T5" fmla="*/ 0 h 21600"/>
              <a:gd name="T6" fmla="*/ 18138465 w 21600"/>
              <a:gd name="T7" fmla="*/ 2439787 h 21600"/>
              <a:gd name="T8" fmla="*/ 18178876 w 21600"/>
              <a:gd name="T9" fmla="*/ 4203268 h 21600"/>
              <a:gd name="T10" fmla="*/ 9049042 w 21600"/>
              <a:gd name="T11" fmla="*/ 6618847 h 21600"/>
              <a:gd name="T12" fmla="*/ 0 w 21600"/>
              <a:gd name="T13" fmla="*/ 4227477 h 21600"/>
              <a:gd name="T14" fmla="*/ 0 w 21600"/>
              <a:gd name="T15" fmla="*/ 422747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FF0515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326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888" y="2947281"/>
            <a:ext cx="6905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64" name="Freeform 11"/>
          <p:cNvSpPr>
            <a:spLocks/>
          </p:cNvSpPr>
          <p:nvPr/>
        </p:nvSpPr>
        <p:spPr bwMode="auto">
          <a:xfrm>
            <a:off x="5859638" y="2972681"/>
            <a:ext cx="625475" cy="377825"/>
          </a:xfrm>
          <a:custGeom>
            <a:avLst/>
            <a:gdLst>
              <a:gd name="T0" fmla="*/ 0 w 21600"/>
              <a:gd name="T1" fmla="*/ 4227477 h 21600"/>
              <a:gd name="T2" fmla="*/ 0 w 21600"/>
              <a:gd name="T3" fmla="*/ 2415579 h 21600"/>
              <a:gd name="T4" fmla="*/ 8946377 w 21600"/>
              <a:gd name="T5" fmla="*/ 0 h 21600"/>
              <a:gd name="T6" fmla="*/ 18092530 w 21600"/>
              <a:gd name="T7" fmla="*/ 2439787 h 21600"/>
              <a:gd name="T8" fmla="*/ 18132839 w 21600"/>
              <a:gd name="T9" fmla="*/ 4203268 h 21600"/>
              <a:gd name="T10" fmla="*/ 9026125 w 21600"/>
              <a:gd name="T11" fmla="*/ 6618847 h 21600"/>
              <a:gd name="T12" fmla="*/ 0 w 21600"/>
              <a:gd name="T13" fmla="*/ 4227477 h 21600"/>
              <a:gd name="T14" fmla="*/ 0 w 21600"/>
              <a:gd name="T15" fmla="*/ 422747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FF0515">
              <a:alpha val="3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3265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0113" y="3307643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66" name="Freeform 25"/>
          <p:cNvSpPr>
            <a:spLocks/>
          </p:cNvSpPr>
          <p:nvPr/>
        </p:nvSpPr>
        <p:spPr bwMode="auto">
          <a:xfrm>
            <a:off x="7131226" y="3325106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0080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3267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113" y="2879018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68" name="Freeform 25"/>
          <p:cNvSpPr>
            <a:spLocks/>
          </p:cNvSpPr>
          <p:nvPr/>
        </p:nvSpPr>
        <p:spPr bwMode="auto">
          <a:xfrm>
            <a:off x="6750226" y="2896481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0080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3269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913" y="3307643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70" name="Freeform 25"/>
          <p:cNvSpPr>
            <a:spLocks/>
          </p:cNvSpPr>
          <p:nvPr/>
        </p:nvSpPr>
        <p:spPr bwMode="auto">
          <a:xfrm>
            <a:off x="6293026" y="3325106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0080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cxnSp>
        <p:nvCxnSpPr>
          <p:cNvPr id="53271" name="AutoShape 2"/>
          <p:cNvCxnSpPr>
            <a:cxnSpLocks noChangeShapeType="1"/>
          </p:cNvCxnSpPr>
          <p:nvPr/>
        </p:nvCxnSpPr>
        <p:spPr bwMode="auto">
          <a:xfrm>
            <a:off x="6158088" y="4555418"/>
            <a:ext cx="411163" cy="3222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72" name="AutoShape 5"/>
          <p:cNvCxnSpPr>
            <a:cxnSpLocks noChangeShapeType="1"/>
          </p:cNvCxnSpPr>
          <p:nvPr/>
        </p:nvCxnSpPr>
        <p:spPr bwMode="auto">
          <a:xfrm flipH="1">
            <a:off x="6569251" y="4557006"/>
            <a:ext cx="393700" cy="3206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73" name="AutoShape 10"/>
          <p:cNvCxnSpPr>
            <a:cxnSpLocks noChangeShapeType="1"/>
          </p:cNvCxnSpPr>
          <p:nvPr/>
        </p:nvCxnSpPr>
        <p:spPr bwMode="auto">
          <a:xfrm rot="10800000">
            <a:off x="5523088" y="4547481"/>
            <a:ext cx="42862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74" name="AutoShape 8"/>
          <p:cNvCxnSpPr>
            <a:cxnSpLocks noChangeShapeType="1"/>
          </p:cNvCxnSpPr>
          <p:nvPr/>
        </p:nvCxnSpPr>
        <p:spPr bwMode="auto">
          <a:xfrm rot="10800000" flipH="1">
            <a:off x="6304138" y="4552243"/>
            <a:ext cx="788988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75" name="AutoShape 10"/>
          <p:cNvCxnSpPr>
            <a:cxnSpLocks noChangeShapeType="1"/>
          </p:cNvCxnSpPr>
          <p:nvPr/>
        </p:nvCxnSpPr>
        <p:spPr bwMode="auto">
          <a:xfrm rot="10800000">
            <a:off x="7897988" y="4553831"/>
            <a:ext cx="80962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76" name="AutoShape 2"/>
          <p:cNvCxnSpPr>
            <a:cxnSpLocks noChangeShapeType="1"/>
          </p:cNvCxnSpPr>
          <p:nvPr/>
        </p:nvCxnSpPr>
        <p:spPr bwMode="auto">
          <a:xfrm>
            <a:off x="7093126" y="4552243"/>
            <a:ext cx="411162" cy="3206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77" name="AutoShape 3"/>
          <p:cNvCxnSpPr>
            <a:cxnSpLocks noChangeShapeType="1"/>
          </p:cNvCxnSpPr>
          <p:nvPr/>
        </p:nvCxnSpPr>
        <p:spPr bwMode="auto">
          <a:xfrm>
            <a:off x="7093126" y="4552243"/>
            <a:ext cx="80327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78" name="AutoShape 5"/>
          <p:cNvCxnSpPr>
            <a:cxnSpLocks noChangeShapeType="1"/>
          </p:cNvCxnSpPr>
          <p:nvPr/>
        </p:nvCxnSpPr>
        <p:spPr bwMode="auto">
          <a:xfrm flipH="1">
            <a:off x="7504288" y="4553831"/>
            <a:ext cx="392113" cy="319087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53279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0113" y="4707818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80" name="Freeform 25"/>
          <p:cNvSpPr>
            <a:spLocks/>
          </p:cNvSpPr>
          <p:nvPr/>
        </p:nvSpPr>
        <p:spPr bwMode="auto">
          <a:xfrm>
            <a:off x="7131226" y="4725281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0080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3281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113" y="4279193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82" name="Freeform 25"/>
          <p:cNvSpPr>
            <a:spLocks/>
          </p:cNvSpPr>
          <p:nvPr/>
        </p:nvSpPr>
        <p:spPr bwMode="auto">
          <a:xfrm>
            <a:off x="6750226" y="4296656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0080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3283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913" y="4707818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84" name="Freeform 25"/>
          <p:cNvSpPr>
            <a:spLocks/>
          </p:cNvSpPr>
          <p:nvPr/>
        </p:nvSpPr>
        <p:spPr bwMode="auto">
          <a:xfrm>
            <a:off x="6293026" y="4725281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0080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3285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76" y="4337931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86" name="Freeform 25"/>
          <p:cNvSpPr>
            <a:spLocks/>
          </p:cNvSpPr>
          <p:nvPr/>
        </p:nvSpPr>
        <p:spPr bwMode="auto">
          <a:xfrm>
            <a:off x="5827888" y="4355393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0080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3287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513" y="4307768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88" name="Freeform 25"/>
          <p:cNvSpPr>
            <a:spLocks/>
          </p:cNvSpPr>
          <p:nvPr/>
        </p:nvSpPr>
        <p:spPr bwMode="auto">
          <a:xfrm>
            <a:off x="7664626" y="4325231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0080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cxnSp>
        <p:nvCxnSpPr>
          <p:cNvPr id="53289" name="AutoShape 2"/>
          <p:cNvCxnSpPr>
            <a:cxnSpLocks noChangeShapeType="1"/>
          </p:cNvCxnSpPr>
          <p:nvPr/>
        </p:nvCxnSpPr>
        <p:spPr bwMode="auto">
          <a:xfrm>
            <a:off x="6158088" y="5927018"/>
            <a:ext cx="411163" cy="3222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90" name="AutoShape 5"/>
          <p:cNvCxnSpPr>
            <a:cxnSpLocks noChangeShapeType="1"/>
          </p:cNvCxnSpPr>
          <p:nvPr/>
        </p:nvCxnSpPr>
        <p:spPr bwMode="auto">
          <a:xfrm flipH="1">
            <a:off x="6569251" y="5928606"/>
            <a:ext cx="393700" cy="3206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91" name="AutoShape 10"/>
          <p:cNvCxnSpPr>
            <a:cxnSpLocks noChangeShapeType="1"/>
          </p:cNvCxnSpPr>
          <p:nvPr/>
        </p:nvCxnSpPr>
        <p:spPr bwMode="auto">
          <a:xfrm rot="10800000">
            <a:off x="5523088" y="5919081"/>
            <a:ext cx="42862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92" name="AutoShape 8"/>
          <p:cNvCxnSpPr>
            <a:cxnSpLocks noChangeShapeType="1"/>
          </p:cNvCxnSpPr>
          <p:nvPr/>
        </p:nvCxnSpPr>
        <p:spPr bwMode="auto">
          <a:xfrm rot="10800000" flipH="1">
            <a:off x="6304138" y="5923843"/>
            <a:ext cx="788988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93" name="AutoShape 10"/>
          <p:cNvCxnSpPr>
            <a:cxnSpLocks noChangeShapeType="1"/>
          </p:cNvCxnSpPr>
          <p:nvPr/>
        </p:nvCxnSpPr>
        <p:spPr bwMode="auto">
          <a:xfrm rot="10800000">
            <a:off x="7897988" y="5925431"/>
            <a:ext cx="80962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94" name="AutoShape 2"/>
          <p:cNvCxnSpPr>
            <a:cxnSpLocks noChangeShapeType="1"/>
          </p:cNvCxnSpPr>
          <p:nvPr/>
        </p:nvCxnSpPr>
        <p:spPr bwMode="auto">
          <a:xfrm>
            <a:off x="7093126" y="5923843"/>
            <a:ext cx="411162" cy="3206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95" name="AutoShape 3"/>
          <p:cNvCxnSpPr>
            <a:cxnSpLocks noChangeShapeType="1"/>
          </p:cNvCxnSpPr>
          <p:nvPr/>
        </p:nvCxnSpPr>
        <p:spPr bwMode="auto">
          <a:xfrm>
            <a:off x="7093126" y="5923843"/>
            <a:ext cx="80327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296" name="AutoShape 5"/>
          <p:cNvCxnSpPr>
            <a:cxnSpLocks noChangeShapeType="1"/>
          </p:cNvCxnSpPr>
          <p:nvPr/>
        </p:nvCxnSpPr>
        <p:spPr bwMode="auto">
          <a:xfrm flipH="1">
            <a:off x="7504288" y="5925431"/>
            <a:ext cx="392113" cy="319087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53297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0113" y="6079418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98" name="Freeform 25"/>
          <p:cNvSpPr>
            <a:spLocks/>
          </p:cNvSpPr>
          <p:nvPr/>
        </p:nvSpPr>
        <p:spPr bwMode="auto">
          <a:xfrm>
            <a:off x="7131226" y="6096881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EFF0D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3299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113" y="5650793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300" name="Freeform 25"/>
          <p:cNvSpPr>
            <a:spLocks/>
          </p:cNvSpPr>
          <p:nvPr/>
        </p:nvSpPr>
        <p:spPr bwMode="auto">
          <a:xfrm>
            <a:off x="6750226" y="5668256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EFF0D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3301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913" y="6079418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302" name="Freeform 25"/>
          <p:cNvSpPr>
            <a:spLocks/>
          </p:cNvSpPr>
          <p:nvPr/>
        </p:nvSpPr>
        <p:spPr bwMode="auto">
          <a:xfrm>
            <a:off x="6293026" y="6096881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EFF0D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3303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76" y="5709531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304" name="Freeform 25"/>
          <p:cNvSpPr>
            <a:spLocks/>
          </p:cNvSpPr>
          <p:nvPr/>
        </p:nvSpPr>
        <p:spPr bwMode="auto">
          <a:xfrm>
            <a:off x="5827888" y="5726993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EFF0D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3305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513" y="5679368"/>
            <a:ext cx="688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306" name="Freeform 25"/>
          <p:cNvSpPr>
            <a:spLocks/>
          </p:cNvSpPr>
          <p:nvPr/>
        </p:nvSpPr>
        <p:spPr bwMode="auto">
          <a:xfrm>
            <a:off x="7664626" y="5696831"/>
            <a:ext cx="625475" cy="377825"/>
          </a:xfrm>
          <a:custGeom>
            <a:avLst/>
            <a:gdLst>
              <a:gd name="T0" fmla="*/ 0 w 21600"/>
              <a:gd name="T1" fmla="*/ 4215005 h 21600"/>
              <a:gd name="T2" fmla="*/ 0 w 21600"/>
              <a:gd name="T3" fmla="*/ 2408442 h 21600"/>
              <a:gd name="T4" fmla="*/ 8930422 w 21600"/>
              <a:gd name="T5" fmla="*/ 0 h 21600"/>
              <a:gd name="T6" fmla="*/ 18060272 w 21600"/>
              <a:gd name="T7" fmla="*/ 2432581 h 21600"/>
              <a:gd name="T8" fmla="*/ 18100494 w 21600"/>
              <a:gd name="T9" fmla="*/ 4190884 h 21600"/>
              <a:gd name="T10" fmla="*/ 9010025 w 21600"/>
              <a:gd name="T11" fmla="*/ 6599326 h 21600"/>
              <a:gd name="T12" fmla="*/ 0 w 21600"/>
              <a:gd name="T13" fmla="*/ 4215005 h 21600"/>
              <a:gd name="T14" fmla="*/ 0 w 21600"/>
              <a:gd name="T15" fmla="*/ 421500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00"/>
              <a:gd name="T25" fmla="*/ 0 h 21600"/>
              <a:gd name="T26" fmla="*/ 21600 w 21600"/>
              <a:gd name="T27" fmla="*/ 21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3796"/>
                </a:moveTo>
                <a:lnTo>
                  <a:pt x="0" y="7883"/>
                </a:lnTo>
                <a:lnTo>
                  <a:pt x="10657" y="0"/>
                </a:lnTo>
                <a:lnTo>
                  <a:pt x="21552" y="7962"/>
                </a:lnTo>
                <a:lnTo>
                  <a:pt x="21600" y="13717"/>
                </a:lnTo>
                <a:lnTo>
                  <a:pt x="10752" y="21600"/>
                </a:lnTo>
                <a:lnTo>
                  <a:pt x="0" y="13796"/>
                </a:lnTo>
                <a:close/>
                <a:moveTo>
                  <a:pt x="0" y="13796"/>
                </a:moveTo>
              </a:path>
            </a:pathLst>
          </a:custGeom>
          <a:solidFill>
            <a:srgbClr val="BEFF0D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307" name="Line 15"/>
          <p:cNvSpPr>
            <a:spLocks noChangeShapeType="1"/>
          </p:cNvSpPr>
          <p:nvPr/>
        </p:nvSpPr>
        <p:spPr bwMode="auto">
          <a:xfrm rot="10800000" flipH="1">
            <a:off x="7047088" y="2469443"/>
            <a:ext cx="1588" cy="309563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308" name="Line 15"/>
          <p:cNvSpPr>
            <a:spLocks noChangeShapeType="1"/>
          </p:cNvSpPr>
          <p:nvPr/>
        </p:nvSpPr>
        <p:spPr bwMode="auto">
          <a:xfrm rot="10800000" flipH="1">
            <a:off x="7047088" y="3764843"/>
            <a:ext cx="1588" cy="309563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309" name="Line 15"/>
          <p:cNvSpPr>
            <a:spLocks noChangeShapeType="1"/>
          </p:cNvSpPr>
          <p:nvPr/>
        </p:nvSpPr>
        <p:spPr bwMode="auto">
          <a:xfrm rot="10800000" flipH="1">
            <a:off x="7047088" y="5131681"/>
            <a:ext cx="1588" cy="309562"/>
          </a:xfrm>
          <a:prstGeom prst="line">
            <a:avLst/>
          </a:prstGeom>
          <a:noFill/>
          <a:ln w="50800">
            <a:solidFill>
              <a:schemeClr val="tx1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8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Update Optimizations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  <a:cs typeface="Arial" charset="0"/>
              </a:rPr>
              <a:t>Avoid two-phase </a:t>
            </a:r>
            <a:r>
              <a:rPr lang="en-US" dirty="0" smtClean="0">
                <a:latin typeface="Arial" charset="0"/>
                <a:cs typeface="Arial" charset="0"/>
              </a:rPr>
              <a:t>update</a:t>
            </a:r>
            <a:endParaRPr lang="en-US" dirty="0">
              <a:latin typeface="Arial" charset="0"/>
              <a:cs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Naïve version touches every switch</a:t>
            </a:r>
          </a:p>
          <a:p>
            <a:pPr lvl="1">
              <a:spcAft>
                <a:spcPts val="3000"/>
              </a:spcAft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Doubles rule space requirements</a:t>
            </a:r>
          </a:p>
          <a:p>
            <a:r>
              <a:rPr lang="en-US" dirty="0">
                <a:latin typeface="Arial" charset="0"/>
                <a:cs typeface="Arial" charset="0"/>
              </a:rPr>
              <a:t>Limit scope </a:t>
            </a:r>
            <a:endParaRPr lang="en-US" dirty="0" smtClean="0">
              <a:latin typeface="Arial" charset="0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Portion of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the traffic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Portion of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the topology</a:t>
            </a:r>
          </a:p>
          <a:p>
            <a:r>
              <a:rPr lang="en-US" dirty="0">
                <a:latin typeface="Arial" charset="0"/>
                <a:cs typeface="Arial" charset="0"/>
              </a:rPr>
              <a:t>Simple policy changes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trictly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adds paths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trictly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removes paths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414CB94-F8C1-6E49-9C54-9C28129757D4}" type="slidenum">
              <a:rPr lang="en-US" sz="1400" b="0">
                <a:latin typeface="Times New Roman" charset="0"/>
              </a:rPr>
              <a:pPr eaLnBrk="1" hangingPunct="1"/>
              <a:t>25</a:t>
            </a:fld>
            <a:endParaRPr lang="en-US" sz="1400" b="0">
              <a:latin typeface="Times New Roman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019448" y="4076343"/>
            <a:ext cx="2414588" cy="857250"/>
            <a:chOff x="6019448" y="4076343"/>
            <a:chExt cx="2414588" cy="857250"/>
          </a:xfrm>
        </p:grpSpPr>
        <p:cxnSp>
          <p:nvCxnSpPr>
            <p:cNvPr id="54277" name="AutoShape 2"/>
            <p:cNvCxnSpPr>
              <a:cxnSpLocks noChangeShapeType="1"/>
            </p:cNvCxnSpPr>
            <p:nvPr/>
          </p:nvCxnSpPr>
          <p:spPr bwMode="auto">
            <a:xfrm>
              <a:off x="6351236" y="4352568"/>
              <a:ext cx="411162" cy="3222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4278" name="AutoShape 5"/>
            <p:cNvCxnSpPr>
              <a:cxnSpLocks noChangeShapeType="1"/>
            </p:cNvCxnSpPr>
            <p:nvPr/>
          </p:nvCxnSpPr>
          <p:spPr bwMode="auto">
            <a:xfrm flipH="1">
              <a:off x="6762398" y="4354156"/>
              <a:ext cx="392113" cy="3206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4279" name="AutoShape 8"/>
            <p:cNvCxnSpPr>
              <a:cxnSpLocks noChangeShapeType="1"/>
            </p:cNvCxnSpPr>
            <p:nvPr/>
          </p:nvCxnSpPr>
          <p:spPr bwMode="auto">
            <a:xfrm rot="10800000" flipH="1">
              <a:off x="6497286" y="4349393"/>
              <a:ext cx="788987" cy="47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4280" name="AutoShape 2"/>
            <p:cNvCxnSpPr>
              <a:cxnSpLocks noChangeShapeType="1"/>
            </p:cNvCxnSpPr>
            <p:nvPr/>
          </p:nvCxnSpPr>
          <p:spPr bwMode="auto">
            <a:xfrm>
              <a:off x="7284686" y="4349393"/>
              <a:ext cx="411162" cy="3206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4281" name="AutoShape 3"/>
            <p:cNvCxnSpPr>
              <a:cxnSpLocks noChangeShapeType="1"/>
            </p:cNvCxnSpPr>
            <p:nvPr/>
          </p:nvCxnSpPr>
          <p:spPr bwMode="auto">
            <a:xfrm>
              <a:off x="7284686" y="4349393"/>
              <a:ext cx="804862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4282" name="AutoShape 5"/>
            <p:cNvCxnSpPr>
              <a:cxnSpLocks noChangeShapeType="1"/>
            </p:cNvCxnSpPr>
            <p:nvPr/>
          </p:nvCxnSpPr>
          <p:spPr bwMode="auto">
            <a:xfrm flipH="1">
              <a:off x="7695848" y="4350981"/>
              <a:ext cx="393700" cy="3190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pic>
          <p:nvPicPr>
            <p:cNvPr id="54283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5061" y="4136668"/>
              <a:ext cx="688975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284" name="Freeform 11"/>
            <p:cNvSpPr>
              <a:spLocks/>
            </p:cNvSpPr>
            <p:nvPr/>
          </p:nvSpPr>
          <p:spPr bwMode="auto">
            <a:xfrm>
              <a:off x="7776811" y="4162068"/>
              <a:ext cx="625475" cy="377825"/>
            </a:xfrm>
            <a:custGeom>
              <a:avLst/>
              <a:gdLst>
                <a:gd name="T0" fmla="*/ 0 w 21600"/>
                <a:gd name="T1" fmla="*/ 4227477 h 21600"/>
                <a:gd name="T2" fmla="*/ 0 w 21600"/>
                <a:gd name="T3" fmla="*/ 2415579 h 21600"/>
                <a:gd name="T4" fmla="*/ 8946377 w 21600"/>
                <a:gd name="T5" fmla="*/ 0 h 21600"/>
                <a:gd name="T6" fmla="*/ 18092530 w 21600"/>
                <a:gd name="T7" fmla="*/ 2439787 h 21600"/>
                <a:gd name="T8" fmla="*/ 18132839 w 21600"/>
                <a:gd name="T9" fmla="*/ 4203268 h 21600"/>
                <a:gd name="T10" fmla="*/ 9026125 w 21600"/>
                <a:gd name="T11" fmla="*/ 6618847 h 21600"/>
                <a:gd name="T12" fmla="*/ 0 w 21600"/>
                <a:gd name="T13" fmla="*/ 4227477 h 21600"/>
                <a:gd name="T14" fmla="*/ 0 w 21600"/>
                <a:gd name="T15" fmla="*/ 422747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00"/>
                <a:gd name="T25" fmla="*/ 0 h 21600"/>
                <a:gd name="T26" fmla="*/ 21600 w 21600"/>
                <a:gd name="T27" fmla="*/ 216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3796"/>
                  </a:moveTo>
                  <a:lnTo>
                    <a:pt x="0" y="7883"/>
                  </a:lnTo>
                  <a:lnTo>
                    <a:pt x="10657" y="0"/>
                  </a:lnTo>
                  <a:lnTo>
                    <a:pt x="21552" y="7962"/>
                  </a:lnTo>
                  <a:lnTo>
                    <a:pt x="21600" y="13717"/>
                  </a:lnTo>
                  <a:lnTo>
                    <a:pt x="10752" y="21600"/>
                  </a:lnTo>
                  <a:lnTo>
                    <a:pt x="0" y="13796"/>
                  </a:lnTo>
                  <a:close/>
                  <a:moveTo>
                    <a:pt x="0" y="13796"/>
                  </a:moveTo>
                </a:path>
              </a:pathLst>
            </a:custGeom>
            <a:solidFill>
              <a:srgbClr val="FF0515">
                <a:alpha val="3686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54285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9448" y="4144606"/>
              <a:ext cx="69056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286" name="Freeform 11"/>
            <p:cNvSpPr>
              <a:spLocks/>
            </p:cNvSpPr>
            <p:nvPr/>
          </p:nvSpPr>
          <p:spPr bwMode="auto">
            <a:xfrm>
              <a:off x="6051198" y="4170006"/>
              <a:ext cx="627063" cy="377825"/>
            </a:xfrm>
            <a:custGeom>
              <a:avLst/>
              <a:gdLst>
                <a:gd name="T0" fmla="*/ 0 w 21600"/>
                <a:gd name="T1" fmla="*/ 4227477 h 21600"/>
                <a:gd name="T2" fmla="*/ 0 w 21600"/>
                <a:gd name="T3" fmla="*/ 2415579 h 21600"/>
                <a:gd name="T4" fmla="*/ 8969091 w 21600"/>
                <a:gd name="T5" fmla="*/ 0 h 21600"/>
                <a:gd name="T6" fmla="*/ 18138465 w 21600"/>
                <a:gd name="T7" fmla="*/ 2439787 h 21600"/>
                <a:gd name="T8" fmla="*/ 18178876 w 21600"/>
                <a:gd name="T9" fmla="*/ 4203268 h 21600"/>
                <a:gd name="T10" fmla="*/ 9049042 w 21600"/>
                <a:gd name="T11" fmla="*/ 6618847 h 21600"/>
                <a:gd name="T12" fmla="*/ 0 w 21600"/>
                <a:gd name="T13" fmla="*/ 4227477 h 21600"/>
                <a:gd name="T14" fmla="*/ 0 w 21600"/>
                <a:gd name="T15" fmla="*/ 422747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00"/>
                <a:gd name="T25" fmla="*/ 0 h 21600"/>
                <a:gd name="T26" fmla="*/ 21600 w 21600"/>
                <a:gd name="T27" fmla="*/ 216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3796"/>
                  </a:moveTo>
                  <a:lnTo>
                    <a:pt x="0" y="7883"/>
                  </a:lnTo>
                  <a:lnTo>
                    <a:pt x="10657" y="0"/>
                  </a:lnTo>
                  <a:lnTo>
                    <a:pt x="21552" y="7962"/>
                  </a:lnTo>
                  <a:lnTo>
                    <a:pt x="21600" y="13717"/>
                  </a:lnTo>
                  <a:lnTo>
                    <a:pt x="10752" y="21600"/>
                  </a:lnTo>
                  <a:lnTo>
                    <a:pt x="0" y="13796"/>
                  </a:lnTo>
                  <a:close/>
                  <a:moveTo>
                    <a:pt x="0" y="13796"/>
                  </a:moveTo>
                </a:path>
              </a:pathLst>
            </a:custGeom>
            <a:solidFill>
              <a:srgbClr val="FF0515">
                <a:alpha val="3686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54287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2261" y="4076343"/>
              <a:ext cx="687387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288" name="Freeform 25"/>
            <p:cNvSpPr>
              <a:spLocks/>
            </p:cNvSpPr>
            <p:nvPr/>
          </p:nvSpPr>
          <p:spPr bwMode="auto">
            <a:xfrm>
              <a:off x="6941786" y="4093806"/>
              <a:ext cx="625475" cy="377825"/>
            </a:xfrm>
            <a:custGeom>
              <a:avLst/>
              <a:gdLst>
                <a:gd name="T0" fmla="*/ 0 w 21600"/>
                <a:gd name="T1" fmla="*/ 4215005 h 21600"/>
                <a:gd name="T2" fmla="*/ 0 w 21600"/>
                <a:gd name="T3" fmla="*/ 2408442 h 21600"/>
                <a:gd name="T4" fmla="*/ 8930422 w 21600"/>
                <a:gd name="T5" fmla="*/ 0 h 21600"/>
                <a:gd name="T6" fmla="*/ 18060272 w 21600"/>
                <a:gd name="T7" fmla="*/ 2432581 h 21600"/>
                <a:gd name="T8" fmla="*/ 18100494 w 21600"/>
                <a:gd name="T9" fmla="*/ 4190884 h 21600"/>
                <a:gd name="T10" fmla="*/ 9010025 w 21600"/>
                <a:gd name="T11" fmla="*/ 6599326 h 21600"/>
                <a:gd name="T12" fmla="*/ 0 w 21600"/>
                <a:gd name="T13" fmla="*/ 4215005 h 21600"/>
                <a:gd name="T14" fmla="*/ 0 w 21600"/>
                <a:gd name="T15" fmla="*/ 42150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00"/>
                <a:gd name="T25" fmla="*/ 0 h 21600"/>
                <a:gd name="T26" fmla="*/ 21600 w 21600"/>
                <a:gd name="T27" fmla="*/ 216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3796"/>
                  </a:moveTo>
                  <a:lnTo>
                    <a:pt x="0" y="7883"/>
                  </a:lnTo>
                  <a:lnTo>
                    <a:pt x="10657" y="0"/>
                  </a:lnTo>
                  <a:lnTo>
                    <a:pt x="21552" y="7962"/>
                  </a:lnTo>
                  <a:lnTo>
                    <a:pt x="21600" y="13717"/>
                  </a:lnTo>
                  <a:lnTo>
                    <a:pt x="10752" y="21600"/>
                  </a:lnTo>
                  <a:lnTo>
                    <a:pt x="0" y="13796"/>
                  </a:lnTo>
                  <a:close/>
                  <a:moveTo>
                    <a:pt x="0" y="13796"/>
                  </a:moveTo>
                </a:path>
              </a:pathLst>
            </a:custGeom>
            <a:solidFill>
              <a:srgbClr val="008000">
                <a:alpha val="4980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54289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5061" y="4504968"/>
              <a:ext cx="687387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290" name="Freeform 25"/>
            <p:cNvSpPr>
              <a:spLocks/>
            </p:cNvSpPr>
            <p:nvPr/>
          </p:nvSpPr>
          <p:spPr bwMode="auto">
            <a:xfrm>
              <a:off x="6484586" y="4522431"/>
              <a:ext cx="625475" cy="377825"/>
            </a:xfrm>
            <a:custGeom>
              <a:avLst/>
              <a:gdLst>
                <a:gd name="T0" fmla="*/ 0 w 21600"/>
                <a:gd name="T1" fmla="*/ 4215005 h 21600"/>
                <a:gd name="T2" fmla="*/ 0 w 21600"/>
                <a:gd name="T3" fmla="*/ 2408442 h 21600"/>
                <a:gd name="T4" fmla="*/ 8930422 w 21600"/>
                <a:gd name="T5" fmla="*/ 0 h 21600"/>
                <a:gd name="T6" fmla="*/ 18060272 w 21600"/>
                <a:gd name="T7" fmla="*/ 2432581 h 21600"/>
                <a:gd name="T8" fmla="*/ 18100494 w 21600"/>
                <a:gd name="T9" fmla="*/ 4190884 h 21600"/>
                <a:gd name="T10" fmla="*/ 9010025 w 21600"/>
                <a:gd name="T11" fmla="*/ 6599326 h 21600"/>
                <a:gd name="T12" fmla="*/ 0 w 21600"/>
                <a:gd name="T13" fmla="*/ 4215005 h 21600"/>
                <a:gd name="T14" fmla="*/ 0 w 21600"/>
                <a:gd name="T15" fmla="*/ 42150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00"/>
                <a:gd name="T25" fmla="*/ 0 h 21600"/>
                <a:gd name="T26" fmla="*/ 21600 w 21600"/>
                <a:gd name="T27" fmla="*/ 216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3796"/>
                  </a:moveTo>
                  <a:lnTo>
                    <a:pt x="0" y="7883"/>
                  </a:lnTo>
                  <a:lnTo>
                    <a:pt x="10657" y="0"/>
                  </a:lnTo>
                  <a:lnTo>
                    <a:pt x="21552" y="7962"/>
                  </a:lnTo>
                  <a:lnTo>
                    <a:pt x="21600" y="13717"/>
                  </a:lnTo>
                  <a:lnTo>
                    <a:pt x="10752" y="21600"/>
                  </a:lnTo>
                  <a:lnTo>
                    <a:pt x="0" y="13796"/>
                  </a:lnTo>
                  <a:close/>
                  <a:moveTo>
                    <a:pt x="0" y="13796"/>
                  </a:moveTo>
                </a:path>
              </a:pathLst>
            </a:custGeom>
            <a:solidFill>
              <a:srgbClr val="008000">
                <a:alpha val="4980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54291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8973" y="4504968"/>
              <a:ext cx="690563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292" name="Freeform 11"/>
            <p:cNvSpPr>
              <a:spLocks/>
            </p:cNvSpPr>
            <p:nvPr/>
          </p:nvSpPr>
          <p:spPr bwMode="auto">
            <a:xfrm>
              <a:off x="7330723" y="4528781"/>
              <a:ext cx="625475" cy="379412"/>
            </a:xfrm>
            <a:custGeom>
              <a:avLst/>
              <a:gdLst>
                <a:gd name="T0" fmla="*/ 0 w 21600"/>
                <a:gd name="T1" fmla="*/ 4245234 h 21600"/>
                <a:gd name="T2" fmla="*/ 0 w 21600"/>
                <a:gd name="T3" fmla="*/ 2425725 h 21600"/>
                <a:gd name="T4" fmla="*/ 8946377 w 21600"/>
                <a:gd name="T5" fmla="*/ 0 h 21600"/>
                <a:gd name="T6" fmla="*/ 18092530 w 21600"/>
                <a:gd name="T7" fmla="*/ 2450035 h 21600"/>
                <a:gd name="T8" fmla="*/ 18132839 w 21600"/>
                <a:gd name="T9" fmla="*/ 4220923 h 21600"/>
                <a:gd name="T10" fmla="*/ 9026125 w 21600"/>
                <a:gd name="T11" fmla="*/ 6646648 h 21600"/>
                <a:gd name="T12" fmla="*/ 0 w 21600"/>
                <a:gd name="T13" fmla="*/ 4245234 h 21600"/>
                <a:gd name="T14" fmla="*/ 0 w 21600"/>
                <a:gd name="T15" fmla="*/ 4245234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00"/>
                <a:gd name="T25" fmla="*/ 0 h 21600"/>
                <a:gd name="T26" fmla="*/ 21600 w 21600"/>
                <a:gd name="T27" fmla="*/ 216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3796"/>
                  </a:moveTo>
                  <a:lnTo>
                    <a:pt x="0" y="7883"/>
                  </a:lnTo>
                  <a:lnTo>
                    <a:pt x="10657" y="0"/>
                  </a:lnTo>
                  <a:lnTo>
                    <a:pt x="21552" y="7962"/>
                  </a:lnTo>
                  <a:lnTo>
                    <a:pt x="21600" y="13717"/>
                  </a:lnTo>
                  <a:lnTo>
                    <a:pt x="10752" y="21600"/>
                  </a:lnTo>
                  <a:lnTo>
                    <a:pt x="0" y="13796"/>
                  </a:lnTo>
                  <a:close/>
                  <a:moveTo>
                    <a:pt x="0" y="13796"/>
                  </a:moveTo>
                </a:path>
              </a:pathLst>
            </a:custGeom>
            <a:solidFill>
              <a:srgbClr val="FF0515">
                <a:alpha val="3686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689247" y="5660668"/>
            <a:ext cx="3184525" cy="457200"/>
            <a:chOff x="5689247" y="5660668"/>
            <a:chExt cx="3184525" cy="457200"/>
          </a:xfrm>
        </p:grpSpPr>
        <p:cxnSp>
          <p:nvCxnSpPr>
            <p:cNvPr id="54293" name="AutoShape 10"/>
            <p:cNvCxnSpPr>
              <a:cxnSpLocks noChangeShapeType="1"/>
            </p:cNvCxnSpPr>
            <p:nvPr/>
          </p:nvCxnSpPr>
          <p:spPr bwMode="auto">
            <a:xfrm rot="10800000">
              <a:off x="5689247" y="5928956"/>
              <a:ext cx="428625" cy="476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4294" name="AutoShape 8"/>
            <p:cNvCxnSpPr>
              <a:cxnSpLocks noChangeShapeType="1"/>
            </p:cNvCxnSpPr>
            <p:nvPr/>
          </p:nvCxnSpPr>
          <p:spPr bwMode="auto">
            <a:xfrm rot="10800000" flipH="1">
              <a:off x="6470297" y="5933718"/>
              <a:ext cx="788988" cy="4763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4295" name="AutoShape 10"/>
            <p:cNvCxnSpPr>
              <a:cxnSpLocks noChangeShapeType="1"/>
            </p:cNvCxnSpPr>
            <p:nvPr/>
          </p:nvCxnSpPr>
          <p:spPr bwMode="auto">
            <a:xfrm rot="10800000">
              <a:off x="8064147" y="5935306"/>
              <a:ext cx="809625" cy="31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4296" name="AutoShape 3"/>
            <p:cNvCxnSpPr>
              <a:cxnSpLocks noChangeShapeType="1"/>
            </p:cNvCxnSpPr>
            <p:nvPr/>
          </p:nvCxnSpPr>
          <p:spPr bwMode="auto">
            <a:xfrm>
              <a:off x="7259285" y="5933718"/>
              <a:ext cx="803275" cy="158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pic>
          <p:nvPicPr>
            <p:cNvPr id="54297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5272" y="5660668"/>
              <a:ext cx="688975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298" name="Freeform 25"/>
            <p:cNvSpPr>
              <a:spLocks/>
            </p:cNvSpPr>
            <p:nvPr/>
          </p:nvSpPr>
          <p:spPr bwMode="auto">
            <a:xfrm>
              <a:off x="6916385" y="5678131"/>
              <a:ext cx="625475" cy="377825"/>
            </a:xfrm>
            <a:custGeom>
              <a:avLst/>
              <a:gdLst>
                <a:gd name="T0" fmla="*/ 0 w 21600"/>
                <a:gd name="T1" fmla="*/ 4215005 h 21600"/>
                <a:gd name="T2" fmla="*/ 0 w 21600"/>
                <a:gd name="T3" fmla="*/ 2408442 h 21600"/>
                <a:gd name="T4" fmla="*/ 8930422 w 21600"/>
                <a:gd name="T5" fmla="*/ 0 h 21600"/>
                <a:gd name="T6" fmla="*/ 18060272 w 21600"/>
                <a:gd name="T7" fmla="*/ 2432581 h 21600"/>
                <a:gd name="T8" fmla="*/ 18100494 w 21600"/>
                <a:gd name="T9" fmla="*/ 4190884 h 21600"/>
                <a:gd name="T10" fmla="*/ 9010025 w 21600"/>
                <a:gd name="T11" fmla="*/ 6599326 h 21600"/>
                <a:gd name="T12" fmla="*/ 0 w 21600"/>
                <a:gd name="T13" fmla="*/ 4215005 h 21600"/>
                <a:gd name="T14" fmla="*/ 0 w 21600"/>
                <a:gd name="T15" fmla="*/ 42150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00"/>
                <a:gd name="T25" fmla="*/ 0 h 21600"/>
                <a:gd name="T26" fmla="*/ 21600 w 21600"/>
                <a:gd name="T27" fmla="*/ 216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3796"/>
                  </a:moveTo>
                  <a:lnTo>
                    <a:pt x="0" y="7883"/>
                  </a:lnTo>
                  <a:lnTo>
                    <a:pt x="10657" y="0"/>
                  </a:lnTo>
                  <a:lnTo>
                    <a:pt x="21552" y="7962"/>
                  </a:lnTo>
                  <a:lnTo>
                    <a:pt x="21600" y="13717"/>
                  </a:lnTo>
                  <a:lnTo>
                    <a:pt x="10752" y="21600"/>
                  </a:lnTo>
                  <a:lnTo>
                    <a:pt x="0" y="13796"/>
                  </a:lnTo>
                  <a:close/>
                  <a:moveTo>
                    <a:pt x="0" y="13796"/>
                  </a:moveTo>
                </a:path>
              </a:pathLst>
            </a:custGeom>
            <a:solidFill>
              <a:srgbClr val="008000">
                <a:alpha val="4980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54299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9672" y="5689243"/>
              <a:ext cx="688975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300" name="Freeform 25"/>
            <p:cNvSpPr>
              <a:spLocks/>
            </p:cNvSpPr>
            <p:nvPr/>
          </p:nvSpPr>
          <p:spPr bwMode="auto">
            <a:xfrm>
              <a:off x="7830785" y="5706706"/>
              <a:ext cx="625475" cy="377825"/>
            </a:xfrm>
            <a:custGeom>
              <a:avLst/>
              <a:gdLst>
                <a:gd name="T0" fmla="*/ 0 w 21600"/>
                <a:gd name="T1" fmla="*/ 4215005 h 21600"/>
                <a:gd name="T2" fmla="*/ 0 w 21600"/>
                <a:gd name="T3" fmla="*/ 2408442 h 21600"/>
                <a:gd name="T4" fmla="*/ 8930422 w 21600"/>
                <a:gd name="T5" fmla="*/ 0 h 21600"/>
                <a:gd name="T6" fmla="*/ 18060272 w 21600"/>
                <a:gd name="T7" fmla="*/ 2432581 h 21600"/>
                <a:gd name="T8" fmla="*/ 18100494 w 21600"/>
                <a:gd name="T9" fmla="*/ 4190884 h 21600"/>
                <a:gd name="T10" fmla="*/ 9010025 w 21600"/>
                <a:gd name="T11" fmla="*/ 6599326 h 21600"/>
                <a:gd name="T12" fmla="*/ 0 w 21600"/>
                <a:gd name="T13" fmla="*/ 4215005 h 21600"/>
                <a:gd name="T14" fmla="*/ 0 w 21600"/>
                <a:gd name="T15" fmla="*/ 421500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00"/>
                <a:gd name="T25" fmla="*/ 0 h 21600"/>
                <a:gd name="T26" fmla="*/ 21600 w 21600"/>
                <a:gd name="T27" fmla="*/ 216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3796"/>
                  </a:moveTo>
                  <a:lnTo>
                    <a:pt x="0" y="7883"/>
                  </a:lnTo>
                  <a:lnTo>
                    <a:pt x="10657" y="0"/>
                  </a:lnTo>
                  <a:lnTo>
                    <a:pt x="21552" y="7962"/>
                  </a:lnTo>
                  <a:lnTo>
                    <a:pt x="21600" y="13717"/>
                  </a:lnTo>
                  <a:lnTo>
                    <a:pt x="10752" y="21600"/>
                  </a:lnTo>
                  <a:lnTo>
                    <a:pt x="0" y="13796"/>
                  </a:lnTo>
                  <a:close/>
                  <a:moveTo>
                    <a:pt x="0" y="13796"/>
                  </a:moveTo>
                </a:path>
              </a:pathLst>
            </a:custGeom>
            <a:solidFill>
              <a:srgbClr val="008000">
                <a:alpha val="49803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54301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3410" y="5660668"/>
              <a:ext cx="690562" cy="42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302" name="Freeform 11"/>
            <p:cNvSpPr>
              <a:spLocks/>
            </p:cNvSpPr>
            <p:nvPr/>
          </p:nvSpPr>
          <p:spPr bwMode="auto">
            <a:xfrm>
              <a:off x="6005160" y="5684481"/>
              <a:ext cx="625475" cy="379412"/>
            </a:xfrm>
            <a:custGeom>
              <a:avLst/>
              <a:gdLst>
                <a:gd name="T0" fmla="*/ 0 w 21600"/>
                <a:gd name="T1" fmla="*/ 4245234 h 21600"/>
                <a:gd name="T2" fmla="*/ 0 w 21600"/>
                <a:gd name="T3" fmla="*/ 2425725 h 21600"/>
                <a:gd name="T4" fmla="*/ 8946377 w 21600"/>
                <a:gd name="T5" fmla="*/ 0 h 21600"/>
                <a:gd name="T6" fmla="*/ 18092530 w 21600"/>
                <a:gd name="T7" fmla="*/ 2450035 h 21600"/>
                <a:gd name="T8" fmla="*/ 18132839 w 21600"/>
                <a:gd name="T9" fmla="*/ 4220923 h 21600"/>
                <a:gd name="T10" fmla="*/ 9026125 w 21600"/>
                <a:gd name="T11" fmla="*/ 6646648 h 21600"/>
                <a:gd name="T12" fmla="*/ 0 w 21600"/>
                <a:gd name="T13" fmla="*/ 4245234 h 21600"/>
                <a:gd name="T14" fmla="*/ 0 w 21600"/>
                <a:gd name="T15" fmla="*/ 4245234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600"/>
                <a:gd name="T25" fmla="*/ 0 h 21600"/>
                <a:gd name="T26" fmla="*/ 21600 w 21600"/>
                <a:gd name="T27" fmla="*/ 2160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3796"/>
                  </a:moveTo>
                  <a:lnTo>
                    <a:pt x="0" y="7883"/>
                  </a:lnTo>
                  <a:lnTo>
                    <a:pt x="10657" y="0"/>
                  </a:lnTo>
                  <a:lnTo>
                    <a:pt x="21552" y="7962"/>
                  </a:lnTo>
                  <a:lnTo>
                    <a:pt x="21600" y="13717"/>
                  </a:lnTo>
                  <a:lnTo>
                    <a:pt x="10752" y="21600"/>
                  </a:lnTo>
                  <a:lnTo>
                    <a:pt x="0" y="13796"/>
                  </a:lnTo>
                  <a:close/>
                  <a:moveTo>
                    <a:pt x="0" y="13796"/>
                  </a:moveTo>
                </a:path>
              </a:pathLst>
            </a:custGeom>
            <a:solidFill>
              <a:srgbClr val="FF0515">
                <a:alpha val="3686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797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Consistent Update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different invariants</a:t>
            </a:r>
          </a:p>
          <a:p>
            <a:pPr lvl="1"/>
            <a:r>
              <a:rPr lang="en-US" dirty="0" smtClean="0"/>
              <a:t>Beyond packet properties</a:t>
            </a:r>
          </a:p>
          <a:p>
            <a:pPr lvl="1"/>
            <a:r>
              <a:rPr lang="en-US" dirty="0" smtClean="0"/>
              <a:t>E.g., avoiding congestion during an update</a:t>
            </a:r>
          </a:p>
          <a:p>
            <a:r>
              <a:rPr lang="en-US" dirty="0" smtClean="0"/>
              <a:t>Many different algorithms</a:t>
            </a:r>
          </a:p>
          <a:p>
            <a:pPr lvl="1"/>
            <a:r>
              <a:rPr lang="en-US" dirty="0" smtClean="0"/>
              <a:t>General solutions </a:t>
            </a:r>
          </a:p>
          <a:p>
            <a:pPr lvl="1"/>
            <a:r>
              <a:rPr lang="en-US" dirty="0" smtClean="0"/>
              <a:t>Specialized to the invariants</a:t>
            </a:r>
          </a:p>
          <a:p>
            <a:pPr lvl="1"/>
            <a:r>
              <a:rPr lang="en-US" dirty="0" smtClean="0"/>
              <a:t>Specialized to a setting (e.g., optical nets)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20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“Control Loop” Abstractions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FEF227A-2566-6D41-ADBC-408F88BF8C15}" type="slidenum">
              <a:rPr lang="en-US" sz="1400" b="0">
                <a:latin typeface="Times New Roman" charset="0"/>
              </a:rPr>
              <a:pPr eaLnBrk="1" hangingPunct="1"/>
              <a:t>27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5300" name="Rounded Rectangle 23"/>
          <p:cNvSpPr>
            <a:spLocks noChangeArrowheads="1"/>
          </p:cNvSpPr>
          <p:nvPr/>
        </p:nvSpPr>
        <p:spPr bwMode="auto">
          <a:xfrm>
            <a:off x="3352800" y="1524000"/>
            <a:ext cx="2590800" cy="1447800"/>
          </a:xfrm>
          <a:prstGeom prst="roundRect">
            <a:avLst>
              <a:gd name="adj" fmla="val 16667"/>
            </a:avLst>
          </a:prstGeom>
          <a:solidFill>
            <a:srgbClr val="FF4B57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1447800" y="4343400"/>
            <a:ext cx="6477000" cy="1752600"/>
          </a:xfrm>
          <a:prstGeom prst="cloud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>
            <a:spLocks noChangeArrowheads="1"/>
          </p:cNvSpPr>
          <p:nvPr/>
        </p:nvSpPr>
        <p:spPr bwMode="auto">
          <a:xfrm>
            <a:off x="1722438" y="2185988"/>
            <a:ext cx="1628775" cy="2397125"/>
          </a:xfrm>
          <a:custGeom>
            <a:avLst/>
            <a:gdLst>
              <a:gd name="T0" fmla="*/ 723704 w 1630110"/>
              <a:gd name="T1" fmla="*/ 2400796 h 2396208"/>
              <a:gd name="T2" fmla="*/ 149957 w 1630110"/>
              <a:gd name="T3" fmla="*/ 878980 h 2396208"/>
              <a:gd name="T4" fmla="*/ 1623445 w 1630110"/>
              <a:gd name="T5" fmla="*/ 0 h 2396208"/>
              <a:gd name="T6" fmla="*/ 0 60000 65536"/>
              <a:gd name="T7" fmla="*/ 0 60000 65536"/>
              <a:gd name="T8" fmla="*/ 0 60000 65536"/>
              <a:gd name="T9" fmla="*/ 0 w 1630110"/>
              <a:gd name="T10" fmla="*/ 0 h 2396208"/>
              <a:gd name="T11" fmla="*/ 1630110 w 1630110"/>
              <a:gd name="T12" fmla="*/ 2396208 h 2396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0110" h="2396208">
                <a:moveTo>
                  <a:pt x="726675" y="2396208"/>
                </a:moveTo>
                <a:cubicBezTo>
                  <a:pt x="363337" y="1836438"/>
                  <a:pt x="0" y="1276668"/>
                  <a:pt x="150572" y="877300"/>
                </a:cubicBezTo>
                <a:cubicBezTo>
                  <a:pt x="301144" y="477932"/>
                  <a:pt x="1630110" y="0"/>
                  <a:pt x="1630110" y="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7"/>
          <p:cNvSpPr>
            <a:spLocks noChangeArrowheads="1"/>
          </p:cNvSpPr>
          <p:nvPr/>
        </p:nvSpPr>
        <p:spPr bwMode="auto">
          <a:xfrm>
            <a:off x="5957888" y="2147888"/>
            <a:ext cx="1592262" cy="2238375"/>
          </a:xfrm>
          <a:custGeom>
            <a:avLst/>
            <a:gdLst>
              <a:gd name="T0" fmla="*/ 0 w 1593011"/>
              <a:gd name="T1" fmla="*/ 0 h 2239080"/>
              <a:gd name="T2" fmla="*/ 1436874 w 1593011"/>
              <a:gd name="T3" fmla="*/ 483719 h 2239080"/>
              <a:gd name="T4" fmla="*/ 914374 w 1593011"/>
              <a:gd name="T5" fmla="*/ 2235557 h 2239080"/>
              <a:gd name="T6" fmla="*/ 0 60000 65536"/>
              <a:gd name="T7" fmla="*/ 0 60000 65536"/>
              <a:gd name="T8" fmla="*/ 0 60000 65536"/>
              <a:gd name="T9" fmla="*/ 0 w 1593011"/>
              <a:gd name="T10" fmla="*/ 0 h 2239080"/>
              <a:gd name="T11" fmla="*/ 1593011 w 1593011"/>
              <a:gd name="T12" fmla="*/ 2239080 h 2239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3011" h="2239080">
                <a:moveTo>
                  <a:pt x="0" y="0"/>
                </a:moveTo>
                <a:cubicBezTo>
                  <a:pt x="643751" y="55650"/>
                  <a:pt x="1287503" y="111300"/>
                  <a:pt x="1440257" y="484480"/>
                </a:cubicBezTo>
                <a:cubicBezTo>
                  <a:pt x="1593011" y="857660"/>
                  <a:pt x="916527" y="2239080"/>
                  <a:pt x="916527" y="223908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60375" y="3101975"/>
            <a:ext cx="1520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/>
              <a:t>SQL-like</a:t>
            </a:r>
            <a:br>
              <a:rPr lang="en-US" i="1"/>
            </a:br>
            <a:r>
              <a:rPr lang="en-US" i="1"/>
              <a:t>queries</a:t>
            </a:r>
            <a:endParaRPr lang="en-US"/>
          </a:p>
        </p:txBody>
      </p:sp>
      <p:sp>
        <p:nvSpPr>
          <p:cNvPr id="55305" name="TextBox 10"/>
          <p:cNvSpPr txBox="1">
            <a:spLocks noChangeArrowheads="1"/>
          </p:cNvSpPr>
          <p:nvPr/>
        </p:nvSpPr>
        <p:spPr bwMode="auto">
          <a:xfrm>
            <a:off x="3929063" y="4800600"/>
            <a:ext cx="16716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FFFF"/>
                </a:solidFill>
              </a:rPr>
              <a:t>OpenFlow</a:t>
            </a:r>
          </a:p>
          <a:p>
            <a:pPr eaLnBrk="1" hangingPunct="1"/>
            <a:r>
              <a:rPr lang="en-US" sz="2400">
                <a:solidFill>
                  <a:srgbClr val="FFFFFF"/>
                </a:solidFill>
              </a:rPr>
              <a:t>Switches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315200" y="2895600"/>
            <a:ext cx="1520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/>
              <a:t>Consistent</a:t>
            </a:r>
          </a:p>
          <a:p>
            <a:pPr eaLnBrk="1" hangingPunct="1"/>
            <a:r>
              <a:rPr lang="en-US" i="1"/>
              <a:t>Updates</a:t>
            </a:r>
            <a:endParaRPr lang="en-US"/>
          </a:p>
        </p:txBody>
      </p:sp>
      <p:sp>
        <p:nvSpPr>
          <p:cNvPr id="14" name="Rounded Rectangle 13"/>
          <p:cNvSpPr>
            <a:spLocks noChangeArrowheads="1"/>
          </p:cNvSpPr>
          <p:nvPr/>
        </p:nvSpPr>
        <p:spPr bwMode="auto">
          <a:xfrm>
            <a:off x="3810000" y="1752600"/>
            <a:ext cx="609600" cy="5334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ounded Rectangle 14"/>
          <p:cNvSpPr>
            <a:spLocks noChangeArrowheads="1"/>
          </p:cNvSpPr>
          <p:nvPr/>
        </p:nvSpPr>
        <p:spPr bwMode="auto">
          <a:xfrm>
            <a:off x="4876800" y="1752600"/>
            <a:ext cx="609600" cy="5334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375377" y="2419350"/>
            <a:ext cx="2743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 dirty="0"/>
              <a:t>Policy Composition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0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3" grpId="0"/>
      <p:bldP spid="14" grpId="0" animBg="1"/>
      <p:bldP spid="15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Simple, Open Data-Plane API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11589" y="1737173"/>
            <a:ext cx="8353571" cy="411223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charset="0"/>
                <a:cs typeface="Arial" charset="0"/>
              </a:rPr>
              <a:t>Prioritized list of rules</a:t>
            </a:r>
            <a:endParaRPr lang="en-US" sz="2800" dirty="0">
              <a:latin typeface="Arial" charset="0"/>
              <a:cs typeface="Arial" charset="0"/>
            </a:endParaRP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Pattern: match packet header bits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Actions: drop, forward, modify, send to controller 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Priority: disambiguate overlapping patterns</a:t>
            </a:r>
          </a:p>
          <a:p>
            <a:pPr lvl="1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Counters: #bytes and #packets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B1CAEF0-6963-8C48-93E1-E42E9664EAEF}" type="slidenum">
              <a:rPr lang="en-US" sz="1400" b="0">
                <a:latin typeface="Times New Roman" charset="0"/>
              </a:rPr>
              <a:pPr eaLnBrk="1" hangingPunct="1"/>
              <a:t>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06011" y="5342466"/>
            <a:ext cx="6823527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rPr>
              <a:t>srcip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rPr>
              <a:t>=1.2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rPr>
              <a:t>.*.*,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rPr>
              <a:t>dstip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rPr>
              <a:t>=3.4.5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</a:rPr>
              <a:t>.* 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 drop                        </a:t>
            </a:r>
          </a:p>
          <a:p>
            <a:pPr marL="457200" indent="-457200" algn="l">
              <a:buFontTx/>
              <a:buAutoNum type="arabicPeriod"/>
            </a:pP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srcip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=*.*.*.*,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dstip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=3.4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.*.*  forward(2)</a:t>
            </a:r>
          </a:p>
          <a:p>
            <a:pPr marL="457200" indent="-457200" algn="l"/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3.  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srcip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=10.1.2.3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dstip</a:t>
            </a:r>
            <a:r>
              <a:rPr lang="en-US" sz="2400" dirty="0" smtClean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=*.*.*.* 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 W3" charset="0"/>
                <a:cs typeface="ヒラギノ角ゴ Pro W3" charset="0"/>
                <a:sym typeface="Wingdings" charset="0"/>
              </a:rPr>
              <a:t> send to controller</a:t>
            </a:r>
            <a:endParaRPr lang="en-US" sz="2400" dirty="0">
              <a:solidFill>
                <a:srgbClr val="000000"/>
              </a:solidFill>
              <a:latin typeface="Calibri" charset="0"/>
              <a:ea typeface="ヒラギノ角ゴ Pro W3" charset="0"/>
              <a:cs typeface="ヒラギノ角ゴ Pro W3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3048000" y="4637994"/>
            <a:ext cx="1127125" cy="19050"/>
          </a:xfrm>
          <a:prstGeom prst="lin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73675" y="4637994"/>
            <a:ext cx="1127125" cy="19050"/>
          </a:xfrm>
          <a:prstGeom prst="line">
            <a:avLst/>
          </a:prstGeom>
          <a:ln w="2540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6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242883"/>
            <a:ext cx="1279525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242883"/>
            <a:ext cx="1279525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242883"/>
            <a:ext cx="1279525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8" descr="Screen shot 2011-02-04 at 12.32.27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114" y="1417638"/>
            <a:ext cx="2884573" cy="750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6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77" y="274638"/>
            <a:ext cx="8875889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Writing SDN Controller Applications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90942" y="2366061"/>
            <a:ext cx="4724400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Application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25534" y="3792260"/>
            <a:ext cx="2574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OpenFlow</a:t>
            </a:r>
            <a:r>
              <a:rPr lang="en-US" sz="2400" dirty="0" smtClean="0"/>
              <a:t> protocol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79881" y="3002087"/>
            <a:ext cx="540251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5735" y="2566843"/>
            <a:ext cx="1619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Programming abstractions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7832" y="5833132"/>
            <a:ext cx="79389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OpenFlow</a:t>
            </a:r>
            <a:r>
              <a:rPr lang="en-US" sz="2800" dirty="0" smtClean="0"/>
              <a:t> is a mechanism, not a linguistic formalism.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148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Composition of Policies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Combining Many Networking Tasks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90942" y="2366061"/>
            <a:ext cx="4724400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 + Monitor + FW + 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8" idx="2"/>
          </p:cNvCxnSpPr>
          <p:nvPr/>
        </p:nvCxnSpPr>
        <p:spPr>
          <a:xfrm>
            <a:off x="1075972" y="2502929"/>
            <a:ext cx="1054806" cy="2064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4610" y="1671932"/>
            <a:ext cx="1742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Monolithic application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1172844" y="5725462"/>
            <a:ext cx="7249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Hard to program, test, debug, reuse, port, …</a:t>
            </a:r>
          </a:p>
        </p:txBody>
      </p:sp>
    </p:spTree>
    <p:extLst>
      <p:ext uri="{BB962C8B-B14F-4D97-AF65-F5344CB8AC3E}">
        <p14:creationId xmlns:p14="http://schemas.microsoft.com/office/powerpoint/2010/main" val="202776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Modular Controller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72202" y="2374973"/>
            <a:ext cx="886893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3876314" y="2377349"/>
            <a:ext cx="11288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320584" y="2377349"/>
            <a:ext cx="1466829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097172" y="2374973"/>
            <a:ext cx="963789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FW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469442" y="2173111"/>
            <a:ext cx="535521" cy="1619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333" y="1354579"/>
            <a:ext cx="2427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module </a:t>
            </a:r>
            <a:r>
              <a:rPr lang="en-US" sz="2400" i="1" dirty="0" smtClean="0"/>
              <a:t>partially</a:t>
            </a:r>
            <a:r>
              <a:rPr lang="en-US" sz="2400" dirty="0" smtClean="0"/>
              <a:t> specifies the handling of the traffic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469442" y="2173111"/>
            <a:ext cx="1879607" cy="1619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15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3" y="228049"/>
            <a:ext cx="889514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Abstract </a:t>
            </a:r>
            <a:r>
              <a:rPr lang="en-US" dirty="0" err="1" smtClean="0"/>
              <a:t>OpenFlow</a:t>
            </a:r>
            <a:r>
              <a:rPr lang="en-US" dirty="0" smtClean="0"/>
              <a:t>: Policy as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493" y="1371195"/>
            <a:ext cx="8229600" cy="498515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Located packet</a:t>
            </a:r>
          </a:p>
          <a:p>
            <a:pPr lvl="1"/>
            <a:r>
              <a:rPr lang="en-US" sz="3200" dirty="0" smtClean="0"/>
              <a:t>Packet header fields</a:t>
            </a:r>
          </a:p>
          <a:p>
            <a:pPr lvl="1"/>
            <a:r>
              <a:rPr lang="en-US" sz="3200" dirty="0" smtClean="0"/>
              <a:t>Packet location (e.g., switch and port)</a:t>
            </a:r>
          </a:p>
          <a:p>
            <a:r>
              <a:rPr lang="en-US" sz="3600" dirty="0" smtClean="0"/>
              <a:t>Function of a located packet</a:t>
            </a:r>
          </a:p>
          <a:p>
            <a:pPr lvl="1"/>
            <a:r>
              <a:rPr lang="en-US" sz="3200" dirty="0" smtClean="0"/>
              <a:t>To a </a:t>
            </a:r>
            <a:r>
              <a:rPr lang="en-US" sz="3200" i="1" dirty="0" smtClean="0"/>
              <a:t>set</a:t>
            </a:r>
            <a:r>
              <a:rPr lang="en-US" sz="3200" dirty="0" smtClean="0"/>
              <a:t> of located packets</a:t>
            </a:r>
          </a:p>
          <a:p>
            <a:pPr lvl="2"/>
            <a:r>
              <a:rPr lang="en-US" sz="2800" dirty="0" smtClean="0"/>
              <a:t>Drop, forward, multicast</a:t>
            </a:r>
          </a:p>
          <a:p>
            <a:pPr lvl="1"/>
            <a:r>
              <a:rPr lang="en-US" sz="3200" dirty="0" smtClean="0"/>
              <a:t>Packet modifications</a:t>
            </a:r>
          </a:p>
          <a:p>
            <a:pPr lvl="2"/>
            <a:r>
              <a:rPr lang="en-US" sz="2800" dirty="0" smtClean="0"/>
              <a:t>Change in header fields and/or location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6276281" y="4385377"/>
            <a:ext cx="447277" cy="17135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6288981" y="4829909"/>
            <a:ext cx="447277" cy="27516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758608" y="4867293"/>
            <a:ext cx="538362" cy="25562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777749" y="4351345"/>
            <a:ext cx="511846" cy="23613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229679"/>
            <a:ext cx="1449189" cy="90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5764593" y="4229679"/>
            <a:ext cx="434213" cy="4445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764593" y="4074130"/>
            <a:ext cx="434213" cy="15554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8380463" y="5017150"/>
            <a:ext cx="434213" cy="4445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380463" y="4861601"/>
            <a:ext cx="434213" cy="15554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4616" y="6256851"/>
            <a:ext cx="7742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accent2"/>
                </a:solidFill>
              </a:rPr>
              <a:t>dstip</a:t>
            </a:r>
            <a:r>
              <a:rPr lang="en-US" sz="2400" b="1" dirty="0" smtClean="0">
                <a:solidFill>
                  <a:schemeClr val="accent2"/>
                </a:solidFill>
              </a:rPr>
              <a:t> == 1.2.3.4 &amp; </a:t>
            </a:r>
            <a:r>
              <a:rPr lang="en-US" sz="2400" b="1" dirty="0" err="1" smtClean="0">
                <a:solidFill>
                  <a:schemeClr val="accent2"/>
                </a:solidFill>
              </a:rPr>
              <a:t>srcport</a:t>
            </a:r>
            <a:r>
              <a:rPr lang="en-US" sz="2400" b="1" dirty="0" smtClean="0">
                <a:solidFill>
                  <a:schemeClr val="accent2"/>
                </a:solidFill>
              </a:rPr>
              <a:t> == 80 </a:t>
            </a:r>
            <a:r>
              <a:rPr lang="en-US" sz="2400" b="1" dirty="0" smtClean="0">
                <a:solidFill>
                  <a:schemeClr val="accent2"/>
                </a:solidFill>
                <a:sym typeface="Wingdings"/>
              </a:rPr>
              <a:t>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  <a:sym typeface="Wingdings"/>
              </a:rPr>
              <a:t>port = 3, </a:t>
            </a:r>
            <a:r>
              <a:rPr lang="en-US" sz="2400" b="1" dirty="0" err="1" smtClean="0">
                <a:solidFill>
                  <a:schemeClr val="accent2"/>
                </a:solidFill>
                <a:sym typeface="Wingdings"/>
              </a:rPr>
              <a:t>dstip</a:t>
            </a:r>
            <a:r>
              <a:rPr lang="en-US" sz="2400" b="1" dirty="0" smtClean="0">
                <a:solidFill>
                  <a:schemeClr val="accent2"/>
                </a:solidFill>
                <a:sym typeface="Wingdings"/>
              </a:rPr>
              <a:t> = 10.0.0.1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55749" y="41286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0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355749" y="46361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867719" y="41414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67719" y="46489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5668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Parallel Composition (+)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290942" y="3099473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683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1500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8142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4271432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0800000">
            <a:off x="4873974" y="3801533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357265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15313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996274" y="4552021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058842" y="2088444"/>
            <a:ext cx="1956500" cy="857356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 on </a:t>
            </a:r>
            <a:r>
              <a:rPr lang="en-US" sz="2600" dirty="0" err="1" smtClean="0">
                <a:solidFill>
                  <a:srgbClr val="FFFFFF"/>
                </a:solidFill>
                <a:latin typeface="+mj-lt"/>
              </a:rPr>
              <a:t>dest</a:t>
            </a:r>
            <a:r>
              <a:rPr lang="en-US" sz="2600" dirty="0">
                <a:solidFill>
                  <a:srgbClr val="FFFFFF"/>
                </a:solidFill>
                <a:latin typeface="+mj-lt"/>
              </a:rPr>
              <a:t> </a:t>
            </a: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prefix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290942" y="2108423"/>
            <a:ext cx="1886657" cy="847551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 on source IP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4320" y="2140510"/>
            <a:ext cx="484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+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997703" y="1265534"/>
            <a:ext cx="2987164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</a:rPr>
              <a:t> == 1.2/16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</a:t>
            </a:r>
          </a:p>
          <a:p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== 3.4.5/24 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4412" y="1265534"/>
            <a:ext cx="2720681" cy="707886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</a:rPr>
              <a:t>rcip</a:t>
            </a:r>
            <a:r>
              <a:rPr lang="en-US" sz="2000" dirty="0" smtClean="0">
                <a:solidFill>
                  <a:srgbClr val="FF0000"/>
                </a:solidFill>
              </a:rPr>
              <a:t> == 5.6.7.8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 count</a:t>
            </a:r>
          </a:p>
          <a:p>
            <a:r>
              <a:rPr lang="en-US" sz="2000" dirty="0" err="1">
                <a:solidFill>
                  <a:srgbClr val="FF0000"/>
                </a:solidFill>
                <a:sym typeface="Wingdings"/>
              </a:rPr>
              <a:t>s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rcip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 == 5.6.7.9  count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52278" y="5456942"/>
            <a:ext cx="5407762" cy="1323439"/>
          </a:xfrm>
          <a:prstGeom prst="rect">
            <a:avLst/>
          </a:prstGeom>
          <a:solidFill>
            <a:srgbClr val="FFF299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</a:rPr>
              <a:t>s</a:t>
            </a:r>
            <a:r>
              <a:rPr lang="en-US" sz="2000" dirty="0" err="1" smtClean="0">
                <a:solidFill>
                  <a:srgbClr val="000000"/>
                </a:solidFill>
              </a:rPr>
              <a:t>rcip</a:t>
            </a:r>
            <a:r>
              <a:rPr lang="en-US" sz="2000" dirty="0" smtClean="0">
                <a:solidFill>
                  <a:srgbClr val="000000"/>
                </a:solidFill>
              </a:rPr>
              <a:t> == 5.6.7.8, </a:t>
            </a:r>
            <a:r>
              <a:rPr lang="en-US" sz="2000" dirty="0" err="1" smtClean="0">
                <a:solidFill>
                  <a:srgbClr val="000000"/>
                </a:solidFill>
              </a:rPr>
              <a:t>dstip</a:t>
            </a:r>
            <a:r>
              <a:rPr lang="en-US" sz="2000" dirty="0" smtClean="0">
                <a:solidFill>
                  <a:srgbClr val="000000"/>
                </a:solidFill>
              </a:rPr>
              <a:t> == 1.2/16 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 </a:t>
            </a:r>
            <a:r>
              <a:rPr lang="en-US" sz="2000" dirty="0" err="1" smtClean="0">
                <a:solidFill>
                  <a:srgbClr val="000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(1), count</a:t>
            </a:r>
          </a:p>
          <a:p>
            <a:r>
              <a:rPr lang="en-US" sz="2000" dirty="0" err="1" smtClean="0">
                <a:solidFill>
                  <a:srgbClr val="000000"/>
                </a:solidFill>
                <a:sym typeface="Wingdings"/>
              </a:rPr>
              <a:t>srcip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== 5.6.7.8, </a:t>
            </a:r>
            <a:r>
              <a:rPr lang="en-US" sz="2000" dirty="0" err="1" smtClean="0">
                <a:solidFill>
                  <a:srgbClr val="000000"/>
                </a:solidFill>
                <a:sym typeface="Wingdings"/>
              </a:rPr>
              <a:t>dstip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 == 3.4.5/24  </a:t>
            </a:r>
            <a:r>
              <a:rPr lang="en-US" sz="2000" dirty="0" err="1" smtClean="0">
                <a:solidFill>
                  <a:srgbClr val="000000"/>
                </a:solidFill>
                <a:sym typeface="Wingdings"/>
              </a:rPr>
              <a:t>fwd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(2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), count</a:t>
            </a:r>
          </a:p>
          <a:p>
            <a:r>
              <a:rPr lang="en-US" sz="2000" dirty="0" err="1">
                <a:solidFill>
                  <a:srgbClr val="000000"/>
                </a:solidFill>
              </a:rPr>
              <a:t>srcip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== 5.6.7.9, </a:t>
            </a:r>
            <a:r>
              <a:rPr lang="en-US" sz="2000" dirty="0" err="1">
                <a:solidFill>
                  <a:srgbClr val="000000"/>
                </a:solidFill>
              </a:rPr>
              <a:t>dstip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== </a:t>
            </a:r>
            <a:r>
              <a:rPr lang="en-US" sz="2000" dirty="0">
                <a:solidFill>
                  <a:srgbClr val="000000"/>
                </a:solidFill>
              </a:rPr>
              <a:t>1.2/16 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 </a:t>
            </a:r>
            <a:r>
              <a:rPr lang="en-US" sz="2000" dirty="0" err="1">
                <a:solidFill>
                  <a:srgbClr val="000000"/>
                </a:solidFill>
                <a:sym typeface="Wingdings"/>
              </a:rPr>
              <a:t>fwd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(1), count</a:t>
            </a:r>
          </a:p>
          <a:p>
            <a:r>
              <a:rPr lang="en-US" sz="2000" dirty="0" err="1">
                <a:solidFill>
                  <a:srgbClr val="000000"/>
                </a:solidFill>
                <a:sym typeface="Wingdings"/>
              </a:rPr>
              <a:t>srcip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== 5.6.7.9, </a:t>
            </a:r>
            <a:r>
              <a:rPr lang="en-US" sz="2000" dirty="0" err="1">
                <a:solidFill>
                  <a:srgbClr val="000000"/>
                </a:solidFill>
                <a:sym typeface="Wingdings"/>
              </a:rPr>
              <a:t>dstip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== 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3.4.5/24  </a:t>
            </a:r>
            <a:r>
              <a:rPr lang="en-US" sz="2000" dirty="0" err="1">
                <a:solidFill>
                  <a:srgbClr val="000000"/>
                </a:solidFill>
                <a:sym typeface="Wingdings"/>
              </a:rPr>
              <a:t>fwd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(2), 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count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2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30022</TotalTime>
  <Words>1129</Words>
  <Application>Microsoft Macintosh PowerPoint</Application>
  <PresentationFormat>On-screen Show (4:3)</PresentationFormat>
  <Paragraphs>294</Paragraphs>
  <Slides>27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Calibri</vt:lpstr>
      <vt:lpstr>Helvetica</vt:lpstr>
      <vt:lpstr>ＭＳ Ｐゴシック</vt:lpstr>
      <vt:lpstr>Myriad Pro Light</vt:lpstr>
      <vt:lpstr>Myriad Pro Semibold</vt:lpstr>
      <vt:lpstr>Times New Roman</vt:lpstr>
      <vt:lpstr>Wingdings</vt:lpstr>
      <vt:lpstr>ヒラギノ角ゴ Pro W3</vt:lpstr>
      <vt:lpstr>小塚ゴシック Pro L</vt:lpstr>
      <vt:lpstr>Arial</vt:lpstr>
      <vt:lpstr>Office Theme</vt:lpstr>
      <vt:lpstr>Programmable Networks</vt:lpstr>
      <vt:lpstr>Software-Defined Networking (SDN)</vt:lpstr>
      <vt:lpstr>Simple, Open Data-Plane API</vt:lpstr>
      <vt:lpstr>Writing SDN Controller Applications</vt:lpstr>
      <vt:lpstr>Composition of Policies</vt:lpstr>
      <vt:lpstr>Combining Many Networking Tasks</vt:lpstr>
      <vt:lpstr>Modular Controller Applications</vt:lpstr>
      <vt:lpstr>Abstract OpenFlow: Policy as a Function</vt:lpstr>
      <vt:lpstr>Parallel Composition (+)</vt:lpstr>
      <vt:lpstr>Example: Server Load Balancer</vt:lpstr>
      <vt:lpstr>Sequential Composition (&gt;&gt;)</vt:lpstr>
      <vt:lpstr>Reading State</vt:lpstr>
      <vt:lpstr>From Rules to Predicates</vt:lpstr>
      <vt:lpstr>Dynamic Unfolding of Rules</vt:lpstr>
      <vt:lpstr>Suppressing Unwanted Events</vt:lpstr>
      <vt:lpstr>Suppressing Unwanted Events</vt:lpstr>
      <vt:lpstr>Suppressing Unwanted Events</vt:lpstr>
      <vt:lpstr>SQL-Like Query Language</vt:lpstr>
      <vt:lpstr>Writing State</vt:lpstr>
      <vt:lpstr>Avoiding Transient Disruption</vt:lpstr>
      <vt:lpstr>Installing a Path for a New Flow</vt:lpstr>
      <vt:lpstr>Update Consistency Semantics</vt:lpstr>
      <vt:lpstr>Policy Update Abstraction</vt:lpstr>
      <vt:lpstr>Two-Phase Update Algorithm</vt:lpstr>
      <vt:lpstr>Update Optimizations</vt:lpstr>
      <vt:lpstr>Consistent Update Abstractions</vt:lpstr>
      <vt:lpstr>“Control Loop” Abstractions</vt:lpstr>
    </vt:vector>
  </TitlesOfParts>
  <Company>Columbia University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</cp:lastModifiedBy>
  <cp:revision>1006</cp:revision>
  <cp:lastPrinted>2012-10-23T16:46:37Z</cp:lastPrinted>
  <dcterms:created xsi:type="dcterms:W3CDTF">2011-07-06T20:32:25Z</dcterms:created>
  <dcterms:modified xsi:type="dcterms:W3CDTF">2018-10-09T03:55:35Z</dcterms:modified>
</cp:coreProperties>
</file>