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43"/>
  </p:notesMasterIdLst>
  <p:sldIdLst>
    <p:sldId id="256" r:id="rId2"/>
    <p:sldId id="278" r:id="rId3"/>
    <p:sldId id="258" r:id="rId4"/>
    <p:sldId id="299" r:id="rId5"/>
    <p:sldId id="279" r:id="rId6"/>
    <p:sldId id="280" r:id="rId7"/>
    <p:sldId id="259" r:id="rId8"/>
    <p:sldId id="281" r:id="rId9"/>
    <p:sldId id="260" r:id="rId10"/>
    <p:sldId id="264" r:id="rId11"/>
    <p:sldId id="265" r:id="rId12"/>
    <p:sldId id="282" r:id="rId13"/>
    <p:sldId id="263" r:id="rId14"/>
    <p:sldId id="261" r:id="rId15"/>
    <p:sldId id="283" r:id="rId16"/>
    <p:sldId id="300" r:id="rId17"/>
    <p:sldId id="284" r:id="rId18"/>
    <p:sldId id="301" r:id="rId19"/>
    <p:sldId id="309" r:id="rId20"/>
    <p:sldId id="310" r:id="rId21"/>
    <p:sldId id="311" r:id="rId22"/>
    <p:sldId id="334" r:id="rId23"/>
    <p:sldId id="333" r:id="rId24"/>
    <p:sldId id="312" r:id="rId25"/>
    <p:sldId id="338" r:id="rId26"/>
    <p:sldId id="336" r:id="rId27"/>
    <p:sldId id="316" r:id="rId28"/>
    <p:sldId id="314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2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50"/>
    <p:restoredTop sz="76511"/>
  </p:normalViewPr>
  <p:slideViewPr>
    <p:cSldViewPr snapToGrid="0" snapToObjects="1">
      <p:cViewPr varScale="1">
        <p:scale>
          <a:sx n="86" d="100"/>
          <a:sy n="86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#Headers</a:t>
            </a:r>
            <a:r>
              <a:rPr lang="zh-CN" altLang="en-US" dirty="0"/>
              <a:t> </a:t>
            </a:r>
            <a:r>
              <a:rPr lang="en-US" altLang="zh-CN" dirty="0"/>
              <a:t>explode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OF 1.0</c:v>
                </c:pt>
                <c:pt idx="1">
                  <c:v>OF 1.1</c:v>
                </c:pt>
                <c:pt idx="2">
                  <c:v>OF 1.2</c:v>
                </c:pt>
                <c:pt idx="3">
                  <c:v>OF 1.3</c:v>
                </c:pt>
                <c:pt idx="4">
                  <c:v>OF 1.4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36</c:v>
                </c:pt>
                <c:pt idx="3">
                  <c:v>40</c:v>
                </c:pt>
                <c:pt idx="4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09-6345-A81E-BAF34A850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1920688"/>
        <c:axId val="-1741410704"/>
      </c:lineChart>
      <c:catAx>
        <c:axId val="-177192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1410704"/>
        <c:crosses val="autoZero"/>
        <c:auto val="1"/>
        <c:lblAlgn val="ctr"/>
        <c:lblOffset val="100"/>
        <c:noMultiLvlLbl val="0"/>
      </c:catAx>
      <c:valAx>
        <c:axId val="-174141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192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7F913-9F4B-A646-A75B-EF054BB15AA0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2186-D933-734C-AB49-580B17A27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027D7-FD64-41C9-B5AB-C385B0FB4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5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027D7-FD64-41C9-B5AB-C385B0FB4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1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027D7-FD64-41C9-B5AB-C385B0FB4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6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027D7-FD64-41C9-B5AB-C385B0FB4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3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027D7-FD64-41C9-B5AB-C385B0FB4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2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0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6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027D7-FD64-41C9-B5AB-C385B0FB4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9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HashPipe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recirc.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authors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recirculation,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dismissed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being</a:t>
            </a:r>
            <a:r>
              <a:rPr lang="zh-CN" altLang="en-US" dirty="0"/>
              <a:t> </a:t>
            </a:r>
            <a:r>
              <a:rPr lang="en-US" altLang="zh-CN" dirty="0"/>
              <a:t>impractical;</a:t>
            </a:r>
            <a:r>
              <a:rPr lang="zh-CN" altLang="en-US" dirty="0"/>
              <a:t> </a:t>
            </a:r>
            <a:r>
              <a:rPr lang="en-US" altLang="zh-CN" dirty="0"/>
              <a:t>hurts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throughput.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recirc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bit…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027D7-FD64-41C9-B5AB-C385B0FB4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8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" y="2327890"/>
            <a:ext cx="12192000" cy="260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99769" y="1644651"/>
            <a:ext cx="5380567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6318486" y="1636664"/>
            <a:ext cx="5270269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9C2E-C95E-45C1-A9EE-C523982883D9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7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89186" y="1645920"/>
            <a:ext cx="5380329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6271683" y="1645920"/>
            <a:ext cx="5317071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476249" y="2659063"/>
            <a:ext cx="5393267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6271683" y="2659063"/>
            <a:ext cx="5317071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6761B-2A0F-49AD-A2AE-3E04AAEF9C0E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6238051" y="1644651"/>
            <a:ext cx="5380567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86834" y="1644651"/>
            <a:ext cx="5329767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370E0-0BDF-41BA-8259-ED0D032C3C16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6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520937" y="1644651"/>
            <a:ext cx="5380567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6337300" y="1644650"/>
            <a:ext cx="5251453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337300" y="3945672"/>
            <a:ext cx="5251453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AB08-A7CC-49ED-B59D-429C1C5A5E0F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494650" y="1645920"/>
            <a:ext cx="532359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6347054" y="1645920"/>
            <a:ext cx="5241701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464386" y="3920063"/>
            <a:ext cx="532359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6316790" y="3920063"/>
            <a:ext cx="5271965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BC69-644A-438B-851B-07932CA786E9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0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964263" y="5397501"/>
            <a:ext cx="7586135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64267" y="1670050"/>
            <a:ext cx="7586133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6C8E-5FBD-44C0-961C-25A25354F43A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46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84D6-F3CF-47E6-B42A-3E206FF8B302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7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493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" y="6311900"/>
            <a:ext cx="1356360" cy="365125"/>
          </a:xfrm>
          <a:prstGeom prst="rect">
            <a:avLst/>
          </a:prstGeom>
        </p:spPr>
        <p:txBody>
          <a:bodyPr/>
          <a:lstStyle/>
          <a:p>
            <a:fld id="{E4F193FC-9524-4ED8-8DDD-5D27B8C3D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338-94DC-4540-AA55-C54350F643A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68DE-76CA-F14E-AB2B-AF7008E58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592668" y="6356353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592668" y="6356353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6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99769" y="1644651"/>
            <a:ext cx="5380567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6318486" y="1636664"/>
            <a:ext cx="5270269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9C2E-C95E-45C1-A9EE-C523982883D9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7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17" y="1"/>
            <a:ext cx="12227984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9160933" y="1"/>
            <a:ext cx="30310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3045884" y="1"/>
            <a:ext cx="3028949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6098117" y="1"/>
            <a:ext cx="3028949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CA30-866E-48EB-983B-DB9AB4583634}" type="datetime1">
              <a:rPr lang="en-US" smtClean="0"/>
              <a:t>10/8/18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1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304800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9144000" y="1"/>
            <a:ext cx="3048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609600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68304-58DE-4A6B-9D1C-866699DC85AA}" type="datetime1">
              <a:rPr lang="en-US" smtClean="0"/>
              <a:t>10/8/18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2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227984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1"/>
            <a:ext cx="12192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69CF-548F-402B-8DEC-D5AE0AB3A5AA}" type="datetime1">
              <a:rPr lang="en-US" smtClean="0"/>
              <a:t>10/8/18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4817" y="1"/>
            <a:ext cx="12230101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875"/>
            <a:ext cx="1223221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3029185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048000" y="1"/>
            <a:ext cx="3029185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3029185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144000" y="1"/>
            <a:ext cx="3087577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0F8E-2FCC-4525-84BE-377744A6A642}" type="datetime1">
              <a:rPr lang="en-US" smtClean="0"/>
              <a:t>10/8/18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1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0A64-C892-4E27-8470-F0592B733390}" type="datetime1">
              <a:rPr lang="en-US" smtClean="0"/>
              <a:t>10/8/18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3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41789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DFD7-5E1F-4FF1-9C7F-43DE2295801C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0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E86A-F897-4EF5-A94C-BE0FA07A4185}" type="datetime1">
              <a:rPr lang="en-US" smtClean="0"/>
              <a:t>10/8/18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7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486834" y="134939"/>
            <a:ext cx="1110191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12884416" y="5910799"/>
            <a:ext cx="1709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86834" y="1646238"/>
            <a:ext cx="1110191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0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677" r:id="rId19"/>
    <p:sldLayoutId id="2147483766" r:id="rId20"/>
    <p:sldLayoutId id="2147483767" r:id="rId2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microsoft.com/office/2007/relationships/media" Target="../media/media2.mp4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microsoft.com/office/2007/relationships/media" Target="../media/media1.mp4"/><Relationship Id="rId16" Type="http://schemas.openxmlformats.org/officeDocument/2006/relationships/image" Target="../media/image44.png"/><Relationship Id="rId1" Type="http://schemas.openxmlformats.org/officeDocument/2006/relationships/video" Target="NULL" TargetMode="Externa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43.png"/><Relationship Id="rId10" Type="http://schemas.openxmlformats.org/officeDocument/2006/relationships/image" Target="../media/image3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jpeg"/><Relationship Id="rId1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A9AA-7616-8342-844E-7364CA391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270" y="2404534"/>
            <a:ext cx="9293628" cy="1646302"/>
          </a:xfrm>
        </p:spPr>
        <p:txBody>
          <a:bodyPr/>
          <a:lstStyle/>
          <a:p>
            <a:r>
              <a:rPr lang="en-US" sz="4800"/>
              <a:t>Programmable Data Plane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D4BF1-489C-DE47-A453-09BE518DA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COS561, Fall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Parsing</a:t>
            </a:r>
            <a:r>
              <a:rPr lang="zh-CN" altLang="en-US" dirty="0"/>
              <a:t> </a:t>
            </a:r>
            <a:r>
              <a:rPr lang="en-US" altLang="zh-CN" dirty="0"/>
              <a:t>(State</a:t>
            </a:r>
            <a:r>
              <a:rPr lang="zh-CN" altLang="en-US" dirty="0"/>
              <a:t> </a:t>
            </a:r>
            <a:r>
              <a:rPr lang="en-US" altLang="zh-CN" dirty="0"/>
              <a:t>Machine)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5520286" cy="3880773"/>
          </a:xfrm>
        </p:spPr>
        <p:txBody>
          <a:bodyPr/>
          <a:lstStyle/>
          <a:p>
            <a:r>
              <a:rPr lang="en-US" altLang="zh-CN" dirty="0"/>
              <a:t>Basically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DFA</a:t>
            </a:r>
          </a:p>
          <a:p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bytes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</a:p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2~4</a:t>
            </a:r>
            <a:r>
              <a:rPr lang="zh-CN" altLang="en-US" dirty="0"/>
              <a:t> </a:t>
            </a:r>
            <a:r>
              <a:rPr lang="en-US" altLang="zh-CN" dirty="0"/>
              <a:t>parsing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customized</a:t>
            </a:r>
            <a:r>
              <a:rPr lang="zh-CN" altLang="en-US" dirty="0"/>
              <a:t> </a:t>
            </a:r>
            <a:r>
              <a:rPr lang="en-US" altLang="zh-CN" dirty="0"/>
              <a:t>header</a:t>
            </a:r>
            <a:r>
              <a:rPr lang="zh-CN" altLang="en-US" dirty="0"/>
              <a:t> </a:t>
            </a:r>
            <a:r>
              <a:rPr lang="en-US" altLang="zh-CN" dirty="0"/>
              <a:t>types.</a:t>
            </a:r>
            <a:r>
              <a:rPr lang="zh-CN" altLang="en-US" dirty="0"/>
              <a:t> </a:t>
            </a:r>
            <a:r>
              <a:rPr lang="en-US" altLang="zh-CN" dirty="0"/>
              <a:t>(E.g.,</a:t>
            </a:r>
            <a:r>
              <a:rPr lang="zh-CN" altLang="en-US" dirty="0"/>
              <a:t> </a:t>
            </a:r>
            <a:r>
              <a:rPr lang="en-US" altLang="zh-CN" dirty="0"/>
              <a:t>QUIC?)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74751" y="1953774"/>
            <a:ext cx="1188720" cy="694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Ether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004023" y="2545698"/>
            <a:ext cx="1188720" cy="6949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VLAN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395027" y="3606800"/>
            <a:ext cx="1188720" cy="6949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IPv4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833683" y="3606800"/>
            <a:ext cx="1188720" cy="6949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IPv6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71703" y="5092192"/>
            <a:ext cx="1188720" cy="69494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TCP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08259" y="5092192"/>
            <a:ext cx="1188720" cy="6949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UDP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844815" y="5092192"/>
            <a:ext cx="1188720" cy="6949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ICMP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4"/>
            <a:endCxn id="7" idx="0"/>
          </p:cNvCxnSpPr>
          <p:nvPr/>
        </p:nvCxnSpPr>
        <p:spPr>
          <a:xfrm>
            <a:off x="7569111" y="2648718"/>
            <a:ext cx="420276" cy="9580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8" idx="0"/>
          </p:cNvCxnSpPr>
          <p:nvPr/>
        </p:nvCxnSpPr>
        <p:spPr>
          <a:xfrm>
            <a:off x="7989387" y="2546946"/>
            <a:ext cx="1438656" cy="10598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6" idx="1"/>
          </p:cNvCxnSpPr>
          <p:nvPr/>
        </p:nvCxnSpPr>
        <p:spPr>
          <a:xfrm>
            <a:off x="8163471" y="2301246"/>
            <a:ext cx="1014636" cy="346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6" idx="6"/>
            <a:endCxn id="6" idx="7"/>
          </p:cNvCxnSpPr>
          <p:nvPr/>
        </p:nvCxnSpPr>
        <p:spPr>
          <a:xfrm flipH="1" flipV="1">
            <a:off x="10018659" y="2647470"/>
            <a:ext cx="174084" cy="245700"/>
          </a:xfrm>
          <a:prstGeom prst="curvedConnector4">
            <a:avLst>
              <a:gd name="adj1" fmla="val -131316"/>
              <a:gd name="adj2" fmla="val 23446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4"/>
            <a:endCxn id="7" idx="7"/>
          </p:cNvCxnSpPr>
          <p:nvPr/>
        </p:nvCxnSpPr>
        <p:spPr>
          <a:xfrm flipH="1">
            <a:off x="8409663" y="3240642"/>
            <a:ext cx="1188720" cy="4679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5"/>
            <a:endCxn id="8" idx="7"/>
          </p:cNvCxnSpPr>
          <p:nvPr/>
        </p:nvCxnSpPr>
        <p:spPr>
          <a:xfrm flipH="1">
            <a:off x="9848319" y="3138870"/>
            <a:ext cx="170340" cy="5697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4"/>
            <a:endCxn id="10" idx="1"/>
          </p:cNvCxnSpPr>
          <p:nvPr/>
        </p:nvCxnSpPr>
        <p:spPr>
          <a:xfrm>
            <a:off x="7989387" y="4301744"/>
            <a:ext cx="292956" cy="8922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5"/>
            <a:endCxn id="11" idx="1"/>
          </p:cNvCxnSpPr>
          <p:nvPr/>
        </p:nvCxnSpPr>
        <p:spPr>
          <a:xfrm>
            <a:off x="8409663" y="4199972"/>
            <a:ext cx="1609236" cy="9939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3"/>
            <a:endCxn id="9" idx="0"/>
          </p:cNvCxnSpPr>
          <p:nvPr/>
        </p:nvCxnSpPr>
        <p:spPr>
          <a:xfrm flipH="1">
            <a:off x="6966063" y="4199972"/>
            <a:ext cx="603048" cy="8922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3"/>
            <a:endCxn id="9" idx="7"/>
          </p:cNvCxnSpPr>
          <p:nvPr/>
        </p:nvCxnSpPr>
        <p:spPr>
          <a:xfrm flipH="1">
            <a:off x="7386339" y="4199972"/>
            <a:ext cx="1621428" cy="9939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" idx="4"/>
            <a:endCxn id="10" idx="7"/>
          </p:cNvCxnSpPr>
          <p:nvPr/>
        </p:nvCxnSpPr>
        <p:spPr>
          <a:xfrm flipH="1">
            <a:off x="9122895" y="4301744"/>
            <a:ext cx="305148" cy="8922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" idx="5"/>
            <a:endCxn id="11" idx="0"/>
          </p:cNvCxnSpPr>
          <p:nvPr/>
        </p:nvCxnSpPr>
        <p:spPr>
          <a:xfrm>
            <a:off x="9848319" y="4199972"/>
            <a:ext cx="590856" cy="8922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4"/>
            <a:endCxn id="73" idx="1"/>
          </p:cNvCxnSpPr>
          <p:nvPr/>
        </p:nvCxnSpPr>
        <p:spPr>
          <a:xfrm>
            <a:off x="6966063" y="5787136"/>
            <a:ext cx="905172" cy="5136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4"/>
            <a:endCxn id="73" idx="0"/>
          </p:cNvCxnSpPr>
          <p:nvPr/>
        </p:nvCxnSpPr>
        <p:spPr>
          <a:xfrm>
            <a:off x="8702619" y="5787136"/>
            <a:ext cx="0" cy="458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1" idx="4"/>
            <a:endCxn id="73" idx="7"/>
          </p:cNvCxnSpPr>
          <p:nvPr/>
        </p:nvCxnSpPr>
        <p:spPr>
          <a:xfrm flipH="1">
            <a:off x="9534003" y="5787136"/>
            <a:ext cx="905172" cy="5136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7526865" y="6245398"/>
            <a:ext cx="2351508" cy="378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Accept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7533333" y="1453751"/>
            <a:ext cx="2351508" cy="3795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Start</a:t>
            </a:r>
            <a:endParaRPr lang="en-US" dirty="0"/>
          </a:p>
        </p:txBody>
      </p:sp>
      <p:cxnSp>
        <p:nvCxnSpPr>
          <p:cNvPr id="93" name="Straight Arrow Connector 92"/>
          <p:cNvCxnSpPr>
            <a:stCxn id="74" idx="4"/>
            <a:endCxn id="4" idx="7"/>
          </p:cNvCxnSpPr>
          <p:nvPr/>
        </p:nvCxnSpPr>
        <p:spPr>
          <a:xfrm flipH="1">
            <a:off x="7989387" y="1833337"/>
            <a:ext cx="719700" cy="222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7" name="TextBox 5146"/>
          <p:cNvSpPr txBox="1"/>
          <p:nvPr/>
        </p:nvSpPr>
        <p:spPr>
          <a:xfrm>
            <a:off x="6609515" y="2626858"/>
            <a:ext cx="137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0x0800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223631" y="4022509"/>
            <a:ext cx="35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627405" y="4264598"/>
            <a:ext cx="5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6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Match-Action</a:t>
            </a:r>
            <a:r>
              <a:rPr lang="zh-CN" altLang="en-US" dirty="0"/>
              <a:t> </a:t>
            </a:r>
            <a:r>
              <a:rPr lang="en-US" altLang="zh-CN" dirty="0"/>
              <a:t>Table: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mr-IN" altLang="zh-CN" dirty="0"/>
              <a:t>…</a:t>
            </a:r>
            <a:r>
              <a:rPr lang="en-US" altLang="zh-CN" dirty="0"/>
              <a:t>Then</a:t>
            </a:r>
            <a:r>
              <a:rPr lang="mr-IN" altLang="zh-C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854036" cy="388077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exact,</a:t>
            </a:r>
            <a:r>
              <a:rPr lang="zh-CN" altLang="en-US" dirty="0"/>
              <a:t> </a:t>
            </a:r>
            <a:r>
              <a:rPr lang="en-US" altLang="zh-CN" dirty="0"/>
              <a:t>LPM,</a:t>
            </a:r>
            <a:r>
              <a:rPr lang="zh-CN" altLang="en-US" dirty="0"/>
              <a:t> </a:t>
            </a:r>
            <a:r>
              <a:rPr lang="en-US" altLang="zh-CN" dirty="0"/>
              <a:t>ternary</a:t>
            </a:r>
          </a:p>
          <a:p>
            <a:r>
              <a:rPr lang="en-US" altLang="zh-CN" dirty="0"/>
              <a:t>Example:</a:t>
            </a:r>
            <a:r>
              <a:rPr lang="zh-CN" altLang="en-US" dirty="0"/>
              <a:t> 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IPv4+TCP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</a:p>
          <a:p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be:</a:t>
            </a:r>
          </a:p>
          <a:p>
            <a:pPr lvl="1"/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egress</a:t>
            </a:r>
            <a:r>
              <a:rPr lang="zh-CN" altLang="en-US" dirty="0"/>
              <a:t> </a:t>
            </a:r>
            <a:r>
              <a:rPr lang="en-US" altLang="zh-CN" dirty="0"/>
              <a:t>port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</a:p>
          <a:p>
            <a:pPr lvl="1"/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temporary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actions)</a:t>
            </a:r>
          </a:p>
          <a:p>
            <a:pPr lvl="1"/>
            <a:r>
              <a:rPr lang="en-US" altLang="zh-CN" dirty="0"/>
              <a:t>Read/Write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(persistent)</a:t>
            </a:r>
          </a:p>
          <a:p>
            <a:pPr lvl="1"/>
            <a:r>
              <a:rPr lang="en-US" altLang="zh-CN" dirty="0"/>
              <a:t>Arithmetic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header/metadata</a:t>
            </a:r>
          </a:p>
          <a:p>
            <a:pPr lvl="1"/>
            <a:r>
              <a:rPr lang="en-US" altLang="zh-CN" dirty="0"/>
              <a:t>Combination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above</a:t>
            </a:r>
          </a:p>
          <a:p>
            <a:pPr lvl="1"/>
            <a:r>
              <a:rPr lang="mr-IN" altLang="zh-CN" dirty="0"/>
              <a:t>…</a:t>
            </a:r>
            <a:endParaRPr lang="en-US" altLang="zh-CN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26243" y="2366693"/>
          <a:ext cx="4062334" cy="345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945">
                <a:tc>
                  <a:txBody>
                    <a:bodyPr/>
                    <a:lstStyle/>
                    <a:p>
                      <a:r>
                        <a:rPr lang="en-US" altLang="zh-CN" dirty="0"/>
                        <a:t>Match: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IPv4.dstAddr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r>
                        <a:rPr lang="en-US" altLang="zh-CN" dirty="0"/>
                        <a:t>10.1.0.0/16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EgressPort</a:t>
                      </a:r>
                      <a:r>
                        <a:rPr lang="en-US" altLang="zh-CN" dirty="0"/>
                        <a:t>=001</a:t>
                      </a:r>
                    </a:p>
                    <a:p>
                      <a:r>
                        <a:rPr lang="en-US" altLang="zh-CN" dirty="0"/>
                        <a:t>IPv4.ttl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-=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10.2.0.0/16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EgressPort</a:t>
                      </a:r>
                      <a:r>
                        <a:rPr lang="en-US" altLang="zh-CN" dirty="0"/>
                        <a:t>=002</a:t>
                      </a:r>
                    </a:p>
                    <a:p>
                      <a:r>
                        <a:rPr lang="en-US" altLang="zh-CN" dirty="0"/>
                        <a:t>IPv4.ttl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-=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r>
                        <a:rPr lang="en-US" altLang="zh-CN" dirty="0"/>
                        <a:t>10.255.255.255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Egress=Broadcast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IPv4.ttl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-=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r>
                        <a:rPr lang="en-US" altLang="zh-CN" dirty="0"/>
                        <a:t>Else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Drop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73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Match-Action</a:t>
            </a:r>
            <a:r>
              <a:rPr lang="zh-CN" altLang="en-US" dirty="0"/>
              <a:t> </a:t>
            </a:r>
            <a:r>
              <a:rPr lang="en-US" altLang="zh-CN" dirty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400"/>
            <a:ext cx="5078889" cy="4229219"/>
          </a:xfrm>
        </p:spPr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“control</a:t>
            </a:r>
            <a:r>
              <a:rPr lang="zh-CN" altLang="en-US" dirty="0"/>
              <a:t> </a:t>
            </a:r>
            <a:r>
              <a:rPr lang="en-US" altLang="zh-CN" dirty="0"/>
              <a:t>flow”</a:t>
            </a:r>
            <a:r>
              <a:rPr lang="zh-CN" altLang="en-US" dirty="0"/>
              <a:t> </a:t>
            </a:r>
            <a:r>
              <a:rPr lang="en-US" altLang="zh-CN" dirty="0"/>
              <a:t>applies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match-action</a:t>
            </a:r>
            <a:r>
              <a:rPr lang="zh-CN" altLang="en-US" dirty="0"/>
              <a:t> </a:t>
            </a:r>
            <a:r>
              <a:rPr lang="en-US" altLang="zh-CN" dirty="0"/>
              <a:t>tables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order.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hardware,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“control</a:t>
            </a:r>
            <a:r>
              <a:rPr lang="zh-CN" altLang="en-US" dirty="0"/>
              <a:t> </a:t>
            </a:r>
            <a:r>
              <a:rPr lang="en-US" altLang="zh-CN" dirty="0"/>
              <a:t>flow”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pipeline.</a:t>
            </a:r>
            <a:r>
              <a:rPr lang="zh-CN" altLang="en-US" dirty="0"/>
              <a:t> </a:t>
            </a:r>
            <a:r>
              <a:rPr lang="en-US" altLang="zh-CN" dirty="0"/>
              <a:t>(Sequential)</a:t>
            </a:r>
          </a:p>
          <a:p>
            <a:endParaRPr lang="en-US" dirty="0"/>
          </a:p>
        </p:txBody>
      </p:sp>
      <p:pic>
        <p:nvPicPr>
          <p:cNvPr id="5" name="Picture 2" descr="mage result for p4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9" y="2763343"/>
            <a:ext cx="847725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2562"/>
            <a:ext cx="12192000" cy="5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0039 -0.8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979498" cy="388077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emulator</a:t>
            </a:r>
            <a:r>
              <a:rPr lang="zh-CN" altLang="en-US" dirty="0"/>
              <a:t> </a:t>
            </a:r>
            <a:r>
              <a:rPr lang="en-US" altLang="zh-CN" dirty="0"/>
              <a:t>(very</a:t>
            </a:r>
            <a:r>
              <a:rPr lang="zh-CN" altLang="en-US" dirty="0"/>
              <a:t> </a:t>
            </a:r>
            <a:r>
              <a:rPr lang="en-US" altLang="zh-CN" dirty="0"/>
              <a:t>slow)</a:t>
            </a:r>
          </a:p>
          <a:p>
            <a:r>
              <a:rPr lang="en-US" altLang="zh-CN" dirty="0"/>
              <a:t>P4-netFPGA,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</a:p>
          <a:p>
            <a:r>
              <a:rPr lang="en-US" altLang="zh-CN" dirty="0"/>
              <a:t>DPDK</a:t>
            </a:r>
            <a:r>
              <a:rPr lang="zh-CN" altLang="en-US" dirty="0"/>
              <a:t> </a:t>
            </a:r>
            <a:r>
              <a:rPr lang="en-US" altLang="zh-CN" dirty="0"/>
              <a:t>integration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OpenVSwitch</a:t>
            </a:r>
            <a:r>
              <a:rPr lang="zh-CN" altLang="en-US" dirty="0"/>
              <a:t> </a:t>
            </a:r>
            <a:r>
              <a:rPr lang="en-US" altLang="zh-CN" dirty="0"/>
              <a:t>integration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PISCES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</a:p>
          <a:p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Networks,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“P4-supported”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</a:p>
          <a:p>
            <a:endParaRPr lang="en-US" altLang="zh-CN" dirty="0"/>
          </a:p>
          <a:p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unnamed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vendor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internally</a:t>
            </a:r>
          </a:p>
          <a:p>
            <a:pPr lvl="1"/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exposed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customers!</a:t>
            </a:r>
          </a:p>
          <a:p>
            <a:pPr lvl="1"/>
            <a:r>
              <a:rPr lang="en-US" altLang="zh-CN" dirty="0"/>
              <a:t>“Supported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hardware,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supported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business</a:t>
            </a:r>
            <a:r>
              <a:rPr lang="zh-CN" altLang="en-US" dirty="0"/>
              <a:t> </a:t>
            </a:r>
            <a:r>
              <a:rPr lang="en-US" altLang="zh-CN" dirty="0"/>
              <a:t>model”</a:t>
            </a:r>
            <a:r>
              <a:rPr lang="zh-CN" altLang="en-US" dirty="0"/>
              <a:t> </a:t>
            </a:r>
            <a:r>
              <a:rPr lang="en-US" altLang="zh-CN" dirty="0"/>
              <a:t>:-(</a:t>
            </a:r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4098" name="Picture 2" descr="mage result for barefoot network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3525160"/>
            <a:ext cx="2452578" cy="7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e result for dpd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2767011"/>
            <a:ext cx="2452578" cy="6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3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PISA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br>
              <a:rPr lang="en-US" altLang="zh-CN" dirty="0"/>
            </a:br>
            <a:r>
              <a:rPr lang="en-US" altLang="zh-CN" dirty="0"/>
              <a:t>(Header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Register)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616295" cy="388077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Most</a:t>
            </a:r>
            <a:r>
              <a:rPr lang="zh-CN" altLang="en-US" sz="2400" dirty="0"/>
              <a:t> </a:t>
            </a:r>
            <a:r>
              <a:rPr lang="en-US" altLang="zh-CN" sz="2400" dirty="0"/>
              <a:t>matches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actions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b="1" u="sng" dirty="0"/>
              <a:t>stateless</a:t>
            </a:r>
            <a:r>
              <a:rPr lang="en-US" altLang="zh-CN" sz="2400" dirty="0"/>
              <a:t>;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effect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next</a:t>
            </a:r>
            <a:r>
              <a:rPr lang="zh-CN" altLang="en-US" sz="2400" dirty="0"/>
              <a:t> </a:t>
            </a:r>
            <a:r>
              <a:rPr lang="en-US" altLang="zh-CN" sz="2400" dirty="0"/>
              <a:t>packet.</a:t>
            </a:r>
          </a:p>
          <a:p>
            <a:r>
              <a:rPr lang="en-US" altLang="zh-CN" sz="2400" dirty="0"/>
              <a:t>“Interesting”</a:t>
            </a:r>
            <a:r>
              <a:rPr lang="zh-CN" altLang="en-US" sz="2400" dirty="0"/>
              <a:t> </a:t>
            </a:r>
            <a:r>
              <a:rPr lang="en-US" altLang="zh-CN" sz="2400" dirty="0"/>
              <a:t>ones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b="1" u="sng" dirty="0"/>
              <a:t>stateful</a:t>
            </a:r>
            <a:r>
              <a:rPr lang="zh-CN" altLang="en-US" sz="2400" dirty="0"/>
              <a:t> </a:t>
            </a:r>
            <a:r>
              <a:rPr lang="en-US" altLang="zh-CN" sz="2400" dirty="0"/>
              <a:t>(lifespan</a:t>
            </a:r>
            <a:r>
              <a:rPr lang="zh-CN" altLang="en-US" sz="2400" dirty="0"/>
              <a:t> </a:t>
            </a:r>
            <a:r>
              <a:rPr lang="en-US" altLang="zh-CN" sz="2400" dirty="0"/>
              <a:t>&gt;1</a:t>
            </a:r>
            <a:r>
              <a:rPr lang="zh-CN" altLang="en-US" sz="2400" dirty="0"/>
              <a:t> </a:t>
            </a:r>
            <a:r>
              <a:rPr lang="en-US" altLang="zh-CN" sz="2400" dirty="0"/>
              <a:t>packet)</a:t>
            </a:r>
          </a:p>
          <a:p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/>
              <a:t>SRAMs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implement</a:t>
            </a:r>
            <a:r>
              <a:rPr lang="zh-CN" altLang="en-US" sz="2400" dirty="0"/>
              <a:t> </a:t>
            </a:r>
            <a:r>
              <a:rPr lang="en-US" altLang="zh-CN" sz="2400" dirty="0"/>
              <a:t>stateful</a:t>
            </a:r>
            <a:r>
              <a:rPr lang="zh-CN" altLang="en-US" sz="2400" dirty="0"/>
              <a:t> </a:t>
            </a:r>
            <a:r>
              <a:rPr lang="en-US" altLang="zh-CN" sz="2400" dirty="0"/>
              <a:t>objects:</a:t>
            </a:r>
            <a:endParaRPr lang="en-US" altLang="zh-CN" sz="2200" dirty="0"/>
          </a:p>
          <a:p>
            <a:pPr lvl="1"/>
            <a:r>
              <a:rPr lang="en-US" altLang="zh-CN" sz="2200" dirty="0"/>
              <a:t>Counters</a:t>
            </a:r>
            <a:r>
              <a:rPr lang="zh-CN" altLang="en-US" sz="2200" dirty="0"/>
              <a:t> </a:t>
            </a:r>
            <a:r>
              <a:rPr lang="en-US" altLang="zh-CN" sz="2200" dirty="0"/>
              <a:t>(packet</a:t>
            </a:r>
            <a:r>
              <a:rPr lang="zh-CN" altLang="en-US" sz="2200" dirty="0"/>
              <a:t> </a:t>
            </a:r>
            <a:r>
              <a:rPr lang="en-US" altLang="zh-CN" sz="2200" dirty="0"/>
              <a:t>count,</a:t>
            </a:r>
            <a:r>
              <a:rPr lang="zh-CN" altLang="en-US" sz="2200" dirty="0"/>
              <a:t> </a:t>
            </a:r>
            <a:r>
              <a:rPr lang="en-US" altLang="zh-CN" sz="2200" dirty="0"/>
              <a:t>byte</a:t>
            </a:r>
            <a:r>
              <a:rPr lang="zh-CN" altLang="en-US" sz="2200" dirty="0"/>
              <a:t> </a:t>
            </a:r>
            <a:r>
              <a:rPr lang="en-US" altLang="zh-CN" sz="2200" dirty="0"/>
              <a:t>count)</a:t>
            </a:r>
          </a:p>
          <a:p>
            <a:pPr lvl="1"/>
            <a:r>
              <a:rPr lang="en-US" altLang="zh-CN" sz="2200" dirty="0"/>
              <a:t>Meters</a:t>
            </a:r>
            <a:r>
              <a:rPr lang="zh-CN" altLang="en-US" sz="2200" dirty="0"/>
              <a:t> </a:t>
            </a:r>
            <a:r>
              <a:rPr lang="en-US" altLang="zh-CN" sz="2200" dirty="0"/>
              <a:t>(e.g.</a:t>
            </a:r>
            <a:r>
              <a:rPr lang="zh-CN" altLang="en-US" sz="2200" dirty="0"/>
              <a:t> </a:t>
            </a:r>
            <a:r>
              <a:rPr lang="en-US" altLang="zh-CN" sz="2200" dirty="0"/>
              <a:t>2-rate</a:t>
            </a:r>
            <a:r>
              <a:rPr lang="zh-CN" altLang="en-US" sz="2200" dirty="0"/>
              <a:t> </a:t>
            </a:r>
            <a:r>
              <a:rPr lang="en-US" altLang="zh-CN" sz="2200" dirty="0"/>
              <a:t>3-color)</a:t>
            </a:r>
          </a:p>
          <a:p>
            <a:pPr lvl="1"/>
            <a:r>
              <a:rPr lang="en-US" altLang="zh-CN" sz="2200" b="1" dirty="0"/>
              <a:t>Registers</a:t>
            </a:r>
            <a:r>
              <a:rPr lang="zh-CN" altLang="en-US" sz="2200" dirty="0"/>
              <a:t> </a:t>
            </a:r>
            <a:r>
              <a:rPr lang="en-US" altLang="zh-CN" sz="2200" dirty="0"/>
              <a:t>(programmable!</a:t>
            </a:r>
            <a:r>
              <a:rPr lang="zh-CN" altLang="en-US" sz="2200" dirty="0"/>
              <a:t> </a:t>
            </a:r>
            <a:r>
              <a:rPr lang="en-US" altLang="zh-CN" sz="2200" dirty="0"/>
              <a:t>Random</a:t>
            </a:r>
            <a:r>
              <a:rPr lang="zh-CN" altLang="en-US" sz="2200" dirty="0"/>
              <a:t> </a:t>
            </a:r>
            <a:r>
              <a:rPr lang="en-US" altLang="zh-CN" sz="2200" dirty="0"/>
              <a:t>access!)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624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Primitive: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095"/>
            <a:ext cx="8596668" cy="5085205"/>
          </a:xfrm>
        </p:spPr>
        <p:txBody>
          <a:bodyPr>
            <a:normAutofit lnSpcReduction="10000"/>
          </a:bodyPr>
          <a:lstStyle/>
          <a:p>
            <a:r>
              <a:rPr lang="en-US" altLang="zh-CN" sz="2400" b="1" dirty="0" err="1"/>
              <a:t>Read_register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 </a:t>
            </a:r>
            <a:r>
              <a:rPr lang="en-US" altLang="zh-CN" sz="2400" dirty="0"/>
              <a:t>variable=</a:t>
            </a:r>
            <a:r>
              <a:rPr lang="en-US" altLang="zh-CN" sz="2400" dirty="0" err="1"/>
              <a:t>arr</a:t>
            </a:r>
            <a:r>
              <a:rPr lang="en-US" altLang="zh-CN" sz="2400" dirty="0"/>
              <a:t>[index]</a:t>
            </a:r>
          </a:p>
          <a:p>
            <a:r>
              <a:rPr lang="en-US" altLang="zh-CN" sz="2400" b="1" dirty="0" err="1"/>
              <a:t>Write_register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 </a:t>
            </a:r>
            <a:r>
              <a:rPr lang="en-US" altLang="zh-CN" sz="2400" dirty="0" err="1"/>
              <a:t>arr</a:t>
            </a:r>
            <a:r>
              <a:rPr lang="en-US" altLang="zh-CN" sz="2400" dirty="0"/>
              <a:t>[index]=variable</a:t>
            </a:r>
            <a:endParaRPr lang="en-US" altLang="zh-CN" sz="2400" b="1" dirty="0"/>
          </a:p>
          <a:p>
            <a:pPr lvl="1"/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(disclaimer: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actual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P4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syntax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more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complicated)</a:t>
            </a:r>
          </a:p>
          <a:p>
            <a:r>
              <a:rPr lang="en-US" altLang="zh-CN" sz="2400" dirty="0"/>
              <a:t>Example:</a:t>
            </a:r>
            <a:r>
              <a:rPr lang="zh-CN" altLang="en-US" sz="2400" dirty="0"/>
              <a:t> </a:t>
            </a:r>
            <a:r>
              <a:rPr lang="en-US" altLang="zh-CN" sz="2400" dirty="0"/>
              <a:t>Ternary</a:t>
            </a:r>
            <a:r>
              <a:rPr lang="zh-CN" altLang="en-US" sz="2400" dirty="0"/>
              <a:t> </a:t>
            </a:r>
            <a:r>
              <a:rPr lang="en-US" altLang="zh-CN" sz="2400" dirty="0"/>
              <a:t>Match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UDP.sport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UDP.dport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If</a:t>
            </a:r>
            <a:r>
              <a:rPr lang="zh-CN" altLang="en-US" sz="2400" dirty="0"/>
              <a:t> </a:t>
            </a:r>
            <a:r>
              <a:rPr lang="en-US" altLang="zh-CN" sz="2400" dirty="0" err="1"/>
              <a:t>UDP.dport</a:t>
            </a:r>
            <a:r>
              <a:rPr lang="en-US" altLang="zh-CN" sz="2400" dirty="0"/>
              <a:t>==53:</a:t>
            </a:r>
          </a:p>
          <a:p>
            <a:pPr lvl="1"/>
            <a:r>
              <a:rPr lang="en-US" altLang="zh-CN" sz="2000" dirty="0" err="1"/>
              <a:t>Tmp</a:t>
            </a:r>
            <a:r>
              <a:rPr lang="en-US" altLang="zh-CN" sz="2000" dirty="0"/>
              <a:t>=</a:t>
            </a:r>
            <a:r>
              <a:rPr lang="en-US" altLang="zh-CN" sz="2000" dirty="0" err="1"/>
              <a:t>dns_count_array</a:t>
            </a:r>
            <a:r>
              <a:rPr lang="en-US" altLang="zh-CN" sz="2000" dirty="0"/>
              <a:t>[</a:t>
            </a:r>
            <a:r>
              <a:rPr lang="en-US" altLang="zh-CN" sz="2000" dirty="0" err="1"/>
              <a:t>hashed_src_ip</a:t>
            </a:r>
            <a:r>
              <a:rPr lang="en-US" altLang="zh-CN" sz="2000" dirty="0"/>
              <a:t>]</a:t>
            </a:r>
          </a:p>
          <a:p>
            <a:pPr lvl="1"/>
            <a:r>
              <a:rPr lang="en-US" altLang="zh-CN" sz="2000" dirty="0" err="1"/>
              <a:t>dns_count_array</a:t>
            </a:r>
            <a:r>
              <a:rPr lang="en-US" altLang="zh-CN" sz="2000" dirty="0"/>
              <a:t>[</a:t>
            </a:r>
            <a:r>
              <a:rPr lang="en-US" altLang="zh-CN" sz="2000" dirty="0" err="1"/>
              <a:t>hashed_src_ip</a:t>
            </a:r>
            <a:r>
              <a:rPr lang="en-US" altLang="zh-CN" sz="2000" dirty="0"/>
              <a:t>]=</a:t>
            </a:r>
            <a:r>
              <a:rPr lang="en-US" altLang="zh-CN" sz="2000" b="1" dirty="0"/>
              <a:t>Tmp+1</a:t>
            </a:r>
            <a:endParaRPr lang="en-US" altLang="zh-CN" sz="2200" dirty="0"/>
          </a:p>
          <a:p>
            <a:r>
              <a:rPr lang="en-US" altLang="zh-CN" sz="2200" dirty="0"/>
              <a:t>If</a:t>
            </a:r>
            <a:r>
              <a:rPr lang="zh-CN" altLang="en-US" sz="2200" dirty="0"/>
              <a:t> </a:t>
            </a:r>
            <a:r>
              <a:rPr lang="en-US" altLang="zh-CN" sz="2200" dirty="0" err="1"/>
              <a:t>UDP.sport</a:t>
            </a:r>
            <a:r>
              <a:rPr lang="en-US" altLang="zh-CN" sz="2200" dirty="0"/>
              <a:t>==53:</a:t>
            </a:r>
          </a:p>
          <a:p>
            <a:pPr lvl="1"/>
            <a:r>
              <a:rPr lang="en-US" altLang="zh-CN" sz="2000" dirty="0" err="1"/>
              <a:t>Tmp</a:t>
            </a:r>
            <a:r>
              <a:rPr lang="en-US" altLang="zh-CN" sz="2000" dirty="0"/>
              <a:t>=</a:t>
            </a:r>
            <a:r>
              <a:rPr lang="en-US" altLang="zh-CN" sz="2000" dirty="0" err="1"/>
              <a:t>dns_count_array</a:t>
            </a:r>
            <a:r>
              <a:rPr lang="en-US" altLang="zh-CN" sz="2000" dirty="0"/>
              <a:t>[</a:t>
            </a:r>
            <a:r>
              <a:rPr lang="en-US" altLang="zh-CN" sz="2000" dirty="0" err="1"/>
              <a:t>hashed_dst_ip</a:t>
            </a:r>
            <a:r>
              <a:rPr lang="en-US" altLang="zh-CN" sz="2000" dirty="0"/>
              <a:t>]</a:t>
            </a:r>
          </a:p>
          <a:p>
            <a:pPr lvl="1"/>
            <a:r>
              <a:rPr lang="en-US" altLang="zh-CN" sz="2000" dirty="0" err="1"/>
              <a:t>dns_count_array</a:t>
            </a:r>
            <a:r>
              <a:rPr lang="en-US" altLang="zh-CN" sz="2000" dirty="0"/>
              <a:t>[</a:t>
            </a:r>
            <a:r>
              <a:rPr lang="en-US" altLang="zh-CN" sz="2000" dirty="0" err="1"/>
              <a:t>hashed_dst_ip</a:t>
            </a:r>
            <a:r>
              <a:rPr lang="en-US" altLang="zh-CN" sz="2000" dirty="0"/>
              <a:t>]=</a:t>
            </a:r>
            <a:r>
              <a:rPr lang="en-US" altLang="zh-CN" sz="2000" b="1" dirty="0"/>
              <a:t>Tmp-1</a:t>
            </a:r>
          </a:p>
          <a:p>
            <a:r>
              <a:rPr lang="en-US" altLang="zh-CN" sz="2200" b="1" dirty="0"/>
              <a:t>(reflection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attack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detection)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2866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78B9-CFD9-604E-B6A4-5D409D1E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PISA Processing Model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ACB5FE-5C0A-1447-8EDE-067A0DBB6B11}"/>
              </a:ext>
            </a:extLst>
          </p:cNvPr>
          <p:cNvSpPr/>
          <p:nvPr/>
        </p:nvSpPr>
        <p:spPr>
          <a:xfrm>
            <a:off x="7458686" y="1491716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Programmable </a:t>
            </a:r>
            <a:r>
              <a:rPr lang="en-US" sz="14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14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F34CC9-855A-4743-89D3-D1C326E221E3}"/>
              </a:ext>
            </a:extLst>
          </p:cNvPr>
          <p:cNvGrpSpPr/>
          <p:nvPr/>
        </p:nvGrpSpPr>
        <p:grpSpPr>
          <a:xfrm>
            <a:off x="7803514" y="2155025"/>
            <a:ext cx="784325" cy="2678062"/>
            <a:chOff x="7498829" y="2510581"/>
            <a:chExt cx="784325" cy="26780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437E3B-8791-1A46-A252-3763E38A7921}"/>
                </a:ext>
              </a:extLst>
            </p:cNvPr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72C83EC-2C19-494C-BCC9-66539C05E5D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B613FEA-E9E1-5744-BBC3-6285A65A72EC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125C17-FE01-8649-AF4C-C186213B4444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F22E473-BCA7-FF45-B8BA-E713DBDFBE1C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F3FE5BE-B051-BB49-8A03-D269CB01D7EA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BE2DF8-F48F-9641-888F-7CE3602842B7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147BC61-5C59-CB43-A4B9-D0B69EB9952C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86C22F8-00E1-5542-9FD4-D6F902C6119C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55CCDC0-9446-CC43-82C8-B510521BE62D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F7AE86-D023-BF48-8D37-972CADE49202}"/>
                </a:ext>
              </a:extLst>
            </p:cNvPr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EEBE713-8B53-CF4A-BEC6-11A9A06E9AC9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160A4A0-7C83-624F-8DDE-5D44DDD22789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60CC6C4-8C41-D44D-A518-E9A9934BA893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221C193-B926-B448-8FEC-5C6EDC710F10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289C67-313B-C240-B83B-376CA7908698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CD152D2-1958-154C-9B79-7DF30DA14B75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B41951-F878-564E-AF45-859894F3B8CB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DA7C046-E23B-154D-AB0A-F7881FDDFFB7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41CB4B5-969D-C24B-95B2-7CDB69E17220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58F286-53E9-4648-9922-ADD2591C1DFC}"/>
                </a:ext>
              </a:extLst>
            </p:cNvPr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314DCE-ECB0-0E40-B502-450972F57378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F7FB76-14ED-9A40-9089-33AB6F04A42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434E82-F708-AB45-B967-2231697B87B9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220DBC6-694A-6E4F-9ED2-AC2804D84A69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716B818-F658-674B-90F0-DDEAEA4057DF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CBC7A99-7C2E-6A4F-877B-79773F19165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ABE5E59-8876-1145-9B2E-35A5D656B36D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F3B5B10-B3ED-214D-AD1C-CD913F3CA5E1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2BF5277-DB44-1343-BD80-DA41D520906F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665203-BAFB-7F44-9688-A21ABDFE5DE0}"/>
                </a:ext>
              </a:extLst>
            </p:cNvPr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2A1CAF-2A5F-524A-B9D8-7473BFD0C981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EE7AA6-DD83-DA47-A46A-686AEDA700D1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B5E3B5-1839-E546-9546-F343239E5DF7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53F612-62CA-C047-B9EE-59B4247EC01D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1249AA-AE1A-4548-B646-0300FC321607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21F06DA-2628-774D-A33D-6C7151086F75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480A861-1FE9-4B42-AD32-D4ABAAA688F6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AB0B68E-C83F-984B-B1A2-D5C2E0D31FB6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F2A95C6-0C4D-D641-A07C-D600B3F0FA16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66BCE4E-D1DC-DC40-893C-EA1275456802}"/>
              </a:ext>
            </a:extLst>
          </p:cNvPr>
          <p:cNvSpPr txBox="1"/>
          <p:nvPr/>
        </p:nvSpPr>
        <p:spPr>
          <a:xfrm>
            <a:off x="4445985" y="503517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B9FCA01-30FB-2A47-A545-E60371B18B9C}"/>
              </a:ext>
            </a:extLst>
          </p:cNvPr>
          <p:cNvSpPr/>
          <p:nvPr/>
        </p:nvSpPr>
        <p:spPr>
          <a:xfrm>
            <a:off x="835037" y="5067337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Monaco" charset="0"/>
                <a:ea typeface="Monaco" charset="0"/>
                <a:cs typeface="Monaco" charset="0"/>
              </a:rPr>
              <a:t>ip.src</a:t>
            </a:r>
            <a:r>
              <a:rPr lang="en-US" sz="1050" b="1" dirty="0">
                <a:latin typeface="Monaco" charset="0"/>
                <a:ea typeface="Monaco" charset="0"/>
                <a:cs typeface="Monaco" charset="0"/>
              </a:rPr>
              <a:t>=1.1.1.1</a:t>
            </a:r>
          </a:p>
          <a:p>
            <a:pPr algn="ctr"/>
            <a:r>
              <a:rPr lang="en-US" sz="1050" b="1" dirty="0" err="1">
                <a:latin typeface="Monaco" charset="0"/>
                <a:ea typeface="Monaco" charset="0"/>
                <a:cs typeface="Monaco" charset="0"/>
              </a:rPr>
              <a:t>ip.dst</a:t>
            </a:r>
            <a:r>
              <a:rPr lang="en-US" sz="1050" b="1" dirty="0">
                <a:latin typeface="Monaco" charset="0"/>
                <a:ea typeface="Monaco" charset="0"/>
                <a:cs typeface="Monaco" charset="0"/>
              </a:rPr>
              <a:t>=2.2.2.2</a:t>
            </a:r>
          </a:p>
          <a:p>
            <a:pPr algn="ctr"/>
            <a:r>
              <a:rPr lang="en-US" sz="1050" b="1" dirty="0">
                <a:latin typeface="Monaco" charset="0"/>
                <a:ea typeface="Monaco" charset="0"/>
                <a:cs typeface="Monaco" charset="0"/>
              </a:rPr>
              <a:t>...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41ECC9-9C83-7843-A3D8-9C1B9F50A42A}"/>
              </a:ext>
            </a:extLst>
          </p:cNvPr>
          <p:cNvGrpSpPr/>
          <p:nvPr/>
        </p:nvGrpSpPr>
        <p:grpSpPr>
          <a:xfrm>
            <a:off x="479367" y="2142876"/>
            <a:ext cx="332788" cy="2702361"/>
            <a:chOff x="526649" y="1992150"/>
            <a:chExt cx="292310" cy="2373667"/>
          </a:xfrm>
        </p:grpSpPr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62DBDCC1-EFA5-E042-9B26-6E4AED7C4626}"/>
                </a:ext>
              </a:extLst>
            </p:cNvPr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149FF986-ECD9-0A40-A58D-67F48590E967}"/>
                </a:ext>
              </a:extLst>
            </p:cNvPr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DEED3001-198E-0545-A671-081881CF7983}"/>
                </a:ext>
              </a:extLst>
            </p:cNvPr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D1E70456-4D4D-9940-A461-080CCFDD0264}"/>
                </a:ext>
              </a:extLst>
            </p:cNvPr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CC18BC3E-9EB9-2D4E-90AA-B9A422EF3D55}"/>
                </a:ext>
              </a:extLst>
            </p:cNvPr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7A3D699B-D41F-0243-96E2-0E58C420A052}"/>
                </a:ext>
              </a:extLst>
            </p:cNvPr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85AF74B-286B-A547-B0B7-315632CC53FD}"/>
              </a:ext>
            </a:extLst>
          </p:cNvPr>
          <p:cNvGrpSpPr/>
          <p:nvPr/>
        </p:nvGrpSpPr>
        <p:grpSpPr>
          <a:xfrm>
            <a:off x="8941214" y="2142876"/>
            <a:ext cx="332788" cy="2702361"/>
            <a:chOff x="526649" y="1992150"/>
            <a:chExt cx="292310" cy="2373667"/>
          </a:xfrm>
        </p:grpSpPr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B282324F-6B79-8E43-8A75-5EA204EF34E9}"/>
                </a:ext>
              </a:extLst>
            </p:cNvPr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D63BA596-5191-C64E-BA55-DED16B115033}"/>
                </a:ext>
              </a:extLst>
            </p:cNvPr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ACC48DE4-DC82-3A4C-976D-272CD426C251}"/>
                </a:ext>
              </a:extLst>
            </p:cNvPr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47B83669-66F1-5A4C-816E-777B3D5B87BB}"/>
                </a:ext>
              </a:extLst>
            </p:cNvPr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B9F4E57A-8083-CD45-AC63-C0921519A102}"/>
                </a:ext>
              </a:extLst>
            </p:cNvPr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C98AA2CB-5015-7745-87C6-16675D6C8D69}"/>
                </a:ext>
              </a:extLst>
            </p:cNvPr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BE59B7-1460-1046-8205-E3B1E37DC81E}"/>
              </a:ext>
            </a:extLst>
          </p:cNvPr>
          <p:cNvSpPr/>
          <p:nvPr/>
        </p:nvSpPr>
        <p:spPr>
          <a:xfrm>
            <a:off x="835853" y="5067337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Packet Header Vector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A1F580F-B1CB-1B4D-ADF2-B2D995AD3C5E}"/>
              </a:ext>
            </a:extLst>
          </p:cNvPr>
          <p:cNvSpPr/>
          <p:nvPr/>
        </p:nvSpPr>
        <p:spPr>
          <a:xfrm>
            <a:off x="835853" y="1482478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Programmable Parser</a:t>
            </a: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C27B3C-37CC-6F48-BCA3-7A86B8FDB514}"/>
              </a:ext>
            </a:extLst>
          </p:cNvPr>
          <p:cNvGrpSpPr/>
          <p:nvPr/>
        </p:nvGrpSpPr>
        <p:grpSpPr>
          <a:xfrm>
            <a:off x="2494510" y="2086519"/>
            <a:ext cx="1041889" cy="2894040"/>
            <a:chOff x="2468135" y="2086320"/>
            <a:chExt cx="915162" cy="2542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BC1A9B-03C1-4747-9496-2674A7E99047}"/>
                </a:ext>
              </a:extLst>
            </p:cNvPr>
            <p:cNvSpPr/>
            <p:nvPr/>
          </p:nvSpPr>
          <p:spPr>
            <a:xfrm>
              <a:off x="2468135" y="2086320"/>
              <a:ext cx="915162" cy="2542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65">
              <a:extLst>
                <a:ext uri="{FF2B5EF4-FFF2-40B4-BE49-F238E27FC236}">
                  <a16:creationId xmlns:a16="http://schemas.microsoft.com/office/drawing/2014/main" id="{AE181729-9B3C-E447-8028-A60A9C0A62E4}"/>
                </a:ext>
              </a:extLst>
            </p:cNvPr>
            <p:cNvSpPr/>
            <p:nvPr/>
          </p:nvSpPr>
          <p:spPr>
            <a:xfrm rot="5400000">
              <a:off x="2985466" y="2250627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63A47E61-872C-664A-AEBE-337C263FB337}"/>
                </a:ext>
              </a:extLst>
            </p:cNvPr>
            <p:cNvSpPr/>
            <p:nvPr/>
          </p:nvSpPr>
          <p:spPr>
            <a:xfrm rot="5400000">
              <a:off x="2982418" y="2734329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8C0EAF79-5800-D04F-8356-DA52195B12FE}"/>
                </a:ext>
              </a:extLst>
            </p:cNvPr>
            <p:cNvSpPr/>
            <p:nvPr/>
          </p:nvSpPr>
          <p:spPr>
            <a:xfrm rot="5400000">
              <a:off x="2982418" y="3218031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56B4FDA4-5ED5-B843-BFEF-79E079CB88A2}"/>
                </a:ext>
              </a:extLst>
            </p:cNvPr>
            <p:cNvSpPr/>
            <p:nvPr/>
          </p:nvSpPr>
          <p:spPr>
            <a:xfrm rot="5400000">
              <a:off x="2982418" y="3701733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7FC1D18D-E27F-AA4F-8DE3-AB65B5366D5F}"/>
                </a:ext>
              </a:extLst>
            </p:cNvPr>
            <p:cNvSpPr/>
            <p:nvPr/>
          </p:nvSpPr>
          <p:spPr>
            <a:xfrm rot="5400000">
              <a:off x="2982418" y="4185434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27BEA93-48C0-C94A-83AA-ACDFD6A2A709}"/>
                </a:ext>
              </a:extLst>
            </p:cNvPr>
            <p:cNvSpPr/>
            <p:nvPr/>
          </p:nvSpPr>
          <p:spPr>
            <a:xfrm>
              <a:off x="2566600" y="2198526"/>
              <a:ext cx="373409" cy="23109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AD71797D-B7FA-E148-AF41-E05C4FCE429B}"/>
              </a:ext>
            </a:extLst>
          </p:cNvPr>
          <p:cNvSpPr/>
          <p:nvPr/>
        </p:nvSpPr>
        <p:spPr>
          <a:xfrm>
            <a:off x="2494510" y="1482479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Persistent State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705D0E-1F5C-DA40-A269-A98EBE93A41A}"/>
              </a:ext>
            </a:extLst>
          </p:cNvPr>
          <p:cNvGrpSpPr/>
          <p:nvPr/>
        </p:nvGrpSpPr>
        <p:grpSpPr>
          <a:xfrm>
            <a:off x="955306" y="2130371"/>
            <a:ext cx="1214525" cy="2727370"/>
            <a:chOff x="944698" y="2284250"/>
            <a:chExt cx="1066800" cy="239563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6457E8-E81A-5646-B09B-63201FCA9396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911191A-5AC9-DF40-8C16-4EA1B464AF64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9574A66-0525-944D-B4E1-B7C30B5D4EF9}"/>
                </a:ext>
              </a:extLst>
            </p:cNvPr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61A51EA-AD8A-C844-A020-8261B02F756F}"/>
                </a:ext>
              </a:extLst>
            </p:cNvPr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A1A6062-A986-574A-BC50-66FC28E8644D}"/>
                </a:ext>
              </a:extLst>
            </p:cNvPr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69916F58-C363-5F4A-A13A-D73B77CB350A}"/>
                </a:ext>
              </a:extLst>
            </p:cNvPr>
            <p:cNvCxnSpPr>
              <a:stCxn id="76" idx="6"/>
              <a:endCxn id="77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9C015A27-4EAD-4443-9D67-D69C016C7EFC}"/>
                </a:ext>
              </a:extLst>
            </p:cNvPr>
            <p:cNvCxnSpPr>
              <a:stCxn id="77" idx="2"/>
              <a:endCxn id="76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57C4A8A1-7123-2544-9BF4-019D5294E3F1}"/>
                </a:ext>
              </a:extLst>
            </p:cNvPr>
            <p:cNvCxnSpPr>
              <a:stCxn id="74" idx="6"/>
              <a:endCxn id="75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05EFBEB9-99D9-5A4C-861C-46112A67BA76}"/>
                </a:ext>
              </a:extLst>
            </p:cNvPr>
            <p:cNvCxnSpPr>
              <a:stCxn id="75" idx="4"/>
              <a:endCxn id="78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BA21EE41-7345-D64C-B174-D526C0C10D27}"/>
                </a:ext>
              </a:extLst>
            </p:cNvPr>
            <p:cNvCxnSpPr>
              <a:stCxn id="77" idx="5"/>
              <a:endCxn id="78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6F689224-C0E6-5240-A533-8993AD76C427}"/>
                </a:ext>
              </a:extLst>
            </p:cNvPr>
            <p:cNvCxnSpPr>
              <a:stCxn id="74" idx="2"/>
              <a:endCxn id="76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ight Arrow 84">
            <a:extLst>
              <a:ext uri="{FF2B5EF4-FFF2-40B4-BE49-F238E27FC236}">
                <a16:creationId xmlns:a16="http://schemas.microsoft.com/office/drawing/2014/main" id="{DCEE3932-DF86-2644-9A18-321ED3F72C07}"/>
              </a:ext>
            </a:extLst>
          </p:cNvPr>
          <p:cNvSpPr/>
          <p:nvPr/>
        </p:nvSpPr>
        <p:spPr>
          <a:xfrm>
            <a:off x="2314586" y="327898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131F737-2ACA-314D-8F5C-0FC938E2412F}"/>
              </a:ext>
            </a:extLst>
          </p:cNvPr>
          <p:cNvGrpSpPr/>
          <p:nvPr/>
        </p:nvGrpSpPr>
        <p:grpSpPr>
          <a:xfrm>
            <a:off x="3737952" y="1482479"/>
            <a:ext cx="1041889" cy="3498080"/>
            <a:chOff x="3433267" y="1727806"/>
            <a:chExt cx="1041889" cy="349808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A7AC5B2-8034-3243-A5C8-0DEF733F828A}"/>
                </a:ext>
              </a:extLst>
            </p:cNvPr>
            <p:cNvSpPr/>
            <p:nvPr/>
          </p:nvSpPr>
          <p:spPr>
            <a:xfrm>
              <a:off x="3433267" y="2331846"/>
              <a:ext cx="1041889" cy="2894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3D921F25-D353-DB43-8652-C909CC40F364}"/>
                </a:ext>
              </a:extLst>
            </p:cNvPr>
            <p:cNvSpPr/>
            <p:nvPr/>
          </p:nvSpPr>
          <p:spPr>
            <a:xfrm rot="5400000">
              <a:off x="4022235" y="251890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912808D-8A59-0D4A-BD7D-48FDE0E04C3D}"/>
                </a:ext>
              </a:extLst>
            </p:cNvPr>
            <p:cNvSpPr/>
            <p:nvPr/>
          </p:nvSpPr>
          <p:spPr>
            <a:xfrm rot="5400000">
              <a:off x="4018765" y="306958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>
              <a:extLst>
                <a:ext uri="{FF2B5EF4-FFF2-40B4-BE49-F238E27FC236}">
                  <a16:creationId xmlns:a16="http://schemas.microsoft.com/office/drawing/2014/main" id="{A2499C9F-BDC1-FE40-BC71-51025D6AD317}"/>
                </a:ext>
              </a:extLst>
            </p:cNvPr>
            <p:cNvSpPr/>
            <p:nvPr/>
          </p:nvSpPr>
          <p:spPr>
            <a:xfrm rot="5400000">
              <a:off x="4018765" y="3620271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>
              <a:extLst>
                <a:ext uri="{FF2B5EF4-FFF2-40B4-BE49-F238E27FC236}">
                  <a16:creationId xmlns:a16="http://schemas.microsoft.com/office/drawing/2014/main" id="{F1600DD2-DECC-BA41-94D7-57FC628E3D65}"/>
                </a:ext>
              </a:extLst>
            </p:cNvPr>
            <p:cNvSpPr/>
            <p:nvPr/>
          </p:nvSpPr>
          <p:spPr>
            <a:xfrm rot="5400000">
              <a:off x="4018765" y="41709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80202961-F50C-E041-AF00-DBFD929B19E2}"/>
                </a:ext>
              </a:extLst>
            </p:cNvPr>
            <p:cNvSpPr/>
            <p:nvPr/>
          </p:nvSpPr>
          <p:spPr>
            <a:xfrm rot="5400000">
              <a:off x="4018765" y="472163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E8AD0E1-F325-6D43-A14F-DE6B3B872CC8}"/>
                </a:ext>
              </a:extLst>
            </p:cNvPr>
            <p:cNvSpPr/>
            <p:nvPr/>
          </p:nvSpPr>
          <p:spPr>
            <a:xfrm>
              <a:off x="3545367" y="2459590"/>
              <a:ext cx="425117" cy="26309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6420EEF-33AD-7243-82F0-100F20A8E110}"/>
                </a:ext>
              </a:extLst>
            </p:cNvPr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8CD3C06-A89E-0A43-93DA-160B59C57BEA}"/>
                </a:ext>
              </a:extLst>
            </p:cNvPr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BE5A52-A79B-334D-9F3D-A5311B0589B2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E8A8762-79BD-5842-92FE-AFB6BBB237D6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B4EB97E-DDD2-3A4A-8DFF-E2E7B3077971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10C3D09-00CB-5547-8D4D-713131ED48D1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C927F6E-DF86-304C-A211-93CE21B60368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B8C26D8-3B8F-7B43-A36B-506C0ACC7E66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B4983A3-F666-3344-A947-3E8E6E1C2BD5}"/>
              </a:ext>
            </a:extLst>
          </p:cNvPr>
          <p:cNvGrpSpPr/>
          <p:nvPr/>
        </p:nvGrpSpPr>
        <p:grpSpPr>
          <a:xfrm>
            <a:off x="4981395" y="1477512"/>
            <a:ext cx="1055748" cy="3503047"/>
            <a:chOff x="4676710" y="1722839"/>
            <a:chExt cx="1055748" cy="350304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EE5A164-B65D-A04D-AB8F-6B9F514A88FA}"/>
                </a:ext>
              </a:extLst>
            </p:cNvPr>
            <p:cNvGrpSpPr/>
            <p:nvPr/>
          </p:nvGrpSpPr>
          <p:grpSpPr>
            <a:xfrm>
              <a:off x="4676710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448A3B8-F116-394A-A569-F408D664D5A2}"/>
                  </a:ext>
                </a:extLst>
              </p:cNvPr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rapezoid 113">
                <a:extLst>
                  <a:ext uri="{FF2B5EF4-FFF2-40B4-BE49-F238E27FC236}">
                    <a16:creationId xmlns:a16="http://schemas.microsoft.com/office/drawing/2014/main" id="{68483773-EC84-524A-B24C-7C164731393C}"/>
                  </a:ext>
                </a:extLst>
              </p:cNvPr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rapezoid 114">
                <a:extLst>
                  <a:ext uri="{FF2B5EF4-FFF2-40B4-BE49-F238E27FC236}">
                    <a16:creationId xmlns:a16="http://schemas.microsoft.com/office/drawing/2014/main" id="{A7982DE9-6A86-5043-8EEA-DF196C98D98D}"/>
                  </a:ext>
                </a:extLst>
              </p:cNvPr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812641E5-4FAD-254A-8F2C-709801A9D367}"/>
                  </a:ext>
                </a:extLst>
              </p:cNvPr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DED8B14E-595E-204E-928F-14233C3E16DF}"/>
                  </a:ext>
                </a:extLst>
              </p:cNvPr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2D55EB89-4A04-EA4F-911B-8CE685940AE3}"/>
                  </a:ext>
                </a:extLst>
              </p:cNvPr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9E7B525-4BCE-A647-A044-8689B855379A}"/>
                  </a:ext>
                </a:extLst>
              </p:cNvPr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3FBE3EB-5D04-D741-BDE7-A5763304C2B7}"/>
                </a:ext>
              </a:extLst>
            </p:cNvPr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8BF2A80-32D3-954B-B007-5EF8D34CA791}"/>
                </a:ext>
              </a:extLst>
            </p:cNvPr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B663BE-D409-084E-81F6-0E36A3853159}"/>
                </a:ext>
              </a:extLst>
            </p:cNvPr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96C4305-55A3-E043-80F9-1BC4AB616516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8734D62-B7A7-E946-9905-8277B955CFB8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9C76636-5C64-E649-93CC-FE85B7F12D24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45967D5-6287-FE45-ABFF-F71CBAF3BAA8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3E64292-6BB6-B045-988D-6B84B9135179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EC86978-355B-534E-B3C4-F204D226CCDE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E623CCA-47AC-BF42-A5CE-B6AB034CD61B}"/>
              </a:ext>
            </a:extLst>
          </p:cNvPr>
          <p:cNvGrpSpPr/>
          <p:nvPr/>
        </p:nvGrpSpPr>
        <p:grpSpPr>
          <a:xfrm>
            <a:off x="6221833" y="1482479"/>
            <a:ext cx="1044893" cy="3498080"/>
            <a:chOff x="5917148" y="1727806"/>
            <a:chExt cx="1044893" cy="349808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349D27C-4A97-D849-8DCD-D7F02275E585}"/>
                </a:ext>
              </a:extLst>
            </p:cNvPr>
            <p:cNvGrpSpPr/>
            <p:nvPr/>
          </p:nvGrpSpPr>
          <p:grpSpPr>
            <a:xfrm>
              <a:off x="5920152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FE516C83-02FC-734F-9B66-5A83056DF9C3}"/>
                  </a:ext>
                </a:extLst>
              </p:cNvPr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rapezoid 131">
                <a:extLst>
                  <a:ext uri="{FF2B5EF4-FFF2-40B4-BE49-F238E27FC236}">
                    <a16:creationId xmlns:a16="http://schemas.microsoft.com/office/drawing/2014/main" id="{307D9145-9BDD-CA4B-B0C2-8EB709F314C6}"/>
                  </a:ext>
                </a:extLst>
              </p:cNvPr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rapezoid 132">
                <a:extLst>
                  <a:ext uri="{FF2B5EF4-FFF2-40B4-BE49-F238E27FC236}">
                    <a16:creationId xmlns:a16="http://schemas.microsoft.com/office/drawing/2014/main" id="{DE177D46-B166-2A41-95AB-9262E14A2824}"/>
                  </a:ext>
                </a:extLst>
              </p:cNvPr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770C6288-23BB-4A4A-9FB9-A04B8FE2D1BF}"/>
                  </a:ext>
                </a:extLst>
              </p:cNvPr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rapezoid 134">
                <a:extLst>
                  <a:ext uri="{FF2B5EF4-FFF2-40B4-BE49-F238E27FC236}">
                    <a16:creationId xmlns:a16="http://schemas.microsoft.com/office/drawing/2014/main" id="{899E96F8-3CC9-564B-861D-78182B649052}"/>
                  </a:ext>
                </a:extLst>
              </p:cNvPr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rapezoid 135">
                <a:extLst>
                  <a:ext uri="{FF2B5EF4-FFF2-40B4-BE49-F238E27FC236}">
                    <a16:creationId xmlns:a16="http://schemas.microsoft.com/office/drawing/2014/main" id="{3AE77B0A-C68E-6F47-A523-68F8E5E01EF8}"/>
                  </a:ext>
                </a:extLst>
              </p:cNvPr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2D2A527-16FD-E24D-851E-4827C6573EC7}"/>
                  </a:ext>
                </a:extLst>
              </p:cNvPr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0AF4DA4B-6515-B645-BD64-952CB0AA424E}"/>
                </a:ext>
              </a:extLst>
            </p:cNvPr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B8C6FB4C-BC68-624C-BC71-965C74FA165E}"/>
                </a:ext>
              </a:extLst>
            </p:cNvPr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1090ADC-1C4C-A744-9574-73A981B4EFE4}"/>
                </a:ext>
              </a:extLst>
            </p:cNvPr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23CA99B-0059-8945-9052-F93485909A1D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213E4E3-8BCB-6343-859B-E707CAD463B7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DA7EA8F-C709-454D-B7EF-38D309E39AFD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A751FD7-91C4-764F-A79C-C2659DF66186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5E4B7D57-4FF7-A641-877D-47CD7670C808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DDCFA12-83FC-EE44-BAEF-9903A4CB63E6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72C10EA6-B4A4-5749-A287-AF21714D555B}"/>
              </a:ext>
            </a:extLst>
          </p:cNvPr>
          <p:cNvSpPr txBox="1"/>
          <p:nvPr/>
        </p:nvSpPr>
        <p:spPr>
          <a:xfrm>
            <a:off x="3074739" y="2288189"/>
            <a:ext cx="4683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05738D81-1B36-624F-A700-9F6F68CFDAF8}"/>
              </a:ext>
            </a:extLst>
          </p:cNvPr>
          <p:cNvSpPr/>
          <p:nvPr/>
        </p:nvSpPr>
        <p:spPr>
          <a:xfrm>
            <a:off x="-1161546" y="2229321"/>
            <a:ext cx="397511" cy="272005"/>
          </a:xfrm>
          <a:prstGeom prst="roundRect">
            <a:avLst/>
          </a:prstGeom>
          <a:solidFill>
            <a:srgbClr val="FFD700"/>
          </a:solidFill>
          <a:ln>
            <a:solidFill>
              <a:srgbClr val="C6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810D43BF-4B25-4D49-91D7-AD7A68B72C11}"/>
              </a:ext>
            </a:extLst>
          </p:cNvPr>
          <p:cNvSpPr/>
          <p:nvPr/>
        </p:nvSpPr>
        <p:spPr>
          <a:xfrm>
            <a:off x="8033890" y="4466304"/>
            <a:ext cx="397511" cy="272005"/>
          </a:xfrm>
          <a:prstGeom prst="roundRect">
            <a:avLst/>
          </a:prstGeom>
          <a:solidFill>
            <a:srgbClr val="FFD700"/>
          </a:solidFill>
          <a:ln>
            <a:solidFill>
              <a:srgbClr val="C6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8D750930-2310-014D-BCC6-2AAA16100DA2}"/>
              </a:ext>
            </a:extLst>
          </p:cNvPr>
          <p:cNvSpPr/>
          <p:nvPr/>
        </p:nvSpPr>
        <p:spPr>
          <a:xfrm>
            <a:off x="2516839" y="2710682"/>
            <a:ext cx="995114" cy="568302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Myriad Pro" charset="0"/>
                <a:ea typeface="Myriad Pro" charset="0"/>
                <a:cs typeface="Myriad Pro" charset="0"/>
              </a:rPr>
              <a:t>Match/Action Table</a:t>
            </a:r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73A63355-BC45-A643-B944-9B38E8CE6D53}"/>
              </a:ext>
            </a:extLst>
          </p:cNvPr>
          <p:cNvSpPr/>
          <p:nvPr/>
        </p:nvSpPr>
        <p:spPr>
          <a:xfrm>
            <a:off x="3558029" y="327898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>
            <a:extLst>
              <a:ext uri="{FF2B5EF4-FFF2-40B4-BE49-F238E27FC236}">
                <a16:creationId xmlns:a16="http://schemas.microsoft.com/office/drawing/2014/main" id="{F22FAD03-641D-1045-86A8-7FE1768C6799}"/>
              </a:ext>
            </a:extLst>
          </p:cNvPr>
          <p:cNvSpPr/>
          <p:nvPr/>
        </p:nvSpPr>
        <p:spPr>
          <a:xfrm>
            <a:off x="4801471" y="327898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F64D193A-A5DF-5342-B091-03BE5B007568}"/>
              </a:ext>
            </a:extLst>
          </p:cNvPr>
          <p:cNvSpPr/>
          <p:nvPr/>
        </p:nvSpPr>
        <p:spPr>
          <a:xfrm>
            <a:off x="6044914" y="327898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5C8520A-BE5E-4548-BFB3-BE622AAE407A}"/>
              </a:ext>
            </a:extLst>
          </p:cNvPr>
          <p:cNvSpPr/>
          <p:nvPr/>
        </p:nvSpPr>
        <p:spPr>
          <a:xfrm>
            <a:off x="7273826" y="327898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027FC9C0-3F09-CE48-AB58-C1D9C8A6114C}"/>
              </a:ext>
            </a:extLst>
          </p:cNvPr>
          <p:cNvSpPr/>
          <p:nvPr/>
        </p:nvSpPr>
        <p:spPr>
          <a:xfrm>
            <a:off x="4794172" y="5067337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Monaco" charset="0"/>
                <a:ea typeface="Monaco" charset="0"/>
                <a:cs typeface="Monaco" charset="0"/>
              </a:rPr>
              <a:t>ip.src</a:t>
            </a:r>
            <a:r>
              <a:rPr lang="en-US" sz="1050" b="1" dirty="0">
                <a:latin typeface="Monaco" charset="0"/>
                <a:ea typeface="Monaco" charset="0"/>
                <a:cs typeface="Monaco" charset="0"/>
              </a:rPr>
              <a:t>=3.3.3.3</a:t>
            </a:r>
          </a:p>
          <a:p>
            <a:pPr algn="ctr"/>
            <a:r>
              <a:rPr lang="en-US" sz="1050" b="1" dirty="0" err="1">
                <a:latin typeface="Monaco" charset="0"/>
                <a:ea typeface="Monaco" charset="0"/>
                <a:cs typeface="Monaco" charset="0"/>
              </a:rPr>
              <a:t>ip.dst</a:t>
            </a:r>
            <a:r>
              <a:rPr lang="en-US" sz="1050" b="1" dirty="0">
                <a:latin typeface="Monaco" charset="0"/>
                <a:ea typeface="Monaco" charset="0"/>
                <a:cs typeface="Monaco" charset="0"/>
              </a:rPr>
              <a:t>=2.2.2.2</a:t>
            </a:r>
          </a:p>
          <a:p>
            <a:pPr algn="ctr"/>
            <a:r>
              <a:rPr lang="en-US" sz="1050" b="1" dirty="0">
                <a:latin typeface="Monaco" charset="0"/>
                <a:ea typeface="Monaco" charset="0"/>
                <a:cs typeface="Monaco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06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9414 2.59259E-6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2.59259E-6 C 0.17435 0.04977 0.15469 0.09953 0.16185 0.14328 C 0.16888 0.18727 0.23321 0.23078 0.23711 0.26319 C 0.24115 0.29537 0.19727 0.32546 0.18594 0.3375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2.22222E-6 L 0.12018 2.22222E-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018 2.22222E-6 L 0.2207 0.0006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07 0.00069 L 0.32474 -0.0009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0.00093 L 0.09973 2.22222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973 2.22222E-6 L 0.225 -0.0018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04 0.00092 L 0.22252 -0.1060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4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39518 0.00764 " pathEditMode="relative" rAng="0" ptsTypes="AA">
                                      <p:cBhvr>
                                        <p:cTn id="10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  <p:bldP spid="47" grpId="0" animBg="1"/>
      <p:bldP spid="47" grpId="1" animBg="1"/>
      <p:bldP spid="47" grpId="2" animBg="1"/>
      <p:bldP spid="47" grpId="3" animBg="1"/>
      <p:bldP spid="47" grpId="4" animBg="1"/>
      <p:bldP spid="62" grpId="0" animBg="1"/>
      <p:bldP spid="62" grpId="1" animBg="1"/>
      <p:bldP spid="63" grpId="0" animBg="1"/>
      <p:bldP spid="72" grpId="0" animBg="1"/>
      <p:bldP spid="85" grpId="0" animBg="1"/>
      <p:bldP spid="138" grpId="0"/>
      <p:bldP spid="139" grpId="0" animBg="1"/>
      <p:bldP spid="139" grpId="1" animBg="1"/>
      <p:bldP spid="139" grpId="2" animBg="1"/>
      <p:bldP spid="140" grpId="0" animBg="1"/>
      <p:bldP spid="140" grpId="1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6" grpId="2" animBg="1"/>
      <p:bldP spid="146" grpId="3" animBg="1"/>
      <p:bldP spid="146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85" y="2286974"/>
            <a:ext cx="1946391" cy="4360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822" y="2324583"/>
            <a:ext cx="1641928" cy="4305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981" y="3067678"/>
            <a:ext cx="5067805" cy="2855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8763" y="3617835"/>
            <a:ext cx="103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Header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25826" y="5329430"/>
            <a:ext cx="118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Metadata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53181" y="3617835"/>
            <a:ext cx="103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Header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81639" y="5298918"/>
            <a:ext cx="118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Metadata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7412" y="175002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pPr algn="ctr"/>
            <a:r>
              <a:rPr lang="en-US" altLang="zh-CN" dirty="0"/>
              <a:t>(stateless)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30986" y="17409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pPr algn="ctr"/>
            <a:r>
              <a:rPr lang="en-US" altLang="zh-CN" dirty="0"/>
              <a:t>(stateless)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929776" y="2118620"/>
          <a:ext cx="2781297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9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3462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altLang="zh-CN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62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27455" y="1501473"/>
            <a:ext cx="21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SRAM</a:t>
            </a:r>
          </a:p>
          <a:p>
            <a:pPr algn="ctr"/>
            <a:r>
              <a:rPr lang="en-US" altLang="zh-CN" dirty="0"/>
              <a:t>(stateful)</a:t>
            </a:r>
            <a:endParaRPr lang="en-US" dirty="0"/>
          </a:p>
        </p:txBody>
      </p:sp>
      <p:cxnSp>
        <p:nvCxnSpPr>
          <p:cNvPr id="18" name="Elbow Connector 17"/>
          <p:cNvCxnSpPr>
            <a:endCxn id="13" idx="3"/>
          </p:cNvCxnSpPr>
          <p:nvPr/>
        </p:nvCxnSpPr>
        <p:spPr>
          <a:xfrm rot="5400000" flipH="1" flipV="1">
            <a:off x="5855028" y="2865055"/>
            <a:ext cx="1236720" cy="475370"/>
          </a:xfrm>
          <a:prstGeom prst="bentConnector4">
            <a:avLst>
              <a:gd name="adj1" fmla="val 30077"/>
              <a:gd name="adj2" fmla="val 148089"/>
            </a:avLst>
          </a:prstGeom>
          <a:ln w="38100">
            <a:headEnd type="stealth" w="lg" len="lg"/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282" y="4591132"/>
            <a:ext cx="977900" cy="4572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278805" y="2578100"/>
            <a:ext cx="1674376" cy="31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894580" y="2578100"/>
            <a:ext cx="1674376" cy="31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N-1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202420" y="2484380"/>
            <a:ext cx="233180" cy="3657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89607" y="2542913"/>
            <a:ext cx="1674376" cy="31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N+1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6054 0.04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2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54 0.04236 L 0.54075 -0.0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B33C-EEBE-CF45-9033-358610B7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P4 and 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A0CA-ADBC-6245-9D43-E79FD86D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/>
              <a:t>Protocol Independent: </a:t>
            </a:r>
          </a:p>
          <a:p>
            <a:pPr lvl="1"/>
            <a:r>
              <a:rPr lang="en-US" sz="3400" dirty="0"/>
              <a:t>Any header format, future-proof</a:t>
            </a:r>
          </a:p>
          <a:p>
            <a:r>
              <a:rPr lang="en-US" sz="3600" b="1" dirty="0"/>
              <a:t>Fully programmable:</a:t>
            </a:r>
            <a:endParaRPr lang="en-US" sz="3000" b="1" dirty="0"/>
          </a:p>
          <a:p>
            <a:pPr lvl="1"/>
            <a:r>
              <a:rPr lang="en-US" sz="3400" dirty="0"/>
              <a:t>Faster feature-to-market time</a:t>
            </a:r>
          </a:p>
          <a:p>
            <a:r>
              <a:rPr lang="en-US" sz="3600" b="1" dirty="0"/>
              <a:t>Pipelined Packet Processing</a:t>
            </a:r>
          </a:p>
          <a:p>
            <a:pPr lvl="1"/>
            <a:r>
              <a:rPr lang="en-US" sz="3400" dirty="0"/>
              <a:t>Depending on hardware target!</a:t>
            </a:r>
          </a:p>
          <a:p>
            <a:pPr lvl="1"/>
            <a:r>
              <a:rPr lang="en-US" sz="3400" dirty="0"/>
              <a:t>Other targets exist (e.g., FPGA boards)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1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0B5A-8360-2D45-8818-0FCDA951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Application: Network Measurement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E294-3DBE-2748-BDEC-E1B92955B3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z="3000" dirty="0"/>
              <a:t>Collect</a:t>
            </a:r>
            <a:r>
              <a:rPr lang="zh-CN" altLang="en-US" sz="3000" dirty="0"/>
              <a:t> </a:t>
            </a:r>
            <a:r>
              <a:rPr lang="en-US" altLang="zh-CN" sz="3000" dirty="0"/>
              <a:t>statistics</a:t>
            </a:r>
            <a:r>
              <a:rPr lang="zh-CN" altLang="en-US" sz="3000" dirty="0"/>
              <a:t> </a:t>
            </a:r>
            <a:r>
              <a:rPr lang="en-US" altLang="zh-CN" sz="3000" dirty="0"/>
              <a:t>of</a:t>
            </a:r>
            <a:r>
              <a:rPr lang="zh-CN" altLang="en-US" sz="3000" dirty="0"/>
              <a:t> </a:t>
            </a:r>
            <a:r>
              <a:rPr lang="en-US" altLang="zh-CN" sz="3000" dirty="0"/>
              <a:t>network</a:t>
            </a:r>
            <a:r>
              <a:rPr lang="zh-CN" altLang="en-US" sz="3000" dirty="0"/>
              <a:t> </a:t>
            </a:r>
            <a:r>
              <a:rPr lang="en-US" altLang="zh-CN" sz="3000" dirty="0"/>
              <a:t>traffic,</a:t>
            </a:r>
            <a:r>
              <a:rPr lang="zh-CN" altLang="en-US" sz="3000" dirty="0"/>
              <a:t> </a:t>
            </a:r>
            <a:r>
              <a:rPr lang="en-US" altLang="zh-CN" sz="3000" dirty="0"/>
              <a:t>for...</a:t>
            </a:r>
          </a:p>
          <a:p>
            <a:pPr lvl="1"/>
            <a:r>
              <a:rPr lang="zh-CN" altLang="en-US" sz="2700" dirty="0"/>
              <a:t> </a:t>
            </a:r>
            <a:r>
              <a:rPr lang="en-US" altLang="zh-CN" sz="2700" dirty="0"/>
              <a:t>Security</a:t>
            </a:r>
          </a:p>
          <a:p>
            <a:pPr lvl="1"/>
            <a:r>
              <a:rPr lang="zh-CN" altLang="en-US" sz="2700" dirty="0"/>
              <a:t> </a:t>
            </a:r>
            <a:r>
              <a:rPr lang="en-US" altLang="zh-CN" sz="2700" dirty="0"/>
              <a:t>Performance</a:t>
            </a:r>
            <a:r>
              <a:rPr lang="zh-CN" altLang="en-US" sz="2700" dirty="0"/>
              <a:t> </a:t>
            </a:r>
            <a:r>
              <a:rPr lang="en-US" altLang="zh-CN" sz="2700" dirty="0"/>
              <a:t>diagnostics</a:t>
            </a:r>
          </a:p>
          <a:p>
            <a:pPr lvl="1"/>
            <a:r>
              <a:rPr lang="zh-CN" altLang="en-US" sz="2700" dirty="0"/>
              <a:t> </a:t>
            </a:r>
            <a:r>
              <a:rPr lang="en-US" altLang="zh-CN" sz="2700" dirty="0"/>
              <a:t>Capacity</a:t>
            </a:r>
            <a:r>
              <a:rPr lang="zh-CN" altLang="en-US" sz="2700" dirty="0"/>
              <a:t> </a:t>
            </a:r>
            <a:r>
              <a:rPr lang="en-US" altLang="zh-CN" sz="2700" dirty="0"/>
              <a:t>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63673-4487-3046-82F5-3C0E222167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3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SDN</a:t>
            </a:r>
            <a:r>
              <a:rPr lang="mr-IN" altLang="zh-C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378" y="1807984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97" y="1369487"/>
            <a:ext cx="8695113" cy="543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76011" y="1428046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580611" y="1363592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40167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400B-D8A0-8F48-A617-005511D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Plane?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6368-CEB2-5647-B6C3-CCFE4B674B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Opportunity: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programmable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switches!</a:t>
            </a:r>
            <a:endParaRPr lang="en-US" altLang="zh-CN" sz="3600" dirty="0">
              <a:solidFill>
                <a:srgbClr val="00B050"/>
              </a:solidFill>
              <a:latin typeface="Verdana" charset="0"/>
            </a:endParaRPr>
          </a:p>
          <a:p>
            <a:pPr lvl="1"/>
            <a:r>
              <a:rPr lang="en-US" altLang="zh-CN" sz="2800" dirty="0">
                <a:latin typeface="Verdana" charset="0"/>
              </a:rPr>
              <a:t>Only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report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result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to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controller,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upon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demand</a:t>
            </a:r>
          </a:p>
          <a:p>
            <a:pPr lvl="1"/>
            <a:r>
              <a:rPr lang="en-US" altLang="zh-CN" sz="2800" dirty="0">
                <a:latin typeface="Verdana" charset="0"/>
              </a:rPr>
              <a:t>Immediate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per-packet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action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in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the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data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plane</a:t>
            </a:r>
            <a:endParaRPr lang="en-US" sz="2400" dirty="0">
              <a:solidFill>
                <a:srgbClr val="00B050"/>
              </a:solidFill>
              <a:latin typeface="Verdana" charset="0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Verdana" charset="0"/>
              </a:rPr>
              <a:t>Challenges</a:t>
            </a:r>
            <a:endParaRPr lang="en-US" altLang="zh-CN" sz="3600" dirty="0">
              <a:solidFill>
                <a:srgbClr val="FF0000"/>
              </a:solidFill>
              <a:latin typeface="Verdana" charset="0"/>
            </a:endParaRPr>
          </a:p>
          <a:p>
            <a:pPr lvl="1"/>
            <a:r>
              <a:rPr lang="en-US" altLang="zh-CN" sz="2800" dirty="0">
                <a:latin typeface="Verdana" charset="0"/>
              </a:rPr>
              <a:t>Restrictive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programming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model</a:t>
            </a:r>
          </a:p>
          <a:p>
            <a:pPr lvl="1"/>
            <a:r>
              <a:rPr lang="en-US" altLang="zh-CN" sz="2800" dirty="0">
                <a:latin typeface="Verdana" charset="0"/>
              </a:rPr>
              <a:t>Limited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state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(memory)</a:t>
            </a:r>
            <a:endParaRPr lang="en-US" altLang="zh-CN" sz="2800" dirty="0">
              <a:solidFill>
                <a:srgbClr val="00B050"/>
              </a:solidFill>
              <a:latin typeface="Verdana" charset="0"/>
            </a:endParaRPr>
          </a:p>
          <a:p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Our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solution: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b="1" i="1" dirty="0">
                <a:solidFill>
                  <a:srgbClr val="00B050"/>
                </a:solidFill>
                <a:latin typeface="Verdana" charset="0"/>
              </a:rPr>
              <a:t>P</a:t>
            </a:r>
            <a:r>
              <a:rPr lang="en-US" altLang="zh-CN" sz="3200" i="1" dirty="0">
                <a:solidFill>
                  <a:srgbClr val="00B050"/>
                </a:solidFill>
                <a:latin typeface="Verdana" charset="0"/>
              </a:rPr>
              <a:t>robabilistic</a:t>
            </a:r>
            <a:r>
              <a:rPr lang="zh-CN" altLang="en-US" sz="3200" i="1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b="1" i="1" dirty="0">
                <a:solidFill>
                  <a:srgbClr val="00B050"/>
                </a:solidFill>
                <a:latin typeface="Verdana" charset="0"/>
              </a:rPr>
              <a:t>Rec</a:t>
            </a:r>
            <a:r>
              <a:rPr lang="en-US" altLang="zh-CN" sz="3200" i="1" dirty="0">
                <a:solidFill>
                  <a:srgbClr val="00B050"/>
                </a:solidFill>
                <a:latin typeface="Verdana" charset="0"/>
              </a:rPr>
              <a:t>irculation</a:t>
            </a:r>
            <a:br>
              <a:rPr lang="en-US" altLang="zh-CN" sz="3200" i="1" dirty="0">
                <a:solidFill>
                  <a:srgbClr val="00B050"/>
                </a:solidFill>
                <a:latin typeface="Verdana" charset="0"/>
              </a:rPr>
            </a:b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(PRECISION)</a:t>
            </a:r>
            <a:endParaRPr lang="en-US" sz="3200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E751B-9A2A-B24A-9458-FC1A002CCD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3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6339-EB98-C54E-A69B-30EA1FA9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Challenges of</a:t>
            </a:r>
            <a:r>
              <a:rPr lang="zh-CN" altLang="en-US" sz="3200" dirty="0"/>
              <a:t> </a:t>
            </a:r>
            <a:r>
              <a:rPr lang="en-US" altLang="zh-CN" sz="3200" dirty="0"/>
              <a:t>Running</a:t>
            </a:r>
            <a:r>
              <a:rPr lang="zh-CN" altLang="en-US" sz="3200" dirty="0"/>
              <a:t> </a:t>
            </a:r>
            <a:r>
              <a:rPr lang="en-US" altLang="zh-CN" sz="3200" dirty="0"/>
              <a:t>Algorithms</a:t>
            </a:r>
            <a:r>
              <a:rPr lang="zh-CN" altLang="en-US" sz="3200" dirty="0"/>
              <a:t> </a:t>
            </a: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PISA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D7D5-638C-1F48-BA12-9791CDBB6C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Constrained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memory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access: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Partitioned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stages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R/W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address</a:t>
            </a:r>
            <a:r>
              <a:rPr lang="zh-CN" altLang="en-US" sz="2400" dirty="0"/>
              <a:t> </a:t>
            </a:r>
            <a:r>
              <a:rPr lang="en-US" altLang="zh-CN" sz="2400" dirty="0"/>
              <a:t>per</a:t>
            </a:r>
            <a:r>
              <a:rPr lang="zh-CN" altLang="en-US" sz="2400" dirty="0"/>
              <a:t> </a:t>
            </a:r>
            <a:r>
              <a:rPr lang="en-US" altLang="zh-CN" sz="2400" dirty="0"/>
              <a:t>stage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Computation: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only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basic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arithmetic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Limited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memory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size,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limited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#stages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276D0-299D-064C-A761-9DF09A8BE8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D834-E799-114B-A335-0B653BFF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Recirculation to the rescue?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97F9D-D4B9-D848-83C3-04B474892F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11BAD3-3061-DA4E-BD33-2A0143413D1C}"/>
              </a:ext>
            </a:extLst>
          </p:cNvPr>
          <p:cNvSpPr/>
          <p:nvPr/>
        </p:nvSpPr>
        <p:spPr>
          <a:xfrm>
            <a:off x="8678002" y="1737044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Programmable </a:t>
            </a:r>
            <a:r>
              <a:rPr lang="en-US" sz="14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14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FA3DD1-446B-894D-ACE9-199BCA2904EF}"/>
              </a:ext>
            </a:extLst>
          </p:cNvPr>
          <p:cNvGrpSpPr/>
          <p:nvPr/>
        </p:nvGrpSpPr>
        <p:grpSpPr>
          <a:xfrm>
            <a:off x="9022830" y="2400352"/>
            <a:ext cx="784325" cy="2678062"/>
            <a:chOff x="7498829" y="2510581"/>
            <a:chExt cx="784325" cy="26780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02DD92-E3D8-D04A-A486-5A354E0B8C72}"/>
                </a:ext>
              </a:extLst>
            </p:cNvPr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6946B4-48CC-B948-A636-8916ECFE10CC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76C96EA-BFB6-F44A-9F13-D48DA4C9F9E0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85D3C7D-655C-CD42-8663-44812234B03D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9CDA1B9-4585-804C-B486-A39D2F191FD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4D0A613-5C5D-FE49-AFDA-AE2651569FC0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2D2623D-F4F6-C646-ADCC-D02D7485713C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1119D5-7839-344C-A36C-8CBBC0F735BC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0BFCF63-07B7-6444-9CDA-A6A4FBA4C915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108EBE0-0EC6-6343-97FB-9C77E946AF01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64A2F4-AF37-8742-9570-8F38700D3DFA}"/>
                </a:ext>
              </a:extLst>
            </p:cNvPr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928B8B-C5D2-8F4F-8A65-FAD9BF3DFFB0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F9B9BA9-D47B-9C48-8708-64287D955044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BB3DCEB-5DE0-004C-9168-71CC097B1473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D809136-3736-4649-8C58-71B163C803A6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BAF1731-886C-F34A-B039-C0AE089595DD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DE148BF-ACEB-3D42-83A1-5186FDDF3775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626AABC-F959-E141-B26E-01261E8D61BB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05030B0-0EFC-F248-A1B2-5452E327BBC6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D908A29-2AB0-8E48-AF18-A651BB3DBD9B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788538-AD2D-8C4F-8DE3-D34D3EAD46F5}"/>
                </a:ext>
              </a:extLst>
            </p:cNvPr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ADC905B-48E2-8A40-87FC-375F81DAB12C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A145AB-DEB5-2C48-8D92-3DE7F91646C7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A29ABD-3A11-9448-842C-364DB4132BB9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41C8401-57F0-CC4B-8D82-3383DDD95777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FE8A618-2573-C54E-8ED1-E080074DCE51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7161BB1-3C99-254F-9C5E-05A8016F830A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A1A0DC5-EA62-F242-9212-455A0D19ECD9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BBE2F88-A729-C345-941D-08D7533C8B35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505E2F9-C747-2C4A-BB3F-6E928DAB3D6B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BC75C7-3DEB-0747-BE98-D735B7CE4C9D}"/>
                </a:ext>
              </a:extLst>
            </p:cNvPr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BDDA1F-8BE1-464A-A6A9-3BFFF82FF75B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272F04-ED3B-D944-B53E-F20B1E382D68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D47113-1B76-7A46-BB9C-6B7FA423B37F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1D733EC-F1F7-C54C-A162-1769132216F5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004BB73-F67E-B64F-B882-BFDC89754925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75C8A73-E1EF-394E-A0BD-59618B16BBB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99FD907-0224-8148-B890-4E8709FEDCFE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011ABF-EF04-FA48-AF19-A26512EB572C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5F02B11-6A56-C244-85BA-BBBE6AE69277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B6AF4A-F02D-3C41-BE46-5F38D9CCF831}"/>
              </a:ext>
            </a:extLst>
          </p:cNvPr>
          <p:cNvSpPr txBox="1"/>
          <p:nvPr/>
        </p:nvSpPr>
        <p:spPr>
          <a:xfrm>
            <a:off x="5702137" y="5280498"/>
            <a:ext cx="79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5CA335-EA8D-894B-B34F-D0EB37A7AF0A}"/>
              </a:ext>
            </a:extLst>
          </p:cNvPr>
          <p:cNvGrpSpPr/>
          <p:nvPr/>
        </p:nvGrpSpPr>
        <p:grpSpPr>
          <a:xfrm>
            <a:off x="1698682" y="2388204"/>
            <a:ext cx="332788" cy="2702361"/>
            <a:chOff x="526649" y="1992150"/>
            <a:chExt cx="292310" cy="2373667"/>
          </a:xfrm>
        </p:grpSpPr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011A0C39-F63D-984F-A839-F285B945CBBC}"/>
                </a:ext>
              </a:extLst>
            </p:cNvPr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9D5A0417-E10D-2148-BA88-73B569B21E8A}"/>
                </a:ext>
              </a:extLst>
            </p:cNvPr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4C48A28A-366A-2840-A967-82910930EDC1}"/>
                </a:ext>
              </a:extLst>
            </p:cNvPr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3D0EA0B4-163D-FF43-B07D-984917138ADE}"/>
                </a:ext>
              </a:extLst>
            </p:cNvPr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B1315DFD-67CF-4E42-8A0C-15D315C59D11}"/>
                </a:ext>
              </a:extLst>
            </p:cNvPr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52A0AE1B-8452-3A4C-855F-5BDEA9BDCA2B}"/>
                </a:ext>
              </a:extLst>
            </p:cNvPr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AB88CB4-95C1-6B42-8733-E6BA55268706}"/>
              </a:ext>
            </a:extLst>
          </p:cNvPr>
          <p:cNvGrpSpPr/>
          <p:nvPr/>
        </p:nvGrpSpPr>
        <p:grpSpPr>
          <a:xfrm>
            <a:off x="10160529" y="2388204"/>
            <a:ext cx="332788" cy="2702361"/>
            <a:chOff x="526649" y="1992150"/>
            <a:chExt cx="292310" cy="2373667"/>
          </a:xfrm>
        </p:grpSpPr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B2DE56CE-3488-0D41-B7CC-7ED084F31286}"/>
                </a:ext>
              </a:extLst>
            </p:cNvPr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DBEFB76E-12B8-0543-BA16-06DD144FDCF9}"/>
                </a:ext>
              </a:extLst>
            </p:cNvPr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B91CDBEC-3FDC-8244-90BF-5EC33E2E26F5}"/>
                </a:ext>
              </a:extLst>
            </p:cNvPr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53573BB9-6D95-464C-B753-560648DFC951}"/>
                </a:ext>
              </a:extLst>
            </p:cNvPr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75F3F7A2-EA6D-F749-A1C3-F21969C9EBBD}"/>
                </a:ext>
              </a:extLst>
            </p:cNvPr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>
              <a:extLst>
                <a:ext uri="{FF2B5EF4-FFF2-40B4-BE49-F238E27FC236}">
                  <a16:creationId xmlns:a16="http://schemas.microsoft.com/office/drawing/2014/main" id="{9B16C819-5C92-E749-BF73-5E976031A438}"/>
                </a:ext>
              </a:extLst>
            </p:cNvPr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C0724F2-1EB1-9D40-AC2D-50BACC7285A4}"/>
              </a:ext>
            </a:extLst>
          </p:cNvPr>
          <p:cNvSpPr/>
          <p:nvPr/>
        </p:nvSpPr>
        <p:spPr>
          <a:xfrm>
            <a:off x="2055169" y="1727806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Programmable Parser</a:t>
            </a: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12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F2CEDC-7C5F-A04C-9C20-7D02E158DF02}"/>
              </a:ext>
            </a:extLst>
          </p:cNvPr>
          <p:cNvGrpSpPr/>
          <p:nvPr/>
        </p:nvGrpSpPr>
        <p:grpSpPr>
          <a:xfrm>
            <a:off x="3713826" y="2331846"/>
            <a:ext cx="1041889" cy="2894040"/>
            <a:chOff x="2468135" y="2086320"/>
            <a:chExt cx="915162" cy="2542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B431CB6-D714-994C-AA3E-4BBF1630A115}"/>
                </a:ext>
              </a:extLst>
            </p:cNvPr>
            <p:cNvSpPr/>
            <p:nvPr/>
          </p:nvSpPr>
          <p:spPr>
            <a:xfrm>
              <a:off x="2468135" y="2086320"/>
              <a:ext cx="915162" cy="2542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75A7A5E9-12E6-604A-BC20-38530E9CF948}"/>
                </a:ext>
              </a:extLst>
            </p:cNvPr>
            <p:cNvSpPr/>
            <p:nvPr/>
          </p:nvSpPr>
          <p:spPr>
            <a:xfrm rot="5400000">
              <a:off x="2985466" y="2250627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81336F7B-DDE9-8144-9937-1778B2E3BF1A}"/>
                </a:ext>
              </a:extLst>
            </p:cNvPr>
            <p:cNvSpPr/>
            <p:nvPr/>
          </p:nvSpPr>
          <p:spPr>
            <a:xfrm rot="5400000">
              <a:off x="2982418" y="2734329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85754F20-5573-DC47-AF19-99A725A571A9}"/>
                </a:ext>
              </a:extLst>
            </p:cNvPr>
            <p:cNvSpPr/>
            <p:nvPr/>
          </p:nvSpPr>
          <p:spPr>
            <a:xfrm rot="5400000">
              <a:off x="2982418" y="3218031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8BCF2E5F-E4D3-284C-A889-0082BAC0EEE0}"/>
                </a:ext>
              </a:extLst>
            </p:cNvPr>
            <p:cNvSpPr/>
            <p:nvPr/>
          </p:nvSpPr>
          <p:spPr>
            <a:xfrm rot="5400000">
              <a:off x="2982418" y="3701733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0634E37C-24F7-DF43-AE1E-35AFAFDFDB90}"/>
                </a:ext>
              </a:extLst>
            </p:cNvPr>
            <p:cNvSpPr/>
            <p:nvPr/>
          </p:nvSpPr>
          <p:spPr>
            <a:xfrm rot="5400000">
              <a:off x="2982418" y="4185434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109E2D2-FA76-8B48-8752-1A69AE58BA3D}"/>
                </a:ext>
              </a:extLst>
            </p:cNvPr>
            <p:cNvSpPr/>
            <p:nvPr/>
          </p:nvSpPr>
          <p:spPr>
            <a:xfrm>
              <a:off x="2566600" y="2198526"/>
              <a:ext cx="373409" cy="23109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</a:p>
          </p:txBody>
        </p: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1095ACF4-CFEA-414D-9632-56D5187184FC}"/>
              </a:ext>
            </a:extLst>
          </p:cNvPr>
          <p:cNvSpPr/>
          <p:nvPr/>
        </p:nvSpPr>
        <p:spPr>
          <a:xfrm>
            <a:off x="3713826" y="1727807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Persistent State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3687BA-4C14-9942-ABA4-D1FA276D37E2}"/>
              </a:ext>
            </a:extLst>
          </p:cNvPr>
          <p:cNvGrpSpPr/>
          <p:nvPr/>
        </p:nvGrpSpPr>
        <p:grpSpPr>
          <a:xfrm>
            <a:off x="2174622" y="2375698"/>
            <a:ext cx="1214525" cy="2727370"/>
            <a:chOff x="944698" y="2284250"/>
            <a:chExt cx="1066800" cy="2395634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51F81D7-F0E3-3049-8A7B-DDCFAB8D0412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49643C3-D1D9-D141-9F72-BEFEA9C3DF63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9A79D7A-47F0-8744-93A3-ADD93AB216A0}"/>
                </a:ext>
              </a:extLst>
            </p:cNvPr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C8A7B0B-827B-D745-A9C0-37FD276D1D9C}"/>
                </a:ext>
              </a:extLst>
            </p:cNvPr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C1213EF-6A15-2E40-BC32-4744DCEDB3CA}"/>
                </a:ext>
              </a:extLst>
            </p:cNvPr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5366074C-89E2-F84A-A5DA-CD94C8F0B3D4}"/>
                </a:ext>
              </a:extLst>
            </p:cNvPr>
            <p:cNvCxnSpPr>
              <a:stCxn id="77" idx="6"/>
              <a:endCxn id="78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55BA5F46-C59B-4741-9409-BD6E07B0DEC2}"/>
                </a:ext>
              </a:extLst>
            </p:cNvPr>
            <p:cNvCxnSpPr>
              <a:stCxn id="78" idx="2"/>
              <a:endCxn id="77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28586F91-2DE4-E946-B851-F7D3DE442270}"/>
                </a:ext>
              </a:extLst>
            </p:cNvPr>
            <p:cNvCxnSpPr>
              <a:stCxn id="75" idx="6"/>
              <a:endCxn id="76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18A10316-BD72-6B4B-81B1-7F3998D2FE84}"/>
                </a:ext>
              </a:extLst>
            </p:cNvPr>
            <p:cNvCxnSpPr>
              <a:stCxn id="76" idx="4"/>
              <a:endCxn id="79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6C378E5F-D6B0-254E-AEC1-C5C6961C022F}"/>
                </a:ext>
              </a:extLst>
            </p:cNvPr>
            <p:cNvCxnSpPr>
              <a:stCxn id="78" idx="5"/>
              <a:endCxn id="79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801ED7D9-3C37-1B4E-8A76-418E549A5CBF}"/>
                </a:ext>
              </a:extLst>
            </p:cNvPr>
            <p:cNvCxnSpPr>
              <a:stCxn id="75" idx="2"/>
              <a:endCxn id="77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Arrow 85">
            <a:extLst>
              <a:ext uri="{FF2B5EF4-FFF2-40B4-BE49-F238E27FC236}">
                <a16:creationId xmlns:a16="http://schemas.microsoft.com/office/drawing/2014/main" id="{432CFE24-2803-4743-AE03-C12DD9E04611}"/>
              </a:ext>
            </a:extLst>
          </p:cNvPr>
          <p:cNvSpPr/>
          <p:nvPr/>
        </p:nvSpPr>
        <p:spPr>
          <a:xfrm>
            <a:off x="353390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C800C40-9DE5-AE4C-9E02-E9B99289BF4D}"/>
              </a:ext>
            </a:extLst>
          </p:cNvPr>
          <p:cNvGrpSpPr/>
          <p:nvPr/>
        </p:nvGrpSpPr>
        <p:grpSpPr>
          <a:xfrm>
            <a:off x="4957268" y="1727806"/>
            <a:ext cx="1041889" cy="3498080"/>
            <a:chOff x="3433267" y="1727806"/>
            <a:chExt cx="1041889" cy="349808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F991434-BD77-1048-82D9-CA1EF4F218AB}"/>
                </a:ext>
              </a:extLst>
            </p:cNvPr>
            <p:cNvSpPr/>
            <p:nvPr/>
          </p:nvSpPr>
          <p:spPr>
            <a:xfrm>
              <a:off x="3433267" y="2331846"/>
              <a:ext cx="1041889" cy="2894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2E530906-BC4F-6549-8046-544FD295D516}"/>
                </a:ext>
              </a:extLst>
            </p:cNvPr>
            <p:cNvSpPr/>
            <p:nvPr/>
          </p:nvSpPr>
          <p:spPr>
            <a:xfrm rot="5400000">
              <a:off x="4022235" y="251890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>
              <a:extLst>
                <a:ext uri="{FF2B5EF4-FFF2-40B4-BE49-F238E27FC236}">
                  <a16:creationId xmlns:a16="http://schemas.microsoft.com/office/drawing/2014/main" id="{78EF958C-A482-0D4C-ACAB-677F71E1C0F8}"/>
                </a:ext>
              </a:extLst>
            </p:cNvPr>
            <p:cNvSpPr/>
            <p:nvPr/>
          </p:nvSpPr>
          <p:spPr>
            <a:xfrm rot="5400000">
              <a:off x="4018765" y="306958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>
              <a:extLst>
                <a:ext uri="{FF2B5EF4-FFF2-40B4-BE49-F238E27FC236}">
                  <a16:creationId xmlns:a16="http://schemas.microsoft.com/office/drawing/2014/main" id="{F6792302-FB21-F742-970A-7348BBA453A0}"/>
                </a:ext>
              </a:extLst>
            </p:cNvPr>
            <p:cNvSpPr/>
            <p:nvPr/>
          </p:nvSpPr>
          <p:spPr>
            <a:xfrm rot="5400000">
              <a:off x="4018765" y="3620271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1810A20F-C3E0-584F-BC37-950D8E024CF7}"/>
                </a:ext>
              </a:extLst>
            </p:cNvPr>
            <p:cNvSpPr/>
            <p:nvPr/>
          </p:nvSpPr>
          <p:spPr>
            <a:xfrm rot="5400000">
              <a:off x="4018765" y="41709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00B9C0BF-4A76-1C4C-9EC8-072694D9C52D}"/>
                </a:ext>
              </a:extLst>
            </p:cNvPr>
            <p:cNvSpPr/>
            <p:nvPr/>
          </p:nvSpPr>
          <p:spPr>
            <a:xfrm rot="5400000">
              <a:off x="4018765" y="472163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83FC3D9-BF13-7D4D-B349-DA1304874665}"/>
                </a:ext>
              </a:extLst>
            </p:cNvPr>
            <p:cNvSpPr/>
            <p:nvPr/>
          </p:nvSpPr>
          <p:spPr>
            <a:xfrm>
              <a:off x="3545367" y="2459590"/>
              <a:ext cx="425117" cy="26309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DDB25266-3181-2144-A973-D48657721003}"/>
                </a:ext>
              </a:extLst>
            </p:cNvPr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7EFA42A-F767-F54A-97A3-676AD69BBB94}"/>
                </a:ext>
              </a:extLst>
            </p:cNvPr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489D984-26AE-E641-8C07-E9D9672EBED2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B598EC7-5BF3-7B4F-A90E-A6A4F5F970DA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99A516-76C6-AA4B-9DFD-02160F9E5DD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E516E9F-9A98-6F44-9DEE-CF0171544F69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B765576-DEE4-9B45-A13D-EDB9EA108BC3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4EB3B9-3DB7-AA4F-BF8F-D6834BCB9A7E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CDF8199-63F9-A942-909A-A93A9E9F8B81}"/>
              </a:ext>
            </a:extLst>
          </p:cNvPr>
          <p:cNvGrpSpPr/>
          <p:nvPr/>
        </p:nvGrpSpPr>
        <p:grpSpPr>
          <a:xfrm>
            <a:off x="6200710" y="1722840"/>
            <a:ext cx="1055748" cy="3503047"/>
            <a:chOff x="4676710" y="1722839"/>
            <a:chExt cx="1055748" cy="350304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0ECB90F-987E-5A4C-8D7C-0EF91B2869A2}"/>
                </a:ext>
              </a:extLst>
            </p:cNvPr>
            <p:cNvGrpSpPr/>
            <p:nvPr/>
          </p:nvGrpSpPr>
          <p:grpSpPr>
            <a:xfrm>
              <a:off x="4676710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0444096-71CD-CC4B-A39C-E53361BBFA05}"/>
                  </a:ext>
                </a:extLst>
              </p:cNvPr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rapezoid 114">
                <a:extLst>
                  <a:ext uri="{FF2B5EF4-FFF2-40B4-BE49-F238E27FC236}">
                    <a16:creationId xmlns:a16="http://schemas.microsoft.com/office/drawing/2014/main" id="{B68EEC15-79C8-A94B-9F60-6194478421F4}"/>
                  </a:ext>
                </a:extLst>
              </p:cNvPr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7705A1E1-4D08-D449-B623-FA0C2021C77D}"/>
                  </a:ext>
                </a:extLst>
              </p:cNvPr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3DC05987-E4D9-AB47-9D7A-668E6F50D67C}"/>
                  </a:ext>
                </a:extLst>
              </p:cNvPr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1732E615-3D9F-6E4B-9864-FFF47D4E0056}"/>
                  </a:ext>
                </a:extLst>
              </p:cNvPr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75564B2C-EC35-8C4D-A09B-399C813CDE8A}"/>
                  </a:ext>
                </a:extLst>
              </p:cNvPr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A315499-4A65-FE4D-ADFD-5D032E0F05DF}"/>
                  </a:ext>
                </a:extLst>
              </p:cNvPr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74313DE9-B146-1447-9062-4BCD7E728F18}"/>
                </a:ext>
              </a:extLst>
            </p:cNvPr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CFC0768-9413-CC47-A4D9-439824C5427D}"/>
                </a:ext>
              </a:extLst>
            </p:cNvPr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95FB410-54D2-764D-A34F-DB56A38C19F6}"/>
                </a:ext>
              </a:extLst>
            </p:cNvPr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2C37A6F-88B5-CE4A-A19D-CB0A44937835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B47CAA6-8CCA-AC4D-843B-8B6B15343CA5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99DDD85-382A-1D4F-BCC3-8F62F0A2BCF4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A38BEFE-9480-5C49-B78E-3D55554A0F67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DF5F1B5-05EB-214A-92BD-3926DDD6B908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AE64AA7-9BAA-4E4E-BEAF-0A57EF0C47DD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D3BA6FC-28C8-9149-B1AF-B2FA29083658}"/>
              </a:ext>
            </a:extLst>
          </p:cNvPr>
          <p:cNvGrpSpPr/>
          <p:nvPr/>
        </p:nvGrpSpPr>
        <p:grpSpPr>
          <a:xfrm>
            <a:off x="7441149" y="1727806"/>
            <a:ext cx="1044893" cy="3498080"/>
            <a:chOff x="5917148" y="1727806"/>
            <a:chExt cx="1044893" cy="349808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82492CE-463F-DE49-83C5-32BA3A8AEA66}"/>
                </a:ext>
              </a:extLst>
            </p:cNvPr>
            <p:cNvGrpSpPr/>
            <p:nvPr/>
          </p:nvGrpSpPr>
          <p:grpSpPr>
            <a:xfrm>
              <a:off x="5920152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9494F92-845B-EC4C-9570-4640ABBF0AE5}"/>
                  </a:ext>
                </a:extLst>
              </p:cNvPr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rapezoid 132">
                <a:extLst>
                  <a:ext uri="{FF2B5EF4-FFF2-40B4-BE49-F238E27FC236}">
                    <a16:creationId xmlns:a16="http://schemas.microsoft.com/office/drawing/2014/main" id="{B65EB93A-C354-8C40-A42E-E441E7100850}"/>
                  </a:ext>
                </a:extLst>
              </p:cNvPr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3066A28B-A2DE-0847-8FCD-BFD9362FFF95}"/>
                  </a:ext>
                </a:extLst>
              </p:cNvPr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rapezoid 134">
                <a:extLst>
                  <a:ext uri="{FF2B5EF4-FFF2-40B4-BE49-F238E27FC236}">
                    <a16:creationId xmlns:a16="http://schemas.microsoft.com/office/drawing/2014/main" id="{08740731-0E9B-5F44-88B0-016782BC7D24}"/>
                  </a:ext>
                </a:extLst>
              </p:cNvPr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rapezoid 135">
                <a:extLst>
                  <a:ext uri="{FF2B5EF4-FFF2-40B4-BE49-F238E27FC236}">
                    <a16:creationId xmlns:a16="http://schemas.microsoft.com/office/drawing/2014/main" id="{0D287365-0FD9-B642-8C98-8A81ECCEB8A9}"/>
                  </a:ext>
                </a:extLst>
              </p:cNvPr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rapezoid 136">
                <a:extLst>
                  <a:ext uri="{FF2B5EF4-FFF2-40B4-BE49-F238E27FC236}">
                    <a16:creationId xmlns:a16="http://schemas.microsoft.com/office/drawing/2014/main" id="{470FACB5-A894-6643-BE93-B9C8B2C77613}"/>
                  </a:ext>
                </a:extLst>
              </p:cNvPr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9E5F484-8744-6F49-BDFD-698EA456FF0B}"/>
                  </a:ext>
                </a:extLst>
              </p:cNvPr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2C0C259C-528B-0545-A87C-F1FA49BB087E}"/>
                </a:ext>
              </a:extLst>
            </p:cNvPr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52E8B60A-F20C-9849-96D0-134018A69E7C}"/>
                </a:ext>
              </a:extLst>
            </p:cNvPr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3E8AB7C-F72F-454A-977F-B332EE7E8643}"/>
                </a:ext>
              </a:extLst>
            </p:cNvPr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D6FEED8-1E12-9B4A-A621-8BEF089D225E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B7F03BE-A966-F44B-AC9B-E4B86C9E56A7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1266E2F-667D-6140-B764-3CBD3F9424DF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0BA3563-93F6-0B45-82E0-9C2860AF43E6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8B0E754-6D81-6342-9242-08AA3A99A13B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7B083B6-EBF3-A540-8820-7954970DCEA3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2C6127C-271C-3D4F-9F5A-3BB63D7C62D1}"/>
              </a:ext>
            </a:extLst>
          </p:cNvPr>
          <p:cNvSpPr txBox="1"/>
          <p:nvPr/>
        </p:nvSpPr>
        <p:spPr>
          <a:xfrm>
            <a:off x="4307968" y="2533517"/>
            <a:ext cx="44057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D20D7E8F-D185-0048-A9D9-4202FA39698C}"/>
              </a:ext>
            </a:extLst>
          </p:cNvPr>
          <p:cNvSpPr/>
          <p:nvPr/>
        </p:nvSpPr>
        <p:spPr>
          <a:xfrm>
            <a:off x="9022829" y="4616922"/>
            <a:ext cx="1003066" cy="547151"/>
          </a:xfrm>
          <a:prstGeom prst="roundRect">
            <a:avLst/>
          </a:prstGeom>
          <a:solidFill>
            <a:srgbClr val="FFD700"/>
          </a:solidFill>
          <a:ln>
            <a:solidFill>
              <a:srgbClr val="C6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Packet</a:t>
            </a:r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4C41C235-9C28-7F45-BA89-7D134CE8CA9E}"/>
              </a:ext>
            </a:extLst>
          </p:cNvPr>
          <p:cNvSpPr/>
          <p:nvPr/>
        </p:nvSpPr>
        <p:spPr>
          <a:xfrm>
            <a:off x="4777344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>
            <a:extLst>
              <a:ext uri="{FF2B5EF4-FFF2-40B4-BE49-F238E27FC236}">
                <a16:creationId xmlns:a16="http://schemas.microsoft.com/office/drawing/2014/main" id="{74706CD9-8807-5246-B33D-413BE46121A8}"/>
              </a:ext>
            </a:extLst>
          </p:cNvPr>
          <p:cNvSpPr/>
          <p:nvPr/>
        </p:nvSpPr>
        <p:spPr>
          <a:xfrm>
            <a:off x="6020786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D2107FCC-6C74-B542-9B20-0B20D51ADF80}"/>
              </a:ext>
            </a:extLst>
          </p:cNvPr>
          <p:cNvSpPr/>
          <p:nvPr/>
        </p:nvSpPr>
        <p:spPr>
          <a:xfrm>
            <a:off x="7264229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75501C0-A1FD-514F-9748-7410DA4DE32B}"/>
              </a:ext>
            </a:extLst>
          </p:cNvPr>
          <p:cNvSpPr/>
          <p:nvPr/>
        </p:nvSpPr>
        <p:spPr>
          <a:xfrm>
            <a:off x="849314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9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533 C 0.03924 -0.0044 0.08003 -0.01412 0.1 0.00023 C 0.11997 0.01459 0.14115 0.06065 0.1184 0.09144 C 0.09549 0.12199 0.12326 0.17176 -0.03681 0.18426 C -0.19687 0.19699 -0.72604 0.19838 -0.84201 0.1669 C -0.95781 0.13519 -0.84549 0.06505 -0.73281 -0.00509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86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281 -0.00509 L -0.00017 -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40" grpId="2" animBg="1"/>
      <p:bldP spid="140" grpId="3" animBg="1"/>
      <p:bldP spid="140" grpId="4" animBg="1"/>
      <p:bldP spid="140" grpId="5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6339-EB98-C54E-A69B-30EA1FA9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Challenges of</a:t>
            </a:r>
            <a:r>
              <a:rPr lang="zh-CN" altLang="en-US" sz="3200" dirty="0"/>
              <a:t> </a:t>
            </a:r>
            <a:r>
              <a:rPr lang="en-US" altLang="zh-CN" sz="3200" dirty="0"/>
              <a:t>Running</a:t>
            </a:r>
            <a:r>
              <a:rPr lang="zh-CN" altLang="en-US" sz="3200" dirty="0"/>
              <a:t> </a:t>
            </a:r>
            <a:r>
              <a:rPr lang="en-US" altLang="zh-CN" sz="3200" dirty="0"/>
              <a:t>Algorithms</a:t>
            </a:r>
            <a:r>
              <a:rPr lang="zh-CN" altLang="en-US" sz="3200" dirty="0"/>
              <a:t> </a:t>
            </a: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PISA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D7D5-638C-1F48-BA12-9791CDBB6C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Constrained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access: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Partitioned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stages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R/W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address</a:t>
            </a:r>
            <a:r>
              <a:rPr lang="zh-CN" altLang="en-US" sz="2400" dirty="0"/>
              <a:t> </a:t>
            </a:r>
            <a:r>
              <a:rPr lang="en-US" altLang="zh-CN" sz="2400" dirty="0"/>
              <a:t>per</a:t>
            </a:r>
            <a:r>
              <a:rPr lang="zh-CN" altLang="en-US" sz="2400" dirty="0"/>
              <a:t> </a:t>
            </a:r>
            <a:r>
              <a:rPr lang="en-US" altLang="zh-CN" sz="2400" dirty="0"/>
              <a:t>stage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Computation: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basic</a:t>
            </a:r>
            <a:r>
              <a:rPr lang="zh-CN" altLang="en-US" sz="2800" dirty="0"/>
              <a:t> </a:t>
            </a:r>
            <a:r>
              <a:rPr lang="en-US" altLang="zh-CN" sz="2800" dirty="0"/>
              <a:t>arithmetic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Limited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size,</a:t>
            </a:r>
            <a:r>
              <a:rPr lang="zh-CN" altLang="en-US" sz="2800" dirty="0"/>
              <a:t> </a:t>
            </a:r>
            <a:r>
              <a:rPr lang="en-US" altLang="zh-CN" sz="2800" dirty="0"/>
              <a:t>limited</a:t>
            </a:r>
            <a:r>
              <a:rPr lang="zh-CN" altLang="en-US" sz="2800" dirty="0"/>
              <a:t> </a:t>
            </a:r>
            <a:r>
              <a:rPr lang="en-US" altLang="zh-CN" sz="2800" dirty="0"/>
              <a:t>#stages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Recirculation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helps,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but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hurts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276D0-299D-064C-A761-9DF09A8BE8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5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EFE8-35D1-3642-8D62-64511E6A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Heavy-Hitter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D12F-E633-2546-BCA6-EB7C67817A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1" y="1645920"/>
            <a:ext cx="5826622" cy="4710431"/>
          </a:xfrm>
        </p:spPr>
        <p:txBody>
          <a:bodyPr/>
          <a:lstStyle/>
          <a:p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few</a:t>
            </a:r>
            <a:r>
              <a:rPr lang="zh-CN" altLang="en-US" sz="2800" dirty="0"/>
              <a:t> </a:t>
            </a:r>
            <a:r>
              <a:rPr lang="en-US" altLang="zh-CN" sz="2800" dirty="0"/>
              <a:t>“Heavy-Hitters”,</a:t>
            </a:r>
            <a:r>
              <a:rPr lang="zh-CN" altLang="en-US" sz="2800" dirty="0"/>
              <a:t> </a:t>
            </a:r>
            <a:r>
              <a:rPr lang="en-US" altLang="zh-CN" sz="2800" dirty="0"/>
              <a:t>a.k.a.</a:t>
            </a:r>
            <a:r>
              <a:rPr lang="zh-CN" altLang="en-US" sz="2800" dirty="0"/>
              <a:t> </a:t>
            </a:r>
            <a:r>
              <a:rPr lang="en-US" altLang="zh-CN" sz="2800" dirty="0"/>
              <a:t>elephant</a:t>
            </a:r>
            <a:r>
              <a:rPr lang="zh-CN" altLang="en-US" sz="2800" dirty="0"/>
              <a:t> </a:t>
            </a:r>
            <a:r>
              <a:rPr lang="en-US" altLang="zh-CN" sz="2800" dirty="0"/>
              <a:t>flows,</a:t>
            </a:r>
            <a:r>
              <a:rPr lang="zh-CN" altLang="en-US" sz="2800" dirty="0"/>
              <a:t> </a:t>
            </a:r>
            <a:r>
              <a:rPr lang="en-US" altLang="zh-CN" sz="2800" dirty="0"/>
              <a:t>send</a:t>
            </a:r>
            <a:r>
              <a:rPr lang="zh-CN" altLang="en-US" sz="2800" dirty="0"/>
              <a:t> </a:t>
            </a:r>
            <a:r>
              <a:rPr lang="en-US" altLang="zh-CN" sz="2800" dirty="0"/>
              <a:t>most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packets.</a:t>
            </a:r>
          </a:p>
          <a:p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catch</a:t>
            </a:r>
            <a:r>
              <a:rPr lang="zh-CN" altLang="en-US" sz="2800" dirty="0"/>
              <a:t> </a:t>
            </a:r>
            <a:r>
              <a:rPr lang="en-US" altLang="zh-CN" sz="2800" dirty="0"/>
              <a:t>these</a:t>
            </a:r>
            <a:r>
              <a:rPr lang="zh-CN" altLang="en-US" sz="2800" dirty="0"/>
              <a:t> </a:t>
            </a:r>
            <a:r>
              <a:rPr lang="en-US" altLang="zh-CN" sz="2800" dirty="0"/>
              <a:t>elephants,</a:t>
            </a:r>
            <a:r>
              <a:rPr lang="zh-CN" altLang="en-US" sz="2800" dirty="0"/>
              <a:t> </a:t>
            </a:r>
            <a:r>
              <a:rPr lang="en-US" altLang="zh-CN" sz="2800" dirty="0"/>
              <a:t>we:</a:t>
            </a:r>
          </a:p>
          <a:p>
            <a:pPr lvl="1"/>
            <a:r>
              <a:rPr lang="en-US" altLang="zh-CN" sz="2400" dirty="0"/>
              <a:t>Report</a:t>
            </a:r>
            <a:r>
              <a:rPr lang="zh-CN" altLang="en-US" sz="2400" dirty="0"/>
              <a:t> </a:t>
            </a:r>
            <a:r>
              <a:rPr lang="en-US" altLang="zh-CN" sz="2400" dirty="0"/>
              <a:t>top-</a:t>
            </a:r>
            <a:r>
              <a:rPr lang="en-US" altLang="zh-CN" sz="2400" i="1" dirty="0"/>
              <a:t>k</a:t>
            </a:r>
            <a:r>
              <a:rPr lang="zh-CN" altLang="en-US" sz="2400" dirty="0"/>
              <a:t> </a:t>
            </a:r>
            <a:r>
              <a:rPr lang="en-US" altLang="zh-CN" sz="2400" dirty="0"/>
              <a:t>flows</a:t>
            </a:r>
          </a:p>
          <a:p>
            <a:pPr lvl="1"/>
            <a:r>
              <a:rPr lang="en-US" altLang="zh-CN" sz="2400" dirty="0"/>
              <a:t>Estimate</a:t>
            </a:r>
            <a:r>
              <a:rPr lang="zh-CN" altLang="en-US" sz="2400" dirty="0"/>
              <a:t> </a:t>
            </a:r>
            <a:r>
              <a:rPr lang="en-US" altLang="zh-CN" sz="2400" dirty="0"/>
              <a:t>flow</a:t>
            </a:r>
            <a:r>
              <a:rPr lang="zh-CN" altLang="en-US" sz="2400" dirty="0"/>
              <a:t> </a:t>
            </a:r>
            <a:r>
              <a:rPr lang="en-US" altLang="zh-CN" sz="2400" dirty="0"/>
              <a:t>size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flow</a:t>
            </a:r>
          </a:p>
          <a:p>
            <a:r>
              <a:rPr lang="en-US" altLang="zh-CN" sz="2800" dirty="0"/>
              <a:t>Metrics:</a:t>
            </a:r>
          </a:p>
          <a:p>
            <a:pPr lvl="1"/>
            <a:r>
              <a:rPr lang="en-US" altLang="zh-CN" sz="2400" dirty="0"/>
              <a:t>Recall</a:t>
            </a:r>
          </a:p>
          <a:p>
            <a:pPr lvl="1"/>
            <a:r>
              <a:rPr lang="en-US" altLang="zh-CN" sz="2400" dirty="0"/>
              <a:t>On-arrival</a:t>
            </a:r>
            <a:r>
              <a:rPr lang="zh-CN" altLang="en-US" sz="2400" dirty="0"/>
              <a:t> </a:t>
            </a:r>
            <a:r>
              <a:rPr lang="en-US" altLang="zh-CN" sz="2400" dirty="0"/>
              <a:t>MSE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4890-C263-4047-96DE-631CE7F302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F70D3-D921-7A42-A240-6AEE2389C2C7}"/>
              </a:ext>
            </a:extLst>
          </p:cNvPr>
          <p:cNvGrpSpPr/>
          <p:nvPr/>
        </p:nvGrpSpPr>
        <p:grpSpPr>
          <a:xfrm>
            <a:off x="6945905" y="2097311"/>
            <a:ext cx="5338431" cy="3116654"/>
            <a:chOff x="6772911" y="2752219"/>
            <a:chExt cx="5338431" cy="31166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A87D4AD-29A6-ED4C-804A-451510F031EC}"/>
                </a:ext>
              </a:extLst>
            </p:cNvPr>
            <p:cNvSpPr/>
            <p:nvPr/>
          </p:nvSpPr>
          <p:spPr>
            <a:xfrm>
              <a:off x="7357453" y="3594298"/>
              <a:ext cx="540463" cy="1837844"/>
            </a:xfrm>
            <a:custGeom>
              <a:avLst/>
              <a:gdLst>
                <a:gd name="connsiteX0" fmla="*/ 210019 w 635024"/>
                <a:gd name="connsiteY0" fmla="*/ 2747 h 1839762"/>
                <a:gd name="connsiteX1" fmla="*/ 210019 w 635024"/>
                <a:gd name="connsiteY1" fmla="*/ 2747 h 1839762"/>
                <a:gd name="connsiteX2" fmla="*/ 222130 w 635024"/>
                <a:gd name="connsiteY2" fmla="*/ 123859 h 1839762"/>
                <a:gd name="connsiteX3" fmla="*/ 234242 w 635024"/>
                <a:gd name="connsiteY3" fmla="*/ 160193 h 1839762"/>
                <a:gd name="connsiteX4" fmla="*/ 240297 w 635024"/>
                <a:gd name="connsiteY4" fmla="*/ 178360 h 1839762"/>
                <a:gd name="connsiteX5" fmla="*/ 252408 w 635024"/>
                <a:gd name="connsiteY5" fmla="*/ 305528 h 1839762"/>
                <a:gd name="connsiteX6" fmla="*/ 258464 w 635024"/>
                <a:gd name="connsiteY6" fmla="*/ 414529 h 1839762"/>
                <a:gd name="connsiteX7" fmla="*/ 264520 w 635024"/>
                <a:gd name="connsiteY7" fmla="*/ 444808 h 1839762"/>
                <a:gd name="connsiteX8" fmla="*/ 276631 w 635024"/>
                <a:gd name="connsiteY8" fmla="*/ 493253 h 1839762"/>
                <a:gd name="connsiteX9" fmla="*/ 288742 w 635024"/>
                <a:gd name="connsiteY9" fmla="*/ 771812 h 1839762"/>
                <a:gd name="connsiteX10" fmla="*/ 306909 w 635024"/>
                <a:gd name="connsiteY10" fmla="*/ 814201 h 1839762"/>
                <a:gd name="connsiteX11" fmla="*/ 312965 w 635024"/>
                <a:gd name="connsiteY11" fmla="*/ 838424 h 1839762"/>
                <a:gd name="connsiteX12" fmla="*/ 319020 w 635024"/>
                <a:gd name="connsiteY12" fmla="*/ 856590 h 1839762"/>
                <a:gd name="connsiteX13" fmla="*/ 355354 w 635024"/>
                <a:gd name="connsiteY13" fmla="*/ 953480 h 1839762"/>
                <a:gd name="connsiteX14" fmla="*/ 361410 w 635024"/>
                <a:gd name="connsiteY14" fmla="*/ 971647 h 1839762"/>
                <a:gd name="connsiteX15" fmla="*/ 373521 w 635024"/>
                <a:gd name="connsiteY15" fmla="*/ 1026148 h 1839762"/>
                <a:gd name="connsiteX16" fmla="*/ 385632 w 635024"/>
                <a:gd name="connsiteY16" fmla="*/ 1135149 h 1839762"/>
                <a:gd name="connsiteX17" fmla="*/ 397743 w 635024"/>
                <a:gd name="connsiteY17" fmla="*/ 1177539 h 1839762"/>
                <a:gd name="connsiteX18" fmla="*/ 409855 w 635024"/>
                <a:gd name="connsiteY18" fmla="*/ 1195706 h 1839762"/>
                <a:gd name="connsiteX19" fmla="*/ 415910 w 635024"/>
                <a:gd name="connsiteY19" fmla="*/ 1213873 h 1839762"/>
                <a:gd name="connsiteX20" fmla="*/ 428022 w 635024"/>
                <a:gd name="connsiteY20" fmla="*/ 1225984 h 1839762"/>
                <a:gd name="connsiteX21" fmla="*/ 440133 w 635024"/>
                <a:gd name="connsiteY21" fmla="*/ 1244151 h 1839762"/>
                <a:gd name="connsiteX22" fmla="*/ 458300 w 635024"/>
                <a:gd name="connsiteY22" fmla="*/ 1268373 h 1839762"/>
                <a:gd name="connsiteX23" fmla="*/ 470411 w 635024"/>
                <a:gd name="connsiteY23" fmla="*/ 1286540 h 1839762"/>
                <a:gd name="connsiteX24" fmla="*/ 476467 w 635024"/>
                <a:gd name="connsiteY24" fmla="*/ 1304707 h 1839762"/>
                <a:gd name="connsiteX25" fmla="*/ 512800 w 635024"/>
                <a:gd name="connsiteY25" fmla="*/ 1328929 h 1839762"/>
                <a:gd name="connsiteX26" fmla="*/ 543079 w 635024"/>
                <a:gd name="connsiteY26" fmla="*/ 1353152 h 1839762"/>
                <a:gd name="connsiteX27" fmla="*/ 561245 w 635024"/>
                <a:gd name="connsiteY27" fmla="*/ 1365263 h 1839762"/>
                <a:gd name="connsiteX28" fmla="*/ 573357 w 635024"/>
                <a:gd name="connsiteY28" fmla="*/ 1377375 h 1839762"/>
                <a:gd name="connsiteX29" fmla="*/ 591524 w 635024"/>
                <a:gd name="connsiteY29" fmla="*/ 1389486 h 1839762"/>
                <a:gd name="connsiteX30" fmla="*/ 627857 w 635024"/>
                <a:gd name="connsiteY30" fmla="*/ 1425820 h 1839762"/>
                <a:gd name="connsiteX31" fmla="*/ 627857 w 635024"/>
                <a:gd name="connsiteY31" fmla="*/ 1819435 h 1839762"/>
                <a:gd name="connsiteX32" fmla="*/ 403799 w 635024"/>
                <a:gd name="connsiteY32" fmla="*/ 1813380 h 1839762"/>
                <a:gd name="connsiteX33" fmla="*/ 288742 w 635024"/>
                <a:gd name="connsiteY33" fmla="*/ 1795213 h 1839762"/>
                <a:gd name="connsiteX34" fmla="*/ 216075 w 635024"/>
                <a:gd name="connsiteY34" fmla="*/ 1789157 h 1839762"/>
                <a:gd name="connsiteX35" fmla="*/ 113129 w 635024"/>
                <a:gd name="connsiteY35" fmla="*/ 1777046 h 1839762"/>
                <a:gd name="connsiteX36" fmla="*/ 101018 w 635024"/>
                <a:gd name="connsiteY36" fmla="*/ 1686212 h 1839762"/>
                <a:gd name="connsiteX37" fmla="*/ 94962 w 635024"/>
                <a:gd name="connsiteY37" fmla="*/ 1661989 h 1839762"/>
                <a:gd name="connsiteX38" fmla="*/ 88906 w 635024"/>
                <a:gd name="connsiteY38" fmla="*/ 1619600 h 1839762"/>
                <a:gd name="connsiteX39" fmla="*/ 76795 w 635024"/>
                <a:gd name="connsiteY39" fmla="*/ 1577210 h 1839762"/>
                <a:gd name="connsiteX40" fmla="*/ 64684 w 635024"/>
                <a:gd name="connsiteY40" fmla="*/ 1498487 h 1839762"/>
                <a:gd name="connsiteX41" fmla="*/ 70740 w 635024"/>
                <a:gd name="connsiteY41" fmla="*/ 1383430 h 1839762"/>
                <a:gd name="connsiteX42" fmla="*/ 76795 w 635024"/>
                <a:gd name="connsiteY42" fmla="*/ 1359208 h 1839762"/>
                <a:gd name="connsiteX43" fmla="*/ 94962 w 635024"/>
                <a:gd name="connsiteY43" fmla="*/ 1244151 h 1839762"/>
                <a:gd name="connsiteX44" fmla="*/ 88906 w 635024"/>
                <a:gd name="connsiteY44" fmla="*/ 814201 h 1839762"/>
                <a:gd name="connsiteX45" fmla="*/ 76795 w 635024"/>
                <a:gd name="connsiteY45" fmla="*/ 753645 h 1839762"/>
                <a:gd name="connsiteX46" fmla="*/ 58628 w 635024"/>
                <a:gd name="connsiteY46" fmla="*/ 578031 h 1839762"/>
                <a:gd name="connsiteX47" fmla="*/ 46517 w 635024"/>
                <a:gd name="connsiteY47" fmla="*/ 444808 h 1839762"/>
                <a:gd name="connsiteX48" fmla="*/ 88906 w 635024"/>
                <a:gd name="connsiteY48" fmla="*/ 2747 h 1839762"/>
                <a:gd name="connsiteX49" fmla="*/ 210019 w 635024"/>
                <a:gd name="connsiteY49" fmla="*/ 2747 h 1839762"/>
                <a:gd name="connsiteX0" fmla="*/ 163502 w 588507"/>
                <a:gd name="connsiteY0" fmla="*/ 2747 h 1839762"/>
                <a:gd name="connsiteX1" fmla="*/ 163502 w 588507"/>
                <a:gd name="connsiteY1" fmla="*/ 2747 h 1839762"/>
                <a:gd name="connsiteX2" fmla="*/ 175613 w 588507"/>
                <a:gd name="connsiteY2" fmla="*/ 123859 h 1839762"/>
                <a:gd name="connsiteX3" fmla="*/ 187725 w 588507"/>
                <a:gd name="connsiteY3" fmla="*/ 160193 h 1839762"/>
                <a:gd name="connsiteX4" fmla="*/ 193780 w 588507"/>
                <a:gd name="connsiteY4" fmla="*/ 178360 h 1839762"/>
                <a:gd name="connsiteX5" fmla="*/ 205891 w 588507"/>
                <a:gd name="connsiteY5" fmla="*/ 305528 h 1839762"/>
                <a:gd name="connsiteX6" fmla="*/ 211947 w 588507"/>
                <a:gd name="connsiteY6" fmla="*/ 414529 h 1839762"/>
                <a:gd name="connsiteX7" fmla="*/ 218003 w 588507"/>
                <a:gd name="connsiteY7" fmla="*/ 444808 h 1839762"/>
                <a:gd name="connsiteX8" fmla="*/ 230114 w 588507"/>
                <a:gd name="connsiteY8" fmla="*/ 493253 h 1839762"/>
                <a:gd name="connsiteX9" fmla="*/ 242225 w 588507"/>
                <a:gd name="connsiteY9" fmla="*/ 771812 h 1839762"/>
                <a:gd name="connsiteX10" fmla="*/ 260392 w 588507"/>
                <a:gd name="connsiteY10" fmla="*/ 814201 h 1839762"/>
                <a:gd name="connsiteX11" fmla="*/ 266448 w 588507"/>
                <a:gd name="connsiteY11" fmla="*/ 838424 h 1839762"/>
                <a:gd name="connsiteX12" fmla="*/ 272503 w 588507"/>
                <a:gd name="connsiteY12" fmla="*/ 856590 h 1839762"/>
                <a:gd name="connsiteX13" fmla="*/ 308837 w 588507"/>
                <a:gd name="connsiteY13" fmla="*/ 953480 h 1839762"/>
                <a:gd name="connsiteX14" fmla="*/ 314893 w 588507"/>
                <a:gd name="connsiteY14" fmla="*/ 971647 h 1839762"/>
                <a:gd name="connsiteX15" fmla="*/ 327004 w 588507"/>
                <a:gd name="connsiteY15" fmla="*/ 1026148 h 1839762"/>
                <a:gd name="connsiteX16" fmla="*/ 339115 w 588507"/>
                <a:gd name="connsiteY16" fmla="*/ 1135149 h 1839762"/>
                <a:gd name="connsiteX17" fmla="*/ 351226 w 588507"/>
                <a:gd name="connsiteY17" fmla="*/ 1177539 h 1839762"/>
                <a:gd name="connsiteX18" fmla="*/ 363338 w 588507"/>
                <a:gd name="connsiteY18" fmla="*/ 1195706 h 1839762"/>
                <a:gd name="connsiteX19" fmla="*/ 369393 w 588507"/>
                <a:gd name="connsiteY19" fmla="*/ 1213873 h 1839762"/>
                <a:gd name="connsiteX20" fmla="*/ 381505 w 588507"/>
                <a:gd name="connsiteY20" fmla="*/ 1225984 h 1839762"/>
                <a:gd name="connsiteX21" fmla="*/ 393616 w 588507"/>
                <a:gd name="connsiteY21" fmla="*/ 1244151 h 1839762"/>
                <a:gd name="connsiteX22" fmla="*/ 411783 w 588507"/>
                <a:gd name="connsiteY22" fmla="*/ 1268373 h 1839762"/>
                <a:gd name="connsiteX23" fmla="*/ 423894 w 588507"/>
                <a:gd name="connsiteY23" fmla="*/ 1286540 h 1839762"/>
                <a:gd name="connsiteX24" fmla="*/ 429950 w 588507"/>
                <a:gd name="connsiteY24" fmla="*/ 1304707 h 1839762"/>
                <a:gd name="connsiteX25" fmla="*/ 466283 w 588507"/>
                <a:gd name="connsiteY25" fmla="*/ 1328929 h 1839762"/>
                <a:gd name="connsiteX26" fmla="*/ 496562 w 588507"/>
                <a:gd name="connsiteY26" fmla="*/ 1353152 h 1839762"/>
                <a:gd name="connsiteX27" fmla="*/ 514728 w 588507"/>
                <a:gd name="connsiteY27" fmla="*/ 1365263 h 1839762"/>
                <a:gd name="connsiteX28" fmla="*/ 526840 w 588507"/>
                <a:gd name="connsiteY28" fmla="*/ 1377375 h 1839762"/>
                <a:gd name="connsiteX29" fmla="*/ 545007 w 588507"/>
                <a:gd name="connsiteY29" fmla="*/ 1389486 h 1839762"/>
                <a:gd name="connsiteX30" fmla="*/ 581340 w 588507"/>
                <a:gd name="connsiteY30" fmla="*/ 1425820 h 1839762"/>
                <a:gd name="connsiteX31" fmla="*/ 581340 w 588507"/>
                <a:gd name="connsiteY31" fmla="*/ 1819435 h 1839762"/>
                <a:gd name="connsiteX32" fmla="*/ 357282 w 588507"/>
                <a:gd name="connsiteY32" fmla="*/ 1813380 h 1839762"/>
                <a:gd name="connsiteX33" fmla="*/ 242225 w 588507"/>
                <a:gd name="connsiteY33" fmla="*/ 1795213 h 1839762"/>
                <a:gd name="connsiteX34" fmla="*/ 169558 w 588507"/>
                <a:gd name="connsiteY34" fmla="*/ 1789157 h 1839762"/>
                <a:gd name="connsiteX35" fmla="*/ 66612 w 588507"/>
                <a:gd name="connsiteY35" fmla="*/ 1777046 h 1839762"/>
                <a:gd name="connsiteX36" fmla="*/ 54501 w 588507"/>
                <a:gd name="connsiteY36" fmla="*/ 1686212 h 1839762"/>
                <a:gd name="connsiteX37" fmla="*/ 48445 w 588507"/>
                <a:gd name="connsiteY37" fmla="*/ 1661989 h 1839762"/>
                <a:gd name="connsiteX38" fmla="*/ 42389 w 588507"/>
                <a:gd name="connsiteY38" fmla="*/ 1619600 h 1839762"/>
                <a:gd name="connsiteX39" fmla="*/ 30278 w 588507"/>
                <a:gd name="connsiteY39" fmla="*/ 1577210 h 1839762"/>
                <a:gd name="connsiteX40" fmla="*/ 18167 w 588507"/>
                <a:gd name="connsiteY40" fmla="*/ 1498487 h 1839762"/>
                <a:gd name="connsiteX41" fmla="*/ 24223 w 588507"/>
                <a:gd name="connsiteY41" fmla="*/ 1383430 h 1839762"/>
                <a:gd name="connsiteX42" fmla="*/ 30278 w 588507"/>
                <a:gd name="connsiteY42" fmla="*/ 1359208 h 1839762"/>
                <a:gd name="connsiteX43" fmla="*/ 48445 w 588507"/>
                <a:gd name="connsiteY43" fmla="*/ 1244151 h 1839762"/>
                <a:gd name="connsiteX44" fmla="*/ 42389 w 588507"/>
                <a:gd name="connsiteY44" fmla="*/ 814201 h 1839762"/>
                <a:gd name="connsiteX45" fmla="*/ 30278 w 588507"/>
                <a:gd name="connsiteY45" fmla="*/ 753645 h 1839762"/>
                <a:gd name="connsiteX46" fmla="*/ 12111 w 588507"/>
                <a:gd name="connsiteY46" fmla="*/ 578031 h 1839762"/>
                <a:gd name="connsiteX47" fmla="*/ 0 w 588507"/>
                <a:gd name="connsiteY47" fmla="*/ 444808 h 1839762"/>
                <a:gd name="connsiteX48" fmla="*/ 42389 w 588507"/>
                <a:gd name="connsiteY48" fmla="*/ 2747 h 1839762"/>
                <a:gd name="connsiteX49" fmla="*/ 163502 w 588507"/>
                <a:gd name="connsiteY49" fmla="*/ 2747 h 1839762"/>
                <a:gd name="connsiteX0" fmla="*/ 151584 w 576589"/>
                <a:gd name="connsiteY0" fmla="*/ 2747 h 1839762"/>
                <a:gd name="connsiteX1" fmla="*/ 151584 w 576589"/>
                <a:gd name="connsiteY1" fmla="*/ 2747 h 1839762"/>
                <a:gd name="connsiteX2" fmla="*/ 163695 w 576589"/>
                <a:gd name="connsiteY2" fmla="*/ 123859 h 1839762"/>
                <a:gd name="connsiteX3" fmla="*/ 175807 w 576589"/>
                <a:gd name="connsiteY3" fmla="*/ 160193 h 1839762"/>
                <a:gd name="connsiteX4" fmla="*/ 181862 w 576589"/>
                <a:gd name="connsiteY4" fmla="*/ 178360 h 1839762"/>
                <a:gd name="connsiteX5" fmla="*/ 193973 w 576589"/>
                <a:gd name="connsiteY5" fmla="*/ 305528 h 1839762"/>
                <a:gd name="connsiteX6" fmla="*/ 200029 w 576589"/>
                <a:gd name="connsiteY6" fmla="*/ 414529 h 1839762"/>
                <a:gd name="connsiteX7" fmla="*/ 206085 w 576589"/>
                <a:gd name="connsiteY7" fmla="*/ 444808 h 1839762"/>
                <a:gd name="connsiteX8" fmla="*/ 218196 w 576589"/>
                <a:gd name="connsiteY8" fmla="*/ 493253 h 1839762"/>
                <a:gd name="connsiteX9" fmla="*/ 230307 w 576589"/>
                <a:gd name="connsiteY9" fmla="*/ 771812 h 1839762"/>
                <a:gd name="connsiteX10" fmla="*/ 248474 w 576589"/>
                <a:gd name="connsiteY10" fmla="*/ 814201 h 1839762"/>
                <a:gd name="connsiteX11" fmla="*/ 254530 w 576589"/>
                <a:gd name="connsiteY11" fmla="*/ 838424 h 1839762"/>
                <a:gd name="connsiteX12" fmla="*/ 260585 w 576589"/>
                <a:gd name="connsiteY12" fmla="*/ 856590 h 1839762"/>
                <a:gd name="connsiteX13" fmla="*/ 296919 w 576589"/>
                <a:gd name="connsiteY13" fmla="*/ 953480 h 1839762"/>
                <a:gd name="connsiteX14" fmla="*/ 302975 w 576589"/>
                <a:gd name="connsiteY14" fmla="*/ 971647 h 1839762"/>
                <a:gd name="connsiteX15" fmla="*/ 315086 w 576589"/>
                <a:gd name="connsiteY15" fmla="*/ 1026148 h 1839762"/>
                <a:gd name="connsiteX16" fmla="*/ 327197 w 576589"/>
                <a:gd name="connsiteY16" fmla="*/ 1135149 h 1839762"/>
                <a:gd name="connsiteX17" fmla="*/ 339308 w 576589"/>
                <a:gd name="connsiteY17" fmla="*/ 1177539 h 1839762"/>
                <a:gd name="connsiteX18" fmla="*/ 351420 w 576589"/>
                <a:gd name="connsiteY18" fmla="*/ 1195706 h 1839762"/>
                <a:gd name="connsiteX19" fmla="*/ 357475 w 576589"/>
                <a:gd name="connsiteY19" fmla="*/ 1213873 h 1839762"/>
                <a:gd name="connsiteX20" fmla="*/ 369587 w 576589"/>
                <a:gd name="connsiteY20" fmla="*/ 1225984 h 1839762"/>
                <a:gd name="connsiteX21" fmla="*/ 381698 w 576589"/>
                <a:gd name="connsiteY21" fmla="*/ 1244151 h 1839762"/>
                <a:gd name="connsiteX22" fmla="*/ 399865 w 576589"/>
                <a:gd name="connsiteY22" fmla="*/ 1268373 h 1839762"/>
                <a:gd name="connsiteX23" fmla="*/ 411976 w 576589"/>
                <a:gd name="connsiteY23" fmla="*/ 1286540 h 1839762"/>
                <a:gd name="connsiteX24" fmla="*/ 418032 w 576589"/>
                <a:gd name="connsiteY24" fmla="*/ 1304707 h 1839762"/>
                <a:gd name="connsiteX25" fmla="*/ 454365 w 576589"/>
                <a:gd name="connsiteY25" fmla="*/ 1328929 h 1839762"/>
                <a:gd name="connsiteX26" fmla="*/ 484644 w 576589"/>
                <a:gd name="connsiteY26" fmla="*/ 1353152 h 1839762"/>
                <a:gd name="connsiteX27" fmla="*/ 502810 w 576589"/>
                <a:gd name="connsiteY27" fmla="*/ 1365263 h 1839762"/>
                <a:gd name="connsiteX28" fmla="*/ 514922 w 576589"/>
                <a:gd name="connsiteY28" fmla="*/ 1377375 h 1839762"/>
                <a:gd name="connsiteX29" fmla="*/ 533089 w 576589"/>
                <a:gd name="connsiteY29" fmla="*/ 1389486 h 1839762"/>
                <a:gd name="connsiteX30" fmla="*/ 569422 w 576589"/>
                <a:gd name="connsiteY30" fmla="*/ 1425820 h 1839762"/>
                <a:gd name="connsiteX31" fmla="*/ 569422 w 576589"/>
                <a:gd name="connsiteY31" fmla="*/ 1819435 h 1839762"/>
                <a:gd name="connsiteX32" fmla="*/ 345364 w 576589"/>
                <a:gd name="connsiteY32" fmla="*/ 1813380 h 1839762"/>
                <a:gd name="connsiteX33" fmla="*/ 230307 w 576589"/>
                <a:gd name="connsiteY33" fmla="*/ 1795213 h 1839762"/>
                <a:gd name="connsiteX34" fmla="*/ 157640 w 576589"/>
                <a:gd name="connsiteY34" fmla="*/ 1789157 h 1839762"/>
                <a:gd name="connsiteX35" fmla="*/ 54694 w 576589"/>
                <a:gd name="connsiteY35" fmla="*/ 1777046 h 1839762"/>
                <a:gd name="connsiteX36" fmla="*/ 42583 w 576589"/>
                <a:gd name="connsiteY36" fmla="*/ 1686212 h 1839762"/>
                <a:gd name="connsiteX37" fmla="*/ 36527 w 576589"/>
                <a:gd name="connsiteY37" fmla="*/ 1661989 h 1839762"/>
                <a:gd name="connsiteX38" fmla="*/ 30471 w 576589"/>
                <a:gd name="connsiteY38" fmla="*/ 1619600 h 1839762"/>
                <a:gd name="connsiteX39" fmla="*/ 18360 w 576589"/>
                <a:gd name="connsiteY39" fmla="*/ 1577210 h 1839762"/>
                <a:gd name="connsiteX40" fmla="*/ 6249 w 576589"/>
                <a:gd name="connsiteY40" fmla="*/ 1498487 h 1839762"/>
                <a:gd name="connsiteX41" fmla="*/ 12305 w 576589"/>
                <a:gd name="connsiteY41" fmla="*/ 1383430 h 1839762"/>
                <a:gd name="connsiteX42" fmla="*/ 18360 w 576589"/>
                <a:gd name="connsiteY42" fmla="*/ 1359208 h 1839762"/>
                <a:gd name="connsiteX43" fmla="*/ 36527 w 576589"/>
                <a:gd name="connsiteY43" fmla="*/ 1244151 h 1839762"/>
                <a:gd name="connsiteX44" fmla="*/ 30471 w 576589"/>
                <a:gd name="connsiteY44" fmla="*/ 814201 h 1839762"/>
                <a:gd name="connsiteX45" fmla="*/ 18360 w 576589"/>
                <a:gd name="connsiteY45" fmla="*/ 753645 h 1839762"/>
                <a:gd name="connsiteX46" fmla="*/ 193 w 576589"/>
                <a:gd name="connsiteY46" fmla="*/ 578031 h 1839762"/>
                <a:gd name="connsiteX47" fmla="*/ 30471 w 576589"/>
                <a:gd name="connsiteY47" fmla="*/ 2747 h 1839762"/>
                <a:gd name="connsiteX48" fmla="*/ 151584 w 576589"/>
                <a:gd name="connsiteY48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12111 w 570340"/>
                <a:gd name="connsiteY45" fmla="*/ 753645 h 1839762"/>
                <a:gd name="connsiteX46" fmla="*/ 24222 w 570340"/>
                <a:gd name="connsiteY46" fmla="*/ 2747 h 1839762"/>
                <a:gd name="connsiteX47" fmla="*/ 145335 w 570340"/>
                <a:gd name="connsiteY47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24222 w 570340"/>
                <a:gd name="connsiteY45" fmla="*/ 2747 h 1839762"/>
                <a:gd name="connsiteX46" fmla="*/ 145335 w 570340"/>
                <a:gd name="connsiteY46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30278 w 570340"/>
                <a:gd name="connsiteY42" fmla="*/ 1244151 h 1839762"/>
                <a:gd name="connsiteX43" fmla="*/ 24222 w 570340"/>
                <a:gd name="connsiteY43" fmla="*/ 814201 h 1839762"/>
                <a:gd name="connsiteX44" fmla="*/ 24222 w 570340"/>
                <a:gd name="connsiteY44" fmla="*/ 2747 h 1839762"/>
                <a:gd name="connsiteX45" fmla="*/ 145335 w 570340"/>
                <a:gd name="connsiteY45" fmla="*/ 2747 h 1839762"/>
                <a:gd name="connsiteX0" fmla="*/ 145777 w 570782"/>
                <a:gd name="connsiteY0" fmla="*/ 2747 h 1839762"/>
                <a:gd name="connsiteX1" fmla="*/ 145777 w 570782"/>
                <a:gd name="connsiteY1" fmla="*/ 2747 h 1839762"/>
                <a:gd name="connsiteX2" fmla="*/ 157888 w 570782"/>
                <a:gd name="connsiteY2" fmla="*/ 123859 h 1839762"/>
                <a:gd name="connsiteX3" fmla="*/ 170000 w 570782"/>
                <a:gd name="connsiteY3" fmla="*/ 160193 h 1839762"/>
                <a:gd name="connsiteX4" fmla="*/ 176055 w 570782"/>
                <a:gd name="connsiteY4" fmla="*/ 178360 h 1839762"/>
                <a:gd name="connsiteX5" fmla="*/ 188166 w 570782"/>
                <a:gd name="connsiteY5" fmla="*/ 305528 h 1839762"/>
                <a:gd name="connsiteX6" fmla="*/ 194222 w 570782"/>
                <a:gd name="connsiteY6" fmla="*/ 414529 h 1839762"/>
                <a:gd name="connsiteX7" fmla="*/ 200278 w 570782"/>
                <a:gd name="connsiteY7" fmla="*/ 444808 h 1839762"/>
                <a:gd name="connsiteX8" fmla="*/ 212389 w 570782"/>
                <a:gd name="connsiteY8" fmla="*/ 493253 h 1839762"/>
                <a:gd name="connsiteX9" fmla="*/ 224500 w 570782"/>
                <a:gd name="connsiteY9" fmla="*/ 771812 h 1839762"/>
                <a:gd name="connsiteX10" fmla="*/ 242667 w 570782"/>
                <a:gd name="connsiteY10" fmla="*/ 814201 h 1839762"/>
                <a:gd name="connsiteX11" fmla="*/ 248723 w 570782"/>
                <a:gd name="connsiteY11" fmla="*/ 838424 h 1839762"/>
                <a:gd name="connsiteX12" fmla="*/ 254778 w 570782"/>
                <a:gd name="connsiteY12" fmla="*/ 856590 h 1839762"/>
                <a:gd name="connsiteX13" fmla="*/ 291112 w 570782"/>
                <a:gd name="connsiteY13" fmla="*/ 953480 h 1839762"/>
                <a:gd name="connsiteX14" fmla="*/ 297168 w 570782"/>
                <a:gd name="connsiteY14" fmla="*/ 971647 h 1839762"/>
                <a:gd name="connsiteX15" fmla="*/ 309279 w 570782"/>
                <a:gd name="connsiteY15" fmla="*/ 1026148 h 1839762"/>
                <a:gd name="connsiteX16" fmla="*/ 321390 w 570782"/>
                <a:gd name="connsiteY16" fmla="*/ 1135149 h 1839762"/>
                <a:gd name="connsiteX17" fmla="*/ 333501 w 570782"/>
                <a:gd name="connsiteY17" fmla="*/ 1177539 h 1839762"/>
                <a:gd name="connsiteX18" fmla="*/ 345613 w 570782"/>
                <a:gd name="connsiteY18" fmla="*/ 1195706 h 1839762"/>
                <a:gd name="connsiteX19" fmla="*/ 351668 w 570782"/>
                <a:gd name="connsiteY19" fmla="*/ 1213873 h 1839762"/>
                <a:gd name="connsiteX20" fmla="*/ 363780 w 570782"/>
                <a:gd name="connsiteY20" fmla="*/ 1225984 h 1839762"/>
                <a:gd name="connsiteX21" fmla="*/ 375891 w 570782"/>
                <a:gd name="connsiteY21" fmla="*/ 1244151 h 1839762"/>
                <a:gd name="connsiteX22" fmla="*/ 394058 w 570782"/>
                <a:gd name="connsiteY22" fmla="*/ 1268373 h 1839762"/>
                <a:gd name="connsiteX23" fmla="*/ 406169 w 570782"/>
                <a:gd name="connsiteY23" fmla="*/ 1286540 h 1839762"/>
                <a:gd name="connsiteX24" fmla="*/ 412225 w 570782"/>
                <a:gd name="connsiteY24" fmla="*/ 1304707 h 1839762"/>
                <a:gd name="connsiteX25" fmla="*/ 448558 w 570782"/>
                <a:gd name="connsiteY25" fmla="*/ 1328929 h 1839762"/>
                <a:gd name="connsiteX26" fmla="*/ 478837 w 570782"/>
                <a:gd name="connsiteY26" fmla="*/ 1353152 h 1839762"/>
                <a:gd name="connsiteX27" fmla="*/ 497003 w 570782"/>
                <a:gd name="connsiteY27" fmla="*/ 1365263 h 1839762"/>
                <a:gd name="connsiteX28" fmla="*/ 509115 w 570782"/>
                <a:gd name="connsiteY28" fmla="*/ 1377375 h 1839762"/>
                <a:gd name="connsiteX29" fmla="*/ 527282 w 570782"/>
                <a:gd name="connsiteY29" fmla="*/ 1389486 h 1839762"/>
                <a:gd name="connsiteX30" fmla="*/ 563615 w 570782"/>
                <a:gd name="connsiteY30" fmla="*/ 1425820 h 1839762"/>
                <a:gd name="connsiteX31" fmla="*/ 563615 w 570782"/>
                <a:gd name="connsiteY31" fmla="*/ 1819435 h 1839762"/>
                <a:gd name="connsiteX32" fmla="*/ 339557 w 570782"/>
                <a:gd name="connsiteY32" fmla="*/ 1813380 h 1839762"/>
                <a:gd name="connsiteX33" fmla="*/ 224500 w 570782"/>
                <a:gd name="connsiteY33" fmla="*/ 1795213 h 1839762"/>
                <a:gd name="connsiteX34" fmla="*/ 151833 w 570782"/>
                <a:gd name="connsiteY34" fmla="*/ 1789157 h 1839762"/>
                <a:gd name="connsiteX35" fmla="*/ 48887 w 570782"/>
                <a:gd name="connsiteY35" fmla="*/ 1777046 h 1839762"/>
                <a:gd name="connsiteX36" fmla="*/ 36776 w 570782"/>
                <a:gd name="connsiteY36" fmla="*/ 1686212 h 1839762"/>
                <a:gd name="connsiteX37" fmla="*/ 30720 w 570782"/>
                <a:gd name="connsiteY37" fmla="*/ 1661989 h 1839762"/>
                <a:gd name="connsiteX38" fmla="*/ 24664 w 570782"/>
                <a:gd name="connsiteY38" fmla="*/ 1619600 h 1839762"/>
                <a:gd name="connsiteX39" fmla="*/ 12553 w 570782"/>
                <a:gd name="connsiteY39" fmla="*/ 1577210 h 1839762"/>
                <a:gd name="connsiteX40" fmla="*/ 442 w 570782"/>
                <a:gd name="connsiteY40" fmla="*/ 1498487 h 1839762"/>
                <a:gd name="connsiteX41" fmla="*/ 30720 w 570782"/>
                <a:gd name="connsiteY41" fmla="*/ 1244151 h 1839762"/>
                <a:gd name="connsiteX42" fmla="*/ 24664 w 570782"/>
                <a:gd name="connsiteY42" fmla="*/ 814201 h 1839762"/>
                <a:gd name="connsiteX43" fmla="*/ 24664 w 570782"/>
                <a:gd name="connsiteY43" fmla="*/ 2747 h 1839762"/>
                <a:gd name="connsiteX44" fmla="*/ 145777 w 570782"/>
                <a:gd name="connsiteY44" fmla="*/ 2747 h 1839762"/>
                <a:gd name="connsiteX0" fmla="*/ 133224 w 558229"/>
                <a:gd name="connsiteY0" fmla="*/ 2747 h 1839762"/>
                <a:gd name="connsiteX1" fmla="*/ 133224 w 558229"/>
                <a:gd name="connsiteY1" fmla="*/ 2747 h 1839762"/>
                <a:gd name="connsiteX2" fmla="*/ 145335 w 558229"/>
                <a:gd name="connsiteY2" fmla="*/ 123859 h 1839762"/>
                <a:gd name="connsiteX3" fmla="*/ 157447 w 558229"/>
                <a:gd name="connsiteY3" fmla="*/ 160193 h 1839762"/>
                <a:gd name="connsiteX4" fmla="*/ 163502 w 558229"/>
                <a:gd name="connsiteY4" fmla="*/ 178360 h 1839762"/>
                <a:gd name="connsiteX5" fmla="*/ 175613 w 558229"/>
                <a:gd name="connsiteY5" fmla="*/ 305528 h 1839762"/>
                <a:gd name="connsiteX6" fmla="*/ 181669 w 558229"/>
                <a:gd name="connsiteY6" fmla="*/ 414529 h 1839762"/>
                <a:gd name="connsiteX7" fmla="*/ 187725 w 558229"/>
                <a:gd name="connsiteY7" fmla="*/ 444808 h 1839762"/>
                <a:gd name="connsiteX8" fmla="*/ 199836 w 558229"/>
                <a:gd name="connsiteY8" fmla="*/ 493253 h 1839762"/>
                <a:gd name="connsiteX9" fmla="*/ 211947 w 558229"/>
                <a:gd name="connsiteY9" fmla="*/ 771812 h 1839762"/>
                <a:gd name="connsiteX10" fmla="*/ 230114 w 558229"/>
                <a:gd name="connsiteY10" fmla="*/ 814201 h 1839762"/>
                <a:gd name="connsiteX11" fmla="*/ 236170 w 558229"/>
                <a:gd name="connsiteY11" fmla="*/ 838424 h 1839762"/>
                <a:gd name="connsiteX12" fmla="*/ 242225 w 558229"/>
                <a:gd name="connsiteY12" fmla="*/ 856590 h 1839762"/>
                <a:gd name="connsiteX13" fmla="*/ 278559 w 558229"/>
                <a:gd name="connsiteY13" fmla="*/ 953480 h 1839762"/>
                <a:gd name="connsiteX14" fmla="*/ 284615 w 558229"/>
                <a:gd name="connsiteY14" fmla="*/ 971647 h 1839762"/>
                <a:gd name="connsiteX15" fmla="*/ 296726 w 558229"/>
                <a:gd name="connsiteY15" fmla="*/ 1026148 h 1839762"/>
                <a:gd name="connsiteX16" fmla="*/ 308837 w 558229"/>
                <a:gd name="connsiteY16" fmla="*/ 1135149 h 1839762"/>
                <a:gd name="connsiteX17" fmla="*/ 320948 w 558229"/>
                <a:gd name="connsiteY17" fmla="*/ 1177539 h 1839762"/>
                <a:gd name="connsiteX18" fmla="*/ 333060 w 558229"/>
                <a:gd name="connsiteY18" fmla="*/ 1195706 h 1839762"/>
                <a:gd name="connsiteX19" fmla="*/ 339115 w 558229"/>
                <a:gd name="connsiteY19" fmla="*/ 1213873 h 1839762"/>
                <a:gd name="connsiteX20" fmla="*/ 351227 w 558229"/>
                <a:gd name="connsiteY20" fmla="*/ 1225984 h 1839762"/>
                <a:gd name="connsiteX21" fmla="*/ 363338 w 558229"/>
                <a:gd name="connsiteY21" fmla="*/ 1244151 h 1839762"/>
                <a:gd name="connsiteX22" fmla="*/ 381505 w 558229"/>
                <a:gd name="connsiteY22" fmla="*/ 1268373 h 1839762"/>
                <a:gd name="connsiteX23" fmla="*/ 393616 w 558229"/>
                <a:gd name="connsiteY23" fmla="*/ 1286540 h 1839762"/>
                <a:gd name="connsiteX24" fmla="*/ 399672 w 558229"/>
                <a:gd name="connsiteY24" fmla="*/ 1304707 h 1839762"/>
                <a:gd name="connsiteX25" fmla="*/ 436005 w 558229"/>
                <a:gd name="connsiteY25" fmla="*/ 1328929 h 1839762"/>
                <a:gd name="connsiteX26" fmla="*/ 466284 w 558229"/>
                <a:gd name="connsiteY26" fmla="*/ 1353152 h 1839762"/>
                <a:gd name="connsiteX27" fmla="*/ 484450 w 558229"/>
                <a:gd name="connsiteY27" fmla="*/ 1365263 h 1839762"/>
                <a:gd name="connsiteX28" fmla="*/ 496562 w 558229"/>
                <a:gd name="connsiteY28" fmla="*/ 1377375 h 1839762"/>
                <a:gd name="connsiteX29" fmla="*/ 514729 w 558229"/>
                <a:gd name="connsiteY29" fmla="*/ 1389486 h 1839762"/>
                <a:gd name="connsiteX30" fmla="*/ 551062 w 558229"/>
                <a:gd name="connsiteY30" fmla="*/ 1425820 h 1839762"/>
                <a:gd name="connsiteX31" fmla="*/ 551062 w 558229"/>
                <a:gd name="connsiteY31" fmla="*/ 1819435 h 1839762"/>
                <a:gd name="connsiteX32" fmla="*/ 327004 w 558229"/>
                <a:gd name="connsiteY32" fmla="*/ 1813380 h 1839762"/>
                <a:gd name="connsiteX33" fmla="*/ 211947 w 558229"/>
                <a:gd name="connsiteY33" fmla="*/ 1795213 h 1839762"/>
                <a:gd name="connsiteX34" fmla="*/ 139280 w 558229"/>
                <a:gd name="connsiteY34" fmla="*/ 1789157 h 1839762"/>
                <a:gd name="connsiteX35" fmla="*/ 36334 w 558229"/>
                <a:gd name="connsiteY35" fmla="*/ 1777046 h 1839762"/>
                <a:gd name="connsiteX36" fmla="*/ 24223 w 558229"/>
                <a:gd name="connsiteY36" fmla="*/ 1686212 h 1839762"/>
                <a:gd name="connsiteX37" fmla="*/ 18167 w 558229"/>
                <a:gd name="connsiteY37" fmla="*/ 1661989 h 1839762"/>
                <a:gd name="connsiteX38" fmla="*/ 12111 w 558229"/>
                <a:gd name="connsiteY38" fmla="*/ 1619600 h 1839762"/>
                <a:gd name="connsiteX39" fmla="*/ 0 w 558229"/>
                <a:gd name="connsiteY39" fmla="*/ 1577210 h 1839762"/>
                <a:gd name="connsiteX40" fmla="*/ 18167 w 558229"/>
                <a:gd name="connsiteY40" fmla="*/ 1244151 h 1839762"/>
                <a:gd name="connsiteX41" fmla="*/ 12111 w 558229"/>
                <a:gd name="connsiteY41" fmla="*/ 814201 h 1839762"/>
                <a:gd name="connsiteX42" fmla="*/ 12111 w 558229"/>
                <a:gd name="connsiteY42" fmla="*/ 2747 h 1839762"/>
                <a:gd name="connsiteX43" fmla="*/ 133224 w 558229"/>
                <a:gd name="connsiteY43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9201 w 555319"/>
                <a:gd name="connsiteY38" fmla="*/ 1619600 h 1839762"/>
                <a:gd name="connsiteX39" fmla="*/ 15257 w 555319"/>
                <a:gd name="connsiteY39" fmla="*/ 1244151 h 1839762"/>
                <a:gd name="connsiteX40" fmla="*/ 9201 w 555319"/>
                <a:gd name="connsiteY40" fmla="*/ 814201 h 1839762"/>
                <a:gd name="connsiteX41" fmla="*/ 9201 w 555319"/>
                <a:gd name="connsiteY41" fmla="*/ 2747 h 1839762"/>
                <a:gd name="connsiteX42" fmla="*/ 130314 w 555319"/>
                <a:gd name="connsiteY42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15257 w 555319"/>
                <a:gd name="connsiteY38" fmla="*/ 1244151 h 1839762"/>
                <a:gd name="connsiteX39" fmla="*/ 9201 w 555319"/>
                <a:gd name="connsiteY39" fmla="*/ 814201 h 1839762"/>
                <a:gd name="connsiteX40" fmla="*/ 9201 w 555319"/>
                <a:gd name="connsiteY40" fmla="*/ 2747 h 1839762"/>
                <a:gd name="connsiteX41" fmla="*/ 130314 w 555319"/>
                <a:gd name="connsiteY41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244151 h 1839762"/>
                <a:gd name="connsiteX38" fmla="*/ 9201 w 555319"/>
                <a:gd name="connsiteY38" fmla="*/ 814201 h 1839762"/>
                <a:gd name="connsiteX39" fmla="*/ 9201 w 555319"/>
                <a:gd name="connsiteY39" fmla="*/ 2747 h 1839762"/>
                <a:gd name="connsiteX40" fmla="*/ 130314 w 555319"/>
                <a:gd name="connsiteY40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15257 w 555319"/>
                <a:gd name="connsiteY36" fmla="*/ 1244151 h 1839762"/>
                <a:gd name="connsiteX37" fmla="*/ 9201 w 555319"/>
                <a:gd name="connsiteY37" fmla="*/ 814201 h 1839762"/>
                <a:gd name="connsiteX38" fmla="*/ 9201 w 555319"/>
                <a:gd name="connsiteY38" fmla="*/ 2747 h 1839762"/>
                <a:gd name="connsiteX39" fmla="*/ 130314 w 555319"/>
                <a:gd name="connsiteY39" fmla="*/ 2747 h 1839762"/>
                <a:gd name="connsiteX0" fmla="*/ 130314 w 555319"/>
                <a:gd name="connsiteY0" fmla="*/ 2747 h 1862003"/>
                <a:gd name="connsiteX1" fmla="*/ 130314 w 555319"/>
                <a:gd name="connsiteY1" fmla="*/ 2747 h 1862003"/>
                <a:gd name="connsiteX2" fmla="*/ 142425 w 555319"/>
                <a:gd name="connsiteY2" fmla="*/ 123859 h 1862003"/>
                <a:gd name="connsiteX3" fmla="*/ 154537 w 555319"/>
                <a:gd name="connsiteY3" fmla="*/ 160193 h 1862003"/>
                <a:gd name="connsiteX4" fmla="*/ 160592 w 555319"/>
                <a:gd name="connsiteY4" fmla="*/ 178360 h 1862003"/>
                <a:gd name="connsiteX5" fmla="*/ 172703 w 555319"/>
                <a:gd name="connsiteY5" fmla="*/ 305528 h 1862003"/>
                <a:gd name="connsiteX6" fmla="*/ 178759 w 555319"/>
                <a:gd name="connsiteY6" fmla="*/ 414529 h 1862003"/>
                <a:gd name="connsiteX7" fmla="*/ 184815 w 555319"/>
                <a:gd name="connsiteY7" fmla="*/ 444808 h 1862003"/>
                <a:gd name="connsiteX8" fmla="*/ 196926 w 555319"/>
                <a:gd name="connsiteY8" fmla="*/ 493253 h 1862003"/>
                <a:gd name="connsiteX9" fmla="*/ 209037 w 555319"/>
                <a:gd name="connsiteY9" fmla="*/ 771812 h 1862003"/>
                <a:gd name="connsiteX10" fmla="*/ 227204 w 555319"/>
                <a:gd name="connsiteY10" fmla="*/ 814201 h 1862003"/>
                <a:gd name="connsiteX11" fmla="*/ 233260 w 555319"/>
                <a:gd name="connsiteY11" fmla="*/ 838424 h 1862003"/>
                <a:gd name="connsiteX12" fmla="*/ 239315 w 555319"/>
                <a:gd name="connsiteY12" fmla="*/ 856590 h 1862003"/>
                <a:gd name="connsiteX13" fmla="*/ 275649 w 555319"/>
                <a:gd name="connsiteY13" fmla="*/ 953480 h 1862003"/>
                <a:gd name="connsiteX14" fmla="*/ 281705 w 555319"/>
                <a:gd name="connsiteY14" fmla="*/ 971647 h 1862003"/>
                <a:gd name="connsiteX15" fmla="*/ 293816 w 555319"/>
                <a:gd name="connsiteY15" fmla="*/ 1026148 h 1862003"/>
                <a:gd name="connsiteX16" fmla="*/ 305927 w 555319"/>
                <a:gd name="connsiteY16" fmla="*/ 1135149 h 1862003"/>
                <a:gd name="connsiteX17" fmla="*/ 318038 w 555319"/>
                <a:gd name="connsiteY17" fmla="*/ 1177539 h 1862003"/>
                <a:gd name="connsiteX18" fmla="*/ 330150 w 555319"/>
                <a:gd name="connsiteY18" fmla="*/ 1195706 h 1862003"/>
                <a:gd name="connsiteX19" fmla="*/ 336205 w 555319"/>
                <a:gd name="connsiteY19" fmla="*/ 1213873 h 1862003"/>
                <a:gd name="connsiteX20" fmla="*/ 348317 w 555319"/>
                <a:gd name="connsiteY20" fmla="*/ 1225984 h 1862003"/>
                <a:gd name="connsiteX21" fmla="*/ 360428 w 555319"/>
                <a:gd name="connsiteY21" fmla="*/ 1244151 h 1862003"/>
                <a:gd name="connsiteX22" fmla="*/ 378595 w 555319"/>
                <a:gd name="connsiteY22" fmla="*/ 1268373 h 1862003"/>
                <a:gd name="connsiteX23" fmla="*/ 390706 w 555319"/>
                <a:gd name="connsiteY23" fmla="*/ 1286540 h 1862003"/>
                <a:gd name="connsiteX24" fmla="*/ 396762 w 555319"/>
                <a:gd name="connsiteY24" fmla="*/ 1304707 h 1862003"/>
                <a:gd name="connsiteX25" fmla="*/ 433095 w 555319"/>
                <a:gd name="connsiteY25" fmla="*/ 1328929 h 1862003"/>
                <a:gd name="connsiteX26" fmla="*/ 463374 w 555319"/>
                <a:gd name="connsiteY26" fmla="*/ 1353152 h 1862003"/>
                <a:gd name="connsiteX27" fmla="*/ 481540 w 555319"/>
                <a:gd name="connsiteY27" fmla="*/ 1365263 h 1862003"/>
                <a:gd name="connsiteX28" fmla="*/ 493652 w 555319"/>
                <a:gd name="connsiteY28" fmla="*/ 1377375 h 1862003"/>
                <a:gd name="connsiteX29" fmla="*/ 511819 w 555319"/>
                <a:gd name="connsiteY29" fmla="*/ 1389486 h 1862003"/>
                <a:gd name="connsiteX30" fmla="*/ 548152 w 555319"/>
                <a:gd name="connsiteY30" fmla="*/ 1425820 h 1862003"/>
                <a:gd name="connsiteX31" fmla="*/ 548152 w 555319"/>
                <a:gd name="connsiteY31" fmla="*/ 1819435 h 1862003"/>
                <a:gd name="connsiteX32" fmla="*/ 324094 w 555319"/>
                <a:gd name="connsiteY32" fmla="*/ 1813380 h 1862003"/>
                <a:gd name="connsiteX33" fmla="*/ 209037 w 555319"/>
                <a:gd name="connsiteY33" fmla="*/ 1795213 h 1862003"/>
                <a:gd name="connsiteX34" fmla="*/ 136370 w 555319"/>
                <a:gd name="connsiteY34" fmla="*/ 1789157 h 1862003"/>
                <a:gd name="connsiteX35" fmla="*/ 21312 w 555319"/>
                <a:gd name="connsiteY35" fmla="*/ 1861825 h 1862003"/>
                <a:gd name="connsiteX36" fmla="*/ 15257 w 555319"/>
                <a:gd name="connsiteY36" fmla="*/ 1244151 h 1862003"/>
                <a:gd name="connsiteX37" fmla="*/ 9201 w 555319"/>
                <a:gd name="connsiteY37" fmla="*/ 814201 h 1862003"/>
                <a:gd name="connsiteX38" fmla="*/ 9201 w 555319"/>
                <a:gd name="connsiteY38" fmla="*/ 2747 h 1862003"/>
                <a:gd name="connsiteX39" fmla="*/ 130314 w 555319"/>
                <a:gd name="connsiteY39" fmla="*/ 2747 h 1862003"/>
                <a:gd name="connsiteX0" fmla="*/ 130314 w 555319"/>
                <a:gd name="connsiteY0" fmla="*/ 2747 h 1862055"/>
                <a:gd name="connsiteX1" fmla="*/ 130314 w 555319"/>
                <a:gd name="connsiteY1" fmla="*/ 2747 h 1862055"/>
                <a:gd name="connsiteX2" fmla="*/ 142425 w 555319"/>
                <a:gd name="connsiteY2" fmla="*/ 123859 h 1862055"/>
                <a:gd name="connsiteX3" fmla="*/ 154537 w 555319"/>
                <a:gd name="connsiteY3" fmla="*/ 160193 h 1862055"/>
                <a:gd name="connsiteX4" fmla="*/ 160592 w 555319"/>
                <a:gd name="connsiteY4" fmla="*/ 178360 h 1862055"/>
                <a:gd name="connsiteX5" fmla="*/ 172703 w 555319"/>
                <a:gd name="connsiteY5" fmla="*/ 305528 h 1862055"/>
                <a:gd name="connsiteX6" fmla="*/ 178759 w 555319"/>
                <a:gd name="connsiteY6" fmla="*/ 414529 h 1862055"/>
                <a:gd name="connsiteX7" fmla="*/ 184815 w 555319"/>
                <a:gd name="connsiteY7" fmla="*/ 444808 h 1862055"/>
                <a:gd name="connsiteX8" fmla="*/ 196926 w 555319"/>
                <a:gd name="connsiteY8" fmla="*/ 493253 h 1862055"/>
                <a:gd name="connsiteX9" fmla="*/ 209037 w 555319"/>
                <a:gd name="connsiteY9" fmla="*/ 771812 h 1862055"/>
                <a:gd name="connsiteX10" fmla="*/ 227204 w 555319"/>
                <a:gd name="connsiteY10" fmla="*/ 814201 h 1862055"/>
                <a:gd name="connsiteX11" fmla="*/ 233260 w 555319"/>
                <a:gd name="connsiteY11" fmla="*/ 838424 h 1862055"/>
                <a:gd name="connsiteX12" fmla="*/ 239315 w 555319"/>
                <a:gd name="connsiteY12" fmla="*/ 856590 h 1862055"/>
                <a:gd name="connsiteX13" fmla="*/ 275649 w 555319"/>
                <a:gd name="connsiteY13" fmla="*/ 953480 h 1862055"/>
                <a:gd name="connsiteX14" fmla="*/ 281705 w 555319"/>
                <a:gd name="connsiteY14" fmla="*/ 971647 h 1862055"/>
                <a:gd name="connsiteX15" fmla="*/ 293816 w 555319"/>
                <a:gd name="connsiteY15" fmla="*/ 1026148 h 1862055"/>
                <a:gd name="connsiteX16" fmla="*/ 305927 w 555319"/>
                <a:gd name="connsiteY16" fmla="*/ 1135149 h 1862055"/>
                <a:gd name="connsiteX17" fmla="*/ 318038 w 555319"/>
                <a:gd name="connsiteY17" fmla="*/ 1177539 h 1862055"/>
                <a:gd name="connsiteX18" fmla="*/ 330150 w 555319"/>
                <a:gd name="connsiteY18" fmla="*/ 1195706 h 1862055"/>
                <a:gd name="connsiteX19" fmla="*/ 336205 w 555319"/>
                <a:gd name="connsiteY19" fmla="*/ 1213873 h 1862055"/>
                <a:gd name="connsiteX20" fmla="*/ 348317 w 555319"/>
                <a:gd name="connsiteY20" fmla="*/ 1225984 h 1862055"/>
                <a:gd name="connsiteX21" fmla="*/ 360428 w 555319"/>
                <a:gd name="connsiteY21" fmla="*/ 1244151 h 1862055"/>
                <a:gd name="connsiteX22" fmla="*/ 378595 w 555319"/>
                <a:gd name="connsiteY22" fmla="*/ 1268373 h 1862055"/>
                <a:gd name="connsiteX23" fmla="*/ 390706 w 555319"/>
                <a:gd name="connsiteY23" fmla="*/ 1286540 h 1862055"/>
                <a:gd name="connsiteX24" fmla="*/ 396762 w 555319"/>
                <a:gd name="connsiteY24" fmla="*/ 1304707 h 1862055"/>
                <a:gd name="connsiteX25" fmla="*/ 433095 w 555319"/>
                <a:gd name="connsiteY25" fmla="*/ 1328929 h 1862055"/>
                <a:gd name="connsiteX26" fmla="*/ 463374 w 555319"/>
                <a:gd name="connsiteY26" fmla="*/ 1353152 h 1862055"/>
                <a:gd name="connsiteX27" fmla="*/ 481540 w 555319"/>
                <a:gd name="connsiteY27" fmla="*/ 1365263 h 1862055"/>
                <a:gd name="connsiteX28" fmla="*/ 493652 w 555319"/>
                <a:gd name="connsiteY28" fmla="*/ 1377375 h 1862055"/>
                <a:gd name="connsiteX29" fmla="*/ 511819 w 555319"/>
                <a:gd name="connsiteY29" fmla="*/ 1389486 h 1862055"/>
                <a:gd name="connsiteX30" fmla="*/ 548152 w 555319"/>
                <a:gd name="connsiteY30" fmla="*/ 1425820 h 1862055"/>
                <a:gd name="connsiteX31" fmla="*/ 548152 w 555319"/>
                <a:gd name="connsiteY31" fmla="*/ 1819435 h 1862055"/>
                <a:gd name="connsiteX32" fmla="*/ 324094 w 555319"/>
                <a:gd name="connsiteY32" fmla="*/ 1813380 h 1862055"/>
                <a:gd name="connsiteX33" fmla="*/ 209037 w 555319"/>
                <a:gd name="connsiteY33" fmla="*/ 1795213 h 1862055"/>
                <a:gd name="connsiteX34" fmla="*/ 136370 w 555319"/>
                <a:gd name="connsiteY34" fmla="*/ 1789157 h 1862055"/>
                <a:gd name="connsiteX35" fmla="*/ 21312 w 555319"/>
                <a:gd name="connsiteY35" fmla="*/ 1861825 h 1862055"/>
                <a:gd name="connsiteX36" fmla="*/ 15257 w 555319"/>
                <a:gd name="connsiteY36" fmla="*/ 1244151 h 1862055"/>
                <a:gd name="connsiteX37" fmla="*/ 9201 w 555319"/>
                <a:gd name="connsiteY37" fmla="*/ 814201 h 1862055"/>
                <a:gd name="connsiteX38" fmla="*/ 9201 w 555319"/>
                <a:gd name="connsiteY38" fmla="*/ 2747 h 1862055"/>
                <a:gd name="connsiteX39" fmla="*/ 130314 w 555319"/>
                <a:gd name="connsiteY39" fmla="*/ 2747 h 1862055"/>
                <a:gd name="connsiteX0" fmla="*/ 130314 w 555319"/>
                <a:gd name="connsiteY0" fmla="*/ 2747 h 1862796"/>
                <a:gd name="connsiteX1" fmla="*/ 130314 w 555319"/>
                <a:gd name="connsiteY1" fmla="*/ 2747 h 1862796"/>
                <a:gd name="connsiteX2" fmla="*/ 142425 w 555319"/>
                <a:gd name="connsiteY2" fmla="*/ 123859 h 1862796"/>
                <a:gd name="connsiteX3" fmla="*/ 154537 w 555319"/>
                <a:gd name="connsiteY3" fmla="*/ 160193 h 1862796"/>
                <a:gd name="connsiteX4" fmla="*/ 160592 w 555319"/>
                <a:gd name="connsiteY4" fmla="*/ 178360 h 1862796"/>
                <a:gd name="connsiteX5" fmla="*/ 172703 w 555319"/>
                <a:gd name="connsiteY5" fmla="*/ 305528 h 1862796"/>
                <a:gd name="connsiteX6" fmla="*/ 178759 w 555319"/>
                <a:gd name="connsiteY6" fmla="*/ 414529 h 1862796"/>
                <a:gd name="connsiteX7" fmla="*/ 184815 w 555319"/>
                <a:gd name="connsiteY7" fmla="*/ 444808 h 1862796"/>
                <a:gd name="connsiteX8" fmla="*/ 196926 w 555319"/>
                <a:gd name="connsiteY8" fmla="*/ 493253 h 1862796"/>
                <a:gd name="connsiteX9" fmla="*/ 209037 w 555319"/>
                <a:gd name="connsiteY9" fmla="*/ 771812 h 1862796"/>
                <a:gd name="connsiteX10" fmla="*/ 227204 w 555319"/>
                <a:gd name="connsiteY10" fmla="*/ 814201 h 1862796"/>
                <a:gd name="connsiteX11" fmla="*/ 233260 w 555319"/>
                <a:gd name="connsiteY11" fmla="*/ 838424 h 1862796"/>
                <a:gd name="connsiteX12" fmla="*/ 239315 w 555319"/>
                <a:gd name="connsiteY12" fmla="*/ 856590 h 1862796"/>
                <a:gd name="connsiteX13" fmla="*/ 275649 w 555319"/>
                <a:gd name="connsiteY13" fmla="*/ 953480 h 1862796"/>
                <a:gd name="connsiteX14" fmla="*/ 281705 w 555319"/>
                <a:gd name="connsiteY14" fmla="*/ 971647 h 1862796"/>
                <a:gd name="connsiteX15" fmla="*/ 293816 w 555319"/>
                <a:gd name="connsiteY15" fmla="*/ 1026148 h 1862796"/>
                <a:gd name="connsiteX16" fmla="*/ 305927 w 555319"/>
                <a:gd name="connsiteY16" fmla="*/ 1135149 h 1862796"/>
                <a:gd name="connsiteX17" fmla="*/ 318038 w 555319"/>
                <a:gd name="connsiteY17" fmla="*/ 1177539 h 1862796"/>
                <a:gd name="connsiteX18" fmla="*/ 330150 w 555319"/>
                <a:gd name="connsiteY18" fmla="*/ 1195706 h 1862796"/>
                <a:gd name="connsiteX19" fmla="*/ 336205 w 555319"/>
                <a:gd name="connsiteY19" fmla="*/ 1213873 h 1862796"/>
                <a:gd name="connsiteX20" fmla="*/ 348317 w 555319"/>
                <a:gd name="connsiteY20" fmla="*/ 1225984 h 1862796"/>
                <a:gd name="connsiteX21" fmla="*/ 360428 w 555319"/>
                <a:gd name="connsiteY21" fmla="*/ 1244151 h 1862796"/>
                <a:gd name="connsiteX22" fmla="*/ 378595 w 555319"/>
                <a:gd name="connsiteY22" fmla="*/ 1268373 h 1862796"/>
                <a:gd name="connsiteX23" fmla="*/ 390706 w 555319"/>
                <a:gd name="connsiteY23" fmla="*/ 1286540 h 1862796"/>
                <a:gd name="connsiteX24" fmla="*/ 396762 w 555319"/>
                <a:gd name="connsiteY24" fmla="*/ 1304707 h 1862796"/>
                <a:gd name="connsiteX25" fmla="*/ 433095 w 555319"/>
                <a:gd name="connsiteY25" fmla="*/ 1328929 h 1862796"/>
                <a:gd name="connsiteX26" fmla="*/ 463374 w 555319"/>
                <a:gd name="connsiteY26" fmla="*/ 1353152 h 1862796"/>
                <a:gd name="connsiteX27" fmla="*/ 481540 w 555319"/>
                <a:gd name="connsiteY27" fmla="*/ 1365263 h 1862796"/>
                <a:gd name="connsiteX28" fmla="*/ 493652 w 555319"/>
                <a:gd name="connsiteY28" fmla="*/ 1377375 h 1862796"/>
                <a:gd name="connsiteX29" fmla="*/ 511819 w 555319"/>
                <a:gd name="connsiteY29" fmla="*/ 1389486 h 1862796"/>
                <a:gd name="connsiteX30" fmla="*/ 548152 w 555319"/>
                <a:gd name="connsiteY30" fmla="*/ 1425820 h 1862796"/>
                <a:gd name="connsiteX31" fmla="*/ 548152 w 555319"/>
                <a:gd name="connsiteY31" fmla="*/ 1819435 h 1862796"/>
                <a:gd name="connsiteX32" fmla="*/ 324094 w 555319"/>
                <a:gd name="connsiteY32" fmla="*/ 1813380 h 1862796"/>
                <a:gd name="connsiteX33" fmla="*/ 209037 w 555319"/>
                <a:gd name="connsiteY33" fmla="*/ 1795213 h 1862796"/>
                <a:gd name="connsiteX34" fmla="*/ 136370 w 555319"/>
                <a:gd name="connsiteY34" fmla="*/ 1789157 h 1862796"/>
                <a:gd name="connsiteX35" fmla="*/ 21312 w 555319"/>
                <a:gd name="connsiteY35" fmla="*/ 1861825 h 1862796"/>
                <a:gd name="connsiteX36" fmla="*/ 15257 w 555319"/>
                <a:gd name="connsiteY36" fmla="*/ 1244151 h 1862796"/>
                <a:gd name="connsiteX37" fmla="*/ 9201 w 555319"/>
                <a:gd name="connsiteY37" fmla="*/ 814201 h 1862796"/>
                <a:gd name="connsiteX38" fmla="*/ 9201 w 555319"/>
                <a:gd name="connsiteY38" fmla="*/ 2747 h 1862796"/>
                <a:gd name="connsiteX39" fmla="*/ 130314 w 555319"/>
                <a:gd name="connsiteY39" fmla="*/ 2747 h 1862796"/>
                <a:gd name="connsiteX0" fmla="*/ 130314 w 555319"/>
                <a:gd name="connsiteY0" fmla="*/ 2747 h 1891437"/>
                <a:gd name="connsiteX1" fmla="*/ 130314 w 555319"/>
                <a:gd name="connsiteY1" fmla="*/ 2747 h 1891437"/>
                <a:gd name="connsiteX2" fmla="*/ 142425 w 555319"/>
                <a:gd name="connsiteY2" fmla="*/ 123859 h 1891437"/>
                <a:gd name="connsiteX3" fmla="*/ 154537 w 555319"/>
                <a:gd name="connsiteY3" fmla="*/ 160193 h 1891437"/>
                <a:gd name="connsiteX4" fmla="*/ 160592 w 555319"/>
                <a:gd name="connsiteY4" fmla="*/ 178360 h 1891437"/>
                <a:gd name="connsiteX5" fmla="*/ 172703 w 555319"/>
                <a:gd name="connsiteY5" fmla="*/ 305528 h 1891437"/>
                <a:gd name="connsiteX6" fmla="*/ 178759 w 555319"/>
                <a:gd name="connsiteY6" fmla="*/ 414529 h 1891437"/>
                <a:gd name="connsiteX7" fmla="*/ 184815 w 555319"/>
                <a:gd name="connsiteY7" fmla="*/ 444808 h 1891437"/>
                <a:gd name="connsiteX8" fmla="*/ 196926 w 555319"/>
                <a:gd name="connsiteY8" fmla="*/ 493253 h 1891437"/>
                <a:gd name="connsiteX9" fmla="*/ 209037 w 555319"/>
                <a:gd name="connsiteY9" fmla="*/ 771812 h 1891437"/>
                <a:gd name="connsiteX10" fmla="*/ 227204 w 555319"/>
                <a:gd name="connsiteY10" fmla="*/ 814201 h 1891437"/>
                <a:gd name="connsiteX11" fmla="*/ 233260 w 555319"/>
                <a:gd name="connsiteY11" fmla="*/ 838424 h 1891437"/>
                <a:gd name="connsiteX12" fmla="*/ 239315 w 555319"/>
                <a:gd name="connsiteY12" fmla="*/ 856590 h 1891437"/>
                <a:gd name="connsiteX13" fmla="*/ 275649 w 555319"/>
                <a:gd name="connsiteY13" fmla="*/ 953480 h 1891437"/>
                <a:gd name="connsiteX14" fmla="*/ 281705 w 555319"/>
                <a:gd name="connsiteY14" fmla="*/ 971647 h 1891437"/>
                <a:gd name="connsiteX15" fmla="*/ 293816 w 555319"/>
                <a:gd name="connsiteY15" fmla="*/ 1026148 h 1891437"/>
                <a:gd name="connsiteX16" fmla="*/ 305927 w 555319"/>
                <a:gd name="connsiteY16" fmla="*/ 1135149 h 1891437"/>
                <a:gd name="connsiteX17" fmla="*/ 318038 w 555319"/>
                <a:gd name="connsiteY17" fmla="*/ 1177539 h 1891437"/>
                <a:gd name="connsiteX18" fmla="*/ 330150 w 555319"/>
                <a:gd name="connsiteY18" fmla="*/ 1195706 h 1891437"/>
                <a:gd name="connsiteX19" fmla="*/ 336205 w 555319"/>
                <a:gd name="connsiteY19" fmla="*/ 1213873 h 1891437"/>
                <a:gd name="connsiteX20" fmla="*/ 348317 w 555319"/>
                <a:gd name="connsiteY20" fmla="*/ 1225984 h 1891437"/>
                <a:gd name="connsiteX21" fmla="*/ 360428 w 555319"/>
                <a:gd name="connsiteY21" fmla="*/ 1244151 h 1891437"/>
                <a:gd name="connsiteX22" fmla="*/ 378595 w 555319"/>
                <a:gd name="connsiteY22" fmla="*/ 1268373 h 1891437"/>
                <a:gd name="connsiteX23" fmla="*/ 390706 w 555319"/>
                <a:gd name="connsiteY23" fmla="*/ 1286540 h 1891437"/>
                <a:gd name="connsiteX24" fmla="*/ 396762 w 555319"/>
                <a:gd name="connsiteY24" fmla="*/ 1304707 h 1891437"/>
                <a:gd name="connsiteX25" fmla="*/ 433095 w 555319"/>
                <a:gd name="connsiteY25" fmla="*/ 1328929 h 1891437"/>
                <a:gd name="connsiteX26" fmla="*/ 463374 w 555319"/>
                <a:gd name="connsiteY26" fmla="*/ 1353152 h 1891437"/>
                <a:gd name="connsiteX27" fmla="*/ 481540 w 555319"/>
                <a:gd name="connsiteY27" fmla="*/ 1365263 h 1891437"/>
                <a:gd name="connsiteX28" fmla="*/ 493652 w 555319"/>
                <a:gd name="connsiteY28" fmla="*/ 1377375 h 1891437"/>
                <a:gd name="connsiteX29" fmla="*/ 511819 w 555319"/>
                <a:gd name="connsiteY29" fmla="*/ 1389486 h 1891437"/>
                <a:gd name="connsiteX30" fmla="*/ 548152 w 555319"/>
                <a:gd name="connsiteY30" fmla="*/ 1425820 h 1891437"/>
                <a:gd name="connsiteX31" fmla="*/ 548152 w 555319"/>
                <a:gd name="connsiteY31" fmla="*/ 1819435 h 1891437"/>
                <a:gd name="connsiteX32" fmla="*/ 324094 w 555319"/>
                <a:gd name="connsiteY32" fmla="*/ 1813380 h 1891437"/>
                <a:gd name="connsiteX33" fmla="*/ 209037 w 555319"/>
                <a:gd name="connsiteY33" fmla="*/ 1795213 h 1891437"/>
                <a:gd name="connsiteX34" fmla="*/ 21312 w 555319"/>
                <a:gd name="connsiteY34" fmla="*/ 1861825 h 1891437"/>
                <a:gd name="connsiteX35" fmla="*/ 15257 w 555319"/>
                <a:gd name="connsiteY35" fmla="*/ 1244151 h 1891437"/>
                <a:gd name="connsiteX36" fmla="*/ 9201 w 555319"/>
                <a:gd name="connsiteY36" fmla="*/ 814201 h 1891437"/>
                <a:gd name="connsiteX37" fmla="*/ 9201 w 555319"/>
                <a:gd name="connsiteY37" fmla="*/ 2747 h 1891437"/>
                <a:gd name="connsiteX38" fmla="*/ 130314 w 555319"/>
                <a:gd name="connsiteY38" fmla="*/ 2747 h 1891437"/>
                <a:gd name="connsiteX0" fmla="*/ 130314 w 555319"/>
                <a:gd name="connsiteY0" fmla="*/ 2747 h 1895290"/>
                <a:gd name="connsiteX1" fmla="*/ 130314 w 555319"/>
                <a:gd name="connsiteY1" fmla="*/ 2747 h 1895290"/>
                <a:gd name="connsiteX2" fmla="*/ 142425 w 555319"/>
                <a:gd name="connsiteY2" fmla="*/ 123859 h 1895290"/>
                <a:gd name="connsiteX3" fmla="*/ 154537 w 555319"/>
                <a:gd name="connsiteY3" fmla="*/ 160193 h 1895290"/>
                <a:gd name="connsiteX4" fmla="*/ 160592 w 555319"/>
                <a:gd name="connsiteY4" fmla="*/ 178360 h 1895290"/>
                <a:gd name="connsiteX5" fmla="*/ 172703 w 555319"/>
                <a:gd name="connsiteY5" fmla="*/ 305528 h 1895290"/>
                <a:gd name="connsiteX6" fmla="*/ 178759 w 555319"/>
                <a:gd name="connsiteY6" fmla="*/ 414529 h 1895290"/>
                <a:gd name="connsiteX7" fmla="*/ 184815 w 555319"/>
                <a:gd name="connsiteY7" fmla="*/ 444808 h 1895290"/>
                <a:gd name="connsiteX8" fmla="*/ 196926 w 555319"/>
                <a:gd name="connsiteY8" fmla="*/ 493253 h 1895290"/>
                <a:gd name="connsiteX9" fmla="*/ 209037 w 555319"/>
                <a:gd name="connsiteY9" fmla="*/ 771812 h 1895290"/>
                <a:gd name="connsiteX10" fmla="*/ 227204 w 555319"/>
                <a:gd name="connsiteY10" fmla="*/ 814201 h 1895290"/>
                <a:gd name="connsiteX11" fmla="*/ 233260 w 555319"/>
                <a:gd name="connsiteY11" fmla="*/ 838424 h 1895290"/>
                <a:gd name="connsiteX12" fmla="*/ 239315 w 555319"/>
                <a:gd name="connsiteY12" fmla="*/ 856590 h 1895290"/>
                <a:gd name="connsiteX13" fmla="*/ 275649 w 555319"/>
                <a:gd name="connsiteY13" fmla="*/ 953480 h 1895290"/>
                <a:gd name="connsiteX14" fmla="*/ 281705 w 555319"/>
                <a:gd name="connsiteY14" fmla="*/ 971647 h 1895290"/>
                <a:gd name="connsiteX15" fmla="*/ 293816 w 555319"/>
                <a:gd name="connsiteY15" fmla="*/ 1026148 h 1895290"/>
                <a:gd name="connsiteX16" fmla="*/ 305927 w 555319"/>
                <a:gd name="connsiteY16" fmla="*/ 1135149 h 1895290"/>
                <a:gd name="connsiteX17" fmla="*/ 318038 w 555319"/>
                <a:gd name="connsiteY17" fmla="*/ 1177539 h 1895290"/>
                <a:gd name="connsiteX18" fmla="*/ 330150 w 555319"/>
                <a:gd name="connsiteY18" fmla="*/ 1195706 h 1895290"/>
                <a:gd name="connsiteX19" fmla="*/ 336205 w 555319"/>
                <a:gd name="connsiteY19" fmla="*/ 1213873 h 1895290"/>
                <a:gd name="connsiteX20" fmla="*/ 348317 w 555319"/>
                <a:gd name="connsiteY20" fmla="*/ 1225984 h 1895290"/>
                <a:gd name="connsiteX21" fmla="*/ 360428 w 555319"/>
                <a:gd name="connsiteY21" fmla="*/ 1244151 h 1895290"/>
                <a:gd name="connsiteX22" fmla="*/ 378595 w 555319"/>
                <a:gd name="connsiteY22" fmla="*/ 1268373 h 1895290"/>
                <a:gd name="connsiteX23" fmla="*/ 390706 w 555319"/>
                <a:gd name="connsiteY23" fmla="*/ 1286540 h 1895290"/>
                <a:gd name="connsiteX24" fmla="*/ 396762 w 555319"/>
                <a:gd name="connsiteY24" fmla="*/ 1304707 h 1895290"/>
                <a:gd name="connsiteX25" fmla="*/ 433095 w 555319"/>
                <a:gd name="connsiteY25" fmla="*/ 1328929 h 1895290"/>
                <a:gd name="connsiteX26" fmla="*/ 463374 w 555319"/>
                <a:gd name="connsiteY26" fmla="*/ 1353152 h 1895290"/>
                <a:gd name="connsiteX27" fmla="*/ 481540 w 555319"/>
                <a:gd name="connsiteY27" fmla="*/ 1365263 h 1895290"/>
                <a:gd name="connsiteX28" fmla="*/ 493652 w 555319"/>
                <a:gd name="connsiteY28" fmla="*/ 1377375 h 1895290"/>
                <a:gd name="connsiteX29" fmla="*/ 511819 w 555319"/>
                <a:gd name="connsiteY29" fmla="*/ 1389486 h 1895290"/>
                <a:gd name="connsiteX30" fmla="*/ 548152 w 555319"/>
                <a:gd name="connsiteY30" fmla="*/ 1425820 h 1895290"/>
                <a:gd name="connsiteX31" fmla="*/ 548152 w 555319"/>
                <a:gd name="connsiteY31" fmla="*/ 1819435 h 1895290"/>
                <a:gd name="connsiteX32" fmla="*/ 324094 w 555319"/>
                <a:gd name="connsiteY32" fmla="*/ 1813380 h 1895290"/>
                <a:gd name="connsiteX33" fmla="*/ 21312 w 555319"/>
                <a:gd name="connsiteY33" fmla="*/ 1861825 h 1895290"/>
                <a:gd name="connsiteX34" fmla="*/ 15257 w 555319"/>
                <a:gd name="connsiteY34" fmla="*/ 1244151 h 1895290"/>
                <a:gd name="connsiteX35" fmla="*/ 9201 w 555319"/>
                <a:gd name="connsiteY35" fmla="*/ 814201 h 1895290"/>
                <a:gd name="connsiteX36" fmla="*/ 9201 w 555319"/>
                <a:gd name="connsiteY36" fmla="*/ 2747 h 1895290"/>
                <a:gd name="connsiteX37" fmla="*/ 130314 w 555319"/>
                <a:gd name="connsiteY37" fmla="*/ 2747 h 1895290"/>
                <a:gd name="connsiteX0" fmla="*/ 130314 w 587295"/>
                <a:gd name="connsiteY0" fmla="*/ 2747 h 1909796"/>
                <a:gd name="connsiteX1" fmla="*/ 130314 w 587295"/>
                <a:gd name="connsiteY1" fmla="*/ 2747 h 1909796"/>
                <a:gd name="connsiteX2" fmla="*/ 142425 w 587295"/>
                <a:gd name="connsiteY2" fmla="*/ 123859 h 1909796"/>
                <a:gd name="connsiteX3" fmla="*/ 154537 w 587295"/>
                <a:gd name="connsiteY3" fmla="*/ 160193 h 1909796"/>
                <a:gd name="connsiteX4" fmla="*/ 160592 w 587295"/>
                <a:gd name="connsiteY4" fmla="*/ 178360 h 1909796"/>
                <a:gd name="connsiteX5" fmla="*/ 172703 w 587295"/>
                <a:gd name="connsiteY5" fmla="*/ 305528 h 1909796"/>
                <a:gd name="connsiteX6" fmla="*/ 178759 w 587295"/>
                <a:gd name="connsiteY6" fmla="*/ 414529 h 1909796"/>
                <a:gd name="connsiteX7" fmla="*/ 184815 w 587295"/>
                <a:gd name="connsiteY7" fmla="*/ 444808 h 1909796"/>
                <a:gd name="connsiteX8" fmla="*/ 196926 w 587295"/>
                <a:gd name="connsiteY8" fmla="*/ 493253 h 1909796"/>
                <a:gd name="connsiteX9" fmla="*/ 209037 w 587295"/>
                <a:gd name="connsiteY9" fmla="*/ 771812 h 1909796"/>
                <a:gd name="connsiteX10" fmla="*/ 227204 w 587295"/>
                <a:gd name="connsiteY10" fmla="*/ 814201 h 1909796"/>
                <a:gd name="connsiteX11" fmla="*/ 233260 w 587295"/>
                <a:gd name="connsiteY11" fmla="*/ 838424 h 1909796"/>
                <a:gd name="connsiteX12" fmla="*/ 239315 w 587295"/>
                <a:gd name="connsiteY12" fmla="*/ 856590 h 1909796"/>
                <a:gd name="connsiteX13" fmla="*/ 275649 w 587295"/>
                <a:gd name="connsiteY13" fmla="*/ 953480 h 1909796"/>
                <a:gd name="connsiteX14" fmla="*/ 281705 w 587295"/>
                <a:gd name="connsiteY14" fmla="*/ 971647 h 1909796"/>
                <a:gd name="connsiteX15" fmla="*/ 293816 w 587295"/>
                <a:gd name="connsiteY15" fmla="*/ 1026148 h 1909796"/>
                <a:gd name="connsiteX16" fmla="*/ 305927 w 587295"/>
                <a:gd name="connsiteY16" fmla="*/ 1135149 h 1909796"/>
                <a:gd name="connsiteX17" fmla="*/ 318038 w 587295"/>
                <a:gd name="connsiteY17" fmla="*/ 1177539 h 1909796"/>
                <a:gd name="connsiteX18" fmla="*/ 330150 w 587295"/>
                <a:gd name="connsiteY18" fmla="*/ 1195706 h 1909796"/>
                <a:gd name="connsiteX19" fmla="*/ 336205 w 587295"/>
                <a:gd name="connsiteY19" fmla="*/ 1213873 h 1909796"/>
                <a:gd name="connsiteX20" fmla="*/ 348317 w 587295"/>
                <a:gd name="connsiteY20" fmla="*/ 1225984 h 1909796"/>
                <a:gd name="connsiteX21" fmla="*/ 360428 w 587295"/>
                <a:gd name="connsiteY21" fmla="*/ 1244151 h 1909796"/>
                <a:gd name="connsiteX22" fmla="*/ 378595 w 587295"/>
                <a:gd name="connsiteY22" fmla="*/ 1268373 h 1909796"/>
                <a:gd name="connsiteX23" fmla="*/ 390706 w 587295"/>
                <a:gd name="connsiteY23" fmla="*/ 1286540 h 1909796"/>
                <a:gd name="connsiteX24" fmla="*/ 396762 w 587295"/>
                <a:gd name="connsiteY24" fmla="*/ 1304707 h 1909796"/>
                <a:gd name="connsiteX25" fmla="*/ 433095 w 587295"/>
                <a:gd name="connsiteY25" fmla="*/ 1328929 h 1909796"/>
                <a:gd name="connsiteX26" fmla="*/ 463374 w 587295"/>
                <a:gd name="connsiteY26" fmla="*/ 1353152 h 1909796"/>
                <a:gd name="connsiteX27" fmla="*/ 481540 w 587295"/>
                <a:gd name="connsiteY27" fmla="*/ 1365263 h 1909796"/>
                <a:gd name="connsiteX28" fmla="*/ 493652 w 587295"/>
                <a:gd name="connsiteY28" fmla="*/ 1377375 h 1909796"/>
                <a:gd name="connsiteX29" fmla="*/ 511819 w 587295"/>
                <a:gd name="connsiteY29" fmla="*/ 1389486 h 1909796"/>
                <a:gd name="connsiteX30" fmla="*/ 548152 w 587295"/>
                <a:gd name="connsiteY30" fmla="*/ 1425820 h 1909796"/>
                <a:gd name="connsiteX31" fmla="*/ 548152 w 587295"/>
                <a:gd name="connsiteY31" fmla="*/ 1819435 h 1909796"/>
                <a:gd name="connsiteX32" fmla="*/ 21312 w 587295"/>
                <a:gd name="connsiteY32" fmla="*/ 1861825 h 1909796"/>
                <a:gd name="connsiteX33" fmla="*/ 15257 w 587295"/>
                <a:gd name="connsiteY33" fmla="*/ 1244151 h 1909796"/>
                <a:gd name="connsiteX34" fmla="*/ 9201 w 587295"/>
                <a:gd name="connsiteY34" fmla="*/ 814201 h 1909796"/>
                <a:gd name="connsiteX35" fmla="*/ 9201 w 587295"/>
                <a:gd name="connsiteY35" fmla="*/ 2747 h 1909796"/>
                <a:gd name="connsiteX36" fmla="*/ 130314 w 587295"/>
                <a:gd name="connsiteY36" fmla="*/ 2747 h 1909796"/>
                <a:gd name="connsiteX0" fmla="*/ 130314 w 587295"/>
                <a:gd name="connsiteY0" fmla="*/ 2747 h 1892417"/>
                <a:gd name="connsiteX1" fmla="*/ 130314 w 587295"/>
                <a:gd name="connsiteY1" fmla="*/ 2747 h 1892417"/>
                <a:gd name="connsiteX2" fmla="*/ 142425 w 587295"/>
                <a:gd name="connsiteY2" fmla="*/ 123859 h 1892417"/>
                <a:gd name="connsiteX3" fmla="*/ 154537 w 587295"/>
                <a:gd name="connsiteY3" fmla="*/ 160193 h 1892417"/>
                <a:gd name="connsiteX4" fmla="*/ 160592 w 587295"/>
                <a:gd name="connsiteY4" fmla="*/ 178360 h 1892417"/>
                <a:gd name="connsiteX5" fmla="*/ 172703 w 587295"/>
                <a:gd name="connsiteY5" fmla="*/ 305528 h 1892417"/>
                <a:gd name="connsiteX6" fmla="*/ 178759 w 587295"/>
                <a:gd name="connsiteY6" fmla="*/ 414529 h 1892417"/>
                <a:gd name="connsiteX7" fmla="*/ 184815 w 587295"/>
                <a:gd name="connsiteY7" fmla="*/ 444808 h 1892417"/>
                <a:gd name="connsiteX8" fmla="*/ 196926 w 587295"/>
                <a:gd name="connsiteY8" fmla="*/ 493253 h 1892417"/>
                <a:gd name="connsiteX9" fmla="*/ 209037 w 587295"/>
                <a:gd name="connsiteY9" fmla="*/ 771812 h 1892417"/>
                <a:gd name="connsiteX10" fmla="*/ 227204 w 587295"/>
                <a:gd name="connsiteY10" fmla="*/ 814201 h 1892417"/>
                <a:gd name="connsiteX11" fmla="*/ 233260 w 587295"/>
                <a:gd name="connsiteY11" fmla="*/ 838424 h 1892417"/>
                <a:gd name="connsiteX12" fmla="*/ 239315 w 587295"/>
                <a:gd name="connsiteY12" fmla="*/ 856590 h 1892417"/>
                <a:gd name="connsiteX13" fmla="*/ 275649 w 587295"/>
                <a:gd name="connsiteY13" fmla="*/ 953480 h 1892417"/>
                <a:gd name="connsiteX14" fmla="*/ 281705 w 587295"/>
                <a:gd name="connsiteY14" fmla="*/ 971647 h 1892417"/>
                <a:gd name="connsiteX15" fmla="*/ 293816 w 587295"/>
                <a:gd name="connsiteY15" fmla="*/ 1026148 h 1892417"/>
                <a:gd name="connsiteX16" fmla="*/ 305927 w 587295"/>
                <a:gd name="connsiteY16" fmla="*/ 1135149 h 1892417"/>
                <a:gd name="connsiteX17" fmla="*/ 318038 w 587295"/>
                <a:gd name="connsiteY17" fmla="*/ 1177539 h 1892417"/>
                <a:gd name="connsiteX18" fmla="*/ 330150 w 587295"/>
                <a:gd name="connsiteY18" fmla="*/ 1195706 h 1892417"/>
                <a:gd name="connsiteX19" fmla="*/ 336205 w 587295"/>
                <a:gd name="connsiteY19" fmla="*/ 1213873 h 1892417"/>
                <a:gd name="connsiteX20" fmla="*/ 348317 w 587295"/>
                <a:gd name="connsiteY20" fmla="*/ 1225984 h 1892417"/>
                <a:gd name="connsiteX21" fmla="*/ 360428 w 587295"/>
                <a:gd name="connsiteY21" fmla="*/ 1244151 h 1892417"/>
                <a:gd name="connsiteX22" fmla="*/ 378595 w 587295"/>
                <a:gd name="connsiteY22" fmla="*/ 1268373 h 1892417"/>
                <a:gd name="connsiteX23" fmla="*/ 390706 w 587295"/>
                <a:gd name="connsiteY23" fmla="*/ 1286540 h 1892417"/>
                <a:gd name="connsiteX24" fmla="*/ 396762 w 587295"/>
                <a:gd name="connsiteY24" fmla="*/ 1304707 h 1892417"/>
                <a:gd name="connsiteX25" fmla="*/ 433095 w 587295"/>
                <a:gd name="connsiteY25" fmla="*/ 1328929 h 1892417"/>
                <a:gd name="connsiteX26" fmla="*/ 463374 w 587295"/>
                <a:gd name="connsiteY26" fmla="*/ 1353152 h 1892417"/>
                <a:gd name="connsiteX27" fmla="*/ 481540 w 587295"/>
                <a:gd name="connsiteY27" fmla="*/ 1365263 h 1892417"/>
                <a:gd name="connsiteX28" fmla="*/ 493652 w 587295"/>
                <a:gd name="connsiteY28" fmla="*/ 1377375 h 1892417"/>
                <a:gd name="connsiteX29" fmla="*/ 511819 w 587295"/>
                <a:gd name="connsiteY29" fmla="*/ 1389486 h 1892417"/>
                <a:gd name="connsiteX30" fmla="*/ 548152 w 587295"/>
                <a:gd name="connsiteY30" fmla="*/ 1425820 h 1892417"/>
                <a:gd name="connsiteX31" fmla="*/ 548152 w 587295"/>
                <a:gd name="connsiteY31" fmla="*/ 1819435 h 1892417"/>
                <a:gd name="connsiteX32" fmla="*/ 21312 w 587295"/>
                <a:gd name="connsiteY32" fmla="*/ 1837602 h 1892417"/>
                <a:gd name="connsiteX33" fmla="*/ 15257 w 587295"/>
                <a:gd name="connsiteY33" fmla="*/ 1244151 h 1892417"/>
                <a:gd name="connsiteX34" fmla="*/ 9201 w 587295"/>
                <a:gd name="connsiteY34" fmla="*/ 814201 h 1892417"/>
                <a:gd name="connsiteX35" fmla="*/ 9201 w 587295"/>
                <a:gd name="connsiteY35" fmla="*/ 2747 h 1892417"/>
                <a:gd name="connsiteX36" fmla="*/ 130314 w 587295"/>
                <a:gd name="connsiteY36" fmla="*/ 2747 h 1892417"/>
                <a:gd name="connsiteX0" fmla="*/ 130314 w 587295"/>
                <a:gd name="connsiteY0" fmla="*/ 2747 h 1855187"/>
                <a:gd name="connsiteX1" fmla="*/ 130314 w 587295"/>
                <a:gd name="connsiteY1" fmla="*/ 2747 h 1855187"/>
                <a:gd name="connsiteX2" fmla="*/ 142425 w 587295"/>
                <a:gd name="connsiteY2" fmla="*/ 123859 h 1855187"/>
                <a:gd name="connsiteX3" fmla="*/ 154537 w 587295"/>
                <a:gd name="connsiteY3" fmla="*/ 160193 h 1855187"/>
                <a:gd name="connsiteX4" fmla="*/ 160592 w 587295"/>
                <a:gd name="connsiteY4" fmla="*/ 178360 h 1855187"/>
                <a:gd name="connsiteX5" fmla="*/ 172703 w 587295"/>
                <a:gd name="connsiteY5" fmla="*/ 305528 h 1855187"/>
                <a:gd name="connsiteX6" fmla="*/ 178759 w 587295"/>
                <a:gd name="connsiteY6" fmla="*/ 414529 h 1855187"/>
                <a:gd name="connsiteX7" fmla="*/ 184815 w 587295"/>
                <a:gd name="connsiteY7" fmla="*/ 444808 h 1855187"/>
                <a:gd name="connsiteX8" fmla="*/ 196926 w 587295"/>
                <a:gd name="connsiteY8" fmla="*/ 493253 h 1855187"/>
                <a:gd name="connsiteX9" fmla="*/ 209037 w 587295"/>
                <a:gd name="connsiteY9" fmla="*/ 771812 h 1855187"/>
                <a:gd name="connsiteX10" fmla="*/ 227204 w 587295"/>
                <a:gd name="connsiteY10" fmla="*/ 814201 h 1855187"/>
                <a:gd name="connsiteX11" fmla="*/ 233260 w 587295"/>
                <a:gd name="connsiteY11" fmla="*/ 838424 h 1855187"/>
                <a:gd name="connsiteX12" fmla="*/ 239315 w 587295"/>
                <a:gd name="connsiteY12" fmla="*/ 856590 h 1855187"/>
                <a:gd name="connsiteX13" fmla="*/ 275649 w 587295"/>
                <a:gd name="connsiteY13" fmla="*/ 953480 h 1855187"/>
                <a:gd name="connsiteX14" fmla="*/ 281705 w 587295"/>
                <a:gd name="connsiteY14" fmla="*/ 971647 h 1855187"/>
                <a:gd name="connsiteX15" fmla="*/ 293816 w 587295"/>
                <a:gd name="connsiteY15" fmla="*/ 1026148 h 1855187"/>
                <a:gd name="connsiteX16" fmla="*/ 305927 w 587295"/>
                <a:gd name="connsiteY16" fmla="*/ 1135149 h 1855187"/>
                <a:gd name="connsiteX17" fmla="*/ 318038 w 587295"/>
                <a:gd name="connsiteY17" fmla="*/ 1177539 h 1855187"/>
                <a:gd name="connsiteX18" fmla="*/ 330150 w 587295"/>
                <a:gd name="connsiteY18" fmla="*/ 1195706 h 1855187"/>
                <a:gd name="connsiteX19" fmla="*/ 336205 w 587295"/>
                <a:gd name="connsiteY19" fmla="*/ 1213873 h 1855187"/>
                <a:gd name="connsiteX20" fmla="*/ 348317 w 587295"/>
                <a:gd name="connsiteY20" fmla="*/ 1225984 h 1855187"/>
                <a:gd name="connsiteX21" fmla="*/ 360428 w 587295"/>
                <a:gd name="connsiteY21" fmla="*/ 1244151 h 1855187"/>
                <a:gd name="connsiteX22" fmla="*/ 378595 w 587295"/>
                <a:gd name="connsiteY22" fmla="*/ 1268373 h 1855187"/>
                <a:gd name="connsiteX23" fmla="*/ 390706 w 587295"/>
                <a:gd name="connsiteY23" fmla="*/ 1286540 h 1855187"/>
                <a:gd name="connsiteX24" fmla="*/ 396762 w 587295"/>
                <a:gd name="connsiteY24" fmla="*/ 1304707 h 1855187"/>
                <a:gd name="connsiteX25" fmla="*/ 433095 w 587295"/>
                <a:gd name="connsiteY25" fmla="*/ 1328929 h 1855187"/>
                <a:gd name="connsiteX26" fmla="*/ 463374 w 587295"/>
                <a:gd name="connsiteY26" fmla="*/ 1353152 h 1855187"/>
                <a:gd name="connsiteX27" fmla="*/ 481540 w 587295"/>
                <a:gd name="connsiteY27" fmla="*/ 1365263 h 1855187"/>
                <a:gd name="connsiteX28" fmla="*/ 493652 w 587295"/>
                <a:gd name="connsiteY28" fmla="*/ 1377375 h 1855187"/>
                <a:gd name="connsiteX29" fmla="*/ 511819 w 587295"/>
                <a:gd name="connsiteY29" fmla="*/ 1389486 h 1855187"/>
                <a:gd name="connsiteX30" fmla="*/ 548152 w 587295"/>
                <a:gd name="connsiteY30" fmla="*/ 1425820 h 1855187"/>
                <a:gd name="connsiteX31" fmla="*/ 548152 w 587295"/>
                <a:gd name="connsiteY31" fmla="*/ 1819435 h 1855187"/>
                <a:gd name="connsiteX32" fmla="*/ 21312 w 587295"/>
                <a:gd name="connsiteY32" fmla="*/ 1837602 h 1855187"/>
                <a:gd name="connsiteX33" fmla="*/ 15257 w 587295"/>
                <a:gd name="connsiteY33" fmla="*/ 1244151 h 1855187"/>
                <a:gd name="connsiteX34" fmla="*/ 9201 w 587295"/>
                <a:gd name="connsiteY34" fmla="*/ 814201 h 1855187"/>
                <a:gd name="connsiteX35" fmla="*/ 9201 w 587295"/>
                <a:gd name="connsiteY35" fmla="*/ 2747 h 1855187"/>
                <a:gd name="connsiteX36" fmla="*/ 130314 w 587295"/>
                <a:gd name="connsiteY36" fmla="*/ 2747 h 1855187"/>
                <a:gd name="connsiteX0" fmla="*/ 130314 w 565667"/>
                <a:gd name="connsiteY0" fmla="*/ 2747 h 1837844"/>
                <a:gd name="connsiteX1" fmla="*/ 130314 w 565667"/>
                <a:gd name="connsiteY1" fmla="*/ 2747 h 1837844"/>
                <a:gd name="connsiteX2" fmla="*/ 142425 w 565667"/>
                <a:gd name="connsiteY2" fmla="*/ 123859 h 1837844"/>
                <a:gd name="connsiteX3" fmla="*/ 154537 w 565667"/>
                <a:gd name="connsiteY3" fmla="*/ 160193 h 1837844"/>
                <a:gd name="connsiteX4" fmla="*/ 160592 w 565667"/>
                <a:gd name="connsiteY4" fmla="*/ 178360 h 1837844"/>
                <a:gd name="connsiteX5" fmla="*/ 172703 w 565667"/>
                <a:gd name="connsiteY5" fmla="*/ 305528 h 1837844"/>
                <a:gd name="connsiteX6" fmla="*/ 178759 w 565667"/>
                <a:gd name="connsiteY6" fmla="*/ 414529 h 1837844"/>
                <a:gd name="connsiteX7" fmla="*/ 184815 w 565667"/>
                <a:gd name="connsiteY7" fmla="*/ 444808 h 1837844"/>
                <a:gd name="connsiteX8" fmla="*/ 196926 w 565667"/>
                <a:gd name="connsiteY8" fmla="*/ 493253 h 1837844"/>
                <a:gd name="connsiteX9" fmla="*/ 209037 w 565667"/>
                <a:gd name="connsiteY9" fmla="*/ 771812 h 1837844"/>
                <a:gd name="connsiteX10" fmla="*/ 227204 w 565667"/>
                <a:gd name="connsiteY10" fmla="*/ 814201 h 1837844"/>
                <a:gd name="connsiteX11" fmla="*/ 233260 w 565667"/>
                <a:gd name="connsiteY11" fmla="*/ 838424 h 1837844"/>
                <a:gd name="connsiteX12" fmla="*/ 239315 w 565667"/>
                <a:gd name="connsiteY12" fmla="*/ 856590 h 1837844"/>
                <a:gd name="connsiteX13" fmla="*/ 275649 w 565667"/>
                <a:gd name="connsiteY13" fmla="*/ 953480 h 1837844"/>
                <a:gd name="connsiteX14" fmla="*/ 281705 w 565667"/>
                <a:gd name="connsiteY14" fmla="*/ 971647 h 1837844"/>
                <a:gd name="connsiteX15" fmla="*/ 293816 w 565667"/>
                <a:gd name="connsiteY15" fmla="*/ 1026148 h 1837844"/>
                <a:gd name="connsiteX16" fmla="*/ 305927 w 565667"/>
                <a:gd name="connsiteY16" fmla="*/ 1135149 h 1837844"/>
                <a:gd name="connsiteX17" fmla="*/ 318038 w 565667"/>
                <a:gd name="connsiteY17" fmla="*/ 1177539 h 1837844"/>
                <a:gd name="connsiteX18" fmla="*/ 330150 w 565667"/>
                <a:gd name="connsiteY18" fmla="*/ 1195706 h 1837844"/>
                <a:gd name="connsiteX19" fmla="*/ 336205 w 565667"/>
                <a:gd name="connsiteY19" fmla="*/ 1213873 h 1837844"/>
                <a:gd name="connsiteX20" fmla="*/ 348317 w 565667"/>
                <a:gd name="connsiteY20" fmla="*/ 1225984 h 1837844"/>
                <a:gd name="connsiteX21" fmla="*/ 360428 w 565667"/>
                <a:gd name="connsiteY21" fmla="*/ 1244151 h 1837844"/>
                <a:gd name="connsiteX22" fmla="*/ 378595 w 565667"/>
                <a:gd name="connsiteY22" fmla="*/ 1268373 h 1837844"/>
                <a:gd name="connsiteX23" fmla="*/ 390706 w 565667"/>
                <a:gd name="connsiteY23" fmla="*/ 1286540 h 1837844"/>
                <a:gd name="connsiteX24" fmla="*/ 396762 w 565667"/>
                <a:gd name="connsiteY24" fmla="*/ 1304707 h 1837844"/>
                <a:gd name="connsiteX25" fmla="*/ 433095 w 565667"/>
                <a:gd name="connsiteY25" fmla="*/ 1328929 h 1837844"/>
                <a:gd name="connsiteX26" fmla="*/ 463374 w 565667"/>
                <a:gd name="connsiteY26" fmla="*/ 1353152 h 1837844"/>
                <a:gd name="connsiteX27" fmla="*/ 481540 w 565667"/>
                <a:gd name="connsiteY27" fmla="*/ 1365263 h 1837844"/>
                <a:gd name="connsiteX28" fmla="*/ 493652 w 565667"/>
                <a:gd name="connsiteY28" fmla="*/ 1377375 h 1837844"/>
                <a:gd name="connsiteX29" fmla="*/ 511819 w 565667"/>
                <a:gd name="connsiteY29" fmla="*/ 1389486 h 1837844"/>
                <a:gd name="connsiteX30" fmla="*/ 548152 w 565667"/>
                <a:gd name="connsiteY30" fmla="*/ 1425820 h 1837844"/>
                <a:gd name="connsiteX31" fmla="*/ 548152 w 565667"/>
                <a:gd name="connsiteY31" fmla="*/ 1819435 h 1837844"/>
                <a:gd name="connsiteX32" fmla="*/ 21312 w 565667"/>
                <a:gd name="connsiteY32" fmla="*/ 1837602 h 1837844"/>
                <a:gd name="connsiteX33" fmla="*/ 15257 w 565667"/>
                <a:gd name="connsiteY33" fmla="*/ 1244151 h 1837844"/>
                <a:gd name="connsiteX34" fmla="*/ 9201 w 565667"/>
                <a:gd name="connsiteY34" fmla="*/ 814201 h 1837844"/>
                <a:gd name="connsiteX35" fmla="*/ 9201 w 565667"/>
                <a:gd name="connsiteY35" fmla="*/ 2747 h 1837844"/>
                <a:gd name="connsiteX36" fmla="*/ 130314 w 565667"/>
                <a:gd name="connsiteY36" fmla="*/ 2747 h 1837844"/>
                <a:gd name="connsiteX0" fmla="*/ 130314 w 549527"/>
                <a:gd name="connsiteY0" fmla="*/ 2747 h 1837844"/>
                <a:gd name="connsiteX1" fmla="*/ 130314 w 549527"/>
                <a:gd name="connsiteY1" fmla="*/ 2747 h 1837844"/>
                <a:gd name="connsiteX2" fmla="*/ 142425 w 549527"/>
                <a:gd name="connsiteY2" fmla="*/ 123859 h 1837844"/>
                <a:gd name="connsiteX3" fmla="*/ 154537 w 549527"/>
                <a:gd name="connsiteY3" fmla="*/ 160193 h 1837844"/>
                <a:gd name="connsiteX4" fmla="*/ 160592 w 549527"/>
                <a:gd name="connsiteY4" fmla="*/ 178360 h 1837844"/>
                <a:gd name="connsiteX5" fmla="*/ 172703 w 549527"/>
                <a:gd name="connsiteY5" fmla="*/ 305528 h 1837844"/>
                <a:gd name="connsiteX6" fmla="*/ 178759 w 549527"/>
                <a:gd name="connsiteY6" fmla="*/ 414529 h 1837844"/>
                <a:gd name="connsiteX7" fmla="*/ 184815 w 549527"/>
                <a:gd name="connsiteY7" fmla="*/ 444808 h 1837844"/>
                <a:gd name="connsiteX8" fmla="*/ 196926 w 549527"/>
                <a:gd name="connsiteY8" fmla="*/ 493253 h 1837844"/>
                <a:gd name="connsiteX9" fmla="*/ 209037 w 549527"/>
                <a:gd name="connsiteY9" fmla="*/ 771812 h 1837844"/>
                <a:gd name="connsiteX10" fmla="*/ 227204 w 549527"/>
                <a:gd name="connsiteY10" fmla="*/ 814201 h 1837844"/>
                <a:gd name="connsiteX11" fmla="*/ 233260 w 549527"/>
                <a:gd name="connsiteY11" fmla="*/ 838424 h 1837844"/>
                <a:gd name="connsiteX12" fmla="*/ 239315 w 549527"/>
                <a:gd name="connsiteY12" fmla="*/ 856590 h 1837844"/>
                <a:gd name="connsiteX13" fmla="*/ 275649 w 549527"/>
                <a:gd name="connsiteY13" fmla="*/ 953480 h 1837844"/>
                <a:gd name="connsiteX14" fmla="*/ 281705 w 549527"/>
                <a:gd name="connsiteY14" fmla="*/ 971647 h 1837844"/>
                <a:gd name="connsiteX15" fmla="*/ 293816 w 549527"/>
                <a:gd name="connsiteY15" fmla="*/ 1026148 h 1837844"/>
                <a:gd name="connsiteX16" fmla="*/ 305927 w 549527"/>
                <a:gd name="connsiteY16" fmla="*/ 1135149 h 1837844"/>
                <a:gd name="connsiteX17" fmla="*/ 318038 w 549527"/>
                <a:gd name="connsiteY17" fmla="*/ 1177539 h 1837844"/>
                <a:gd name="connsiteX18" fmla="*/ 330150 w 549527"/>
                <a:gd name="connsiteY18" fmla="*/ 1195706 h 1837844"/>
                <a:gd name="connsiteX19" fmla="*/ 336205 w 549527"/>
                <a:gd name="connsiteY19" fmla="*/ 1213873 h 1837844"/>
                <a:gd name="connsiteX20" fmla="*/ 348317 w 549527"/>
                <a:gd name="connsiteY20" fmla="*/ 1225984 h 1837844"/>
                <a:gd name="connsiteX21" fmla="*/ 360428 w 549527"/>
                <a:gd name="connsiteY21" fmla="*/ 1244151 h 1837844"/>
                <a:gd name="connsiteX22" fmla="*/ 378595 w 549527"/>
                <a:gd name="connsiteY22" fmla="*/ 1268373 h 1837844"/>
                <a:gd name="connsiteX23" fmla="*/ 390706 w 549527"/>
                <a:gd name="connsiteY23" fmla="*/ 1286540 h 1837844"/>
                <a:gd name="connsiteX24" fmla="*/ 396762 w 549527"/>
                <a:gd name="connsiteY24" fmla="*/ 1304707 h 1837844"/>
                <a:gd name="connsiteX25" fmla="*/ 433095 w 549527"/>
                <a:gd name="connsiteY25" fmla="*/ 1328929 h 1837844"/>
                <a:gd name="connsiteX26" fmla="*/ 463374 w 549527"/>
                <a:gd name="connsiteY26" fmla="*/ 1353152 h 1837844"/>
                <a:gd name="connsiteX27" fmla="*/ 481540 w 549527"/>
                <a:gd name="connsiteY27" fmla="*/ 1365263 h 1837844"/>
                <a:gd name="connsiteX28" fmla="*/ 493652 w 549527"/>
                <a:gd name="connsiteY28" fmla="*/ 1377375 h 1837844"/>
                <a:gd name="connsiteX29" fmla="*/ 511819 w 549527"/>
                <a:gd name="connsiteY29" fmla="*/ 1389486 h 1837844"/>
                <a:gd name="connsiteX30" fmla="*/ 548152 w 549527"/>
                <a:gd name="connsiteY30" fmla="*/ 1425820 h 1837844"/>
                <a:gd name="connsiteX31" fmla="*/ 548152 w 549527"/>
                <a:gd name="connsiteY31" fmla="*/ 1819435 h 1837844"/>
                <a:gd name="connsiteX32" fmla="*/ 21312 w 549527"/>
                <a:gd name="connsiteY32" fmla="*/ 1837602 h 1837844"/>
                <a:gd name="connsiteX33" fmla="*/ 15257 w 549527"/>
                <a:gd name="connsiteY33" fmla="*/ 1244151 h 1837844"/>
                <a:gd name="connsiteX34" fmla="*/ 9201 w 549527"/>
                <a:gd name="connsiteY34" fmla="*/ 814201 h 1837844"/>
                <a:gd name="connsiteX35" fmla="*/ 9201 w 549527"/>
                <a:gd name="connsiteY35" fmla="*/ 2747 h 1837844"/>
                <a:gd name="connsiteX36" fmla="*/ 130314 w 549527"/>
                <a:gd name="connsiteY36" fmla="*/ 2747 h 1837844"/>
                <a:gd name="connsiteX0" fmla="*/ 121250 w 540463"/>
                <a:gd name="connsiteY0" fmla="*/ 2747 h 1837844"/>
                <a:gd name="connsiteX1" fmla="*/ 121250 w 540463"/>
                <a:gd name="connsiteY1" fmla="*/ 2747 h 1837844"/>
                <a:gd name="connsiteX2" fmla="*/ 133361 w 540463"/>
                <a:gd name="connsiteY2" fmla="*/ 123859 h 1837844"/>
                <a:gd name="connsiteX3" fmla="*/ 145473 w 540463"/>
                <a:gd name="connsiteY3" fmla="*/ 160193 h 1837844"/>
                <a:gd name="connsiteX4" fmla="*/ 151528 w 540463"/>
                <a:gd name="connsiteY4" fmla="*/ 178360 h 1837844"/>
                <a:gd name="connsiteX5" fmla="*/ 163639 w 540463"/>
                <a:gd name="connsiteY5" fmla="*/ 305528 h 1837844"/>
                <a:gd name="connsiteX6" fmla="*/ 169695 w 540463"/>
                <a:gd name="connsiteY6" fmla="*/ 414529 h 1837844"/>
                <a:gd name="connsiteX7" fmla="*/ 175751 w 540463"/>
                <a:gd name="connsiteY7" fmla="*/ 444808 h 1837844"/>
                <a:gd name="connsiteX8" fmla="*/ 187862 w 540463"/>
                <a:gd name="connsiteY8" fmla="*/ 493253 h 1837844"/>
                <a:gd name="connsiteX9" fmla="*/ 199973 w 540463"/>
                <a:gd name="connsiteY9" fmla="*/ 771812 h 1837844"/>
                <a:gd name="connsiteX10" fmla="*/ 218140 w 540463"/>
                <a:gd name="connsiteY10" fmla="*/ 814201 h 1837844"/>
                <a:gd name="connsiteX11" fmla="*/ 224196 w 540463"/>
                <a:gd name="connsiteY11" fmla="*/ 838424 h 1837844"/>
                <a:gd name="connsiteX12" fmla="*/ 230251 w 540463"/>
                <a:gd name="connsiteY12" fmla="*/ 856590 h 1837844"/>
                <a:gd name="connsiteX13" fmla="*/ 266585 w 540463"/>
                <a:gd name="connsiteY13" fmla="*/ 953480 h 1837844"/>
                <a:gd name="connsiteX14" fmla="*/ 272641 w 540463"/>
                <a:gd name="connsiteY14" fmla="*/ 971647 h 1837844"/>
                <a:gd name="connsiteX15" fmla="*/ 284752 w 540463"/>
                <a:gd name="connsiteY15" fmla="*/ 1026148 h 1837844"/>
                <a:gd name="connsiteX16" fmla="*/ 296863 w 540463"/>
                <a:gd name="connsiteY16" fmla="*/ 1135149 h 1837844"/>
                <a:gd name="connsiteX17" fmla="*/ 308974 w 540463"/>
                <a:gd name="connsiteY17" fmla="*/ 1177539 h 1837844"/>
                <a:gd name="connsiteX18" fmla="*/ 321086 w 540463"/>
                <a:gd name="connsiteY18" fmla="*/ 1195706 h 1837844"/>
                <a:gd name="connsiteX19" fmla="*/ 327141 w 540463"/>
                <a:gd name="connsiteY19" fmla="*/ 1213873 h 1837844"/>
                <a:gd name="connsiteX20" fmla="*/ 339253 w 540463"/>
                <a:gd name="connsiteY20" fmla="*/ 1225984 h 1837844"/>
                <a:gd name="connsiteX21" fmla="*/ 351364 w 540463"/>
                <a:gd name="connsiteY21" fmla="*/ 1244151 h 1837844"/>
                <a:gd name="connsiteX22" fmla="*/ 369531 w 540463"/>
                <a:gd name="connsiteY22" fmla="*/ 1268373 h 1837844"/>
                <a:gd name="connsiteX23" fmla="*/ 381642 w 540463"/>
                <a:gd name="connsiteY23" fmla="*/ 1286540 h 1837844"/>
                <a:gd name="connsiteX24" fmla="*/ 387698 w 540463"/>
                <a:gd name="connsiteY24" fmla="*/ 1304707 h 1837844"/>
                <a:gd name="connsiteX25" fmla="*/ 424031 w 540463"/>
                <a:gd name="connsiteY25" fmla="*/ 1328929 h 1837844"/>
                <a:gd name="connsiteX26" fmla="*/ 454310 w 540463"/>
                <a:gd name="connsiteY26" fmla="*/ 1353152 h 1837844"/>
                <a:gd name="connsiteX27" fmla="*/ 472476 w 540463"/>
                <a:gd name="connsiteY27" fmla="*/ 1365263 h 1837844"/>
                <a:gd name="connsiteX28" fmla="*/ 484588 w 540463"/>
                <a:gd name="connsiteY28" fmla="*/ 1377375 h 1837844"/>
                <a:gd name="connsiteX29" fmla="*/ 502755 w 540463"/>
                <a:gd name="connsiteY29" fmla="*/ 1389486 h 1837844"/>
                <a:gd name="connsiteX30" fmla="*/ 539088 w 540463"/>
                <a:gd name="connsiteY30" fmla="*/ 1425820 h 1837844"/>
                <a:gd name="connsiteX31" fmla="*/ 539088 w 540463"/>
                <a:gd name="connsiteY31" fmla="*/ 1819435 h 1837844"/>
                <a:gd name="connsiteX32" fmla="*/ 12248 w 540463"/>
                <a:gd name="connsiteY32" fmla="*/ 1837602 h 1837844"/>
                <a:gd name="connsiteX33" fmla="*/ 6193 w 540463"/>
                <a:gd name="connsiteY33" fmla="*/ 1244151 h 1837844"/>
                <a:gd name="connsiteX34" fmla="*/ 137 w 540463"/>
                <a:gd name="connsiteY34" fmla="*/ 814201 h 1837844"/>
                <a:gd name="connsiteX35" fmla="*/ 137 w 540463"/>
                <a:gd name="connsiteY35" fmla="*/ 2747 h 1837844"/>
                <a:gd name="connsiteX36" fmla="*/ 121250 w 540463"/>
                <a:gd name="connsiteY36" fmla="*/ 2747 h 183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0463" h="1837844">
                  <a:moveTo>
                    <a:pt x="121250" y="2747"/>
                  </a:moveTo>
                  <a:lnTo>
                    <a:pt x="121250" y="2747"/>
                  </a:lnTo>
                  <a:cubicBezTo>
                    <a:pt x="125287" y="43118"/>
                    <a:pt x="120530" y="85369"/>
                    <a:pt x="133361" y="123859"/>
                  </a:cubicBezTo>
                  <a:lnTo>
                    <a:pt x="145473" y="160193"/>
                  </a:lnTo>
                  <a:lnTo>
                    <a:pt x="151528" y="178360"/>
                  </a:lnTo>
                  <a:cubicBezTo>
                    <a:pt x="157422" y="231404"/>
                    <a:pt x="159851" y="248707"/>
                    <a:pt x="163639" y="305528"/>
                  </a:cubicBezTo>
                  <a:cubicBezTo>
                    <a:pt x="166060" y="341837"/>
                    <a:pt x="166542" y="378276"/>
                    <a:pt x="169695" y="414529"/>
                  </a:cubicBezTo>
                  <a:cubicBezTo>
                    <a:pt x="170587" y="424783"/>
                    <a:pt x="173437" y="434779"/>
                    <a:pt x="175751" y="444808"/>
                  </a:cubicBezTo>
                  <a:cubicBezTo>
                    <a:pt x="179494" y="461027"/>
                    <a:pt x="187862" y="493253"/>
                    <a:pt x="187862" y="493253"/>
                  </a:cubicBezTo>
                  <a:cubicBezTo>
                    <a:pt x="204646" y="644295"/>
                    <a:pt x="183302" y="438390"/>
                    <a:pt x="199973" y="771812"/>
                  </a:cubicBezTo>
                  <a:cubicBezTo>
                    <a:pt x="200551" y="783375"/>
                    <a:pt x="214960" y="805720"/>
                    <a:pt x="218140" y="814201"/>
                  </a:cubicBezTo>
                  <a:cubicBezTo>
                    <a:pt x="221062" y="821994"/>
                    <a:pt x="221910" y="830421"/>
                    <a:pt x="224196" y="838424"/>
                  </a:cubicBezTo>
                  <a:cubicBezTo>
                    <a:pt x="225949" y="844561"/>
                    <a:pt x="227960" y="850633"/>
                    <a:pt x="230251" y="856590"/>
                  </a:cubicBezTo>
                  <a:cubicBezTo>
                    <a:pt x="266464" y="950744"/>
                    <a:pt x="243343" y="883754"/>
                    <a:pt x="266585" y="953480"/>
                  </a:cubicBezTo>
                  <a:cubicBezTo>
                    <a:pt x="268604" y="959536"/>
                    <a:pt x="271389" y="965388"/>
                    <a:pt x="272641" y="971647"/>
                  </a:cubicBezTo>
                  <a:cubicBezTo>
                    <a:pt x="280328" y="1010087"/>
                    <a:pt x="276199" y="991941"/>
                    <a:pt x="284752" y="1026148"/>
                  </a:cubicBezTo>
                  <a:cubicBezTo>
                    <a:pt x="294466" y="1171854"/>
                    <a:pt x="280533" y="1077991"/>
                    <a:pt x="296863" y="1135149"/>
                  </a:cubicBezTo>
                  <a:cubicBezTo>
                    <a:pt x="299448" y="1144195"/>
                    <a:pt x="304137" y="1167865"/>
                    <a:pt x="308974" y="1177539"/>
                  </a:cubicBezTo>
                  <a:cubicBezTo>
                    <a:pt x="312229" y="1184049"/>
                    <a:pt x="317049" y="1189650"/>
                    <a:pt x="321086" y="1195706"/>
                  </a:cubicBezTo>
                  <a:cubicBezTo>
                    <a:pt x="323104" y="1201762"/>
                    <a:pt x="323857" y="1208399"/>
                    <a:pt x="327141" y="1213873"/>
                  </a:cubicBezTo>
                  <a:cubicBezTo>
                    <a:pt x="330078" y="1218769"/>
                    <a:pt x="335686" y="1221526"/>
                    <a:pt x="339253" y="1225984"/>
                  </a:cubicBezTo>
                  <a:cubicBezTo>
                    <a:pt x="343800" y="1231667"/>
                    <a:pt x="347134" y="1238229"/>
                    <a:pt x="351364" y="1244151"/>
                  </a:cubicBezTo>
                  <a:cubicBezTo>
                    <a:pt x="357230" y="1252364"/>
                    <a:pt x="363665" y="1260160"/>
                    <a:pt x="369531" y="1268373"/>
                  </a:cubicBezTo>
                  <a:cubicBezTo>
                    <a:pt x="373761" y="1274295"/>
                    <a:pt x="378387" y="1280030"/>
                    <a:pt x="381642" y="1286540"/>
                  </a:cubicBezTo>
                  <a:cubicBezTo>
                    <a:pt x="384497" y="1292249"/>
                    <a:pt x="383184" y="1300193"/>
                    <a:pt x="387698" y="1304707"/>
                  </a:cubicBezTo>
                  <a:cubicBezTo>
                    <a:pt x="397990" y="1314999"/>
                    <a:pt x="411920" y="1320855"/>
                    <a:pt x="424031" y="1328929"/>
                  </a:cubicBezTo>
                  <a:cubicBezTo>
                    <a:pt x="479940" y="1366202"/>
                    <a:pt x="411171" y="1318641"/>
                    <a:pt x="454310" y="1353152"/>
                  </a:cubicBezTo>
                  <a:cubicBezTo>
                    <a:pt x="459993" y="1357698"/>
                    <a:pt x="466793" y="1360717"/>
                    <a:pt x="472476" y="1365263"/>
                  </a:cubicBezTo>
                  <a:cubicBezTo>
                    <a:pt x="476934" y="1368830"/>
                    <a:pt x="480129" y="1373808"/>
                    <a:pt x="484588" y="1377375"/>
                  </a:cubicBezTo>
                  <a:cubicBezTo>
                    <a:pt x="490271" y="1381921"/>
                    <a:pt x="497315" y="1384651"/>
                    <a:pt x="502755" y="1389486"/>
                  </a:cubicBezTo>
                  <a:cubicBezTo>
                    <a:pt x="515556" y="1400865"/>
                    <a:pt x="539088" y="1425820"/>
                    <a:pt x="539088" y="1425820"/>
                  </a:cubicBezTo>
                  <a:cubicBezTo>
                    <a:pt x="539617" y="1442736"/>
                    <a:pt x="541900" y="1818036"/>
                    <a:pt x="539088" y="1819435"/>
                  </a:cubicBezTo>
                  <a:cubicBezTo>
                    <a:pt x="531367" y="1823276"/>
                    <a:pt x="16285" y="1836593"/>
                    <a:pt x="12248" y="1837602"/>
                  </a:cubicBezTo>
                  <a:cubicBezTo>
                    <a:pt x="16286" y="1849714"/>
                    <a:pt x="10230" y="1404625"/>
                    <a:pt x="6193" y="1244151"/>
                  </a:cubicBezTo>
                  <a:cubicBezTo>
                    <a:pt x="4174" y="1100834"/>
                    <a:pt x="3811" y="957485"/>
                    <a:pt x="137" y="814201"/>
                  </a:cubicBezTo>
                  <a:cubicBezTo>
                    <a:pt x="-872" y="607300"/>
                    <a:pt x="4197" y="16762"/>
                    <a:pt x="137" y="2747"/>
                  </a:cubicBezTo>
                  <a:cubicBezTo>
                    <a:pt x="45471" y="-3435"/>
                    <a:pt x="101065" y="2747"/>
                    <a:pt x="121250" y="274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974BA2-B136-5845-A30A-33BEC7A93A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3073" y="3125165"/>
              <a:ext cx="0" cy="23033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8FB94C-AFE7-744D-BD5A-81438EF50766}"/>
                </a:ext>
              </a:extLst>
            </p:cNvPr>
            <p:cNvCxnSpPr>
              <a:cxnSpLocks/>
            </p:cNvCxnSpPr>
            <p:nvPr/>
          </p:nvCxnSpPr>
          <p:spPr>
            <a:xfrm>
              <a:off x="7373073" y="5428527"/>
              <a:ext cx="4097438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B94503-7640-CF4E-8627-3616AEC41FFA}"/>
                </a:ext>
              </a:extLst>
            </p:cNvPr>
            <p:cNvSpPr/>
            <p:nvPr/>
          </p:nvSpPr>
          <p:spPr>
            <a:xfrm>
              <a:off x="7477246" y="3518704"/>
              <a:ext cx="3773347" cy="1863524"/>
            </a:xfrm>
            <a:custGeom>
              <a:avLst/>
              <a:gdLst>
                <a:gd name="connsiteX0" fmla="*/ 0 w 3761772"/>
                <a:gd name="connsiteY0" fmla="*/ 0 h 1835558"/>
                <a:gd name="connsiteX1" fmla="*/ 196769 w 3761772"/>
                <a:gd name="connsiteY1" fmla="*/ 1354238 h 1835558"/>
                <a:gd name="connsiteX2" fmla="*/ 520860 w 3761772"/>
                <a:gd name="connsiteY2" fmla="*/ 1713053 h 1835558"/>
                <a:gd name="connsiteX3" fmla="*/ 3761772 w 3761772"/>
                <a:gd name="connsiteY3" fmla="*/ 1794076 h 1835558"/>
                <a:gd name="connsiteX0" fmla="*/ 0 w 3761772"/>
                <a:gd name="connsiteY0" fmla="*/ 0 h 1824821"/>
                <a:gd name="connsiteX1" fmla="*/ 196769 w 3761772"/>
                <a:gd name="connsiteY1" fmla="*/ 1354238 h 1824821"/>
                <a:gd name="connsiteX2" fmla="*/ 925974 w 3761772"/>
                <a:gd name="connsiteY2" fmla="*/ 1643605 h 1824821"/>
                <a:gd name="connsiteX3" fmla="*/ 3761772 w 3761772"/>
                <a:gd name="connsiteY3" fmla="*/ 1794076 h 1824821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0968"/>
                <a:gd name="connsiteX1" fmla="*/ 196769 w 3761772"/>
                <a:gd name="connsiteY1" fmla="*/ 1250066 h 1820968"/>
                <a:gd name="connsiteX2" fmla="*/ 925974 w 3761772"/>
                <a:gd name="connsiteY2" fmla="*/ 1643605 h 1820968"/>
                <a:gd name="connsiteX3" fmla="*/ 3761772 w 3761772"/>
                <a:gd name="connsiteY3" fmla="*/ 1794076 h 1820968"/>
                <a:gd name="connsiteX0" fmla="*/ 0 w 3773347"/>
                <a:gd name="connsiteY0" fmla="*/ 0 h 1889987"/>
                <a:gd name="connsiteX1" fmla="*/ 196769 w 3773347"/>
                <a:gd name="connsiteY1" fmla="*/ 1250066 h 1889987"/>
                <a:gd name="connsiteX2" fmla="*/ 925974 w 3773347"/>
                <a:gd name="connsiteY2" fmla="*/ 1643605 h 1889987"/>
                <a:gd name="connsiteX3" fmla="*/ 3773347 w 3773347"/>
                <a:gd name="connsiteY3" fmla="*/ 1863524 h 1889987"/>
                <a:gd name="connsiteX0" fmla="*/ 0 w 3773347"/>
                <a:gd name="connsiteY0" fmla="*/ 0 h 1868107"/>
                <a:gd name="connsiteX1" fmla="*/ 196769 w 3773347"/>
                <a:gd name="connsiteY1" fmla="*/ 1250066 h 1868107"/>
                <a:gd name="connsiteX2" fmla="*/ 925974 w 3773347"/>
                <a:gd name="connsiteY2" fmla="*/ 1643605 h 1868107"/>
                <a:gd name="connsiteX3" fmla="*/ 3773347 w 3773347"/>
                <a:gd name="connsiteY3" fmla="*/ 1863524 h 1868107"/>
                <a:gd name="connsiteX0" fmla="*/ 0 w 3773347"/>
                <a:gd name="connsiteY0" fmla="*/ 0 h 1863524"/>
                <a:gd name="connsiteX1" fmla="*/ 196769 w 3773347"/>
                <a:gd name="connsiteY1" fmla="*/ 1250066 h 1863524"/>
                <a:gd name="connsiteX2" fmla="*/ 925974 w 3773347"/>
                <a:gd name="connsiteY2" fmla="*/ 1643605 h 1863524"/>
                <a:gd name="connsiteX3" fmla="*/ 3773347 w 3773347"/>
                <a:gd name="connsiteY3" fmla="*/ 1863524 h 18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3347" h="1863524">
                  <a:moveTo>
                    <a:pt x="0" y="0"/>
                  </a:moveTo>
                  <a:cubicBezTo>
                    <a:pt x="54979" y="534364"/>
                    <a:pt x="100313" y="1091878"/>
                    <a:pt x="196769" y="1250066"/>
                  </a:cubicBezTo>
                  <a:cubicBezTo>
                    <a:pt x="293225" y="1408254"/>
                    <a:pt x="329878" y="1541362"/>
                    <a:pt x="925974" y="1643605"/>
                  </a:cubicBezTo>
                  <a:cubicBezTo>
                    <a:pt x="1522070" y="1745848"/>
                    <a:pt x="3335439" y="1826871"/>
                    <a:pt x="3773347" y="1863524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AA6D44-BF1E-FE48-91A7-949F6870171C}"/>
                </a:ext>
              </a:extLst>
            </p:cNvPr>
            <p:cNvSpPr txBox="1"/>
            <p:nvPr/>
          </p:nvSpPr>
          <p:spPr>
            <a:xfrm>
              <a:off x="6772911" y="2752219"/>
              <a:ext cx="1408670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Flow</a:t>
              </a:r>
              <a:r>
                <a:rPr lang="zh-CN" altLang="en-US" i="1" dirty="0"/>
                <a:t> </a:t>
              </a:r>
              <a:r>
                <a:rPr lang="en-US" altLang="zh-CN" i="1" dirty="0"/>
                <a:t>size</a:t>
              </a:r>
              <a:endParaRPr lang="en-US" i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A54BB3-A627-CA4E-BA2D-6BBF20D80D3F}"/>
                </a:ext>
              </a:extLst>
            </p:cNvPr>
            <p:cNvSpPr txBox="1"/>
            <p:nvPr/>
          </p:nvSpPr>
          <p:spPr>
            <a:xfrm>
              <a:off x="10829680" y="5499541"/>
              <a:ext cx="1281662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All</a:t>
              </a:r>
              <a:r>
                <a:rPr lang="zh-CN" altLang="en-US" i="1" dirty="0"/>
                <a:t> </a:t>
              </a:r>
              <a:r>
                <a:rPr lang="en-US" altLang="zh-CN" i="1" dirty="0"/>
                <a:t>flows</a:t>
              </a:r>
              <a:endParaRPr lang="en-US" i="1" dirty="0"/>
            </a:p>
          </p:txBody>
        </p:sp>
      </p:grpSp>
      <p:pic>
        <p:nvPicPr>
          <p:cNvPr id="1026" name="Picture 2" descr="「elephant clip art」的圖片搜尋結果">
            <a:extLst>
              <a:ext uri="{FF2B5EF4-FFF2-40B4-BE49-F238E27FC236}">
                <a16:creationId xmlns:a16="http://schemas.microsoft.com/office/drawing/2014/main" id="{C4FC35E7-8EB2-D843-9BD9-641F7CED4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11" y="4855082"/>
            <a:ext cx="1388442" cy="11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相關圖片">
            <a:extLst>
              <a:ext uri="{FF2B5EF4-FFF2-40B4-BE49-F238E27FC236}">
                <a16:creationId xmlns:a16="http://schemas.microsoft.com/office/drawing/2014/main" id="{BF75B737-D2FA-E04E-A6A1-32BB08A2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134" y="4873295"/>
            <a:ext cx="924873" cy="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86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8858-E335-3340-8E50-DA7F4024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 P4-based application: </a:t>
            </a:r>
            <a:br>
              <a:rPr lang="en-US" sz="3200" dirty="0"/>
            </a:br>
            <a:r>
              <a:rPr lang="en-US" sz="3200" dirty="0"/>
              <a:t>Heavy-Hitter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0B4FA-7DC5-3D4C-B69B-1EF8232A536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can we use programmable switches to measure heavy-hitters? </a:t>
            </a:r>
          </a:p>
          <a:p>
            <a:r>
              <a:rPr lang="en-US" sz="3200" dirty="0"/>
              <a:t>Step 1: Find a good algorithm</a:t>
            </a:r>
          </a:p>
          <a:p>
            <a:pPr lvl="1"/>
            <a:r>
              <a:rPr lang="en-US" sz="3000" dirty="0"/>
              <a:t>Run on general-purpose computer</a:t>
            </a:r>
          </a:p>
          <a:p>
            <a:r>
              <a:rPr lang="en-US" sz="3200" dirty="0"/>
              <a:t>Step 2: Adapt it to PISA switches</a:t>
            </a:r>
          </a:p>
          <a:p>
            <a:pPr lvl="1"/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C5F6-90C3-F845-8D98-4E527F3961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CE15B-F0E7-C140-BFB3-1A91021DA8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0A7AC-CC3E-D544-9BC1-28C3878C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76" y="1226749"/>
            <a:ext cx="7328788" cy="41878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179692-CB12-EA4F-8C24-79607D1D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840581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Naïve solution: Sample and Hold</a:t>
            </a:r>
            <a:endParaRPr lang="en-US" sz="4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AB42A1-0C54-AC43-AEC3-587C3BD171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46960" y="5657088"/>
            <a:ext cx="7543800" cy="56440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Problem: Many small flows get sampled, wasting memory.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351710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Space-Saving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b="0" dirty="0">
                <a:latin typeface="Verdana" charset="0"/>
              </a:rPr>
              <a:t>(</a:t>
            </a:r>
            <a:r>
              <a:rPr lang="en-US" b="0" dirty="0" err="1"/>
              <a:t>Metwally</a:t>
            </a:r>
            <a:r>
              <a:rPr lang="en-US" b="0" dirty="0"/>
              <a:t> et al.)</a:t>
            </a:r>
            <a:endParaRPr lang="en-US" dirty="0"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3CF1D0-0C32-C747-BF71-61C59976092B}"/>
              </a:ext>
            </a:extLst>
          </p:cNvPr>
          <p:cNvSpPr txBox="1"/>
          <p:nvPr/>
        </p:nvSpPr>
        <p:spPr>
          <a:xfrm>
            <a:off x="6471902" y="6234834"/>
            <a:ext cx="5741555" cy="86177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Metwally</a:t>
            </a:r>
            <a:r>
              <a:rPr lang="en-US" sz="1600" dirty="0"/>
              <a:t>,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</a:t>
            </a:r>
            <a:r>
              <a:rPr lang="en-US" sz="1600" dirty="0"/>
              <a:t>. </a:t>
            </a:r>
            <a:r>
              <a:rPr lang="en-US" sz="1600" i="1" dirty="0"/>
              <a:t>Efficient computation of frequent and top-k elements in data streams. </a:t>
            </a:r>
            <a:r>
              <a:rPr lang="en-US" altLang="zh-CN" sz="1600" dirty="0"/>
              <a:t>ICDT</a:t>
            </a:r>
            <a:r>
              <a:rPr lang="zh-CN" altLang="en-US" sz="1600" dirty="0"/>
              <a:t> </a:t>
            </a:r>
            <a:r>
              <a:rPr lang="en-US" sz="1600" dirty="0"/>
              <a:t>2005.</a:t>
            </a:r>
          </a:p>
          <a:p>
            <a:endParaRPr lang="en-US" sz="1600" dirty="0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B6615C2-4B37-C44A-9FE1-A28B41C5743C}"/>
              </a:ext>
            </a:extLst>
          </p:cNvPr>
          <p:cNvGrpSpPr/>
          <p:nvPr/>
        </p:nvGrpSpPr>
        <p:grpSpPr>
          <a:xfrm>
            <a:off x="3607710" y="2241338"/>
            <a:ext cx="2006641" cy="2743200"/>
            <a:chOff x="3115476" y="1910688"/>
            <a:chExt cx="2745781" cy="274320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ECB6847-42B1-624A-8B93-E5F45147B683}"/>
                </a:ext>
              </a:extLst>
            </p:cNvPr>
            <p:cNvSpPr/>
            <p:nvPr/>
          </p:nvSpPr>
          <p:spPr>
            <a:xfrm>
              <a:off x="3118057" y="1910688"/>
              <a:ext cx="27432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864F589-FCAA-8F45-BEA6-57473C837A9B}"/>
                </a:ext>
              </a:extLst>
            </p:cNvPr>
            <p:cNvCxnSpPr/>
            <p:nvPr/>
          </p:nvCxnSpPr>
          <p:spPr>
            <a:xfrm>
              <a:off x="3115476" y="3330969"/>
              <a:ext cx="2743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7" name="Picture 18" descr="Image result for futurama bender black">
            <a:extLst>
              <a:ext uri="{FF2B5EF4-FFF2-40B4-BE49-F238E27FC236}">
                <a16:creationId xmlns:a16="http://schemas.microsoft.com/office/drawing/2014/main" id="{2E451A9E-1FB3-EF4F-B926-A4FE0ADDAA3C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2515674" y="525070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88" name="Picture 20" descr="Image result for futurama zoidberg">
            <a:extLst>
              <a:ext uri="{FF2B5EF4-FFF2-40B4-BE49-F238E27FC236}">
                <a16:creationId xmlns:a16="http://schemas.microsoft.com/office/drawing/2014/main" id="{AE5B3801-4092-9C4D-9C9E-94297C47D86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382449" y="5254611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89" name="Picture 2" descr="Image result for futurama party worm,">
            <a:extLst>
              <a:ext uri="{FF2B5EF4-FFF2-40B4-BE49-F238E27FC236}">
                <a16:creationId xmlns:a16="http://schemas.microsoft.com/office/drawing/2014/main" id="{A0931955-DC30-9A4E-B44F-01930EE35998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6726899" y="518619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Image result for futurama toad">
            <a:extLst>
              <a:ext uri="{FF2B5EF4-FFF2-40B4-BE49-F238E27FC236}">
                <a16:creationId xmlns:a16="http://schemas.microsoft.com/office/drawing/2014/main" id="{2AD50E44-D419-DF40-AADC-4659837EED55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5382699" y="525070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" descr="Image result for futurama morbo">
            <a:extLst>
              <a:ext uri="{FF2B5EF4-FFF2-40B4-BE49-F238E27FC236}">
                <a16:creationId xmlns:a16="http://schemas.microsoft.com/office/drawing/2014/main" id="{385DAA8E-13DF-8C46-ACF0-FC7EC2A41882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12972874" y="525070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6" descr="Related image">
            <a:extLst>
              <a:ext uri="{FF2B5EF4-FFF2-40B4-BE49-F238E27FC236}">
                <a16:creationId xmlns:a16="http://schemas.microsoft.com/office/drawing/2014/main" id="{AD220B03-BDBC-7A4C-BE6D-19D6DEA56B09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16487599" y="505458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8" descr="Image result for futurama bender black">
            <a:extLst>
              <a:ext uri="{FF2B5EF4-FFF2-40B4-BE49-F238E27FC236}">
                <a16:creationId xmlns:a16="http://schemas.microsoft.com/office/drawing/2014/main" id="{5EBE09C6-E63D-B54F-901A-C6063102C02E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3871232" y="525070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4" name="Picture 20" descr="Image result for futurama zoidberg">
            <a:extLst>
              <a:ext uri="{FF2B5EF4-FFF2-40B4-BE49-F238E27FC236}">
                <a16:creationId xmlns:a16="http://schemas.microsoft.com/office/drawing/2014/main" id="{AC120DA1-692D-2349-941C-FE532CC08AD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4198170" y="524546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5" name="Picture 18" descr="Image result for futurama bender black">
            <a:extLst>
              <a:ext uri="{FF2B5EF4-FFF2-40B4-BE49-F238E27FC236}">
                <a16:creationId xmlns:a16="http://schemas.microsoft.com/office/drawing/2014/main" id="{15293287-BF2F-1F47-85FF-C41A1F78832F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4673338" y="525070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6" name="Picture 18" descr="Image result for futurama bender black">
            <a:extLst>
              <a:ext uri="{FF2B5EF4-FFF2-40B4-BE49-F238E27FC236}">
                <a16:creationId xmlns:a16="http://schemas.microsoft.com/office/drawing/2014/main" id="{35FCF290-E326-474F-87CC-3E83503358D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5057706" y="523632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7" name="Picture 20" descr="Image result for futurama zoidberg">
            <a:extLst>
              <a:ext uri="{FF2B5EF4-FFF2-40B4-BE49-F238E27FC236}">
                <a16:creationId xmlns:a16="http://schemas.microsoft.com/office/drawing/2014/main" id="{0C35951E-8049-7A42-A135-825BAB8899F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6011544" y="521338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8" name="Picture 18" descr="Image result for futurama bender black">
            <a:extLst>
              <a:ext uri="{FF2B5EF4-FFF2-40B4-BE49-F238E27FC236}">
                <a16:creationId xmlns:a16="http://schemas.microsoft.com/office/drawing/2014/main" id="{7F7165B4-C731-4A40-9A5C-DA581934BE9A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67007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9" name="Picture 20" descr="Image result for futurama zoidberg">
            <a:extLst>
              <a:ext uri="{FF2B5EF4-FFF2-40B4-BE49-F238E27FC236}">
                <a16:creationId xmlns:a16="http://schemas.microsoft.com/office/drawing/2014/main" id="{3FC4125D-D2E5-6D47-90D7-81DDE09EEB5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76151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0" name="Picture 2" descr="Image result for futurama party worm,">
            <a:extLst>
              <a:ext uri="{FF2B5EF4-FFF2-40B4-BE49-F238E27FC236}">
                <a16:creationId xmlns:a16="http://schemas.microsoft.com/office/drawing/2014/main" id="{59E6E42B-6FB5-5940-B8A6-D374704635D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1272751" y="466459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Image result for futurama toad">
            <a:extLst>
              <a:ext uri="{FF2B5EF4-FFF2-40B4-BE49-F238E27FC236}">
                <a16:creationId xmlns:a16="http://schemas.microsoft.com/office/drawing/2014/main" id="{BE639A59-B3C3-7648-9EC8-615237A66210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9901151" y="46606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Image result for futurama morbo">
            <a:extLst>
              <a:ext uri="{FF2B5EF4-FFF2-40B4-BE49-F238E27FC236}">
                <a16:creationId xmlns:a16="http://schemas.microsoft.com/office/drawing/2014/main" id="{5B29B9B7-1836-2B4C-BF29-89EDD10C93C3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7157951" y="46606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6" descr="Related image">
            <a:extLst>
              <a:ext uri="{FF2B5EF4-FFF2-40B4-BE49-F238E27FC236}">
                <a16:creationId xmlns:a16="http://schemas.microsoft.com/office/drawing/2014/main" id="{AFF0FE10-66BF-2C44-8452-5CAF006D13AB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10815551" y="466459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18" descr="Image result for futurama bender black">
            <a:extLst>
              <a:ext uri="{FF2B5EF4-FFF2-40B4-BE49-F238E27FC236}">
                <a16:creationId xmlns:a16="http://schemas.microsoft.com/office/drawing/2014/main" id="{F4A957E3-5DAC-934B-AD5A-27CF5714342F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80723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5" name="Picture 20" descr="Image result for futurama zoidberg">
            <a:extLst>
              <a:ext uri="{FF2B5EF4-FFF2-40B4-BE49-F238E27FC236}">
                <a16:creationId xmlns:a16="http://schemas.microsoft.com/office/drawing/2014/main" id="{92346512-1755-8649-B9E9-1FBFE2DFD6A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529551" y="4660251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6" name="Picture 18" descr="Image result for futurama bender black">
            <a:extLst>
              <a:ext uri="{FF2B5EF4-FFF2-40B4-BE49-F238E27FC236}">
                <a16:creationId xmlns:a16="http://schemas.microsoft.com/office/drawing/2014/main" id="{F2BD03F5-81CB-0B43-8602-00F1DCE8C8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89867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7" name="Picture 18" descr="Image result for futurama bender black">
            <a:extLst>
              <a:ext uri="{FF2B5EF4-FFF2-40B4-BE49-F238E27FC236}">
                <a16:creationId xmlns:a16="http://schemas.microsoft.com/office/drawing/2014/main" id="{4814B0A4-D637-2743-BE30-B3FFDECA4C0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94439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8" name="Picture 20" descr="Image result for futurama zoidberg">
            <a:extLst>
              <a:ext uri="{FF2B5EF4-FFF2-40B4-BE49-F238E27FC236}">
                <a16:creationId xmlns:a16="http://schemas.microsoft.com/office/drawing/2014/main" id="{795A9B59-E43A-7241-A5CA-D18AB38A7A24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0358351" y="4660688"/>
            <a:ext cx="457200" cy="457200"/>
          </a:xfrm>
          <a:prstGeom prst="rect">
            <a:avLst/>
          </a:prstGeom>
          <a:noFill/>
          <a:extLst/>
        </p:spPr>
      </p:pic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98FFDA2-2677-E745-823D-3BF166C1067D}"/>
              </a:ext>
            </a:extLst>
          </p:cNvPr>
          <p:cNvGrpSpPr/>
          <p:nvPr/>
        </p:nvGrpSpPr>
        <p:grpSpPr>
          <a:xfrm>
            <a:off x="3708765" y="2449246"/>
            <a:ext cx="1857469" cy="457200"/>
            <a:chOff x="10294804" y="2332157"/>
            <a:chExt cx="1857469" cy="457200"/>
          </a:xfrm>
        </p:grpSpPr>
        <p:pic>
          <p:nvPicPr>
            <p:cNvPr id="210" name="Picture 6" descr="Related image">
              <a:extLst>
                <a:ext uri="{FF2B5EF4-FFF2-40B4-BE49-F238E27FC236}">
                  <a16:creationId xmlns:a16="http://schemas.microsoft.com/office/drawing/2014/main" id="{02FB1691-9281-024D-A6F1-AFDCC5728D1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0294804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6" descr="Related image">
              <a:extLst>
                <a:ext uri="{FF2B5EF4-FFF2-40B4-BE49-F238E27FC236}">
                  <a16:creationId xmlns:a16="http://schemas.microsoft.com/office/drawing/2014/main" id="{D3DE10BB-C97C-BB4A-8233-2C03229DB48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0762385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6" descr="Related image">
              <a:extLst>
                <a:ext uri="{FF2B5EF4-FFF2-40B4-BE49-F238E27FC236}">
                  <a16:creationId xmlns:a16="http://schemas.microsoft.com/office/drawing/2014/main" id="{973AFFF3-31B3-4C4A-A3E0-F3BC9192BE2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1228729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6" descr="Related image">
              <a:extLst>
                <a:ext uri="{FF2B5EF4-FFF2-40B4-BE49-F238E27FC236}">
                  <a16:creationId xmlns:a16="http://schemas.microsoft.com/office/drawing/2014/main" id="{1DBACD53-C0E1-EE48-A5A0-6772D8FACDC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1695073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4" name="Picture 20" descr="Image result for futurama zoidberg">
            <a:extLst>
              <a:ext uri="{FF2B5EF4-FFF2-40B4-BE49-F238E27FC236}">
                <a16:creationId xmlns:a16="http://schemas.microsoft.com/office/drawing/2014/main" id="{F029C315-D50F-3341-908F-FFB931CCEE6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3692134" y="3898102"/>
            <a:ext cx="457200" cy="457200"/>
          </a:xfrm>
          <a:prstGeom prst="rect">
            <a:avLst/>
          </a:prstGeom>
          <a:noFill/>
          <a:extLst/>
        </p:spPr>
      </p:pic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2A15452-4245-A847-9409-8759D0274C26}"/>
              </a:ext>
            </a:extLst>
          </p:cNvPr>
          <p:cNvGrpSpPr/>
          <p:nvPr/>
        </p:nvGrpSpPr>
        <p:grpSpPr>
          <a:xfrm>
            <a:off x="3691714" y="3901299"/>
            <a:ext cx="1388935" cy="461308"/>
            <a:chOff x="12007025" y="3653492"/>
            <a:chExt cx="1388935" cy="461308"/>
          </a:xfrm>
        </p:grpSpPr>
        <p:pic>
          <p:nvPicPr>
            <p:cNvPr id="216" name="Picture 2" descr="Image result for futurama toad">
              <a:extLst>
                <a:ext uri="{FF2B5EF4-FFF2-40B4-BE49-F238E27FC236}">
                  <a16:creationId xmlns:a16="http://schemas.microsoft.com/office/drawing/2014/main" id="{727E9AD1-270B-2341-8E01-A2D4F8F8DB2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12007025" y="36576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2" descr="Image result for futurama toad">
              <a:extLst>
                <a:ext uri="{FF2B5EF4-FFF2-40B4-BE49-F238E27FC236}">
                  <a16:creationId xmlns:a16="http://schemas.microsoft.com/office/drawing/2014/main" id="{96970370-50F7-5140-87DA-4FDC4C80B3B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12472416" y="36576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2" descr="Image result for futurama toad">
              <a:extLst>
                <a:ext uri="{FF2B5EF4-FFF2-40B4-BE49-F238E27FC236}">
                  <a16:creationId xmlns:a16="http://schemas.microsoft.com/office/drawing/2014/main" id="{4DBAADC2-9FF3-3C44-AC58-99AD318F01C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12938760" y="365349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0C13920-3317-CB4C-93C9-0D5A610A18F0}"/>
              </a:ext>
            </a:extLst>
          </p:cNvPr>
          <p:cNvGrpSpPr/>
          <p:nvPr/>
        </p:nvGrpSpPr>
        <p:grpSpPr>
          <a:xfrm>
            <a:off x="3691714" y="3901299"/>
            <a:ext cx="1854168" cy="457637"/>
            <a:chOff x="4071144" y="3847320"/>
            <a:chExt cx="1854168" cy="457637"/>
          </a:xfrm>
        </p:grpSpPr>
        <p:pic>
          <p:nvPicPr>
            <p:cNvPr id="220" name="Picture 20" descr="Image result for futurama zoidberg">
              <a:extLst>
                <a:ext uri="{FF2B5EF4-FFF2-40B4-BE49-F238E27FC236}">
                  <a16:creationId xmlns:a16="http://schemas.microsoft.com/office/drawing/2014/main" id="{1C7D7435-A68A-734E-831F-96D7FB4E24B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071144" y="384775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21" name="Picture 20" descr="Image result for futurama zoidberg">
              <a:extLst>
                <a:ext uri="{FF2B5EF4-FFF2-40B4-BE49-F238E27FC236}">
                  <a16:creationId xmlns:a16="http://schemas.microsoft.com/office/drawing/2014/main" id="{3BC5B504-A8EF-1F43-A712-14F0910703D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535424" y="384775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22" name="Picture 20" descr="Image result for futurama zoidberg">
              <a:extLst>
                <a:ext uri="{FF2B5EF4-FFF2-40B4-BE49-F238E27FC236}">
                  <a16:creationId xmlns:a16="http://schemas.microsoft.com/office/drawing/2014/main" id="{CFA540AC-8631-7840-8725-5DCBDD7072A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01768" y="3847320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23" name="Picture 20" descr="Image result for futurama zoidberg">
              <a:extLst>
                <a:ext uri="{FF2B5EF4-FFF2-40B4-BE49-F238E27FC236}">
                  <a16:creationId xmlns:a16="http://schemas.microsoft.com/office/drawing/2014/main" id="{EB069512-650F-AE4E-A839-F833696743A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468112" y="3847320"/>
              <a:ext cx="457200" cy="457200"/>
            </a:xfrm>
            <a:prstGeom prst="rect">
              <a:avLst/>
            </a:prstGeom>
            <a:noFill/>
            <a:extLst/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7F653E7-2F90-534E-A714-94B24F047468}"/>
              </a:ext>
            </a:extLst>
          </p:cNvPr>
          <p:cNvGrpSpPr/>
          <p:nvPr/>
        </p:nvGrpSpPr>
        <p:grpSpPr>
          <a:xfrm>
            <a:off x="3691714" y="3901299"/>
            <a:ext cx="1855571" cy="926415"/>
            <a:chOff x="7992517" y="2584881"/>
            <a:chExt cx="1855571" cy="926415"/>
          </a:xfrm>
        </p:grpSpPr>
        <p:pic>
          <p:nvPicPr>
            <p:cNvPr id="225" name="Picture 2" descr="Image result for futurama party worm,">
              <a:extLst>
                <a:ext uri="{FF2B5EF4-FFF2-40B4-BE49-F238E27FC236}">
                  <a16:creationId xmlns:a16="http://schemas.microsoft.com/office/drawing/2014/main" id="{D4C0A1B3-727A-2B4F-A6C2-A7C316D31F6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992517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" descr="Image result for futurama party worm,">
              <a:extLst>
                <a:ext uri="{FF2B5EF4-FFF2-40B4-BE49-F238E27FC236}">
                  <a16:creationId xmlns:a16="http://schemas.microsoft.com/office/drawing/2014/main" id="{1BA43AC7-D325-EC41-B0FE-4126A1A7B53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8458200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" descr="Image result for futurama party worm,">
              <a:extLst>
                <a:ext uri="{FF2B5EF4-FFF2-40B4-BE49-F238E27FC236}">
                  <a16:creationId xmlns:a16="http://schemas.microsoft.com/office/drawing/2014/main" id="{2D5C9C7C-D868-254A-B605-BFA99114985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8924544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Image result for futurama party worm,">
              <a:extLst>
                <a:ext uri="{FF2B5EF4-FFF2-40B4-BE49-F238E27FC236}">
                  <a16:creationId xmlns:a16="http://schemas.microsoft.com/office/drawing/2014/main" id="{41986620-6B43-5F46-B1E1-976486A0FA6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390888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" descr="Image result for futurama party worm,">
              <a:extLst>
                <a:ext uri="{FF2B5EF4-FFF2-40B4-BE49-F238E27FC236}">
                  <a16:creationId xmlns:a16="http://schemas.microsoft.com/office/drawing/2014/main" id="{5CA1DDEE-1084-0143-A21C-513D289E2A1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992517" y="305409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97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72161 -0.4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81" y="-20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76054 -0.196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4" y="-9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75638 -0.1974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79544 -0.408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9" y="-204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8528 -0.1960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-981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82266 -0.408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33" y="-20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81485 -0.4060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42" y="-203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84414 -0.1969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1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1.01029 -0.12292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1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3.7037E-7 L -1.047 -0.3060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69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1.03073 -0.1189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36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031506-2FCE-804F-BD91-FC2E3F184183}"/>
              </a:ext>
            </a:extLst>
          </p:cNvPr>
          <p:cNvSpPr/>
          <p:nvPr/>
        </p:nvSpPr>
        <p:spPr>
          <a:xfrm>
            <a:off x="8069390" y="4364491"/>
            <a:ext cx="3325581" cy="422154"/>
          </a:xfrm>
          <a:custGeom>
            <a:avLst/>
            <a:gdLst>
              <a:gd name="connsiteX0" fmla="*/ 260382 w 3634894"/>
              <a:gd name="connsiteY0" fmla="*/ 29308 h 471749"/>
              <a:gd name="connsiteX1" fmla="*/ 331718 w 3634894"/>
              <a:gd name="connsiteY1" fmla="*/ 42278 h 471749"/>
              <a:gd name="connsiteX2" fmla="*/ 545727 w 3634894"/>
              <a:gd name="connsiteY2" fmla="*/ 120099 h 471749"/>
              <a:gd name="connsiteX3" fmla="*/ 1064535 w 3634894"/>
              <a:gd name="connsiteY3" fmla="*/ 217376 h 471749"/>
              <a:gd name="connsiteX4" fmla="*/ 2543139 w 3634894"/>
              <a:gd name="connsiteY4" fmla="*/ 321137 h 471749"/>
              <a:gd name="connsiteX5" fmla="*/ 3548331 w 3634894"/>
              <a:gd name="connsiteY5" fmla="*/ 379503 h 471749"/>
              <a:gd name="connsiteX6" fmla="*/ 3580756 w 3634894"/>
              <a:gd name="connsiteY6" fmla="*/ 405444 h 471749"/>
              <a:gd name="connsiteX7" fmla="*/ 3541846 w 3634894"/>
              <a:gd name="connsiteY7" fmla="*/ 444355 h 471749"/>
              <a:gd name="connsiteX8" fmla="*/ 240927 w 3634894"/>
              <a:gd name="connsiteY8" fmla="*/ 437869 h 471749"/>
              <a:gd name="connsiteX9" fmla="*/ 260382 w 3634894"/>
              <a:gd name="connsiteY9" fmla="*/ 29308 h 471749"/>
              <a:gd name="connsiteX0" fmla="*/ 260382 w 3634894"/>
              <a:gd name="connsiteY0" fmla="*/ 295 h 442736"/>
              <a:gd name="connsiteX1" fmla="*/ 331718 w 3634894"/>
              <a:gd name="connsiteY1" fmla="*/ 13265 h 442736"/>
              <a:gd name="connsiteX2" fmla="*/ 545727 w 3634894"/>
              <a:gd name="connsiteY2" fmla="*/ 91086 h 442736"/>
              <a:gd name="connsiteX3" fmla="*/ 1064535 w 3634894"/>
              <a:gd name="connsiteY3" fmla="*/ 188363 h 442736"/>
              <a:gd name="connsiteX4" fmla="*/ 2543139 w 3634894"/>
              <a:gd name="connsiteY4" fmla="*/ 292124 h 442736"/>
              <a:gd name="connsiteX5" fmla="*/ 3548331 w 3634894"/>
              <a:gd name="connsiteY5" fmla="*/ 350490 h 442736"/>
              <a:gd name="connsiteX6" fmla="*/ 3580756 w 3634894"/>
              <a:gd name="connsiteY6" fmla="*/ 376431 h 442736"/>
              <a:gd name="connsiteX7" fmla="*/ 3541846 w 3634894"/>
              <a:gd name="connsiteY7" fmla="*/ 415342 h 442736"/>
              <a:gd name="connsiteX8" fmla="*/ 240927 w 3634894"/>
              <a:gd name="connsiteY8" fmla="*/ 408856 h 442736"/>
              <a:gd name="connsiteX9" fmla="*/ 260382 w 3634894"/>
              <a:gd name="connsiteY9" fmla="*/ 295 h 442736"/>
              <a:gd name="connsiteX0" fmla="*/ 19455 w 3393967"/>
              <a:gd name="connsiteY0" fmla="*/ 240 h 415287"/>
              <a:gd name="connsiteX1" fmla="*/ 90791 w 3393967"/>
              <a:gd name="connsiteY1" fmla="*/ 13210 h 415287"/>
              <a:gd name="connsiteX2" fmla="*/ 304800 w 3393967"/>
              <a:gd name="connsiteY2" fmla="*/ 91031 h 415287"/>
              <a:gd name="connsiteX3" fmla="*/ 823608 w 3393967"/>
              <a:gd name="connsiteY3" fmla="*/ 188308 h 415287"/>
              <a:gd name="connsiteX4" fmla="*/ 2302212 w 3393967"/>
              <a:gd name="connsiteY4" fmla="*/ 292069 h 415287"/>
              <a:gd name="connsiteX5" fmla="*/ 3307404 w 3393967"/>
              <a:gd name="connsiteY5" fmla="*/ 350435 h 415287"/>
              <a:gd name="connsiteX6" fmla="*/ 3339829 w 3393967"/>
              <a:gd name="connsiteY6" fmla="*/ 376376 h 415287"/>
              <a:gd name="connsiteX7" fmla="*/ 3300919 w 3393967"/>
              <a:gd name="connsiteY7" fmla="*/ 415287 h 415287"/>
              <a:gd name="connsiteX8" fmla="*/ 0 w 3393967"/>
              <a:gd name="connsiteY8" fmla="*/ 408801 h 415287"/>
              <a:gd name="connsiteX9" fmla="*/ 19455 w 3393967"/>
              <a:gd name="connsiteY9" fmla="*/ 240 h 415287"/>
              <a:gd name="connsiteX0" fmla="*/ 247909 w 3641877"/>
              <a:gd name="connsiteY0" fmla="*/ 282 h 461735"/>
              <a:gd name="connsiteX1" fmla="*/ 338701 w 3641877"/>
              <a:gd name="connsiteY1" fmla="*/ 32707 h 461735"/>
              <a:gd name="connsiteX2" fmla="*/ 552710 w 3641877"/>
              <a:gd name="connsiteY2" fmla="*/ 110528 h 461735"/>
              <a:gd name="connsiteX3" fmla="*/ 1071518 w 3641877"/>
              <a:gd name="connsiteY3" fmla="*/ 207805 h 461735"/>
              <a:gd name="connsiteX4" fmla="*/ 2550122 w 3641877"/>
              <a:gd name="connsiteY4" fmla="*/ 311566 h 461735"/>
              <a:gd name="connsiteX5" fmla="*/ 3555314 w 3641877"/>
              <a:gd name="connsiteY5" fmla="*/ 369932 h 461735"/>
              <a:gd name="connsiteX6" fmla="*/ 3587739 w 3641877"/>
              <a:gd name="connsiteY6" fmla="*/ 395873 h 461735"/>
              <a:gd name="connsiteX7" fmla="*/ 3548829 w 3641877"/>
              <a:gd name="connsiteY7" fmla="*/ 434784 h 461735"/>
              <a:gd name="connsiteX8" fmla="*/ 247910 w 3641877"/>
              <a:gd name="connsiteY8" fmla="*/ 428298 h 461735"/>
              <a:gd name="connsiteX9" fmla="*/ 247909 w 3641877"/>
              <a:gd name="connsiteY9" fmla="*/ 282 h 461735"/>
              <a:gd name="connsiteX0" fmla="*/ 239389 w 3646327"/>
              <a:gd name="connsiteY0" fmla="*/ 270 h 482616"/>
              <a:gd name="connsiteX1" fmla="*/ 343151 w 3646327"/>
              <a:gd name="connsiteY1" fmla="*/ 52150 h 482616"/>
              <a:gd name="connsiteX2" fmla="*/ 557160 w 3646327"/>
              <a:gd name="connsiteY2" fmla="*/ 129971 h 482616"/>
              <a:gd name="connsiteX3" fmla="*/ 1075968 w 3646327"/>
              <a:gd name="connsiteY3" fmla="*/ 227248 h 482616"/>
              <a:gd name="connsiteX4" fmla="*/ 2554572 w 3646327"/>
              <a:gd name="connsiteY4" fmla="*/ 331009 h 482616"/>
              <a:gd name="connsiteX5" fmla="*/ 3559764 w 3646327"/>
              <a:gd name="connsiteY5" fmla="*/ 389375 h 482616"/>
              <a:gd name="connsiteX6" fmla="*/ 3592189 w 3646327"/>
              <a:gd name="connsiteY6" fmla="*/ 415316 h 482616"/>
              <a:gd name="connsiteX7" fmla="*/ 3553279 w 3646327"/>
              <a:gd name="connsiteY7" fmla="*/ 454227 h 482616"/>
              <a:gd name="connsiteX8" fmla="*/ 252360 w 3646327"/>
              <a:gd name="connsiteY8" fmla="*/ 447741 h 482616"/>
              <a:gd name="connsiteX9" fmla="*/ 239389 w 3646327"/>
              <a:gd name="connsiteY9" fmla="*/ 270 h 482616"/>
              <a:gd name="connsiteX0" fmla="*/ 243638 w 3644091"/>
              <a:gd name="connsiteY0" fmla="*/ 279 h 468695"/>
              <a:gd name="connsiteX1" fmla="*/ 340915 w 3644091"/>
              <a:gd name="connsiteY1" fmla="*/ 39188 h 468695"/>
              <a:gd name="connsiteX2" fmla="*/ 554924 w 3644091"/>
              <a:gd name="connsiteY2" fmla="*/ 117009 h 468695"/>
              <a:gd name="connsiteX3" fmla="*/ 1073732 w 3644091"/>
              <a:gd name="connsiteY3" fmla="*/ 214286 h 468695"/>
              <a:gd name="connsiteX4" fmla="*/ 2552336 w 3644091"/>
              <a:gd name="connsiteY4" fmla="*/ 318047 h 468695"/>
              <a:gd name="connsiteX5" fmla="*/ 3557528 w 3644091"/>
              <a:gd name="connsiteY5" fmla="*/ 376413 h 468695"/>
              <a:gd name="connsiteX6" fmla="*/ 3589953 w 3644091"/>
              <a:gd name="connsiteY6" fmla="*/ 402354 h 468695"/>
              <a:gd name="connsiteX7" fmla="*/ 3551043 w 3644091"/>
              <a:gd name="connsiteY7" fmla="*/ 441265 h 468695"/>
              <a:gd name="connsiteX8" fmla="*/ 250124 w 3644091"/>
              <a:gd name="connsiteY8" fmla="*/ 434779 h 468695"/>
              <a:gd name="connsiteX9" fmla="*/ 243638 w 3644091"/>
              <a:gd name="connsiteY9" fmla="*/ 279 h 468695"/>
              <a:gd name="connsiteX0" fmla="*/ 252205 w 3639688"/>
              <a:gd name="connsiteY0" fmla="*/ 287 h 454774"/>
              <a:gd name="connsiteX1" fmla="*/ 336512 w 3639688"/>
              <a:gd name="connsiteY1" fmla="*/ 26226 h 454774"/>
              <a:gd name="connsiteX2" fmla="*/ 550521 w 3639688"/>
              <a:gd name="connsiteY2" fmla="*/ 104047 h 454774"/>
              <a:gd name="connsiteX3" fmla="*/ 1069329 w 3639688"/>
              <a:gd name="connsiteY3" fmla="*/ 201324 h 454774"/>
              <a:gd name="connsiteX4" fmla="*/ 2547933 w 3639688"/>
              <a:gd name="connsiteY4" fmla="*/ 305085 h 454774"/>
              <a:gd name="connsiteX5" fmla="*/ 3553125 w 3639688"/>
              <a:gd name="connsiteY5" fmla="*/ 363451 h 454774"/>
              <a:gd name="connsiteX6" fmla="*/ 3585550 w 3639688"/>
              <a:gd name="connsiteY6" fmla="*/ 389392 h 454774"/>
              <a:gd name="connsiteX7" fmla="*/ 3546640 w 3639688"/>
              <a:gd name="connsiteY7" fmla="*/ 428303 h 454774"/>
              <a:gd name="connsiteX8" fmla="*/ 245721 w 3639688"/>
              <a:gd name="connsiteY8" fmla="*/ 421817 h 454774"/>
              <a:gd name="connsiteX9" fmla="*/ 252205 w 3639688"/>
              <a:gd name="connsiteY9" fmla="*/ 287 h 454774"/>
              <a:gd name="connsiteX0" fmla="*/ 8613 w 3396096"/>
              <a:gd name="connsiteY0" fmla="*/ 239 h 428255"/>
              <a:gd name="connsiteX1" fmla="*/ 92920 w 3396096"/>
              <a:gd name="connsiteY1" fmla="*/ 26178 h 428255"/>
              <a:gd name="connsiteX2" fmla="*/ 306929 w 3396096"/>
              <a:gd name="connsiteY2" fmla="*/ 103999 h 428255"/>
              <a:gd name="connsiteX3" fmla="*/ 825737 w 3396096"/>
              <a:gd name="connsiteY3" fmla="*/ 201276 h 428255"/>
              <a:gd name="connsiteX4" fmla="*/ 2304341 w 3396096"/>
              <a:gd name="connsiteY4" fmla="*/ 305037 h 428255"/>
              <a:gd name="connsiteX5" fmla="*/ 3309533 w 3396096"/>
              <a:gd name="connsiteY5" fmla="*/ 363403 h 428255"/>
              <a:gd name="connsiteX6" fmla="*/ 3341958 w 3396096"/>
              <a:gd name="connsiteY6" fmla="*/ 389344 h 428255"/>
              <a:gd name="connsiteX7" fmla="*/ 3303048 w 3396096"/>
              <a:gd name="connsiteY7" fmla="*/ 428255 h 428255"/>
              <a:gd name="connsiteX8" fmla="*/ 2129 w 3396096"/>
              <a:gd name="connsiteY8" fmla="*/ 421769 h 428255"/>
              <a:gd name="connsiteX9" fmla="*/ 8613 w 3396096"/>
              <a:gd name="connsiteY9" fmla="*/ 239 h 428255"/>
              <a:gd name="connsiteX0" fmla="*/ 9093 w 3396576"/>
              <a:gd name="connsiteY0" fmla="*/ 23062 h 451078"/>
              <a:gd name="connsiteX1" fmla="*/ 100407 w 3396576"/>
              <a:gd name="connsiteY1" fmla="*/ 63015 h 451078"/>
              <a:gd name="connsiteX2" fmla="*/ 307409 w 3396576"/>
              <a:gd name="connsiteY2" fmla="*/ 126822 h 451078"/>
              <a:gd name="connsiteX3" fmla="*/ 826217 w 3396576"/>
              <a:gd name="connsiteY3" fmla="*/ 224099 h 451078"/>
              <a:gd name="connsiteX4" fmla="*/ 2304821 w 3396576"/>
              <a:gd name="connsiteY4" fmla="*/ 327860 h 451078"/>
              <a:gd name="connsiteX5" fmla="*/ 3310013 w 3396576"/>
              <a:gd name="connsiteY5" fmla="*/ 386226 h 451078"/>
              <a:gd name="connsiteX6" fmla="*/ 3342438 w 3396576"/>
              <a:gd name="connsiteY6" fmla="*/ 412167 h 451078"/>
              <a:gd name="connsiteX7" fmla="*/ 3303528 w 3396576"/>
              <a:gd name="connsiteY7" fmla="*/ 451078 h 451078"/>
              <a:gd name="connsiteX8" fmla="*/ 2609 w 3396576"/>
              <a:gd name="connsiteY8" fmla="*/ 444592 h 451078"/>
              <a:gd name="connsiteX9" fmla="*/ 9093 w 3396576"/>
              <a:gd name="connsiteY9" fmla="*/ 23062 h 451078"/>
              <a:gd name="connsiteX0" fmla="*/ 9093 w 3396576"/>
              <a:gd name="connsiteY0" fmla="*/ 19775 h 447791"/>
              <a:gd name="connsiteX1" fmla="*/ 100407 w 3396576"/>
              <a:gd name="connsiteY1" fmla="*/ 59728 h 447791"/>
              <a:gd name="connsiteX2" fmla="*/ 307409 w 3396576"/>
              <a:gd name="connsiteY2" fmla="*/ 123535 h 447791"/>
              <a:gd name="connsiteX3" fmla="*/ 826217 w 3396576"/>
              <a:gd name="connsiteY3" fmla="*/ 220812 h 447791"/>
              <a:gd name="connsiteX4" fmla="*/ 2304821 w 3396576"/>
              <a:gd name="connsiteY4" fmla="*/ 324573 h 447791"/>
              <a:gd name="connsiteX5" fmla="*/ 3310013 w 3396576"/>
              <a:gd name="connsiteY5" fmla="*/ 382939 h 447791"/>
              <a:gd name="connsiteX6" fmla="*/ 3342438 w 3396576"/>
              <a:gd name="connsiteY6" fmla="*/ 408880 h 447791"/>
              <a:gd name="connsiteX7" fmla="*/ 3303528 w 3396576"/>
              <a:gd name="connsiteY7" fmla="*/ 447791 h 447791"/>
              <a:gd name="connsiteX8" fmla="*/ 2609 w 3396576"/>
              <a:gd name="connsiteY8" fmla="*/ 441305 h 447791"/>
              <a:gd name="connsiteX9" fmla="*/ 9093 w 3396576"/>
              <a:gd name="connsiteY9" fmla="*/ 19775 h 447791"/>
              <a:gd name="connsiteX0" fmla="*/ 6484 w 3393967"/>
              <a:gd name="connsiteY0" fmla="*/ 228 h 428244"/>
              <a:gd name="connsiteX1" fmla="*/ 97798 w 3393967"/>
              <a:gd name="connsiteY1" fmla="*/ 40181 h 428244"/>
              <a:gd name="connsiteX2" fmla="*/ 304800 w 3393967"/>
              <a:gd name="connsiteY2" fmla="*/ 103988 h 428244"/>
              <a:gd name="connsiteX3" fmla="*/ 823608 w 3393967"/>
              <a:gd name="connsiteY3" fmla="*/ 201265 h 428244"/>
              <a:gd name="connsiteX4" fmla="*/ 2302212 w 3393967"/>
              <a:gd name="connsiteY4" fmla="*/ 305026 h 428244"/>
              <a:gd name="connsiteX5" fmla="*/ 3307404 w 3393967"/>
              <a:gd name="connsiteY5" fmla="*/ 363392 h 428244"/>
              <a:gd name="connsiteX6" fmla="*/ 3339829 w 3393967"/>
              <a:gd name="connsiteY6" fmla="*/ 389333 h 428244"/>
              <a:gd name="connsiteX7" fmla="*/ 3300919 w 3393967"/>
              <a:gd name="connsiteY7" fmla="*/ 428244 h 428244"/>
              <a:gd name="connsiteX8" fmla="*/ 0 w 3393967"/>
              <a:gd name="connsiteY8" fmla="*/ 421758 h 428244"/>
              <a:gd name="connsiteX9" fmla="*/ 6484 w 3393967"/>
              <a:gd name="connsiteY9" fmla="*/ 228 h 428244"/>
              <a:gd name="connsiteX0" fmla="*/ 236914 w 3641914"/>
              <a:gd name="connsiteY0" fmla="*/ 509 h 447471"/>
              <a:gd name="connsiteX1" fmla="*/ 345745 w 3641914"/>
              <a:gd name="connsiteY1" fmla="*/ 33455 h 447471"/>
              <a:gd name="connsiteX2" fmla="*/ 552747 w 3641914"/>
              <a:gd name="connsiteY2" fmla="*/ 97262 h 447471"/>
              <a:gd name="connsiteX3" fmla="*/ 1071555 w 3641914"/>
              <a:gd name="connsiteY3" fmla="*/ 194539 h 447471"/>
              <a:gd name="connsiteX4" fmla="*/ 2550159 w 3641914"/>
              <a:gd name="connsiteY4" fmla="*/ 298300 h 447471"/>
              <a:gd name="connsiteX5" fmla="*/ 3555351 w 3641914"/>
              <a:gd name="connsiteY5" fmla="*/ 356666 h 447471"/>
              <a:gd name="connsiteX6" fmla="*/ 3587776 w 3641914"/>
              <a:gd name="connsiteY6" fmla="*/ 382607 h 447471"/>
              <a:gd name="connsiteX7" fmla="*/ 3548866 w 3641914"/>
              <a:gd name="connsiteY7" fmla="*/ 421518 h 447471"/>
              <a:gd name="connsiteX8" fmla="*/ 247947 w 3641914"/>
              <a:gd name="connsiteY8" fmla="*/ 415032 h 447471"/>
              <a:gd name="connsiteX9" fmla="*/ 236914 w 3641914"/>
              <a:gd name="connsiteY9" fmla="*/ 509 h 447471"/>
              <a:gd name="connsiteX0" fmla="*/ 20 w 3405020"/>
              <a:gd name="connsiteY0" fmla="*/ 509 h 421518"/>
              <a:gd name="connsiteX1" fmla="*/ 108851 w 3405020"/>
              <a:gd name="connsiteY1" fmla="*/ 33455 h 421518"/>
              <a:gd name="connsiteX2" fmla="*/ 315853 w 3405020"/>
              <a:gd name="connsiteY2" fmla="*/ 97262 h 421518"/>
              <a:gd name="connsiteX3" fmla="*/ 834661 w 3405020"/>
              <a:gd name="connsiteY3" fmla="*/ 194539 h 421518"/>
              <a:gd name="connsiteX4" fmla="*/ 2313265 w 3405020"/>
              <a:gd name="connsiteY4" fmla="*/ 298300 h 421518"/>
              <a:gd name="connsiteX5" fmla="*/ 3318457 w 3405020"/>
              <a:gd name="connsiteY5" fmla="*/ 356666 h 421518"/>
              <a:gd name="connsiteX6" fmla="*/ 3350882 w 3405020"/>
              <a:gd name="connsiteY6" fmla="*/ 382607 h 421518"/>
              <a:gd name="connsiteX7" fmla="*/ 3311972 w 3405020"/>
              <a:gd name="connsiteY7" fmla="*/ 421518 h 421518"/>
              <a:gd name="connsiteX8" fmla="*/ 11053 w 3405020"/>
              <a:gd name="connsiteY8" fmla="*/ 415032 h 421518"/>
              <a:gd name="connsiteX9" fmla="*/ 20 w 3405020"/>
              <a:gd name="connsiteY9" fmla="*/ 509 h 421518"/>
              <a:gd name="connsiteX0" fmla="*/ 20 w 3600475"/>
              <a:gd name="connsiteY0" fmla="*/ 509 h 421518"/>
              <a:gd name="connsiteX1" fmla="*/ 108851 w 3600475"/>
              <a:gd name="connsiteY1" fmla="*/ 33455 h 421518"/>
              <a:gd name="connsiteX2" fmla="*/ 315853 w 3600475"/>
              <a:gd name="connsiteY2" fmla="*/ 97262 h 421518"/>
              <a:gd name="connsiteX3" fmla="*/ 834661 w 3600475"/>
              <a:gd name="connsiteY3" fmla="*/ 194539 h 421518"/>
              <a:gd name="connsiteX4" fmla="*/ 2313265 w 3600475"/>
              <a:gd name="connsiteY4" fmla="*/ 298300 h 421518"/>
              <a:gd name="connsiteX5" fmla="*/ 3318457 w 3600475"/>
              <a:gd name="connsiteY5" fmla="*/ 356666 h 421518"/>
              <a:gd name="connsiteX6" fmla="*/ 3311972 w 3600475"/>
              <a:gd name="connsiteY6" fmla="*/ 421518 h 421518"/>
              <a:gd name="connsiteX7" fmla="*/ 11053 w 3600475"/>
              <a:gd name="connsiteY7" fmla="*/ 415032 h 421518"/>
              <a:gd name="connsiteX8" fmla="*/ 20 w 3600475"/>
              <a:gd name="connsiteY8" fmla="*/ 509 h 421518"/>
              <a:gd name="connsiteX0" fmla="*/ 20 w 3559852"/>
              <a:gd name="connsiteY0" fmla="*/ 509 h 421518"/>
              <a:gd name="connsiteX1" fmla="*/ 108851 w 3559852"/>
              <a:gd name="connsiteY1" fmla="*/ 33455 h 421518"/>
              <a:gd name="connsiteX2" fmla="*/ 315853 w 3559852"/>
              <a:gd name="connsiteY2" fmla="*/ 97262 h 421518"/>
              <a:gd name="connsiteX3" fmla="*/ 834661 w 3559852"/>
              <a:gd name="connsiteY3" fmla="*/ 194539 h 421518"/>
              <a:gd name="connsiteX4" fmla="*/ 2313265 w 3559852"/>
              <a:gd name="connsiteY4" fmla="*/ 298300 h 421518"/>
              <a:gd name="connsiteX5" fmla="*/ 3318457 w 3559852"/>
              <a:gd name="connsiteY5" fmla="*/ 356666 h 421518"/>
              <a:gd name="connsiteX6" fmla="*/ 3311972 w 3559852"/>
              <a:gd name="connsiteY6" fmla="*/ 421518 h 421518"/>
              <a:gd name="connsiteX7" fmla="*/ 11053 w 3559852"/>
              <a:gd name="connsiteY7" fmla="*/ 415032 h 421518"/>
              <a:gd name="connsiteX8" fmla="*/ 20 w 3559852"/>
              <a:gd name="connsiteY8" fmla="*/ 509 h 421518"/>
              <a:gd name="connsiteX0" fmla="*/ 20 w 3325581"/>
              <a:gd name="connsiteY0" fmla="*/ 509 h 422154"/>
              <a:gd name="connsiteX1" fmla="*/ 108851 w 3325581"/>
              <a:gd name="connsiteY1" fmla="*/ 33455 h 422154"/>
              <a:gd name="connsiteX2" fmla="*/ 315853 w 3325581"/>
              <a:gd name="connsiteY2" fmla="*/ 97262 h 422154"/>
              <a:gd name="connsiteX3" fmla="*/ 834661 w 3325581"/>
              <a:gd name="connsiteY3" fmla="*/ 194539 h 422154"/>
              <a:gd name="connsiteX4" fmla="*/ 2313265 w 3325581"/>
              <a:gd name="connsiteY4" fmla="*/ 298300 h 422154"/>
              <a:gd name="connsiteX5" fmla="*/ 3318457 w 3325581"/>
              <a:gd name="connsiteY5" fmla="*/ 356666 h 422154"/>
              <a:gd name="connsiteX6" fmla="*/ 3311972 w 3325581"/>
              <a:gd name="connsiteY6" fmla="*/ 421518 h 422154"/>
              <a:gd name="connsiteX7" fmla="*/ 11053 w 3325581"/>
              <a:gd name="connsiteY7" fmla="*/ 415032 h 422154"/>
              <a:gd name="connsiteX8" fmla="*/ 20 w 3325581"/>
              <a:gd name="connsiteY8" fmla="*/ 509 h 42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81" h="422154">
                <a:moveTo>
                  <a:pt x="20" y="509"/>
                </a:moveTo>
                <a:cubicBezTo>
                  <a:pt x="-1197" y="-3528"/>
                  <a:pt x="56212" y="17330"/>
                  <a:pt x="108851" y="33455"/>
                </a:cubicBezTo>
                <a:cubicBezTo>
                  <a:pt x="161490" y="49581"/>
                  <a:pt x="194885" y="70415"/>
                  <a:pt x="315853" y="97262"/>
                </a:cubicBezTo>
                <a:cubicBezTo>
                  <a:pt x="436821" y="124109"/>
                  <a:pt x="501759" y="161033"/>
                  <a:pt x="834661" y="194539"/>
                </a:cubicBezTo>
                <a:cubicBezTo>
                  <a:pt x="1167563" y="228045"/>
                  <a:pt x="2313265" y="298300"/>
                  <a:pt x="2313265" y="298300"/>
                </a:cubicBezTo>
                <a:lnTo>
                  <a:pt x="3318457" y="356666"/>
                </a:lnTo>
                <a:cubicBezTo>
                  <a:pt x="3323750" y="363188"/>
                  <a:pt x="3334186" y="429307"/>
                  <a:pt x="3311972" y="421518"/>
                </a:cubicBezTo>
                <a:lnTo>
                  <a:pt x="11053" y="415032"/>
                </a:lnTo>
                <a:cubicBezTo>
                  <a:pt x="9102" y="421940"/>
                  <a:pt x="1237" y="4546"/>
                  <a:pt x="20" y="5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4638-EB70-6B44-B5C3-79176DD8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Space-Saving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57CD-771D-C34C-A3F2-EBEBCAB639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5752482" cy="4389120"/>
          </a:xfrm>
        </p:spPr>
        <p:txBody>
          <a:bodyPr/>
          <a:lstStyle/>
          <a:p>
            <a:r>
              <a:rPr lang="en-US" altLang="zh-CN" sz="3600" dirty="0"/>
              <a:t>Widely</a:t>
            </a:r>
            <a:r>
              <a:rPr lang="zh-CN" altLang="en-US" sz="3600" dirty="0"/>
              <a:t> </a:t>
            </a:r>
            <a:r>
              <a:rPr lang="en-US" altLang="zh-CN" sz="3600" dirty="0"/>
              <a:t>used,</a:t>
            </a:r>
            <a:r>
              <a:rPr lang="zh-CN" altLang="en-US" sz="3600" dirty="0"/>
              <a:t> </a:t>
            </a:r>
            <a:r>
              <a:rPr lang="en-US" altLang="zh-CN" sz="3600" dirty="0"/>
              <a:t>easy</a:t>
            </a:r>
            <a:r>
              <a:rPr lang="zh-CN" altLang="en-US" sz="3600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implement</a:t>
            </a:r>
          </a:p>
          <a:p>
            <a:endParaRPr lang="en-US" altLang="zh-CN" sz="3600" dirty="0"/>
          </a:p>
          <a:p>
            <a:r>
              <a:rPr lang="en-US" altLang="zh-CN" sz="3600" dirty="0"/>
              <a:t>Performance</a:t>
            </a:r>
            <a:r>
              <a:rPr lang="zh-CN" altLang="en-US" sz="3600" dirty="0"/>
              <a:t> </a:t>
            </a:r>
            <a:r>
              <a:rPr lang="en-US" altLang="zh-CN" sz="3600" dirty="0"/>
              <a:t>suffers</a:t>
            </a:r>
            <a:r>
              <a:rPr lang="zh-CN" altLang="en-US" sz="3600" dirty="0"/>
              <a:t> </a:t>
            </a:r>
            <a:r>
              <a:rPr lang="en-US" altLang="zh-CN" sz="3600" dirty="0"/>
              <a:t>when</a:t>
            </a:r>
            <a:r>
              <a:rPr lang="zh-CN" altLang="en-US" sz="3600" dirty="0"/>
              <a:t> </a:t>
            </a:r>
            <a:r>
              <a:rPr lang="en-US" altLang="zh-CN" sz="3600" dirty="0"/>
              <a:t>there</a:t>
            </a:r>
            <a:r>
              <a:rPr lang="zh-CN" altLang="en-US" sz="3600" dirty="0"/>
              <a:t> </a:t>
            </a:r>
            <a:r>
              <a:rPr lang="en-US" altLang="zh-CN" sz="3600" dirty="0"/>
              <a:t>are</a:t>
            </a:r>
            <a:r>
              <a:rPr lang="zh-CN" altLang="en-US" sz="3600" dirty="0"/>
              <a:t> </a:t>
            </a:r>
            <a:r>
              <a:rPr lang="en-US" altLang="zh-CN" sz="3600" b="1" dirty="0"/>
              <a:t>too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many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small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2D215-B171-BA49-9AFC-5B82DC9F7A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3F493-FA41-4A45-B7D6-711C986E101A}"/>
              </a:ext>
            </a:extLst>
          </p:cNvPr>
          <p:cNvGrpSpPr/>
          <p:nvPr/>
        </p:nvGrpSpPr>
        <p:grpSpPr>
          <a:xfrm>
            <a:off x="6945905" y="2097311"/>
            <a:ext cx="5338431" cy="3116654"/>
            <a:chOff x="6772911" y="2752219"/>
            <a:chExt cx="5338431" cy="311665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BA31616-594D-BC44-A8CF-CF08977E97E0}"/>
                </a:ext>
              </a:extLst>
            </p:cNvPr>
            <p:cNvSpPr/>
            <p:nvPr/>
          </p:nvSpPr>
          <p:spPr>
            <a:xfrm>
              <a:off x="7357453" y="3594298"/>
              <a:ext cx="540463" cy="1837844"/>
            </a:xfrm>
            <a:custGeom>
              <a:avLst/>
              <a:gdLst>
                <a:gd name="connsiteX0" fmla="*/ 210019 w 635024"/>
                <a:gd name="connsiteY0" fmla="*/ 2747 h 1839762"/>
                <a:gd name="connsiteX1" fmla="*/ 210019 w 635024"/>
                <a:gd name="connsiteY1" fmla="*/ 2747 h 1839762"/>
                <a:gd name="connsiteX2" fmla="*/ 222130 w 635024"/>
                <a:gd name="connsiteY2" fmla="*/ 123859 h 1839762"/>
                <a:gd name="connsiteX3" fmla="*/ 234242 w 635024"/>
                <a:gd name="connsiteY3" fmla="*/ 160193 h 1839762"/>
                <a:gd name="connsiteX4" fmla="*/ 240297 w 635024"/>
                <a:gd name="connsiteY4" fmla="*/ 178360 h 1839762"/>
                <a:gd name="connsiteX5" fmla="*/ 252408 w 635024"/>
                <a:gd name="connsiteY5" fmla="*/ 305528 h 1839762"/>
                <a:gd name="connsiteX6" fmla="*/ 258464 w 635024"/>
                <a:gd name="connsiteY6" fmla="*/ 414529 h 1839762"/>
                <a:gd name="connsiteX7" fmla="*/ 264520 w 635024"/>
                <a:gd name="connsiteY7" fmla="*/ 444808 h 1839762"/>
                <a:gd name="connsiteX8" fmla="*/ 276631 w 635024"/>
                <a:gd name="connsiteY8" fmla="*/ 493253 h 1839762"/>
                <a:gd name="connsiteX9" fmla="*/ 288742 w 635024"/>
                <a:gd name="connsiteY9" fmla="*/ 771812 h 1839762"/>
                <a:gd name="connsiteX10" fmla="*/ 306909 w 635024"/>
                <a:gd name="connsiteY10" fmla="*/ 814201 h 1839762"/>
                <a:gd name="connsiteX11" fmla="*/ 312965 w 635024"/>
                <a:gd name="connsiteY11" fmla="*/ 838424 h 1839762"/>
                <a:gd name="connsiteX12" fmla="*/ 319020 w 635024"/>
                <a:gd name="connsiteY12" fmla="*/ 856590 h 1839762"/>
                <a:gd name="connsiteX13" fmla="*/ 355354 w 635024"/>
                <a:gd name="connsiteY13" fmla="*/ 953480 h 1839762"/>
                <a:gd name="connsiteX14" fmla="*/ 361410 w 635024"/>
                <a:gd name="connsiteY14" fmla="*/ 971647 h 1839762"/>
                <a:gd name="connsiteX15" fmla="*/ 373521 w 635024"/>
                <a:gd name="connsiteY15" fmla="*/ 1026148 h 1839762"/>
                <a:gd name="connsiteX16" fmla="*/ 385632 w 635024"/>
                <a:gd name="connsiteY16" fmla="*/ 1135149 h 1839762"/>
                <a:gd name="connsiteX17" fmla="*/ 397743 w 635024"/>
                <a:gd name="connsiteY17" fmla="*/ 1177539 h 1839762"/>
                <a:gd name="connsiteX18" fmla="*/ 409855 w 635024"/>
                <a:gd name="connsiteY18" fmla="*/ 1195706 h 1839762"/>
                <a:gd name="connsiteX19" fmla="*/ 415910 w 635024"/>
                <a:gd name="connsiteY19" fmla="*/ 1213873 h 1839762"/>
                <a:gd name="connsiteX20" fmla="*/ 428022 w 635024"/>
                <a:gd name="connsiteY20" fmla="*/ 1225984 h 1839762"/>
                <a:gd name="connsiteX21" fmla="*/ 440133 w 635024"/>
                <a:gd name="connsiteY21" fmla="*/ 1244151 h 1839762"/>
                <a:gd name="connsiteX22" fmla="*/ 458300 w 635024"/>
                <a:gd name="connsiteY22" fmla="*/ 1268373 h 1839762"/>
                <a:gd name="connsiteX23" fmla="*/ 470411 w 635024"/>
                <a:gd name="connsiteY23" fmla="*/ 1286540 h 1839762"/>
                <a:gd name="connsiteX24" fmla="*/ 476467 w 635024"/>
                <a:gd name="connsiteY24" fmla="*/ 1304707 h 1839762"/>
                <a:gd name="connsiteX25" fmla="*/ 512800 w 635024"/>
                <a:gd name="connsiteY25" fmla="*/ 1328929 h 1839762"/>
                <a:gd name="connsiteX26" fmla="*/ 543079 w 635024"/>
                <a:gd name="connsiteY26" fmla="*/ 1353152 h 1839762"/>
                <a:gd name="connsiteX27" fmla="*/ 561245 w 635024"/>
                <a:gd name="connsiteY27" fmla="*/ 1365263 h 1839762"/>
                <a:gd name="connsiteX28" fmla="*/ 573357 w 635024"/>
                <a:gd name="connsiteY28" fmla="*/ 1377375 h 1839762"/>
                <a:gd name="connsiteX29" fmla="*/ 591524 w 635024"/>
                <a:gd name="connsiteY29" fmla="*/ 1389486 h 1839762"/>
                <a:gd name="connsiteX30" fmla="*/ 627857 w 635024"/>
                <a:gd name="connsiteY30" fmla="*/ 1425820 h 1839762"/>
                <a:gd name="connsiteX31" fmla="*/ 627857 w 635024"/>
                <a:gd name="connsiteY31" fmla="*/ 1819435 h 1839762"/>
                <a:gd name="connsiteX32" fmla="*/ 403799 w 635024"/>
                <a:gd name="connsiteY32" fmla="*/ 1813380 h 1839762"/>
                <a:gd name="connsiteX33" fmla="*/ 288742 w 635024"/>
                <a:gd name="connsiteY33" fmla="*/ 1795213 h 1839762"/>
                <a:gd name="connsiteX34" fmla="*/ 216075 w 635024"/>
                <a:gd name="connsiteY34" fmla="*/ 1789157 h 1839762"/>
                <a:gd name="connsiteX35" fmla="*/ 113129 w 635024"/>
                <a:gd name="connsiteY35" fmla="*/ 1777046 h 1839762"/>
                <a:gd name="connsiteX36" fmla="*/ 101018 w 635024"/>
                <a:gd name="connsiteY36" fmla="*/ 1686212 h 1839762"/>
                <a:gd name="connsiteX37" fmla="*/ 94962 w 635024"/>
                <a:gd name="connsiteY37" fmla="*/ 1661989 h 1839762"/>
                <a:gd name="connsiteX38" fmla="*/ 88906 w 635024"/>
                <a:gd name="connsiteY38" fmla="*/ 1619600 h 1839762"/>
                <a:gd name="connsiteX39" fmla="*/ 76795 w 635024"/>
                <a:gd name="connsiteY39" fmla="*/ 1577210 h 1839762"/>
                <a:gd name="connsiteX40" fmla="*/ 64684 w 635024"/>
                <a:gd name="connsiteY40" fmla="*/ 1498487 h 1839762"/>
                <a:gd name="connsiteX41" fmla="*/ 70740 w 635024"/>
                <a:gd name="connsiteY41" fmla="*/ 1383430 h 1839762"/>
                <a:gd name="connsiteX42" fmla="*/ 76795 w 635024"/>
                <a:gd name="connsiteY42" fmla="*/ 1359208 h 1839762"/>
                <a:gd name="connsiteX43" fmla="*/ 94962 w 635024"/>
                <a:gd name="connsiteY43" fmla="*/ 1244151 h 1839762"/>
                <a:gd name="connsiteX44" fmla="*/ 88906 w 635024"/>
                <a:gd name="connsiteY44" fmla="*/ 814201 h 1839762"/>
                <a:gd name="connsiteX45" fmla="*/ 76795 w 635024"/>
                <a:gd name="connsiteY45" fmla="*/ 753645 h 1839762"/>
                <a:gd name="connsiteX46" fmla="*/ 58628 w 635024"/>
                <a:gd name="connsiteY46" fmla="*/ 578031 h 1839762"/>
                <a:gd name="connsiteX47" fmla="*/ 46517 w 635024"/>
                <a:gd name="connsiteY47" fmla="*/ 444808 h 1839762"/>
                <a:gd name="connsiteX48" fmla="*/ 88906 w 635024"/>
                <a:gd name="connsiteY48" fmla="*/ 2747 h 1839762"/>
                <a:gd name="connsiteX49" fmla="*/ 210019 w 635024"/>
                <a:gd name="connsiteY49" fmla="*/ 2747 h 1839762"/>
                <a:gd name="connsiteX0" fmla="*/ 163502 w 588507"/>
                <a:gd name="connsiteY0" fmla="*/ 2747 h 1839762"/>
                <a:gd name="connsiteX1" fmla="*/ 163502 w 588507"/>
                <a:gd name="connsiteY1" fmla="*/ 2747 h 1839762"/>
                <a:gd name="connsiteX2" fmla="*/ 175613 w 588507"/>
                <a:gd name="connsiteY2" fmla="*/ 123859 h 1839762"/>
                <a:gd name="connsiteX3" fmla="*/ 187725 w 588507"/>
                <a:gd name="connsiteY3" fmla="*/ 160193 h 1839762"/>
                <a:gd name="connsiteX4" fmla="*/ 193780 w 588507"/>
                <a:gd name="connsiteY4" fmla="*/ 178360 h 1839762"/>
                <a:gd name="connsiteX5" fmla="*/ 205891 w 588507"/>
                <a:gd name="connsiteY5" fmla="*/ 305528 h 1839762"/>
                <a:gd name="connsiteX6" fmla="*/ 211947 w 588507"/>
                <a:gd name="connsiteY6" fmla="*/ 414529 h 1839762"/>
                <a:gd name="connsiteX7" fmla="*/ 218003 w 588507"/>
                <a:gd name="connsiteY7" fmla="*/ 444808 h 1839762"/>
                <a:gd name="connsiteX8" fmla="*/ 230114 w 588507"/>
                <a:gd name="connsiteY8" fmla="*/ 493253 h 1839762"/>
                <a:gd name="connsiteX9" fmla="*/ 242225 w 588507"/>
                <a:gd name="connsiteY9" fmla="*/ 771812 h 1839762"/>
                <a:gd name="connsiteX10" fmla="*/ 260392 w 588507"/>
                <a:gd name="connsiteY10" fmla="*/ 814201 h 1839762"/>
                <a:gd name="connsiteX11" fmla="*/ 266448 w 588507"/>
                <a:gd name="connsiteY11" fmla="*/ 838424 h 1839762"/>
                <a:gd name="connsiteX12" fmla="*/ 272503 w 588507"/>
                <a:gd name="connsiteY12" fmla="*/ 856590 h 1839762"/>
                <a:gd name="connsiteX13" fmla="*/ 308837 w 588507"/>
                <a:gd name="connsiteY13" fmla="*/ 953480 h 1839762"/>
                <a:gd name="connsiteX14" fmla="*/ 314893 w 588507"/>
                <a:gd name="connsiteY14" fmla="*/ 971647 h 1839762"/>
                <a:gd name="connsiteX15" fmla="*/ 327004 w 588507"/>
                <a:gd name="connsiteY15" fmla="*/ 1026148 h 1839762"/>
                <a:gd name="connsiteX16" fmla="*/ 339115 w 588507"/>
                <a:gd name="connsiteY16" fmla="*/ 1135149 h 1839762"/>
                <a:gd name="connsiteX17" fmla="*/ 351226 w 588507"/>
                <a:gd name="connsiteY17" fmla="*/ 1177539 h 1839762"/>
                <a:gd name="connsiteX18" fmla="*/ 363338 w 588507"/>
                <a:gd name="connsiteY18" fmla="*/ 1195706 h 1839762"/>
                <a:gd name="connsiteX19" fmla="*/ 369393 w 588507"/>
                <a:gd name="connsiteY19" fmla="*/ 1213873 h 1839762"/>
                <a:gd name="connsiteX20" fmla="*/ 381505 w 588507"/>
                <a:gd name="connsiteY20" fmla="*/ 1225984 h 1839762"/>
                <a:gd name="connsiteX21" fmla="*/ 393616 w 588507"/>
                <a:gd name="connsiteY21" fmla="*/ 1244151 h 1839762"/>
                <a:gd name="connsiteX22" fmla="*/ 411783 w 588507"/>
                <a:gd name="connsiteY22" fmla="*/ 1268373 h 1839762"/>
                <a:gd name="connsiteX23" fmla="*/ 423894 w 588507"/>
                <a:gd name="connsiteY23" fmla="*/ 1286540 h 1839762"/>
                <a:gd name="connsiteX24" fmla="*/ 429950 w 588507"/>
                <a:gd name="connsiteY24" fmla="*/ 1304707 h 1839762"/>
                <a:gd name="connsiteX25" fmla="*/ 466283 w 588507"/>
                <a:gd name="connsiteY25" fmla="*/ 1328929 h 1839762"/>
                <a:gd name="connsiteX26" fmla="*/ 496562 w 588507"/>
                <a:gd name="connsiteY26" fmla="*/ 1353152 h 1839762"/>
                <a:gd name="connsiteX27" fmla="*/ 514728 w 588507"/>
                <a:gd name="connsiteY27" fmla="*/ 1365263 h 1839762"/>
                <a:gd name="connsiteX28" fmla="*/ 526840 w 588507"/>
                <a:gd name="connsiteY28" fmla="*/ 1377375 h 1839762"/>
                <a:gd name="connsiteX29" fmla="*/ 545007 w 588507"/>
                <a:gd name="connsiteY29" fmla="*/ 1389486 h 1839762"/>
                <a:gd name="connsiteX30" fmla="*/ 581340 w 588507"/>
                <a:gd name="connsiteY30" fmla="*/ 1425820 h 1839762"/>
                <a:gd name="connsiteX31" fmla="*/ 581340 w 588507"/>
                <a:gd name="connsiteY31" fmla="*/ 1819435 h 1839762"/>
                <a:gd name="connsiteX32" fmla="*/ 357282 w 588507"/>
                <a:gd name="connsiteY32" fmla="*/ 1813380 h 1839762"/>
                <a:gd name="connsiteX33" fmla="*/ 242225 w 588507"/>
                <a:gd name="connsiteY33" fmla="*/ 1795213 h 1839762"/>
                <a:gd name="connsiteX34" fmla="*/ 169558 w 588507"/>
                <a:gd name="connsiteY34" fmla="*/ 1789157 h 1839762"/>
                <a:gd name="connsiteX35" fmla="*/ 66612 w 588507"/>
                <a:gd name="connsiteY35" fmla="*/ 1777046 h 1839762"/>
                <a:gd name="connsiteX36" fmla="*/ 54501 w 588507"/>
                <a:gd name="connsiteY36" fmla="*/ 1686212 h 1839762"/>
                <a:gd name="connsiteX37" fmla="*/ 48445 w 588507"/>
                <a:gd name="connsiteY37" fmla="*/ 1661989 h 1839762"/>
                <a:gd name="connsiteX38" fmla="*/ 42389 w 588507"/>
                <a:gd name="connsiteY38" fmla="*/ 1619600 h 1839762"/>
                <a:gd name="connsiteX39" fmla="*/ 30278 w 588507"/>
                <a:gd name="connsiteY39" fmla="*/ 1577210 h 1839762"/>
                <a:gd name="connsiteX40" fmla="*/ 18167 w 588507"/>
                <a:gd name="connsiteY40" fmla="*/ 1498487 h 1839762"/>
                <a:gd name="connsiteX41" fmla="*/ 24223 w 588507"/>
                <a:gd name="connsiteY41" fmla="*/ 1383430 h 1839762"/>
                <a:gd name="connsiteX42" fmla="*/ 30278 w 588507"/>
                <a:gd name="connsiteY42" fmla="*/ 1359208 h 1839762"/>
                <a:gd name="connsiteX43" fmla="*/ 48445 w 588507"/>
                <a:gd name="connsiteY43" fmla="*/ 1244151 h 1839762"/>
                <a:gd name="connsiteX44" fmla="*/ 42389 w 588507"/>
                <a:gd name="connsiteY44" fmla="*/ 814201 h 1839762"/>
                <a:gd name="connsiteX45" fmla="*/ 30278 w 588507"/>
                <a:gd name="connsiteY45" fmla="*/ 753645 h 1839762"/>
                <a:gd name="connsiteX46" fmla="*/ 12111 w 588507"/>
                <a:gd name="connsiteY46" fmla="*/ 578031 h 1839762"/>
                <a:gd name="connsiteX47" fmla="*/ 0 w 588507"/>
                <a:gd name="connsiteY47" fmla="*/ 444808 h 1839762"/>
                <a:gd name="connsiteX48" fmla="*/ 42389 w 588507"/>
                <a:gd name="connsiteY48" fmla="*/ 2747 h 1839762"/>
                <a:gd name="connsiteX49" fmla="*/ 163502 w 588507"/>
                <a:gd name="connsiteY49" fmla="*/ 2747 h 1839762"/>
                <a:gd name="connsiteX0" fmla="*/ 151584 w 576589"/>
                <a:gd name="connsiteY0" fmla="*/ 2747 h 1839762"/>
                <a:gd name="connsiteX1" fmla="*/ 151584 w 576589"/>
                <a:gd name="connsiteY1" fmla="*/ 2747 h 1839762"/>
                <a:gd name="connsiteX2" fmla="*/ 163695 w 576589"/>
                <a:gd name="connsiteY2" fmla="*/ 123859 h 1839762"/>
                <a:gd name="connsiteX3" fmla="*/ 175807 w 576589"/>
                <a:gd name="connsiteY3" fmla="*/ 160193 h 1839762"/>
                <a:gd name="connsiteX4" fmla="*/ 181862 w 576589"/>
                <a:gd name="connsiteY4" fmla="*/ 178360 h 1839762"/>
                <a:gd name="connsiteX5" fmla="*/ 193973 w 576589"/>
                <a:gd name="connsiteY5" fmla="*/ 305528 h 1839762"/>
                <a:gd name="connsiteX6" fmla="*/ 200029 w 576589"/>
                <a:gd name="connsiteY6" fmla="*/ 414529 h 1839762"/>
                <a:gd name="connsiteX7" fmla="*/ 206085 w 576589"/>
                <a:gd name="connsiteY7" fmla="*/ 444808 h 1839762"/>
                <a:gd name="connsiteX8" fmla="*/ 218196 w 576589"/>
                <a:gd name="connsiteY8" fmla="*/ 493253 h 1839762"/>
                <a:gd name="connsiteX9" fmla="*/ 230307 w 576589"/>
                <a:gd name="connsiteY9" fmla="*/ 771812 h 1839762"/>
                <a:gd name="connsiteX10" fmla="*/ 248474 w 576589"/>
                <a:gd name="connsiteY10" fmla="*/ 814201 h 1839762"/>
                <a:gd name="connsiteX11" fmla="*/ 254530 w 576589"/>
                <a:gd name="connsiteY11" fmla="*/ 838424 h 1839762"/>
                <a:gd name="connsiteX12" fmla="*/ 260585 w 576589"/>
                <a:gd name="connsiteY12" fmla="*/ 856590 h 1839762"/>
                <a:gd name="connsiteX13" fmla="*/ 296919 w 576589"/>
                <a:gd name="connsiteY13" fmla="*/ 953480 h 1839762"/>
                <a:gd name="connsiteX14" fmla="*/ 302975 w 576589"/>
                <a:gd name="connsiteY14" fmla="*/ 971647 h 1839762"/>
                <a:gd name="connsiteX15" fmla="*/ 315086 w 576589"/>
                <a:gd name="connsiteY15" fmla="*/ 1026148 h 1839762"/>
                <a:gd name="connsiteX16" fmla="*/ 327197 w 576589"/>
                <a:gd name="connsiteY16" fmla="*/ 1135149 h 1839762"/>
                <a:gd name="connsiteX17" fmla="*/ 339308 w 576589"/>
                <a:gd name="connsiteY17" fmla="*/ 1177539 h 1839762"/>
                <a:gd name="connsiteX18" fmla="*/ 351420 w 576589"/>
                <a:gd name="connsiteY18" fmla="*/ 1195706 h 1839762"/>
                <a:gd name="connsiteX19" fmla="*/ 357475 w 576589"/>
                <a:gd name="connsiteY19" fmla="*/ 1213873 h 1839762"/>
                <a:gd name="connsiteX20" fmla="*/ 369587 w 576589"/>
                <a:gd name="connsiteY20" fmla="*/ 1225984 h 1839762"/>
                <a:gd name="connsiteX21" fmla="*/ 381698 w 576589"/>
                <a:gd name="connsiteY21" fmla="*/ 1244151 h 1839762"/>
                <a:gd name="connsiteX22" fmla="*/ 399865 w 576589"/>
                <a:gd name="connsiteY22" fmla="*/ 1268373 h 1839762"/>
                <a:gd name="connsiteX23" fmla="*/ 411976 w 576589"/>
                <a:gd name="connsiteY23" fmla="*/ 1286540 h 1839762"/>
                <a:gd name="connsiteX24" fmla="*/ 418032 w 576589"/>
                <a:gd name="connsiteY24" fmla="*/ 1304707 h 1839762"/>
                <a:gd name="connsiteX25" fmla="*/ 454365 w 576589"/>
                <a:gd name="connsiteY25" fmla="*/ 1328929 h 1839762"/>
                <a:gd name="connsiteX26" fmla="*/ 484644 w 576589"/>
                <a:gd name="connsiteY26" fmla="*/ 1353152 h 1839762"/>
                <a:gd name="connsiteX27" fmla="*/ 502810 w 576589"/>
                <a:gd name="connsiteY27" fmla="*/ 1365263 h 1839762"/>
                <a:gd name="connsiteX28" fmla="*/ 514922 w 576589"/>
                <a:gd name="connsiteY28" fmla="*/ 1377375 h 1839762"/>
                <a:gd name="connsiteX29" fmla="*/ 533089 w 576589"/>
                <a:gd name="connsiteY29" fmla="*/ 1389486 h 1839762"/>
                <a:gd name="connsiteX30" fmla="*/ 569422 w 576589"/>
                <a:gd name="connsiteY30" fmla="*/ 1425820 h 1839762"/>
                <a:gd name="connsiteX31" fmla="*/ 569422 w 576589"/>
                <a:gd name="connsiteY31" fmla="*/ 1819435 h 1839762"/>
                <a:gd name="connsiteX32" fmla="*/ 345364 w 576589"/>
                <a:gd name="connsiteY32" fmla="*/ 1813380 h 1839762"/>
                <a:gd name="connsiteX33" fmla="*/ 230307 w 576589"/>
                <a:gd name="connsiteY33" fmla="*/ 1795213 h 1839762"/>
                <a:gd name="connsiteX34" fmla="*/ 157640 w 576589"/>
                <a:gd name="connsiteY34" fmla="*/ 1789157 h 1839762"/>
                <a:gd name="connsiteX35" fmla="*/ 54694 w 576589"/>
                <a:gd name="connsiteY35" fmla="*/ 1777046 h 1839762"/>
                <a:gd name="connsiteX36" fmla="*/ 42583 w 576589"/>
                <a:gd name="connsiteY36" fmla="*/ 1686212 h 1839762"/>
                <a:gd name="connsiteX37" fmla="*/ 36527 w 576589"/>
                <a:gd name="connsiteY37" fmla="*/ 1661989 h 1839762"/>
                <a:gd name="connsiteX38" fmla="*/ 30471 w 576589"/>
                <a:gd name="connsiteY38" fmla="*/ 1619600 h 1839762"/>
                <a:gd name="connsiteX39" fmla="*/ 18360 w 576589"/>
                <a:gd name="connsiteY39" fmla="*/ 1577210 h 1839762"/>
                <a:gd name="connsiteX40" fmla="*/ 6249 w 576589"/>
                <a:gd name="connsiteY40" fmla="*/ 1498487 h 1839762"/>
                <a:gd name="connsiteX41" fmla="*/ 12305 w 576589"/>
                <a:gd name="connsiteY41" fmla="*/ 1383430 h 1839762"/>
                <a:gd name="connsiteX42" fmla="*/ 18360 w 576589"/>
                <a:gd name="connsiteY42" fmla="*/ 1359208 h 1839762"/>
                <a:gd name="connsiteX43" fmla="*/ 36527 w 576589"/>
                <a:gd name="connsiteY43" fmla="*/ 1244151 h 1839762"/>
                <a:gd name="connsiteX44" fmla="*/ 30471 w 576589"/>
                <a:gd name="connsiteY44" fmla="*/ 814201 h 1839762"/>
                <a:gd name="connsiteX45" fmla="*/ 18360 w 576589"/>
                <a:gd name="connsiteY45" fmla="*/ 753645 h 1839762"/>
                <a:gd name="connsiteX46" fmla="*/ 193 w 576589"/>
                <a:gd name="connsiteY46" fmla="*/ 578031 h 1839762"/>
                <a:gd name="connsiteX47" fmla="*/ 30471 w 576589"/>
                <a:gd name="connsiteY47" fmla="*/ 2747 h 1839762"/>
                <a:gd name="connsiteX48" fmla="*/ 151584 w 576589"/>
                <a:gd name="connsiteY48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12111 w 570340"/>
                <a:gd name="connsiteY45" fmla="*/ 753645 h 1839762"/>
                <a:gd name="connsiteX46" fmla="*/ 24222 w 570340"/>
                <a:gd name="connsiteY46" fmla="*/ 2747 h 1839762"/>
                <a:gd name="connsiteX47" fmla="*/ 145335 w 570340"/>
                <a:gd name="connsiteY47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24222 w 570340"/>
                <a:gd name="connsiteY45" fmla="*/ 2747 h 1839762"/>
                <a:gd name="connsiteX46" fmla="*/ 145335 w 570340"/>
                <a:gd name="connsiteY46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30278 w 570340"/>
                <a:gd name="connsiteY42" fmla="*/ 1244151 h 1839762"/>
                <a:gd name="connsiteX43" fmla="*/ 24222 w 570340"/>
                <a:gd name="connsiteY43" fmla="*/ 814201 h 1839762"/>
                <a:gd name="connsiteX44" fmla="*/ 24222 w 570340"/>
                <a:gd name="connsiteY44" fmla="*/ 2747 h 1839762"/>
                <a:gd name="connsiteX45" fmla="*/ 145335 w 570340"/>
                <a:gd name="connsiteY45" fmla="*/ 2747 h 1839762"/>
                <a:gd name="connsiteX0" fmla="*/ 145777 w 570782"/>
                <a:gd name="connsiteY0" fmla="*/ 2747 h 1839762"/>
                <a:gd name="connsiteX1" fmla="*/ 145777 w 570782"/>
                <a:gd name="connsiteY1" fmla="*/ 2747 h 1839762"/>
                <a:gd name="connsiteX2" fmla="*/ 157888 w 570782"/>
                <a:gd name="connsiteY2" fmla="*/ 123859 h 1839762"/>
                <a:gd name="connsiteX3" fmla="*/ 170000 w 570782"/>
                <a:gd name="connsiteY3" fmla="*/ 160193 h 1839762"/>
                <a:gd name="connsiteX4" fmla="*/ 176055 w 570782"/>
                <a:gd name="connsiteY4" fmla="*/ 178360 h 1839762"/>
                <a:gd name="connsiteX5" fmla="*/ 188166 w 570782"/>
                <a:gd name="connsiteY5" fmla="*/ 305528 h 1839762"/>
                <a:gd name="connsiteX6" fmla="*/ 194222 w 570782"/>
                <a:gd name="connsiteY6" fmla="*/ 414529 h 1839762"/>
                <a:gd name="connsiteX7" fmla="*/ 200278 w 570782"/>
                <a:gd name="connsiteY7" fmla="*/ 444808 h 1839762"/>
                <a:gd name="connsiteX8" fmla="*/ 212389 w 570782"/>
                <a:gd name="connsiteY8" fmla="*/ 493253 h 1839762"/>
                <a:gd name="connsiteX9" fmla="*/ 224500 w 570782"/>
                <a:gd name="connsiteY9" fmla="*/ 771812 h 1839762"/>
                <a:gd name="connsiteX10" fmla="*/ 242667 w 570782"/>
                <a:gd name="connsiteY10" fmla="*/ 814201 h 1839762"/>
                <a:gd name="connsiteX11" fmla="*/ 248723 w 570782"/>
                <a:gd name="connsiteY11" fmla="*/ 838424 h 1839762"/>
                <a:gd name="connsiteX12" fmla="*/ 254778 w 570782"/>
                <a:gd name="connsiteY12" fmla="*/ 856590 h 1839762"/>
                <a:gd name="connsiteX13" fmla="*/ 291112 w 570782"/>
                <a:gd name="connsiteY13" fmla="*/ 953480 h 1839762"/>
                <a:gd name="connsiteX14" fmla="*/ 297168 w 570782"/>
                <a:gd name="connsiteY14" fmla="*/ 971647 h 1839762"/>
                <a:gd name="connsiteX15" fmla="*/ 309279 w 570782"/>
                <a:gd name="connsiteY15" fmla="*/ 1026148 h 1839762"/>
                <a:gd name="connsiteX16" fmla="*/ 321390 w 570782"/>
                <a:gd name="connsiteY16" fmla="*/ 1135149 h 1839762"/>
                <a:gd name="connsiteX17" fmla="*/ 333501 w 570782"/>
                <a:gd name="connsiteY17" fmla="*/ 1177539 h 1839762"/>
                <a:gd name="connsiteX18" fmla="*/ 345613 w 570782"/>
                <a:gd name="connsiteY18" fmla="*/ 1195706 h 1839762"/>
                <a:gd name="connsiteX19" fmla="*/ 351668 w 570782"/>
                <a:gd name="connsiteY19" fmla="*/ 1213873 h 1839762"/>
                <a:gd name="connsiteX20" fmla="*/ 363780 w 570782"/>
                <a:gd name="connsiteY20" fmla="*/ 1225984 h 1839762"/>
                <a:gd name="connsiteX21" fmla="*/ 375891 w 570782"/>
                <a:gd name="connsiteY21" fmla="*/ 1244151 h 1839762"/>
                <a:gd name="connsiteX22" fmla="*/ 394058 w 570782"/>
                <a:gd name="connsiteY22" fmla="*/ 1268373 h 1839762"/>
                <a:gd name="connsiteX23" fmla="*/ 406169 w 570782"/>
                <a:gd name="connsiteY23" fmla="*/ 1286540 h 1839762"/>
                <a:gd name="connsiteX24" fmla="*/ 412225 w 570782"/>
                <a:gd name="connsiteY24" fmla="*/ 1304707 h 1839762"/>
                <a:gd name="connsiteX25" fmla="*/ 448558 w 570782"/>
                <a:gd name="connsiteY25" fmla="*/ 1328929 h 1839762"/>
                <a:gd name="connsiteX26" fmla="*/ 478837 w 570782"/>
                <a:gd name="connsiteY26" fmla="*/ 1353152 h 1839762"/>
                <a:gd name="connsiteX27" fmla="*/ 497003 w 570782"/>
                <a:gd name="connsiteY27" fmla="*/ 1365263 h 1839762"/>
                <a:gd name="connsiteX28" fmla="*/ 509115 w 570782"/>
                <a:gd name="connsiteY28" fmla="*/ 1377375 h 1839762"/>
                <a:gd name="connsiteX29" fmla="*/ 527282 w 570782"/>
                <a:gd name="connsiteY29" fmla="*/ 1389486 h 1839762"/>
                <a:gd name="connsiteX30" fmla="*/ 563615 w 570782"/>
                <a:gd name="connsiteY30" fmla="*/ 1425820 h 1839762"/>
                <a:gd name="connsiteX31" fmla="*/ 563615 w 570782"/>
                <a:gd name="connsiteY31" fmla="*/ 1819435 h 1839762"/>
                <a:gd name="connsiteX32" fmla="*/ 339557 w 570782"/>
                <a:gd name="connsiteY32" fmla="*/ 1813380 h 1839762"/>
                <a:gd name="connsiteX33" fmla="*/ 224500 w 570782"/>
                <a:gd name="connsiteY33" fmla="*/ 1795213 h 1839762"/>
                <a:gd name="connsiteX34" fmla="*/ 151833 w 570782"/>
                <a:gd name="connsiteY34" fmla="*/ 1789157 h 1839762"/>
                <a:gd name="connsiteX35" fmla="*/ 48887 w 570782"/>
                <a:gd name="connsiteY35" fmla="*/ 1777046 h 1839762"/>
                <a:gd name="connsiteX36" fmla="*/ 36776 w 570782"/>
                <a:gd name="connsiteY36" fmla="*/ 1686212 h 1839762"/>
                <a:gd name="connsiteX37" fmla="*/ 30720 w 570782"/>
                <a:gd name="connsiteY37" fmla="*/ 1661989 h 1839762"/>
                <a:gd name="connsiteX38" fmla="*/ 24664 w 570782"/>
                <a:gd name="connsiteY38" fmla="*/ 1619600 h 1839762"/>
                <a:gd name="connsiteX39" fmla="*/ 12553 w 570782"/>
                <a:gd name="connsiteY39" fmla="*/ 1577210 h 1839762"/>
                <a:gd name="connsiteX40" fmla="*/ 442 w 570782"/>
                <a:gd name="connsiteY40" fmla="*/ 1498487 h 1839762"/>
                <a:gd name="connsiteX41" fmla="*/ 30720 w 570782"/>
                <a:gd name="connsiteY41" fmla="*/ 1244151 h 1839762"/>
                <a:gd name="connsiteX42" fmla="*/ 24664 w 570782"/>
                <a:gd name="connsiteY42" fmla="*/ 814201 h 1839762"/>
                <a:gd name="connsiteX43" fmla="*/ 24664 w 570782"/>
                <a:gd name="connsiteY43" fmla="*/ 2747 h 1839762"/>
                <a:gd name="connsiteX44" fmla="*/ 145777 w 570782"/>
                <a:gd name="connsiteY44" fmla="*/ 2747 h 1839762"/>
                <a:gd name="connsiteX0" fmla="*/ 133224 w 558229"/>
                <a:gd name="connsiteY0" fmla="*/ 2747 h 1839762"/>
                <a:gd name="connsiteX1" fmla="*/ 133224 w 558229"/>
                <a:gd name="connsiteY1" fmla="*/ 2747 h 1839762"/>
                <a:gd name="connsiteX2" fmla="*/ 145335 w 558229"/>
                <a:gd name="connsiteY2" fmla="*/ 123859 h 1839762"/>
                <a:gd name="connsiteX3" fmla="*/ 157447 w 558229"/>
                <a:gd name="connsiteY3" fmla="*/ 160193 h 1839762"/>
                <a:gd name="connsiteX4" fmla="*/ 163502 w 558229"/>
                <a:gd name="connsiteY4" fmla="*/ 178360 h 1839762"/>
                <a:gd name="connsiteX5" fmla="*/ 175613 w 558229"/>
                <a:gd name="connsiteY5" fmla="*/ 305528 h 1839762"/>
                <a:gd name="connsiteX6" fmla="*/ 181669 w 558229"/>
                <a:gd name="connsiteY6" fmla="*/ 414529 h 1839762"/>
                <a:gd name="connsiteX7" fmla="*/ 187725 w 558229"/>
                <a:gd name="connsiteY7" fmla="*/ 444808 h 1839762"/>
                <a:gd name="connsiteX8" fmla="*/ 199836 w 558229"/>
                <a:gd name="connsiteY8" fmla="*/ 493253 h 1839762"/>
                <a:gd name="connsiteX9" fmla="*/ 211947 w 558229"/>
                <a:gd name="connsiteY9" fmla="*/ 771812 h 1839762"/>
                <a:gd name="connsiteX10" fmla="*/ 230114 w 558229"/>
                <a:gd name="connsiteY10" fmla="*/ 814201 h 1839762"/>
                <a:gd name="connsiteX11" fmla="*/ 236170 w 558229"/>
                <a:gd name="connsiteY11" fmla="*/ 838424 h 1839762"/>
                <a:gd name="connsiteX12" fmla="*/ 242225 w 558229"/>
                <a:gd name="connsiteY12" fmla="*/ 856590 h 1839762"/>
                <a:gd name="connsiteX13" fmla="*/ 278559 w 558229"/>
                <a:gd name="connsiteY13" fmla="*/ 953480 h 1839762"/>
                <a:gd name="connsiteX14" fmla="*/ 284615 w 558229"/>
                <a:gd name="connsiteY14" fmla="*/ 971647 h 1839762"/>
                <a:gd name="connsiteX15" fmla="*/ 296726 w 558229"/>
                <a:gd name="connsiteY15" fmla="*/ 1026148 h 1839762"/>
                <a:gd name="connsiteX16" fmla="*/ 308837 w 558229"/>
                <a:gd name="connsiteY16" fmla="*/ 1135149 h 1839762"/>
                <a:gd name="connsiteX17" fmla="*/ 320948 w 558229"/>
                <a:gd name="connsiteY17" fmla="*/ 1177539 h 1839762"/>
                <a:gd name="connsiteX18" fmla="*/ 333060 w 558229"/>
                <a:gd name="connsiteY18" fmla="*/ 1195706 h 1839762"/>
                <a:gd name="connsiteX19" fmla="*/ 339115 w 558229"/>
                <a:gd name="connsiteY19" fmla="*/ 1213873 h 1839762"/>
                <a:gd name="connsiteX20" fmla="*/ 351227 w 558229"/>
                <a:gd name="connsiteY20" fmla="*/ 1225984 h 1839762"/>
                <a:gd name="connsiteX21" fmla="*/ 363338 w 558229"/>
                <a:gd name="connsiteY21" fmla="*/ 1244151 h 1839762"/>
                <a:gd name="connsiteX22" fmla="*/ 381505 w 558229"/>
                <a:gd name="connsiteY22" fmla="*/ 1268373 h 1839762"/>
                <a:gd name="connsiteX23" fmla="*/ 393616 w 558229"/>
                <a:gd name="connsiteY23" fmla="*/ 1286540 h 1839762"/>
                <a:gd name="connsiteX24" fmla="*/ 399672 w 558229"/>
                <a:gd name="connsiteY24" fmla="*/ 1304707 h 1839762"/>
                <a:gd name="connsiteX25" fmla="*/ 436005 w 558229"/>
                <a:gd name="connsiteY25" fmla="*/ 1328929 h 1839762"/>
                <a:gd name="connsiteX26" fmla="*/ 466284 w 558229"/>
                <a:gd name="connsiteY26" fmla="*/ 1353152 h 1839762"/>
                <a:gd name="connsiteX27" fmla="*/ 484450 w 558229"/>
                <a:gd name="connsiteY27" fmla="*/ 1365263 h 1839762"/>
                <a:gd name="connsiteX28" fmla="*/ 496562 w 558229"/>
                <a:gd name="connsiteY28" fmla="*/ 1377375 h 1839762"/>
                <a:gd name="connsiteX29" fmla="*/ 514729 w 558229"/>
                <a:gd name="connsiteY29" fmla="*/ 1389486 h 1839762"/>
                <a:gd name="connsiteX30" fmla="*/ 551062 w 558229"/>
                <a:gd name="connsiteY30" fmla="*/ 1425820 h 1839762"/>
                <a:gd name="connsiteX31" fmla="*/ 551062 w 558229"/>
                <a:gd name="connsiteY31" fmla="*/ 1819435 h 1839762"/>
                <a:gd name="connsiteX32" fmla="*/ 327004 w 558229"/>
                <a:gd name="connsiteY32" fmla="*/ 1813380 h 1839762"/>
                <a:gd name="connsiteX33" fmla="*/ 211947 w 558229"/>
                <a:gd name="connsiteY33" fmla="*/ 1795213 h 1839762"/>
                <a:gd name="connsiteX34" fmla="*/ 139280 w 558229"/>
                <a:gd name="connsiteY34" fmla="*/ 1789157 h 1839762"/>
                <a:gd name="connsiteX35" fmla="*/ 36334 w 558229"/>
                <a:gd name="connsiteY35" fmla="*/ 1777046 h 1839762"/>
                <a:gd name="connsiteX36" fmla="*/ 24223 w 558229"/>
                <a:gd name="connsiteY36" fmla="*/ 1686212 h 1839762"/>
                <a:gd name="connsiteX37" fmla="*/ 18167 w 558229"/>
                <a:gd name="connsiteY37" fmla="*/ 1661989 h 1839762"/>
                <a:gd name="connsiteX38" fmla="*/ 12111 w 558229"/>
                <a:gd name="connsiteY38" fmla="*/ 1619600 h 1839762"/>
                <a:gd name="connsiteX39" fmla="*/ 0 w 558229"/>
                <a:gd name="connsiteY39" fmla="*/ 1577210 h 1839762"/>
                <a:gd name="connsiteX40" fmla="*/ 18167 w 558229"/>
                <a:gd name="connsiteY40" fmla="*/ 1244151 h 1839762"/>
                <a:gd name="connsiteX41" fmla="*/ 12111 w 558229"/>
                <a:gd name="connsiteY41" fmla="*/ 814201 h 1839762"/>
                <a:gd name="connsiteX42" fmla="*/ 12111 w 558229"/>
                <a:gd name="connsiteY42" fmla="*/ 2747 h 1839762"/>
                <a:gd name="connsiteX43" fmla="*/ 133224 w 558229"/>
                <a:gd name="connsiteY43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9201 w 555319"/>
                <a:gd name="connsiteY38" fmla="*/ 1619600 h 1839762"/>
                <a:gd name="connsiteX39" fmla="*/ 15257 w 555319"/>
                <a:gd name="connsiteY39" fmla="*/ 1244151 h 1839762"/>
                <a:gd name="connsiteX40" fmla="*/ 9201 w 555319"/>
                <a:gd name="connsiteY40" fmla="*/ 814201 h 1839762"/>
                <a:gd name="connsiteX41" fmla="*/ 9201 w 555319"/>
                <a:gd name="connsiteY41" fmla="*/ 2747 h 1839762"/>
                <a:gd name="connsiteX42" fmla="*/ 130314 w 555319"/>
                <a:gd name="connsiteY42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15257 w 555319"/>
                <a:gd name="connsiteY38" fmla="*/ 1244151 h 1839762"/>
                <a:gd name="connsiteX39" fmla="*/ 9201 w 555319"/>
                <a:gd name="connsiteY39" fmla="*/ 814201 h 1839762"/>
                <a:gd name="connsiteX40" fmla="*/ 9201 w 555319"/>
                <a:gd name="connsiteY40" fmla="*/ 2747 h 1839762"/>
                <a:gd name="connsiteX41" fmla="*/ 130314 w 555319"/>
                <a:gd name="connsiteY41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244151 h 1839762"/>
                <a:gd name="connsiteX38" fmla="*/ 9201 w 555319"/>
                <a:gd name="connsiteY38" fmla="*/ 814201 h 1839762"/>
                <a:gd name="connsiteX39" fmla="*/ 9201 w 555319"/>
                <a:gd name="connsiteY39" fmla="*/ 2747 h 1839762"/>
                <a:gd name="connsiteX40" fmla="*/ 130314 w 555319"/>
                <a:gd name="connsiteY40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15257 w 555319"/>
                <a:gd name="connsiteY36" fmla="*/ 1244151 h 1839762"/>
                <a:gd name="connsiteX37" fmla="*/ 9201 w 555319"/>
                <a:gd name="connsiteY37" fmla="*/ 814201 h 1839762"/>
                <a:gd name="connsiteX38" fmla="*/ 9201 w 555319"/>
                <a:gd name="connsiteY38" fmla="*/ 2747 h 1839762"/>
                <a:gd name="connsiteX39" fmla="*/ 130314 w 555319"/>
                <a:gd name="connsiteY39" fmla="*/ 2747 h 1839762"/>
                <a:gd name="connsiteX0" fmla="*/ 130314 w 555319"/>
                <a:gd name="connsiteY0" fmla="*/ 2747 h 1862003"/>
                <a:gd name="connsiteX1" fmla="*/ 130314 w 555319"/>
                <a:gd name="connsiteY1" fmla="*/ 2747 h 1862003"/>
                <a:gd name="connsiteX2" fmla="*/ 142425 w 555319"/>
                <a:gd name="connsiteY2" fmla="*/ 123859 h 1862003"/>
                <a:gd name="connsiteX3" fmla="*/ 154537 w 555319"/>
                <a:gd name="connsiteY3" fmla="*/ 160193 h 1862003"/>
                <a:gd name="connsiteX4" fmla="*/ 160592 w 555319"/>
                <a:gd name="connsiteY4" fmla="*/ 178360 h 1862003"/>
                <a:gd name="connsiteX5" fmla="*/ 172703 w 555319"/>
                <a:gd name="connsiteY5" fmla="*/ 305528 h 1862003"/>
                <a:gd name="connsiteX6" fmla="*/ 178759 w 555319"/>
                <a:gd name="connsiteY6" fmla="*/ 414529 h 1862003"/>
                <a:gd name="connsiteX7" fmla="*/ 184815 w 555319"/>
                <a:gd name="connsiteY7" fmla="*/ 444808 h 1862003"/>
                <a:gd name="connsiteX8" fmla="*/ 196926 w 555319"/>
                <a:gd name="connsiteY8" fmla="*/ 493253 h 1862003"/>
                <a:gd name="connsiteX9" fmla="*/ 209037 w 555319"/>
                <a:gd name="connsiteY9" fmla="*/ 771812 h 1862003"/>
                <a:gd name="connsiteX10" fmla="*/ 227204 w 555319"/>
                <a:gd name="connsiteY10" fmla="*/ 814201 h 1862003"/>
                <a:gd name="connsiteX11" fmla="*/ 233260 w 555319"/>
                <a:gd name="connsiteY11" fmla="*/ 838424 h 1862003"/>
                <a:gd name="connsiteX12" fmla="*/ 239315 w 555319"/>
                <a:gd name="connsiteY12" fmla="*/ 856590 h 1862003"/>
                <a:gd name="connsiteX13" fmla="*/ 275649 w 555319"/>
                <a:gd name="connsiteY13" fmla="*/ 953480 h 1862003"/>
                <a:gd name="connsiteX14" fmla="*/ 281705 w 555319"/>
                <a:gd name="connsiteY14" fmla="*/ 971647 h 1862003"/>
                <a:gd name="connsiteX15" fmla="*/ 293816 w 555319"/>
                <a:gd name="connsiteY15" fmla="*/ 1026148 h 1862003"/>
                <a:gd name="connsiteX16" fmla="*/ 305927 w 555319"/>
                <a:gd name="connsiteY16" fmla="*/ 1135149 h 1862003"/>
                <a:gd name="connsiteX17" fmla="*/ 318038 w 555319"/>
                <a:gd name="connsiteY17" fmla="*/ 1177539 h 1862003"/>
                <a:gd name="connsiteX18" fmla="*/ 330150 w 555319"/>
                <a:gd name="connsiteY18" fmla="*/ 1195706 h 1862003"/>
                <a:gd name="connsiteX19" fmla="*/ 336205 w 555319"/>
                <a:gd name="connsiteY19" fmla="*/ 1213873 h 1862003"/>
                <a:gd name="connsiteX20" fmla="*/ 348317 w 555319"/>
                <a:gd name="connsiteY20" fmla="*/ 1225984 h 1862003"/>
                <a:gd name="connsiteX21" fmla="*/ 360428 w 555319"/>
                <a:gd name="connsiteY21" fmla="*/ 1244151 h 1862003"/>
                <a:gd name="connsiteX22" fmla="*/ 378595 w 555319"/>
                <a:gd name="connsiteY22" fmla="*/ 1268373 h 1862003"/>
                <a:gd name="connsiteX23" fmla="*/ 390706 w 555319"/>
                <a:gd name="connsiteY23" fmla="*/ 1286540 h 1862003"/>
                <a:gd name="connsiteX24" fmla="*/ 396762 w 555319"/>
                <a:gd name="connsiteY24" fmla="*/ 1304707 h 1862003"/>
                <a:gd name="connsiteX25" fmla="*/ 433095 w 555319"/>
                <a:gd name="connsiteY25" fmla="*/ 1328929 h 1862003"/>
                <a:gd name="connsiteX26" fmla="*/ 463374 w 555319"/>
                <a:gd name="connsiteY26" fmla="*/ 1353152 h 1862003"/>
                <a:gd name="connsiteX27" fmla="*/ 481540 w 555319"/>
                <a:gd name="connsiteY27" fmla="*/ 1365263 h 1862003"/>
                <a:gd name="connsiteX28" fmla="*/ 493652 w 555319"/>
                <a:gd name="connsiteY28" fmla="*/ 1377375 h 1862003"/>
                <a:gd name="connsiteX29" fmla="*/ 511819 w 555319"/>
                <a:gd name="connsiteY29" fmla="*/ 1389486 h 1862003"/>
                <a:gd name="connsiteX30" fmla="*/ 548152 w 555319"/>
                <a:gd name="connsiteY30" fmla="*/ 1425820 h 1862003"/>
                <a:gd name="connsiteX31" fmla="*/ 548152 w 555319"/>
                <a:gd name="connsiteY31" fmla="*/ 1819435 h 1862003"/>
                <a:gd name="connsiteX32" fmla="*/ 324094 w 555319"/>
                <a:gd name="connsiteY32" fmla="*/ 1813380 h 1862003"/>
                <a:gd name="connsiteX33" fmla="*/ 209037 w 555319"/>
                <a:gd name="connsiteY33" fmla="*/ 1795213 h 1862003"/>
                <a:gd name="connsiteX34" fmla="*/ 136370 w 555319"/>
                <a:gd name="connsiteY34" fmla="*/ 1789157 h 1862003"/>
                <a:gd name="connsiteX35" fmla="*/ 21312 w 555319"/>
                <a:gd name="connsiteY35" fmla="*/ 1861825 h 1862003"/>
                <a:gd name="connsiteX36" fmla="*/ 15257 w 555319"/>
                <a:gd name="connsiteY36" fmla="*/ 1244151 h 1862003"/>
                <a:gd name="connsiteX37" fmla="*/ 9201 w 555319"/>
                <a:gd name="connsiteY37" fmla="*/ 814201 h 1862003"/>
                <a:gd name="connsiteX38" fmla="*/ 9201 w 555319"/>
                <a:gd name="connsiteY38" fmla="*/ 2747 h 1862003"/>
                <a:gd name="connsiteX39" fmla="*/ 130314 w 555319"/>
                <a:gd name="connsiteY39" fmla="*/ 2747 h 1862003"/>
                <a:gd name="connsiteX0" fmla="*/ 130314 w 555319"/>
                <a:gd name="connsiteY0" fmla="*/ 2747 h 1862055"/>
                <a:gd name="connsiteX1" fmla="*/ 130314 w 555319"/>
                <a:gd name="connsiteY1" fmla="*/ 2747 h 1862055"/>
                <a:gd name="connsiteX2" fmla="*/ 142425 w 555319"/>
                <a:gd name="connsiteY2" fmla="*/ 123859 h 1862055"/>
                <a:gd name="connsiteX3" fmla="*/ 154537 w 555319"/>
                <a:gd name="connsiteY3" fmla="*/ 160193 h 1862055"/>
                <a:gd name="connsiteX4" fmla="*/ 160592 w 555319"/>
                <a:gd name="connsiteY4" fmla="*/ 178360 h 1862055"/>
                <a:gd name="connsiteX5" fmla="*/ 172703 w 555319"/>
                <a:gd name="connsiteY5" fmla="*/ 305528 h 1862055"/>
                <a:gd name="connsiteX6" fmla="*/ 178759 w 555319"/>
                <a:gd name="connsiteY6" fmla="*/ 414529 h 1862055"/>
                <a:gd name="connsiteX7" fmla="*/ 184815 w 555319"/>
                <a:gd name="connsiteY7" fmla="*/ 444808 h 1862055"/>
                <a:gd name="connsiteX8" fmla="*/ 196926 w 555319"/>
                <a:gd name="connsiteY8" fmla="*/ 493253 h 1862055"/>
                <a:gd name="connsiteX9" fmla="*/ 209037 w 555319"/>
                <a:gd name="connsiteY9" fmla="*/ 771812 h 1862055"/>
                <a:gd name="connsiteX10" fmla="*/ 227204 w 555319"/>
                <a:gd name="connsiteY10" fmla="*/ 814201 h 1862055"/>
                <a:gd name="connsiteX11" fmla="*/ 233260 w 555319"/>
                <a:gd name="connsiteY11" fmla="*/ 838424 h 1862055"/>
                <a:gd name="connsiteX12" fmla="*/ 239315 w 555319"/>
                <a:gd name="connsiteY12" fmla="*/ 856590 h 1862055"/>
                <a:gd name="connsiteX13" fmla="*/ 275649 w 555319"/>
                <a:gd name="connsiteY13" fmla="*/ 953480 h 1862055"/>
                <a:gd name="connsiteX14" fmla="*/ 281705 w 555319"/>
                <a:gd name="connsiteY14" fmla="*/ 971647 h 1862055"/>
                <a:gd name="connsiteX15" fmla="*/ 293816 w 555319"/>
                <a:gd name="connsiteY15" fmla="*/ 1026148 h 1862055"/>
                <a:gd name="connsiteX16" fmla="*/ 305927 w 555319"/>
                <a:gd name="connsiteY16" fmla="*/ 1135149 h 1862055"/>
                <a:gd name="connsiteX17" fmla="*/ 318038 w 555319"/>
                <a:gd name="connsiteY17" fmla="*/ 1177539 h 1862055"/>
                <a:gd name="connsiteX18" fmla="*/ 330150 w 555319"/>
                <a:gd name="connsiteY18" fmla="*/ 1195706 h 1862055"/>
                <a:gd name="connsiteX19" fmla="*/ 336205 w 555319"/>
                <a:gd name="connsiteY19" fmla="*/ 1213873 h 1862055"/>
                <a:gd name="connsiteX20" fmla="*/ 348317 w 555319"/>
                <a:gd name="connsiteY20" fmla="*/ 1225984 h 1862055"/>
                <a:gd name="connsiteX21" fmla="*/ 360428 w 555319"/>
                <a:gd name="connsiteY21" fmla="*/ 1244151 h 1862055"/>
                <a:gd name="connsiteX22" fmla="*/ 378595 w 555319"/>
                <a:gd name="connsiteY22" fmla="*/ 1268373 h 1862055"/>
                <a:gd name="connsiteX23" fmla="*/ 390706 w 555319"/>
                <a:gd name="connsiteY23" fmla="*/ 1286540 h 1862055"/>
                <a:gd name="connsiteX24" fmla="*/ 396762 w 555319"/>
                <a:gd name="connsiteY24" fmla="*/ 1304707 h 1862055"/>
                <a:gd name="connsiteX25" fmla="*/ 433095 w 555319"/>
                <a:gd name="connsiteY25" fmla="*/ 1328929 h 1862055"/>
                <a:gd name="connsiteX26" fmla="*/ 463374 w 555319"/>
                <a:gd name="connsiteY26" fmla="*/ 1353152 h 1862055"/>
                <a:gd name="connsiteX27" fmla="*/ 481540 w 555319"/>
                <a:gd name="connsiteY27" fmla="*/ 1365263 h 1862055"/>
                <a:gd name="connsiteX28" fmla="*/ 493652 w 555319"/>
                <a:gd name="connsiteY28" fmla="*/ 1377375 h 1862055"/>
                <a:gd name="connsiteX29" fmla="*/ 511819 w 555319"/>
                <a:gd name="connsiteY29" fmla="*/ 1389486 h 1862055"/>
                <a:gd name="connsiteX30" fmla="*/ 548152 w 555319"/>
                <a:gd name="connsiteY30" fmla="*/ 1425820 h 1862055"/>
                <a:gd name="connsiteX31" fmla="*/ 548152 w 555319"/>
                <a:gd name="connsiteY31" fmla="*/ 1819435 h 1862055"/>
                <a:gd name="connsiteX32" fmla="*/ 324094 w 555319"/>
                <a:gd name="connsiteY32" fmla="*/ 1813380 h 1862055"/>
                <a:gd name="connsiteX33" fmla="*/ 209037 w 555319"/>
                <a:gd name="connsiteY33" fmla="*/ 1795213 h 1862055"/>
                <a:gd name="connsiteX34" fmla="*/ 136370 w 555319"/>
                <a:gd name="connsiteY34" fmla="*/ 1789157 h 1862055"/>
                <a:gd name="connsiteX35" fmla="*/ 21312 w 555319"/>
                <a:gd name="connsiteY35" fmla="*/ 1861825 h 1862055"/>
                <a:gd name="connsiteX36" fmla="*/ 15257 w 555319"/>
                <a:gd name="connsiteY36" fmla="*/ 1244151 h 1862055"/>
                <a:gd name="connsiteX37" fmla="*/ 9201 w 555319"/>
                <a:gd name="connsiteY37" fmla="*/ 814201 h 1862055"/>
                <a:gd name="connsiteX38" fmla="*/ 9201 w 555319"/>
                <a:gd name="connsiteY38" fmla="*/ 2747 h 1862055"/>
                <a:gd name="connsiteX39" fmla="*/ 130314 w 555319"/>
                <a:gd name="connsiteY39" fmla="*/ 2747 h 1862055"/>
                <a:gd name="connsiteX0" fmla="*/ 130314 w 555319"/>
                <a:gd name="connsiteY0" fmla="*/ 2747 h 1862796"/>
                <a:gd name="connsiteX1" fmla="*/ 130314 w 555319"/>
                <a:gd name="connsiteY1" fmla="*/ 2747 h 1862796"/>
                <a:gd name="connsiteX2" fmla="*/ 142425 w 555319"/>
                <a:gd name="connsiteY2" fmla="*/ 123859 h 1862796"/>
                <a:gd name="connsiteX3" fmla="*/ 154537 w 555319"/>
                <a:gd name="connsiteY3" fmla="*/ 160193 h 1862796"/>
                <a:gd name="connsiteX4" fmla="*/ 160592 w 555319"/>
                <a:gd name="connsiteY4" fmla="*/ 178360 h 1862796"/>
                <a:gd name="connsiteX5" fmla="*/ 172703 w 555319"/>
                <a:gd name="connsiteY5" fmla="*/ 305528 h 1862796"/>
                <a:gd name="connsiteX6" fmla="*/ 178759 w 555319"/>
                <a:gd name="connsiteY6" fmla="*/ 414529 h 1862796"/>
                <a:gd name="connsiteX7" fmla="*/ 184815 w 555319"/>
                <a:gd name="connsiteY7" fmla="*/ 444808 h 1862796"/>
                <a:gd name="connsiteX8" fmla="*/ 196926 w 555319"/>
                <a:gd name="connsiteY8" fmla="*/ 493253 h 1862796"/>
                <a:gd name="connsiteX9" fmla="*/ 209037 w 555319"/>
                <a:gd name="connsiteY9" fmla="*/ 771812 h 1862796"/>
                <a:gd name="connsiteX10" fmla="*/ 227204 w 555319"/>
                <a:gd name="connsiteY10" fmla="*/ 814201 h 1862796"/>
                <a:gd name="connsiteX11" fmla="*/ 233260 w 555319"/>
                <a:gd name="connsiteY11" fmla="*/ 838424 h 1862796"/>
                <a:gd name="connsiteX12" fmla="*/ 239315 w 555319"/>
                <a:gd name="connsiteY12" fmla="*/ 856590 h 1862796"/>
                <a:gd name="connsiteX13" fmla="*/ 275649 w 555319"/>
                <a:gd name="connsiteY13" fmla="*/ 953480 h 1862796"/>
                <a:gd name="connsiteX14" fmla="*/ 281705 w 555319"/>
                <a:gd name="connsiteY14" fmla="*/ 971647 h 1862796"/>
                <a:gd name="connsiteX15" fmla="*/ 293816 w 555319"/>
                <a:gd name="connsiteY15" fmla="*/ 1026148 h 1862796"/>
                <a:gd name="connsiteX16" fmla="*/ 305927 w 555319"/>
                <a:gd name="connsiteY16" fmla="*/ 1135149 h 1862796"/>
                <a:gd name="connsiteX17" fmla="*/ 318038 w 555319"/>
                <a:gd name="connsiteY17" fmla="*/ 1177539 h 1862796"/>
                <a:gd name="connsiteX18" fmla="*/ 330150 w 555319"/>
                <a:gd name="connsiteY18" fmla="*/ 1195706 h 1862796"/>
                <a:gd name="connsiteX19" fmla="*/ 336205 w 555319"/>
                <a:gd name="connsiteY19" fmla="*/ 1213873 h 1862796"/>
                <a:gd name="connsiteX20" fmla="*/ 348317 w 555319"/>
                <a:gd name="connsiteY20" fmla="*/ 1225984 h 1862796"/>
                <a:gd name="connsiteX21" fmla="*/ 360428 w 555319"/>
                <a:gd name="connsiteY21" fmla="*/ 1244151 h 1862796"/>
                <a:gd name="connsiteX22" fmla="*/ 378595 w 555319"/>
                <a:gd name="connsiteY22" fmla="*/ 1268373 h 1862796"/>
                <a:gd name="connsiteX23" fmla="*/ 390706 w 555319"/>
                <a:gd name="connsiteY23" fmla="*/ 1286540 h 1862796"/>
                <a:gd name="connsiteX24" fmla="*/ 396762 w 555319"/>
                <a:gd name="connsiteY24" fmla="*/ 1304707 h 1862796"/>
                <a:gd name="connsiteX25" fmla="*/ 433095 w 555319"/>
                <a:gd name="connsiteY25" fmla="*/ 1328929 h 1862796"/>
                <a:gd name="connsiteX26" fmla="*/ 463374 w 555319"/>
                <a:gd name="connsiteY26" fmla="*/ 1353152 h 1862796"/>
                <a:gd name="connsiteX27" fmla="*/ 481540 w 555319"/>
                <a:gd name="connsiteY27" fmla="*/ 1365263 h 1862796"/>
                <a:gd name="connsiteX28" fmla="*/ 493652 w 555319"/>
                <a:gd name="connsiteY28" fmla="*/ 1377375 h 1862796"/>
                <a:gd name="connsiteX29" fmla="*/ 511819 w 555319"/>
                <a:gd name="connsiteY29" fmla="*/ 1389486 h 1862796"/>
                <a:gd name="connsiteX30" fmla="*/ 548152 w 555319"/>
                <a:gd name="connsiteY30" fmla="*/ 1425820 h 1862796"/>
                <a:gd name="connsiteX31" fmla="*/ 548152 w 555319"/>
                <a:gd name="connsiteY31" fmla="*/ 1819435 h 1862796"/>
                <a:gd name="connsiteX32" fmla="*/ 324094 w 555319"/>
                <a:gd name="connsiteY32" fmla="*/ 1813380 h 1862796"/>
                <a:gd name="connsiteX33" fmla="*/ 209037 w 555319"/>
                <a:gd name="connsiteY33" fmla="*/ 1795213 h 1862796"/>
                <a:gd name="connsiteX34" fmla="*/ 136370 w 555319"/>
                <a:gd name="connsiteY34" fmla="*/ 1789157 h 1862796"/>
                <a:gd name="connsiteX35" fmla="*/ 21312 w 555319"/>
                <a:gd name="connsiteY35" fmla="*/ 1861825 h 1862796"/>
                <a:gd name="connsiteX36" fmla="*/ 15257 w 555319"/>
                <a:gd name="connsiteY36" fmla="*/ 1244151 h 1862796"/>
                <a:gd name="connsiteX37" fmla="*/ 9201 w 555319"/>
                <a:gd name="connsiteY37" fmla="*/ 814201 h 1862796"/>
                <a:gd name="connsiteX38" fmla="*/ 9201 w 555319"/>
                <a:gd name="connsiteY38" fmla="*/ 2747 h 1862796"/>
                <a:gd name="connsiteX39" fmla="*/ 130314 w 555319"/>
                <a:gd name="connsiteY39" fmla="*/ 2747 h 1862796"/>
                <a:gd name="connsiteX0" fmla="*/ 130314 w 555319"/>
                <a:gd name="connsiteY0" fmla="*/ 2747 h 1891437"/>
                <a:gd name="connsiteX1" fmla="*/ 130314 w 555319"/>
                <a:gd name="connsiteY1" fmla="*/ 2747 h 1891437"/>
                <a:gd name="connsiteX2" fmla="*/ 142425 w 555319"/>
                <a:gd name="connsiteY2" fmla="*/ 123859 h 1891437"/>
                <a:gd name="connsiteX3" fmla="*/ 154537 w 555319"/>
                <a:gd name="connsiteY3" fmla="*/ 160193 h 1891437"/>
                <a:gd name="connsiteX4" fmla="*/ 160592 w 555319"/>
                <a:gd name="connsiteY4" fmla="*/ 178360 h 1891437"/>
                <a:gd name="connsiteX5" fmla="*/ 172703 w 555319"/>
                <a:gd name="connsiteY5" fmla="*/ 305528 h 1891437"/>
                <a:gd name="connsiteX6" fmla="*/ 178759 w 555319"/>
                <a:gd name="connsiteY6" fmla="*/ 414529 h 1891437"/>
                <a:gd name="connsiteX7" fmla="*/ 184815 w 555319"/>
                <a:gd name="connsiteY7" fmla="*/ 444808 h 1891437"/>
                <a:gd name="connsiteX8" fmla="*/ 196926 w 555319"/>
                <a:gd name="connsiteY8" fmla="*/ 493253 h 1891437"/>
                <a:gd name="connsiteX9" fmla="*/ 209037 w 555319"/>
                <a:gd name="connsiteY9" fmla="*/ 771812 h 1891437"/>
                <a:gd name="connsiteX10" fmla="*/ 227204 w 555319"/>
                <a:gd name="connsiteY10" fmla="*/ 814201 h 1891437"/>
                <a:gd name="connsiteX11" fmla="*/ 233260 w 555319"/>
                <a:gd name="connsiteY11" fmla="*/ 838424 h 1891437"/>
                <a:gd name="connsiteX12" fmla="*/ 239315 w 555319"/>
                <a:gd name="connsiteY12" fmla="*/ 856590 h 1891437"/>
                <a:gd name="connsiteX13" fmla="*/ 275649 w 555319"/>
                <a:gd name="connsiteY13" fmla="*/ 953480 h 1891437"/>
                <a:gd name="connsiteX14" fmla="*/ 281705 w 555319"/>
                <a:gd name="connsiteY14" fmla="*/ 971647 h 1891437"/>
                <a:gd name="connsiteX15" fmla="*/ 293816 w 555319"/>
                <a:gd name="connsiteY15" fmla="*/ 1026148 h 1891437"/>
                <a:gd name="connsiteX16" fmla="*/ 305927 w 555319"/>
                <a:gd name="connsiteY16" fmla="*/ 1135149 h 1891437"/>
                <a:gd name="connsiteX17" fmla="*/ 318038 w 555319"/>
                <a:gd name="connsiteY17" fmla="*/ 1177539 h 1891437"/>
                <a:gd name="connsiteX18" fmla="*/ 330150 w 555319"/>
                <a:gd name="connsiteY18" fmla="*/ 1195706 h 1891437"/>
                <a:gd name="connsiteX19" fmla="*/ 336205 w 555319"/>
                <a:gd name="connsiteY19" fmla="*/ 1213873 h 1891437"/>
                <a:gd name="connsiteX20" fmla="*/ 348317 w 555319"/>
                <a:gd name="connsiteY20" fmla="*/ 1225984 h 1891437"/>
                <a:gd name="connsiteX21" fmla="*/ 360428 w 555319"/>
                <a:gd name="connsiteY21" fmla="*/ 1244151 h 1891437"/>
                <a:gd name="connsiteX22" fmla="*/ 378595 w 555319"/>
                <a:gd name="connsiteY22" fmla="*/ 1268373 h 1891437"/>
                <a:gd name="connsiteX23" fmla="*/ 390706 w 555319"/>
                <a:gd name="connsiteY23" fmla="*/ 1286540 h 1891437"/>
                <a:gd name="connsiteX24" fmla="*/ 396762 w 555319"/>
                <a:gd name="connsiteY24" fmla="*/ 1304707 h 1891437"/>
                <a:gd name="connsiteX25" fmla="*/ 433095 w 555319"/>
                <a:gd name="connsiteY25" fmla="*/ 1328929 h 1891437"/>
                <a:gd name="connsiteX26" fmla="*/ 463374 w 555319"/>
                <a:gd name="connsiteY26" fmla="*/ 1353152 h 1891437"/>
                <a:gd name="connsiteX27" fmla="*/ 481540 w 555319"/>
                <a:gd name="connsiteY27" fmla="*/ 1365263 h 1891437"/>
                <a:gd name="connsiteX28" fmla="*/ 493652 w 555319"/>
                <a:gd name="connsiteY28" fmla="*/ 1377375 h 1891437"/>
                <a:gd name="connsiteX29" fmla="*/ 511819 w 555319"/>
                <a:gd name="connsiteY29" fmla="*/ 1389486 h 1891437"/>
                <a:gd name="connsiteX30" fmla="*/ 548152 w 555319"/>
                <a:gd name="connsiteY30" fmla="*/ 1425820 h 1891437"/>
                <a:gd name="connsiteX31" fmla="*/ 548152 w 555319"/>
                <a:gd name="connsiteY31" fmla="*/ 1819435 h 1891437"/>
                <a:gd name="connsiteX32" fmla="*/ 324094 w 555319"/>
                <a:gd name="connsiteY32" fmla="*/ 1813380 h 1891437"/>
                <a:gd name="connsiteX33" fmla="*/ 209037 w 555319"/>
                <a:gd name="connsiteY33" fmla="*/ 1795213 h 1891437"/>
                <a:gd name="connsiteX34" fmla="*/ 21312 w 555319"/>
                <a:gd name="connsiteY34" fmla="*/ 1861825 h 1891437"/>
                <a:gd name="connsiteX35" fmla="*/ 15257 w 555319"/>
                <a:gd name="connsiteY35" fmla="*/ 1244151 h 1891437"/>
                <a:gd name="connsiteX36" fmla="*/ 9201 w 555319"/>
                <a:gd name="connsiteY36" fmla="*/ 814201 h 1891437"/>
                <a:gd name="connsiteX37" fmla="*/ 9201 w 555319"/>
                <a:gd name="connsiteY37" fmla="*/ 2747 h 1891437"/>
                <a:gd name="connsiteX38" fmla="*/ 130314 w 555319"/>
                <a:gd name="connsiteY38" fmla="*/ 2747 h 1891437"/>
                <a:gd name="connsiteX0" fmla="*/ 130314 w 555319"/>
                <a:gd name="connsiteY0" fmla="*/ 2747 h 1895290"/>
                <a:gd name="connsiteX1" fmla="*/ 130314 w 555319"/>
                <a:gd name="connsiteY1" fmla="*/ 2747 h 1895290"/>
                <a:gd name="connsiteX2" fmla="*/ 142425 w 555319"/>
                <a:gd name="connsiteY2" fmla="*/ 123859 h 1895290"/>
                <a:gd name="connsiteX3" fmla="*/ 154537 w 555319"/>
                <a:gd name="connsiteY3" fmla="*/ 160193 h 1895290"/>
                <a:gd name="connsiteX4" fmla="*/ 160592 w 555319"/>
                <a:gd name="connsiteY4" fmla="*/ 178360 h 1895290"/>
                <a:gd name="connsiteX5" fmla="*/ 172703 w 555319"/>
                <a:gd name="connsiteY5" fmla="*/ 305528 h 1895290"/>
                <a:gd name="connsiteX6" fmla="*/ 178759 w 555319"/>
                <a:gd name="connsiteY6" fmla="*/ 414529 h 1895290"/>
                <a:gd name="connsiteX7" fmla="*/ 184815 w 555319"/>
                <a:gd name="connsiteY7" fmla="*/ 444808 h 1895290"/>
                <a:gd name="connsiteX8" fmla="*/ 196926 w 555319"/>
                <a:gd name="connsiteY8" fmla="*/ 493253 h 1895290"/>
                <a:gd name="connsiteX9" fmla="*/ 209037 w 555319"/>
                <a:gd name="connsiteY9" fmla="*/ 771812 h 1895290"/>
                <a:gd name="connsiteX10" fmla="*/ 227204 w 555319"/>
                <a:gd name="connsiteY10" fmla="*/ 814201 h 1895290"/>
                <a:gd name="connsiteX11" fmla="*/ 233260 w 555319"/>
                <a:gd name="connsiteY11" fmla="*/ 838424 h 1895290"/>
                <a:gd name="connsiteX12" fmla="*/ 239315 w 555319"/>
                <a:gd name="connsiteY12" fmla="*/ 856590 h 1895290"/>
                <a:gd name="connsiteX13" fmla="*/ 275649 w 555319"/>
                <a:gd name="connsiteY13" fmla="*/ 953480 h 1895290"/>
                <a:gd name="connsiteX14" fmla="*/ 281705 w 555319"/>
                <a:gd name="connsiteY14" fmla="*/ 971647 h 1895290"/>
                <a:gd name="connsiteX15" fmla="*/ 293816 w 555319"/>
                <a:gd name="connsiteY15" fmla="*/ 1026148 h 1895290"/>
                <a:gd name="connsiteX16" fmla="*/ 305927 w 555319"/>
                <a:gd name="connsiteY16" fmla="*/ 1135149 h 1895290"/>
                <a:gd name="connsiteX17" fmla="*/ 318038 w 555319"/>
                <a:gd name="connsiteY17" fmla="*/ 1177539 h 1895290"/>
                <a:gd name="connsiteX18" fmla="*/ 330150 w 555319"/>
                <a:gd name="connsiteY18" fmla="*/ 1195706 h 1895290"/>
                <a:gd name="connsiteX19" fmla="*/ 336205 w 555319"/>
                <a:gd name="connsiteY19" fmla="*/ 1213873 h 1895290"/>
                <a:gd name="connsiteX20" fmla="*/ 348317 w 555319"/>
                <a:gd name="connsiteY20" fmla="*/ 1225984 h 1895290"/>
                <a:gd name="connsiteX21" fmla="*/ 360428 w 555319"/>
                <a:gd name="connsiteY21" fmla="*/ 1244151 h 1895290"/>
                <a:gd name="connsiteX22" fmla="*/ 378595 w 555319"/>
                <a:gd name="connsiteY22" fmla="*/ 1268373 h 1895290"/>
                <a:gd name="connsiteX23" fmla="*/ 390706 w 555319"/>
                <a:gd name="connsiteY23" fmla="*/ 1286540 h 1895290"/>
                <a:gd name="connsiteX24" fmla="*/ 396762 w 555319"/>
                <a:gd name="connsiteY24" fmla="*/ 1304707 h 1895290"/>
                <a:gd name="connsiteX25" fmla="*/ 433095 w 555319"/>
                <a:gd name="connsiteY25" fmla="*/ 1328929 h 1895290"/>
                <a:gd name="connsiteX26" fmla="*/ 463374 w 555319"/>
                <a:gd name="connsiteY26" fmla="*/ 1353152 h 1895290"/>
                <a:gd name="connsiteX27" fmla="*/ 481540 w 555319"/>
                <a:gd name="connsiteY27" fmla="*/ 1365263 h 1895290"/>
                <a:gd name="connsiteX28" fmla="*/ 493652 w 555319"/>
                <a:gd name="connsiteY28" fmla="*/ 1377375 h 1895290"/>
                <a:gd name="connsiteX29" fmla="*/ 511819 w 555319"/>
                <a:gd name="connsiteY29" fmla="*/ 1389486 h 1895290"/>
                <a:gd name="connsiteX30" fmla="*/ 548152 w 555319"/>
                <a:gd name="connsiteY30" fmla="*/ 1425820 h 1895290"/>
                <a:gd name="connsiteX31" fmla="*/ 548152 w 555319"/>
                <a:gd name="connsiteY31" fmla="*/ 1819435 h 1895290"/>
                <a:gd name="connsiteX32" fmla="*/ 324094 w 555319"/>
                <a:gd name="connsiteY32" fmla="*/ 1813380 h 1895290"/>
                <a:gd name="connsiteX33" fmla="*/ 21312 w 555319"/>
                <a:gd name="connsiteY33" fmla="*/ 1861825 h 1895290"/>
                <a:gd name="connsiteX34" fmla="*/ 15257 w 555319"/>
                <a:gd name="connsiteY34" fmla="*/ 1244151 h 1895290"/>
                <a:gd name="connsiteX35" fmla="*/ 9201 w 555319"/>
                <a:gd name="connsiteY35" fmla="*/ 814201 h 1895290"/>
                <a:gd name="connsiteX36" fmla="*/ 9201 w 555319"/>
                <a:gd name="connsiteY36" fmla="*/ 2747 h 1895290"/>
                <a:gd name="connsiteX37" fmla="*/ 130314 w 555319"/>
                <a:gd name="connsiteY37" fmla="*/ 2747 h 1895290"/>
                <a:gd name="connsiteX0" fmla="*/ 130314 w 587295"/>
                <a:gd name="connsiteY0" fmla="*/ 2747 h 1909796"/>
                <a:gd name="connsiteX1" fmla="*/ 130314 w 587295"/>
                <a:gd name="connsiteY1" fmla="*/ 2747 h 1909796"/>
                <a:gd name="connsiteX2" fmla="*/ 142425 w 587295"/>
                <a:gd name="connsiteY2" fmla="*/ 123859 h 1909796"/>
                <a:gd name="connsiteX3" fmla="*/ 154537 w 587295"/>
                <a:gd name="connsiteY3" fmla="*/ 160193 h 1909796"/>
                <a:gd name="connsiteX4" fmla="*/ 160592 w 587295"/>
                <a:gd name="connsiteY4" fmla="*/ 178360 h 1909796"/>
                <a:gd name="connsiteX5" fmla="*/ 172703 w 587295"/>
                <a:gd name="connsiteY5" fmla="*/ 305528 h 1909796"/>
                <a:gd name="connsiteX6" fmla="*/ 178759 w 587295"/>
                <a:gd name="connsiteY6" fmla="*/ 414529 h 1909796"/>
                <a:gd name="connsiteX7" fmla="*/ 184815 w 587295"/>
                <a:gd name="connsiteY7" fmla="*/ 444808 h 1909796"/>
                <a:gd name="connsiteX8" fmla="*/ 196926 w 587295"/>
                <a:gd name="connsiteY8" fmla="*/ 493253 h 1909796"/>
                <a:gd name="connsiteX9" fmla="*/ 209037 w 587295"/>
                <a:gd name="connsiteY9" fmla="*/ 771812 h 1909796"/>
                <a:gd name="connsiteX10" fmla="*/ 227204 w 587295"/>
                <a:gd name="connsiteY10" fmla="*/ 814201 h 1909796"/>
                <a:gd name="connsiteX11" fmla="*/ 233260 w 587295"/>
                <a:gd name="connsiteY11" fmla="*/ 838424 h 1909796"/>
                <a:gd name="connsiteX12" fmla="*/ 239315 w 587295"/>
                <a:gd name="connsiteY12" fmla="*/ 856590 h 1909796"/>
                <a:gd name="connsiteX13" fmla="*/ 275649 w 587295"/>
                <a:gd name="connsiteY13" fmla="*/ 953480 h 1909796"/>
                <a:gd name="connsiteX14" fmla="*/ 281705 w 587295"/>
                <a:gd name="connsiteY14" fmla="*/ 971647 h 1909796"/>
                <a:gd name="connsiteX15" fmla="*/ 293816 w 587295"/>
                <a:gd name="connsiteY15" fmla="*/ 1026148 h 1909796"/>
                <a:gd name="connsiteX16" fmla="*/ 305927 w 587295"/>
                <a:gd name="connsiteY16" fmla="*/ 1135149 h 1909796"/>
                <a:gd name="connsiteX17" fmla="*/ 318038 w 587295"/>
                <a:gd name="connsiteY17" fmla="*/ 1177539 h 1909796"/>
                <a:gd name="connsiteX18" fmla="*/ 330150 w 587295"/>
                <a:gd name="connsiteY18" fmla="*/ 1195706 h 1909796"/>
                <a:gd name="connsiteX19" fmla="*/ 336205 w 587295"/>
                <a:gd name="connsiteY19" fmla="*/ 1213873 h 1909796"/>
                <a:gd name="connsiteX20" fmla="*/ 348317 w 587295"/>
                <a:gd name="connsiteY20" fmla="*/ 1225984 h 1909796"/>
                <a:gd name="connsiteX21" fmla="*/ 360428 w 587295"/>
                <a:gd name="connsiteY21" fmla="*/ 1244151 h 1909796"/>
                <a:gd name="connsiteX22" fmla="*/ 378595 w 587295"/>
                <a:gd name="connsiteY22" fmla="*/ 1268373 h 1909796"/>
                <a:gd name="connsiteX23" fmla="*/ 390706 w 587295"/>
                <a:gd name="connsiteY23" fmla="*/ 1286540 h 1909796"/>
                <a:gd name="connsiteX24" fmla="*/ 396762 w 587295"/>
                <a:gd name="connsiteY24" fmla="*/ 1304707 h 1909796"/>
                <a:gd name="connsiteX25" fmla="*/ 433095 w 587295"/>
                <a:gd name="connsiteY25" fmla="*/ 1328929 h 1909796"/>
                <a:gd name="connsiteX26" fmla="*/ 463374 w 587295"/>
                <a:gd name="connsiteY26" fmla="*/ 1353152 h 1909796"/>
                <a:gd name="connsiteX27" fmla="*/ 481540 w 587295"/>
                <a:gd name="connsiteY27" fmla="*/ 1365263 h 1909796"/>
                <a:gd name="connsiteX28" fmla="*/ 493652 w 587295"/>
                <a:gd name="connsiteY28" fmla="*/ 1377375 h 1909796"/>
                <a:gd name="connsiteX29" fmla="*/ 511819 w 587295"/>
                <a:gd name="connsiteY29" fmla="*/ 1389486 h 1909796"/>
                <a:gd name="connsiteX30" fmla="*/ 548152 w 587295"/>
                <a:gd name="connsiteY30" fmla="*/ 1425820 h 1909796"/>
                <a:gd name="connsiteX31" fmla="*/ 548152 w 587295"/>
                <a:gd name="connsiteY31" fmla="*/ 1819435 h 1909796"/>
                <a:gd name="connsiteX32" fmla="*/ 21312 w 587295"/>
                <a:gd name="connsiteY32" fmla="*/ 1861825 h 1909796"/>
                <a:gd name="connsiteX33" fmla="*/ 15257 w 587295"/>
                <a:gd name="connsiteY33" fmla="*/ 1244151 h 1909796"/>
                <a:gd name="connsiteX34" fmla="*/ 9201 w 587295"/>
                <a:gd name="connsiteY34" fmla="*/ 814201 h 1909796"/>
                <a:gd name="connsiteX35" fmla="*/ 9201 w 587295"/>
                <a:gd name="connsiteY35" fmla="*/ 2747 h 1909796"/>
                <a:gd name="connsiteX36" fmla="*/ 130314 w 587295"/>
                <a:gd name="connsiteY36" fmla="*/ 2747 h 1909796"/>
                <a:gd name="connsiteX0" fmla="*/ 130314 w 587295"/>
                <a:gd name="connsiteY0" fmla="*/ 2747 h 1892417"/>
                <a:gd name="connsiteX1" fmla="*/ 130314 w 587295"/>
                <a:gd name="connsiteY1" fmla="*/ 2747 h 1892417"/>
                <a:gd name="connsiteX2" fmla="*/ 142425 w 587295"/>
                <a:gd name="connsiteY2" fmla="*/ 123859 h 1892417"/>
                <a:gd name="connsiteX3" fmla="*/ 154537 w 587295"/>
                <a:gd name="connsiteY3" fmla="*/ 160193 h 1892417"/>
                <a:gd name="connsiteX4" fmla="*/ 160592 w 587295"/>
                <a:gd name="connsiteY4" fmla="*/ 178360 h 1892417"/>
                <a:gd name="connsiteX5" fmla="*/ 172703 w 587295"/>
                <a:gd name="connsiteY5" fmla="*/ 305528 h 1892417"/>
                <a:gd name="connsiteX6" fmla="*/ 178759 w 587295"/>
                <a:gd name="connsiteY6" fmla="*/ 414529 h 1892417"/>
                <a:gd name="connsiteX7" fmla="*/ 184815 w 587295"/>
                <a:gd name="connsiteY7" fmla="*/ 444808 h 1892417"/>
                <a:gd name="connsiteX8" fmla="*/ 196926 w 587295"/>
                <a:gd name="connsiteY8" fmla="*/ 493253 h 1892417"/>
                <a:gd name="connsiteX9" fmla="*/ 209037 w 587295"/>
                <a:gd name="connsiteY9" fmla="*/ 771812 h 1892417"/>
                <a:gd name="connsiteX10" fmla="*/ 227204 w 587295"/>
                <a:gd name="connsiteY10" fmla="*/ 814201 h 1892417"/>
                <a:gd name="connsiteX11" fmla="*/ 233260 w 587295"/>
                <a:gd name="connsiteY11" fmla="*/ 838424 h 1892417"/>
                <a:gd name="connsiteX12" fmla="*/ 239315 w 587295"/>
                <a:gd name="connsiteY12" fmla="*/ 856590 h 1892417"/>
                <a:gd name="connsiteX13" fmla="*/ 275649 w 587295"/>
                <a:gd name="connsiteY13" fmla="*/ 953480 h 1892417"/>
                <a:gd name="connsiteX14" fmla="*/ 281705 w 587295"/>
                <a:gd name="connsiteY14" fmla="*/ 971647 h 1892417"/>
                <a:gd name="connsiteX15" fmla="*/ 293816 w 587295"/>
                <a:gd name="connsiteY15" fmla="*/ 1026148 h 1892417"/>
                <a:gd name="connsiteX16" fmla="*/ 305927 w 587295"/>
                <a:gd name="connsiteY16" fmla="*/ 1135149 h 1892417"/>
                <a:gd name="connsiteX17" fmla="*/ 318038 w 587295"/>
                <a:gd name="connsiteY17" fmla="*/ 1177539 h 1892417"/>
                <a:gd name="connsiteX18" fmla="*/ 330150 w 587295"/>
                <a:gd name="connsiteY18" fmla="*/ 1195706 h 1892417"/>
                <a:gd name="connsiteX19" fmla="*/ 336205 w 587295"/>
                <a:gd name="connsiteY19" fmla="*/ 1213873 h 1892417"/>
                <a:gd name="connsiteX20" fmla="*/ 348317 w 587295"/>
                <a:gd name="connsiteY20" fmla="*/ 1225984 h 1892417"/>
                <a:gd name="connsiteX21" fmla="*/ 360428 w 587295"/>
                <a:gd name="connsiteY21" fmla="*/ 1244151 h 1892417"/>
                <a:gd name="connsiteX22" fmla="*/ 378595 w 587295"/>
                <a:gd name="connsiteY22" fmla="*/ 1268373 h 1892417"/>
                <a:gd name="connsiteX23" fmla="*/ 390706 w 587295"/>
                <a:gd name="connsiteY23" fmla="*/ 1286540 h 1892417"/>
                <a:gd name="connsiteX24" fmla="*/ 396762 w 587295"/>
                <a:gd name="connsiteY24" fmla="*/ 1304707 h 1892417"/>
                <a:gd name="connsiteX25" fmla="*/ 433095 w 587295"/>
                <a:gd name="connsiteY25" fmla="*/ 1328929 h 1892417"/>
                <a:gd name="connsiteX26" fmla="*/ 463374 w 587295"/>
                <a:gd name="connsiteY26" fmla="*/ 1353152 h 1892417"/>
                <a:gd name="connsiteX27" fmla="*/ 481540 w 587295"/>
                <a:gd name="connsiteY27" fmla="*/ 1365263 h 1892417"/>
                <a:gd name="connsiteX28" fmla="*/ 493652 w 587295"/>
                <a:gd name="connsiteY28" fmla="*/ 1377375 h 1892417"/>
                <a:gd name="connsiteX29" fmla="*/ 511819 w 587295"/>
                <a:gd name="connsiteY29" fmla="*/ 1389486 h 1892417"/>
                <a:gd name="connsiteX30" fmla="*/ 548152 w 587295"/>
                <a:gd name="connsiteY30" fmla="*/ 1425820 h 1892417"/>
                <a:gd name="connsiteX31" fmla="*/ 548152 w 587295"/>
                <a:gd name="connsiteY31" fmla="*/ 1819435 h 1892417"/>
                <a:gd name="connsiteX32" fmla="*/ 21312 w 587295"/>
                <a:gd name="connsiteY32" fmla="*/ 1837602 h 1892417"/>
                <a:gd name="connsiteX33" fmla="*/ 15257 w 587295"/>
                <a:gd name="connsiteY33" fmla="*/ 1244151 h 1892417"/>
                <a:gd name="connsiteX34" fmla="*/ 9201 w 587295"/>
                <a:gd name="connsiteY34" fmla="*/ 814201 h 1892417"/>
                <a:gd name="connsiteX35" fmla="*/ 9201 w 587295"/>
                <a:gd name="connsiteY35" fmla="*/ 2747 h 1892417"/>
                <a:gd name="connsiteX36" fmla="*/ 130314 w 587295"/>
                <a:gd name="connsiteY36" fmla="*/ 2747 h 1892417"/>
                <a:gd name="connsiteX0" fmla="*/ 130314 w 587295"/>
                <a:gd name="connsiteY0" fmla="*/ 2747 h 1855187"/>
                <a:gd name="connsiteX1" fmla="*/ 130314 w 587295"/>
                <a:gd name="connsiteY1" fmla="*/ 2747 h 1855187"/>
                <a:gd name="connsiteX2" fmla="*/ 142425 w 587295"/>
                <a:gd name="connsiteY2" fmla="*/ 123859 h 1855187"/>
                <a:gd name="connsiteX3" fmla="*/ 154537 w 587295"/>
                <a:gd name="connsiteY3" fmla="*/ 160193 h 1855187"/>
                <a:gd name="connsiteX4" fmla="*/ 160592 w 587295"/>
                <a:gd name="connsiteY4" fmla="*/ 178360 h 1855187"/>
                <a:gd name="connsiteX5" fmla="*/ 172703 w 587295"/>
                <a:gd name="connsiteY5" fmla="*/ 305528 h 1855187"/>
                <a:gd name="connsiteX6" fmla="*/ 178759 w 587295"/>
                <a:gd name="connsiteY6" fmla="*/ 414529 h 1855187"/>
                <a:gd name="connsiteX7" fmla="*/ 184815 w 587295"/>
                <a:gd name="connsiteY7" fmla="*/ 444808 h 1855187"/>
                <a:gd name="connsiteX8" fmla="*/ 196926 w 587295"/>
                <a:gd name="connsiteY8" fmla="*/ 493253 h 1855187"/>
                <a:gd name="connsiteX9" fmla="*/ 209037 w 587295"/>
                <a:gd name="connsiteY9" fmla="*/ 771812 h 1855187"/>
                <a:gd name="connsiteX10" fmla="*/ 227204 w 587295"/>
                <a:gd name="connsiteY10" fmla="*/ 814201 h 1855187"/>
                <a:gd name="connsiteX11" fmla="*/ 233260 w 587295"/>
                <a:gd name="connsiteY11" fmla="*/ 838424 h 1855187"/>
                <a:gd name="connsiteX12" fmla="*/ 239315 w 587295"/>
                <a:gd name="connsiteY12" fmla="*/ 856590 h 1855187"/>
                <a:gd name="connsiteX13" fmla="*/ 275649 w 587295"/>
                <a:gd name="connsiteY13" fmla="*/ 953480 h 1855187"/>
                <a:gd name="connsiteX14" fmla="*/ 281705 w 587295"/>
                <a:gd name="connsiteY14" fmla="*/ 971647 h 1855187"/>
                <a:gd name="connsiteX15" fmla="*/ 293816 w 587295"/>
                <a:gd name="connsiteY15" fmla="*/ 1026148 h 1855187"/>
                <a:gd name="connsiteX16" fmla="*/ 305927 w 587295"/>
                <a:gd name="connsiteY16" fmla="*/ 1135149 h 1855187"/>
                <a:gd name="connsiteX17" fmla="*/ 318038 w 587295"/>
                <a:gd name="connsiteY17" fmla="*/ 1177539 h 1855187"/>
                <a:gd name="connsiteX18" fmla="*/ 330150 w 587295"/>
                <a:gd name="connsiteY18" fmla="*/ 1195706 h 1855187"/>
                <a:gd name="connsiteX19" fmla="*/ 336205 w 587295"/>
                <a:gd name="connsiteY19" fmla="*/ 1213873 h 1855187"/>
                <a:gd name="connsiteX20" fmla="*/ 348317 w 587295"/>
                <a:gd name="connsiteY20" fmla="*/ 1225984 h 1855187"/>
                <a:gd name="connsiteX21" fmla="*/ 360428 w 587295"/>
                <a:gd name="connsiteY21" fmla="*/ 1244151 h 1855187"/>
                <a:gd name="connsiteX22" fmla="*/ 378595 w 587295"/>
                <a:gd name="connsiteY22" fmla="*/ 1268373 h 1855187"/>
                <a:gd name="connsiteX23" fmla="*/ 390706 w 587295"/>
                <a:gd name="connsiteY23" fmla="*/ 1286540 h 1855187"/>
                <a:gd name="connsiteX24" fmla="*/ 396762 w 587295"/>
                <a:gd name="connsiteY24" fmla="*/ 1304707 h 1855187"/>
                <a:gd name="connsiteX25" fmla="*/ 433095 w 587295"/>
                <a:gd name="connsiteY25" fmla="*/ 1328929 h 1855187"/>
                <a:gd name="connsiteX26" fmla="*/ 463374 w 587295"/>
                <a:gd name="connsiteY26" fmla="*/ 1353152 h 1855187"/>
                <a:gd name="connsiteX27" fmla="*/ 481540 w 587295"/>
                <a:gd name="connsiteY27" fmla="*/ 1365263 h 1855187"/>
                <a:gd name="connsiteX28" fmla="*/ 493652 w 587295"/>
                <a:gd name="connsiteY28" fmla="*/ 1377375 h 1855187"/>
                <a:gd name="connsiteX29" fmla="*/ 511819 w 587295"/>
                <a:gd name="connsiteY29" fmla="*/ 1389486 h 1855187"/>
                <a:gd name="connsiteX30" fmla="*/ 548152 w 587295"/>
                <a:gd name="connsiteY30" fmla="*/ 1425820 h 1855187"/>
                <a:gd name="connsiteX31" fmla="*/ 548152 w 587295"/>
                <a:gd name="connsiteY31" fmla="*/ 1819435 h 1855187"/>
                <a:gd name="connsiteX32" fmla="*/ 21312 w 587295"/>
                <a:gd name="connsiteY32" fmla="*/ 1837602 h 1855187"/>
                <a:gd name="connsiteX33" fmla="*/ 15257 w 587295"/>
                <a:gd name="connsiteY33" fmla="*/ 1244151 h 1855187"/>
                <a:gd name="connsiteX34" fmla="*/ 9201 w 587295"/>
                <a:gd name="connsiteY34" fmla="*/ 814201 h 1855187"/>
                <a:gd name="connsiteX35" fmla="*/ 9201 w 587295"/>
                <a:gd name="connsiteY35" fmla="*/ 2747 h 1855187"/>
                <a:gd name="connsiteX36" fmla="*/ 130314 w 587295"/>
                <a:gd name="connsiteY36" fmla="*/ 2747 h 1855187"/>
                <a:gd name="connsiteX0" fmla="*/ 130314 w 565667"/>
                <a:gd name="connsiteY0" fmla="*/ 2747 h 1837844"/>
                <a:gd name="connsiteX1" fmla="*/ 130314 w 565667"/>
                <a:gd name="connsiteY1" fmla="*/ 2747 h 1837844"/>
                <a:gd name="connsiteX2" fmla="*/ 142425 w 565667"/>
                <a:gd name="connsiteY2" fmla="*/ 123859 h 1837844"/>
                <a:gd name="connsiteX3" fmla="*/ 154537 w 565667"/>
                <a:gd name="connsiteY3" fmla="*/ 160193 h 1837844"/>
                <a:gd name="connsiteX4" fmla="*/ 160592 w 565667"/>
                <a:gd name="connsiteY4" fmla="*/ 178360 h 1837844"/>
                <a:gd name="connsiteX5" fmla="*/ 172703 w 565667"/>
                <a:gd name="connsiteY5" fmla="*/ 305528 h 1837844"/>
                <a:gd name="connsiteX6" fmla="*/ 178759 w 565667"/>
                <a:gd name="connsiteY6" fmla="*/ 414529 h 1837844"/>
                <a:gd name="connsiteX7" fmla="*/ 184815 w 565667"/>
                <a:gd name="connsiteY7" fmla="*/ 444808 h 1837844"/>
                <a:gd name="connsiteX8" fmla="*/ 196926 w 565667"/>
                <a:gd name="connsiteY8" fmla="*/ 493253 h 1837844"/>
                <a:gd name="connsiteX9" fmla="*/ 209037 w 565667"/>
                <a:gd name="connsiteY9" fmla="*/ 771812 h 1837844"/>
                <a:gd name="connsiteX10" fmla="*/ 227204 w 565667"/>
                <a:gd name="connsiteY10" fmla="*/ 814201 h 1837844"/>
                <a:gd name="connsiteX11" fmla="*/ 233260 w 565667"/>
                <a:gd name="connsiteY11" fmla="*/ 838424 h 1837844"/>
                <a:gd name="connsiteX12" fmla="*/ 239315 w 565667"/>
                <a:gd name="connsiteY12" fmla="*/ 856590 h 1837844"/>
                <a:gd name="connsiteX13" fmla="*/ 275649 w 565667"/>
                <a:gd name="connsiteY13" fmla="*/ 953480 h 1837844"/>
                <a:gd name="connsiteX14" fmla="*/ 281705 w 565667"/>
                <a:gd name="connsiteY14" fmla="*/ 971647 h 1837844"/>
                <a:gd name="connsiteX15" fmla="*/ 293816 w 565667"/>
                <a:gd name="connsiteY15" fmla="*/ 1026148 h 1837844"/>
                <a:gd name="connsiteX16" fmla="*/ 305927 w 565667"/>
                <a:gd name="connsiteY16" fmla="*/ 1135149 h 1837844"/>
                <a:gd name="connsiteX17" fmla="*/ 318038 w 565667"/>
                <a:gd name="connsiteY17" fmla="*/ 1177539 h 1837844"/>
                <a:gd name="connsiteX18" fmla="*/ 330150 w 565667"/>
                <a:gd name="connsiteY18" fmla="*/ 1195706 h 1837844"/>
                <a:gd name="connsiteX19" fmla="*/ 336205 w 565667"/>
                <a:gd name="connsiteY19" fmla="*/ 1213873 h 1837844"/>
                <a:gd name="connsiteX20" fmla="*/ 348317 w 565667"/>
                <a:gd name="connsiteY20" fmla="*/ 1225984 h 1837844"/>
                <a:gd name="connsiteX21" fmla="*/ 360428 w 565667"/>
                <a:gd name="connsiteY21" fmla="*/ 1244151 h 1837844"/>
                <a:gd name="connsiteX22" fmla="*/ 378595 w 565667"/>
                <a:gd name="connsiteY22" fmla="*/ 1268373 h 1837844"/>
                <a:gd name="connsiteX23" fmla="*/ 390706 w 565667"/>
                <a:gd name="connsiteY23" fmla="*/ 1286540 h 1837844"/>
                <a:gd name="connsiteX24" fmla="*/ 396762 w 565667"/>
                <a:gd name="connsiteY24" fmla="*/ 1304707 h 1837844"/>
                <a:gd name="connsiteX25" fmla="*/ 433095 w 565667"/>
                <a:gd name="connsiteY25" fmla="*/ 1328929 h 1837844"/>
                <a:gd name="connsiteX26" fmla="*/ 463374 w 565667"/>
                <a:gd name="connsiteY26" fmla="*/ 1353152 h 1837844"/>
                <a:gd name="connsiteX27" fmla="*/ 481540 w 565667"/>
                <a:gd name="connsiteY27" fmla="*/ 1365263 h 1837844"/>
                <a:gd name="connsiteX28" fmla="*/ 493652 w 565667"/>
                <a:gd name="connsiteY28" fmla="*/ 1377375 h 1837844"/>
                <a:gd name="connsiteX29" fmla="*/ 511819 w 565667"/>
                <a:gd name="connsiteY29" fmla="*/ 1389486 h 1837844"/>
                <a:gd name="connsiteX30" fmla="*/ 548152 w 565667"/>
                <a:gd name="connsiteY30" fmla="*/ 1425820 h 1837844"/>
                <a:gd name="connsiteX31" fmla="*/ 548152 w 565667"/>
                <a:gd name="connsiteY31" fmla="*/ 1819435 h 1837844"/>
                <a:gd name="connsiteX32" fmla="*/ 21312 w 565667"/>
                <a:gd name="connsiteY32" fmla="*/ 1837602 h 1837844"/>
                <a:gd name="connsiteX33" fmla="*/ 15257 w 565667"/>
                <a:gd name="connsiteY33" fmla="*/ 1244151 h 1837844"/>
                <a:gd name="connsiteX34" fmla="*/ 9201 w 565667"/>
                <a:gd name="connsiteY34" fmla="*/ 814201 h 1837844"/>
                <a:gd name="connsiteX35" fmla="*/ 9201 w 565667"/>
                <a:gd name="connsiteY35" fmla="*/ 2747 h 1837844"/>
                <a:gd name="connsiteX36" fmla="*/ 130314 w 565667"/>
                <a:gd name="connsiteY36" fmla="*/ 2747 h 1837844"/>
                <a:gd name="connsiteX0" fmla="*/ 130314 w 549527"/>
                <a:gd name="connsiteY0" fmla="*/ 2747 h 1837844"/>
                <a:gd name="connsiteX1" fmla="*/ 130314 w 549527"/>
                <a:gd name="connsiteY1" fmla="*/ 2747 h 1837844"/>
                <a:gd name="connsiteX2" fmla="*/ 142425 w 549527"/>
                <a:gd name="connsiteY2" fmla="*/ 123859 h 1837844"/>
                <a:gd name="connsiteX3" fmla="*/ 154537 w 549527"/>
                <a:gd name="connsiteY3" fmla="*/ 160193 h 1837844"/>
                <a:gd name="connsiteX4" fmla="*/ 160592 w 549527"/>
                <a:gd name="connsiteY4" fmla="*/ 178360 h 1837844"/>
                <a:gd name="connsiteX5" fmla="*/ 172703 w 549527"/>
                <a:gd name="connsiteY5" fmla="*/ 305528 h 1837844"/>
                <a:gd name="connsiteX6" fmla="*/ 178759 w 549527"/>
                <a:gd name="connsiteY6" fmla="*/ 414529 h 1837844"/>
                <a:gd name="connsiteX7" fmla="*/ 184815 w 549527"/>
                <a:gd name="connsiteY7" fmla="*/ 444808 h 1837844"/>
                <a:gd name="connsiteX8" fmla="*/ 196926 w 549527"/>
                <a:gd name="connsiteY8" fmla="*/ 493253 h 1837844"/>
                <a:gd name="connsiteX9" fmla="*/ 209037 w 549527"/>
                <a:gd name="connsiteY9" fmla="*/ 771812 h 1837844"/>
                <a:gd name="connsiteX10" fmla="*/ 227204 w 549527"/>
                <a:gd name="connsiteY10" fmla="*/ 814201 h 1837844"/>
                <a:gd name="connsiteX11" fmla="*/ 233260 w 549527"/>
                <a:gd name="connsiteY11" fmla="*/ 838424 h 1837844"/>
                <a:gd name="connsiteX12" fmla="*/ 239315 w 549527"/>
                <a:gd name="connsiteY12" fmla="*/ 856590 h 1837844"/>
                <a:gd name="connsiteX13" fmla="*/ 275649 w 549527"/>
                <a:gd name="connsiteY13" fmla="*/ 953480 h 1837844"/>
                <a:gd name="connsiteX14" fmla="*/ 281705 w 549527"/>
                <a:gd name="connsiteY14" fmla="*/ 971647 h 1837844"/>
                <a:gd name="connsiteX15" fmla="*/ 293816 w 549527"/>
                <a:gd name="connsiteY15" fmla="*/ 1026148 h 1837844"/>
                <a:gd name="connsiteX16" fmla="*/ 305927 w 549527"/>
                <a:gd name="connsiteY16" fmla="*/ 1135149 h 1837844"/>
                <a:gd name="connsiteX17" fmla="*/ 318038 w 549527"/>
                <a:gd name="connsiteY17" fmla="*/ 1177539 h 1837844"/>
                <a:gd name="connsiteX18" fmla="*/ 330150 w 549527"/>
                <a:gd name="connsiteY18" fmla="*/ 1195706 h 1837844"/>
                <a:gd name="connsiteX19" fmla="*/ 336205 w 549527"/>
                <a:gd name="connsiteY19" fmla="*/ 1213873 h 1837844"/>
                <a:gd name="connsiteX20" fmla="*/ 348317 w 549527"/>
                <a:gd name="connsiteY20" fmla="*/ 1225984 h 1837844"/>
                <a:gd name="connsiteX21" fmla="*/ 360428 w 549527"/>
                <a:gd name="connsiteY21" fmla="*/ 1244151 h 1837844"/>
                <a:gd name="connsiteX22" fmla="*/ 378595 w 549527"/>
                <a:gd name="connsiteY22" fmla="*/ 1268373 h 1837844"/>
                <a:gd name="connsiteX23" fmla="*/ 390706 w 549527"/>
                <a:gd name="connsiteY23" fmla="*/ 1286540 h 1837844"/>
                <a:gd name="connsiteX24" fmla="*/ 396762 w 549527"/>
                <a:gd name="connsiteY24" fmla="*/ 1304707 h 1837844"/>
                <a:gd name="connsiteX25" fmla="*/ 433095 w 549527"/>
                <a:gd name="connsiteY25" fmla="*/ 1328929 h 1837844"/>
                <a:gd name="connsiteX26" fmla="*/ 463374 w 549527"/>
                <a:gd name="connsiteY26" fmla="*/ 1353152 h 1837844"/>
                <a:gd name="connsiteX27" fmla="*/ 481540 w 549527"/>
                <a:gd name="connsiteY27" fmla="*/ 1365263 h 1837844"/>
                <a:gd name="connsiteX28" fmla="*/ 493652 w 549527"/>
                <a:gd name="connsiteY28" fmla="*/ 1377375 h 1837844"/>
                <a:gd name="connsiteX29" fmla="*/ 511819 w 549527"/>
                <a:gd name="connsiteY29" fmla="*/ 1389486 h 1837844"/>
                <a:gd name="connsiteX30" fmla="*/ 548152 w 549527"/>
                <a:gd name="connsiteY30" fmla="*/ 1425820 h 1837844"/>
                <a:gd name="connsiteX31" fmla="*/ 548152 w 549527"/>
                <a:gd name="connsiteY31" fmla="*/ 1819435 h 1837844"/>
                <a:gd name="connsiteX32" fmla="*/ 21312 w 549527"/>
                <a:gd name="connsiteY32" fmla="*/ 1837602 h 1837844"/>
                <a:gd name="connsiteX33" fmla="*/ 15257 w 549527"/>
                <a:gd name="connsiteY33" fmla="*/ 1244151 h 1837844"/>
                <a:gd name="connsiteX34" fmla="*/ 9201 w 549527"/>
                <a:gd name="connsiteY34" fmla="*/ 814201 h 1837844"/>
                <a:gd name="connsiteX35" fmla="*/ 9201 w 549527"/>
                <a:gd name="connsiteY35" fmla="*/ 2747 h 1837844"/>
                <a:gd name="connsiteX36" fmla="*/ 130314 w 549527"/>
                <a:gd name="connsiteY36" fmla="*/ 2747 h 1837844"/>
                <a:gd name="connsiteX0" fmla="*/ 121250 w 540463"/>
                <a:gd name="connsiteY0" fmla="*/ 2747 h 1837844"/>
                <a:gd name="connsiteX1" fmla="*/ 121250 w 540463"/>
                <a:gd name="connsiteY1" fmla="*/ 2747 h 1837844"/>
                <a:gd name="connsiteX2" fmla="*/ 133361 w 540463"/>
                <a:gd name="connsiteY2" fmla="*/ 123859 h 1837844"/>
                <a:gd name="connsiteX3" fmla="*/ 145473 w 540463"/>
                <a:gd name="connsiteY3" fmla="*/ 160193 h 1837844"/>
                <a:gd name="connsiteX4" fmla="*/ 151528 w 540463"/>
                <a:gd name="connsiteY4" fmla="*/ 178360 h 1837844"/>
                <a:gd name="connsiteX5" fmla="*/ 163639 w 540463"/>
                <a:gd name="connsiteY5" fmla="*/ 305528 h 1837844"/>
                <a:gd name="connsiteX6" fmla="*/ 169695 w 540463"/>
                <a:gd name="connsiteY6" fmla="*/ 414529 h 1837844"/>
                <a:gd name="connsiteX7" fmla="*/ 175751 w 540463"/>
                <a:gd name="connsiteY7" fmla="*/ 444808 h 1837844"/>
                <a:gd name="connsiteX8" fmla="*/ 187862 w 540463"/>
                <a:gd name="connsiteY8" fmla="*/ 493253 h 1837844"/>
                <a:gd name="connsiteX9" fmla="*/ 199973 w 540463"/>
                <a:gd name="connsiteY9" fmla="*/ 771812 h 1837844"/>
                <a:gd name="connsiteX10" fmla="*/ 218140 w 540463"/>
                <a:gd name="connsiteY10" fmla="*/ 814201 h 1837844"/>
                <a:gd name="connsiteX11" fmla="*/ 224196 w 540463"/>
                <a:gd name="connsiteY11" fmla="*/ 838424 h 1837844"/>
                <a:gd name="connsiteX12" fmla="*/ 230251 w 540463"/>
                <a:gd name="connsiteY12" fmla="*/ 856590 h 1837844"/>
                <a:gd name="connsiteX13" fmla="*/ 266585 w 540463"/>
                <a:gd name="connsiteY13" fmla="*/ 953480 h 1837844"/>
                <a:gd name="connsiteX14" fmla="*/ 272641 w 540463"/>
                <a:gd name="connsiteY14" fmla="*/ 971647 h 1837844"/>
                <a:gd name="connsiteX15" fmla="*/ 284752 w 540463"/>
                <a:gd name="connsiteY15" fmla="*/ 1026148 h 1837844"/>
                <a:gd name="connsiteX16" fmla="*/ 296863 w 540463"/>
                <a:gd name="connsiteY16" fmla="*/ 1135149 h 1837844"/>
                <a:gd name="connsiteX17" fmla="*/ 308974 w 540463"/>
                <a:gd name="connsiteY17" fmla="*/ 1177539 h 1837844"/>
                <a:gd name="connsiteX18" fmla="*/ 321086 w 540463"/>
                <a:gd name="connsiteY18" fmla="*/ 1195706 h 1837844"/>
                <a:gd name="connsiteX19" fmla="*/ 327141 w 540463"/>
                <a:gd name="connsiteY19" fmla="*/ 1213873 h 1837844"/>
                <a:gd name="connsiteX20" fmla="*/ 339253 w 540463"/>
                <a:gd name="connsiteY20" fmla="*/ 1225984 h 1837844"/>
                <a:gd name="connsiteX21" fmla="*/ 351364 w 540463"/>
                <a:gd name="connsiteY21" fmla="*/ 1244151 h 1837844"/>
                <a:gd name="connsiteX22" fmla="*/ 369531 w 540463"/>
                <a:gd name="connsiteY22" fmla="*/ 1268373 h 1837844"/>
                <a:gd name="connsiteX23" fmla="*/ 381642 w 540463"/>
                <a:gd name="connsiteY23" fmla="*/ 1286540 h 1837844"/>
                <a:gd name="connsiteX24" fmla="*/ 387698 w 540463"/>
                <a:gd name="connsiteY24" fmla="*/ 1304707 h 1837844"/>
                <a:gd name="connsiteX25" fmla="*/ 424031 w 540463"/>
                <a:gd name="connsiteY25" fmla="*/ 1328929 h 1837844"/>
                <a:gd name="connsiteX26" fmla="*/ 454310 w 540463"/>
                <a:gd name="connsiteY26" fmla="*/ 1353152 h 1837844"/>
                <a:gd name="connsiteX27" fmla="*/ 472476 w 540463"/>
                <a:gd name="connsiteY27" fmla="*/ 1365263 h 1837844"/>
                <a:gd name="connsiteX28" fmla="*/ 484588 w 540463"/>
                <a:gd name="connsiteY28" fmla="*/ 1377375 h 1837844"/>
                <a:gd name="connsiteX29" fmla="*/ 502755 w 540463"/>
                <a:gd name="connsiteY29" fmla="*/ 1389486 h 1837844"/>
                <a:gd name="connsiteX30" fmla="*/ 539088 w 540463"/>
                <a:gd name="connsiteY30" fmla="*/ 1425820 h 1837844"/>
                <a:gd name="connsiteX31" fmla="*/ 539088 w 540463"/>
                <a:gd name="connsiteY31" fmla="*/ 1819435 h 1837844"/>
                <a:gd name="connsiteX32" fmla="*/ 12248 w 540463"/>
                <a:gd name="connsiteY32" fmla="*/ 1837602 h 1837844"/>
                <a:gd name="connsiteX33" fmla="*/ 6193 w 540463"/>
                <a:gd name="connsiteY33" fmla="*/ 1244151 h 1837844"/>
                <a:gd name="connsiteX34" fmla="*/ 137 w 540463"/>
                <a:gd name="connsiteY34" fmla="*/ 814201 h 1837844"/>
                <a:gd name="connsiteX35" fmla="*/ 137 w 540463"/>
                <a:gd name="connsiteY35" fmla="*/ 2747 h 1837844"/>
                <a:gd name="connsiteX36" fmla="*/ 121250 w 540463"/>
                <a:gd name="connsiteY36" fmla="*/ 2747 h 183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0463" h="1837844">
                  <a:moveTo>
                    <a:pt x="121250" y="2747"/>
                  </a:moveTo>
                  <a:lnTo>
                    <a:pt x="121250" y="2747"/>
                  </a:lnTo>
                  <a:cubicBezTo>
                    <a:pt x="125287" y="43118"/>
                    <a:pt x="120530" y="85369"/>
                    <a:pt x="133361" y="123859"/>
                  </a:cubicBezTo>
                  <a:lnTo>
                    <a:pt x="145473" y="160193"/>
                  </a:lnTo>
                  <a:lnTo>
                    <a:pt x="151528" y="178360"/>
                  </a:lnTo>
                  <a:cubicBezTo>
                    <a:pt x="157422" y="231404"/>
                    <a:pt x="159851" y="248707"/>
                    <a:pt x="163639" y="305528"/>
                  </a:cubicBezTo>
                  <a:cubicBezTo>
                    <a:pt x="166060" y="341837"/>
                    <a:pt x="166542" y="378276"/>
                    <a:pt x="169695" y="414529"/>
                  </a:cubicBezTo>
                  <a:cubicBezTo>
                    <a:pt x="170587" y="424783"/>
                    <a:pt x="173437" y="434779"/>
                    <a:pt x="175751" y="444808"/>
                  </a:cubicBezTo>
                  <a:cubicBezTo>
                    <a:pt x="179494" y="461027"/>
                    <a:pt x="187862" y="493253"/>
                    <a:pt x="187862" y="493253"/>
                  </a:cubicBezTo>
                  <a:cubicBezTo>
                    <a:pt x="204646" y="644295"/>
                    <a:pt x="183302" y="438390"/>
                    <a:pt x="199973" y="771812"/>
                  </a:cubicBezTo>
                  <a:cubicBezTo>
                    <a:pt x="200551" y="783375"/>
                    <a:pt x="214960" y="805720"/>
                    <a:pt x="218140" y="814201"/>
                  </a:cubicBezTo>
                  <a:cubicBezTo>
                    <a:pt x="221062" y="821994"/>
                    <a:pt x="221910" y="830421"/>
                    <a:pt x="224196" y="838424"/>
                  </a:cubicBezTo>
                  <a:cubicBezTo>
                    <a:pt x="225949" y="844561"/>
                    <a:pt x="227960" y="850633"/>
                    <a:pt x="230251" y="856590"/>
                  </a:cubicBezTo>
                  <a:cubicBezTo>
                    <a:pt x="266464" y="950744"/>
                    <a:pt x="243343" y="883754"/>
                    <a:pt x="266585" y="953480"/>
                  </a:cubicBezTo>
                  <a:cubicBezTo>
                    <a:pt x="268604" y="959536"/>
                    <a:pt x="271389" y="965388"/>
                    <a:pt x="272641" y="971647"/>
                  </a:cubicBezTo>
                  <a:cubicBezTo>
                    <a:pt x="280328" y="1010087"/>
                    <a:pt x="276199" y="991941"/>
                    <a:pt x="284752" y="1026148"/>
                  </a:cubicBezTo>
                  <a:cubicBezTo>
                    <a:pt x="294466" y="1171854"/>
                    <a:pt x="280533" y="1077991"/>
                    <a:pt x="296863" y="1135149"/>
                  </a:cubicBezTo>
                  <a:cubicBezTo>
                    <a:pt x="299448" y="1144195"/>
                    <a:pt x="304137" y="1167865"/>
                    <a:pt x="308974" y="1177539"/>
                  </a:cubicBezTo>
                  <a:cubicBezTo>
                    <a:pt x="312229" y="1184049"/>
                    <a:pt x="317049" y="1189650"/>
                    <a:pt x="321086" y="1195706"/>
                  </a:cubicBezTo>
                  <a:cubicBezTo>
                    <a:pt x="323104" y="1201762"/>
                    <a:pt x="323857" y="1208399"/>
                    <a:pt x="327141" y="1213873"/>
                  </a:cubicBezTo>
                  <a:cubicBezTo>
                    <a:pt x="330078" y="1218769"/>
                    <a:pt x="335686" y="1221526"/>
                    <a:pt x="339253" y="1225984"/>
                  </a:cubicBezTo>
                  <a:cubicBezTo>
                    <a:pt x="343800" y="1231667"/>
                    <a:pt x="347134" y="1238229"/>
                    <a:pt x="351364" y="1244151"/>
                  </a:cubicBezTo>
                  <a:cubicBezTo>
                    <a:pt x="357230" y="1252364"/>
                    <a:pt x="363665" y="1260160"/>
                    <a:pt x="369531" y="1268373"/>
                  </a:cubicBezTo>
                  <a:cubicBezTo>
                    <a:pt x="373761" y="1274295"/>
                    <a:pt x="378387" y="1280030"/>
                    <a:pt x="381642" y="1286540"/>
                  </a:cubicBezTo>
                  <a:cubicBezTo>
                    <a:pt x="384497" y="1292249"/>
                    <a:pt x="383184" y="1300193"/>
                    <a:pt x="387698" y="1304707"/>
                  </a:cubicBezTo>
                  <a:cubicBezTo>
                    <a:pt x="397990" y="1314999"/>
                    <a:pt x="411920" y="1320855"/>
                    <a:pt x="424031" y="1328929"/>
                  </a:cubicBezTo>
                  <a:cubicBezTo>
                    <a:pt x="479940" y="1366202"/>
                    <a:pt x="411171" y="1318641"/>
                    <a:pt x="454310" y="1353152"/>
                  </a:cubicBezTo>
                  <a:cubicBezTo>
                    <a:pt x="459993" y="1357698"/>
                    <a:pt x="466793" y="1360717"/>
                    <a:pt x="472476" y="1365263"/>
                  </a:cubicBezTo>
                  <a:cubicBezTo>
                    <a:pt x="476934" y="1368830"/>
                    <a:pt x="480129" y="1373808"/>
                    <a:pt x="484588" y="1377375"/>
                  </a:cubicBezTo>
                  <a:cubicBezTo>
                    <a:pt x="490271" y="1381921"/>
                    <a:pt x="497315" y="1384651"/>
                    <a:pt x="502755" y="1389486"/>
                  </a:cubicBezTo>
                  <a:cubicBezTo>
                    <a:pt x="515556" y="1400865"/>
                    <a:pt x="539088" y="1425820"/>
                    <a:pt x="539088" y="1425820"/>
                  </a:cubicBezTo>
                  <a:cubicBezTo>
                    <a:pt x="539617" y="1442736"/>
                    <a:pt x="541900" y="1818036"/>
                    <a:pt x="539088" y="1819435"/>
                  </a:cubicBezTo>
                  <a:cubicBezTo>
                    <a:pt x="531367" y="1823276"/>
                    <a:pt x="16285" y="1836593"/>
                    <a:pt x="12248" y="1837602"/>
                  </a:cubicBezTo>
                  <a:cubicBezTo>
                    <a:pt x="16286" y="1849714"/>
                    <a:pt x="10230" y="1404625"/>
                    <a:pt x="6193" y="1244151"/>
                  </a:cubicBezTo>
                  <a:cubicBezTo>
                    <a:pt x="4174" y="1100834"/>
                    <a:pt x="3811" y="957485"/>
                    <a:pt x="137" y="814201"/>
                  </a:cubicBezTo>
                  <a:cubicBezTo>
                    <a:pt x="-872" y="607300"/>
                    <a:pt x="4197" y="16762"/>
                    <a:pt x="137" y="2747"/>
                  </a:cubicBezTo>
                  <a:cubicBezTo>
                    <a:pt x="45471" y="-3435"/>
                    <a:pt x="101065" y="2747"/>
                    <a:pt x="121250" y="274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69A5F9-7F34-9D46-9C37-2100F8F43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3073" y="3125165"/>
              <a:ext cx="0" cy="23033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A89CDB-67F9-224F-B197-3BD0A108656D}"/>
                </a:ext>
              </a:extLst>
            </p:cNvPr>
            <p:cNvCxnSpPr>
              <a:cxnSpLocks/>
            </p:cNvCxnSpPr>
            <p:nvPr/>
          </p:nvCxnSpPr>
          <p:spPr>
            <a:xfrm>
              <a:off x="7373073" y="5428527"/>
              <a:ext cx="4097438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1EF60BC-A2D4-D143-9B81-4D225A40F083}"/>
                </a:ext>
              </a:extLst>
            </p:cNvPr>
            <p:cNvSpPr/>
            <p:nvPr/>
          </p:nvSpPr>
          <p:spPr>
            <a:xfrm>
              <a:off x="7477246" y="3518704"/>
              <a:ext cx="3773347" cy="1863524"/>
            </a:xfrm>
            <a:custGeom>
              <a:avLst/>
              <a:gdLst>
                <a:gd name="connsiteX0" fmla="*/ 0 w 3761772"/>
                <a:gd name="connsiteY0" fmla="*/ 0 h 1835558"/>
                <a:gd name="connsiteX1" fmla="*/ 196769 w 3761772"/>
                <a:gd name="connsiteY1" fmla="*/ 1354238 h 1835558"/>
                <a:gd name="connsiteX2" fmla="*/ 520860 w 3761772"/>
                <a:gd name="connsiteY2" fmla="*/ 1713053 h 1835558"/>
                <a:gd name="connsiteX3" fmla="*/ 3761772 w 3761772"/>
                <a:gd name="connsiteY3" fmla="*/ 1794076 h 1835558"/>
                <a:gd name="connsiteX0" fmla="*/ 0 w 3761772"/>
                <a:gd name="connsiteY0" fmla="*/ 0 h 1824821"/>
                <a:gd name="connsiteX1" fmla="*/ 196769 w 3761772"/>
                <a:gd name="connsiteY1" fmla="*/ 1354238 h 1824821"/>
                <a:gd name="connsiteX2" fmla="*/ 925974 w 3761772"/>
                <a:gd name="connsiteY2" fmla="*/ 1643605 h 1824821"/>
                <a:gd name="connsiteX3" fmla="*/ 3761772 w 3761772"/>
                <a:gd name="connsiteY3" fmla="*/ 1794076 h 1824821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0968"/>
                <a:gd name="connsiteX1" fmla="*/ 196769 w 3761772"/>
                <a:gd name="connsiteY1" fmla="*/ 1250066 h 1820968"/>
                <a:gd name="connsiteX2" fmla="*/ 925974 w 3761772"/>
                <a:gd name="connsiteY2" fmla="*/ 1643605 h 1820968"/>
                <a:gd name="connsiteX3" fmla="*/ 3761772 w 3761772"/>
                <a:gd name="connsiteY3" fmla="*/ 1794076 h 1820968"/>
                <a:gd name="connsiteX0" fmla="*/ 0 w 3773347"/>
                <a:gd name="connsiteY0" fmla="*/ 0 h 1889987"/>
                <a:gd name="connsiteX1" fmla="*/ 196769 w 3773347"/>
                <a:gd name="connsiteY1" fmla="*/ 1250066 h 1889987"/>
                <a:gd name="connsiteX2" fmla="*/ 925974 w 3773347"/>
                <a:gd name="connsiteY2" fmla="*/ 1643605 h 1889987"/>
                <a:gd name="connsiteX3" fmla="*/ 3773347 w 3773347"/>
                <a:gd name="connsiteY3" fmla="*/ 1863524 h 1889987"/>
                <a:gd name="connsiteX0" fmla="*/ 0 w 3773347"/>
                <a:gd name="connsiteY0" fmla="*/ 0 h 1868107"/>
                <a:gd name="connsiteX1" fmla="*/ 196769 w 3773347"/>
                <a:gd name="connsiteY1" fmla="*/ 1250066 h 1868107"/>
                <a:gd name="connsiteX2" fmla="*/ 925974 w 3773347"/>
                <a:gd name="connsiteY2" fmla="*/ 1643605 h 1868107"/>
                <a:gd name="connsiteX3" fmla="*/ 3773347 w 3773347"/>
                <a:gd name="connsiteY3" fmla="*/ 1863524 h 1868107"/>
                <a:gd name="connsiteX0" fmla="*/ 0 w 3773347"/>
                <a:gd name="connsiteY0" fmla="*/ 0 h 1863524"/>
                <a:gd name="connsiteX1" fmla="*/ 196769 w 3773347"/>
                <a:gd name="connsiteY1" fmla="*/ 1250066 h 1863524"/>
                <a:gd name="connsiteX2" fmla="*/ 925974 w 3773347"/>
                <a:gd name="connsiteY2" fmla="*/ 1643605 h 1863524"/>
                <a:gd name="connsiteX3" fmla="*/ 3773347 w 3773347"/>
                <a:gd name="connsiteY3" fmla="*/ 1863524 h 18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3347" h="1863524">
                  <a:moveTo>
                    <a:pt x="0" y="0"/>
                  </a:moveTo>
                  <a:cubicBezTo>
                    <a:pt x="54979" y="534364"/>
                    <a:pt x="100313" y="1091878"/>
                    <a:pt x="196769" y="1250066"/>
                  </a:cubicBezTo>
                  <a:cubicBezTo>
                    <a:pt x="293225" y="1408254"/>
                    <a:pt x="329878" y="1541362"/>
                    <a:pt x="925974" y="1643605"/>
                  </a:cubicBezTo>
                  <a:cubicBezTo>
                    <a:pt x="1522070" y="1745848"/>
                    <a:pt x="3335439" y="1826871"/>
                    <a:pt x="3773347" y="1863524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18B1F-F63E-9543-AA1F-B2CA24E89606}"/>
                </a:ext>
              </a:extLst>
            </p:cNvPr>
            <p:cNvSpPr txBox="1"/>
            <p:nvPr/>
          </p:nvSpPr>
          <p:spPr>
            <a:xfrm>
              <a:off x="6772911" y="2752219"/>
              <a:ext cx="1408670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Flow</a:t>
              </a:r>
              <a:r>
                <a:rPr lang="zh-CN" altLang="en-US" i="1" dirty="0"/>
                <a:t> </a:t>
              </a:r>
              <a:r>
                <a:rPr lang="en-US" altLang="zh-CN" i="1" dirty="0"/>
                <a:t>size</a:t>
              </a:r>
              <a:endParaRPr lang="en-US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A63D0-5FAB-9F49-8738-AC3013267E20}"/>
                </a:ext>
              </a:extLst>
            </p:cNvPr>
            <p:cNvSpPr txBox="1"/>
            <p:nvPr/>
          </p:nvSpPr>
          <p:spPr>
            <a:xfrm>
              <a:off x="10829680" y="5499541"/>
              <a:ext cx="1281662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All</a:t>
              </a:r>
              <a:r>
                <a:rPr lang="zh-CN" altLang="en-US" i="1" dirty="0"/>
                <a:t> </a:t>
              </a:r>
              <a:r>
                <a:rPr lang="en-US" altLang="zh-CN" i="1" dirty="0"/>
                <a:t>flows</a:t>
              </a:r>
              <a:endParaRPr lang="en-US" i="1" dirty="0"/>
            </a:p>
          </p:txBody>
        </p:sp>
      </p:grpSp>
      <p:sp>
        <p:nvSpPr>
          <p:cNvPr id="13" name="Left Brace 12">
            <a:extLst>
              <a:ext uri="{FF2B5EF4-FFF2-40B4-BE49-F238E27FC236}">
                <a16:creationId xmlns:a16="http://schemas.microsoft.com/office/drawing/2014/main" id="{FCB7656A-F992-F64B-B8F0-E72C0A24028B}"/>
              </a:ext>
            </a:extLst>
          </p:cNvPr>
          <p:cNvSpPr/>
          <p:nvPr/>
        </p:nvSpPr>
        <p:spPr>
          <a:xfrm rot="5782380">
            <a:off x="9592517" y="2694457"/>
            <a:ext cx="356277" cy="33374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34E029-905B-2D4E-8CA8-AF0503495A11}"/>
              </a:ext>
            </a:extLst>
          </p:cNvPr>
          <p:cNvSpPr txBox="1"/>
          <p:nvPr/>
        </p:nvSpPr>
        <p:spPr>
          <a:xfrm rot="346137">
            <a:off x="9060141" y="3812656"/>
            <a:ext cx="142102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many!</a:t>
            </a:r>
            <a:endParaRPr lang="en-US" dirty="0"/>
          </a:p>
        </p:txBody>
      </p:sp>
      <p:pic>
        <p:nvPicPr>
          <p:cNvPr id="17" name="Picture 4" descr="相關圖片">
            <a:extLst>
              <a:ext uri="{FF2B5EF4-FFF2-40B4-BE49-F238E27FC236}">
                <a16:creationId xmlns:a16="http://schemas.microsoft.com/office/drawing/2014/main" id="{33BE5279-956F-104E-89A0-FE494285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87" y="2888675"/>
            <a:ext cx="924873" cy="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6994295A-A4B7-C04B-89D3-0C40E800F988}"/>
              </a:ext>
            </a:extLst>
          </p:cNvPr>
          <p:cNvSpPr/>
          <p:nvPr/>
        </p:nvSpPr>
        <p:spPr>
          <a:xfrm rot="16200000">
            <a:off x="7687917" y="4800854"/>
            <a:ext cx="262681" cy="54638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26772D-C7DA-F444-A347-162C91133072}"/>
              </a:ext>
            </a:extLst>
          </p:cNvPr>
          <p:cNvSpPr txBox="1"/>
          <p:nvPr/>
        </p:nvSpPr>
        <p:spPr>
          <a:xfrm>
            <a:off x="6945906" y="5382667"/>
            <a:ext cx="1857054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6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E359-3721-5C48-ACB8-4C8018D0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Randomized Admission Policy </a:t>
            </a:r>
            <a:r>
              <a:rPr lang="en-US" altLang="zh-CN" dirty="0">
                <a:latin typeface="Verdana" charset="0"/>
              </a:rPr>
              <a:t>(</a:t>
            </a:r>
            <a:r>
              <a:rPr lang="en-US" altLang="zh-CN" dirty="0"/>
              <a:t>RAP)</a:t>
            </a:r>
            <a:br>
              <a:rPr lang="en-US" altLang="zh-CN" dirty="0"/>
            </a:br>
            <a:r>
              <a:rPr lang="en-US" b="0" dirty="0">
                <a:latin typeface="Verdana" charset="0"/>
              </a:rPr>
              <a:t>(</a:t>
            </a:r>
            <a:r>
              <a:rPr lang="en-US" altLang="zh-CN" b="0" dirty="0">
                <a:latin typeface="Verdana" charset="0"/>
              </a:rPr>
              <a:t>Ben</a:t>
            </a:r>
            <a:r>
              <a:rPr lang="zh-CN" altLang="en-US" b="0" dirty="0">
                <a:latin typeface="Verdana" charset="0"/>
              </a:rPr>
              <a:t> </a:t>
            </a:r>
            <a:r>
              <a:rPr lang="en-US" altLang="zh-CN" b="0" dirty="0" err="1"/>
              <a:t>Basat</a:t>
            </a:r>
            <a:r>
              <a:rPr lang="en-US" b="0" dirty="0"/>
              <a:t> et al.)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B30B-A73A-FC4F-9982-50A745A022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z="3600" dirty="0"/>
              <a:t>What</a:t>
            </a:r>
            <a:r>
              <a:rPr lang="zh-CN" altLang="en-US" sz="3600" dirty="0"/>
              <a:t> </a:t>
            </a:r>
            <a:r>
              <a:rPr lang="en-US" altLang="zh-CN" sz="3600" dirty="0"/>
              <a:t>if</a:t>
            </a:r>
            <a:r>
              <a:rPr lang="zh-CN" altLang="en-US" sz="3600" dirty="0"/>
              <a:t> </a:t>
            </a:r>
            <a:r>
              <a:rPr lang="en-US" altLang="zh-CN" sz="3600" dirty="0"/>
              <a:t>we</a:t>
            </a:r>
            <a:r>
              <a:rPr lang="zh-CN" altLang="en-US" sz="3600" dirty="0"/>
              <a:t> </a:t>
            </a:r>
            <a:r>
              <a:rPr lang="en-US" altLang="zh-CN" sz="3600" dirty="0"/>
              <a:t>don’t</a:t>
            </a:r>
            <a:r>
              <a:rPr lang="zh-CN" altLang="en-US" sz="3600" dirty="0"/>
              <a:t> </a:t>
            </a:r>
            <a:r>
              <a:rPr lang="en-US" altLang="zh-CN" sz="3600" dirty="0"/>
              <a:t>always</a:t>
            </a:r>
            <a:r>
              <a:rPr lang="zh-CN" altLang="en-US" sz="3600" dirty="0"/>
              <a:t> </a:t>
            </a:r>
            <a:r>
              <a:rPr lang="en-US" altLang="zh-CN" sz="3600" dirty="0"/>
              <a:t>replace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minimum?</a:t>
            </a:r>
          </a:p>
          <a:p>
            <a:endParaRPr lang="en-US" altLang="zh-CN" sz="3600" dirty="0"/>
          </a:p>
          <a:p>
            <a:r>
              <a:rPr lang="en-US" altLang="zh-CN" sz="3600" dirty="0"/>
              <a:t>When</a:t>
            </a:r>
            <a:r>
              <a:rPr lang="zh-CN" altLang="en-US" sz="3600" dirty="0"/>
              <a:t> </a:t>
            </a:r>
            <a:r>
              <a:rPr lang="en-US" altLang="zh-CN" sz="3600" dirty="0"/>
              <a:t>minimum</a:t>
            </a:r>
            <a:r>
              <a:rPr lang="zh-CN" altLang="en-US" sz="3600" dirty="0"/>
              <a:t> </a:t>
            </a:r>
            <a:r>
              <a:rPr lang="en-US" altLang="zh-CN" sz="3600" dirty="0"/>
              <a:t>counter</a:t>
            </a:r>
            <a:r>
              <a:rPr lang="zh-CN" altLang="en-US" sz="3600" dirty="0"/>
              <a:t> </a:t>
            </a:r>
            <a:r>
              <a:rPr lang="en-US" altLang="zh-CN" sz="3600" dirty="0"/>
              <a:t>is</a:t>
            </a:r>
            <a:r>
              <a:rPr lang="zh-CN" altLang="en-US" sz="3600" dirty="0"/>
              <a:t> </a:t>
            </a:r>
            <a:r>
              <a:rPr lang="en-US" altLang="zh-CN" sz="3600" i="1" dirty="0" err="1"/>
              <a:t>c</a:t>
            </a:r>
            <a:r>
              <a:rPr lang="en-US" altLang="zh-CN" sz="3600" i="1" baseline="-25000" dirty="0" err="1"/>
              <a:t>min</a:t>
            </a:r>
            <a:r>
              <a:rPr lang="en-US" altLang="zh-CN" sz="3600" dirty="0"/>
              <a:t>,</a:t>
            </a:r>
            <a:r>
              <a:rPr lang="zh-CN" altLang="en-US" sz="3600" dirty="0"/>
              <a:t> </a:t>
            </a:r>
            <a:r>
              <a:rPr lang="en-US" altLang="zh-CN" sz="3600" dirty="0"/>
              <a:t>replace</a:t>
            </a:r>
            <a:r>
              <a:rPr lang="zh-CN" altLang="en-US" sz="3600" dirty="0"/>
              <a:t> </a:t>
            </a:r>
            <a:r>
              <a:rPr lang="en-US" altLang="zh-CN" sz="3600" dirty="0"/>
              <a:t>it</a:t>
            </a:r>
            <a:r>
              <a:rPr lang="zh-CN" altLang="en-US" sz="3600" dirty="0"/>
              <a:t> </a:t>
            </a:r>
            <a:r>
              <a:rPr lang="en-US" altLang="zh-CN" sz="3600" dirty="0"/>
              <a:t>with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small</a:t>
            </a:r>
            <a:r>
              <a:rPr lang="zh-CN" altLang="en-US" sz="3600" dirty="0"/>
              <a:t> </a:t>
            </a:r>
            <a:r>
              <a:rPr lang="en-US" altLang="zh-CN" sz="3600" dirty="0"/>
              <a:t>probability</a:t>
            </a:r>
          </a:p>
          <a:p>
            <a:r>
              <a:rPr lang="en-US" altLang="zh-CN" sz="3600" i="1" dirty="0"/>
              <a:t>“Increment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1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in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expectation”:</a:t>
            </a:r>
            <a:r>
              <a:rPr lang="zh-CN" altLang="en-US" sz="3600" i="1" dirty="0"/>
              <a:t>  </a:t>
            </a:r>
            <a:r>
              <a:rPr lang="en-US" altLang="zh-CN" sz="3600" i="1" dirty="0"/>
              <a:t>P=1/(c</a:t>
            </a:r>
            <a:r>
              <a:rPr lang="en-US" altLang="zh-CN" sz="3600" i="1" baseline="-25000" dirty="0"/>
              <a:t>min</a:t>
            </a:r>
            <a:r>
              <a:rPr lang="en-US" altLang="zh-CN" sz="3600" i="1" dirty="0"/>
              <a:t>+1)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5AC47-051E-2545-9DDA-BE70E0DA9C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B9E3-776E-9443-8C75-EEA5E30F4785}"/>
              </a:ext>
            </a:extLst>
          </p:cNvPr>
          <p:cNvSpPr txBox="1"/>
          <p:nvPr/>
        </p:nvSpPr>
        <p:spPr>
          <a:xfrm>
            <a:off x="6160635" y="6255939"/>
            <a:ext cx="6137291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Ben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Basa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Randomized admission policy for efficient top-k and frequency estimation.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INFOCOM 2017</a:t>
            </a:r>
          </a:p>
        </p:txBody>
      </p:sp>
    </p:spTree>
    <p:extLst>
      <p:ext uri="{BB962C8B-B14F-4D97-AF65-F5344CB8AC3E}">
        <p14:creationId xmlns:p14="http://schemas.microsoft.com/office/powerpoint/2010/main" val="201268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History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devices</a:t>
            </a:r>
          </a:p>
          <a:p>
            <a:pPr lvl="1"/>
            <a:r>
              <a:rPr lang="en-US" altLang="zh-CN" dirty="0"/>
              <a:t>Routing,</a:t>
            </a:r>
            <a:r>
              <a:rPr lang="zh-CN" altLang="en-US" dirty="0"/>
              <a:t> </a:t>
            </a:r>
            <a:r>
              <a:rPr lang="en-US" altLang="zh-CN" dirty="0"/>
              <a:t>Switching,</a:t>
            </a:r>
            <a:r>
              <a:rPr lang="zh-CN" altLang="en-US" dirty="0"/>
              <a:t> </a:t>
            </a:r>
            <a:r>
              <a:rPr lang="en-US" altLang="zh-CN" dirty="0"/>
              <a:t>NAT,</a:t>
            </a:r>
            <a:r>
              <a:rPr lang="zh-CN" altLang="en-US" dirty="0"/>
              <a:t> </a:t>
            </a:r>
            <a:r>
              <a:rPr lang="en-US" altLang="zh-CN" dirty="0"/>
              <a:t>Firewall,</a:t>
            </a:r>
            <a:r>
              <a:rPr lang="zh-CN" altLang="en-US" dirty="0"/>
              <a:t> </a:t>
            </a:r>
            <a:r>
              <a:rPr lang="en-US" altLang="zh-CN" dirty="0"/>
              <a:t>Shaper</a:t>
            </a:r>
            <a:r>
              <a:rPr lang="mr-IN" altLang="zh-CN" dirty="0"/>
              <a:t>…</a:t>
            </a:r>
            <a:endParaRPr lang="en-US" altLang="zh-CN" dirty="0"/>
          </a:p>
          <a:p>
            <a:pPr lvl="1"/>
            <a:r>
              <a:rPr lang="en-US" altLang="zh-CN" dirty="0"/>
              <a:t>“</a:t>
            </a:r>
            <a:r>
              <a:rPr lang="en-US" altLang="en-US" dirty="0"/>
              <a:t>Many Boxes, But Similar Functions</a:t>
            </a:r>
            <a:r>
              <a:rPr lang="en-US" altLang="zh-CN" dirty="0"/>
              <a:t>”</a:t>
            </a:r>
          </a:p>
          <a:p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functions,</a:t>
            </a:r>
            <a:r>
              <a:rPr lang="zh-CN" altLang="en-US" dirty="0"/>
              <a:t> </a:t>
            </a:r>
            <a:r>
              <a:rPr lang="en-US" altLang="zh-CN" dirty="0"/>
              <a:t>Unified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interface!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</a:p>
          <a:p>
            <a:pPr lvl="1"/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subset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header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</a:p>
          <a:p>
            <a:pPr lvl="1"/>
            <a:r>
              <a:rPr lang="en-US" altLang="zh-CN" dirty="0"/>
              <a:t>Action:</a:t>
            </a:r>
            <a:r>
              <a:rPr lang="zh-CN" altLang="en-US" dirty="0"/>
              <a:t> </a:t>
            </a:r>
            <a:r>
              <a:rPr lang="en-US" altLang="en-US" dirty="0"/>
              <a:t>forward, flood, drop, rewrite, count, </a:t>
            </a:r>
            <a:r>
              <a:rPr lang="en-US" altLang="en-US" dirty="0" err="1"/>
              <a:t>etc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4" name="Picture 18" descr="Screen shot 2011-02-04 at 12.3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53" y="4001294"/>
            <a:ext cx="28844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age result for network sw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18" y="1428749"/>
            <a:ext cx="28003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8533" y="2284967"/>
            <a:ext cx="333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Router?</a:t>
            </a:r>
            <a:r>
              <a:rPr lang="zh-CN" altLang="en-US" dirty="0"/>
              <a:t> </a:t>
            </a:r>
            <a:r>
              <a:rPr lang="en-US" altLang="zh-CN" dirty="0"/>
              <a:t>Switch?</a:t>
            </a:r>
            <a:r>
              <a:rPr lang="zh-CN" altLang="en-US" dirty="0"/>
              <a:t> </a:t>
            </a:r>
            <a:r>
              <a:rPr lang="en-US" altLang="zh-CN" dirty="0"/>
              <a:t>Firewall?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65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360" y="2103120"/>
            <a:ext cx="2006641" cy="2743200"/>
            <a:chOff x="3115476" y="1910688"/>
            <a:chExt cx="2745781" cy="2743200"/>
          </a:xfrm>
        </p:grpSpPr>
        <p:sp>
          <p:nvSpPr>
            <p:cNvPr id="63" name="Rectangle 62"/>
            <p:cNvSpPr/>
            <p:nvPr/>
          </p:nvSpPr>
          <p:spPr>
            <a:xfrm>
              <a:off x="3118057" y="1910688"/>
              <a:ext cx="27432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115476" y="3330969"/>
              <a:ext cx="2743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183B9-47F6-7D44-B054-A14E1BAC9B3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9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2283440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150215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2" name="Picture 2" descr="Image result for futurama party worm,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6494665" y="514366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uturama toad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5150465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uturama morbo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12740640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16255365" y="501205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3638998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8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965936" y="520293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9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4441104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0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4825472" y="519379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6709136" y="470401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2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4944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3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58589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4" name="Picture 2" descr="Image result for futurama party worm,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9516517" y="4617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Image result for futurama toad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81449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futurama morbo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54017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Related image"/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9059317" y="4617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63161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773317" y="461772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0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7230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1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76877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2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6021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55" name="3D Coin Fli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19199" y="1635147"/>
            <a:ext cx="2496743" cy="1664495"/>
          </a:xfrm>
          <a:prstGeom prst="rect">
            <a:avLst/>
          </a:prstGeom>
        </p:spPr>
      </p:pic>
      <p:pic>
        <p:nvPicPr>
          <p:cNvPr id="56" name="Picture 2" descr="http://previews.123rf.com/images/dirkercken/dirkercken1306/dirkercken130600105/20125643-access-denied-no-entrance-password-control-restricted-areamembers-only-red-label-icon-or-stamp-Stock-Pho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5434" y1="83537" x2="10611" y2="82317"/>
                        <a14:foregroundMark x1="92605" y1="12805" x2="87138" y2="10061"/>
                        <a14:foregroundMark x1="93248" y1="28049" x2="93248" y2="25915"/>
                        <a14:foregroundMark x1="8360" y1="74085" x2="7395" y2="73476"/>
                        <a14:foregroundMark x1="78778" y1="12500" x2="78457" y2="11280"/>
                        <a14:backgroundMark x1="26688" y1="85061" x2="49196" y2="9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91" y="1728566"/>
            <a:ext cx="1292602" cy="13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uturama - Best of Zoidberg - YouTube.flv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159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01918" y="1497061"/>
            <a:ext cx="2727893" cy="2045920"/>
          </a:xfrm>
          <a:prstGeom prst="rect">
            <a:avLst/>
          </a:prstGeom>
        </p:spPr>
      </p:pic>
      <p:pic>
        <p:nvPicPr>
          <p:cNvPr id="57" name="Picture 2" descr="Image result for access granted approve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 bwMode="auto">
          <a:xfrm>
            <a:off x="3708693" y="4942008"/>
            <a:ext cx="1714500" cy="17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596384" y="3438144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5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294439" y="3869334"/>
            <a:ext cx="457200" cy="457200"/>
          </a:xfrm>
          <a:prstGeom prst="rect">
            <a:avLst/>
          </a:prstGeom>
          <a:noFill/>
          <a:ex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922482E-5C34-3142-BD59-0462D7C0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Randomized Admission Policy </a:t>
            </a:r>
            <a:r>
              <a:rPr lang="en-US" altLang="zh-CN" dirty="0">
                <a:latin typeface="Verdana" charset="0"/>
              </a:rPr>
              <a:t>(</a:t>
            </a:r>
            <a:r>
              <a:rPr lang="en-US" altLang="zh-CN" dirty="0"/>
              <a:t>RAP)</a:t>
            </a:r>
            <a:br>
              <a:rPr lang="en-US" altLang="zh-CN" dirty="0"/>
            </a:br>
            <a:r>
              <a:rPr lang="en-US" b="0" dirty="0">
                <a:latin typeface="Verdana" charset="0"/>
              </a:rPr>
              <a:t>(</a:t>
            </a:r>
            <a:r>
              <a:rPr lang="en-US" altLang="zh-CN" b="0" dirty="0">
                <a:latin typeface="Verdana" charset="0"/>
              </a:rPr>
              <a:t>Ben</a:t>
            </a:r>
            <a:r>
              <a:rPr lang="zh-CN" altLang="en-US" b="0" dirty="0">
                <a:latin typeface="Verdana" charset="0"/>
              </a:rPr>
              <a:t> </a:t>
            </a:r>
            <a:r>
              <a:rPr lang="en-US" altLang="zh-CN" b="0" dirty="0" err="1"/>
              <a:t>Basat</a:t>
            </a:r>
            <a:r>
              <a:rPr lang="en-US" b="0" dirty="0"/>
              <a:t> et al.)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C816A-F6F9-5C41-B08E-3E4A30419AB5}"/>
              </a:ext>
            </a:extLst>
          </p:cNvPr>
          <p:cNvSpPr txBox="1"/>
          <p:nvPr/>
        </p:nvSpPr>
        <p:spPr>
          <a:xfrm>
            <a:off x="290033" y="5063957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=1/2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</a:t>
            </a:r>
            <a:r>
              <a:rPr kumimoji="0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</a:t>
            </a:r>
            <a:r>
              <a:rPr kumimoji="0" lang="en-US" altLang="zh-CN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min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D29BEB-77A3-8840-A0A4-004BAD636A7A}"/>
              </a:ext>
            </a:extLst>
          </p:cNvPr>
          <p:cNvSpPr txBox="1"/>
          <p:nvPr/>
        </p:nvSpPr>
        <p:spPr>
          <a:xfrm>
            <a:off x="272559" y="5080720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=1/3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</a:t>
            </a:r>
            <a:r>
              <a:rPr kumimoji="0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</a:t>
            </a:r>
            <a:r>
              <a:rPr kumimoji="0" lang="en-US" altLang="zh-CN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min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=2)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94CF6E-92A1-BC49-BFA6-3844BF3A4FA3}"/>
              </a:ext>
            </a:extLst>
          </p:cNvPr>
          <p:cNvSpPr txBox="1"/>
          <p:nvPr/>
        </p:nvSpPr>
        <p:spPr>
          <a:xfrm>
            <a:off x="293884" y="5059930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=1/4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</a:t>
            </a:r>
            <a:r>
              <a:rPr kumimoji="0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</a:t>
            </a:r>
            <a:r>
              <a:rPr kumimoji="0" lang="en-US" altLang="zh-CN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min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D5647B-1850-A54E-8E61-033D481A1381}"/>
              </a:ext>
            </a:extLst>
          </p:cNvPr>
          <p:cNvSpPr txBox="1"/>
          <p:nvPr/>
        </p:nvSpPr>
        <p:spPr>
          <a:xfrm>
            <a:off x="293884" y="5076693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=1/4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</a:t>
            </a:r>
            <a:r>
              <a:rPr kumimoji="0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</a:t>
            </a:r>
            <a:r>
              <a:rPr kumimoji="0" lang="en-US" altLang="zh-CN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min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98633 -0.4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23" y="-20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1.02109 -0.1967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5" y="-98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77309 -0.265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63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97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94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1.0592 -0.4087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69" y="-204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86215 -0.2550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8" y="-127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7 -2.22222E-6 L -0.31562 0.0613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1.09653 -0.40879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6" y="-20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0139 L -1.08985 -0.40671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75" y="-2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98941 -0.258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1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0.00486 L -1.272 -0.1236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81" y="-6435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3.7037E-7 L -1.10851 -0.2294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9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3.33333E-6 L -1.13455 -0.24861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0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2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  <p:bldP spid="8" grpId="1"/>
      <p:bldP spid="8" grpId="2"/>
      <p:bldP spid="8" grpId="3"/>
      <p:bldP spid="41" grpId="0"/>
      <p:bldP spid="41" grpId="1"/>
      <p:bldP spid="42" grpId="0"/>
      <p:bldP spid="4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4258-83A6-F841-8686-641B08DB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Adapting</a:t>
            </a:r>
            <a:r>
              <a:rPr lang="zh-CN" altLang="en-US" dirty="0"/>
              <a:t> </a:t>
            </a:r>
            <a:r>
              <a:rPr lang="en-US" altLang="zh-CN" dirty="0"/>
              <a:t>RAP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D8AF-F440-F54E-9C61-92E829B0C2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dirty="0"/>
              <a:t>Space-Saving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/>
              <a:t>RAP</a:t>
            </a:r>
            <a:r>
              <a:rPr lang="zh-CN" altLang="en-US" sz="3200" dirty="0"/>
              <a:t> </a:t>
            </a:r>
            <a:r>
              <a:rPr lang="en-US" altLang="zh-CN" sz="3200" dirty="0"/>
              <a:t>are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b="1" dirty="0"/>
              <a:t>computers</a:t>
            </a:r>
            <a:r>
              <a:rPr lang="en-US" altLang="zh-CN" sz="3200" dirty="0"/>
              <a:t>!</a:t>
            </a:r>
          </a:p>
          <a:p>
            <a:pPr marL="0" indent="0">
              <a:buNone/>
            </a:pPr>
            <a:r>
              <a:rPr lang="en-US" altLang="zh-CN" sz="3200" dirty="0"/>
              <a:t>Constraints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b="1" dirty="0"/>
              <a:t>programmable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switches</a:t>
            </a:r>
            <a:r>
              <a:rPr lang="en-US" altLang="zh-CN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Cannot</a:t>
            </a:r>
            <a:r>
              <a:rPr lang="zh-CN" altLang="en-US" sz="3200" dirty="0"/>
              <a:t> </a:t>
            </a:r>
            <a:r>
              <a:rPr lang="en-US" altLang="zh-CN" sz="3200" dirty="0"/>
              <a:t>know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global</a:t>
            </a:r>
            <a:r>
              <a:rPr lang="zh-CN" altLang="en-US" sz="3200" dirty="0"/>
              <a:t> </a:t>
            </a:r>
            <a:r>
              <a:rPr lang="en-US" altLang="zh-CN" sz="3200" dirty="0"/>
              <a:t>minimum</a:t>
            </a:r>
            <a:r>
              <a:rPr lang="zh-CN" altLang="en-US" sz="3200" dirty="0"/>
              <a:t> </a:t>
            </a:r>
            <a:r>
              <a:rPr lang="en-US" altLang="zh-CN" sz="3200" dirty="0"/>
              <a:t>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Partitioned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–</a:t>
            </a:r>
            <a:r>
              <a:rPr lang="zh-CN" altLang="en-US" sz="3200" dirty="0"/>
              <a:t> </a:t>
            </a:r>
            <a:r>
              <a:rPr lang="en-US" altLang="zh-CN" sz="3200" dirty="0"/>
              <a:t>too</a:t>
            </a:r>
            <a:r>
              <a:rPr lang="zh-CN" altLang="en-US" sz="3200" dirty="0"/>
              <a:t> </a:t>
            </a:r>
            <a:r>
              <a:rPr lang="en-US" altLang="zh-CN" sz="3200" dirty="0"/>
              <a:t>late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How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flip</a:t>
            </a:r>
            <a:r>
              <a:rPr lang="zh-CN" altLang="en-US" sz="3200" dirty="0"/>
              <a:t> </a:t>
            </a:r>
            <a:r>
              <a:rPr lang="en-US" altLang="zh-CN" sz="3200" dirty="0"/>
              <a:t>coin?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Recirculation</a:t>
            </a:r>
            <a:r>
              <a:rPr lang="zh-CN" altLang="en-US" sz="3200" dirty="0"/>
              <a:t> </a:t>
            </a:r>
            <a:r>
              <a:rPr lang="en-US" altLang="zh-CN" sz="3200" dirty="0"/>
              <a:t>hurts</a:t>
            </a:r>
            <a:r>
              <a:rPr lang="zh-CN" altLang="en-US" sz="3200" dirty="0"/>
              <a:t> </a:t>
            </a:r>
            <a:r>
              <a:rPr lang="en-US" altLang="zh-CN" sz="3200" dirty="0"/>
              <a:t>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11A36-EC8B-6041-B010-1D97DD6AD4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61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C14C-DD18-2344-AE85-FA7AEB24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r>
              <a:rPr lang="zh-CN" altLang="en-US" sz="2800" dirty="0"/>
              <a:t> </a:t>
            </a:r>
            <a:br>
              <a:rPr lang="en-US" altLang="zh-CN" dirty="0"/>
            </a:b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Minimum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9ED6-E2CD-7943-A1C1-8F85A38C7C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79" y="1645920"/>
            <a:ext cx="6321842" cy="4389120"/>
          </a:xfrm>
        </p:spPr>
        <p:txBody>
          <a:bodyPr/>
          <a:lstStyle/>
          <a:p>
            <a:r>
              <a:rPr lang="en-US" altLang="zh-CN" sz="2800" dirty="0"/>
              <a:t>What</a:t>
            </a:r>
            <a:r>
              <a:rPr lang="zh-CN" altLang="en-US" sz="2800" dirty="0"/>
              <a:t> </a:t>
            </a:r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can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R/W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few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addresses?</a:t>
            </a:r>
          </a:p>
          <a:p>
            <a:r>
              <a:rPr lang="en-US" altLang="zh-CN" sz="2800" dirty="0"/>
              <a:t>Can’t</a:t>
            </a:r>
            <a:r>
              <a:rPr lang="zh-CN" altLang="en-US" sz="2800" dirty="0"/>
              <a:t> </a:t>
            </a:r>
            <a:r>
              <a:rPr lang="en-US" altLang="zh-CN" sz="2800" dirty="0"/>
              <a:t>find</a:t>
            </a:r>
            <a:r>
              <a:rPr lang="zh-CN" altLang="en-US" sz="2800" dirty="0"/>
              <a:t> </a:t>
            </a:r>
            <a:r>
              <a:rPr lang="en-US" altLang="zh-CN" sz="2800" dirty="0"/>
              <a:t>global</a:t>
            </a:r>
            <a:r>
              <a:rPr lang="zh-CN" altLang="en-US" sz="2800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dirty="0"/>
              <a:t> </a:t>
            </a:r>
            <a:r>
              <a:rPr lang="en-US" altLang="zh-CN" sz="2800" i="1" dirty="0" err="1"/>
              <a:t>c</a:t>
            </a:r>
            <a:r>
              <a:rPr lang="en-US" altLang="zh-CN" sz="2800" i="1" baseline="-25000" dirty="0" err="1"/>
              <a:t>min</a:t>
            </a:r>
            <a:endParaRPr lang="en-US" altLang="zh-CN" sz="2800" i="1" baseline="-25000" dirty="0"/>
          </a:p>
          <a:p>
            <a:r>
              <a:rPr lang="en-US" altLang="zh-CN" sz="2800" dirty="0"/>
              <a:t>Find</a:t>
            </a:r>
            <a:r>
              <a:rPr lang="zh-CN" altLang="en-US" sz="2800" dirty="0"/>
              <a:t> </a:t>
            </a:r>
            <a:r>
              <a:rPr lang="en-US" altLang="zh-CN" sz="2800" dirty="0"/>
              <a:t>approximate</a:t>
            </a:r>
            <a:r>
              <a:rPr lang="zh-CN" altLang="en-US" sz="2800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dirty="0"/>
              <a:t> </a:t>
            </a:r>
            <a:r>
              <a:rPr lang="en-US" altLang="zh-CN" sz="2800" i="1" dirty="0" err="1"/>
              <a:t>c’</a:t>
            </a:r>
            <a:r>
              <a:rPr lang="en-US" altLang="zh-CN" sz="2800" i="1" baseline="-25000" dirty="0" err="1"/>
              <a:t>min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by</a:t>
            </a:r>
            <a:r>
              <a:rPr lang="zh-CN" altLang="en-US" sz="2800" dirty="0"/>
              <a:t> </a:t>
            </a:r>
            <a:r>
              <a:rPr lang="en-US" altLang="zh-CN" sz="2800" dirty="0"/>
              <a:t>randomly</a:t>
            </a:r>
            <a:r>
              <a:rPr lang="zh-CN" altLang="en-US" sz="2800" dirty="0"/>
              <a:t> </a:t>
            </a:r>
            <a:r>
              <a:rPr lang="en-US" altLang="zh-CN" sz="2800" dirty="0"/>
              <a:t>querying</a:t>
            </a:r>
            <a:r>
              <a:rPr lang="zh-CN" altLang="en-US" sz="2800" dirty="0"/>
              <a:t> </a:t>
            </a:r>
            <a:r>
              <a:rPr lang="en-US" altLang="zh-CN" sz="2800" dirty="0"/>
              <a:t>4</a:t>
            </a:r>
            <a:r>
              <a:rPr lang="zh-CN" altLang="en-US" sz="2800" dirty="0"/>
              <a:t> </a:t>
            </a:r>
            <a:r>
              <a:rPr lang="en-US" altLang="zh-CN" sz="2800" dirty="0"/>
              <a:t>addresses</a:t>
            </a:r>
            <a:r>
              <a:rPr lang="zh-CN" altLang="en-US" sz="2800" dirty="0"/>
              <a:t> </a:t>
            </a:r>
            <a:r>
              <a:rPr lang="en-US" altLang="zh-CN" sz="2800" dirty="0"/>
              <a:t>(based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flow</a:t>
            </a:r>
            <a:r>
              <a:rPr lang="zh-CN" altLang="en-US" sz="2800" dirty="0"/>
              <a:t> </a:t>
            </a:r>
            <a:r>
              <a:rPr lang="en-US" altLang="zh-CN" sz="2800" dirty="0"/>
              <a:t>ID)</a:t>
            </a:r>
          </a:p>
          <a:p>
            <a:r>
              <a:rPr lang="en-US" altLang="zh-CN" dirty="0"/>
              <a:t>Count-Min</a:t>
            </a:r>
            <a:r>
              <a:rPr lang="zh-CN" altLang="en-US" dirty="0"/>
              <a:t> </a:t>
            </a:r>
            <a:r>
              <a:rPr lang="en-US" altLang="zh-CN" dirty="0"/>
              <a:t>Sketch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 err="1"/>
              <a:t>Cormode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 err="1"/>
              <a:t>Muthukrishnan</a:t>
            </a:r>
            <a:r>
              <a:rPr lang="en-US" altLang="zh-CN" dirty="0"/>
              <a:t>),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 err="1"/>
              <a:t>HashPipe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 err="1"/>
              <a:t>Sivaraman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AA8A-C4B0-644C-B329-21361247E6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9841A1-D7F0-1240-9FAA-C0E91136BE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5745" y="2207734"/>
          <a:ext cx="3316635" cy="225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05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</a:tblGrid>
              <a:tr h="451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4</a:t>
                      </a:r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F4A-A1AC-8C4C-95C8-C92D3F7EC8F7}"/>
              </a:ext>
            </a:extLst>
          </p:cNvPr>
          <p:cNvCxnSpPr/>
          <p:nvPr/>
        </p:nvCxnSpPr>
        <p:spPr>
          <a:xfrm>
            <a:off x="7707138" y="2915721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E77D29-DDA2-964E-A7D3-4E766964A41D}"/>
              </a:ext>
            </a:extLst>
          </p:cNvPr>
          <p:cNvCxnSpPr>
            <a:cxnSpLocks/>
          </p:cNvCxnSpPr>
          <p:nvPr/>
        </p:nvCxnSpPr>
        <p:spPr>
          <a:xfrm>
            <a:off x="8264351" y="2923807"/>
            <a:ext cx="959999" cy="926227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192DDD-F187-4C46-9C45-EE85FACEDB6D}"/>
              </a:ext>
            </a:extLst>
          </p:cNvPr>
          <p:cNvCxnSpPr>
            <a:cxnSpLocks/>
          </p:cNvCxnSpPr>
          <p:nvPr/>
        </p:nvCxnSpPr>
        <p:spPr>
          <a:xfrm flipV="1">
            <a:off x="9224350" y="2899846"/>
            <a:ext cx="860486" cy="937657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81671A-9A9E-8F43-B419-F3CCB3D618A0}"/>
              </a:ext>
            </a:extLst>
          </p:cNvPr>
          <p:cNvCxnSpPr>
            <a:cxnSpLocks/>
          </p:cNvCxnSpPr>
          <p:nvPr/>
        </p:nvCxnSpPr>
        <p:spPr>
          <a:xfrm>
            <a:off x="10142024" y="2895570"/>
            <a:ext cx="902811" cy="1349299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4AF4EA-AEC7-0547-86B2-57D7E51247EF}"/>
              </a:ext>
            </a:extLst>
          </p:cNvPr>
          <p:cNvCxnSpPr/>
          <p:nvPr/>
        </p:nvCxnSpPr>
        <p:spPr>
          <a:xfrm>
            <a:off x="11076741" y="4278389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06CD4A-616A-154C-AC25-5F00FC1CD156}"/>
              </a:ext>
            </a:extLst>
          </p:cNvPr>
          <p:cNvCxnSpPr/>
          <p:nvPr/>
        </p:nvCxnSpPr>
        <p:spPr>
          <a:xfrm>
            <a:off x="7707138" y="4266767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D8737B-96C0-0D4B-9EE1-A23266694A3F}"/>
              </a:ext>
            </a:extLst>
          </p:cNvPr>
          <p:cNvCxnSpPr>
            <a:cxnSpLocks/>
          </p:cNvCxnSpPr>
          <p:nvPr/>
        </p:nvCxnSpPr>
        <p:spPr>
          <a:xfrm flipV="1">
            <a:off x="8297725" y="3850034"/>
            <a:ext cx="926625" cy="416734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A5EC1C-05AB-754A-A835-EE24965E77D6}"/>
              </a:ext>
            </a:extLst>
          </p:cNvPr>
          <p:cNvCxnSpPr>
            <a:cxnSpLocks/>
          </p:cNvCxnSpPr>
          <p:nvPr/>
        </p:nvCxnSpPr>
        <p:spPr>
          <a:xfrm>
            <a:off x="9225922" y="3864887"/>
            <a:ext cx="855228" cy="459786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1D4D6C-1604-994F-BA65-439C00CF8B96}"/>
              </a:ext>
            </a:extLst>
          </p:cNvPr>
          <p:cNvCxnSpPr>
            <a:cxnSpLocks/>
          </p:cNvCxnSpPr>
          <p:nvPr/>
        </p:nvCxnSpPr>
        <p:spPr>
          <a:xfrm flipV="1">
            <a:off x="10108650" y="3329110"/>
            <a:ext cx="903266" cy="949279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38027-5A5F-B244-89DD-521723715BF9}"/>
              </a:ext>
            </a:extLst>
          </p:cNvPr>
          <p:cNvCxnSpPr/>
          <p:nvPr/>
        </p:nvCxnSpPr>
        <p:spPr>
          <a:xfrm>
            <a:off x="11076740" y="3340437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10BEC4-C5A6-5B47-8B66-34696F1CB45C}"/>
              </a:ext>
            </a:extLst>
          </p:cNvPr>
          <p:cNvSpPr txBox="1"/>
          <p:nvPr/>
        </p:nvSpPr>
        <p:spPr>
          <a:xfrm>
            <a:off x="6160635" y="6001109"/>
            <a:ext cx="6137291" cy="86177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Graham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Cormode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and Shan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Muthukrishnan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An improved data stream summary: the count-min sketch and its applications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. J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ournal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of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Algorithms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55.1 (2005): 58-75.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E0F12-7257-FD49-AFB2-21E97B1AB113}"/>
              </a:ext>
            </a:extLst>
          </p:cNvPr>
          <p:cNvSpPr txBox="1"/>
          <p:nvPr/>
        </p:nvSpPr>
        <p:spPr>
          <a:xfrm>
            <a:off x="6160634" y="5408745"/>
            <a:ext cx="6137291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Sivaraman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Heavy-hitter detection entirely in the data plane.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SOSR 2017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B229AC-C79B-9D4A-B309-FF200121C7FE}"/>
              </a:ext>
            </a:extLst>
          </p:cNvPr>
          <p:cNvSpPr txBox="1"/>
          <p:nvPr/>
        </p:nvSpPr>
        <p:spPr>
          <a:xfrm>
            <a:off x="7294297" y="1547711"/>
            <a:ext cx="4738845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Flow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ID: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(x)=0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(x)=2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(x)=0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(x)=3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0709BC-B944-7045-B0AD-449E84DE820A}"/>
              </a:ext>
            </a:extLst>
          </p:cNvPr>
          <p:cNvSpPr txBox="1"/>
          <p:nvPr/>
        </p:nvSpPr>
        <p:spPr>
          <a:xfrm>
            <a:off x="7274638" y="4485260"/>
            <a:ext cx="4738845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Flow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ID: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(y)=3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(y)=2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(y)=3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(y)=1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F9B4-96AC-F143-9BA9-04FDF042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br>
              <a:rPr lang="en-US" altLang="zh-CN" dirty="0"/>
            </a:b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Late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1C38-EB4A-E443-B968-1517DBCE03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6601023" cy="4389120"/>
          </a:xfrm>
        </p:spPr>
        <p:txBody>
          <a:bodyPr/>
          <a:lstStyle/>
          <a:p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know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approximate</a:t>
            </a:r>
            <a:r>
              <a:rPr lang="zh-CN" altLang="en-US" sz="2800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dirty="0"/>
              <a:t> </a:t>
            </a:r>
            <a:r>
              <a:rPr lang="en-US" altLang="zh-CN" sz="2800" dirty="0"/>
              <a:t>count</a:t>
            </a:r>
            <a:r>
              <a:rPr lang="zh-CN" altLang="en-US" sz="2800" i="1" dirty="0"/>
              <a:t> </a:t>
            </a:r>
            <a:r>
              <a:rPr lang="en-US" altLang="zh-CN" sz="2800" i="1" dirty="0" err="1"/>
              <a:t>c’</a:t>
            </a:r>
            <a:r>
              <a:rPr lang="en-US" altLang="zh-CN" sz="2800" i="1" baseline="-25000" dirty="0" err="1"/>
              <a:t>min</a:t>
            </a:r>
            <a:r>
              <a:rPr lang="zh-CN" altLang="en-US" sz="2800" i="1" baseline="-25000" dirty="0"/>
              <a:t> </a:t>
            </a:r>
            <a:r>
              <a:rPr lang="zh-CN" altLang="en-US" sz="2800" baseline="-25000" dirty="0"/>
              <a:t> </a:t>
            </a:r>
            <a:r>
              <a:rPr lang="en-US" altLang="zh-CN" sz="2800" dirty="0"/>
              <a:t>at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end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pipeline.</a:t>
            </a:r>
            <a:r>
              <a:rPr lang="zh-CN" altLang="en-US" sz="2800" dirty="0"/>
              <a:t> </a:t>
            </a:r>
            <a:r>
              <a:rPr lang="en-US" altLang="zh-CN" sz="2800" dirty="0"/>
              <a:t>Too</a:t>
            </a:r>
            <a:r>
              <a:rPr lang="zh-CN" altLang="en-US" sz="2800" dirty="0"/>
              <a:t> </a:t>
            </a:r>
            <a:r>
              <a:rPr lang="en-US" altLang="zh-CN" sz="2800" dirty="0"/>
              <a:t>late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update!</a:t>
            </a:r>
          </a:p>
          <a:p>
            <a:endParaRPr lang="en-US" altLang="zh-CN" sz="2800" dirty="0"/>
          </a:p>
          <a:p>
            <a:r>
              <a:rPr lang="en-US" altLang="zh-CN" sz="2800" dirty="0"/>
              <a:t>Solution:</a:t>
            </a:r>
            <a:r>
              <a:rPr lang="zh-CN" altLang="en-US" sz="2800" dirty="0"/>
              <a:t> </a:t>
            </a:r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little</a:t>
            </a:r>
            <a:r>
              <a:rPr lang="zh-CN" altLang="en-US" sz="2800" dirty="0"/>
              <a:t> </a:t>
            </a:r>
            <a:r>
              <a:rPr lang="en-US" altLang="zh-CN" sz="2800" dirty="0"/>
              <a:t>recirculation</a:t>
            </a:r>
          </a:p>
          <a:p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coin</a:t>
            </a:r>
            <a:r>
              <a:rPr lang="zh-CN" altLang="en-US" sz="2800" dirty="0"/>
              <a:t> </a:t>
            </a:r>
            <a:r>
              <a:rPr lang="en-US" altLang="zh-CN" sz="2800" dirty="0"/>
              <a:t>flip</a:t>
            </a:r>
            <a:r>
              <a:rPr lang="zh-CN" altLang="en-US" sz="2800" dirty="0"/>
              <a:t> </a:t>
            </a:r>
            <a:r>
              <a:rPr lang="en-US" altLang="zh-CN" sz="2800" dirty="0"/>
              <a:t>succeeded,</a:t>
            </a:r>
            <a:r>
              <a:rPr lang="zh-CN" altLang="en-US" sz="2800" dirty="0"/>
              <a:t> </a:t>
            </a:r>
            <a:r>
              <a:rPr lang="en-US" altLang="zh-CN" sz="2800" dirty="0"/>
              <a:t>recirculate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i="1" dirty="0"/>
              <a:t>(</a:t>
            </a:r>
            <a:r>
              <a:rPr lang="en-US" altLang="zh-CN" sz="2800" dirty="0"/>
              <a:t>Flow</a:t>
            </a:r>
            <a:r>
              <a:rPr lang="zh-CN" altLang="en-US" sz="2800" dirty="0"/>
              <a:t> </a:t>
            </a:r>
            <a:r>
              <a:rPr lang="en-US" altLang="zh-CN" sz="2800" dirty="0"/>
              <a:t>ID</a:t>
            </a:r>
            <a:r>
              <a:rPr lang="en-US" altLang="zh-CN" sz="2800" i="1" dirty="0"/>
              <a:t>,</a:t>
            </a:r>
            <a:r>
              <a:rPr lang="zh-CN" altLang="en-US" sz="2800" i="1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stage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#)</a:t>
            </a:r>
          </a:p>
          <a:p>
            <a:endParaRPr lang="en-US" altLang="zh-CN" sz="2800" dirty="0"/>
          </a:p>
          <a:p>
            <a:endParaRPr lang="en-US" sz="28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A42-1533-2A41-87AF-8024D2C44A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E83443-407C-C34B-99FB-C268EE9FFB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8687" y="2053969"/>
          <a:ext cx="3316635" cy="225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05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</a:tblGrid>
              <a:tr h="451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4</a:t>
                      </a:r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2533B-AE5C-1C42-A21F-06E6334FD164}"/>
              </a:ext>
            </a:extLst>
          </p:cNvPr>
          <p:cNvCxnSpPr/>
          <p:nvPr/>
        </p:nvCxnSpPr>
        <p:spPr>
          <a:xfrm>
            <a:off x="7586863" y="2741805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DC1DE9-F8B0-F948-8B3A-A70443E4353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429485" y="2741805"/>
            <a:ext cx="503689" cy="887932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715CA2-2BD8-6B46-AB9F-EB37A56031F9}"/>
              </a:ext>
            </a:extLst>
          </p:cNvPr>
          <p:cNvCxnSpPr>
            <a:cxnSpLocks/>
          </p:cNvCxnSpPr>
          <p:nvPr/>
        </p:nvCxnSpPr>
        <p:spPr>
          <a:xfrm flipV="1">
            <a:off x="9397951" y="2741805"/>
            <a:ext cx="503654" cy="887933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7FA43E-22E1-D54E-88FB-DB24C20C76B3}"/>
              </a:ext>
            </a:extLst>
          </p:cNvPr>
          <p:cNvCxnSpPr>
            <a:cxnSpLocks/>
          </p:cNvCxnSpPr>
          <p:nvPr/>
        </p:nvCxnSpPr>
        <p:spPr>
          <a:xfrm>
            <a:off x="10349077" y="2741805"/>
            <a:ext cx="512323" cy="1357384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712605-A319-B247-A8F9-96E145CD53FF}"/>
              </a:ext>
            </a:extLst>
          </p:cNvPr>
          <p:cNvCxnSpPr/>
          <p:nvPr/>
        </p:nvCxnSpPr>
        <p:spPr>
          <a:xfrm>
            <a:off x="11305322" y="4120191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sp>
        <p:nvSpPr>
          <p:cNvPr id="11" name="Donut 10">
            <a:extLst>
              <a:ext uri="{FF2B5EF4-FFF2-40B4-BE49-F238E27FC236}">
                <a16:creationId xmlns:a16="http://schemas.microsoft.com/office/drawing/2014/main" id="{BE02FA9D-C3FA-884A-A924-37A92AB42712}"/>
              </a:ext>
            </a:extLst>
          </p:cNvPr>
          <p:cNvSpPr/>
          <p:nvPr/>
        </p:nvSpPr>
        <p:spPr>
          <a:xfrm>
            <a:off x="8756447" y="3416454"/>
            <a:ext cx="827314" cy="464457"/>
          </a:xfrm>
          <a:prstGeom prst="donut">
            <a:avLst>
              <a:gd name="adj" fmla="val 124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A2707AB-73F0-7A4C-8F57-52B9704AE1A1}"/>
              </a:ext>
            </a:extLst>
          </p:cNvPr>
          <p:cNvSpPr/>
          <p:nvPr/>
        </p:nvSpPr>
        <p:spPr>
          <a:xfrm>
            <a:off x="7423368" y="4099189"/>
            <a:ext cx="4404180" cy="930503"/>
          </a:xfrm>
          <a:custGeom>
            <a:avLst/>
            <a:gdLst>
              <a:gd name="connsiteX0" fmla="*/ 7024328 w 7646875"/>
              <a:gd name="connsiteY0" fmla="*/ 24714 h 1186594"/>
              <a:gd name="connsiteX1" fmla="*/ 7395030 w 7646875"/>
              <a:gd name="connsiteY1" fmla="*/ 432487 h 1186594"/>
              <a:gd name="connsiteX2" fmla="*/ 3712717 w 7646875"/>
              <a:gd name="connsiteY2" fmla="*/ 1186249 h 1186594"/>
              <a:gd name="connsiteX3" fmla="*/ 215755 w 7646875"/>
              <a:gd name="connsiteY3" fmla="*/ 333633 h 1186594"/>
              <a:gd name="connsiteX4" fmla="*/ 672955 w 7646875"/>
              <a:gd name="connsiteY4" fmla="*/ 0 h 1186594"/>
              <a:gd name="connsiteX0" fmla="*/ 7024328 w 7443962"/>
              <a:gd name="connsiteY0" fmla="*/ 24714 h 1186885"/>
              <a:gd name="connsiteX1" fmla="*/ 7395030 w 7443962"/>
              <a:gd name="connsiteY1" fmla="*/ 432487 h 1186885"/>
              <a:gd name="connsiteX2" fmla="*/ 3712717 w 7443962"/>
              <a:gd name="connsiteY2" fmla="*/ 1186249 h 1186885"/>
              <a:gd name="connsiteX3" fmla="*/ 215755 w 7443962"/>
              <a:gd name="connsiteY3" fmla="*/ 333633 h 1186885"/>
              <a:gd name="connsiteX4" fmla="*/ 672955 w 7443962"/>
              <a:gd name="connsiteY4" fmla="*/ 0 h 1186885"/>
              <a:gd name="connsiteX0" fmla="*/ 7024328 w 7416686"/>
              <a:gd name="connsiteY0" fmla="*/ 24714 h 1186594"/>
              <a:gd name="connsiteX1" fmla="*/ 7395030 w 7416686"/>
              <a:gd name="connsiteY1" fmla="*/ 432487 h 1186594"/>
              <a:gd name="connsiteX2" fmla="*/ 3712717 w 7416686"/>
              <a:gd name="connsiteY2" fmla="*/ 1186249 h 1186594"/>
              <a:gd name="connsiteX3" fmla="*/ 215755 w 7416686"/>
              <a:gd name="connsiteY3" fmla="*/ 333633 h 1186594"/>
              <a:gd name="connsiteX4" fmla="*/ 672955 w 7416686"/>
              <a:gd name="connsiteY4" fmla="*/ 0 h 1186594"/>
              <a:gd name="connsiteX0" fmla="*/ 7024328 w 7416686"/>
              <a:gd name="connsiteY0" fmla="*/ 24714 h 1186271"/>
              <a:gd name="connsiteX1" fmla="*/ 7395030 w 7416686"/>
              <a:gd name="connsiteY1" fmla="*/ 432487 h 1186271"/>
              <a:gd name="connsiteX2" fmla="*/ 3712717 w 7416686"/>
              <a:gd name="connsiteY2" fmla="*/ 1186249 h 1186271"/>
              <a:gd name="connsiteX3" fmla="*/ 215755 w 7416686"/>
              <a:gd name="connsiteY3" fmla="*/ 333633 h 1186271"/>
              <a:gd name="connsiteX4" fmla="*/ 672955 w 7416686"/>
              <a:gd name="connsiteY4" fmla="*/ 0 h 1186271"/>
              <a:gd name="connsiteX0" fmla="*/ 6808707 w 7201065"/>
              <a:gd name="connsiteY0" fmla="*/ 24714 h 1186271"/>
              <a:gd name="connsiteX1" fmla="*/ 7179409 w 7201065"/>
              <a:gd name="connsiteY1" fmla="*/ 432487 h 1186271"/>
              <a:gd name="connsiteX2" fmla="*/ 3497096 w 7201065"/>
              <a:gd name="connsiteY2" fmla="*/ 1186249 h 1186271"/>
              <a:gd name="connsiteX3" fmla="*/ 134 w 7201065"/>
              <a:gd name="connsiteY3" fmla="*/ 333633 h 1186271"/>
              <a:gd name="connsiteX4" fmla="*/ 457334 w 7201065"/>
              <a:gd name="connsiteY4" fmla="*/ 0 h 1186271"/>
              <a:gd name="connsiteX0" fmla="*/ 6808707 w 7179602"/>
              <a:gd name="connsiteY0" fmla="*/ 24714 h 1186270"/>
              <a:gd name="connsiteX1" fmla="*/ 7179409 w 7179602"/>
              <a:gd name="connsiteY1" fmla="*/ 432487 h 1186270"/>
              <a:gd name="connsiteX2" fmla="*/ 3497096 w 7179602"/>
              <a:gd name="connsiteY2" fmla="*/ 1186249 h 1186270"/>
              <a:gd name="connsiteX3" fmla="*/ 134 w 7179602"/>
              <a:gd name="connsiteY3" fmla="*/ 333633 h 1186270"/>
              <a:gd name="connsiteX4" fmla="*/ 457334 w 7179602"/>
              <a:gd name="connsiteY4" fmla="*/ 0 h 1186270"/>
              <a:gd name="connsiteX0" fmla="*/ 6808707 w 7184823"/>
              <a:gd name="connsiteY0" fmla="*/ 24714 h 1186269"/>
              <a:gd name="connsiteX1" fmla="*/ 7179409 w 7184823"/>
              <a:gd name="connsiteY1" fmla="*/ 432487 h 1186269"/>
              <a:gd name="connsiteX2" fmla="*/ 3497096 w 7184823"/>
              <a:gd name="connsiteY2" fmla="*/ 1186249 h 1186269"/>
              <a:gd name="connsiteX3" fmla="*/ 134 w 7184823"/>
              <a:gd name="connsiteY3" fmla="*/ 333633 h 1186269"/>
              <a:gd name="connsiteX4" fmla="*/ 457334 w 7184823"/>
              <a:gd name="connsiteY4" fmla="*/ 0 h 1186269"/>
              <a:gd name="connsiteX0" fmla="*/ 6808707 w 7179421"/>
              <a:gd name="connsiteY0" fmla="*/ 24714 h 1186269"/>
              <a:gd name="connsiteX1" fmla="*/ 7179409 w 7179421"/>
              <a:gd name="connsiteY1" fmla="*/ 432487 h 1186269"/>
              <a:gd name="connsiteX2" fmla="*/ 3497096 w 7179421"/>
              <a:gd name="connsiteY2" fmla="*/ 1186249 h 1186269"/>
              <a:gd name="connsiteX3" fmla="*/ 134 w 7179421"/>
              <a:gd name="connsiteY3" fmla="*/ 333633 h 1186269"/>
              <a:gd name="connsiteX4" fmla="*/ 457334 w 7179421"/>
              <a:gd name="connsiteY4" fmla="*/ 0 h 11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21" h="1186269">
                <a:moveTo>
                  <a:pt x="6808707" y="24714"/>
                </a:moveTo>
                <a:cubicBezTo>
                  <a:pt x="7109387" y="94736"/>
                  <a:pt x="7175291" y="288326"/>
                  <a:pt x="7179409" y="432487"/>
                </a:cubicBezTo>
                <a:cubicBezTo>
                  <a:pt x="7183527" y="576648"/>
                  <a:pt x="6164096" y="1190368"/>
                  <a:pt x="3497096" y="1186249"/>
                </a:cubicBezTo>
                <a:cubicBezTo>
                  <a:pt x="830096" y="1182130"/>
                  <a:pt x="-12223" y="543698"/>
                  <a:pt x="134" y="333633"/>
                </a:cubicBezTo>
                <a:cubicBezTo>
                  <a:pt x="12491" y="123568"/>
                  <a:pt x="-24580" y="67962"/>
                  <a:pt x="457334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2" tIns="54001" rIns="108002" bIns="54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1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DCAC2-DC5D-E841-A149-EE35A3BE3CAC}"/>
              </a:ext>
            </a:extLst>
          </p:cNvPr>
          <p:cNvSpPr txBox="1"/>
          <p:nvPr/>
        </p:nvSpPr>
        <p:spPr>
          <a:xfrm>
            <a:off x="7854044" y="5110268"/>
            <a:ext cx="3451278" cy="83099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Flow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ID=x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Stage#=2,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c’</a:t>
            </a:r>
            <a:r>
              <a:rPr kumimoji="0" lang="en-US" altLang="zh-CN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min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DE9873-1033-B040-B52F-F2B264778BD8}"/>
              </a:ext>
            </a:extLst>
          </p:cNvPr>
          <p:cNvSpPr txBox="1"/>
          <p:nvPr/>
        </p:nvSpPr>
        <p:spPr>
          <a:xfrm>
            <a:off x="8933174" y="3445071"/>
            <a:ext cx="464777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宋体" panose="02010600030101010101" pitchFamily="2" charset="-122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C2D6A-B8E2-A048-979B-18A613E49AEE}"/>
              </a:ext>
            </a:extLst>
          </p:cNvPr>
          <p:cNvSpPr txBox="1"/>
          <p:nvPr/>
        </p:nvSpPr>
        <p:spPr>
          <a:xfrm>
            <a:off x="6285380" y="6311651"/>
            <a:ext cx="6137291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Sivaraman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Heavy-hitter detection entirely in the data plane.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SOSR 2017</a:t>
            </a:r>
          </a:p>
        </p:txBody>
      </p:sp>
    </p:spTree>
    <p:extLst>
      <p:ext uri="{BB962C8B-B14F-4D97-AF65-F5344CB8AC3E}">
        <p14:creationId xmlns:p14="http://schemas.microsoft.com/office/powerpoint/2010/main" val="13458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6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F9B4-96AC-F143-9BA9-04FDF042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br>
              <a:rPr lang="en-US" altLang="zh-CN" dirty="0"/>
            </a:b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flip</a:t>
            </a:r>
            <a:r>
              <a:rPr lang="zh-CN" altLang="en-US" dirty="0"/>
              <a:t> </a:t>
            </a:r>
            <a:r>
              <a:rPr lang="en-US" altLang="zh-CN" dirty="0"/>
              <a:t>coin?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1C38-EB4A-E443-B968-1517DBCE03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5941" y="1623436"/>
            <a:ext cx="6632648" cy="4389120"/>
          </a:xfrm>
        </p:spPr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flip</a:t>
            </a:r>
            <a:r>
              <a:rPr lang="zh-CN" altLang="en-US" dirty="0"/>
              <a:t> </a:t>
            </a:r>
            <a:r>
              <a:rPr lang="en-US" altLang="zh-CN" dirty="0"/>
              <a:t>coin</a:t>
            </a:r>
            <a:r>
              <a:rPr lang="zh-CN" altLang="en-US" dirty="0"/>
              <a:t> </a:t>
            </a:r>
            <a:r>
              <a:rPr lang="en-US" altLang="zh-CN" dirty="0" err="1"/>
              <a:t>w.p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i="1" dirty="0"/>
              <a:t>P</a:t>
            </a:r>
            <a:r>
              <a:rPr lang="en-US" altLang="zh-CN" dirty="0"/>
              <a:t>=1/(</a:t>
            </a:r>
            <a:r>
              <a:rPr lang="en-US" altLang="zh-CN" i="1" dirty="0"/>
              <a:t>c’</a:t>
            </a:r>
            <a:r>
              <a:rPr lang="en-US" altLang="zh-CN" i="1" baseline="-25000" dirty="0"/>
              <a:t>min</a:t>
            </a:r>
            <a:r>
              <a:rPr lang="en-US" altLang="zh-CN" dirty="0"/>
              <a:t>+1)</a:t>
            </a:r>
            <a:endParaRPr lang="en-US" altLang="zh-CN" baseline="-25000" dirty="0"/>
          </a:p>
          <a:p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flip!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flips</a:t>
            </a:r>
          </a:p>
          <a:p>
            <a:r>
              <a:rPr lang="en-US" altLang="zh-CN" dirty="0"/>
              <a:t>Naïve</a:t>
            </a:r>
            <a:r>
              <a:rPr lang="zh-CN" altLang="en-US" dirty="0"/>
              <a:t> </a:t>
            </a:r>
            <a:r>
              <a:rPr lang="en-US" altLang="zh-CN" dirty="0"/>
              <a:t>solution:</a:t>
            </a:r>
          </a:p>
          <a:p>
            <a:pPr marL="704850" lvl="1" indent="-457200">
              <a:buFont typeface="+mj-lt"/>
              <a:buAutoNum type="arabicPeriod"/>
            </a:pPr>
            <a:r>
              <a:rPr lang="en-US" altLang="zh-CN" sz="2400" dirty="0"/>
              <a:t>Find</a:t>
            </a:r>
            <a:r>
              <a:rPr lang="zh-CN" altLang="en-US" sz="2400" dirty="0"/>
              <a:t> </a:t>
            </a:r>
            <a:r>
              <a:rPr lang="en-US" altLang="zh-CN" sz="2400" i="1" dirty="0"/>
              <a:t>2</a:t>
            </a:r>
            <a:r>
              <a:rPr lang="en-US" altLang="zh-CN" sz="2400" i="1" baseline="30000" dirty="0"/>
              <a:t>-N</a:t>
            </a:r>
            <a:r>
              <a:rPr lang="zh-CN" altLang="en-US" sz="2400" i="1" dirty="0"/>
              <a:t> </a:t>
            </a:r>
            <a:r>
              <a:rPr lang="en-US" dirty="0"/>
              <a:t>≥ </a:t>
            </a:r>
            <a:r>
              <a:rPr lang="en-US" altLang="zh-CN" sz="2400" i="1" dirty="0"/>
              <a:t>P</a:t>
            </a:r>
            <a:r>
              <a:rPr lang="zh-CN" altLang="en-US" i="1" dirty="0"/>
              <a:t> </a:t>
            </a:r>
            <a:r>
              <a:rPr lang="en-US" dirty="0"/>
              <a:t>&gt; </a:t>
            </a:r>
            <a:r>
              <a:rPr lang="en-US" altLang="zh-CN" sz="2400" i="1" dirty="0"/>
              <a:t>2</a:t>
            </a:r>
            <a:r>
              <a:rPr lang="en-US" altLang="zh-CN" sz="2400" i="1" baseline="30000" dirty="0"/>
              <a:t>-(N+1)</a:t>
            </a:r>
          </a:p>
          <a:p>
            <a:pPr marL="704850" lvl="1" indent="-457200">
              <a:buFont typeface="+mj-lt"/>
              <a:buAutoNum type="arabicPeriod"/>
            </a:pPr>
            <a:r>
              <a:rPr lang="en-US" altLang="zh-CN" sz="2400" dirty="0"/>
              <a:t>Flip</a:t>
            </a:r>
            <a:r>
              <a:rPr lang="zh-CN" altLang="en-US" sz="2400" dirty="0"/>
              <a:t> </a:t>
            </a:r>
            <a:r>
              <a:rPr lang="en-US" altLang="zh-CN" sz="2400" i="1" dirty="0"/>
              <a:t>N</a:t>
            </a:r>
            <a:r>
              <a:rPr lang="zh-CN" altLang="en-US" sz="2400" dirty="0"/>
              <a:t> </a:t>
            </a:r>
            <a:r>
              <a:rPr lang="en-US" altLang="zh-CN" sz="2400" dirty="0"/>
              <a:t>binary</a:t>
            </a:r>
            <a:r>
              <a:rPr lang="zh-CN" altLang="en-US" sz="2400" dirty="0"/>
              <a:t> </a:t>
            </a:r>
            <a:r>
              <a:rPr lang="en-US" altLang="zh-CN" sz="2400" dirty="0"/>
              <a:t>coins,</a:t>
            </a:r>
            <a:r>
              <a:rPr lang="zh-CN" altLang="en-US" sz="2400" dirty="0"/>
              <a:t> </a:t>
            </a:r>
            <a:r>
              <a:rPr lang="en-US" altLang="zh-CN" sz="2400" dirty="0"/>
              <a:t>get</a:t>
            </a:r>
            <a:r>
              <a:rPr lang="zh-CN" altLang="en-US" sz="2400" dirty="0"/>
              <a:t> </a:t>
            </a:r>
            <a:r>
              <a:rPr lang="en-US" altLang="zh-CN" sz="2400" i="1" dirty="0"/>
              <a:t>P’=2</a:t>
            </a:r>
            <a:r>
              <a:rPr lang="en-US" altLang="zh-CN" sz="2400" i="1" baseline="30000" dirty="0"/>
              <a:t>-N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dirty="0"/>
              <a:t>(2-approximation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i="1" dirty="0"/>
              <a:t>P)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solution: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Match-Action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br>
              <a:rPr lang="en-US" altLang="zh-CN" dirty="0"/>
            </a:br>
            <a:r>
              <a:rPr lang="en-US" altLang="zh-CN" dirty="0"/>
              <a:t>(1.125-approx.,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paper)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A42-1533-2A41-87AF-8024D2C44A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B13FF7-0BCA-9B41-B5AB-49A93695BA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14445" y="1364343"/>
          <a:ext cx="5058009" cy="535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13558081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998638276"/>
                    </a:ext>
                  </a:extLst>
                </a:gridCol>
                <a:gridCol w="3546009">
                  <a:extLst>
                    <a:ext uri="{9D8B030D-6E8A-4147-A177-3AD203B41FA5}">
                      <a16:colId xmlns:a16="http://schemas.microsoft.com/office/drawing/2014/main" val="2162922068"/>
                    </a:ext>
                  </a:extLst>
                </a:gridCol>
              </a:tblGrid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/>
                        <a:t>P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/>
                        <a:t>P’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How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many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binary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coins?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2002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841298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271579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77612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022313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798000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306142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1808"/>
                  </a:ext>
                </a:extLst>
              </a:tr>
            </a:tbl>
          </a:graphicData>
        </a:graphic>
      </p:graphicFrame>
      <p:pic>
        <p:nvPicPr>
          <p:cNvPr id="3074" name="Picture 2" descr="相關圖片">
            <a:extLst>
              <a:ext uri="{FF2B5EF4-FFF2-40B4-BE49-F238E27FC236}">
                <a16:creationId xmlns:a16="http://schemas.microsoft.com/office/drawing/2014/main" id="{8CB7C84C-ECE9-2941-88A5-A438E39B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2108199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相關圖片">
            <a:extLst>
              <a:ext uri="{FF2B5EF4-FFF2-40B4-BE49-F238E27FC236}">
                <a16:creationId xmlns:a16="http://schemas.microsoft.com/office/drawing/2014/main" id="{B944BB73-9EBA-D14F-BB86-346D3FCC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2728687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相關圖片">
            <a:extLst>
              <a:ext uri="{FF2B5EF4-FFF2-40B4-BE49-F238E27FC236}">
                <a16:creationId xmlns:a16="http://schemas.microsoft.com/office/drawing/2014/main" id="{9A1D5DAD-F3E4-BA4C-805E-A739F015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8" y="2728687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相關圖片">
            <a:extLst>
              <a:ext uri="{FF2B5EF4-FFF2-40B4-BE49-F238E27FC236}">
                <a16:creationId xmlns:a16="http://schemas.microsoft.com/office/drawing/2014/main" id="{7FEBB7DD-BEF3-AE44-99E3-8FAA7639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3407228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相關圖片">
            <a:extLst>
              <a:ext uri="{FF2B5EF4-FFF2-40B4-BE49-F238E27FC236}">
                <a16:creationId xmlns:a16="http://schemas.microsoft.com/office/drawing/2014/main" id="{02869B10-66B0-F647-9639-65DDA5C5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8" y="3407228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相關圖片">
            <a:extLst>
              <a:ext uri="{FF2B5EF4-FFF2-40B4-BE49-F238E27FC236}">
                <a16:creationId xmlns:a16="http://schemas.microsoft.com/office/drawing/2014/main" id="{B0530247-C5E5-9242-A734-26D9099F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4064003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相關圖片">
            <a:extLst>
              <a:ext uri="{FF2B5EF4-FFF2-40B4-BE49-F238E27FC236}">
                <a16:creationId xmlns:a16="http://schemas.microsoft.com/office/drawing/2014/main" id="{1FECB226-2824-4C43-A4CF-5D189C6F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8" y="4064003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相關圖片">
            <a:extLst>
              <a:ext uri="{FF2B5EF4-FFF2-40B4-BE49-F238E27FC236}">
                <a16:creationId xmlns:a16="http://schemas.microsoft.com/office/drawing/2014/main" id="{868E2A91-C9BF-2340-A541-8E9102D9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56" y="4064003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相關圖片">
            <a:extLst>
              <a:ext uri="{FF2B5EF4-FFF2-40B4-BE49-F238E27FC236}">
                <a16:creationId xmlns:a16="http://schemas.microsoft.com/office/drawing/2014/main" id="{226BC573-7EAB-8F4D-8BC5-1A0D5223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4738920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相關圖片">
            <a:extLst>
              <a:ext uri="{FF2B5EF4-FFF2-40B4-BE49-F238E27FC236}">
                <a16:creationId xmlns:a16="http://schemas.microsoft.com/office/drawing/2014/main" id="{21CABEC6-91A8-994E-8CFE-24D8E18B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8" y="4738920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相關圖片">
            <a:extLst>
              <a:ext uri="{FF2B5EF4-FFF2-40B4-BE49-F238E27FC236}">
                <a16:creationId xmlns:a16="http://schemas.microsoft.com/office/drawing/2014/main" id="{6A95303D-8865-D440-8EDF-7E5F473A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56" y="4738920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相關圖片">
            <a:extLst>
              <a:ext uri="{FF2B5EF4-FFF2-40B4-BE49-F238E27FC236}">
                <a16:creationId xmlns:a16="http://schemas.microsoft.com/office/drawing/2014/main" id="{589F4E8D-C825-8A45-81FD-85CAC8FF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417464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相關圖片">
            <a:extLst>
              <a:ext uri="{FF2B5EF4-FFF2-40B4-BE49-F238E27FC236}">
                <a16:creationId xmlns:a16="http://schemas.microsoft.com/office/drawing/2014/main" id="{9CFE06E1-9DE9-914C-A2AA-557B6622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8" y="5417464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相關圖片">
            <a:extLst>
              <a:ext uri="{FF2B5EF4-FFF2-40B4-BE49-F238E27FC236}">
                <a16:creationId xmlns:a16="http://schemas.microsoft.com/office/drawing/2014/main" id="{3278D4C2-9795-3A4E-ABCC-0A8A68F2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56" y="5417464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相關圖片">
            <a:extLst>
              <a:ext uri="{FF2B5EF4-FFF2-40B4-BE49-F238E27FC236}">
                <a16:creationId xmlns:a16="http://schemas.microsoft.com/office/drawing/2014/main" id="{5C892F57-CC01-CC42-99A5-951E31A3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相關圖片">
            <a:extLst>
              <a:ext uri="{FF2B5EF4-FFF2-40B4-BE49-F238E27FC236}">
                <a16:creationId xmlns:a16="http://schemas.microsoft.com/office/drawing/2014/main" id="{9A6CE0E2-1C16-E64D-B3F1-E69F589C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8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相關圖片">
            <a:extLst>
              <a:ext uri="{FF2B5EF4-FFF2-40B4-BE49-F238E27FC236}">
                <a16:creationId xmlns:a16="http://schemas.microsoft.com/office/drawing/2014/main" id="{CF2899BB-DC01-D547-8B8D-7F8314F0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56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相關圖片">
            <a:extLst>
              <a:ext uri="{FF2B5EF4-FFF2-40B4-BE49-F238E27FC236}">
                <a16:creationId xmlns:a16="http://schemas.microsoft.com/office/drawing/2014/main" id="{B7B0804B-9EA4-B249-9E64-B6EF0B71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071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F9B4-96AC-F143-9BA9-04FDF042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4" y="134939"/>
            <a:ext cx="11101917" cy="1076325"/>
          </a:xfrm>
        </p:spPr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br>
              <a:rPr lang="en-US" altLang="zh-CN" dirty="0"/>
            </a:br>
            <a:r>
              <a:rPr lang="en-US" altLang="zh-CN" dirty="0"/>
              <a:t>Recirculation</a:t>
            </a:r>
            <a:r>
              <a:rPr lang="zh-CN" altLang="en-US" dirty="0"/>
              <a:t> </a:t>
            </a:r>
            <a:r>
              <a:rPr lang="en-US" altLang="zh-CN" dirty="0"/>
              <a:t>Hurts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1C38-EB4A-E443-B968-1517DBCE03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1" y="1645920"/>
            <a:ext cx="6331573" cy="4389120"/>
          </a:xfrm>
        </p:spPr>
        <p:txBody>
          <a:bodyPr/>
          <a:lstStyle/>
          <a:p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reordering</a:t>
            </a:r>
          </a:p>
          <a:p>
            <a:pPr lvl="1"/>
            <a:r>
              <a:rPr lang="en-US" altLang="zh-CN" sz="2400" dirty="0"/>
              <a:t>Send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(preserve</a:t>
            </a:r>
            <a:r>
              <a:rPr lang="zh-CN" altLang="en-US" sz="2400" dirty="0"/>
              <a:t> </a:t>
            </a:r>
            <a:r>
              <a:rPr lang="en-US" altLang="zh-CN" sz="2400" dirty="0"/>
              <a:t>ordering)</a:t>
            </a:r>
          </a:p>
          <a:p>
            <a:pPr lvl="1"/>
            <a:r>
              <a:rPr lang="en-US" altLang="zh-CN" sz="2400" dirty="0"/>
              <a:t>Copy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packet,</a:t>
            </a:r>
            <a:r>
              <a:rPr lang="zh-CN" altLang="en-US" sz="2400" dirty="0"/>
              <a:t> </a:t>
            </a:r>
            <a:r>
              <a:rPr lang="en-US" altLang="zh-CN" sz="2400" dirty="0"/>
              <a:t>then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recirc+drop</a:t>
            </a:r>
            <a:endParaRPr lang="en-US" altLang="zh-CN" dirty="0"/>
          </a:p>
          <a:p>
            <a:r>
              <a:rPr lang="en-US" altLang="zh-CN" dirty="0"/>
              <a:t>Upper-bound</a:t>
            </a:r>
            <a:r>
              <a:rPr lang="zh-CN" altLang="en-US" dirty="0"/>
              <a:t> </a:t>
            </a:r>
            <a:r>
              <a:rPr lang="en-US" altLang="zh-CN" dirty="0"/>
              <a:t>recirc.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percentage,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1%</a:t>
            </a:r>
          </a:p>
          <a:p>
            <a:pPr lvl="1"/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initializing</a:t>
            </a:r>
            <a:r>
              <a:rPr lang="zh-CN" altLang="en-US" sz="2400" dirty="0"/>
              <a:t> </a:t>
            </a:r>
            <a:r>
              <a:rPr lang="en-US" altLang="zh-CN" sz="2400" dirty="0"/>
              <a:t>counters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100</a:t>
            </a:r>
          </a:p>
          <a:p>
            <a:pPr lvl="1"/>
            <a:r>
              <a:rPr lang="en-US" altLang="zh-CN" sz="2400" dirty="0"/>
              <a:t>Switch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have</a:t>
            </a:r>
            <a:r>
              <a:rPr lang="zh-CN" altLang="en-US" sz="2400" dirty="0"/>
              <a:t> </a:t>
            </a:r>
            <a:r>
              <a:rPr lang="en-US" altLang="zh-CN" sz="2400" dirty="0"/>
              <a:t>reserved</a:t>
            </a:r>
            <a:r>
              <a:rPr lang="zh-CN" altLang="en-US" sz="2400" dirty="0"/>
              <a:t> </a:t>
            </a:r>
            <a:r>
              <a:rPr lang="en-US" altLang="zh-CN" sz="2400" dirty="0"/>
              <a:t>capacity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recirc;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performance</a:t>
            </a:r>
            <a:r>
              <a:rPr lang="zh-CN" altLang="en-US" sz="2400" dirty="0"/>
              <a:t> </a:t>
            </a:r>
            <a:r>
              <a:rPr lang="en-US" altLang="zh-CN" sz="2400" dirty="0"/>
              <a:t>penalty.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A42-1533-2A41-87AF-8024D2C44A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0E3D95-A6D8-EC40-A469-2339B8F056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29221" y="1645920"/>
          <a:ext cx="4664990" cy="415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29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3903358686"/>
                    </a:ext>
                  </a:extLst>
                </a:gridCol>
              </a:tblGrid>
              <a:tr h="50617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1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3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164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101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103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105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F18880-BBAD-B34B-8F5A-31FF6518DFD2}"/>
              </a:ext>
            </a:extLst>
          </p:cNvPr>
          <p:cNvSpPr txBox="1"/>
          <p:nvPr/>
        </p:nvSpPr>
        <p:spPr>
          <a:xfrm>
            <a:off x="7656672" y="6035040"/>
            <a:ext cx="3610088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c’</a:t>
            </a:r>
            <a:r>
              <a:rPr kumimoji="0" lang="en-US" altLang="zh-CN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100,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&lt;1%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D9BA-48DE-494F-9C3D-B5EA7358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PRECISION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169A-B760-8D43-8576-6E26E3FFFB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1" y="1645920"/>
            <a:ext cx="5091710" cy="43891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d=3</a:t>
            </a:r>
            <a:r>
              <a:rPr lang="zh-CN" altLang="en-US" i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random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entries,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matched,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</a:t>
            </a:r>
            <a:r>
              <a:rPr lang="zh-CN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1!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Otherwise,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</a:t>
            </a:r>
            <a:r>
              <a:rPr lang="en-US" altLang="zh-CN" sz="2400" i="1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</a:t>
            </a:r>
            <a:endParaRPr lang="en-US" altLang="zh-CN" sz="2400" i="1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Flip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coin,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P=1/(c’</a:t>
            </a:r>
            <a:r>
              <a:rPr lang="en-US" altLang="zh-CN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</a:t>
            </a:r>
            <a:r>
              <a:rPr lang="en-US" altLang="zh-CN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cs typeface="Verdana" panose="020B0604030504040204" pitchFamily="34" charset="0"/>
              </a:rPr>
              <a:t>coin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head: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recirculate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F8FC2-E4B0-D542-BA74-CDBC8FB3B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C90D2F-1FEF-E141-A84D-8EB911B768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03755" y="1428945"/>
          <a:ext cx="4339526" cy="415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678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247729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247729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3903358686"/>
                    </a:ext>
                  </a:extLst>
                </a:gridCol>
              </a:tblGrid>
              <a:tr h="50617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1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3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164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3B983A-DDE4-2748-ACAE-8B3AA9C51431}"/>
              </a:ext>
            </a:extLst>
          </p:cNvPr>
          <p:cNvSpPr/>
          <p:nvPr/>
        </p:nvSpPr>
        <p:spPr>
          <a:xfrm>
            <a:off x="5797565" y="3156385"/>
            <a:ext cx="883402" cy="7023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anose="02010600030101010101" pitchFamily="2" charset="-122"/>
                <a:cs typeface="+mn-cs"/>
              </a:rPr>
              <a:t>Pkt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anose="02010600030101010101" pitchFamily="2" charset="-122"/>
                <a:cs typeface="+mn-cs"/>
              </a:rPr>
              <a:t>ID=z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B09FAC-00FF-2347-BA2C-85171E4B575D}"/>
              </a:ext>
            </a:extLst>
          </p:cNvPr>
          <p:cNvCxnSpPr/>
          <p:nvPr/>
        </p:nvCxnSpPr>
        <p:spPr>
          <a:xfrm>
            <a:off x="6494991" y="4450362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9F6128-A2B9-7F4E-AFE4-10078EE8EDDE}"/>
              </a:ext>
            </a:extLst>
          </p:cNvPr>
          <p:cNvCxnSpPr>
            <a:cxnSpLocks/>
          </p:cNvCxnSpPr>
          <p:nvPr/>
        </p:nvCxnSpPr>
        <p:spPr>
          <a:xfrm flipV="1">
            <a:off x="7944725" y="3600599"/>
            <a:ext cx="557939" cy="860025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84AE78-4968-4E4B-B4DD-9B7553960DCB}"/>
              </a:ext>
            </a:extLst>
          </p:cNvPr>
          <p:cNvCxnSpPr>
            <a:cxnSpLocks/>
          </p:cNvCxnSpPr>
          <p:nvPr/>
        </p:nvCxnSpPr>
        <p:spPr>
          <a:xfrm>
            <a:off x="9551752" y="3608251"/>
            <a:ext cx="542441" cy="1648091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5DF658-3DBE-4E47-B832-7DD8BEA4393F}"/>
              </a:ext>
            </a:extLst>
          </p:cNvPr>
          <p:cNvCxnSpPr/>
          <p:nvPr/>
        </p:nvCxnSpPr>
        <p:spPr>
          <a:xfrm>
            <a:off x="11096787" y="5191698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sp>
        <p:nvSpPr>
          <p:cNvPr id="14" name="Donut 13">
            <a:extLst>
              <a:ext uri="{FF2B5EF4-FFF2-40B4-BE49-F238E27FC236}">
                <a16:creationId xmlns:a16="http://schemas.microsoft.com/office/drawing/2014/main" id="{B4C6501F-4E71-974C-BB1E-449C4F8C6C2C}"/>
              </a:ext>
            </a:extLst>
          </p:cNvPr>
          <p:cNvSpPr/>
          <p:nvPr/>
        </p:nvSpPr>
        <p:spPr>
          <a:xfrm>
            <a:off x="8899714" y="3376023"/>
            <a:ext cx="827314" cy="464457"/>
          </a:xfrm>
          <a:prstGeom prst="donut">
            <a:avLst>
              <a:gd name="adj" fmla="val 124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9802D-7F49-BA41-A803-71ED68732001}"/>
              </a:ext>
            </a:extLst>
          </p:cNvPr>
          <p:cNvSpPr txBox="1"/>
          <p:nvPr/>
        </p:nvSpPr>
        <p:spPr>
          <a:xfrm>
            <a:off x="6803755" y="6043572"/>
            <a:ext cx="4339525" cy="83099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c’</a:t>
            </a:r>
            <a:r>
              <a:rPr kumimoji="0" lang="en-US" altLang="zh-CN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min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=102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Coin</a:t>
            </a:r>
            <a:r>
              <a:rPr kumimoji="0" lang="zh-CN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flip:</a:t>
            </a:r>
            <a:r>
              <a:rPr kumimoji="0" lang="zh-CN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=1/103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086927A-BA42-9745-A559-F7602ED3F52E}"/>
              </a:ext>
            </a:extLst>
          </p:cNvPr>
          <p:cNvSpPr/>
          <p:nvPr/>
        </p:nvSpPr>
        <p:spPr>
          <a:xfrm>
            <a:off x="6338807" y="5247301"/>
            <a:ext cx="5113238" cy="764834"/>
          </a:xfrm>
          <a:custGeom>
            <a:avLst/>
            <a:gdLst>
              <a:gd name="connsiteX0" fmla="*/ 7024328 w 7646875"/>
              <a:gd name="connsiteY0" fmla="*/ 24714 h 1186594"/>
              <a:gd name="connsiteX1" fmla="*/ 7395030 w 7646875"/>
              <a:gd name="connsiteY1" fmla="*/ 432487 h 1186594"/>
              <a:gd name="connsiteX2" fmla="*/ 3712717 w 7646875"/>
              <a:gd name="connsiteY2" fmla="*/ 1186249 h 1186594"/>
              <a:gd name="connsiteX3" fmla="*/ 215755 w 7646875"/>
              <a:gd name="connsiteY3" fmla="*/ 333633 h 1186594"/>
              <a:gd name="connsiteX4" fmla="*/ 672955 w 7646875"/>
              <a:gd name="connsiteY4" fmla="*/ 0 h 1186594"/>
              <a:gd name="connsiteX0" fmla="*/ 7024328 w 7443962"/>
              <a:gd name="connsiteY0" fmla="*/ 24714 h 1186885"/>
              <a:gd name="connsiteX1" fmla="*/ 7395030 w 7443962"/>
              <a:gd name="connsiteY1" fmla="*/ 432487 h 1186885"/>
              <a:gd name="connsiteX2" fmla="*/ 3712717 w 7443962"/>
              <a:gd name="connsiteY2" fmla="*/ 1186249 h 1186885"/>
              <a:gd name="connsiteX3" fmla="*/ 215755 w 7443962"/>
              <a:gd name="connsiteY3" fmla="*/ 333633 h 1186885"/>
              <a:gd name="connsiteX4" fmla="*/ 672955 w 7443962"/>
              <a:gd name="connsiteY4" fmla="*/ 0 h 1186885"/>
              <a:gd name="connsiteX0" fmla="*/ 7024328 w 7416686"/>
              <a:gd name="connsiteY0" fmla="*/ 24714 h 1186594"/>
              <a:gd name="connsiteX1" fmla="*/ 7395030 w 7416686"/>
              <a:gd name="connsiteY1" fmla="*/ 432487 h 1186594"/>
              <a:gd name="connsiteX2" fmla="*/ 3712717 w 7416686"/>
              <a:gd name="connsiteY2" fmla="*/ 1186249 h 1186594"/>
              <a:gd name="connsiteX3" fmla="*/ 215755 w 7416686"/>
              <a:gd name="connsiteY3" fmla="*/ 333633 h 1186594"/>
              <a:gd name="connsiteX4" fmla="*/ 672955 w 7416686"/>
              <a:gd name="connsiteY4" fmla="*/ 0 h 1186594"/>
              <a:gd name="connsiteX0" fmla="*/ 7024328 w 7416686"/>
              <a:gd name="connsiteY0" fmla="*/ 24714 h 1186271"/>
              <a:gd name="connsiteX1" fmla="*/ 7395030 w 7416686"/>
              <a:gd name="connsiteY1" fmla="*/ 432487 h 1186271"/>
              <a:gd name="connsiteX2" fmla="*/ 3712717 w 7416686"/>
              <a:gd name="connsiteY2" fmla="*/ 1186249 h 1186271"/>
              <a:gd name="connsiteX3" fmla="*/ 215755 w 7416686"/>
              <a:gd name="connsiteY3" fmla="*/ 333633 h 1186271"/>
              <a:gd name="connsiteX4" fmla="*/ 672955 w 7416686"/>
              <a:gd name="connsiteY4" fmla="*/ 0 h 1186271"/>
              <a:gd name="connsiteX0" fmla="*/ 6808707 w 7201065"/>
              <a:gd name="connsiteY0" fmla="*/ 24714 h 1186271"/>
              <a:gd name="connsiteX1" fmla="*/ 7179409 w 7201065"/>
              <a:gd name="connsiteY1" fmla="*/ 432487 h 1186271"/>
              <a:gd name="connsiteX2" fmla="*/ 3497096 w 7201065"/>
              <a:gd name="connsiteY2" fmla="*/ 1186249 h 1186271"/>
              <a:gd name="connsiteX3" fmla="*/ 134 w 7201065"/>
              <a:gd name="connsiteY3" fmla="*/ 333633 h 1186271"/>
              <a:gd name="connsiteX4" fmla="*/ 457334 w 7201065"/>
              <a:gd name="connsiteY4" fmla="*/ 0 h 1186271"/>
              <a:gd name="connsiteX0" fmla="*/ 6808707 w 7179602"/>
              <a:gd name="connsiteY0" fmla="*/ 24714 h 1186270"/>
              <a:gd name="connsiteX1" fmla="*/ 7179409 w 7179602"/>
              <a:gd name="connsiteY1" fmla="*/ 432487 h 1186270"/>
              <a:gd name="connsiteX2" fmla="*/ 3497096 w 7179602"/>
              <a:gd name="connsiteY2" fmla="*/ 1186249 h 1186270"/>
              <a:gd name="connsiteX3" fmla="*/ 134 w 7179602"/>
              <a:gd name="connsiteY3" fmla="*/ 333633 h 1186270"/>
              <a:gd name="connsiteX4" fmla="*/ 457334 w 7179602"/>
              <a:gd name="connsiteY4" fmla="*/ 0 h 1186270"/>
              <a:gd name="connsiteX0" fmla="*/ 6808707 w 7184823"/>
              <a:gd name="connsiteY0" fmla="*/ 24714 h 1186269"/>
              <a:gd name="connsiteX1" fmla="*/ 7179409 w 7184823"/>
              <a:gd name="connsiteY1" fmla="*/ 432487 h 1186269"/>
              <a:gd name="connsiteX2" fmla="*/ 3497096 w 7184823"/>
              <a:gd name="connsiteY2" fmla="*/ 1186249 h 1186269"/>
              <a:gd name="connsiteX3" fmla="*/ 134 w 7184823"/>
              <a:gd name="connsiteY3" fmla="*/ 333633 h 1186269"/>
              <a:gd name="connsiteX4" fmla="*/ 457334 w 7184823"/>
              <a:gd name="connsiteY4" fmla="*/ 0 h 1186269"/>
              <a:gd name="connsiteX0" fmla="*/ 6808707 w 7179421"/>
              <a:gd name="connsiteY0" fmla="*/ 24714 h 1186269"/>
              <a:gd name="connsiteX1" fmla="*/ 7179409 w 7179421"/>
              <a:gd name="connsiteY1" fmla="*/ 432487 h 1186269"/>
              <a:gd name="connsiteX2" fmla="*/ 3497096 w 7179421"/>
              <a:gd name="connsiteY2" fmla="*/ 1186249 h 1186269"/>
              <a:gd name="connsiteX3" fmla="*/ 134 w 7179421"/>
              <a:gd name="connsiteY3" fmla="*/ 333633 h 1186269"/>
              <a:gd name="connsiteX4" fmla="*/ 457334 w 7179421"/>
              <a:gd name="connsiteY4" fmla="*/ 0 h 11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21" h="1186269">
                <a:moveTo>
                  <a:pt x="6808707" y="24714"/>
                </a:moveTo>
                <a:cubicBezTo>
                  <a:pt x="7109387" y="94736"/>
                  <a:pt x="7175291" y="288326"/>
                  <a:pt x="7179409" y="432487"/>
                </a:cubicBezTo>
                <a:cubicBezTo>
                  <a:pt x="7183527" y="576648"/>
                  <a:pt x="6164096" y="1190368"/>
                  <a:pt x="3497096" y="1186249"/>
                </a:cubicBezTo>
                <a:cubicBezTo>
                  <a:pt x="830096" y="1182130"/>
                  <a:pt x="-12223" y="543698"/>
                  <a:pt x="134" y="333633"/>
                </a:cubicBezTo>
                <a:cubicBezTo>
                  <a:pt x="12491" y="123568"/>
                  <a:pt x="-24580" y="67962"/>
                  <a:pt x="457334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2" tIns="54001" rIns="108002" bIns="54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1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6E84D-67FA-E640-B732-676E34E17B6A}"/>
              </a:ext>
            </a:extLst>
          </p:cNvPr>
          <p:cNvSpPr txBox="1"/>
          <p:nvPr/>
        </p:nvSpPr>
        <p:spPr>
          <a:xfrm>
            <a:off x="8976950" y="3204599"/>
            <a:ext cx="626400" cy="79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宋体" panose="02010600030101010101" pitchFamily="2" charset="-122"/>
                <a:cs typeface="+mn-cs"/>
              </a:rPr>
              <a:t>103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7B8D7C-B1F9-6C40-8DDF-83F4AF7A4B23}"/>
              </a:ext>
            </a:extLst>
          </p:cNvPr>
          <p:cNvSpPr txBox="1"/>
          <p:nvPr/>
        </p:nvSpPr>
        <p:spPr>
          <a:xfrm>
            <a:off x="8346626" y="3204599"/>
            <a:ext cx="626400" cy="79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宋体" panose="02010600030101010101" pitchFamily="2" charset="-122"/>
                <a:cs typeface="+mn-cs"/>
              </a:rPr>
              <a:t>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" name="3D Coin Flip">
            <a:hlinkClick r:id="" action="ppaction://media"/>
            <a:extLst>
              <a:ext uri="{FF2B5EF4-FFF2-40B4-BE49-F238E27FC236}">
                <a16:creationId xmlns:a16="http://schemas.microsoft.com/office/drawing/2014/main" id="{F617D858-E853-124C-848B-28540CF572B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4876" y="3325401"/>
            <a:ext cx="2496743" cy="166449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7A001E9-2602-534F-B916-CD39661A854F}"/>
              </a:ext>
            </a:extLst>
          </p:cNvPr>
          <p:cNvSpPr/>
          <p:nvPr/>
        </p:nvSpPr>
        <p:spPr>
          <a:xfrm>
            <a:off x="10608830" y="5456640"/>
            <a:ext cx="1579621" cy="69449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anose="02010600030101010101" pitchFamily="2" charset="-122"/>
                <a:cs typeface="+mn-cs"/>
              </a:rPr>
              <a:t>S#=2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宋体" panose="02010600030101010101" pitchFamily="2" charset="-122"/>
                <a:cs typeface="+mn-cs"/>
              </a:rPr>
              <a:t>ID=z</a:t>
            </a:r>
          </a:p>
        </p:txBody>
      </p:sp>
    </p:spTree>
    <p:extLst>
      <p:ext uri="{BB962C8B-B14F-4D97-AF65-F5344CB8AC3E}">
        <p14:creationId xmlns:p14="http://schemas.microsoft.com/office/powerpoint/2010/main" val="2164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C -0.00052 0.05116 -0.00117 0.10255 0.00625 0.12431 C 0.01367 0.14607 0.02096 0.13148 0.0444 0.13102 C 0.06797 0.13079 0.12031 0.14468 0.14739 0.12199 C 0.17448 0.09954 0.18424 0.01551 0.20716 -0.00463 C 0.22995 -0.02453 0.26497 -0.03958 0.28463 0.00232 C 0.3043 0.04398 0.29987 0.20602 0.32539 0.2463 C 0.35078 0.28658 0.39401 0.26528 0.43724 0.24398 " pathEditMode="relative" rAng="0" ptsTypes="AAAAA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36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C 0.00703 0.00718 0.01419 0.01458 -0.01406 0.02917 C -0.04219 0.04398 -0.10664 0.08148 -0.16914 0.08796 C -0.23164 0.09444 -0.33828 0.08194 -0.38906 0.06759 C -0.43997 0.05324 -0.47005 0.03148 -0.47435 0.00208 C -0.47852 -0.02708 -0.44648 -0.06782 -0.41458 -0.10833 " pathEditMode="relative" rAng="0" ptsTypes="AAAA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59 -0.10834 L -0.20495 -0.2518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5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  <p:bldP spid="6" grpId="1" animBg="1"/>
      <p:bldP spid="6" grpId="2" animBg="1"/>
      <p:bldP spid="14" grpId="0" animBg="1"/>
      <p:bldP spid="14" grpId="1" animBg="1"/>
      <p:bldP spid="15" grpId="0"/>
      <p:bldP spid="16" grpId="0" animBg="1"/>
      <p:bldP spid="18" grpId="0" animBg="1"/>
      <p:bldP spid="19" grpId="0" animBg="1"/>
      <p:bldP spid="17" grpId="0" animBg="1"/>
      <p:bldP spid="17" grpId="1" animBg="1"/>
      <p:bldP spid="17" grpId="2" animBg="1"/>
      <p:bldP spid="17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FDE5-7C03-2944-83B4-9149007C452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99769" y="1644651"/>
            <a:ext cx="5518259" cy="4367213"/>
          </a:xfrm>
        </p:spPr>
        <p:txBody>
          <a:bodyPr/>
          <a:lstStyle/>
          <a:p>
            <a:pPr marL="0" lvl="0" indent="0">
              <a:lnSpc>
                <a:spcPct val="125000"/>
              </a:lnSpc>
              <a:buNone/>
            </a:pPr>
            <a:r>
              <a:rPr lang="en-US" altLang="zh-CN" sz="2800" dirty="0"/>
              <a:t>P</a:t>
            </a:r>
            <a:r>
              <a:rPr lang="en-US" sz="2800" dirty="0"/>
              <a:t>roblems of recirculation</a:t>
            </a:r>
            <a:r>
              <a:rPr lang="en-US" altLang="zh-CN" sz="2800" dirty="0"/>
              <a:t>: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Impact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throughput?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Bound</a:t>
            </a:r>
            <a:r>
              <a:rPr lang="zh-CN" altLang="en-US" sz="2800" dirty="0"/>
              <a:t> </a:t>
            </a:r>
            <a:r>
              <a:rPr lang="en-US" altLang="zh-CN" sz="2800" dirty="0"/>
              <a:t>probability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1%!</a:t>
            </a:r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No</a:t>
            </a:r>
            <a:r>
              <a:rPr lang="zh-CN" altLang="en-US" sz="2800" dirty="0"/>
              <a:t> </a:t>
            </a:r>
            <a:r>
              <a:rPr lang="en-US" altLang="zh-CN" sz="2800" dirty="0"/>
              <a:t>accuracy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Delayed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update?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No</a:t>
            </a:r>
            <a:r>
              <a:rPr lang="zh-CN" altLang="en-US" sz="2800" dirty="0"/>
              <a:t> </a:t>
            </a:r>
            <a:r>
              <a:rPr lang="en-US" altLang="zh-CN" sz="2800" dirty="0"/>
              <a:t>accuracy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</a:p>
          <a:p>
            <a:pPr marL="411162" lvl="1" indent="0">
              <a:lnSpc>
                <a:spcPct val="125000"/>
              </a:lnSpc>
              <a:buNone/>
            </a:pP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418D8A-CCD8-C64C-BA00-8C3414F18D44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zh-CN" sz="2800" dirty="0"/>
              <a:t>Other</a:t>
            </a:r>
            <a:r>
              <a:rPr lang="zh-CN" altLang="en-US" sz="2800" dirty="0"/>
              <a:t> </a:t>
            </a:r>
            <a:r>
              <a:rPr lang="en-US" altLang="zh-CN" sz="2800" dirty="0"/>
              <a:t>potential</a:t>
            </a:r>
            <a:r>
              <a:rPr lang="zh-CN" altLang="en-US" sz="2800" dirty="0"/>
              <a:t> </a:t>
            </a:r>
            <a:r>
              <a:rPr lang="en-US" altLang="zh-CN" sz="2800" dirty="0"/>
              <a:t>problems: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Approximated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coin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flip?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2-approx.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good</a:t>
            </a:r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1.125-approx.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great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Limited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stages?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 </a:t>
            </a:r>
            <a:r>
              <a:rPr lang="en-US" altLang="zh-CN" sz="2800" dirty="0"/>
              <a:t>stages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good</a:t>
            </a:r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4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great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B2FAD-4A93-8043-B77D-69D755A6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Evaluation</a:t>
            </a:r>
            <a:r>
              <a:rPr lang="zh-CN" altLang="en-US" sz="3600" dirty="0"/>
              <a:t> </a:t>
            </a:r>
            <a:r>
              <a:rPr lang="en-US" altLang="zh-CN" sz="3600" dirty="0"/>
              <a:t>Highlight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01FE8-BDC3-4247-8D02-B5EFA8BFCBA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D9BA-48DE-494F-9C3D-B5EA7358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</a:t>
            </a:r>
            <a:r>
              <a:rPr lang="zh-CN" altLang="en-US" dirty="0"/>
              <a:t> </a:t>
            </a:r>
            <a:r>
              <a:rPr lang="en-US" altLang="zh-CN" dirty="0"/>
              <a:t>Mean-Square</a:t>
            </a:r>
            <a:r>
              <a:rPr lang="zh-CN" altLang="en-US" dirty="0"/>
              <a:t> </a:t>
            </a:r>
            <a:r>
              <a:rPr lang="en-US" altLang="zh-CN" dirty="0"/>
              <a:t>Error,</a:t>
            </a:r>
            <a:r>
              <a:rPr lang="zh-CN" altLang="en-US" dirty="0"/>
              <a:t> </a:t>
            </a:r>
            <a:r>
              <a:rPr lang="en-US" altLang="zh-CN" dirty="0"/>
              <a:t>CAIDA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F8FC2-E4B0-D542-BA74-CDBC8FB3B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62663-3C5E-004A-BF0E-A8389745E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442" y="1645920"/>
            <a:ext cx="6694558" cy="521208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07EDB0AF-6861-9E4C-BF68-9BDF601558DB}"/>
              </a:ext>
            </a:extLst>
          </p:cNvPr>
          <p:cNvSpPr/>
          <p:nvPr/>
        </p:nvSpPr>
        <p:spPr>
          <a:xfrm>
            <a:off x="5258956" y="2378825"/>
            <a:ext cx="296141" cy="2923309"/>
          </a:xfrm>
          <a:prstGeom prst="downArrow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81000">
                <a:schemeClr val="accent3">
                  <a:tint val="15000"/>
                  <a:satMod val="350000"/>
                  <a:lumMod val="0"/>
                  <a:lumOff val="10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A932D1-513F-2649-AE93-D991B15F04EC}"/>
              </a:ext>
            </a:extLst>
          </p:cNvPr>
          <p:cNvGrpSpPr/>
          <p:nvPr/>
        </p:nvGrpSpPr>
        <p:grpSpPr>
          <a:xfrm>
            <a:off x="271216" y="1794050"/>
            <a:ext cx="4119623" cy="584775"/>
            <a:chOff x="271216" y="1794050"/>
            <a:chExt cx="4119623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10284F-FBBE-4142-AC9A-DD9CEC6085D6}"/>
                </a:ext>
              </a:extLst>
            </p:cNvPr>
            <p:cNvSpPr txBox="1"/>
            <p:nvPr/>
          </p:nvSpPr>
          <p:spPr>
            <a:xfrm>
              <a:off x="271216" y="1794050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Space-Saving: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E2F698-BCE6-994C-A24B-764AE88B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7340" y="1834437"/>
              <a:ext cx="1003499" cy="504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497961E-A165-C349-9518-631A3073E28F}"/>
              </a:ext>
            </a:extLst>
          </p:cNvPr>
          <p:cNvGrpSpPr/>
          <p:nvPr/>
        </p:nvGrpSpPr>
        <p:grpSpPr>
          <a:xfrm>
            <a:off x="271216" y="2520795"/>
            <a:ext cx="5226226" cy="1298660"/>
            <a:chOff x="271216" y="4664825"/>
            <a:chExt cx="5226226" cy="12986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BE96BF-8A9A-2247-B2D0-9801D06F9588}"/>
                </a:ext>
              </a:extLst>
            </p:cNvPr>
            <p:cNvSpPr txBox="1"/>
            <p:nvPr/>
          </p:nvSpPr>
          <p:spPr>
            <a:xfrm>
              <a:off x="271216" y="4664825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HashPipe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F470A9-504C-7745-A794-CAE03D28B317}"/>
                </a:ext>
              </a:extLst>
            </p:cNvPr>
            <p:cNvSpPr txBox="1"/>
            <p:nvPr/>
          </p:nvSpPr>
          <p:spPr>
            <a:xfrm>
              <a:off x="290926" y="5501820"/>
              <a:ext cx="5206516" cy="46166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2-stage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4-stage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8-stage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02FEBE-51FE-2047-98BC-7A32DB1EE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667" y="5214970"/>
              <a:ext cx="743764" cy="37927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4AD94D2-79F6-7944-B9DF-93A912CB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0575" y="5189231"/>
              <a:ext cx="833882" cy="4307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DB8DDCF-5C05-644C-8491-194568D3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8601" y="5241109"/>
              <a:ext cx="703503" cy="37671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EEA359-C2BE-A94D-9D0D-F06382208117}"/>
              </a:ext>
            </a:extLst>
          </p:cNvPr>
          <p:cNvGrpSpPr/>
          <p:nvPr/>
        </p:nvGrpSpPr>
        <p:grpSpPr>
          <a:xfrm>
            <a:off x="271216" y="3863848"/>
            <a:ext cx="5206516" cy="2146842"/>
            <a:chOff x="290926" y="2481575"/>
            <a:chExt cx="5206516" cy="214684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4BB069-D81F-324A-B946-D272E01ED872}"/>
                </a:ext>
              </a:extLst>
            </p:cNvPr>
            <p:cNvSpPr txBox="1"/>
            <p:nvPr/>
          </p:nvSpPr>
          <p:spPr>
            <a:xfrm>
              <a:off x="290926" y="2481575"/>
              <a:ext cx="480228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PRECISION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(2-stage):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84FF76-22D9-494B-AF87-C0FD42F58EB7}"/>
                </a:ext>
              </a:extLst>
            </p:cNvPr>
            <p:cNvSpPr txBox="1"/>
            <p:nvPr/>
          </p:nvSpPr>
          <p:spPr>
            <a:xfrm>
              <a:off x="290926" y="2948790"/>
              <a:ext cx="5206516" cy="167962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		2-approx.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coin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flip</a:t>
              </a:r>
            </a:p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		1.125-approx.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coin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flip</a:t>
              </a:r>
            </a:p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		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ideal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flip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(RAP)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6CEDFA4-D9F6-3C40-9678-F7D37669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7832" y="3028483"/>
              <a:ext cx="926648" cy="47505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318F14-010E-7B48-9ECA-4254F47F1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772" y="3635320"/>
              <a:ext cx="842155" cy="41836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3B65980-8176-8440-91FA-D7E31C72B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834" y="4236039"/>
              <a:ext cx="694198" cy="367787"/>
            </a:xfrm>
            <a:prstGeom prst="rect">
              <a:avLst/>
            </a:prstGeom>
          </p:spPr>
        </p:pic>
      </p:grpSp>
      <p:sp>
        <p:nvSpPr>
          <p:cNvPr id="53" name="Smiley Face 52">
            <a:extLst>
              <a:ext uri="{FF2B5EF4-FFF2-40B4-BE49-F238E27FC236}">
                <a16:creationId xmlns:a16="http://schemas.microsoft.com/office/drawing/2014/main" id="{17FF6523-8C78-D14A-9A55-7889972AD375}"/>
              </a:ext>
            </a:extLst>
          </p:cNvPr>
          <p:cNvSpPr/>
          <p:nvPr/>
        </p:nvSpPr>
        <p:spPr>
          <a:xfrm>
            <a:off x="5198545" y="5340082"/>
            <a:ext cx="416961" cy="416961"/>
          </a:xfrm>
          <a:prstGeom prst="smileyFac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B1D7910-399A-6947-A74A-50A0D1ACEEE0}"/>
              </a:ext>
            </a:extLst>
          </p:cNvPr>
          <p:cNvSpPr/>
          <p:nvPr/>
        </p:nvSpPr>
        <p:spPr>
          <a:xfrm>
            <a:off x="6719777" y="3551274"/>
            <a:ext cx="5146158" cy="1616149"/>
          </a:xfrm>
          <a:custGeom>
            <a:avLst/>
            <a:gdLst>
              <a:gd name="connsiteX0" fmla="*/ 0 w 5146158"/>
              <a:gd name="connsiteY0" fmla="*/ 0 h 1616149"/>
              <a:gd name="connsiteX1" fmla="*/ 956930 w 5146158"/>
              <a:gd name="connsiteY1" fmla="*/ 42531 h 1616149"/>
              <a:gd name="connsiteX2" fmla="*/ 2041451 w 5146158"/>
              <a:gd name="connsiteY2" fmla="*/ 723014 h 1616149"/>
              <a:gd name="connsiteX3" fmla="*/ 3083442 w 5146158"/>
              <a:gd name="connsiteY3" fmla="*/ 914400 h 1616149"/>
              <a:gd name="connsiteX4" fmla="*/ 4146697 w 5146158"/>
              <a:gd name="connsiteY4" fmla="*/ 1339703 h 1616149"/>
              <a:gd name="connsiteX5" fmla="*/ 5146158 w 5146158"/>
              <a:gd name="connsiteY5" fmla="*/ 1616149 h 161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158" h="1616149">
                <a:moveTo>
                  <a:pt x="0" y="0"/>
                </a:moveTo>
                <a:lnTo>
                  <a:pt x="956930" y="42531"/>
                </a:lnTo>
                <a:lnTo>
                  <a:pt x="2041451" y="723014"/>
                </a:lnTo>
                <a:lnTo>
                  <a:pt x="3083442" y="914400"/>
                </a:lnTo>
                <a:lnTo>
                  <a:pt x="4146697" y="1339703"/>
                </a:lnTo>
                <a:lnTo>
                  <a:pt x="5146158" y="1616149"/>
                </a:lnTo>
              </a:path>
            </a:pathLst>
          </a:custGeom>
          <a:noFill/>
          <a:ln w="1016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2707D6B-F196-F14E-A09A-59F5B4BAF76E}"/>
              </a:ext>
            </a:extLst>
          </p:cNvPr>
          <p:cNvSpPr/>
          <p:nvPr/>
        </p:nvSpPr>
        <p:spPr>
          <a:xfrm>
            <a:off x="6464596" y="3357790"/>
            <a:ext cx="5642344" cy="506058"/>
          </a:xfrm>
          <a:prstGeom prst="roundRect">
            <a:avLst/>
          </a:prstGeom>
          <a:noFill/>
          <a:ln w="1016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C0EF72-05EF-1C4D-ADF3-144673D11B17}"/>
              </a:ext>
            </a:extLst>
          </p:cNvPr>
          <p:cNvGrpSpPr/>
          <p:nvPr/>
        </p:nvGrpSpPr>
        <p:grpSpPr>
          <a:xfrm>
            <a:off x="6694714" y="4000500"/>
            <a:ext cx="5159829" cy="1511905"/>
            <a:chOff x="6694714" y="4000500"/>
            <a:chExt cx="5159829" cy="1511905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2F00EB0D-F1C1-1C41-B77F-E55DF7540303}"/>
                </a:ext>
              </a:extLst>
            </p:cNvPr>
            <p:cNvSpPr/>
            <p:nvPr/>
          </p:nvSpPr>
          <p:spPr>
            <a:xfrm rot="17129398">
              <a:off x="7882405" y="4456434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F441A0-4EB3-3B43-9A7F-84B684C02262}"/>
                </a:ext>
              </a:extLst>
            </p:cNvPr>
            <p:cNvSpPr/>
            <p:nvPr/>
          </p:nvSpPr>
          <p:spPr>
            <a:xfrm>
              <a:off x="6694714" y="4000500"/>
              <a:ext cx="5159829" cy="1257300"/>
            </a:xfrm>
            <a:custGeom>
              <a:avLst/>
              <a:gdLst>
                <a:gd name="connsiteX0" fmla="*/ 0 w 5159829"/>
                <a:gd name="connsiteY0" fmla="*/ 0 h 1257300"/>
                <a:gd name="connsiteX1" fmla="*/ 1061357 w 5159829"/>
                <a:gd name="connsiteY1" fmla="*/ 195943 h 1257300"/>
                <a:gd name="connsiteX2" fmla="*/ 2041072 w 5159829"/>
                <a:gd name="connsiteY2" fmla="*/ 391886 h 1257300"/>
                <a:gd name="connsiteX3" fmla="*/ 3102429 w 5159829"/>
                <a:gd name="connsiteY3" fmla="*/ 620486 h 1257300"/>
                <a:gd name="connsiteX4" fmla="*/ 4147457 w 5159829"/>
                <a:gd name="connsiteY4" fmla="*/ 914400 h 1257300"/>
                <a:gd name="connsiteX5" fmla="*/ 5159829 w 5159829"/>
                <a:gd name="connsiteY5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829" h="1257300">
                  <a:moveTo>
                    <a:pt x="0" y="0"/>
                  </a:moveTo>
                  <a:lnTo>
                    <a:pt x="1061357" y="195943"/>
                  </a:lnTo>
                  <a:lnTo>
                    <a:pt x="2041072" y="391886"/>
                  </a:lnTo>
                  <a:lnTo>
                    <a:pt x="3102429" y="620486"/>
                  </a:lnTo>
                  <a:lnTo>
                    <a:pt x="4147457" y="914400"/>
                  </a:lnTo>
                  <a:lnTo>
                    <a:pt x="5159829" y="1257300"/>
                  </a:lnTo>
                </a:path>
              </a:pathLst>
            </a:custGeom>
            <a:noFill/>
            <a:ln w="1016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354AAD7A-E015-FA48-AC9F-0790F95B4050}"/>
                </a:ext>
              </a:extLst>
            </p:cNvPr>
            <p:cNvSpPr/>
            <p:nvPr/>
          </p:nvSpPr>
          <p:spPr>
            <a:xfrm rot="17129398">
              <a:off x="10103072" y="4935343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9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D9BA-48DE-494F-9C3D-B5EA7358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</a:t>
            </a:r>
            <a:r>
              <a:rPr lang="zh-CN" altLang="en-US" dirty="0"/>
              <a:t> </a:t>
            </a:r>
            <a:r>
              <a:rPr lang="en-US" altLang="zh-CN" dirty="0"/>
              <a:t>top-32</a:t>
            </a:r>
            <a:r>
              <a:rPr lang="zh-CN" altLang="en-US" dirty="0"/>
              <a:t> </a:t>
            </a:r>
            <a:r>
              <a:rPr lang="en-US" altLang="zh-CN" dirty="0"/>
              <a:t>flows,</a:t>
            </a:r>
            <a:r>
              <a:rPr lang="zh-CN" altLang="en-US" dirty="0"/>
              <a:t> </a:t>
            </a:r>
            <a:r>
              <a:rPr lang="en-US" altLang="zh-CN" dirty="0"/>
              <a:t>CAIDA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F8FC2-E4B0-D542-BA74-CDBC8FB3B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69147B-3F4F-2A4D-BB7C-65C23929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59" y="1645920"/>
            <a:ext cx="6817621" cy="5212080"/>
          </a:xfrm>
          <a:prstGeom prst="rect">
            <a:avLst/>
          </a:prstGeom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0841E648-33C9-D542-812E-DC2A6C58DED1}"/>
              </a:ext>
            </a:extLst>
          </p:cNvPr>
          <p:cNvSpPr/>
          <p:nvPr/>
        </p:nvSpPr>
        <p:spPr>
          <a:xfrm flipV="1">
            <a:off x="5258559" y="2377080"/>
            <a:ext cx="291600" cy="2926800"/>
          </a:xfrm>
          <a:prstGeom prst="downArrow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81000">
                <a:schemeClr val="accent3">
                  <a:tint val="15000"/>
                  <a:satMod val="350000"/>
                  <a:lumMod val="0"/>
                  <a:lumOff val="10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E73ED7CC-0CF8-CF4D-8763-CD99744DEFFC}"/>
              </a:ext>
            </a:extLst>
          </p:cNvPr>
          <p:cNvSpPr/>
          <p:nvPr/>
        </p:nvSpPr>
        <p:spPr>
          <a:xfrm>
            <a:off x="5195878" y="1912796"/>
            <a:ext cx="416961" cy="416961"/>
          </a:xfrm>
          <a:prstGeom prst="smileyFac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760AB6-2279-4440-8890-EDE5EF2D84A4}"/>
              </a:ext>
            </a:extLst>
          </p:cNvPr>
          <p:cNvGrpSpPr/>
          <p:nvPr/>
        </p:nvGrpSpPr>
        <p:grpSpPr>
          <a:xfrm>
            <a:off x="271216" y="1794050"/>
            <a:ext cx="4119623" cy="584775"/>
            <a:chOff x="271216" y="1794050"/>
            <a:chExt cx="4119623" cy="58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9A23D1-3499-3F47-A8AD-528149CFA556}"/>
                </a:ext>
              </a:extLst>
            </p:cNvPr>
            <p:cNvSpPr txBox="1"/>
            <p:nvPr/>
          </p:nvSpPr>
          <p:spPr>
            <a:xfrm>
              <a:off x="271216" y="1794050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Space-Saving: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7AB82E1-F3DF-F348-BC97-7815078FE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7340" y="1834437"/>
              <a:ext cx="1003499" cy="5040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1C1F37-0F50-E44C-9A52-A24552B9D43C}"/>
              </a:ext>
            </a:extLst>
          </p:cNvPr>
          <p:cNvGrpSpPr/>
          <p:nvPr/>
        </p:nvGrpSpPr>
        <p:grpSpPr>
          <a:xfrm>
            <a:off x="271216" y="2520795"/>
            <a:ext cx="5226226" cy="1298660"/>
            <a:chOff x="271216" y="4664825"/>
            <a:chExt cx="5226226" cy="12986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596E18-C7B1-FD45-942A-870D8B96AE63}"/>
                </a:ext>
              </a:extLst>
            </p:cNvPr>
            <p:cNvSpPr txBox="1"/>
            <p:nvPr/>
          </p:nvSpPr>
          <p:spPr>
            <a:xfrm>
              <a:off x="271216" y="4664825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HashPipe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789E9E-4148-874B-A473-DBD0B0097F21}"/>
                </a:ext>
              </a:extLst>
            </p:cNvPr>
            <p:cNvSpPr txBox="1"/>
            <p:nvPr/>
          </p:nvSpPr>
          <p:spPr>
            <a:xfrm>
              <a:off x="290926" y="5501820"/>
              <a:ext cx="5206516" cy="46166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2-stage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4-stage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8-stage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D69CF4-EF2E-2D43-B125-ABC54A15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667" y="5214970"/>
              <a:ext cx="743764" cy="37927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78DCEB-861D-A946-A422-D7E2E46B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575" y="5189231"/>
              <a:ext cx="833882" cy="4307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5E66136-4417-6247-8EFD-CEE9F589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8601" y="5241109"/>
              <a:ext cx="703503" cy="37671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C53D38F-91BC-454B-8D80-71B9E2BC904D}"/>
              </a:ext>
            </a:extLst>
          </p:cNvPr>
          <p:cNvGrpSpPr/>
          <p:nvPr/>
        </p:nvGrpSpPr>
        <p:grpSpPr>
          <a:xfrm>
            <a:off x="271216" y="3863848"/>
            <a:ext cx="5206516" cy="2146842"/>
            <a:chOff x="290926" y="2481575"/>
            <a:chExt cx="5206516" cy="214684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D2E964-37E3-B345-AEFC-42276592A8B2}"/>
                </a:ext>
              </a:extLst>
            </p:cNvPr>
            <p:cNvSpPr txBox="1"/>
            <p:nvPr/>
          </p:nvSpPr>
          <p:spPr>
            <a:xfrm>
              <a:off x="290926" y="2481575"/>
              <a:ext cx="480228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PRECISION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(2-stage):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1F5358-D79F-7E42-BF2F-31627FE7DEC8}"/>
                </a:ext>
              </a:extLst>
            </p:cNvPr>
            <p:cNvSpPr txBox="1"/>
            <p:nvPr/>
          </p:nvSpPr>
          <p:spPr>
            <a:xfrm>
              <a:off x="290926" y="2948790"/>
              <a:ext cx="5206516" cy="167962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		2-approx.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coin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flip</a:t>
              </a:r>
            </a:p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		1.125-approx.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coin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flip</a:t>
              </a:r>
            </a:p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		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ideal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flip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charset="0"/>
                  <a:ea typeface="ＭＳ Ｐゴシック" charset="0"/>
                </a:rPr>
                <a:t>(RAP)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61E79D-177E-B243-AD0C-F20E7001D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832" y="3028483"/>
              <a:ext cx="926648" cy="47505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DDE2AAC-2C5A-FF4E-AAF4-F269F5E94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772" y="3635320"/>
              <a:ext cx="842155" cy="41836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5E55947-B07F-DF44-8DA2-1561BD0B0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834" y="4236039"/>
              <a:ext cx="694198" cy="367787"/>
            </a:xfrm>
            <a:prstGeom prst="rect">
              <a:avLst/>
            </a:prstGeom>
          </p:spPr>
        </p:pic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91E775A7-2330-2347-AB8C-7006B50EB755}"/>
              </a:ext>
            </a:extLst>
          </p:cNvPr>
          <p:cNvSpPr/>
          <p:nvPr/>
        </p:nvSpPr>
        <p:spPr>
          <a:xfrm>
            <a:off x="6518412" y="1927452"/>
            <a:ext cx="5319779" cy="3742930"/>
          </a:xfrm>
          <a:custGeom>
            <a:avLst/>
            <a:gdLst>
              <a:gd name="connsiteX0" fmla="*/ 0 w 5146158"/>
              <a:gd name="connsiteY0" fmla="*/ 0 h 1616149"/>
              <a:gd name="connsiteX1" fmla="*/ 956930 w 5146158"/>
              <a:gd name="connsiteY1" fmla="*/ 42531 h 1616149"/>
              <a:gd name="connsiteX2" fmla="*/ 2041451 w 5146158"/>
              <a:gd name="connsiteY2" fmla="*/ 723014 h 1616149"/>
              <a:gd name="connsiteX3" fmla="*/ 3083442 w 5146158"/>
              <a:gd name="connsiteY3" fmla="*/ 914400 h 1616149"/>
              <a:gd name="connsiteX4" fmla="*/ 4146697 w 5146158"/>
              <a:gd name="connsiteY4" fmla="*/ 1339703 h 1616149"/>
              <a:gd name="connsiteX5" fmla="*/ 5146158 w 5146158"/>
              <a:gd name="connsiteY5" fmla="*/ 1616149 h 1616149"/>
              <a:gd name="connsiteX0" fmla="*/ 0 w 5041986"/>
              <a:gd name="connsiteY0" fmla="*/ 444145 h 1783848"/>
              <a:gd name="connsiteX1" fmla="*/ 956930 w 5041986"/>
              <a:gd name="connsiteY1" fmla="*/ 486676 h 1783848"/>
              <a:gd name="connsiteX2" fmla="*/ 2041451 w 5041986"/>
              <a:gd name="connsiteY2" fmla="*/ 1167159 h 1783848"/>
              <a:gd name="connsiteX3" fmla="*/ 3083442 w 5041986"/>
              <a:gd name="connsiteY3" fmla="*/ 1358545 h 1783848"/>
              <a:gd name="connsiteX4" fmla="*/ 4146697 w 5041986"/>
              <a:gd name="connsiteY4" fmla="*/ 1783848 h 1783848"/>
              <a:gd name="connsiteX5" fmla="*/ 5041986 w 5041986"/>
              <a:gd name="connsiteY5" fmla="*/ 0 h 1783848"/>
              <a:gd name="connsiteX0" fmla="*/ 0 w 5041986"/>
              <a:gd name="connsiteY0" fmla="*/ 444145 h 1358545"/>
              <a:gd name="connsiteX1" fmla="*/ 956930 w 5041986"/>
              <a:gd name="connsiteY1" fmla="*/ 486676 h 1358545"/>
              <a:gd name="connsiteX2" fmla="*/ 2041451 w 5041986"/>
              <a:gd name="connsiteY2" fmla="*/ 1167159 h 1358545"/>
              <a:gd name="connsiteX3" fmla="*/ 3083442 w 5041986"/>
              <a:gd name="connsiteY3" fmla="*/ 1358545 h 1358545"/>
              <a:gd name="connsiteX4" fmla="*/ 4030950 w 5041986"/>
              <a:gd name="connsiteY4" fmla="*/ 163393 h 1358545"/>
              <a:gd name="connsiteX5" fmla="*/ 5041986 w 5041986"/>
              <a:gd name="connsiteY5" fmla="*/ 0 h 1358545"/>
              <a:gd name="connsiteX0" fmla="*/ 0 w 5041986"/>
              <a:gd name="connsiteY0" fmla="*/ 444145 h 1578464"/>
              <a:gd name="connsiteX1" fmla="*/ 956930 w 5041986"/>
              <a:gd name="connsiteY1" fmla="*/ 486676 h 1578464"/>
              <a:gd name="connsiteX2" fmla="*/ 2041451 w 5041986"/>
              <a:gd name="connsiteY2" fmla="*/ 1167159 h 1578464"/>
              <a:gd name="connsiteX3" fmla="*/ 2990845 w 5041986"/>
              <a:gd name="connsiteY3" fmla="*/ 1578464 h 1578464"/>
              <a:gd name="connsiteX4" fmla="*/ 4030950 w 5041986"/>
              <a:gd name="connsiteY4" fmla="*/ 163393 h 1578464"/>
              <a:gd name="connsiteX5" fmla="*/ 5041986 w 5041986"/>
              <a:gd name="connsiteY5" fmla="*/ 0 h 1578464"/>
              <a:gd name="connsiteX0" fmla="*/ 0 w 5041986"/>
              <a:gd name="connsiteY0" fmla="*/ 444145 h 2741316"/>
              <a:gd name="connsiteX1" fmla="*/ 956930 w 5041986"/>
              <a:gd name="connsiteY1" fmla="*/ 486676 h 2741316"/>
              <a:gd name="connsiteX2" fmla="*/ 1809958 w 5041986"/>
              <a:gd name="connsiteY2" fmla="*/ 2741316 h 2741316"/>
              <a:gd name="connsiteX3" fmla="*/ 2990845 w 5041986"/>
              <a:gd name="connsiteY3" fmla="*/ 1578464 h 2741316"/>
              <a:gd name="connsiteX4" fmla="*/ 4030950 w 5041986"/>
              <a:gd name="connsiteY4" fmla="*/ 163393 h 2741316"/>
              <a:gd name="connsiteX5" fmla="*/ 5041986 w 5041986"/>
              <a:gd name="connsiteY5" fmla="*/ 0 h 2741316"/>
              <a:gd name="connsiteX0" fmla="*/ 0 w 5041986"/>
              <a:gd name="connsiteY0" fmla="*/ 444145 h 3391922"/>
              <a:gd name="connsiteX1" fmla="*/ 771735 w 5041986"/>
              <a:gd name="connsiteY1" fmla="*/ 3391922 h 3391922"/>
              <a:gd name="connsiteX2" fmla="*/ 1809958 w 5041986"/>
              <a:gd name="connsiteY2" fmla="*/ 2741316 h 3391922"/>
              <a:gd name="connsiteX3" fmla="*/ 2990845 w 5041986"/>
              <a:gd name="connsiteY3" fmla="*/ 1578464 h 3391922"/>
              <a:gd name="connsiteX4" fmla="*/ 4030950 w 5041986"/>
              <a:gd name="connsiteY4" fmla="*/ 163393 h 3391922"/>
              <a:gd name="connsiteX5" fmla="*/ 5041986 w 5041986"/>
              <a:gd name="connsiteY5" fmla="*/ 0 h 3391922"/>
              <a:gd name="connsiteX0" fmla="*/ 0 w 5319779"/>
              <a:gd name="connsiteY0" fmla="*/ 3742930 h 3742930"/>
              <a:gd name="connsiteX1" fmla="*/ 1049528 w 5319779"/>
              <a:gd name="connsiteY1" fmla="*/ 3391922 h 3742930"/>
              <a:gd name="connsiteX2" fmla="*/ 2087751 w 5319779"/>
              <a:gd name="connsiteY2" fmla="*/ 2741316 h 3742930"/>
              <a:gd name="connsiteX3" fmla="*/ 3268638 w 5319779"/>
              <a:gd name="connsiteY3" fmla="*/ 1578464 h 3742930"/>
              <a:gd name="connsiteX4" fmla="*/ 4308743 w 5319779"/>
              <a:gd name="connsiteY4" fmla="*/ 163393 h 3742930"/>
              <a:gd name="connsiteX5" fmla="*/ 5319779 w 5319779"/>
              <a:gd name="connsiteY5" fmla="*/ 0 h 37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9779" h="3742930">
                <a:moveTo>
                  <a:pt x="0" y="3742930"/>
                </a:moveTo>
                <a:lnTo>
                  <a:pt x="1049528" y="3391922"/>
                </a:lnTo>
                <a:lnTo>
                  <a:pt x="2087751" y="2741316"/>
                </a:lnTo>
                <a:lnTo>
                  <a:pt x="3268638" y="1578464"/>
                </a:lnTo>
                <a:lnTo>
                  <a:pt x="4308743" y="163393"/>
                </a:lnTo>
                <a:lnTo>
                  <a:pt x="5319779" y="0"/>
                </a:lnTo>
              </a:path>
            </a:pathLst>
          </a:custGeom>
          <a:noFill/>
          <a:ln w="1016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C99C335-C743-0944-87D8-8868DD651FAB}"/>
              </a:ext>
            </a:extLst>
          </p:cNvPr>
          <p:cNvSpPr/>
          <p:nvPr/>
        </p:nvSpPr>
        <p:spPr>
          <a:xfrm rot="21168306">
            <a:off x="6253821" y="5396631"/>
            <a:ext cx="6156987" cy="529046"/>
          </a:xfrm>
          <a:prstGeom prst="roundRect">
            <a:avLst/>
          </a:prstGeom>
          <a:noFill/>
          <a:ln w="1016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262293-D407-0F4F-A9D9-C6A91F885E92}"/>
              </a:ext>
            </a:extLst>
          </p:cNvPr>
          <p:cNvGrpSpPr/>
          <p:nvPr/>
        </p:nvGrpSpPr>
        <p:grpSpPr>
          <a:xfrm rot="8084011">
            <a:off x="6134777" y="1844866"/>
            <a:ext cx="5687934" cy="2401101"/>
            <a:chOff x="6249738" y="2855360"/>
            <a:chExt cx="5687934" cy="2401101"/>
          </a:xfrm>
        </p:grpSpPr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82D884AD-67A7-1A40-AF02-E47A4C9AF93A}"/>
                </a:ext>
              </a:extLst>
            </p:cNvPr>
            <p:cNvSpPr/>
            <p:nvPr/>
          </p:nvSpPr>
          <p:spPr>
            <a:xfrm rot="17129398">
              <a:off x="7643372" y="4231031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B15108F-FFCB-5941-9A11-0BF6A777903D}"/>
                </a:ext>
              </a:extLst>
            </p:cNvPr>
            <p:cNvSpPr/>
            <p:nvPr/>
          </p:nvSpPr>
          <p:spPr>
            <a:xfrm>
              <a:off x="6249738" y="2855360"/>
              <a:ext cx="5687934" cy="1906343"/>
            </a:xfrm>
            <a:custGeom>
              <a:avLst/>
              <a:gdLst>
                <a:gd name="connsiteX0" fmla="*/ 0 w 5159829"/>
                <a:gd name="connsiteY0" fmla="*/ 0 h 1257300"/>
                <a:gd name="connsiteX1" fmla="*/ 1061357 w 5159829"/>
                <a:gd name="connsiteY1" fmla="*/ 195943 h 1257300"/>
                <a:gd name="connsiteX2" fmla="*/ 2041072 w 5159829"/>
                <a:gd name="connsiteY2" fmla="*/ 391886 h 1257300"/>
                <a:gd name="connsiteX3" fmla="*/ 3102429 w 5159829"/>
                <a:gd name="connsiteY3" fmla="*/ 620486 h 1257300"/>
                <a:gd name="connsiteX4" fmla="*/ 4147457 w 5159829"/>
                <a:gd name="connsiteY4" fmla="*/ 914400 h 1257300"/>
                <a:gd name="connsiteX5" fmla="*/ 5159829 w 5159829"/>
                <a:gd name="connsiteY5" fmla="*/ 1257300 h 1257300"/>
                <a:gd name="connsiteX0" fmla="*/ 0 w 5159829"/>
                <a:gd name="connsiteY0" fmla="*/ 0 h 1257300"/>
                <a:gd name="connsiteX1" fmla="*/ 1061357 w 5159829"/>
                <a:gd name="connsiteY1" fmla="*/ 195943 h 1257300"/>
                <a:gd name="connsiteX2" fmla="*/ 1419311 w 5159829"/>
                <a:gd name="connsiteY2" fmla="*/ 19518 h 1257300"/>
                <a:gd name="connsiteX3" fmla="*/ 3102429 w 5159829"/>
                <a:gd name="connsiteY3" fmla="*/ 620486 h 1257300"/>
                <a:gd name="connsiteX4" fmla="*/ 4147457 w 5159829"/>
                <a:gd name="connsiteY4" fmla="*/ 914400 h 1257300"/>
                <a:gd name="connsiteX5" fmla="*/ 5159829 w 5159829"/>
                <a:gd name="connsiteY5" fmla="*/ 1257300 h 1257300"/>
                <a:gd name="connsiteX0" fmla="*/ 0 w 5159829"/>
                <a:gd name="connsiteY0" fmla="*/ 511431 h 1768731"/>
                <a:gd name="connsiteX1" fmla="*/ 406516 w 5159829"/>
                <a:gd name="connsiteY1" fmla="*/ 13 h 1768731"/>
                <a:gd name="connsiteX2" fmla="*/ 1419311 w 5159829"/>
                <a:gd name="connsiteY2" fmla="*/ 530949 h 1768731"/>
                <a:gd name="connsiteX3" fmla="*/ 3102429 w 5159829"/>
                <a:gd name="connsiteY3" fmla="*/ 1131917 h 1768731"/>
                <a:gd name="connsiteX4" fmla="*/ 4147457 w 5159829"/>
                <a:gd name="connsiteY4" fmla="*/ 1425831 h 1768731"/>
                <a:gd name="connsiteX5" fmla="*/ 5159829 w 5159829"/>
                <a:gd name="connsiteY5" fmla="*/ 1768731 h 176873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547404 w 5604804"/>
                <a:gd name="connsiteY3" fmla="*/ 1765627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547404 w 5604804"/>
                <a:gd name="connsiteY3" fmla="*/ 1765627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040674 w 5604804"/>
                <a:gd name="connsiteY3" fmla="*/ 1486162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040674 w 5604804"/>
                <a:gd name="connsiteY3" fmla="*/ 1486162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040674 w 5604804"/>
                <a:gd name="connsiteY3" fmla="*/ 1486162 h 2402441"/>
                <a:gd name="connsiteX4" fmla="*/ 4305663 w 5604804"/>
                <a:gd name="connsiteY4" fmla="*/ 1654092 h 2402441"/>
                <a:gd name="connsiteX5" fmla="*/ 5604804 w 5604804"/>
                <a:gd name="connsiteY5" fmla="*/ 2402441 h 2402441"/>
                <a:gd name="connsiteX0" fmla="*/ 0 w 5687934"/>
                <a:gd name="connsiteY0" fmla="*/ 0 h 1906343"/>
                <a:gd name="connsiteX1" fmla="*/ 851491 w 5687934"/>
                <a:gd name="connsiteY1" fmla="*/ 633723 h 1906343"/>
                <a:gd name="connsiteX2" fmla="*/ 1864286 w 5687934"/>
                <a:gd name="connsiteY2" fmla="*/ 1164659 h 1906343"/>
                <a:gd name="connsiteX3" fmla="*/ 3040674 w 5687934"/>
                <a:gd name="connsiteY3" fmla="*/ 1486162 h 1906343"/>
                <a:gd name="connsiteX4" fmla="*/ 4305663 w 5687934"/>
                <a:gd name="connsiteY4" fmla="*/ 1654092 h 1906343"/>
                <a:gd name="connsiteX5" fmla="*/ 5687934 w 5687934"/>
                <a:gd name="connsiteY5" fmla="*/ 1906343 h 190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7934" h="1906343">
                  <a:moveTo>
                    <a:pt x="0" y="0"/>
                  </a:moveTo>
                  <a:cubicBezTo>
                    <a:pt x="283973" y="180451"/>
                    <a:pt x="540777" y="439613"/>
                    <a:pt x="851491" y="633723"/>
                  </a:cubicBezTo>
                  <a:cubicBezTo>
                    <a:pt x="1162205" y="827833"/>
                    <a:pt x="1499422" y="1022586"/>
                    <a:pt x="1864286" y="1164659"/>
                  </a:cubicBezTo>
                  <a:cubicBezTo>
                    <a:pt x="2229150" y="1306732"/>
                    <a:pt x="2848352" y="1449200"/>
                    <a:pt x="3040674" y="1486162"/>
                  </a:cubicBezTo>
                  <a:lnTo>
                    <a:pt x="4305663" y="1654092"/>
                  </a:lnTo>
                  <a:lnTo>
                    <a:pt x="5687934" y="1906343"/>
                  </a:lnTo>
                </a:path>
              </a:pathLst>
            </a:custGeom>
            <a:noFill/>
            <a:ln w="1016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18B4A1F5-686C-D34D-8677-199071A6E509}"/>
                </a:ext>
              </a:extLst>
            </p:cNvPr>
            <p:cNvSpPr/>
            <p:nvPr/>
          </p:nvSpPr>
          <p:spPr>
            <a:xfrm rot="17129398">
              <a:off x="9681656" y="4679399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7" name="Picture 196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198" name="Picture 197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199" name="Straight Connector 198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" name="Picture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208" name="Straight Connector 207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Rounded Rectangle 210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219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220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Arrow Connector 222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2051756" y="2478159"/>
            <a:ext cx="5795490" cy="4145684"/>
            <a:chOff x="2100679" y="2429563"/>
            <a:chExt cx="5795490" cy="4145684"/>
          </a:xfrm>
        </p:grpSpPr>
        <p:sp>
          <p:nvSpPr>
            <p:cNvPr id="250" name="Rounded Rectangle 249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253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D47F-E36D-DA48-BF06-BD1E0DB5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C2A0-96CF-B14C-BD6C-4F2E479A2B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0977489" cy="43891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/>
              <a:t>PRECISION:</a:t>
            </a:r>
            <a:br>
              <a:rPr lang="en-US" altLang="zh-CN" sz="3200" dirty="0"/>
            </a:br>
            <a:r>
              <a:rPr lang="en-US" altLang="zh-CN" sz="3200" dirty="0"/>
              <a:t>an</a:t>
            </a:r>
            <a:r>
              <a:rPr lang="zh-CN" altLang="en-US" sz="3200" dirty="0"/>
              <a:t> </a:t>
            </a:r>
            <a:r>
              <a:rPr lang="en-US" altLang="zh-CN" sz="3200" i="1" dirty="0">
                <a:solidFill>
                  <a:srgbClr val="00B050"/>
                </a:solidFill>
              </a:rPr>
              <a:t>accurate</a:t>
            </a:r>
            <a:r>
              <a:rPr lang="en-US" altLang="zh-CN" sz="3200" dirty="0"/>
              <a:t>,</a:t>
            </a:r>
            <a:r>
              <a:rPr lang="zh-CN" altLang="en-US" sz="3200" dirty="0"/>
              <a:t> </a:t>
            </a:r>
            <a:r>
              <a:rPr lang="en-US" altLang="zh-CN" sz="3200" i="1" dirty="0">
                <a:solidFill>
                  <a:srgbClr val="00B050"/>
                </a:solidFill>
              </a:rPr>
              <a:t>hardware-friendly</a:t>
            </a:r>
            <a:r>
              <a:rPr lang="zh-CN" altLang="en-US" sz="3200" i="1" dirty="0"/>
              <a:t> </a:t>
            </a:r>
            <a:r>
              <a:rPr lang="en-US" altLang="zh-CN" sz="3200" dirty="0"/>
              <a:t>algorithm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dirty="0"/>
              <a:t>heavy-hitter</a:t>
            </a:r>
            <a:r>
              <a:rPr lang="zh-CN" altLang="en-US" sz="3200" dirty="0"/>
              <a:t> </a:t>
            </a:r>
            <a:r>
              <a:rPr lang="en-US" altLang="zh-CN" sz="3200" dirty="0"/>
              <a:t>detection</a:t>
            </a:r>
            <a:r>
              <a:rPr lang="zh-CN" altLang="en-US" sz="3200" dirty="0"/>
              <a:t> </a:t>
            </a: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programmable</a:t>
            </a:r>
            <a:r>
              <a:rPr lang="zh-CN" altLang="en-US" sz="3200" dirty="0"/>
              <a:t> </a:t>
            </a:r>
            <a:r>
              <a:rPr lang="en-US" altLang="zh-CN" sz="3200" dirty="0"/>
              <a:t>switches.</a:t>
            </a:r>
          </a:p>
          <a:p>
            <a:pPr marL="0" indent="0">
              <a:buNone/>
            </a:pPr>
            <a:r>
              <a:rPr lang="en-US" altLang="zh-CN" sz="3200" dirty="0"/>
              <a:t>Takeaway:</a:t>
            </a:r>
            <a:r>
              <a:rPr lang="zh-CN" altLang="en-US" sz="3200" dirty="0"/>
              <a:t> </a:t>
            </a:r>
            <a:r>
              <a:rPr lang="en-US" altLang="zh-CN" sz="3200" i="1" dirty="0"/>
              <a:t>a</a:t>
            </a:r>
            <a:r>
              <a:rPr lang="en-US" sz="3200" i="1" dirty="0"/>
              <a:t>pproximate probabilistic recirculation</a:t>
            </a:r>
            <a:r>
              <a:rPr lang="en-US" altLang="zh-CN" sz="3200" b="1" i="1" dirty="0"/>
              <a:t>!</a:t>
            </a:r>
            <a:r>
              <a:rPr lang="en-US" sz="3200" b="1" dirty="0"/>
              <a:t> </a:t>
            </a:r>
          </a:p>
          <a:p>
            <a:r>
              <a:rPr lang="en-US" sz="3200" dirty="0"/>
              <a:t>Hardware Friendly.</a:t>
            </a:r>
          </a:p>
          <a:p>
            <a:r>
              <a:rPr lang="en-US" sz="3200" dirty="0"/>
              <a:t>Little Impact on throughput. </a:t>
            </a:r>
          </a:p>
          <a:p>
            <a:r>
              <a:rPr lang="en-US" sz="3200" dirty="0"/>
              <a:t>Better Accuracy.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50CF-CDA9-1F4A-A3DB-F46CC790B0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34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183B9-47F6-7D44-B054-A14E1BAC9B3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19" y="1584953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0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7" name="Picture 196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198" name="Picture 197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199" name="Straight Connector 198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" name="Picture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208" name="Straight Connector 207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Rounded Rectangle 210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219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220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Arrow Connector 222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Rectangle 246"/>
          <p:cNvSpPr/>
          <p:nvPr/>
        </p:nvSpPr>
        <p:spPr>
          <a:xfrm>
            <a:off x="3289354" y="1496896"/>
            <a:ext cx="6685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decouple control and data planes</a:t>
            </a:r>
            <a:br>
              <a:rPr lang="en-US" sz="2800" dirty="0"/>
            </a:br>
            <a:r>
              <a:rPr lang="en-US" sz="2800" dirty="0"/>
              <a:t>by providing open standard API</a:t>
            </a:r>
          </a:p>
        </p:txBody>
      </p:sp>
      <p:sp>
        <p:nvSpPr>
          <p:cNvPr id="24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250" name="Rounded Rectangle 249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45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593975" y="2962275"/>
            <a:ext cx="185738" cy="33655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224088" y="3095625"/>
            <a:ext cx="284162" cy="1163638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2855913" y="3965575"/>
            <a:ext cx="184150" cy="236538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6575425" y="4437063"/>
            <a:ext cx="534988" cy="13652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6575425" y="3514725"/>
            <a:ext cx="663575" cy="85725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3540125" y="3341688"/>
            <a:ext cx="392113" cy="173037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986088" y="3665538"/>
            <a:ext cx="1165225" cy="877887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778375" y="3095625"/>
            <a:ext cx="1027113" cy="16510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806950" y="3427413"/>
            <a:ext cx="1027113" cy="538162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646863" y="3230563"/>
            <a:ext cx="420687" cy="163512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6646863" y="3978275"/>
            <a:ext cx="793750" cy="280988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5" descr="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5386388"/>
            <a:ext cx="1441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483225"/>
            <a:ext cx="1439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5875338" y="5286375"/>
            <a:ext cx="347662" cy="211138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4219575" y="5075238"/>
            <a:ext cx="12700" cy="325437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5475288" y="4406900"/>
            <a:ext cx="1763712" cy="42227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5424488" y="3471863"/>
            <a:ext cx="450850" cy="442912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249863" y="4606925"/>
            <a:ext cx="0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5348288" y="4589463"/>
            <a:ext cx="104775" cy="7302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4565650" y="4414838"/>
            <a:ext cx="169863" cy="128587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520825"/>
            <a:ext cx="584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5607050"/>
            <a:ext cx="835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662113" y="2119313"/>
            <a:ext cx="260350" cy="242887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709863" y="6356350"/>
            <a:ext cx="204787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H="1">
            <a:off x="3652838" y="6164263"/>
            <a:ext cx="169862" cy="13017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2051050" y="2474913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2379663" y="4371975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2855913" y="3341688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7389813" y="4498975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6002338" y="3957638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5997575" y="2936875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4151313" y="3095625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59225" y="4479925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5291138" y="4814888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4865688" y="4013200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3059113" y="6162675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7267575" y="3367088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63500">
            <a:solidFill>
              <a:srgbClr val="A6A6A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Controller Platform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2593975" y="2119313"/>
            <a:ext cx="5145088" cy="3881437"/>
            <a:chOff x="2593622" y="2268842"/>
            <a:chExt cx="5144912" cy="3731908"/>
          </a:xfrm>
        </p:grpSpPr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2671407" y="2268842"/>
              <a:ext cx="609579" cy="323585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593622" y="2561900"/>
              <a:ext cx="790548" cy="1669819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5"/>
            <p:cNvCxnSpPr>
              <a:cxnSpLocks noChangeShapeType="1"/>
            </p:cNvCxnSpPr>
            <p:nvPr/>
          </p:nvCxnSpPr>
          <p:spPr bwMode="auto">
            <a:xfrm flipH="1">
              <a:off x="3266699" y="2571058"/>
              <a:ext cx="306378" cy="639537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>
              <a:off x="4150907" y="2561900"/>
              <a:ext cx="0" cy="1808716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flipH="1">
              <a:off x="4369974" y="2540531"/>
              <a:ext cx="1587" cy="444165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flipH="1">
              <a:off x="6173313" y="2493214"/>
              <a:ext cx="1587" cy="444166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</p:cNvCxnSpPr>
            <p:nvPr/>
          </p:nvCxnSpPr>
          <p:spPr bwMode="auto">
            <a:xfrm>
              <a:off x="5093849" y="2613796"/>
              <a:ext cx="0" cy="1224127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>
              <a:off x="5476423" y="2592427"/>
              <a:ext cx="0" cy="2071247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51"/>
            <p:cNvCxnSpPr>
              <a:cxnSpLocks noChangeShapeType="1"/>
            </p:cNvCxnSpPr>
            <p:nvPr/>
          </p:nvCxnSpPr>
          <p:spPr bwMode="auto">
            <a:xfrm>
              <a:off x="6360631" y="2592427"/>
              <a:ext cx="0" cy="1321813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>
              <a:cxnSpLocks noChangeShapeType="1"/>
            </p:cNvCxnSpPr>
            <p:nvPr/>
          </p:nvCxnSpPr>
          <p:spPr bwMode="auto">
            <a:xfrm>
              <a:off x="7738534" y="2613796"/>
              <a:ext cx="0" cy="1736978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>
              <a:off x="7440094" y="2603111"/>
              <a:ext cx="0" cy="627327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 flipH="1">
              <a:off x="3312735" y="2540531"/>
              <a:ext cx="485758" cy="3460219"/>
            </a:xfrm>
            <a:prstGeom prst="straightConnector1">
              <a:avLst/>
            </a:prstGeom>
            <a:noFill/>
            <a:ln w="63500">
              <a:solidFill>
                <a:srgbClr val="40404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Rounded Rectangle 5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Controller Application</a:t>
            </a:r>
          </a:p>
        </p:txBody>
      </p:sp>
    </p:spTree>
    <p:extLst>
      <p:ext uri="{BB962C8B-B14F-4D97-AF65-F5344CB8AC3E}">
        <p14:creationId xmlns:p14="http://schemas.microsoft.com/office/powerpoint/2010/main" val="223587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OpenFlow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P4/PISA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47801"/>
            <a:ext cx="10461721" cy="4593562"/>
          </a:xfrm>
        </p:spPr>
        <p:txBody>
          <a:bodyPr/>
          <a:lstStyle/>
          <a:p>
            <a:r>
              <a:rPr lang="en-US" altLang="zh-CN" sz="2000" dirty="0" err="1"/>
              <a:t>OpenFlow</a:t>
            </a:r>
            <a:r>
              <a:rPr lang="zh-CN" altLang="en-US" sz="2000" dirty="0"/>
              <a:t> </a:t>
            </a:r>
            <a:r>
              <a:rPr lang="en-US" altLang="zh-CN" sz="2000" dirty="0"/>
              <a:t>1.0</a:t>
            </a:r>
            <a:r>
              <a:rPr lang="zh-CN" altLang="en-US" sz="2000" dirty="0"/>
              <a:t> </a:t>
            </a:r>
            <a:r>
              <a:rPr lang="en-US" altLang="zh-CN" sz="2000" dirty="0"/>
              <a:t>feature</a:t>
            </a:r>
            <a:r>
              <a:rPr lang="zh-CN" altLang="en-US" sz="2000" dirty="0"/>
              <a:t> </a:t>
            </a:r>
            <a:r>
              <a:rPr lang="en-US" altLang="zh-CN" sz="2000" dirty="0"/>
              <a:t>set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“the</a:t>
            </a:r>
            <a:r>
              <a:rPr lang="zh-CN" altLang="en-US" sz="2000" dirty="0"/>
              <a:t> </a:t>
            </a:r>
            <a:r>
              <a:rPr lang="en-US" altLang="zh-CN" sz="2000" dirty="0"/>
              <a:t>intersection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all</a:t>
            </a:r>
            <a:r>
              <a:rPr lang="zh-CN" altLang="en-US" sz="2000" dirty="0"/>
              <a:t> </a:t>
            </a:r>
            <a:r>
              <a:rPr lang="en-US" altLang="zh-CN" sz="2000" dirty="0"/>
              <a:t>vendors”</a:t>
            </a:r>
          </a:p>
          <a:p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Original</a:t>
            </a:r>
            <a:r>
              <a:rPr lang="zh-CN" altLang="en-US" sz="2000" dirty="0"/>
              <a:t> </a:t>
            </a:r>
            <a:r>
              <a:rPr lang="en-US" altLang="zh-CN" sz="2000" dirty="0" err="1"/>
              <a:t>OpenFlow</a:t>
            </a:r>
            <a:r>
              <a:rPr lang="zh-CN" altLang="en-US" sz="2000" dirty="0"/>
              <a:t> </a:t>
            </a:r>
            <a:r>
              <a:rPr lang="en-US" altLang="zh-CN" sz="2000" dirty="0"/>
              <a:t>paper:</a:t>
            </a: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r>
              <a:rPr lang="en-US" altLang="zh-CN" sz="2000" dirty="0"/>
              <a:t>Programmable</a:t>
            </a:r>
            <a:r>
              <a:rPr lang="zh-CN" altLang="en-US" sz="2000" dirty="0"/>
              <a:t> </a:t>
            </a:r>
            <a:r>
              <a:rPr lang="en-US" altLang="zh-CN" sz="2000" dirty="0"/>
              <a:t>action,</a:t>
            </a:r>
            <a:r>
              <a:rPr lang="zh-CN" altLang="en-US" sz="2000" dirty="0"/>
              <a:t> </a:t>
            </a:r>
            <a:r>
              <a:rPr lang="en-US" altLang="zh-CN" sz="2000" dirty="0"/>
              <a:t>fixed</a:t>
            </a:r>
            <a:r>
              <a:rPr lang="zh-CN" altLang="en-US" sz="2000" dirty="0"/>
              <a:t> </a:t>
            </a:r>
            <a:r>
              <a:rPr lang="en-US" altLang="zh-CN" sz="2000" dirty="0"/>
              <a:t>header</a:t>
            </a:r>
            <a:r>
              <a:rPr lang="zh-CN" altLang="en-US" sz="2000" dirty="0"/>
              <a:t> </a:t>
            </a:r>
            <a:r>
              <a:rPr lang="en-US" altLang="zh-CN" sz="2000" dirty="0"/>
              <a:t>matching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000" dirty="0"/>
              <a:t>Problem:</a:t>
            </a:r>
            <a:r>
              <a:rPr lang="zh-CN" altLang="en-US" sz="2000" dirty="0"/>
              <a:t> </a:t>
            </a:r>
            <a:r>
              <a:rPr lang="en-US" altLang="zh-CN" sz="2000" dirty="0"/>
              <a:t>what</a:t>
            </a:r>
            <a:r>
              <a:rPr lang="zh-CN" altLang="en-US" sz="2000" dirty="0"/>
              <a:t> </a:t>
            </a:r>
            <a:r>
              <a:rPr lang="en-US" altLang="zh-CN" sz="2000" dirty="0"/>
              <a:t>if</a:t>
            </a:r>
            <a:r>
              <a:rPr lang="mr-IN" altLang="zh-CN" sz="2000" dirty="0"/>
              <a:t>…</a:t>
            </a:r>
            <a:r>
              <a:rPr lang="zh-CN" altLang="en-US" sz="2000" dirty="0"/>
              <a:t> </a:t>
            </a:r>
            <a:r>
              <a:rPr lang="en-US" altLang="zh-CN" sz="2000" dirty="0"/>
              <a:t>(you</a:t>
            </a:r>
            <a:r>
              <a:rPr lang="zh-CN" altLang="en-US" sz="2000" dirty="0"/>
              <a:t> </a:t>
            </a:r>
            <a:r>
              <a:rPr lang="en-US" altLang="zh-CN" sz="2000" dirty="0"/>
              <a:t>never</a:t>
            </a:r>
            <a:r>
              <a:rPr lang="zh-CN" altLang="en-US" sz="2000" dirty="0"/>
              <a:t> </a:t>
            </a:r>
            <a:r>
              <a:rPr lang="en-US" altLang="zh-CN" sz="2000" dirty="0"/>
              <a:t>know!)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375" y="1875342"/>
            <a:ext cx="5257800" cy="154917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47518"/>
              </p:ext>
            </p:extLst>
          </p:nvPr>
        </p:nvGraphicFramePr>
        <p:xfrm>
          <a:off x="1118131" y="4472940"/>
          <a:ext cx="372321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  <a:r>
                        <a:rPr lang="en-US" sz="1600" baseline="0" dirty="0"/>
                        <a:t> Headers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Dec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Feb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Dec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 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Jun</a:t>
                      </a:r>
                      <a:r>
                        <a:rPr lang="en-US" sz="1600" baseline="0" dirty="0"/>
                        <a:t> 2012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</a:t>
                      </a:r>
                      <a:r>
                        <a:rPr lang="en-US" sz="1600" baseline="0" dirty="0"/>
                        <a:t> 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282143" y="4318000"/>
          <a:ext cx="3416299" cy="241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22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P4: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programmability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136" y="4069022"/>
            <a:ext cx="4589685" cy="1371610"/>
          </a:xfrm>
        </p:spPr>
        <p:txBody>
          <a:bodyPr/>
          <a:lstStyle/>
          <a:p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“program”,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“rules”.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4" b="98068" l="1201" r="98472">
                        <a14:foregroundMark x1="69432" y1="75186" x2="71288" y2="30312"/>
                        <a14:foregroundMark x1="44323" y1="94799" x2="25764" y2="95988"/>
                        <a14:foregroundMark x1="55022" y1="93908" x2="43668" y2="94354"/>
                        <a14:foregroundMark x1="58079" y1="89450" x2="66157" y2="75929"/>
                        <a14:foregroundMark x1="68231" y1="80089" x2="75109" y2="69539"/>
                        <a14:foregroundMark x1="72380" y1="81724" x2="76965" y2="66568"/>
                        <a14:foregroundMark x1="75983" y1="82912" x2="75764" y2="12779"/>
                        <a14:foregroundMark x1="81441" y1="44131" x2="97598" y2="43834"/>
                        <a14:foregroundMark x1="78712" y1="3863" x2="95524" y2="36404"/>
                        <a14:foregroundMark x1="78712" y1="64933" x2="76310" y2="89004"/>
                        <a14:backgroundMark x1="95197" y1="63744" x2="95197" y2="69539"/>
                        <a14:backgroundMark x1="88865" y1="50371" x2="89847" y2="85290"/>
                        <a14:backgroundMark x1="95742" y1="7578" x2="91594" y2="594"/>
                        <a14:backgroundMark x1="94323" y1="10401" x2="99345" y2="29866"/>
                        <a14:backgroundMark x1="75764" y1="94354" x2="92795" y2="878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301" y="1443279"/>
            <a:ext cx="6106734" cy="44867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6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5975"/>
            <a:ext cx="4869027" cy="3880773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programming</a:t>
            </a:r>
            <a:r>
              <a:rPr lang="zh-CN" altLang="en-US" sz="2800" dirty="0"/>
              <a:t> </a:t>
            </a:r>
            <a:r>
              <a:rPr lang="en-US" altLang="zh-CN" sz="2800" dirty="0"/>
              <a:t>language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packet</a:t>
            </a:r>
            <a:r>
              <a:rPr lang="zh-CN" altLang="en-US" sz="2800" dirty="0"/>
              <a:t> </a:t>
            </a:r>
            <a:r>
              <a:rPr lang="en-US" altLang="zh-CN" sz="2800" dirty="0"/>
              <a:t>processing.</a:t>
            </a:r>
          </a:p>
          <a:p>
            <a:r>
              <a:rPr lang="en-US" altLang="zh-CN" sz="2800" dirty="0"/>
              <a:t>Key</a:t>
            </a:r>
            <a:r>
              <a:rPr lang="zh-CN" altLang="en-US" sz="2800" dirty="0"/>
              <a:t> </a:t>
            </a:r>
            <a:r>
              <a:rPr lang="en-US" altLang="zh-CN" sz="2800" dirty="0"/>
              <a:t>functionality:</a:t>
            </a:r>
          </a:p>
          <a:p>
            <a:pPr lvl="1"/>
            <a:r>
              <a:rPr lang="en-US" altLang="zh-CN" sz="2400" dirty="0"/>
              <a:t>Customized</a:t>
            </a:r>
            <a:r>
              <a:rPr lang="zh-CN" altLang="en-US" sz="2400" dirty="0"/>
              <a:t> </a:t>
            </a:r>
            <a:r>
              <a:rPr lang="en-US" altLang="zh-CN" sz="2400" dirty="0"/>
              <a:t>parsing</a:t>
            </a:r>
          </a:p>
          <a:p>
            <a:pPr lvl="1"/>
            <a:r>
              <a:rPr lang="en-US" altLang="zh-CN" sz="2400" dirty="0"/>
              <a:t>Match-action</a:t>
            </a:r>
            <a:r>
              <a:rPr lang="zh-CN" altLang="en-US" sz="2400" dirty="0"/>
              <a:t> </a:t>
            </a:r>
            <a:r>
              <a:rPr lang="en-US" altLang="zh-CN" sz="2400" dirty="0"/>
              <a:t>tables</a:t>
            </a:r>
          </a:p>
          <a:p>
            <a:pPr lvl="1"/>
            <a:r>
              <a:rPr lang="en-US" altLang="zh-CN" sz="2400" b="1" dirty="0"/>
              <a:t>Register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Memory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Access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(what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care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about)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33" y="1930400"/>
            <a:ext cx="6542630" cy="29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86634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1830</Words>
  <Application>Microsoft Macintosh PowerPoint</Application>
  <PresentationFormat>Widescreen</PresentationFormat>
  <Paragraphs>524</Paragraphs>
  <Slides>41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等线</vt:lpstr>
      <vt:lpstr>ＭＳ Ｐゴシック</vt:lpstr>
      <vt:lpstr>Myriad Pro</vt:lpstr>
      <vt:lpstr>宋体</vt:lpstr>
      <vt:lpstr>Arial</vt:lpstr>
      <vt:lpstr>Calibri</vt:lpstr>
      <vt:lpstr>Helvetica</vt:lpstr>
      <vt:lpstr>Lucida Grande</vt:lpstr>
      <vt:lpstr>Mangal</vt:lpstr>
      <vt:lpstr>Monaco</vt:lpstr>
      <vt:lpstr>Verdana</vt:lpstr>
      <vt:lpstr>Wingdings</vt:lpstr>
      <vt:lpstr>ieee_presentation_template_tagline</vt:lpstr>
      <vt:lpstr>Programmable Data Plane</vt:lpstr>
      <vt:lpstr>Before SDN…</vt:lpstr>
      <vt:lpstr>A Brief History of SDN</vt:lpstr>
      <vt:lpstr>PowerPoint Presentation</vt:lpstr>
      <vt:lpstr>PowerPoint Presentation</vt:lpstr>
      <vt:lpstr>PowerPoint Presentation</vt:lpstr>
      <vt:lpstr>From OpenFlow to P4/PISA</vt:lpstr>
      <vt:lpstr>P4: more programmability</vt:lpstr>
      <vt:lpstr>Intro to P4</vt:lpstr>
      <vt:lpstr>Programmable Parsing (State Machine)</vt:lpstr>
      <vt:lpstr>Match-Action Table: If…Then…</vt:lpstr>
      <vt:lpstr>Multiple Match-Action Tables</vt:lpstr>
      <vt:lpstr>Hardware Support of P4</vt:lpstr>
      <vt:lpstr>Memory Model in PISA Switch (Header vs Register)</vt:lpstr>
      <vt:lpstr>Register Primitive: Random Access</vt:lpstr>
      <vt:lpstr>PISA Processing Model</vt:lpstr>
      <vt:lpstr>Under the hood</vt:lpstr>
      <vt:lpstr>Summary of P4 and PISA</vt:lpstr>
      <vt:lpstr>Application: Network Measurement</vt:lpstr>
      <vt:lpstr>Measurement in the Data Plane?</vt:lpstr>
      <vt:lpstr>Challenges of Running Algorithms on PISA</vt:lpstr>
      <vt:lpstr>Recirculation to the rescue?</vt:lpstr>
      <vt:lpstr>Challenges of Running Algorithms on PISA</vt:lpstr>
      <vt:lpstr>The Heavy-Hitter Detection Problem</vt:lpstr>
      <vt:lpstr>Example P4-based application:  Heavy-Hitter Detection</vt:lpstr>
      <vt:lpstr>Naïve solution: Sample and Hold</vt:lpstr>
      <vt:lpstr>The Space-Saving Algorithm  (Metwally et al.)</vt:lpstr>
      <vt:lpstr>The Space-Saving Algorithm</vt:lpstr>
      <vt:lpstr>Randomized Admission Policy (RAP) (Ben Basat et al.)</vt:lpstr>
      <vt:lpstr>Randomized Admission Policy (RAP) (Ben Basat et al.)</vt:lpstr>
      <vt:lpstr>Adapting RAP to Programmable Switches</vt:lpstr>
      <vt:lpstr>Adapting to Data Plane:  Cannot Find Minimum</vt:lpstr>
      <vt:lpstr>Adapting to Data Plane: Too Late to Update</vt:lpstr>
      <vt:lpstr>Adapting to Data Plane: How to flip coin?</vt:lpstr>
      <vt:lpstr>Adapting to Data Plane: Recirculation Hurts Throughput</vt:lpstr>
      <vt:lpstr>PRECISION Algorithm</vt:lpstr>
      <vt:lpstr>Evaluation Highlight</vt:lpstr>
      <vt:lpstr>Evaluation: Mean-Square Error, CAIDA</vt:lpstr>
      <vt:lpstr>Evaluation: top-32 flows, CAIDA</vt:lpstr>
      <vt:lpstr>Summary</vt:lpstr>
      <vt:lpstr>Any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Data-Plane</dc:title>
  <dc:creator>Microsoft Office User</dc:creator>
  <cp:lastModifiedBy>Microsoft Office User</cp:lastModifiedBy>
  <cp:revision>12</cp:revision>
  <dcterms:created xsi:type="dcterms:W3CDTF">2018-10-04T16:45:36Z</dcterms:created>
  <dcterms:modified xsi:type="dcterms:W3CDTF">2018-10-08T17:51:57Z</dcterms:modified>
</cp:coreProperties>
</file>