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22" r:id="rId2"/>
    <p:sldId id="433" r:id="rId3"/>
    <p:sldId id="434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5" r:id="rId12"/>
    <p:sldId id="436" r:id="rId13"/>
    <p:sldId id="437" r:id="rId14"/>
    <p:sldId id="438" r:id="rId15"/>
    <p:sldId id="440" r:id="rId16"/>
    <p:sldId id="439" r:id="rId17"/>
    <p:sldId id="44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59E"/>
    <a:srgbClr val="EDE116"/>
    <a:srgbClr val="FFFCF8"/>
    <a:srgbClr val="D77C93"/>
    <a:srgbClr val="D70072"/>
    <a:srgbClr val="C6AD06"/>
    <a:srgbClr val="D96A60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41" autoAdjust="0"/>
    <p:restoredTop sz="99877" autoAdjust="0"/>
  </p:normalViewPr>
  <p:slideViewPr>
    <p:cSldViewPr snapToGrid="0" snapToObjects="1">
      <p:cViewPr>
        <p:scale>
          <a:sx n="114" d="100"/>
          <a:sy n="114" d="100"/>
        </p:scale>
        <p:origin x="680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10/11/18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1D7AE482-DA9C-A545-A4BD-8835FAD9AAD9}" type="slidenum">
              <a:rPr lang="en-US" altLang="x-none" sz="1300" b="0">
                <a:latin typeface="Times New Roman" charset="0"/>
              </a:rPr>
              <a:pPr eaLnBrk="1" hangingPunct="1"/>
              <a:t>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735769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CB277AE-2130-5247-8375-7E09C4D9D4DB}" type="slidenum">
              <a:rPr lang="en-US" altLang="x-none" sz="1300" b="0">
                <a:latin typeface="Times New Roman" charset="0"/>
              </a:rPr>
              <a:pPr eaLnBrk="1" hangingPunct="1"/>
              <a:t>6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896690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C13B64E-31F4-0F4B-93D2-80BAF02618AA}" type="slidenum">
              <a:rPr lang="en-US" altLang="x-none" sz="1300" b="0">
                <a:latin typeface="Times New Roman" charset="0"/>
              </a:rPr>
              <a:pPr eaLnBrk="1" hangingPunct="1"/>
              <a:t>7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50913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D9DF69F3-97FA-4F4F-AD7E-23BCC1AC61A6}" type="slidenum">
              <a:rPr lang="en-US" altLang="x-none" sz="1300" b="0">
                <a:latin typeface="Times New Roman" charset="0"/>
              </a:rPr>
              <a:pPr eaLnBrk="1" hangingPunct="1"/>
              <a:t>8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188466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0651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Network Control</a:t>
            </a:r>
            <a:endParaRPr lang="en-US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790950"/>
            <a:ext cx="8229600" cy="257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Jennifer Rexford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Fall 2018 (</a:t>
            </a:r>
            <a:r>
              <a:rPr lang="en-US" altLang="en-US" sz="2400" dirty="0" err="1" smtClean="0">
                <a:ea typeface="ＭＳ Ｐゴシック" charset="-128"/>
              </a:rPr>
              <a:t>TTh</a:t>
            </a:r>
            <a:r>
              <a:rPr lang="en-US" altLang="en-US" sz="2400" dirty="0" smtClean="0">
                <a:ea typeface="ＭＳ Ｐゴシック" charset="-128"/>
              </a:rPr>
              <a:t> 1:30-2:50 in Friend 006)</a:t>
            </a:r>
          </a:p>
          <a:p>
            <a:pPr>
              <a:lnSpc>
                <a:spcPct val="90000"/>
              </a:lnSpc>
            </a:pPr>
            <a:endParaRPr lang="en-US" altLang="en-US" sz="240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COS 561: Advanced Computer Networks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http://</a:t>
            </a:r>
            <a:r>
              <a:rPr lang="en-US" altLang="en-US" sz="2400" dirty="0" err="1" smtClean="0">
                <a:ea typeface="ＭＳ Ｐゴシック" charset="-128"/>
              </a:rPr>
              <a:t>www.cs.princeton.edu</a:t>
            </a:r>
            <a:r>
              <a:rPr lang="en-US" altLang="en-US" sz="2400" dirty="0" smtClean="0">
                <a:ea typeface="ＭＳ Ｐゴシック" charset="-128"/>
              </a:rPr>
              <a:t>/courses/archive/fall18/cos561/</a:t>
            </a:r>
            <a:endParaRPr lang="en-US" altLang="en-US" sz="24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Distance Vector Example (Cont.)</a:t>
            </a:r>
          </a:p>
        </p:txBody>
      </p:sp>
      <p:sp>
        <p:nvSpPr>
          <p:cNvPr id="491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211595C5-F93D-3248-8516-C14692DB870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273050" y="1520825"/>
            <a:ext cx="4156075" cy="5002213"/>
            <a:chOff x="273050" y="1520825"/>
            <a:chExt cx="4156075" cy="5002887"/>
          </a:xfrm>
        </p:grpSpPr>
        <p:sp>
          <p:nvSpPr>
            <p:cNvPr id="49195" name="Oval 77"/>
            <p:cNvSpPr>
              <a:spLocks noChangeArrowheads="1"/>
            </p:cNvSpPr>
            <p:nvPr/>
          </p:nvSpPr>
          <p:spPr bwMode="auto">
            <a:xfrm>
              <a:off x="322263" y="2511425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96" name="Oval 78"/>
            <p:cNvSpPr>
              <a:spLocks noChangeArrowheads="1"/>
            </p:cNvSpPr>
            <p:nvPr/>
          </p:nvSpPr>
          <p:spPr bwMode="auto">
            <a:xfrm>
              <a:off x="1184275" y="3182938"/>
              <a:ext cx="287338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97" name="Oval 79"/>
            <p:cNvSpPr>
              <a:spLocks noChangeArrowheads="1"/>
            </p:cNvSpPr>
            <p:nvPr/>
          </p:nvSpPr>
          <p:spPr bwMode="auto">
            <a:xfrm>
              <a:off x="1279525" y="1924050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98" name="Oval 80"/>
            <p:cNvSpPr>
              <a:spLocks noChangeArrowheads="1"/>
            </p:cNvSpPr>
            <p:nvPr/>
          </p:nvSpPr>
          <p:spPr bwMode="auto">
            <a:xfrm>
              <a:off x="2046288" y="2595563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99" name="Oval 81"/>
            <p:cNvSpPr>
              <a:spLocks noChangeArrowheads="1"/>
            </p:cNvSpPr>
            <p:nvPr/>
          </p:nvSpPr>
          <p:spPr bwMode="auto">
            <a:xfrm>
              <a:off x="2908300" y="3182938"/>
              <a:ext cx="287338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200" name="Oval 82"/>
            <p:cNvSpPr>
              <a:spLocks noChangeArrowheads="1"/>
            </p:cNvSpPr>
            <p:nvPr/>
          </p:nvSpPr>
          <p:spPr bwMode="auto">
            <a:xfrm>
              <a:off x="2908300" y="1924050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201" name="Oval 83"/>
            <p:cNvSpPr>
              <a:spLocks noChangeArrowheads="1"/>
            </p:cNvSpPr>
            <p:nvPr/>
          </p:nvSpPr>
          <p:spPr bwMode="auto">
            <a:xfrm>
              <a:off x="2141538" y="3687763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202" name="Oval 84"/>
            <p:cNvSpPr>
              <a:spLocks noChangeArrowheads="1"/>
            </p:cNvSpPr>
            <p:nvPr/>
          </p:nvSpPr>
          <p:spPr bwMode="auto">
            <a:xfrm>
              <a:off x="3865563" y="2511425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203" name="Line 85"/>
            <p:cNvSpPr>
              <a:spLocks noChangeShapeType="1"/>
            </p:cNvSpPr>
            <p:nvPr/>
          </p:nvSpPr>
          <p:spPr bwMode="auto">
            <a:xfrm flipV="1">
              <a:off x="609600" y="2090738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4" name="Line 86"/>
            <p:cNvSpPr>
              <a:spLocks noChangeShapeType="1"/>
            </p:cNvSpPr>
            <p:nvPr/>
          </p:nvSpPr>
          <p:spPr bwMode="auto">
            <a:xfrm>
              <a:off x="554038" y="2751138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5" name="Line 87"/>
            <p:cNvSpPr>
              <a:spLocks noChangeShapeType="1"/>
            </p:cNvSpPr>
            <p:nvPr/>
          </p:nvSpPr>
          <p:spPr bwMode="auto">
            <a:xfrm>
              <a:off x="1519238" y="2105025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6" name="Line 88"/>
            <p:cNvSpPr>
              <a:spLocks noChangeShapeType="1"/>
            </p:cNvSpPr>
            <p:nvPr/>
          </p:nvSpPr>
          <p:spPr bwMode="auto">
            <a:xfrm>
              <a:off x="1423988" y="3351213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7" name="Line 89"/>
            <p:cNvSpPr>
              <a:spLocks noChangeShapeType="1"/>
            </p:cNvSpPr>
            <p:nvPr/>
          </p:nvSpPr>
          <p:spPr bwMode="auto">
            <a:xfrm flipV="1">
              <a:off x="1455738" y="2805113"/>
              <a:ext cx="638175" cy="420687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8" name="Line 90"/>
            <p:cNvSpPr>
              <a:spLocks noChangeShapeType="1"/>
            </p:cNvSpPr>
            <p:nvPr/>
          </p:nvSpPr>
          <p:spPr bwMode="auto">
            <a:xfrm>
              <a:off x="2286000" y="2819400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9" name="Line 91"/>
            <p:cNvSpPr>
              <a:spLocks noChangeShapeType="1"/>
            </p:cNvSpPr>
            <p:nvPr/>
          </p:nvSpPr>
          <p:spPr bwMode="auto">
            <a:xfrm flipV="1">
              <a:off x="2381250" y="3394075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0" name="Line 92"/>
            <p:cNvSpPr>
              <a:spLocks noChangeShapeType="1"/>
            </p:cNvSpPr>
            <p:nvPr/>
          </p:nvSpPr>
          <p:spPr bwMode="auto">
            <a:xfrm flipV="1">
              <a:off x="2333625" y="2636838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1" name="Line 93"/>
            <p:cNvSpPr>
              <a:spLocks noChangeShapeType="1"/>
            </p:cNvSpPr>
            <p:nvPr/>
          </p:nvSpPr>
          <p:spPr bwMode="auto">
            <a:xfrm>
              <a:off x="1535113" y="2035175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2" name="Line 94"/>
            <p:cNvSpPr>
              <a:spLocks noChangeShapeType="1"/>
            </p:cNvSpPr>
            <p:nvPr/>
          </p:nvSpPr>
          <p:spPr bwMode="auto">
            <a:xfrm>
              <a:off x="3179763" y="2133600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3" name="Text Box 95"/>
            <p:cNvSpPr txBox="1">
              <a:spLocks noChangeArrowheads="1"/>
            </p:cNvSpPr>
            <p:nvPr/>
          </p:nvSpPr>
          <p:spPr bwMode="auto">
            <a:xfrm>
              <a:off x="652463" y="18700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9214" name="Text Box 96"/>
            <p:cNvSpPr txBox="1">
              <a:spLocks noChangeArrowheads="1"/>
            </p:cNvSpPr>
            <p:nvPr/>
          </p:nvSpPr>
          <p:spPr bwMode="auto">
            <a:xfrm>
              <a:off x="2009775" y="1520825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9215" name="Text Box 97"/>
            <p:cNvSpPr txBox="1">
              <a:spLocks noChangeArrowheads="1"/>
            </p:cNvSpPr>
            <p:nvPr/>
          </p:nvSpPr>
          <p:spPr bwMode="auto">
            <a:xfrm>
              <a:off x="765175" y="25431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9216" name="Text Box 98"/>
            <p:cNvSpPr txBox="1">
              <a:spLocks noChangeArrowheads="1"/>
            </p:cNvSpPr>
            <p:nvPr/>
          </p:nvSpPr>
          <p:spPr bwMode="auto">
            <a:xfrm>
              <a:off x="1770063" y="19685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9217" name="Text Box 99"/>
            <p:cNvSpPr txBox="1">
              <a:spLocks noChangeArrowheads="1"/>
            </p:cNvSpPr>
            <p:nvPr/>
          </p:nvSpPr>
          <p:spPr bwMode="auto">
            <a:xfrm>
              <a:off x="1466850" y="2613025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9218" name="Text Box 100"/>
            <p:cNvSpPr txBox="1">
              <a:spLocks noChangeArrowheads="1"/>
            </p:cNvSpPr>
            <p:nvPr/>
          </p:nvSpPr>
          <p:spPr bwMode="auto">
            <a:xfrm>
              <a:off x="2744788" y="22066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9219" name="Text Box 101"/>
            <p:cNvSpPr txBox="1">
              <a:spLocks noChangeArrowheads="1"/>
            </p:cNvSpPr>
            <p:nvPr/>
          </p:nvSpPr>
          <p:spPr bwMode="auto">
            <a:xfrm>
              <a:off x="3446463" y="18002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9220" name="Text Box 102"/>
            <p:cNvSpPr txBox="1">
              <a:spLocks noChangeArrowheads="1"/>
            </p:cNvSpPr>
            <p:nvPr/>
          </p:nvSpPr>
          <p:spPr bwMode="auto">
            <a:xfrm>
              <a:off x="1419225" y="3425825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9221" name="Text Box 103"/>
            <p:cNvSpPr txBox="1">
              <a:spLocks noChangeArrowheads="1"/>
            </p:cNvSpPr>
            <p:nvPr/>
          </p:nvSpPr>
          <p:spPr bwMode="auto">
            <a:xfrm>
              <a:off x="2268538" y="28860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9222" name="Text Box 104"/>
            <p:cNvSpPr txBox="1">
              <a:spLocks noChangeArrowheads="1"/>
            </p:cNvSpPr>
            <p:nvPr/>
          </p:nvSpPr>
          <p:spPr bwMode="auto">
            <a:xfrm>
              <a:off x="2665413" y="3452813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9223" name="Text Box 105"/>
            <p:cNvSpPr txBox="1">
              <a:spLocks noChangeArrowheads="1"/>
            </p:cNvSpPr>
            <p:nvPr/>
          </p:nvSpPr>
          <p:spPr bwMode="auto">
            <a:xfrm>
              <a:off x="273050" y="2663825"/>
              <a:ext cx="339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49224" name="Text Box 106"/>
            <p:cNvSpPr txBox="1">
              <a:spLocks noChangeArrowheads="1"/>
            </p:cNvSpPr>
            <p:nvPr/>
          </p:nvSpPr>
          <p:spPr bwMode="auto">
            <a:xfrm>
              <a:off x="1200150" y="1535113"/>
              <a:ext cx="3206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49225" name="Text Box 107"/>
            <p:cNvSpPr txBox="1">
              <a:spLocks noChangeArrowheads="1"/>
            </p:cNvSpPr>
            <p:nvPr/>
          </p:nvSpPr>
          <p:spPr bwMode="auto">
            <a:xfrm>
              <a:off x="1123950" y="3403600"/>
              <a:ext cx="3889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49226" name="Text Box 108"/>
            <p:cNvSpPr txBox="1">
              <a:spLocks noChangeArrowheads="1"/>
            </p:cNvSpPr>
            <p:nvPr/>
          </p:nvSpPr>
          <p:spPr bwMode="auto">
            <a:xfrm>
              <a:off x="2098675" y="223837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9227" name="Text Box 109"/>
            <p:cNvSpPr txBox="1">
              <a:spLocks noChangeArrowheads="1"/>
            </p:cNvSpPr>
            <p:nvPr/>
          </p:nvSpPr>
          <p:spPr bwMode="auto">
            <a:xfrm>
              <a:off x="2906713" y="1546225"/>
              <a:ext cx="3206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49228" name="Text Box 110"/>
            <p:cNvSpPr txBox="1">
              <a:spLocks noChangeArrowheads="1"/>
            </p:cNvSpPr>
            <p:nvPr/>
          </p:nvSpPr>
          <p:spPr bwMode="auto">
            <a:xfrm>
              <a:off x="3889375" y="2663825"/>
              <a:ext cx="311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49229" name="Text Box 111"/>
            <p:cNvSpPr txBox="1">
              <a:spLocks noChangeArrowheads="1"/>
            </p:cNvSpPr>
            <p:nvPr/>
          </p:nvSpPr>
          <p:spPr bwMode="auto">
            <a:xfrm>
              <a:off x="2347913" y="3749675"/>
              <a:ext cx="3254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49230" name="Text Box 112"/>
            <p:cNvSpPr txBox="1">
              <a:spLocks noChangeArrowheads="1"/>
            </p:cNvSpPr>
            <p:nvPr/>
          </p:nvSpPr>
          <p:spPr bwMode="auto">
            <a:xfrm>
              <a:off x="3241675" y="3082925"/>
              <a:ext cx="268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49231" name="Rectangle 39"/>
            <p:cNvSpPr>
              <a:spLocks noChangeArrowheads="1"/>
            </p:cNvSpPr>
            <p:nvPr/>
          </p:nvSpPr>
          <p:spPr bwMode="auto">
            <a:xfrm>
              <a:off x="294017" y="4276943"/>
              <a:ext cx="4135108" cy="2246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 eaLnBrk="1" hangingPunct="1"/>
              <a:r>
                <a:rPr lang="en-US" altLang="x-none" sz="2800"/>
                <a:t>d</a:t>
              </a:r>
              <a:r>
                <a:rPr lang="en-US" altLang="x-none" sz="2800" baseline="-25000"/>
                <a:t>w</a:t>
              </a:r>
              <a:r>
                <a:rPr lang="en-US" altLang="x-none" sz="2800"/>
                <a:t>(z)= min{1+d</a:t>
              </a:r>
              <a:r>
                <a:rPr lang="en-US" altLang="x-none" sz="2800" baseline="-25000"/>
                <a:t>x</a:t>
              </a:r>
              <a:r>
                <a:rPr lang="en-US" altLang="x-none" sz="2800"/>
                <a:t>(z),</a:t>
              </a:r>
              <a:br>
                <a:rPr lang="en-US" altLang="x-none" sz="2800"/>
              </a:br>
              <a:r>
                <a:rPr lang="en-US" altLang="x-none" sz="2800"/>
                <a:t>          4+d</a:t>
              </a:r>
              <a:r>
                <a:rPr lang="en-US" altLang="x-none" sz="2400" baseline="-25000"/>
                <a:t>s</a:t>
              </a:r>
              <a:r>
                <a:rPr lang="en-US" altLang="x-none" sz="2800"/>
                <a:t>(z),</a:t>
              </a:r>
            </a:p>
            <a:p>
              <a:pPr algn="l" eaLnBrk="1" hangingPunct="1"/>
              <a:r>
                <a:rPr lang="en-US" altLang="x-none" sz="2800"/>
                <a:t>          2+d</a:t>
              </a:r>
              <a:r>
                <a:rPr lang="en-US" altLang="x-none" sz="2800" baseline="-25000"/>
                <a:t>u</a:t>
              </a:r>
              <a:r>
                <a:rPr lang="en-US" altLang="x-none" sz="2800"/>
                <a:t>(z)}</a:t>
              </a:r>
            </a:p>
            <a:p>
              <a:pPr algn="l" eaLnBrk="1" hangingPunct="1"/>
              <a:r>
                <a:rPr lang="en-US" altLang="x-none" sz="2800"/>
                <a:t>     = 5</a:t>
              </a:r>
            </a:p>
            <a:p>
              <a:pPr eaLnBrk="1" hangingPunct="1"/>
              <a:endParaRPr lang="en-US" altLang="x-none" sz="2800"/>
            </a:p>
          </p:txBody>
        </p:sp>
      </p:grpSp>
      <p:grpSp>
        <p:nvGrpSpPr>
          <p:cNvPr id="79" name="Group 78"/>
          <p:cNvGrpSpPr>
            <a:grpSpLocks/>
          </p:cNvGrpSpPr>
          <p:nvPr/>
        </p:nvGrpSpPr>
        <p:grpSpPr bwMode="auto">
          <a:xfrm>
            <a:off x="4800600" y="1524000"/>
            <a:ext cx="4156075" cy="4572000"/>
            <a:chOff x="4800600" y="1524000"/>
            <a:chExt cx="4156075" cy="4572000"/>
          </a:xfrm>
        </p:grpSpPr>
        <p:sp>
          <p:nvSpPr>
            <p:cNvPr id="49158" name="Oval 77"/>
            <p:cNvSpPr>
              <a:spLocks noChangeArrowheads="1"/>
            </p:cNvSpPr>
            <p:nvPr/>
          </p:nvSpPr>
          <p:spPr bwMode="auto">
            <a:xfrm>
              <a:off x="4849813" y="2514600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59" name="Oval 78"/>
            <p:cNvSpPr>
              <a:spLocks noChangeArrowheads="1"/>
            </p:cNvSpPr>
            <p:nvPr/>
          </p:nvSpPr>
          <p:spPr bwMode="auto">
            <a:xfrm>
              <a:off x="5711825" y="3186113"/>
              <a:ext cx="287338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0" name="Oval 79"/>
            <p:cNvSpPr>
              <a:spLocks noChangeArrowheads="1"/>
            </p:cNvSpPr>
            <p:nvPr/>
          </p:nvSpPr>
          <p:spPr bwMode="auto">
            <a:xfrm>
              <a:off x="5807075" y="1927225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1" name="Oval 80"/>
            <p:cNvSpPr>
              <a:spLocks noChangeArrowheads="1"/>
            </p:cNvSpPr>
            <p:nvPr/>
          </p:nvSpPr>
          <p:spPr bwMode="auto">
            <a:xfrm>
              <a:off x="6573838" y="2598738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2" name="Oval 81"/>
            <p:cNvSpPr>
              <a:spLocks noChangeArrowheads="1"/>
            </p:cNvSpPr>
            <p:nvPr/>
          </p:nvSpPr>
          <p:spPr bwMode="auto">
            <a:xfrm>
              <a:off x="7435850" y="3186113"/>
              <a:ext cx="287338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3" name="Oval 82"/>
            <p:cNvSpPr>
              <a:spLocks noChangeArrowheads="1"/>
            </p:cNvSpPr>
            <p:nvPr/>
          </p:nvSpPr>
          <p:spPr bwMode="auto">
            <a:xfrm>
              <a:off x="7435850" y="1927225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4" name="Oval 83"/>
            <p:cNvSpPr>
              <a:spLocks noChangeArrowheads="1"/>
            </p:cNvSpPr>
            <p:nvPr/>
          </p:nvSpPr>
          <p:spPr bwMode="auto">
            <a:xfrm>
              <a:off x="6669088" y="3690938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5" name="Oval 84"/>
            <p:cNvSpPr>
              <a:spLocks noChangeArrowheads="1"/>
            </p:cNvSpPr>
            <p:nvPr/>
          </p:nvSpPr>
          <p:spPr bwMode="auto">
            <a:xfrm>
              <a:off x="8393113" y="2514600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9166" name="Line 85"/>
            <p:cNvSpPr>
              <a:spLocks noChangeShapeType="1"/>
            </p:cNvSpPr>
            <p:nvPr/>
          </p:nvSpPr>
          <p:spPr bwMode="auto">
            <a:xfrm flipV="1">
              <a:off x="5137150" y="2093913"/>
              <a:ext cx="669925" cy="5048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Line 86"/>
            <p:cNvSpPr>
              <a:spLocks noChangeShapeType="1"/>
            </p:cNvSpPr>
            <p:nvPr/>
          </p:nvSpPr>
          <p:spPr bwMode="auto">
            <a:xfrm>
              <a:off x="5081588" y="2754313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8" name="Line 87"/>
            <p:cNvSpPr>
              <a:spLocks noChangeShapeType="1"/>
            </p:cNvSpPr>
            <p:nvPr/>
          </p:nvSpPr>
          <p:spPr bwMode="auto">
            <a:xfrm>
              <a:off x="6046788" y="210820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9" name="Line 88"/>
            <p:cNvSpPr>
              <a:spLocks noChangeShapeType="1"/>
            </p:cNvSpPr>
            <p:nvPr/>
          </p:nvSpPr>
          <p:spPr bwMode="auto">
            <a:xfrm>
              <a:off x="5951538" y="335438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0" name="Line 89"/>
            <p:cNvSpPr>
              <a:spLocks noChangeShapeType="1"/>
            </p:cNvSpPr>
            <p:nvPr/>
          </p:nvSpPr>
          <p:spPr bwMode="auto">
            <a:xfrm flipV="1">
              <a:off x="5983288" y="2808288"/>
              <a:ext cx="638175" cy="420687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1" name="Line 90"/>
            <p:cNvSpPr>
              <a:spLocks noChangeShapeType="1"/>
            </p:cNvSpPr>
            <p:nvPr/>
          </p:nvSpPr>
          <p:spPr bwMode="auto">
            <a:xfrm>
              <a:off x="6813550" y="2822575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2" name="Line 91"/>
            <p:cNvSpPr>
              <a:spLocks noChangeShapeType="1"/>
            </p:cNvSpPr>
            <p:nvPr/>
          </p:nvSpPr>
          <p:spPr bwMode="auto">
            <a:xfrm flipV="1">
              <a:off x="6908800" y="339725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3" name="Line 92"/>
            <p:cNvSpPr>
              <a:spLocks noChangeShapeType="1"/>
            </p:cNvSpPr>
            <p:nvPr/>
          </p:nvSpPr>
          <p:spPr bwMode="auto">
            <a:xfrm flipV="1">
              <a:off x="6861175" y="2640013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Line 93"/>
            <p:cNvSpPr>
              <a:spLocks noChangeShapeType="1"/>
            </p:cNvSpPr>
            <p:nvPr/>
          </p:nvSpPr>
          <p:spPr bwMode="auto">
            <a:xfrm>
              <a:off x="6062663" y="2038350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5" name="Line 94"/>
            <p:cNvSpPr>
              <a:spLocks noChangeShapeType="1"/>
            </p:cNvSpPr>
            <p:nvPr/>
          </p:nvSpPr>
          <p:spPr bwMode="auto">
            <a:xfrm>
              <a:off x="7707313" y="2136775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6" name="Text Box 95"/>
            <p:cNvSpPr txBox="1">
              <a:spLocks noChangeArrowheads="1"/>
            </p:cNvSpPr>
            <p:nvPr/>
          </p:nvSpPr>
          <p:spPr bwMode="auto">
            <a:xfrm>
              <a:off x="5180013" y="18732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9177" name="Text Box 96"/>
            <p:cNvSpPr txBox="1">
              <a:spLocks noChangeArrowheads="1"/>
            </p:cNvSpPr>
            <p:nvPr/>
          </p:nvSpPr>
          <p:spPr bwMode="auto">
            <a:xfrm>
              <a:off x="6537325" y="152400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9178" name="Text Box 97"/>
            <p:cNvSpPr txBox="1">
              <a:spLocks noChangeArrowheads="1"/>
            </p:cNvSpPr>
            <p:nvPr/>
          </p:nvSpPr>
          <p:spPr bwMode="auto">
            <a:xfrm>
              <a:off x="5292725" y="25463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9179" name="Text Box 98"/>
            <p:cNvSpPr txBox="1">
              <a:spLocks noChangeArrowheads="1"/>
            </p:cNvSpPr>
            <p:nvPr/>
          </p:nvSpPr>
          <p:spPr bwMode="auto">
            <a:xfrm>
              <a:off x="6297613" y="19716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9180" name="Text Box 99"/>
            <p:cNvSpPr txBox="1">
              <a:spLocks noChangeArrowheads="1"/>
            </p:cNvSpPr>
            <p:nvPr/>
          </p:nvSpPr>
          <p:spPr bwMode="auto">
            <a:xfrm>
              <a:off x="5994400" y="261620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9181" name="Text Box 100"/>
            <p:cNvSpPr txBox="1">
              <a:spLocks noChangeArrowheads="1"/>
            </p:cNvSpPr>
            <p:nvPr/>
          </p:nvSpPr>
          <p:spPr bwMode="auto">
            <a:xfrm>
              <a:off x="7272338" y="22098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9182" name="Text Box 101"/>
            <p:cNvSpPr txBox="1">
              <a:spLocks noChangeArrowheads="1"/>
            </p:cNvSpPr>
            <p:nvPr/>
          </p:nvSpPr>
          <p:spPr bwMode="auto">
            <a:xfrm>
              <a:off x="7974013" y="18034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9183" name="Text Box 102"/>
            <p:cNvSpPr txBox="1">
              <a:spLocks noChangeArrowheads="1"/>
            </p:cNvSpPr>
            <p:nvPr/>
          </p:nvSpPr>
          <p:spPr bwMode="auto">
            <a:xfrm>
              <a:off x="5946775" y="3429000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9184" name="Text Box 103"/>
            <p:cNvSpPr txBox="1">
              <a:spLocks noChangeArrowheads="1"/>
            </p:cNvSpPr>
            <p:nvPr/>
          </p:nvSpPr>
          <p:spPr bwMode="auto">
            <a:xfrm>
              <a:off x="6796088" y="28892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9185" name="Text Box 104"/>
            <p:cNvSpPr txBox="1">
              <a:spLocks noChangeArrowheads="1"/>
            </p:cNvSpPr>
            <p:nvPr/>
          </p:nvSpPr>
          <p:spPr bwMode="auto">
            <a:xfrm>
              <a:off x="7192963" y="3455988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9186" name="Text Box 105"/>
            <p:cNvSpPr txBox="1">
              <a:spLocks noChangeArrowheads="1"/>
            </p:cNvSpPr>
            <p:nvPr/>
          </p:nvSpPr>
          <p:spPr bwMode="auto">
            <a:xfrm>
              <a:off x="4800600" y="2667000"/>
              <a:ext cx="339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49187" name="Text Box 106"/>
            <p:cNvSpPr txBox="1">
              <a:spLocks noChangeArrowheads="1"/>
            </p:cNvSpPr>
            <p:nvPr/>
          </p:nvSpPr>
          <p:spPr bwMode="auto">
            <a:xfrm>
              <a:off x="5727700" y="1538288"/>
              <a:ext cx="3206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49188" name="Text Box 107"/>
            <p:cNvSpPr txBox="1">
              <a:spLocks noChangeArrowheads="1"/>
            </p:cNvSpPr>
            <p:nvPr/>
          </p:nvSpPr>
          <p:spPr bwMode="auto">
            <a:xfrm>
              <a:off x="5651500" y="3406775"/>
              <a:ext cx="3889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49189" name="Text Box 108"/>
            <p:cNvSpPr txBox="1">
              <a:spLocks noChangeArrowheads="1"/>
            </p:cNvSpPr>
            <p:nvPr/>
          </p:nvSpPr>
          <p:spPr bwMode="auto">
            <a:xfrm>
              <a:off x="6626225" y="2241550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9190" name="Text Box 109"/>
            <p:cNvSpPr txBox="1">
              <a:spLocks noChangeArrowheads="1"/>
            </p:cNvSpPr>
            <p:nvPr/>
          </p:nvSpPr>
          <p:spPr bwMode="auto">
            <a:xfrm>
              <a:off x="7434263" y="1549400"/>
              <a:ext cx="3206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49191" name="Text Box 110"/>
            <p:cNvSpPr txBox="1">
              <a:spLocks noChangeArrowheads="1"/>
            </p:cNvSpPr>
            <p:nvPr/>
          </p:nvSpPr>
          <p:spPr bwMode="auto">
            <a:xfrm>
              <a:off x="8416925" y="2667000"/>
              <a:ext cx="311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49192" name="Text Box 111"/>
            <p:cNvSpPr txBox="1">
              <a:spLocks noChangeArrowheads="1"/>
            </p:cNvSpPr>
            <p:nvPr/>
          </p:nvSpPr>
          <p:spPr bwMode="auto">
            <a:xfrm>
              <a:off x="6875463" y="3752850"/>
              <a:ext cx="3254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49193" name="Text Box 112"/>
            <p:cNvSpPr txBox="1">
              <a:spLocks noChangeArrowheads="1"/>
            </p:cNvSpPr>
            <p:nvPr/>
          </p:nvSpPr>
          <p:spPr bwMode="auto">
            <a:xfrm>
              <a:off x="7769225" y="3086100"/>
              <a:ext cx="268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49194" name="Rectangle 76"/>
            <p:cNvSpPr>
              <a:spLocks noChangeArrowheads="1"/>
            </p:cNvSpPr>
            <p:nvPr/>
          </p:nvSpPr>
          <p:spPr bwMode="auto">
            <a:xfrm>
              <a:off x="4821567" y="4280118"/>
              <a:ext cx="4135108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 eaLnBrk="1" hangingPunct="1"/>
              <a:r>
                <a:rPr lang="en-US" altLang="x-none" sz="2800"/>
                <a:t>d</a:t>
              </a:r>
              <a:r>
                <a:rPr lang="en-US" altLang="x-none" sz="2800" baseline="-25000"/>
                <a:t>u</a:t>
              </a:r>
              <a:r>
                <a:rPr lang="en-US" altLang="x-none" sz="2800"/>
                <a:t>(z)= min{3+d</a:t>
              </a:r>
              <a:r>
                <a:rPr lang="en-US" altLang="x-none" sz="2800" baseline="-25000"/>
                <a:t>v</a:t>
              </a:r>
              <a:r>
                <a:rPr lang="en-US" altLang="x-none" sz="2800"/>
                <a:t>(z),</a:t>
              </a:r>
              <a:br>
                <a:rPr lang="en-US" altLang="x-none" sz="2800"/>
              </a:br>
              <a:r>
                <a:rPr lang="en-US" altLang="x-none" sz="2800"/>
                <a:t>          2+d</a:t>
              </a:r>
              <a:r>
                <a:rPr lang="en-US" altLang="x-none" sz="2400" baseline="-25000"/>
                <a:t>w</a:t>
              </a:r>
              <a:r>
                <a:rPr lang="en-US" altLang="x-none" sz="2800"/>
                <a:t>(z)}</a:t>
              </a:r>
            </a:p>
            <a:p>
              <a:pPr algn="l" eaLnBrk="1" hangingPunct="1"/>
              <a:r>
                <a:rPr lang="en-US" altLang="x-none" sz="2800"/>
                <a:t>     = 6</a:t>
              </a:r>
            </a:p>
            <a:p>
              <a:pPr eaLnBrk="1" hangingPunct="1"/>
              <a:endParaRPr lang="en-US" altLang="x-none" sz="2800"/>
            </a:p>
          </p:txBody>
        </p:sp>
      </p:grpSp>
    </p:spTree>
    <p:extLst>
      <p:ext uri="{BB962C8B-B14F-4D97-AF65-F5344CB8AC3E}">
        <p14:creationId xmlns:p14="http://schemas.microsoft.com/office/powerpoint/2010/main" val="50596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Right Division of Labor?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Line 1029"/>
          <p:cNvSpPr>
            <a:spLocks noChangeShapeType="1"/>
          </p:cNvSpPr>
          <p:nvPr/>
        </p:nvSpPr>
        <p:spPr bwMode="auto">
          <a:xfrm flipV="1">
            <a:off x="3745992" y="4416151"/>
            <a:ext cx="754063" cy="8382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030"/>
          <p:cNvSpPr>
            <a:spLocks noChangeShapeType="1"/>
          </p:cNvSpPr>
          <p:nvPr/>
        </p:nvSpPr>
        <p:spPr bwMode="auto">
          <a:xfrm>
            <a:off x="3898392" y="5330551"/>
            <a:ext cx="14478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31"/>
          <p:cNvSpPr>
            <a:spLocks noChangeShapeType="1"/>
          </p:cNvSpPr>
          <p:nvPr/>
        </p:nvSpPr>
        <p:spPr bwMode="auto">
          <a:xfrm>
            <a:off x="4888992" y="4492351"/>
            <a:ext cx="685800" cy="762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10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792" y="5178151"/>
            <a:ext cx="6016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3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192" y="5178151"/>
            <a:ext cx="6016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3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680" y="4205014"/>
            <a:ext cx="5810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136392" y="4861159"/>
            <a:ext cx="448056" cy="118872"/>
          </a:xfrm>
          <a:prstGeom prst="rect">
            <a:avLst/>
          </a:prstGeom>
          <a:ln w="1270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86984" y="4835648"/>
            <a:ext cx="448056" cy="118872"/>
          </a:xfrm>
          <a:prstGeom prst="rect">
            <a:avLst/>
          </a:prstGeom>
          <a:ln w="1270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60164" y="3900214"/>
            <a:ext cx="448056" cy="118872"/>
          </a:xfrm>
          <a:prstGeom prst="rect">
            <a:avLst/>
          </a:prstGeom>
          <a:ln w="1270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3" name="Straight Connector 12"/>
          <p:cNvCxnSpPr>
            <a:stCxn id="16" idx="0"/>
            <a:endCxn id="18" idx="1"/>
          </p:cNvCxnSpPr>
          <p:nvPr/>
        </p:nvCxnSpPr>
        <p:spPr>
          <a:xfrm flipV="1">
            <a:off x="3360420" y="3959650"/>
            <a:ext cx="999744" cy="90150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7" idx="0"/>
            <a:endCxn id="18" idx="3"/>
          </p:cNvCxnSpPr>
          <p:nvPr/>
        </p:nvCxnSpPr>
        <p:spPr>
          <a:xfrm flipH="1" flipV="1">
            <a:off x="4808220" y="3959650"/>
            <a:ext cx="1002792" cy="87599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7" idx="1"/>
          </p:cNvCxnSpPr>
          <p:nvPr/>
        </p:nvCxnSpPr>
        <p:spPr>
          <a:xfrm flipH="1">
            <a:off x="3639374" y="4895084"/>
            <a:ext cx="1947610" cy="6778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6" idx="2"/>
          </p:cNvCxnSpPr>
          <p:nvPr/>
        </p:nvCxnSpPr>
        <p:spPr>
          <a:xfrm>
            <a:off x="3360420" y="4980031"/>
            <a:ext cx="154844" cy="25542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1" idx="0"/>
          </p:cNvCxnSpPr>
          <p:nvPr/>
        </p:nvCxnSpPr>
        <p:spPr>
          <a:xfrm flipH="1">
            <a:off x="5647024" y="4985794"/>
            <a:ext cx="164846" cy="192357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8" idx="2"/>
            <a:endCxn id="12" idx="0"/>
          </p:cNvCxnSpPr>
          <p:nvPr/>
        </p:nvCxnSpPr>
        <p:spPr>
          <a:xfrm>
            <a:off x="4584192" y="4019086"/>
            <a:ext cx="1" cy="1859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515264" y="2214837"/>
            <a:ext cx="2130552" cy="7242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85904" y="2348305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Management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288792" y="2939039"/>
            <a:ext cx="601663" cy="183068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8" idx="0"/>
          </p:cNvCxnSpPr>
          <p:nvPr/>
        </p:nvCxnSpPr>
        <p:spPr>
          <a:xfrm>
            <a:off x="4580540" y="2939039"/>
            <a:ext cx="3652" cy="96117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59007" y="2925438"/>
            <a:ext cx="688848" cy="189049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3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 Plane as a Distributed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5760" y="1499616"/>
            <a:ext cx="8567928" cy="4525963"/>
          </a:xfrm>
        </p:spPr>
        <p:txBody>
          <a:bodyPr/>
          <a:lstStyle/>
          <a:p>
            <a:r>
              <a:rPr lang="en-US" dirty="0" smtClean="0"/>
              <a:t>Two aspects of the control plane</a:t>
            </a:r>
          </a:p>
          <a:p>
            <a:pPr lvl="1"/>
            <a:r>
              <a:rPr lang="en-US" dirty="0" smtClean="0"/>
              <a:t>Distributed state (e.g., topology discovery)</a:t>
            </a:r>
          </a:p>
          <a:p>
            <a:pPr lvl="1"/>
            <a:r>
              <a:rPr lang="en-US" dirty="0" smtClean="0"/>
              <a:t>Control logic (e.g., shortest path)</a:t>
            </a:r>
          </a:p>
          <a:p>
            <a:r>
              <a:rPr lang="en-US" dirty="0" smtClean="0"/>
              <a:t>Key idea in the ONIX paper</a:t>
            </a:r>
          </a:p>
          <a:p>
            <a:pPr lvl="1"/>
            <a:r>
              <a:rPr lang="en-US" dirty="0" smtClean="0"/>
              <a:t>Leverage existing distributed systems techniques</a:t>
            </a:r>
          </a:p>
          <a:p>
            <a:pPr lvl="1"/>
            <a:r>
              <a:rPr lang="en-US" dirty="0" smtClean="0"/>
              <a:t>Create a state discovery and management layer</a:t>
            </a:r>
          </a:p>
          <a:p>
            <a:pPr lvl="1"/>
            <a:r>
              <a:rPr lang="en-US" dirty="0" smtClean="0"/>
              <a:t>Support different consistency &amp; durability properties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3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21239" y="2327227"/>
            <a:ext cx="7242717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Hop-by-Hop Utilization-aware Load-balancing Architecture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284195" y="4235823"/>
            <a:ext cx="6716806" cy="1314450"/>
          </a:xfrm>
        </p:spPr>
        <p:txBody>
          <a:bodyPr>
            <a:normAutofit lnSpcReduction="10000"/>
          </a:bodyPr>
          <a:lstStyle/>
          <a:p>
            <a:r>
              <a:rPr lang="en-US" sz="2100" dirty="0"/>
              <a:t>Naga </a:t>
            </a:r>
            <a:r>
              <a:rPr lang="en-US" sz="2100" dirty="0" err="1"/>
              <a:t>Katta</a:t>
            </a:r>
            <a:r>
              <a:rPr lang="en-US" sz="2100" dirty="0"/>
              <a:t>, </a:t>
            </a:r>
            <a:r>
              <a:rPr lang="en-US" sz="2100" dirty="0" err="1"/>
              <a:t>Mukesh</a:t>
            </a:r>
            <a:r>
              <a:rPr lang="en-US" sz="2100" dirty="0"/>
              <a:t> Hira, </a:t>
            </a:r>
            <a:r>
              <a:rPr lang="en-US" sz="2100" dirty="0" err="1"/>
              <a:t>Changhoon</a:t>
            </a:r>
            <a:r>
              <a:rPr lang="en-US" sz="2100" dirty="0"/>
              <a:t> Kim, </a:t>
            </a:r>
            <a:br>
              <a:rPr lang="en-US" sz="2100" dirty="0"/>
            </a:br>
            <a:r>
              <a:rPr lang="en-US" sz="2100" dirty="0" err="1"/>
              <a:t>Anirudh</a:t>
            </a:r>
            <a:r>
              <a:rPr lang="en-US" sz="2100" dirty="0"/>
              <a:t> </a:t>
            </a:r>
            <a:r>
              <a:rPr lang="en-US" sz="2100" dirty="0" err="1"/>
              <a:t>Sivaraman</a:t>
            </a:r>
            <a:r>
              <a:rPr lang="en-US" sz="2100" dirty="0"/>
              <a:t>, and Jennifer Rexford</a:t>
            </a:r>
            <a:br>
              <a:rPr lang="en-US" sz="2100" dirty="0"/>
            </a:br>
            <a:endParaRPr lang="en-US" sz="2100" dirty="0"/>
          </a:p>
          <a:p>
            <a:r>
              <a:rPr lang="en-US" sz="1500" dirty="0"/>
              <a:t>http://</a:t>
            </a:r>
            <a:r>
              <a:rPr lang="en-US" sz="1500" dirty="0" err="1"/>
              <a:t>conferences.sigcomm.org</a:t>
            </a:r>
            <a:r>
              <a:rPr lang="en-US" sz="1500" dirty="0"/>
              <a:t>/</a:t>
            </a:r>
            <a:r>
              <a:rPr lang="en-US" sz="1500" dirty="0" err="1"/>
              <a:t>sosr</a:t>
            </a:r>
            <a:r>
              <a:rPr lang="en-US" sz="1500" dirty="0"/>
              <a:t>/2016/papers/sosr_paper67.pdf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4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HULA Multipath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7863"/>
            <a:ext cx="8229600" cy="217501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Load balancing </a:t>
            </a:r>
            <a:r>
              <a:rPr lang="en-US" i="1" dirty="0" smtClean="0"/>
              <a:t>entirely</a:t>
            </a:r>
            <a:r>
              <a:rPr lang="en-US" dirty="0" smtClean="0"/>
              <a:t> in the data plane</a:t>
            </a:r>
          </a:p>
          <a:p>
            <a:pPr lvl="1"/>
            <a:r>
              <a:rPr lang="en-US" dirty="0" smtClean="0"/>
              <a:t>Collect real-time, path-level performance statistics </a:t>
            </a:r>
          </a:p>
          <a:p>
            <a:pPr lvl="1"/>
            <a:r>
              <a:rPr lang="en-US" dirty="0" smtClean="0"/>
              <a:t>Group packets into “</a:t>
            </a:r>
            <a:r>
              <a:rPr lang="en-US" dirty="0" err="1" smtClean="0"/>
              <a:t>flowlets</a:t>
            </a:r>
            <a:r>
              <a:rPr lang="en-US" dirty="0" smtClean="0"/>
              <a:t>” based on time &amp; headers</a:t>
            </a:r>
          </a:p>
          <a:p>
            <a:pPr lvl="1"/>
            <a:r>
              <a:rPr lang="en-US" dirty="0" smtClean="0"/>
              <a:t>Direct each new </a:t>
            </a:r>
            <a:r>
              <a:rPr lang="en-US" dirty="0" err="1" smtClean="0"/>
              <a:t>flowlet</a:t>
            </a:r>
            <a:r>
              <a:rPr lang="en-US" dirty="0" smtClean="0"/>
              <a:t> over the current best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70218" y="2763875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dirty="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6" name="Rectangle 5"/>
          <p:cNvSpPr/>
          <p:nvPr/>
        </p:nvSpPr>
        <p:spPr>
          <a:xfrm>
            <a:off x="4998048" y="1920479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dirty="0">
                <a:solidFill>
                  <a:srgbClr val="000000"/>
                </a:solidFill>
              </a:rPr>
              <a:t>S2</a:t>
            </a:r>
          </a:p>
        </p:txBody>
      </p:sp>
      <p:cxnSp>
        <p:nvCxnSpPr>
          <p:cNvPr id="7" name="Straight Connector 6"/>
          <p:cNvCxnSpPr>
            <a:stCxn id="8" idx="1"/>
            <a:endCxn id="7" idx="3"/>
          </p:cNvCxnSpPr>
          <p:nvPr/>
        </p:nvCxnSpPr>
        <p:spPr>
          <a:xfrm flipH="1">
            <a:off x="4206971" y="2106959"/>
            <a:ext cx="791077" cy="8433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352255" y="2691696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dirty="0">
                <a:solidFill>
                  <a:srgbClr val="000000"/>
                </a:solidFill>
              </a:rPr>
              <a:t>S3</a:t>
            </a:r>
          </a:p>
        </p:txBody>
      </p:sp>
      <p:cxnSp>
        <p:nvCxnSpPr>
          <p:cNvPr id="9" name="Straight Connector 8"/>
          <p:cNvCxnSpPr>
            <a:stCxn id="19" idx="1"/>
          </p:cNvCxnSpPr>
          <p:nvPr/>
        </p:nvCxnSpPr>
        <p:spPr>
          <a:xfrm>
            <a:off x="2782621" y="2817266"/>
            <a:ext cx="1424351" cy="105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6425" y="3399529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dirty="0">
                <a:solidFill>
                  <a:srgbClr val="000000"/>
                </a:solidFill>
              </a:rPr>
              <a:t>S4</a:t>
            </a:r>
          </a:p>
        </p:txBody>
      </p:sp>
      <p:cxnSp>
        <p:nvCxnSpPr>
          <p:cNvPr id="11" name="Straight Connector 10"/>
          <p:cNvCxnSpPr>
            <a:stCxn id="21" idx="1"/>
          </p:cNvCxnSpPr>
          <p:nvPr/>
        </p:nvCxnSpPr>
        <p:spPr>
          <a:xfrm flipH="1" flipV="1">
            <a:off x="4206971" y="2950356"/>
            <a:ext cx="1209454" cy="6356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5834801" y="2106960"/>
            <a:ext cx="1379663" cy="3774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120975" y="2598963"/>
            <a:ext cx="1093488" cy="27921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253178" y="2691696"/>
            <a:ext cx="1011416" cy="89987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224932" y="2952194"/>
            <a:ext cx="1145285" cy="556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796087" y="2418427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dirty="0" err="1">
                <a:solidFill>
                  <a:srgbClr val="000000"/>
                </a:solidFill>
              </a:rPr>
              <a:t>ToR</a:t>
            </a:r>
            <a:r>
              <a:rPr lang="en-US" sz="1050" dirty="0">
                <a:solidFill>
                  <a:srgbClr val="000000"/>
                </a:solidFill>
              </a:rPr>
              <a:t> 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85901" y="2771277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dirty="0" err="1">
                <a:solidFill>
                  <a:srgbClr val="000000"/>
                </a:solidFill>
              </a:rPr>
              <a:t>ToR</a:t>
            </a:r>
            <a:r>
              <a:rPr lang="en-US" sz="1050" dirty="0">
                <a:solidFill>
                  <a:srgbClr val="000000"/>
                </a:solidFill>
              </a:rPr>
              <a:t>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82621" y="2690308"/>
            <a:ext cx="5379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4">
                    <a:lumMod val="75000"/>
                  </a:schemeClr>
                </a:solidFill>
              </a:rPr>
              <a:t>Data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282738" y="3109399"/>
            <a:ext cx="493067" cy="256931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608681" y="3064655"/>
            <a:ext cx="643541" cy="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74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Flowlet</a:t>
            </a:r>
            <a:r>
              <a:rPr lang="en-US" dirty="0" smtClean="0"/>
              <a:t> Routing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71846" y="1701363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Flowlet</a:t>
            </a:r>
            <a:r>
              <a:rPr lang="en-US" b="1" dirty="0"/>
              <a:t> table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976847" y="3697785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rgbClr val="000000"/>
                </a:solidFill>
              </a:rPr>
              <a:t>S1</a:t>
            </a:r>
          </a:p>
        </p:txBody>
      </p:sp>
      <p:cxnSp>
        <p:nvCxnSpPr>
          <p:cNvPr id="8" name="Straight Connector 7"/>
          <p:cNvCxnSpPr>
            <a:stCxn id="13" idx="1"/>
            <a:endCxn id="12" idx="3"/>
          </p:cNvCxnSpPr>
          <p:nvPr/>
        </p:nvCxnSpPr>
        <p:spPr>
          <a:xfrm flipH="1">
            <a:off x="5813600" y="3040868"/>
            <a:ext cx="791077" cy="8433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958884" y="3625606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rgbClr val="000000"/>
                </a:solidFill>
              </a:rPr>
              <a:t>S3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813600" y="3812086"/>
            <a:ext cx="1145284" cy="72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23054" y="4333439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rgbClr val="000000"/>
                </a:solidFill>
              </a:rPr>
              <a:t>S4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5813600" y="3884266"/>
            <a:ext cx="1209454" cy="6356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831561" y="3886104"/>
            <a:ext cx="1145285" cy="556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889367" y="4043308"/>
            <a:ext cx="493067" cy="256931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215310" y="3998564"/>
            <a:ext cx="643541" cy="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208932" y="4927027"/>
            <a:ext cx="6656294" cy="154282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Using the </a:t>
            </a:r>
            <a:r>
              <a:rPr lang="en-US" dirty="0" err="1" smtClean="0"/>
              <a:t>flowlet</a:t>
            </a:r>
            <a:r>
              <a:rPr lang="en-US" dirty="0" smtClean="0"/>
              <a:t> table</a:t>
            </a:r>
          </a:p>
          <a:p>
            <a:pPr lvl="1"/>
            <a:r>
              <a:rPr lang="en-US" i="1" dirty="0" smtClean="0"/>
              <a:t>Update </a:t>
            </a:r>
            <a:r>
              <a:rPr lang="en-US" dirty="0" smtClean="0"/>
              <a:t>the next hop if enough time has elapsed</a:t>
            </a:r>
          </a:p>
          <a:p>
            <a:pPr lvl="1"/>
            <a:r>
              <a:rPr lang="en-US" i="1" dirty="0" smtClean="0"/>
              <a:t>Update </a:t>
            </a:r>
            <a:r>
              <a:rPr lang="en-US" dirty="0" smtClean="0"/>
              <a:t>the timestamp to the current time</a:t>
            </a:r>
          </a:p>
          <a:p>
            <a:r>
              <a:rPr lang="en-US" i="1" dirty="0" smtClean="0"/>
              <a:t>Forward </a:t>
            </a:r>
            <a:r>
              <a:rPr lang="en-US" dirty="0" smtClean="0"/>
              <a:t>the packet to the chosen next hop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497798"/>
              </p:ext>
            </p:extLst>
          </p:nvPr>
        </p:nvGraphicFramePr>
        <p:xfrm>
          <a:off x="1833762" y="2108002"/>
          <a:ext cx="2971769" cy="112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7510"/>
                <a:gridCol w="1038785"/>
                <a:gridCol w="1085474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Dest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ToR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Next-Hop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ToR</a:t>
                      </a:r>
                      <a:r>
                        <a:rPr lang="en-US" sz="1400" baseline="0" dirty="0" smtClean="0"/>
                        <a:t> 10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S2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ToR</a:t>
                      </a:r>
                      <a:r>
                        <a:rPr lang="en-US" sz="1400" dirty="0" smtClean="0"/>
                        <a:t> 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604874" y="2374592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04874" y="2659057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91531" y="2918181"/>
            <a:ext cx="2529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4676" y="2538458"/>
            <a:ext cx="9108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h(</a:t>
            </a:r>
            <a:r>
              <a:rPr lang="en-US" sz="1500" dirty="0" err="1"/>
              <a:t>flowid</a:t>
            </a:r>
            <a:r>
              <a:rPr lang="en-US" sz="1500" dirty="0"/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8098" y="4030023"/>
            <a:ext cx="53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Data</a:t>
            </a:r>
            <a:endParaRPr lang="en-US" sz="105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7592" y="4118293"/>
            <a:ext cx="53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Data</a:t>
            </a:r>
            <a:endParaRPr lang="en-US" sz="105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 Performance Statistics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843" y="5189471"/>
            <a:ext cx="6656294" cy="143224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Using the best-hop table</a:t>
            </a:r>
          </a:p>
          <a:p>
            <a:pPr lvl="1"/>
            <a:r>
              <a:rPr lang="en-US" i="1" dirty="0" smtClean="0"/>
              <a:t>Update</a:t>
            </a:r>
            <a:r>
              <a:rPr lang="en-US" dirty="0" smtClean="0"/>
              <a:t> the best next-hop upon new probes</a:t>
            </a:r>
          </a:p>
          <a:p>
            <a:pPr lvl="1"/>
            <a:r>
              <a:rPr lang="en-US" i="1" dirty="0"/>
              <a:t>Assign</a:t>
            </a:r>
            <a:r>
              <a:rPr lang="en-US" dirty="0"/>
              <a:t> a new </a:t>
            </a:r>
            <a:r>
              <a:rPr lang="en-US" dirty="0" err="1"/>
              <a:t>flowlet</a:t>
            </a:r>
            <a:r>
              <a:rPr lang="en-US" dirty="0"/>
              <a:t> to the best </a:t>
            </a:r>
            <a:r>
              <a:rPr lang="en-US" dirty="0" smtClean="0"/>
              <a:t>next-hop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12925" y="4199590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rgbClr val="000000"/>
                </a:solidFill>
              </a:rPr>
              <a:t>S1</a:t>
            </a:r>
          </a:p>
        </p:txBody>
      </p:sp>
      <p:cxnSp>
        <p:nvCxnSpPr>
          <p:cNvPr id="6" name="Straight Connector 5"/>
          <p:cNvCxnSpPr>
            <a:stCxn id="8" idx="1"/>
            <a:endCxn id="7" idx="3"/>
          </p:cNvCxnSpPr>
          <p:nvPr/>
        </p:nvCxnSpPr>
        <p:spPr>
          <a:xfrm flipH="1">
            <a:off x="5349678" y="3542673"/>
            <a:ext cx="791077" cy="8433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94962" y="4127411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rgbClr val="000000"/>
                </a:solidFill>
              </a:rPr>
              <a:t>S3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5349678" y="4313891"/>
            <a:ext cx="1145284" cy="72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559132" y="4835244"/>
            <a:ext cx="836753" cy="372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rgbClr val="000000"/>
                </a:solidFill>
              </a:rPr>
              <a:t>S4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5349678" y="4386071"/>
            <a:ext cx="1209454" cy="6356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307945" y="4348543"/>
            <a:ext cx="1145285" cy="556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25446" y="4545113"/>
            <a:ext cx="493067" cy="256931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751388" y="4500369"/>
            <a:ext cx="643541" cy="0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3950" y="1905233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Best-hop table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344706" y="2307665"/>
          <a:ext cx="248889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894"/>
                <a:gridCol w="1301003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Best Next-Hop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Path</a:t>
                      </a:r>
                      <a:r>
                        <a:rPr lang="en-US" sz="1400" baseline="0" dirty="0" smtClean="0"/>
                        <a:t> Utilization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S3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50%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10%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126380" y="258961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26380" y="2874078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13037" y="3133201"/>
            <a:ext cx="2529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1227" y="2691595"/>
            <a:ext cx="5376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err="1"/>
              <a:t>Dest</a:t>
            </a:r>
            <a:r>
              <a:rPr lang="en-US" sz="1350" dirty="0"/>
              <a:t> </a:t>
            </a:r>
            <a:r>
              <a:rPr lang="en-US" sz="1350" dirty="0" err="1"/>
              <a:t>ToR</a:t>
            </a:r>
            <a:endParaRPr lang="en-US" sz="1350" dirty="0"/>
          </a:p>
        </p:txBody>
      </p:sp>
      <p:sp>
        <p:nvSpPr>
          <p:cNvPr id="22" name="TextBox 21"/>
          <p:cNvSpPr txBox="1"/>
          <p:nvPr/>
        </p:nvSpPr>
        <p:spPr>
          <a:xfrm>
            <a:off x="3825568" y="4539561"/>
            <a:ext cx="53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Data</a:t>
            </a:r>
            <a:endParaRPr lang="en-US" sz="105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3812" y="4674573"/>
            <a:ext cx="53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Data</a:t>
            </a:r>
            <a:endParaRPr lang="en-US" sz="105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425446" y="3542673"/>
            <a:ext cx="493067" cy="55153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662155" y="4215081"/>
            <a:ext cx="568835" cy="1509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87444" y="3485010"/>
            <a:ext cx="537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Probe</a:t>
            </a:r>
            <a:endParaRPr lang="en-US" sz="105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20123" y="3942230"/>
            <a:ext cx="537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Probe</a:t>
            </a:r>
          </a:p>
        </p:txBody>
      </p:sp>
    </p:spTree>
    <p:extLst>
      <p:ext uri="{BB962C8B-B14F-4D97-AF65-F5344CB8AC3E}">
        <p14:creationId xmlns:p14="http://schemas.microsoft.com/office/powerpoint/2010/main" val="146508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 Using P4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8992C-B9AF-2F49-8B31-EC7F489F3004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088084" y="1744757"/>
            <a:ext cx="0" cy="544606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68636" y="1701940"/>
            <a:ext cx="6367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/>
              <a:t>data </a:t>
            </a:r>
            <a:br>
              <a:rPr lang="en-US" sz="1350" dirty="0"/>
            </a:br>
            <a:r>
              <a:rPr lang="en-US" sz="1350" dirty="0"/>
              <a:t>packet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419712" y="3508358"/>
            <a:ext cx="17250" cy="732950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34278" y="3636756"/>
            <a:ext cx="100268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current </a:t>
            </a:r>
            <a:r>
              <a:rPr lang="en-US" sz="1350"/>
              <a:t>best next-hop S3</a:t>
            </a:r>
            <a:endParaRPr lang="en-US" sz="135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057901" y="5050286"/>
            <a:ext cx="6724" cy="711151"/>
          </a:xfrm>
          <a:prstGeom prst="straightConnector1">
            <a:avLst/>
          </a:prstGeom>
          <a:ln w="508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82624" y="5139766"/>
            <a:ext cx="10026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chosen next-hop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38140" y="3963414"/>
            <a:ext cx="146286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Update next-hop (if enough </a:t>
            </a:r>
            <a:r>
              <a:rPr lang="en-US" sz="1350"/>
              <a:t>time elapsed) </a:t>
            </a:r>
            <a:r>
              <a:rPr lang="en-US" sz="1350" dirty="0"/>
              <a:t>and time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75768" y="3753402"/>
          <a:ext cx="2704203" cy="1341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71203"/>
                <a:gridCol w="945257"/>
                <a:gridCol w="987743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Dest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ToR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Next-Hop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ToR</a:t>
                      </a:r>
                      <a:r>
                        <a:rPr lang="en-US" sz="1400" baseline="0" dirty="0" smtClean="0"/>
                        <a:t> 10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S2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ToR</a:t>
                      </a:r>
                      <a:r>
                        <a:rPr lang="en-US" sz="1400" dirty="0" smtClean="0"/>
                        <a:t> 0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1862608" y="2395837"/>
          <a:ext cx="248889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894"/>
                <a:gridCol w="1301003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Best Next-Hop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Path</a:t>
                      </a:r>
                      <a:r>
                        <a:rPr lang="en-US" sz="1400" baseline="0" dirty="0" smtClean="0"/>
                        <a:t> Utilization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S3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50%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S4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10%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609655" y="2658168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09655" y="294263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96312" y="3201757"/>
            <a:ext cx="2529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4501" y="2719810"/>
            <a:ext cx="5376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Dest</a:t>
            </a:r>
            <a:r>
              <a:rPr lang="en-US" sz="1350" dirty="0"/>
              <a:t> </a:t>
            </a:r>
            <a:r>
              <a:rPr lang="en-US" sz="1350" dirty="0" err="1"/>
              <a:t>ToR</a:t>
            </a:r>
            <a:endParaRPr lang="en-US" sz="1350" dirty="0"/>
          </a:p>
        </p:txBody>
      </p:sp>
      <p:sp>
        <p:nvSpPr>
          <p:cNvPr id="19" name="TextBox 18"/>
          <p:cNvSpPr txBox="1"/>
          <p:nvPr/>
        </p:nvSpPr>
        <p:spPr>
          <a:xfrm>
            <a:off x="3650614" y="4048371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50614" y="4332836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37271" y="4591960"/>
            <a:ext cx="25295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/>
              <a:t>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84305" y="4362424"/>
            <a:ext cx="9108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h(</a:t>
            </a:r>
            <a:r>
              <a:rPr lang="en-US" sz="1500" dirty="0" err="1"/>
              <a:t>flowid</a:t>
            </a:r>
            <a:r>
              <a:rPr lang="en-US" sz="1500" dirty="0"/>
              <a:t>)</a:t>
            </a:r>
          </a:p>
        </p:txBody>
      </p:sp>
      <p:sp>
        <p:nvSpPr>
          <p:cNvPr id="3" name="Oval 2"/>
          <p:cNvSpPr/>
          <p:nvPr/>
        </p:nvSpPr>
        <p:spPr>
          <a:xfrm>
            <a:off x="1903997" y="2654291"/>
            <a:ext cx="2401682" cy="284465"/>
          </a:xfrm>
          <a:prstGeom prst="ellips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/>
          <p:cNvSpPr/>
          <p:nvPr/>
        </p:nvSpPr>
        <p:spPr>
          <a:xfrm>
            <a:off x="3857739" y="4303762"/>
            <a:ext cx="2680401" cy="306074"/>
          </a:xfrm>
          <a:prstGeom prst="ellips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5513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2" grpId="0"/>
      <p:bldP spid="34" grpId="0"/>
      <p:bldP spid="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Division of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24489" cy="498348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Management</a:t>
            </a:r>
            <a:r>
              <a:rPr lang="en-US" dirty="0" smtClean="0"/>
              <a:t>: policy</a:t>
            </a:r>
          </a:p>
          <a:p>
            <a:pPr lvl="1"/>
            <a:r>
              <a:rPr lang="en-US" dirty="0" smtClean="0"/>
              <a:t>Measurement and configuration of switches</a:t>
            </a:r>
          </a:p>
          <a:p>
            <a:pPr lvl="1"/>
            <a:r>
              <a:rPr lang="en-US" dirty="0" smtClean="0"/>
              <a:t>Human timescales 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Control</a:t>
            </a:r>
            <a:r>
              <a:rPr lang="en-US" dirty="0" smtClean="0"/>
              <a:t>: events</a:t>
            </a:r>
          </a:p>
          <a:p>
            <a:pPr lvl="1"/>
            <a:r>
              <a:rPr lang="en-US" dirty="0" smtClean="0"/>
              <a:t>Among the switches</a:t>
            </a:r>
          </a:p>
          <a:p>
            <a:pPr lvl="1"/>
            <a:r>
              <a:rPr lang="en-US" dirty="0" smtClean="0"/>
              <a:t>Distributed state and computation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Data</a:t>
            </a:r>
            <a:r>
              <a:rPr lang="en-US" dirty="0" smtClean="0"/>
              <a:t>: packets</a:t>
            </a:r>
          </a:p>
          <a:p>
            <a:pPr lvl="1"/>
            <a:r>
              <a:rPr lang="en-US" dirty="0" smtClean="0"/>
              <a:t>Local to the switch</a:t>
            </a:r>
          </a:p>
          <a:p>
            <a:pPr lvl="1"/>
            <a:r>
              <a:rPr lang="en-US" dirty="0" smtClean="0"/>
              <a:t>Handle each packet</a:t>
            </a:r>
          </a:p>
          <a:p>
            <a:pPr lvl="1"/>
            <a:r>
              <a:rPr lang="en-US" dirty="0" smtClean="0"/>
              <a:t>E.g., forward, drop, buffer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Line 1029"/>
          <p:cNvSpPr>
            <a:spLocks noChangeShapeType="1"/>
          </p:cNvSpPr>
          <p:nvPr/>
        </p:nvSpPr>
        <p:spPr bwMode="auto">
          <a:xfrm flipV="1">
            <a:off x="6013704" y="4291584"/>
            <a:ext cx="754063" cy="8382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30"/>
          <p:cNvSpPr>
            <a:spLocks noChangeShapeType="1"/>
          </p:cNvSpPr>
          <p:nvPr/>
        </p:nvSpPr>
        <p:spPr bwMode="auto">
          <a:xfrm>
            <a:off x="6166104" y="5205984"/>
            <a:ext cx="14478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31"/>
          <p:cNvSpPr>
            <a:spLocks noChangeShapeType="1"/>
          </p:cNvSpPr>
          <p:nvPr/>
        </p:nvSpPr>
        <p:spPr bwMode="auto">
          <a:xfrm>
            <a:off x="7156704" y="4367784"/>
            <a:ext cx="685800" cy="762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" name="Picture 10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504" y="5053584"/>
            <a:ext cx="6016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3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904" y="5053584"/>
            <a:ext cx="6016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3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392" y="4080447"/>
            <a:ext cx="5810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404104" y="4736592"/>
            <a:ext cx="448056" cy="118872"/>
          </a:xfrm>
          <a:prstGeom prst="rect">
            <a:avLst/>
          </a:prstGeom>
          <a:ln w="1270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54696" y="4711081"/>
            <a:ext cx="448056" cy="118872"/>
          </a:xfrm>
          <a:prstGeom prst="rect">
            <a:avLst/>
          </a:prstGeom>
          <a:ln w="1270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27876" y="3775647"/>
            <a:ext cx="448056" cy="118872"/>
          </a:xfrm>
          <a:prstGeom prst="rect">
            <a:avLst/>
          </a:prstGeom>
          <a:ln w="1270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" name="Straight Connector 17"/>
          <p:cNvCxnSpPr>
            <a:stCxn id="14" idx="0"/>
            <a:endCxn id="16" idx="1"/>
          </p:cNvCxnSpPr>
          <p:nvPr/>
        </p:nvCxnSpPr>
        <p:spPr>
          <a:xfrm flipV="1">
            <a:off x="5628132" y="3835083"/>
            <a:ext cx="999744" cy="90150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0"/>
            <a:endCxn id="16" idx="3"/>
          </p:cNvCxnSpPr>
          <p:nvPr/>
        </p:nvCxnSpPr>
        <p:spPr>
          <a:xfrm flipH="1" flipV="1">
            <a:off x="7075932" y="3835083"/>
            <a:ext cx="1002792" cy="87599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1"/>
          </p:cNvCxnSpPr>
          <p:nvPr/>
        </p:nvCxnSpPr>
        <p:spPr>
          <a:xfrm flipH="1">
            <a:off x="5907086" y="4770517"/>
            <a:ext cx="1947610" cy="6778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" idx="2"/>
          </p:cNvCxnSpPr>
          <p:nvPr/>
        </p:nvCxnSpPr>
        <p:spPr>
          <a:xfrm>
            <a:off x="5628132" y="4855464"/>
            <a:ext cx="154844" cy="255421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9" idx="0"/>
          </p:cNvCxnSpPr>
          <p:nvPr/>
        </p:nvCxnSpPr>
        <p:spPr>
          <a:xfrm flipH="1">
            <a:off x="7914736" y="4861227"/>
            <a:ext cx="164846" cy="192357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10" idx="0"/>
          </p:cNvCxnSpPr>
          <p:nvPr/>
        </p:nvCxnSpPr>
        <p:spPr>
          <a:xfrm>
            <a:off x="6851904" y="3894519"/>
            <a:ext cx="1" cy="1859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782976" y="2090270"/>
            <a:ext cx="2130552" cy="72420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953616" y="2223738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Management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5556504" y="2814472"/>
            <a:ext cx="601663" cy="183068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  <a:endCxn id="16" idx="0"/>
          </p:cNvCxnSpPr>
          <p:nvPr/>
        </p:nvCxnSpPr>
        <p:spPr>
          <a:xfrm>
            <a:off x="6848252" y="2814472"/>
            <a:ext cx="3652" cy="961175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526719" y="2800871"/>
            <a:ext cx="688848" cy="189049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17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31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Example: Shortest-Path </a:t>
            </a:r>
            <a:r>
              <a:rPr lang="en-US" altLang="x-none" dirty="0" smtClean="0"/>
              <a:t>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9108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Management: configure the link weights</a:t>
            </a:r>
          </a:p>
          <a:p>
            <a:r>
              <a:rPr lang="en-US" dirty="0" smtClean="0"/>
              <a:t>Control: compute shortest paths on the graph</a:t>
            </a:r>
          </a:p>
          <a:p>
            <a:r>
              <a:rPr lang="en-US" dirty="0" smtClean="0"/>
              <a:t>Data: forward packets to next hop along shortest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2552510" y="4532725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3414522" y="5204237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3509772" y="3945350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4276535" y="4616862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5138547" y="5204237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5138547" y="3945350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4371785" y="5709062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" name="Oval 15"/>
          <p:cNvSpPr>
            <a:spLocks noChangeArrowheads="1"/>
          </p:cNvSpPr>
          <p:nvPr/>
        </p:nvSpPr>
        <p:spPr bwMode="auto">
          <a:xfrm>
            <a:off x="6095810" y="4532725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2839847" y="4112037"/>
            <a:ext cx="669925" cy="5048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2790635" y="4756562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749485" y="4126325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3692335" y="5364575"/>
            <a:ext cx="679450" cy="428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V="1">
            <a:off x="3685985" y="4826412"/>
            <a:ext cx="638175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4516247" y="4840700"/>
            <a:ext cx="654050" cy="39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4611497" y="5415375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4563872" y="4658137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3765360" y="4056475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5421122" y="4135850"/>
            <a:ext cx="766763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2882710" y="38913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3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4240022" y="3542125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2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2995422" y="45644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2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4000310" y="40628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3697097" y="4634325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4975035" y="42279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4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5676710" y="38215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3649472" y="5447125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4</a:t>
            </a: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498785" y="48692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5</a:t>
            </a: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4895660" y="547411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3</a:t>
            </a:r>
          </a:p>
        </p:txBody>
      </p: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2149285" y="4404137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FF3300"/>
                </a:solidFill>
              </a:rPr>
              <a:t>u</a:t>
            </a:r>
          </a:p>
        </p:txBody>
      </p:sp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4228910" y="5864637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>
            <a:off x="2425510" y="5001037"/>
            <a:ext cx="1727200" cy="12287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2962085" y="56535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CC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43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Link State: Dijkstra’s Algorithm</a:t>
            </a:r>
          </a:p>
        </p:txBody>
      </p:sp>
      <p:sp>
        <p:nvSpPr>
          <p:cNvPr id="38915" name="Content Placeholder 5"/>
          <p:cNvSpPr>
            <a:spLocks noGrp="1"/>
          </p:cNvSpPr>
          <p:nvPr>
            <p:ph idx="1"/>
          </p:nvPr>
        </p:nvSpPr>
        <p:spPr>
          <a:xfrm>
            <a:off x="76200" y="1219200"/>
            <a:ext cx="9144000" cy="1447800"/>
          </a:xfrm>
        </p:spPr>
        <p:txBody>
          <a:bodyPr/>
          <a:lstStyle/>
          <a:p>
            <a:r>
              <a:rPr lang="en-US" altLang="x-none"/>
              <a:t>Flood the topology information to all nodes</a:t>
            </a:r>
          </a:p>
          <a:p>
            <a:r>
              <a:rPr lang="en-US" altLang="x-none"/>
              <a:t>Each node computes shortest paths to other nodes</a:t>
            </a:r>
          </a:p>
          <a:p>
            <a:endParaRPr lang="en-US" altLang="x-none"/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929B4C3-43EC-B34D-9B4E-A634EF2BE18A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3048000"/>
            <a:ext cx="3276600" cy="3124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342900" indent="-3429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altLang="x-none" sz="2400" b="0">
                <a:latin typeface="Calibri" charset="0"/>
              </a:rPr>
              <a:t>S = {u} 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>
                <a:latin typeface="Calibri" charset="0"/>
              </a:rPr>
              <a:t>for all nodes v 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>
                <a:latin typeface="Calibri" charset="0"/>
              </a:rPr>
              <a:t>   if (v is adjacent to u)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>
                <a:latin typeface="Calibri" charset="0"/>
              </a:rPr>
              <a:t>      D(v) = c(u,v) 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>
                <a:latin typeface="Calibri" charset="0"/>
              </a:rPr>
              <a:t>   else D(v) = ∞ </a:t>
            </a:r>
          </a:p>
          <a:p>
            <a:pPr algn="l">
              <a:spcBef>
                <a:spcPct val="20000"/>
              </a:spcBef>
            </a:pPr>
            <a:endParaRPr lang="en-US" altLang="x-none" sz="2800" b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14" name="Content Placeholder 4"/>
          <p:cNvSpPr txBox="1">
            <a:spLocks/>
          </p:cNvSpPr>
          <p:nvPr/>
        </p:nvSpPr>
        <p:spPr bwMode="auto">
          <a:xfrm>
            <a:off x="3962400" y="3048000"/>
            <a:ext cx="49149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4572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altLang="x-none" sz="2400" b="0">
                <a:solidFill>
                  <a:srgbClr val="000000"/>
                </a:solidFill>
                <a:latin typeface="Calibri" charset="0"/>
              </a:rPr>
              <a:t>add w with smallest D(w) to S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>
                <a:solidFill>
                  <a:srgbClr val="000000"/>
                </a:solidFill>
                <a:latin typeface="Calibri" charset="0"/>
              </a:rPr>
              <a:t>update D(v) for all adjacent v: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>
                <a:solidFill>
                  <a:srgbClr val="000000"/>
                </a:solidFill>
                <a:latin typeface="Calibri" charset="0"/>
              </a:rPr>
              <a:t>    D(v) = min{D(v), D(w) + c(w,v)} </a:t>
            </a:r>
          </a:p>
          <a:p>
            <a:pPr algn="l">
              <a:spcBef>
                <a:spcPct val="20000"/>
              </a:spcBef>
            </a:pPr>
            <a:r>
              <a:rPr lang="en-US" altLang="x-none" sz="2400" b="0" i="1">
                <a:solidFill>
                  <a:srgbClr val="000000"/>
                </a:solidFill>
                <a:latin typeface="Calibri" charset="0"/>
              </a:rPr>
              <a:t>until all nodes are in S</a:t>
            </a:r>
            <a:r>
              <a:rPr lang="en-US" altLang="x-none" sz="2400" b="0">
                <a:solidFill>
                  <a:srgbClr val="000000"/>
                </a:solidFill>
                <a:latin typeface="Calibri" charset="0"/>
              </a:rPr>
              <a:t> </a:t>
            </a:r>
          </a:p>
          <a:p>
            <a:pPr algn="l">
              <a:spcBef>
                <a:spcPct val="20000"/>
              </a:spcBef>
              <a:buFont typeface="Arial" charset="0"/>
              <a:buChar char="•"/>
            </a:pPr>
            <a:endParaRPr lang="en-US" altLang="x-none" sz="2800" b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865188" y="2438400"/>
            <a:ext cx="22590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800" u="sng"/>
              <a:t>Initialization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5715000" y="2438400"/>
            <a:ext cx="1062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800" u="sng"/>
              <a:t>Loop</a:t>
            </a:r>
          </a:p>
        </p:txBody>
      </p:sp>
      <p:sp>
        <p:nvSpPr>
          <p:cNvPr id="38921" name="TextBox 8"/>
          <p:cNvSpPr txBox="1">
            <a:spLocks noChangeArrowheads="1"/>
          </p:cNvSpPr>
          <p:nvPr/>
        </p:nvSpPr>
        <p:spPr bwMode="auto">
          <a:xfrm>
            <a:off x="4724400" y="5638800"/>
            <a:ext cx="3049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/>
              <a:t>Used in OSPF and IS-IS</a:t>
            </a:r>
          </a:p>
        </p:txBody>
      </p:sp>
    </p:spTree>
    <p:extLst>
      <p:ext uri="{BB962C8B-B14F-4D97-AF65-F5344CB8AC3E}">
        <p14:creationId xmlns:p14="http://schemas.microsoft.com/office/powerpoint/2010/main" val="92486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 eaLnBrk="1" hangingPunct="1"/>
            <a:fld id="{2D24258F-CFE7-FC4D-9060-46CA8A9C92D1}" type="slidenum">
              <a:rPr lang="en-US" altLang="x-none" sz="1200">
                <a:solidFill>
                  <a:srgbClr val="898989"/>
                </a:solidFill>
                <a:latin typeface="Times New Roman" charset="0"/>
              </a:rPr>
              <a:pPr algn="l" eaLnBrk="1" hangingPunct="1"/>
              <a:t>5</a:t>
            </a:fld>
            <a:endParaRPr lang="en-US" altLang="x-none" sz="1200">
              <a:solidFill>
                <a:srgbClr val="898989"/>
              </a:solidFill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Link-State Routing Example</a:t>
            </a:r>
          </a:p>
        </p:txBody>
      </p:sp>
      <p:grpSp>
        <p:nvGrpSpPr>
          <p:cNvPr id="39940" name="Group 117"/>
          <p:cNvGrpSpPr>
            <a:grpSpLocks/>
          </p:cNvGrpSpPr>
          <p:nvPr/>
        </p:nvGrpSpPr>
        <p:grpSpPr bwMode="auto">
          <a:xfrm>
            <a:off x="539750" y="1066800"/>
            <a:ext cx="3830638" cy="2419350"/>
            <a:chOff x="340" y="781"/>
            <a:chExt cx="2413" cy="1524"/>
          </a:xfrm>
        </p:grpSpPr>
        <p:sp>
          <p:nvSpPr>
            <p:cNvPr id="40028" name="Oval 4"/>
            <p:cNvSpPr>
              <a:spLocks noChangeArrowheads="1"/>
            </p:cNvSpPr>
            <p:nvPr/>
          </p:nvSpPr>
          <p:spPr bwMode="auto">
            <a:xfrm>
              <a:off x="340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29" name="Oval 5"/>
            <p:cNvSpPr>
              <a:spLocks noChangeArrowheads="1"/>
            </p:cNvSpPr>
            <p:nvPr/>
          </p:nvSpPr>
          <p:spPr bwMode="auto">
            <a:xfrm>
              <a:off x="883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0" name="Oval 6"/>
            <p:cNvSpPr>
              <a:spLocks noChangeArrowheads="1"/>
            </p:cNvSpPr>
            <p:nvPr/>
          </p:nvSpPr>
          <p:spPr bwMode="auto">
            <a:xfrm>
              <a:off x="943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1" name="Oval 7"/>
            <p:cNvSpPr>
              <a:spLocks noChangeArrowheads="1"/>
            </p:cNvSpPr>
            <p:nvPr/>
          </p:nvSpPr>
          <p:spPr bwMode="auto">
            <a:xfrm>
              <a:off x="1426" y="145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2" name="Oval 8"/>
            <p:cNvSpPr>
              <a:spLocks noChangeArrowheads="1"/>
            </p:cNvSpPr>
            <p:nvPr/>
          </p:nvSpPr>
          <p:spPr bwMode="auto">
            <a:xfrm>
              <a:off x="1969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3" name="Oval 9"/>
            <p:cNvSpPr>
              <a:spLocks noChangeArrowheads="1"/>
            </p:cNvSpPr>
            <p:nvPr/>
          </p:nvSpPr>
          <p:spPr bwMode="auto">
            <a:xfrm>
              <a:off x="1969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4" name="Oval 10"/>
            <p:cNvSpPr>
              <a:spLocks noChangeArrowheads="1"/>
            </p:cNvSpPr>
            <p:nvPr/>
          </p:nvSpPr>
          <p:spPr bwMode="auto">
            <a:xfrm>
              <a:off x="1486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5" name="Oval 11"/>
            <p:cNvSpPr>
              <a:spLocks noChangeArrowheads="1"/>
            </p:cNvSpPr>
            <p:nvPr/>
          </p:nvSpPr>
          <p:spPr bwMode="auto">
            <a:xfrm>
              <a:off x="2572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36" name="Line 12"/>
            <p:cNvSpPr>
              <a:spLocks noChangeShapeType="1"/>
            </p:cNvSpPr>
            <p:nvPr/>
          </p:nvSpPr>
          <p:spPr bwMode="auto">
            <a:xfrm flipV="1">
              <a:off x="521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7" name="Line 13"/>
            <p:cNvSpPr>
              <a:spLocks noChangeShapeType="1"/>
            </p:cNvSpPr>
            <p:nvPr/>
          </p:nvSpPr>
          <p:spPr bwMode="auto">
            <a:xfrm>
              <a:off x="486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8" name="Line 14"/>
            <p:cNvSpPr>
              <a:spLocks noChangeShapeType="1"/>
            </p:cNvSpPr>
            <p:nvPr/>
          </p:nvSpPr>
          <p:spPr bwMode="auto">
            <a:xfrm>
              <a:off x="1094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9" name="Line 15"/>
            <p:cNvSpPr>
              <a:spLocks noChangeShapeType="1"/>
            </p:cNvSpPr>
            <p:nvPr/>
          </p:nvSpPr>
          <p:spPr bwMode="auto">
            <a:xfrm>
              <a:off x="1034" y="1934"/>
              <a:ext cx="452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0" name="Line 16"/>
            <p:cNvSpPr>
              <a:spLocks noChangeShapeType="1"/>
            </p:cNvSpPr>
            <p:nvPr/>
          </p:nvSpPr>
          <p:spPr bwMode="auto">
            <a:xfrm flipV="1">
              <a:off x="1054" y="1590"/>
              <a:ext cx="402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1" name="Line 17"/>
            <p:cNvSpPr>
              <a:spLocks noChangeShapeType="1"/>
            </p:cNvSpPr>
            <p:nvPr/>
          </p:nvSpPr>
          <p:spPr bwMode="auto">
            <a:xfrm>
              <a:off x="1577" y="1599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2" name="Line 18"/>
            <p:cNvSpPr>
              <a:spLocks noChangeShapeType="1"/>
            </p:cNvSpPr>
            <p:nvPr/>
          </p:nvSpPr>
          <p:spPr bwMode="auto">
            <a:xfrm flipV="1">
              <a:off x="1637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3" name="Line 19"/>
            <p:cNvSpPr>
              <a:spLocks noChangeShapeType="1"/>
            </p:cNvSpPr>
            <p:nvPr/>
          </p:nvSpPr>
          <p:spPr bwMode="auto">
            <a:xfrm flipV="1">
              <a:off x="1607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4" name="Line 20"/>
            <p:cNvSpPr>
              <a:spLocks noChangeShapeType="1"/>
            </p:cNvSpPr>
            <p:nvPr/>
          </p:nvSpPr>
          <p:spPr bwMode="auto">
            <a:xfrm>
              <a:off x="1104" y="1105"/>
              <a:ext cx="865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5" name="Line 21"/>
            <p:cNvSpPr>
              <a:spLocks noChangeShapeType="1"/>
            </p:cNvSpPr>
            <p:nvPr/>
          </p:nvSpPr>
          <p:spPr bwMode="auto">
            <a:xfrm>
              <a:off x="2140" y="1167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46" name="Text Box 22"/>
            <p:cNvSpPr txBox="1">
              <a:spLocks noChangeArrowheads="1"/>
            </p:cNvSpPr>
            <p:nvPr/>
          </p:nvSpPr>
          <p:spPr bwMode="auto">
            <a:xfrm>
              <a:off x="548" y="100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0047" name="Text Box 23"/>
            <p:cNvSpPr txBox="1">
              <a:spLocks noChangeArrowheads="1"/>
            </p:cNvSpPr>
            <p:nvPr/>
          </p:nvSpPr>
          <p:spPr bwMode="auto">
            <a:xfrm>
              <a:off x="1403" y="78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0048" name="Text Box 24"/>
            <p:cNvSpPr txBox="1">
              <a:spLocks noChangeArrowheads="1"/>
            </p:cNvSpPr>
            <p:nvPr/>
          </p:nvSpPr>
          <p:spPr bwMode="auto">
            <a:xfrm>
              <a:off x="619" y="142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0049" name="Text Box 25"/>
            <p:cNvSpPr txBox="1">
              <a:spLocks noChangeArrowheads="1"/>
            </p:cNvSpPr>
            <p:nvPr/>
          </p:nvSpPr>
          <p:spPr bwMode="auto">
            <a:xfrm>
              <a:off x="1252" y="10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0050" name="Text Box 26"/>
            <p:cNvSpPr txBox="1">
              <a:spLocks noChangeArrowheads="1"/>
            </p:cNvSpPr>
            <p:nvPr/>
          </p:nvSpPr>
          <p:spPr bwMode="auto">
            <a:xfrm>
              <a:off x="1061" y="1469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0051" name="Text Box 27"/>
            <p:cNvSpPr txBox="1">
              <a:spLocks noChangeArrowheads="1"/>
            </p:cNvSpPr>
            <p:nvPr/>
          </p:nvSpPr>
          <p:spPr bwMode="auto">
            <a:xfrm>
              <a:off x="1866" y="12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0052" name="Text Box 28"/>
            <p:cNvSpPr txBox="1">
              <a:spLocks noChangeArrowheads="1"/>
            </p:cNvSpPr>
            <p:nvPr/>
          </p:nvSpPr>
          <p:spPr bwMode="auto">
            <a:xfrm>
              <a:off x="2308" y="95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0053" name="Text Box 29"/>
            <p:cNvSpPr txBox="1">
              <a:spLocks noChangeArrowheads="1"/>
            </p:cNvSpPr>
            <p:nvPr/>
          </p:nvSpPr>
          <p:spPr bwMode="auto">
            <a:xfrm>
              <a:off x="1031" y="1981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0054" name="Text Box 30"/>
            <p:cNvSpPr txBox="1">
              <a:spLocks noChangeArrowheads="1"/>
            </p:cNvSpPr>
            <p:nvPr/>
          </p:nvSpPr>
          <p:spPr bwMode="auto">
            <a:xfrm>
              <a:off x="1566" y="164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0055" name="Text Box 31"/>
            <p:cNvSpPr txBox="1">
              <a:spLocks noChangeArrowheads="1"/>
            </p:cNvSpPr>
            <p:nvPr/>
          </p:nvSpPr>
          <p:spPr bwMode="auto">
            <a:xfrm>
              <a:off x="1816" y="199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4956175" y="1066800"/>
            <a:ext cx="3830638" cy="2419350"/>
            <a:chOff x="3122" y="781"/>
            <a:chExt cx="2413" cy="1524"/>
          </a:xfrm>
        </p:grpSpPr>
        <p:sp>
          <p:nvSpPr>
            <p:cNvPr id="40000" name="Oval 32"/>
            <p:cNvSpPr>
              <a:spLocks noChangeArrowheads="1"/>
            </p:cNvSpPr>
            <p:nvPr/>
          </p:nvSpPr>
          <p:spPr bwMode="auto">
            <a:xfrm>
              <a:off x="3122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1" name="Oval 33"/>
            <p:cNvSpPr>
              <a:spLocks noChangeArrowheads="1"/>
            </p:cNvSpPr>
            <p:nvPr/>
          </p:nvSpPr>
          <p:spPr bwMode="auto">
            <a:xfrm>
              <a:off x="3665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2" name="Oval 34"/>
            <p:cNvSpPr>
              <a:spLocks noChangeArrowheads="1"/>
            </p:cNvSpPr>
            <p:nvPr/>
          </p:nvSpPr>
          <p:spPr bwMode="auto">
            <a:xfrm>
              <a:off x="3725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3" name="Oval 35"/>
            <p:cNvSpPr>
              <a:spLocks noChangeArrowheads="1"/>
            </p:cNvSpPr>
            <p:nvPr/>
          </p:nvSpPr>
          <p:spPr bwMode="auto">
            <a:xfrm>
              <a:off x="4208" y="145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4" name="Oval 36"/>
            <p:cNvSpPr>
              <a:spLocks noChangeArrowheads="1"/>
            </p:cNvSpPr>
            <p:nvPr/>
          </p:nvSpPr>
          <p:spPr bwMode="auto">
            <a:xfrm>
              <a:off x="4751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5" name="Oval 37"/>
            <p:cNvSpPr>
              <a:spLocks noChangeArrowheads="1"/>
            </p:cNvSpPr>
            <p:nvPr/>
          </p:nvSpPr>
          <p:spPr bwMode="auto">
            <a:xfrm>
              <a:off x="4751" y="1035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6" name="Oval 38"/>
            <p:cNvSpPr>
              <a:spLocks noChangeArrowheads="1"/>
            </p:cNvSpPr>
            <p:nvPr/>
          </p:nvSpPr>
          <p:spPr bwMode="auto">
            <a:xfrm>
              <a:off x="4268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7" name="Oval 39"/>
            <p:cNvSpPr>
              <a:spLocks noChangeArrowheads="1"/>
            </p:cNvSpPr>
            <p:nvPr/>
          </p:nvSpPr>
          <p:spPr bwMode="auto">
            <a:xfrm>
              <a:off x="5354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0008" name="Line 40"/>
            <p:cNvSpPr>
              <a:spLocks noChangeShapeType="1"/>
            </p:cNvSpPr>
            <p:nvPr/>
          </p:nvSpPr>
          <p:spPr bwMode="auto">
            <a:xfrm flipV="1">
              <a:off x="3303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9" name="Line 41"/>
            <p:cNvSpPr>
              <a:spLocks noChangeShapeType="1"/>
            </p:cNvSpPr>
            <p:nvPr/>
          </p:nvSpPr>
          <p:spPr bwMode="auto">
            <a:xfrm>
              <a:off x="3268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0" name="Line 42"/>
            <p:cNvSpPr>
              <a:spLocks noChangeShapeType="1"/>
            </p:cNvSpPr>
            <p:nvPr/>
          </p:nvSpPr>
          <p:spPr bwMode="auto">
            <a:xfrm>
              <a:off x="3876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1" name="Line 43"/>
            <p:cNvSpPr>
              <a:spLocks noChangeShapeType="1"/>
            </p:cNvSpPr>
            <p:nvPr/>
          </p:nvSpPr>
          <p:spPr bwMode="auto">
            <a:xfrm>
              <a:off x="3824" y="1942"/>
              <a:ext cx="444" cy="25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2" name="Line 44"/>
            <p:cNvSpPr>
              <a:spLocks noChangeShapeType="1"/>
            </p:cNvSpPr>
            <p:nvPr/>
          </p:nvSpPr>
          <p:spPr bwMode="auto">
            <a:xfrm flipV="1">
              <a:off x="3836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3" name="Line 45"/>
            <p:cNvSpPr>
              <a:spLocks noChangeShapeType="1"/>
            </p:cNvSpPr>
            <p:nvPr/>
          </p:nvSpPr>
          <p:spPr bwMode="auto">
            <a:xfrm>
              <a:off x="4359" y="1599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4" name="Line 46"/>
            <p:cNvSpPr>
              <a:spLocks noChangeShapeType="1"/>
            </p:cNvSpPr>
            <p:nvPr/>
          </p:nvSpPr>
          <p:spPr bwMode="auto">
            <a:xfrm flipV="1">
              <a:off x="4419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5" name="Line 47"/>
            <p:cNvSpPr>
              <a:spLocks noChangeShapeType="1"/>
            </p:cNvSpPr>
            <p:nvPr/>
          </p:nvSpPr>
          <p:spPr bwMode="auto">
            <a:xfrm flipV="1">
              <a:off x="4389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6" name="Line 48"/>
            <p:cNvSpPr>
              <a:spLocks noChangeShapeType="1"/>
            </p:cNvSpPr>
            <p:nvPr/>
          </p:nvSpPr>
          <p:spPr bwMode="auto">
            <a:xfrm>
              <a:off x="3886" y="1105"/>
              <a:ext cx="865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7" name="Line 49"/>
            <p:cNvSpPr>
              <a:spLocks noChangeShapeType="1"/>
            </p:cNvSpPr>
            <p:nvPr/>
          </p:nvSpPr>
          <p:spPr bwMode="auto">
            <a:xfrm>
              <a:off x="4922" y="1167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18" name="Text Box 50"/>
            <p:cNvSpPr txBox="1">
              <a:spLocks noChangeArrowheads="1"/>
            </p:cNvSpPr>
            <p:nvPr/>
          </p:nvSpPr>
          <p:spPr bwMode="auto">
            <a:xfrm>
              <a:off x="3330" y="100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0019" name="Text Box 51"/>
            <p:cNvSpPr txBox="1">
              <a:spLocks noChangeArrowheads="1"/>
            </p:cNvSpPr>
            <p:nvPr/>
          </p:nvSpPr>
          <p:spPr bwMode="auto">
            <a:xfrm>
              <a:off x="4185" y="78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0020" name="Text Box 52"/>
            <p:cNvSpPr txBox="1">
              <a:spLocks noChangeArrowheads="1"/>
            </p:cNvSpPr>
            <p:nvPr/>
          </p:nvSpPr>
          <p:spPr bwMode="auto">
            <a:xfrm>
              <a:off x="3401" y="142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2</a:t>
              </a:r>
            </a:p>
          </p:txBody>
        </p:sp>
        <p:sp>
          <p:nvSpPr>
            <p:cNvPr id="40021" name="Text Box 53"/>
            <p:cNvSpPr txBox="1">
              <a:spLocks noChangeArrowheads="1"/>
            </p:cNvSpPr>
            <p:nvPr/>
          </p:nvSpPr>
          <p:spPr bwMode="auto">
            <a:xfrm>
              <a:off x="4034" y="10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0022" name="Text Box 54"/>
            <p:cNvSpPr txBox="1">
              <a:spLocks noChangeArrowheads="1"/>
            </p:cNvSpPr>
            <p:nvPr/>
          </p:nvSpPr>
          <p:spPr bwMode="auto">
            <a:xfrm>
              <a:off x="3843" y="1469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0023" name="Text Box 55"/>
            <p:cNvSpPr txBox="1">
              <a:spLocks noChangeArrowheads="1"/>
            </p:cNvSpPr>
            <p:nvPr/>
          </p:nvSpPr>
          <p:spPr bwMode="auto">
            <a:xfrm>
              <a:off x="4648" y="12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0024" name="Text Box 56"/>
            <p:cNvSpPr txBox="1">
              <a:spLocks noChangeArrowheads="1"/>
            </p:cNvSpPr>
            <p:nvPr/>
          </p:nvSpPr>
          <p:spPr bwMode="auto">
            <a:xfrm>
              <a:off x="5090" y="95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0025" name="Text Box 57"/>
            <p:cNvSpPr txBox="1">
              <a:spLocks noChangeArrowheads="1"/>
            </p:cNvSpPr>
            <p:nvPr/>
          </p:nvSpPr>
          <p:spPr bwMode="auto">
            <a:xfrm>
              <a:off x="3813" y="1981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0026" name="Text Box 58"/>
            <p:cNvSpPr txBox="1">
              <a:spLocks noChangeArrowheads="1"/>
            </p:cNvSpPr>
            <p:nvPr/>
          </p:nvSpPr>
          <p:spPr bwMode="auto">
            <a:xfrm>
              <a:off x="4348" y="164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0027" name="Text Box 59"/>
            <p:cNvSpPr txBox="1">
              <a:spLocks noChangeArrowheads="1"/>
            </p:cNvSpPr>
            <p:nvPr/>
          </p:nvSpPr>
          <p:spPr bwMode="auto">
            <a:xfrm>
              <a:off x="4598" y="199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  <p:grpSp>
        <p:nvGrpSpPr>
          <p:cNvPr id="4" name="Group 119"/>
          <p:cNvGrpSpPr>
            <a:grpSpLocks/>
          </p:cNvGrpSpPr>
          <p:nvPr/>
        </p:nvGrpSpPr>
        <p:grpSpPr bwMode="auto">
          <a:xfrm>
            <a:off x="549275" y="3657600"/>
            <a:ext cx="3830638" cy="2419350"/>
            <a:chOff x="346" y="2620"/>
            <a:chExt cx="2413" cy="1524"/>
          </a:xfrm>
        </p:grpSpPr>
        <p:sp>
          <p:nvSpPr>
            <p:cNvPr id="39972" name="Oval 60"/>
            <p:cNvSpPr>
              <a:spLocks noChangeArrowheads="1"/>
            </p:cNvSpPr>
            <p:nvPr/>
          </p:nvSpPr>
          <p:spPr bwMode="auto">
            <a:xfrm>
              <a:off x="346" y="3244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3" name="Oval 61"/>
            <p:cNvSpPr>
              <a:spLocks noChangeArrowheads="1"/>
            </p:cNvSpPr>
            <p:nvPr/>
          </p:nvSpPr>
          <p:spPr bwMode="auto">
            <a:xfrm>
              <a:off x="889" y="3667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4" name="Oval 62"/>
            <p:cNvSpPr>
              <a:spLocks noChangeArrowheads="1"/>
            </p:cNvSpPr>
            <p:nvPr/>
          </p:nvSpPr>
          <p:spPr bwMode="auto">
            <a:xfrm>
              <a:off x="949" y="2874"/>
              <a:ext cx="181" cy="15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5" name="Oval 63"/>
            <p:cNvSpPr>
              <a:spLocks noChangeArrowheads="1"/>
            </p:cNvSpPr>
            <p:nvPr/>
          </p:nvSpPr>
          <p:spPr bwMode="auto">
            <a:xfrm>
              <a:off x="1432" y="329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6" name="Oval 64"/>
            <p:cNvSpPr>
              <a:spLocks noChangeArrowheads="1"/>
            </p:cNvSpPr>
            <p:nvPr/>
          </p:nvSpPr>
          <p:spPr bwMode="auto">
            <a:xfrm>
              <a:off x="1975" y="366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7" name="Oval 65"/>
            <p:cNvSpPr>
              <a:spLocks noChangeArrowheads="1"/>
            </p:cNvSpPr>
            <p:nvPr/>
          </p:nvSpPr>
          <p:spPr bwMode="auto">
            <a:xfrm>
              <a:off x="1975" y="2874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8" name="Oval 66"/>
            <p:cNvSpPr>
              <a:spLocks noChangeArrowheads="1"/>
            </p:cNvSpPr>
            <p:nvPr/>
          </p:nvSpPr>
          <p:spPr bwMode="auto">
            <a:xfrm>
              <a:off x="1492" y="398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79" name="Oval 67"/>
            <p:cNvSpPr>
              <a:spLocks noChangeArrowheads="1"/>
            </p:cNvSpPr>
            <p:nvPr/>
          </p:nvSpPr>
          <p:spPr bwMode="auto">
            <a:xfrm>
              <a:off x="2578" y="3244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80" name="Line 68"/>
            <p:cNvSpPr>
              <a:spLocks noChangeShapeType="1"/>
            </p:cNvSpPr>
            <p:nvPr/>
          </p:nvSpPr>
          <p:spPr bwMode="auto">
            <a:xfrm flipV="1">
              <a:off x="527" y="2979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Line 69"/>
            <p:cNvSpPr>
              <a:spLocks noChangeShapeType="1"/>
            </p:cNvSpPr>
            <p:nvPr/>
          </p:nvSpPr>
          <p:spPr bwMode="auto">
            <a:xfrm>
              <a:off x="492" y="3395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2" name="Line 70"/>
            <p:cNvSpPr>
              <a:spLocks noChangeShapeType="1"/>
            </p:cNvSpPr>
            <p:nvPr/>
          </p:nvSpPr>
          <p:spPr bwMode="auto">
            <a:xfrm>
              <a:off x="1100" y="2988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3" name="Line 71"/>
            <p:cNvSpPr>
              <a:spLocks noChangeShapeType="1"/>
            </p:cNvSpPr>
            <p:nvPr/>
          </p:nvSpPr>
          <p:spPr bwMode="auto">
            <a:xfrm>
              <a:off x="1040" y="3773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4" name="Line 72"/>
            <p:cNvSpPr>
              <a:spLocks noChangeShapeType="1"/>
            </p:cNvSpPr>
            <p:nvPr/>
          </p:nvSpPr>
          <p:spPr bwMode="auto">
            <a:xfrm flipV="1">
              <a:off x="1060" y="3429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5" name="Line 73"/>
            <p:cNvSpPr>
              <a:spLocks noChangeShapeType="1"/>
            </p:cNvSpPr>
            <p:nvPr/>
          </p:nvSpPr>
          <p:spPr bwMode="auto">
            <a:xfrm>
              <a:off x="1583" y="3438"/>
              <a:ext cx="412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6" name="Line 74"/>
            <p:cNvSpPr>
              <a:spLocks noChangeShapeType="1"/>
            </p:cNvSpPr>
            <p:nvPr/>
          </p:nvSpPr>
          <p:spPr bwMode="auto">
            <a:xfrm flipV="1">
              <a:off x="1643" y="3800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7" name="Line 75"/>
            <p:cNvSpPr>
              <a:spLocks noChangeShapeType="1"/>
            </p:cNvSpPr>
            <p:nvPr/>
          </p:nvSpPr>
          <p:spPr bwMode="auto">
            <a:xfrm flipV="1">
              <a:off x="1613" y="3323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8" name="Line 76"/>
            <p:cNvSpPr>
              <a:spLocks noChangeShapeType="1"/>
            </p:cNvSpPr>
            <p:nvPr/>
          </p:nvSpPr>
          <p:spPr bwMode="auto">
            <a:xfrm>
              <a:off x="1138" y="2934"/>
              <a:ext cx="837" cy="1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9" name="Line 77"/>
            <p:cNvSpPr>
              <a:spLocks noChangeShapeType="1"/>
            </p:cNvSpPr>
            <p:nvPr/>
          </p:nvSpPr>
          <p:spPr bwMode="auto">
            <a:xfrm>
              <a:off x="2146" y="3006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0" name="Text Box 78"/>
            <p:cNvSpPr txBox="1">
              <a:spLocks noChangeArrowheads="1"/>
            </p:cNvSpPr>
            <p:nvPr/>
          </p:nvSpPr>
          <p:spPr bwMode="auto">
            <a:xfrm>
              <a:off x="554" y="284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3</a:t>
              </a:r>
            </a:p>
          </p:txBody>
        </p:sp>
        <p:sp>
          <p:nvSpPr>
            <p:cNvPr id="39991" name="Text Box 79"/>
            <p:cNvSpPr txBox="1">
              <a:spLocks noChangeArrowheads="1"/>
            </p:cNvSpPr>
            <p:nvPr/>
          </p:nvSpPr>
          <p:spPr bwMode="auto">
            <a:xfrm>
              <a:off x="1409" y="2620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39992" name="Text Box 80"/>
            <p:cNvSpPr txBox="1">
              <a:spLocks noChangeArrowheads="1"/>
            </p:cNvSpPr>
            <p:nvPr/>
          </p:nvSpPr>
          <p:spPr bwMode="auto">
            <a:xfrm>
              <a:off x="625" y="326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39993" name="Text Box 81"/>
            <p:cNvSpPr txBox="1">
              <a:spLocks noChangeArrowheads="1"/>
            </p:cNvSpPr>
            <p:nvPr/>
          </p:nvSpPr>
          <p:spPr bwMode="auto">
            <a:xfrm>
              <a:off x="1258" y="290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39994" name="Text Box 82"/>
            <p:cNvSpPr txBox="1">
              <a:spLocks noChangeArrowheads="1"/>
            </p:cNvSpPr>
            <p:nvPr/>
          </p:nvSpPr>
          <p:spPr bwMode="auto">
            <a:xfrm>
              <a:off x="1067" y="3308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39995" name="Text Box 83"/>
            <p:cNvSpPr txBox="1">
              <a:spLocks noChangeArrowheads="1"/>
            </p:cNvSpPr>
            <p:nvPr/>
          </p:nvSpPr>
          <p:spPr bwMode="auto">
            <a:xfrm>
              <a:off x="1872" y="305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39996" name="Text Box 84"/>
            <p:cNvSpPr txBox="1">
              <a:spLocks noChangeArrowheads="1"/>
            </p:cNvSpPr>
            <p:nvPr/>
          </p:nvSpPr>
          <p:spPr bwMode="auto">
            <a:xfrm>
              <a:off x="2314" y="279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39997" name="Text Box 85"/>
            <p:cNvSpPr txBox="1">
              <a:spLocks noChangeArrowheads="1"/>
            </p:cNvSpPr>
            <p:nvPr/>
          </p:nvSpPr>
          <p:spPr bwMode="auto">
            <a:xfrm>
              <a:off x="1037" y="3820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39998" name="Text Box 86"/>
            <p:cNvSpPr txBox="1">
              <a:spLocks noChangeArrowheads="1"/>
            </p:cNvSpPr>
            <p:nvPr/>
          </p:nvSpPr>
          <p:spPr bwMode="auto">
            <a:xfrm>
              <a:off x="1572" y="348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39999" name="Text Box 87"/>
            <p:cNvSpPr txBox="1">
              <a:spLocks noChangeArrowheads="1"/>
            </p:cNvSpPr>
            <p:nvPr/>
          </p:nvSpPr>
          <p:spPr bwMode="auto">
            <a:xfrm>
              <a:off x="1822" y="383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4927600" y="3657600"/>
            <a:ext cx="3830638" cy="2419350"/>
            <a:chOff x="3104" y="2620"/>
            <a:chExt cx="2413" cy="1524"/>
          </a:xfrm>
        </p:grpSpPr>
        <p:sp>
          <p:nvSpPr>
            <p:cNvPr id="39944" name="Oval 88"/>
            <p:cNvSpPr>
              <a:spLocks noChangeArrowheads="1"/>
            </p:cNvSpPr>
            <p:nvPr/>
          </p:nvSpPr>
          <p:spPr bwMode="auto">
            <a:xfrm>
              <a:off x="3104" y="3244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45" name="Oval 89"/>
            <p:cNvSpPr>
              <a:spLocks noChangeArrowheads="1"/>
            </p:cNvSpPr>
            <p:nvPr/>
          </p:nvSpPr>
          <p:spPr bwMode="auto">
            <a:xfrm>
              <a:off x="3647" y="3667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46" name="Oval 90"/>
            <p:cNvSpPr>
              <a:spLocks noChangeArrowheads="1"/>
            </p:cNvSpPr>
            <p:nvPr/>
          </p:nvSpPr>
          <p:spPr bwMode="auto">
            <a:xfrm>
              <a:off x="3707" y="2874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47" name="Oval 91"/>
            <p:cNvSpPr>
              <a:spLocks noChangeArrowheads="1"/>
            </p:cNvSpPr>
            <p:nvPr/>
          </p:nvSpPr>
          <p:spPr bwMode="auto">
            <a:xfrm>
              <a:off x="4190" y="3297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48" name="Oval 92"/>
            <p:cNvSpPr>
              <a:spLocks noChangeArrowheads="1"/>
            </p:cNvSpPr>
            <p:nvPr/>
          </p:nvSpPr>
          <p:spPr bwMode="auto">
            <a:xfrm>
              <a:off x="4733" y="3667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49" name="Oval 93"/>
            <p:cNvSpPr>
              <a:spLocks noChangeArrowheads="1"/>
            </p:cNvSpPr>
            <p:nvPr/>
          </p:nvSpPr>
          <p:spPr bwMode="auto">
            <a:xfrm>
              <a:off x="4733" y="2874"/>
              <a:ext cx="181" cy="15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50" name="Oval 94"/>
            <p:cNvSpPr>
              <a:spLocks noChangeArrowheads="1"/>
            </p:cNvSpPr>
            <p:nvPr/>
          </p:nvSpPr>
          <p:spPr bwMode="auto">
            <a:xfrm>
              <a:off x="4250" y="398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51" name="Oval 95"/>
            <p:cNvSpPr>
              <a:spLocks noChangeArrowheads="1"/>
            </p:cNvSpPr>
            <p:nvPr/>
          </p:nvSpPr>
          <p:spPr bwMode="auto">
            <a:xfrm>
              <a:off x="5336" y="3244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9952" name="Line 96"/>
            <p:cNvSpPr>
              <a:spLocks noChangeShapeType="1"/>
            </p:cNvSpPr>
            <p:nvPr/>
          </p:nvSpPr>
          <p:spPr bwMode="auto">
            <a:xfrm flipV="1">
              <a:off x="3285" y="2979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Line 97"/>
            <p:cNvSpPr>
              <a:spLocks noChangeShapeType="1"/>
            </p:cNvSpPr>
            <p:nvPr/>
          </p:nvSpPr>
          <p:spPr bwMode="auto">
            <a:xfrm>
              <a:off x="3250" y="3395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4" name="Line 98"/>
            <p:cNvSpPr>
              <a:spLocks noChangeShapeType="1"/>
            </p:cNvSpPr>
            <p:nvPr/>
          </p:nvSpPr>
          <p:spPr bwMode="auto">
            <a:xfrm>
              <a:off x="3858" y="2988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Line 99"/>
            <p:cNvSpPr>
              <a:spLocks noChangeShapeType="1"/>
            </p:cNvSpPr>
            <p:nvPr/>
          </p:nvSpPr>
          <p:spPr bwMode="auto">
            <a:xfrm>
              <a:off x="3798" y="3773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Line 100"/>
            <p:cNvSpPr>
              <a:spLocks noChangeShapeType="1"/>
            </p:cNvSpPr>
            <p:nvPr/>
          </p:nvSpPr>
          <p:spPr bwMode="auto">
            <a:xfrm flipV="1">
              <a:off x="3818" y="3429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101"/>
            <p:cNvSpPr>
              <a:spLocks noChangeShapeType="1"/>
            </p:cNvSpPr>
            <p:nvPr/>
          </p:nvSpPr>
          <p:spPr bwMode="auto">
            <a:xfrm>
              <a:off x="4341" y="3438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102"/>
            <p:cNvSpPr>
              <a:spLocks noChangeShapeType="1"/>
            </p:cNvSpPr>
            <p:nvPr/>
          </p:nvSpPr>
          <p:spPr bwMode="auto">
            <a:xfrm flipV="1">
              <a:off x="4401" y="3800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103"/>
            <p:cNvSpPr>
              <a:spLocks noChangeShapeType="1"/>
            </p:cNvSpPr>
            <p:nvPr/>
          </p:nvSpPr>
          <p:spPr bwMode="auto">
            <a:xfrm flipV="1">
              <a:off x="4371" y="3323"/>
              <a:ext cx="965" cy="62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104"/>
            <p:cNvSpPr>
              <a:spLocks noChangeShapeType="1"/>
            </p:cNvSpPr>
            <p:nvPr/>
          </p:nvSpPr>
          <p:spPr bwMode="auto">
            <a:xfrm>
              <a:off x="3868" y="2944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105"/>
            <p:cNvSpPr>
              <a:spLocks noChangeShapeType="1"/>
            </p:cNvSpPr>
            <p:nvPr/>
          </p:nvSpPr>
          <p:spPr bwMode="auto">
            <a:xfrm>
              <a:off x="4904" y="3006"/>
              <a:ext cx="483" cy="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Text Box 106"/>
            <p:cNvSpPr txBox="1">
              <a:spLocks noChangeArrowheads="1"/>
            </p:cNvSpPr>
            <p:nvPr/>
          </p:nvSpPr>
          <p:spPr bwMode="auto">
            <a:xfrm>
              <a:off x="3312" y="284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39963" name="Text Box 107"/>
            <p:cNvSpPr txBox="1">
              <a:spLocks noChangeArrowheads="1"/>
            </p:cNvSpPr>
            <p:nvPr/>
          </p:nvSpPr>
          <p:spPr bwMode="auto">
            <a:xfrm>
              <a:off x="4167" y="2620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39964" name="Text Box 108"/>
            <p:cNvSpPr txBox="1">
              <a:spLocks noChangeArrowheads="1"/>
            </p:cNvSpPr>
            <p:nvPr/>
          </p:nvSpPr>
          <p:spPr bwMode="auto">
            <a:xfrm>
              <a:off x="3383" y="326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2</a:t>
              </a:r>
            </a:p>
          </p:txBody>
        </p:sp>
        <p:sp>
          <p:nvSpPr>
            <p:cNvPr id="39965" name="Text Box 109"/>
            <p:cNvSpPr txBox="1">
              <a:spLocks noChangeArrowheads="1"/>
            </p:cNvSpPr>
            <p:nvPr/>
          </p:nvSpPr>
          <p:spPr bwMode="auto">
            <a:xfrm>
              <a:off x="4016" y="290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39966" name="Text Box 110"/>
            <p:cNvSpPr txBox="1">
              <a:spLocks noChangeArrowheads="1"/>
            </p:cNvSpPr>
            <p:nvPr/>
          </p:nvSpPr>
          <p:spPr bwMode="auto">
            <a:xfrm>
              <a:off x="3825" y="3308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1</a:t>
              </a:r>
            </a:p>
          </p:txBody>
        </p:sp>
        <p:sp>
          <p:nvSpPr>
            <p:cNvPr id="39967" name="Text Box 111"/>
            <p:cNvSpPr txBox="1">
              <a:spLocks noChangeArrowheads="1"/>
            </p:cNvSpPr>
            <p:nvPr/>
          </p:nvSpPr>
          <p:spPr bwMode="auto">
            <a:xfrm>
              <a:off x="4630" y="305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39968" name="Text Box 112"/>
            <p:cNvSpPr txBox="1">
              <a:spLocks noChangeArrowheads="1"/>
            </p:cNvSpPr>
            <p:nvPr/>
          </p:nvSpPr>
          <p:spPr bwMode="auto">
            <a:xfrm>
              <a:off x="5072" y="279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39969" name="Text Box 113"/>
            <p:cNvSpPr txBox="1">
              <a:spLocks noChangeArrowheads="1"/>
            </p:cNvSpPr>
            <p:nvPr/>
          </p:nvSpPr>
          <p:spPr bwMode="auto">
            <a:xfrm>
              <a:off x="3795" y="3820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39970" name="Text Box 114"/>
            <p:cNvSpPr txBox="1">
              <a:spLocks noChangeArrowheads="1"/>
            </p:cNvSpPr>
            <p:nvPr/>
          </p:nvSpPr>
          <p:spPr bwMode="auto">
            <a:xfrm>
              <a:off x="4330" y="348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39971" name="Text Box 115"/>
            <p:cNvSpPr txBox="1">
              <a:spLocks noChangeArrowheads="1"/>
            </p:cNvSpPr>
            <p:nvPr/>
          </p:nvSpPr>
          <p:spPr bwMode="auto">
            <a:xfrm>
              <a:off x="4580" y="383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282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 eaLnBrk="1" hangingPunct="1"/>
            <a:fld id="{D5088B86-0990-9248-93CF-F54877EBA96A}" type="slidenum">
              <a:rPr lang="en-US" altLang="x-none" sz="1200">
                <a:solidFill>
                  <a:srgbClr val="898989"/>
                </a:solidFill>
                <a:latin typeface="Times New Roman" charset="0"/>
              </a:rPr>
              <a:pPr algn="l" eaLnBrk="1" hangingPunct="1"/>
              <a:t>6</a:t>
            </a:fld>
            <a:endParaRPr lang="en-US" altLang="x-none" sz="1200">
              <a:solidFill>
                <a:srgbClr val="898989"/>
              </a:solidFill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Link-State Routing Example (cont.)</a:t>
            </a:r>
          </a:p>
        </p:txBody>
      </p:sp>
      <p:grpSp>
        <p:nvGrpSpPr>
          <p:cNvPr id="41988" name="Group 201"/>
          <p:cNvGrpSpPr>
            <a:grpSpLocks/>
          </p:cNvGrpSpPr>
          <p:nvPr/>
        </p:nvGrpSpPr>
        <p:grpSpPr bwMode="auto">
          <a:xfrm>
            <a:off x="549275" y="1066800"/>
            <a:ext cx="3830638" cy="2419350"/>
            <a:chOff x="346" y="781"/>
            <a:chExt cx="2413" cy="1524"/>
          </a:xfrm>
        </p:grpSpPr>
        <p:sp>
          <p:nvSpPr>
            <p:cNvPr id="42076" name="Oval 4"/>
            <p:cNvSpPr>
              <a:spLocks noChangeArrowheads="1"/>
            </p:cNvSpPr>
            <p:nvPr/>
          </p:nvSpPr>
          <p:spPr bwMode="auto">
            <a:xfrm>
              <a:off x="346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77" name="Oval 5"/>
            <p:cNvSpPr>
              <a:spLocks noChangeArrowheads="1"/>
            </p:cNvSpPr>
            <p:nvPr/>
          </p:nvSpPr>
          <p:spPr bwMode="auto">
            <a:xfrm>
              <a:off x="889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78" name="Oval 6"/>
            <p:cNvSpPr>
              <a:spLocks noChangeArrowheads="1"/>
            </p:cNvSpPr>
            <p:nvPr/>
          </p:nvSpPr>
          <p:spPr bwMode="auto">
            <a:xfrm>
              <a:off x="949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79" name="Oval 7"/>
            <p:cNvSpPr>
              <a:spLocks noChangeArrowheads="1"/>
            </p:cNvSpPr>
            <p:nvPr/>
          </p:nvSpPr>
          <p:spPr bwMode="auto">
            <a:xfrm>
              <a:off x="1432" y="1458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80" name="Oval 8"/>
            <p:cNvSpPr>
              <a:spLocks noChangeArrowheads="1"/>
            </p:cNvSpPr>
            <p:nvPr/>
          </p:nvSpPr>
          <p:spPr bwMode="auto">
            <a:xfrm>
              <a:off x="1975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81" name="Oval 9"/>
            <p:cNvSpPr>
              <a:spLocks noChangeArrowheads="1"/>
            </p:cNvSpPr>
            <p:nvPr/>
          </p:nvSpPr>
          <p:spPr bwMode="auto">
            <a:xfrm>
              <a:off x="1975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82" name="Oval 10"/>
            <p:cNvSpPr>
              <a:spLocks noChangeArrowheads="1"/>
            </p:cNvSpPr>
            <p:nvPr/>
          </p:nvSpPr>
          <p:spPr bwMode="auto">
            <a:xfrm>
              <a:off x="1492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83" name="Oval 11"/>
            <p:cNvSpPr>
              <a:spLocks noChangeArrowheads="1"/>
            </p:cNvSpPr>
            <p:nvPr/>
          </p:nvSpPr>
          <p:spPr bwMode="auto">
            <a:xfrm>
              <a:off x="2578" y="1405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84" name="Line 12"/>
            <p:cNvSpPr>
              <a:spLocks noChangeShapeType="1"/>
            </p:cNvSpPr>
            <p:nvPr/>
          </p:nvSpPr>
          <p:spPr bwMode="auto">
            <a:xfrm flipV="1">
              <a:off x="527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5" name="Line 13"/>
            <p:cNvSpPr>
              <a:spLocks noChangeShapeType="1"/>
            </p:cNvSpPr>
            <p:nvPr/>
          </p:nvSpPr>
          <p:spPr bwMode="auto">
            <a:xfrm>
              <a:off x="492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6" name="Line 14"/>
            <p:cNvSpPr>
              <a:spLocks noChangeShapeType="1"/>
            </p:cNvSpPr>
            <p:nvPr/>
          </p:nvSpPr>
          <p:spPr bwMode="auto">
            <a:xfrm>
              <a:off x="1100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7" name="Line 15"/>
            <p:cNvSpPr>
              <a:spLocks noChangeShapeType="1"/>
            </p:cNvSpPr>
            <p:nvPr/>
          </p:nvSpPr>
          <p:spPr bwMode="auto">
            <a:xfrm>
              <a:off x="1040" y="193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8" name="Line 16"/>
            <p:cNvSpPr>
              <a:spLocks noChangeShapeType="1"/>
            </p:cNvSpPr>
            <p:nvPr/>
          </p:nvSpPr>
          <p:spPr bwMode="auto">
            <a:xfrm flipV="1">
              <a:off x="1060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9" name="Line 17"/>
            <p:cNvSpPr>
              <a:spLocks noChangeShapeType="1"/>
            </p:cNvSpPr>
            <p:nvPr/>
          </p:nvSpPr>
          <p:spPr bwMode="auto">
            <a:xfrm>
              <a:off x="1583" y="159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0" name="Line 18"/>
            <p:cNvSpPr>
              <a:spLocks noChangeShapeType="1"/>
            </p:cNvSpPr>
            <p:nvPr/>
          </p:nvSpPr>
          <p:spPr bwMode="auto">
            <a:xfrm flipV="1">
              <a:off x="1643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1" name="Line 19"/>
            <p:cNvSpPr>
              <a:spLocks noChangeShapeType="1"/>
            </p:cNvSpPr>
            <p:nvPr/>
          </p:nvSpPr>
          <p:spPr bwMode="auto">
            <a:xfrm flipV="1">
              <a:off x="1613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2" name="Line 20"/>
            <p:cNvSpPr>
              <a:spLocks noChangeShapeType="1"/>
            </p:cNvSpPr>
            <p:nvPr/>
          </p:nvSpPr>
          <p:spPr bwMode="auto">
            <a:xfrm>
              <a:off x="1110" y="110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3" name="Line 21"/>
            <p:cNvSpPr>
              <a:spLocks noChangeShapeType="1"/>
            </p:cNvSpPr>
            <p:nvPr/>
          </p:nvSpPr>
          <p:spPr bwMode="auto">
            <a:xfrm>
              <a:off x="2146" y="116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4" name="Text Box 22"/>
            <p:cNvSpPr txBox="1">
              <a:spLocks noChangeArrowheads="1"/>
            </p:cNvSpPr>
            <p:nvPr/>
          </p:nvSpPr>
          <p:spPr bwMode="auto">
            <a:xfrm>
              <a:off x="554" y="100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3</a:t>
              </a:r>
            </a:p>
          </p:txBody>
        </p:sp>
        <p:sp>
          <p:nvSpPr>
            <p:cNvPr id="42095" name="Text Box 23"/>
            <p:cNvSpPr txBox="1">
              <a:spLocks noChangeArrowheads="1"/>
            </p:cNvSpPr>
            <p:nvPr/>
          </p:nvSpPr>
          <p:spPr bwMode="auto">
            <a:xfrm>
              <a:off x="1409" y="78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2</a:t>
              </a:r>
            </a:p>
          </p:txBody>
        </p:sp>
        <p:sp>
          <p:nvSpPr>
            <p:cNvPr id="42096" name="Text Box 24"/>
            <p:cNvSpPr txBox="1">
              <a:spLocks noChangeArrowheads="1"/>
            </p:cNvSpPr>
            <p:nvPr/>
          </p:nvSpPr>
          <p:spPr bwMode="auto">
            <a:xfrm>
              <a:off x="625" y="142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2097" name="Text Box 25"/>
            <p:cNvSpPr txBox="1">
              <a:spLocks noChangeArrowheads="1"/>
            </p:cNvSpPr>
            <p:nvPr/>
          </p:nvSpPr>
          <p:spPr bwMode="auto">
            <a:xfrm>
              <a:off x="1258" y="10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98" name="Text Box 26"/>
            <p:cNvSpPr txBox="1">
              <a:spLocks noChangeArrowheads="1"/>
            </p:cNvSpPr>
            <p:nvPr/>
          </p:nvSpPr>
          <p:spPr bwMode="auto">
            <a:xfrm>
              <a:off x="1067" y="1469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99" name="Text Box 27"/>
            <p:cNvSpPr txBox="1">
              <a:spLocks noChangeArrowheads="1"/>
            </p:cNvSpPr>
            <p:nvPr/>
          </p:nvSpPr>
          <p:spPr bwMode="auto">
            <a:xfrm>
              <a:off x="1872" y="12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100" name="Text Box 28"/>
            <p:cNvSpPr txBox="1">
              <a:spLocks noChangeArrowheads="1"/>
            </p:cNvSpPr>
            <p:nvPr/>
          </p:nvSpPr>
          <p:spPr bwMode="auto">
            <a:xfrm>
              <a:off x="2314" y="95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101" name="Text Box 29"/>
            <p:cNvSpPr txBox="1">
              <a:spLocks noChangeArrowheads="1"/>
            </p:cNvSpPr>
            <p:nvPr/>
          </p:nvSpPr>
          <p:spPr bwMode="auto">
            <a:xfrm>
              <a:off x="1037" y="1981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102" name="Text Box 30"/>
            <p:cNvSpPr txBox="1">
              <a:spLocks noChangeArrowheads="1"/>
            </p:cNvSpPr>
            <p:nvPr/>
          </p:nvSpPr>
          <p:spPr bwMode="auto">
            <a:xfrm>
              <a:off x="1572" y="164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2103" name="Text Box 31"/>
            <p:cNvSpPr txBox="1">
              <a:spLocks noChangeArrowheads="1"/>
            </p:cNvSpPr>
            <p:nvPr/>
          </p:nvSpPr>
          <p:spPr bwMode="auto">
            <a:xfrm>
              <a:off x="1822" y="199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  <p:grpSp>
        <p:nvGrpSpPr>
          <p:cNvPr id="3" name="Group 202"/>
          <p:cNvGrpSpPr>
            <a:grpSpLocks/>
          </p:cNvGrpSpPr>
          <p:nvPr/>
        </p:nvGrpSpPr>
        <p:grpSpPr bwMode="auto">
          <a:xfrm>
            <a:off x="4927600" y="1066800"/>
            <a:ext cx="3830638" cy="2419350"/>
            <a:chOff x="3104" y="781"/>
            <a:chExt cx="2413" cy="1524"/>
          </a:xfrm>
        </p:grpSpPr>
        <p:sp>
          <p:nvSpPr>
            <p:cNvPr id="42048" name="Oval 32"/>
            <p:cNvSpPr>
              <a:spLocks noChangeArrowheads="1"/>
            </p:cNvSpPr>
            <p:nvPr/>
          </p:nvSpPr>
          <p:spPr bwMode="auto">
            <a:xfrm>
              <a:off x="3104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49" name="Oval 33"/>
            <p:cNvSpPr>
              <a:spLocks noChangeArrowheads="1"/>
            </p:cNvSpPr>
            <p:nvPr/>
          </p:nvSpPr>
          <p:spPr bwMode="auto">
            <a:xfrm>
              <a:off x="3647" y="1828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0" name="Oval 34"/>
            <p:cNvSpPr>
              <a:spLocks noChangeArrowheads="1"/>
            </p:cNvSpPr>
            <p:nvPr/>
          </p:nvSpPr>
          <p:spPr bwMode="auto">
            <a:xfrm>
              <a:off x="3707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1" name="Oval 35"/>
            <p:cNvSpPr>
              <a:spLocks noChangeArrowheads="1"/>
            </p:cNvSpPr>
            <p:nvPr/>
          </p:nvSpPr>
          <p:spPr bwMode="auto">
            <a:xfrm>
              <a:off x="4190" y="1458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2" name="Oval 36"/>
            <p:cNvSpPr>
              <a:spLocks noChangeArrowheads="1"/>
            </p:cNvSpPr>
            <p:nvPr/>
          </p:nvSpPr>
          <p:spPr bwMode="auto">
            <a:xfrm>
              <a:off x="4733" y="1828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3" name="Oval 37"/>
            <p:cNvSpPr>
              <a:spLocks noChangeArrowheads="1"/>
            </p:cNvSpPr>
            <p:nvPr/>
          </p:nvSpPr>
          <p:spPr bwMode="auto">
            <a:xfrm>
              <a:off x="4733" y="1035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4" name="Oval 38"/>
            <p:cNvSpPr>
              <a:spLocks noChangeArrowheads="1"/>
            </p:cNvSpPr>
            <p:nvPr/>
          </p:nvSpPr>
          <p:spPr bwMode="auto">
            <a:xfrm>
              <a:off x="4250" y="2146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5" name="Oval 39"/>
            <p:cNvSpPr>
              <a:spLocks noChangeArrowheads="1"/>
            </p:cNvSpPr>
            <p:nvPr/>
          </p:nvSpPr>
          <p:spPr bwMode="auto">
            <a:xfrm>
              <a:off x="5336" y="1405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56" name="Line 40"/>
            <p:cNvSpPr>
              <a:spLocks noChangeShapeType="1"/>
            </p:cNvSpPr>
            <p:nvPr/>
          </p:nvSpPr>
          <p:spPr bwMode="auto">
            <a:xfrm flipV="1">
              <a:off x="3285" y="114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7" name="Line 41"/>
            <p:cNvSpPr>
              <a:spLocks noChangeShapeType="1"/>
            </p:cNvSpPr>
            <p:nvPr/>
          </p:nvSpPr>
          <p:spPr bwMode="auto">
            <a:xfrm>
              <a:off x="3250" y="155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8" name="Line 42"/>
            <p:cNvSpPr>
              <a:spLocks noChangeShapeType="1"/>
            </p:cNvSpPr>
            <p:nvPr/>
          </p:nvSpPr>
          <p:spPr bwMode="auto">
            <a:xfrm>
              <a:off x="3858" y="114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9" name="Line 43"/>
            <p:cNvSpPr>
              <a:spLocks noChangeShapeType="1"/>
            </p:cNvSpPr>
            <p:nvPr/>
          </p:nvSpPr>
          <p:spPr bwMode="auto">
            <a:xfrm>
              <a:off x="3798" y="193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0" name="Line 44"/>
            <p:cNvSpPr>
              <a:spLocks noChangeShapeType="1"/>
            </p:cNvSpPr>
            <p:nvPr/>
          </p:nvSpPr>
          <p:spPr bwMode="auto">
            <a:xfrm flipV="1">
              <a:off x="3818" y="159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1" name="Line 45"/>
            <p:cNvSpPr>
              <a:spLocks noChangeShapeType="1"/>
            </p:cNvSpPr>
            <p:nvPr/>
          </p:nvSpPr>
          <p:spPr bwMode="auto">
            <a:xfrm>
              <a:off x="4341" y="159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2" name="Line 46"/>
            <p:cNvSpPr>
              <a:spLocks noChangeShapeType="1"/>
            </p:cNvSpPr>
            <p:nvPr/>
          </p:nvSpPr>
          <p:spPr bwMode="auto">
            <a:xfrm flipV="1">
              <a:off x="4401" y="196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3" name="Line 47"/>
            <p:cNvSpPr>
              <a:spLocks noChangeShapeType="1"/>
            </p:cNvSpPr>
            <p:nvPr/>
          </p:nvSpPr>
          <p:spPr bwMode="auto">
            <a:xfrm flipV="1">
              <a:off x="4371" y="148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4" name="Line 48"/>
            <p:cNvSpPr>
              <a:spLocks noChangeShapeType="1"/>
            </p:cNvSpPr>
            <p:nvPr/>
          </p:nvSpPr>
          <p:spPr bwMode="auto">
            <a:xfrm>
              <a:off x="3868" y="110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5" name="Line 49"/>
            <p:cNvSpPr>
              <a:spLocks noChangeShapeType="1"/>
            </p:cNvSpPr>
            <p:nvPr/>
          </p:nvSpPr>
          <p:spPr bwMode="auto">
            <a:xfrm>
              <a:off x="4904" y="116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6" name="Text Box 50"/>
            <p:cNvSpPr txBox="1">
              <a:spLocks noChangeArrowheads="1"/>
            </p:cNvSpPr>
            <p:nvPr/>
          </p:nvSpPr>
          <p:spPr bwMode="auto">
            <a:xfrm>
              <a:off x="3312" y="100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3</a:t>
              </a:r>
            </a:p>
          </p:txBody>
        </p:sp>
        <p:sp>
          <p:nvSpPr>
            <p:cNvPr id="42067" name="Text Box 51"/>
            <p:cNvSpPr txBox="1">
              <a:spLocks noChangeArrowheads="1"/>
            </p:cNvSpPr>
            <p:nvPr/>
          </p:nvSpPr>
          <p:spPr bwMode="auto">
            <a:xfrm>
              <a:off x="4167" y="78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2</a:t>
              </a:r>
            </a:p>
          </p:txBody>
        </p:sp>
        <p:sp>
          <p:nvSpPr>
            <p:cNvPr id="42068" name="Text Box 52"/>
            <p:cNvSpPr txBox="1">
              <a:spLocks noChangeArrowheads="1"/>
            </p:cNvSpPr>
            <p:nvPr/>
          </p:nvSpPr>
          <p:spPr bwMode="auto">
            <a:xfrm>
              <a:off x="3383" y="142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2069" name="Text Box 53"/>
            <p:cNvSpPr txBox="1">
              <a:spLocks noChangeArrowheads="1"/>
            </p:cNvSpPr>
            <p:nvPr/>
          </p:nvSpPr>
          <p:spPr bwMode="auto">
            <a:xfrm>
              <a:off x="4016" y="10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70" name="Text Box 54"/>
            <p:cNvSpPr txBox="1">
              <a:spLocks noChangeArrowheads="1"/>
            </p:cNvSpPr>
            <p:nvPr/>
          </p:nvSpPr>
          <p:spPr bwMode="auto">
            <a:xfrm>
              <a:off x="3825" y="1469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71" name="Text Box 55"/>
            <p:cNvSpPr txBox="1">
              <a:spLocks noChangeArrowheads="1"/>
            </p:cNvSpPr>
            <p:nvPr/>
          </p:nvSpPr>
          <p:spPr bwMode="auto">
            <a:xfrm>
              <a:off x="4630" y="12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072" name="Text Box 56"/>
            <p:cNvSpPr txBox="1">
              <a:spLocks noChangeArrowheads="1"/>
            </p:cNvSpPr>
            <p:nvPr/>
          </p:nvSpPr>
          <p:spPr bwMode="auto">
            <a:xfrm>
              <a:off x="5072" y="95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1</a:t>
              </a:r>
            </a:p>
          </p:txBody>
        </p:sp>
        <p:sp>
          <p:nvSpPr>
            <p:cNvPr id="42073" name="Text Box 57"/>
            <p:cNvSpPr txBox="1">
              <a:spLocks noChangeArrowheads="1"/>
            </p:cNvSpPr>
            <p:nvPr/>
          </p:nvSpPr>
          <p:spPr bwMode="auto">
            <a:xfrm>
              <a:off x="3795" y="1981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074" name="Text Box 58"/>
            <p:cNvSpPr txBox="1">
              <a:spLocks noChangeArrowheads="1"/>
            </p:cNvSpPr>
            <p:nvPr/>
          </p:nvSpPr>
          <p:spPr bwMode="auto">
            <a:xfrm>
              <a:off x="4330" y="164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2075" name="Text Box 59"/>
            <p:cNvSpPr txBox="1">
              <a:spLocks noChangeArrowheads="1"/>
            </p:cNvSpPr>
            <p:nvPr/>
          </p:nvSpPr>
          <p:spPr bwMode="auto">
            <a:xfrm>
              <a:off x="4580" y="199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  <p:grpSp>
        <p:nvGrpSpPr>
          <p:cNvPr id="4" name="Group 207"/>
          <p:cNvGrpSpPr>
            <a:grpSpLocks/>
          </p:cNvGrpSpPr>
          <p:nvPr/>
        </p:nvGrpSpPr>
        <p:grpSpPr bwMode="auto">
          <a:xfrm>
            <a:off x="539750" y="3811588"/>
            <a:ext cx="3830638" cy="2419350"/>
            <a:chOff x="340" y="2596"/>
            <a:chExt cx="2413" cy="1524"/>
          </a:xfrm>
        </p:grpSpPr>
        <p:sp>
          <p:nvSpPr>
            <p:cNvPr id="42020" name="Oval 145"/>
            <p:cNvSpPr>
              <a:spLocks noChangeArrowheads="1"/>
            </p:cNvSpPr>
            <p:nvPr/>
          </p:nvSpPr>
          <p:spPr bwMode="auto">
            <a:xfrm>
              <a:off x="340" y="3220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1" name="Oval 146"/>
            <p:cNvSpPr>
              <a:spLocks noChangeArrowheads="1"/>
            </p:cNvSpPr>
            <p:nvPr/>
          </p:nvSpPr>
          <p:spPr bwMode="auto">
            <a:xfrm>
              <a:off x="883" y="3643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2" name="Oval 147"/>
            <p:cNvSpPr>
              <a:spLocks noChangeArrowheads="1"/>
            </p:cNvSpPr>
            <p:nvPr/>
          </p:nvSpPr>
          <p:spPr bwMode="auto">
            <a:xfrm>
              <a:off x="943" y="2850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3" name="Oval 148"/>
            <p:cNvSpPr>
              <a:spLocks noChangeArrowheads="1"/>
            </p:cNvSpPr>
            <p:nvPr/>
          </p:nvSpPr>
          <p:spPr bwMode="auto">
            <a:xfrm>
              <a:off x="1426" y="3273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4" name="Oval 149"/>
            <p:cNvSpPr>
              <a:spLocks noChangeArrowheads="1"/>
            </p:cNvSpPr>
            <p:nvPr/>
          </p:nvSpPr>
          <p:spPr bwMode="auto">
            <a:xfrm>
              <a:off x="1969" y="3643"/>
              <a:ext cx="181" cy="15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5" name="Oval 150"/>
            <p:cNvSpPr>
              <a:spLocks noChangeArrowheads="1"/>
            </p:cNvSpPr>
            <p:nvPr/>
          </p:nvSpPr>
          <p:spPr bwMode="auto">
            <a:xfrm>
              <a:off x="1969" y="2850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6" name="Oval 151"/>
            <p:cNvSpPr>
              <a:spLocks noChangeArrowheads="1"/>
            </p:cNvSpPr>
            <p:nvPr/>
          </p:nvSpPr>
          <p:spPr bwMode="auto">
            <a:xfrm>
              <a:off x="1486" y="3961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7" name="Oval 152"/>
            <p:cNvSpPr>
              <a:spLocks noChangeArrowheads="1"/>
            </p:cNvSpPr>
            <p:nvPr/>
          </p:nvSpPr>
          <p:spPr bwMode="auto">
            <a:xfrm>
              <a:off x="2572" y="3220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28" name="Line 153"/>
            <p:cNvSpPr>
              <a:spLocks noChangeShapeType="1"/>
            </p:cNvSpPr>
            <p:nvPr/>
          </p:nvSpPr>
          <p:spPr bwMode="auto">
            <a:xfrm flipV="1">
              <a:off x="521" y="2955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9" name="Line 154"/>
            <p:cNvSpPr>
              <a:spLocks noChangeShapeType="1"/>
            </p:cNvSpPr>
            <p:nvPr/>
          </p:nvSpPr>
          <p:spPr bwMode="auto">
            <a:xfrm>
              <a:off x="486" y="3371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0" name="Line 155"/>
            <p:cNvSpPr>
              <a:spLocks noChangeShapeType="1"/>
            </p:cNvSpPr>
            <p:nvPr/>
          </p:nvSpPr>
          <p:spPr bwMode="auto">
            <a:xfrm>
              <a:off x="1094" y="2964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Line 156"/>
            <p:cNvSpPr>
              <a:spLocks noChangeShapeType="1"/>
            </p:cNvSpPr>
            <p:nvPr/>
          </p:nvSpPr>
          <p:spPr bwMode="auto">
            <a:xfrm>
              <a:off x="1034" y="3749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2" name="Line 157"/>
            <p:cNvSpPr>
              <a:spLocks noChangeShapeType="1"/>
            </p:cNvSpPr>
            <p:nvPr/>
          </p:nvSpPr>
          <p:spPr bwMode="auto">
            <a:xfrm flipV="1">
              <a:off x="1054" y="3405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3" name="Line 158"/>
            <p:cNvSpPr>
              <a:spLocks noChangeShapeType="1"/>
            </p:cNvSpPr>
            <p:nvPr/>
          </p:nvSpPr>
          <p:spPr bwMode="auto">
            <a:xfrm>
              <a:off x="1577" y="3414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4" name="Line 159"/>
            <p:cNvSpPr>
              <a:spLocks noChangeShapeType="1"/>
            </p:cNvSpPr>
            <p:nvPr/>
          </p:nvSpPr>
          <p:spPr bwMode="auto">
            <a:xfrm flipV="1">
              <a:off x="1637" y="3776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5" name="Line 160"/>
            <p:cNvSpPr>
              <a:spLocks noChangeShapeType="1"/>
            </p:cNvSpPr>
            <p:nvPr/>
          </p:nvSpPr>
          <p:spPr bwMode="auto">
            <a:xfrm flipV="1">
              <a:off x="1607" y="3299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6" name="Line 161"/>
            <p:cNvSpPr>
              <a:spLocks noChangeShapeType="1"/>
            </p:cNvSpPr>
            <p:nvPr/>
          </p:nvSpPr>
          <p:spPr bwMode="auto">
            <a:xfrm>
              <a:off x="1104" y="2920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7" name="Line 162"/>
            <p:cNvSpPr>
              <a:spLocks noChangeShapeType="1"/>
            </p:cNvSpPr>
            <p:nvPr/>
          </p:nvSpPr>
          <p:spPr bwMode="auto">
            <a:xfrm>
              <a:off x="2140" y="2982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8" name="Text Box 163"/>
            <p:cNvSpPr txBox="1">
              <a:spLocks noChangeArrowheads="1"/>
            </p:cNvSpPr>
            <p:nvPr/>
          </p:nvSpPr>
          <p:spPr bwMode="auto">
            <a:xfrm>
              <a:off x="548" y="281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2039" name="Text Box 164"/>
            <p:cNvSpPr txBox="1">
              <a:spLocks noChangeArrowheads="1"/>
            </p:cNvSpPr>
            <p:nvPr/>
          </p:nvSpPr>
          <p:spPr bwMode="auto">
            <a:xfrm>
              <a:off x="1403" y="2596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2040" name="Text Box 165"/>
            <p:cNvSpPr txBox="1">
              <a:spLocks noChangeArrowheads="1"/>
            </p:cNvSpPr>
            <p:nvPr/>
          </p:nvSpPr>
          <p:spPr bwMode="auto">
            <a:xfrm>
              <a:off x="619" y="324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2</a:t>
              </a:r>
            </a:p>
          </p:txBody>
        </p:sp>
        <p:sp>
          <p:nvSpPr>
            <p:cNvPr id="42041" name="Text Box 166"/>
            <p:cNvSpPr txBox="1">
              <a:spLocks noChangeArrowheads="1"/>
            </p:cNvSpPr>
            <p:nvPr/>
          </p:nvSpPr>
          <p:spPr bwMode="auto">
            <a:xfrm>
              <a:off x="1252" y="287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42" name="Text Box 167"/>
            <p:cNvSpPr txBox="1">
              <a:spLocks noChangeArrowheads="1"/>
            </p:cNvSpPr>
            <p:nvPr/>
          </p:nvSpPr>
          <p:spPr bwMode="auto">
            <a:xfrm>
              <a:off x="1061" y="3284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43" name="Text Box 168"/>
            <p:cNvSpPr txBox="1">
              <a:spLocks noChangeArrowheads="1"/>
            </p:cNvSpPr>
            <p:nvPr/>
          </p:nvSpPr>
          <p:spPr bwMode="auto">
            <a:xfrm>
              <a:off x="1866" y="302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044" name="Text Box 169"/>
            <p:cNvSpPr txBox="1">
              <a:spLocks noChangeArrowheads="1"/>
            </p:cNvSpPr>
            <p:nvPr/>
          </p:nvSpPr>
          <p:spPr bwMode="auto">
            <a:xfrm>
              <a:off x="2308" y="277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45" name="Text Box 170"/>
            <p:cNvSpPr txBox="1">
              <a:spLocks noChangeArrowheads="1"/>
            </p:cNvSpPr>
            <p:nvPr/>
          </p:nvSpPr>
          <p:spPr bwMode="auto">
            <a:xfrm>
              <a:off x="1031" y="3796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4</a:t>
              </a:r>
            </a:p>
          </p:txBody>
        </p:sp>
        <p:sp>
          <p:nvSpPr>
            <p:cNvPr id="42046" name="Text Box 171"/>
            <p:cNvSpPr txBox="1">
              <a:spLocks noChangeArrowheads="1"/>
            </p:cNvSpPr>
            <p:nvPr/>
          </p:nvSpPr>
          <p:spPr bwMode="auto">
            <a:xfrm>
              <a:off x="1566" y="345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2047" name="Text Box 172"/>
            <p:cNvSpPr txBox="1">
              <a:spLocks noChangeArrowheads="1"/>
            </p:cNvSpPr>
            <p:nvPr/>
          </p:nvSpPr>
          <p:spPr bwMode="auto">
            <a:xfrm>
              <a:off x="1816" y="381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  <p:grpSp>
        <p:nvGrpSpPr>
          <p:cNvPr id="5" name="Group 208"/>
          <p:cNvGrpSpPr>
            <a:grpSpLocks/>
          </p:cNvGrpSpPr>
          <p:nvPr/>
        </p:nvGrpSpPr>
        <p:grpSpPr bwMode="auto">
          <a:xfrm>
            <a:off x="4927600" y="3810000"/>
            <a:ext cx="3830638" cy="2419350"/>
            <a:chOff x="3104" y="2595"/>
            <a:chExt cx="2413" cy="1524"/>
          </a:xfrm>
        </p:grpSpPr>
        <p:sp>
          <p:nvSpPr>
            <p:cNvPr id="41992" name="Oval 173"/>
            <p:cNvSpPr>
              <a:spLocks noChangeArrowheads="1"/>
            </p:cNvSpPr>
            <p:nvPr/>
          </p:nvSpPr>
          <p:spPr bwMode="auto">
            <a:xfrm>
              <a:off x="3104" y="3219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3" name="Oval 174"/>
            <p:cNvSpPr>
              <a:spLocks noChangeArrowheads="1"/>
            </p:cNvSpPr>
            <p:nvPr/>
          </p:nvSpPr>
          <p:spPr bwMode="auto">
            <a:xfrm>
              <a:off x="3647" y="3642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4" name="Oval 175"/>
            <p:cNvSpPr>
              <a:spLocks noChangeArrowheads="1"/>
            </p:cNvSpPr>
            <p:nvPr/>
          </p:nvSpPr>
          <p:spPr bwMode="auto">
            <a:xfrm>
              <a:off x="3707" y="2849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5" name="Oval 176"/>
            <p:cNvSpPr>
              <a:spLocks noChangeArrowheads="1"/>
            </p:cNvSpPr>
            <p:nvPr/>
          </p:nvSpPr>
          <p:spPr bwMode="auto">
            <a:xfrm>
              <a:off x="4190" y="3272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6" name="Oval 177"/>
            <p:cNvSpPr>
              <a:spLocks noChangeArrowheads="1"/>
            </p:cNvSpPr>
            <p:nvPr/>
          </p:nvSpPr>
          <p:spPr bwMode="auto">
            <a:xfrm>
              <a:off x="4733" y="3642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7" name="Oval 178"/>
            <p:cNvSpPr>
              <a:spLocks noChangeArrowheads="1"/>
            </p:cNvSpPr>
            <p:nvPr/>
          </p:nvSpPr>
          <p:spPr bwMode="auto">
            <a:xfrm>
              <a:off x="4733" y="2849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8" name="Oval 179"/>
            <p:cNvSpPr>
              <a:spLocks noChangeArrowheads="1"/>
            </p:cNvSpPr>
            <p:nvPr/>
          </p:nvSpPr>
          <p:spPr bwMode="auto">
            <a:xfrm>
              <a:off x="4250" y="3960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999" name="Oval 180"/>
            <p:cNvSpPr>
              <a:spLocks noChangeArrowheads="1"/>
            </p:cNvSpPr>
            <p:nvPr/>
          </p:nvSpPr>
          <p:spPr bwMode="auto">
            <a:xfrm>
              <a:off x="5336" y="3219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2000" name="Line 181"/>
            <p:cNvSpPr>
              <a:spLocks noChangeShapeType="1"/>
            </p:cNvSpPr>
            <p:nvPr/>
          </p:nvSpPr>
          <p:spPr bwMode="auto">
            <a:xfrm flipV="1">
              <a:off x="3285" y="2954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Line 182"/>
            <p:cNvSpPr>
              <a:spLocks noChangeShapeType="1"/>
            </p:cNvSpPr>
            <p:nvPr/>
          </p:nvSpPr>
          <p:spPr bwMode="auto">
            <a:xfrm>
              <a:off x="3250" y="3370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Line 183"/>
            <p:cNvSpPr>
              <a:spLocks noChangeShapeType="1"/>
            </p:cNvSpPr>
            <p:nvPr/>
          </p:nvSpPr>
          <p:spPr bwMode="auto">
            <a:xfrm>
              <a:off x="3858" y="2963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Line 184"/>
            <p:cNvSpPr>
              <a:spLocks noChangeShapeType="1"/>
            </p:cNvSpPr>
            <p:nvPr/>
          </p:nvSpPr>
          <p:spPr bwMode="auto">
            <a:xfrm>
              <a:off x="3798" y="3748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4" name="Line 185"/>
            <p:cNvSpPr>
              <a:spLocks noChangeShapeType="1"/>
            </p:cNvSpPr>
            <p:nvPr/>
          </p:nvSpPr>
          <p:spPr bwMode="auto">
            <a:xfrm flipV="1">
              <a:off x="3818" y="3404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Line 186"/>
            <p:cNvSpPr>
              <a:spLocks noChangeShapeType="1"/>
            </p:cNvSpPr>
            <p:nvPr/>
          </p:nvSpPr>
          <p:spPr bwMode="auto">
            <a:xfrm>
              <a:off x="4341" y="3413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Line 187"/>
            <p:cNvSpPr>
              <a:spLocks noChangeShapeType="1"/>
            </p:cNvSpPr>
            <p:nvPr/>
          </p:nvSpPr>
          <p:spPr bwMode="auto">
            <a:xfrm flipV="1">
              <a:off x="4401" y="3775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Line 188"/>
            <p:cNvSpPr>
              <a:spLocks noChangeShapeType="1"/>
            </p:cNvSpPr>
            <p:nvPr/>
          </p:nvSpPr>
          <p:spPr bwMode="auto">
            <a:xfrm flipV="1">
              <a:off x="4371" y="3298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Line 189"/>
            <p:cNvSpPr>
              <a:spLocks noChangeShapeType="1"/>
            </p:cNvSpPr>
            <p:nvPr/>
          </p:nvSpPr>
          <p:spPr bwMode="auto">
            <a:xfrm>
              <a:off x="3868" y="2919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Line 190"/>
            <p:cNvSpPr>
              <a:spLocks noChangeShapeType="1"/>
            </p:cNvSpPr>
            <p:nvPr/>
          </p:nvSpPr>
          <p:spPr bwMode="auto">
            <a:xfrm>
              <a:off x="4904" y="2981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Text Box 191"/>
            <p:cNvSpPr txBox="1">
              <a:spLocks noChangeArrowheads="1"/>
            </p:cNvSpPr>
            <p:nvPr/>
          </p:nvSpPr>
          <p:spPr bwMode="auto">
            <a:xfrm>
              <a:off x="3312" y="28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2011" name="Text Box 192"/>
            <p:cNvSpPr txBox="1">
              <a:spLocks noChangeArrowheads="1"/>
            </p:cNvSpPr>
            <p:nvPr/>
          </p:nvSpPr>
          <p:spPr bwMode="auto">
            <a:xfrm>
              <a:off x="4167" y="2595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2012" name="Text Box 193"/>
            <p:cNvSpPr txBox="1">
              <a:spLocks noChangeArrowheads="1"/>
            </p:cNvSpPr>
            <p:nvPr/>
          </p:nvSpPr>
          <p:spPr bwMode="auto">
            <a:xfrm>
              <a:off x="3383" y="3239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2</a:t>
              </a:r>
            </a:p>
          </p:txBody>
        </p:sp>
        <p:sp>
          <p:nvSpPr>
            <p:cNvPr id="42013" name="Text Box 194"/>
            <p:cNvSpPr txBox="1">
              <a:spLocks noChangeArrowheads="1"/>
            </p:cNvSpPr>
            <p:nvPr/>
          </p:nvSpPr>
          <p:spPr bwMode="auto">
            <a:xfrm>
              <a:off x="4016" y="287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14" name="Text Box 195"/>
            <p:cNvSpPr txBox="1">
              <a:spLocks noChangeArrowheads="1"/>
            </p:cNvSpPr>
            <p:nvPr/>
          </p:nvSpPr>
          <p:spPr bwMode="auto">
            <a:xfrm>
              <a:off x="3825" y="3283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1</a:t>
              </a:r>
            </a:p>
          </p:txBody>
        </p:sp>
        <p:sp>
          <p:nvSpPr>
            <p:cNvPr id="42015" name="Text Box 196"/>
            <p:cNvSpPr txBox="1">
              <a:spLocks noChangeArrowheads="1"/>
            </p:cNvSpPr>
            <p:nvPr/>
          </p:nvSpPr>
          <p:spPr bwMode="auto">
            <a:xfrm>
              <a:off x="4630" y="302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016" name="Text Box 197"/>
            <p:cNvSpPr txBox="1">
              <a:spLocks noChangeArrowheads="1"/>
            </p:cNvSpPr>
            <p:nvPr/>
          </p:nvSpPr>
          <p:spPr bwMode="auto">
            <a:xfrm>
              <a:off x="5072" y="27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2017" name="Text Box 198"/>
            <p:cNvSpPr txBox="1">
              <a:spLocks noChangeArrowheads="1"/>
            </p:cNvSpPr>
            <p:nvPr/>
          </p:nvSpPr>
          <p:spPr bwMode="auto">
            <a:xfrm>
              <a:off x="3795" y="3795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2018" name="Text Box 199"/>
            <p:cNvSpPr txBox="1">
              <a:spLocks noChangeArrowheads="1"/>
            </p:cNvSpPr>
            <p:nvPr/>
          </p:nvSpPr>
          <p:spPr bwMode="auto">
            <a:xfrm>
              <a:off x="4330" y="345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>
                  <a:latin typeface="Times New Roman" charset="0"/>
                </a:rPr>
                <a:t>5</a:t>
              </a:r>
            </a:p>
          </p:txBody>
        </p:sp>
        <p:sp>
          <p:nvSpPr>
            <p:cNvPr id="42019" name="Text Box 200"/>
            <p:cNvSpPr txBox="1">
              <a:spLocks noChangeArrowheads="1"/>
            </p:cNvSpPr>
            <p:nvPr/>
          </p:nvSpPr>
          <p:spPr bwMode="auto">
            <a:xfrm>
              <a:off x="4580" y="381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20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Link State: Shortest-Path Tree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495800" cy="4525963"/>
          </a:xfrm>
        </p:spPr>
        <p:txBody>
          <a:bodyPr/>
          <a:lstStyle/>
          <a:p>
            <a:r>
              <a:rPr lang="en-US" altLang="x-none"/>
              <a:t>Shortest-path tree from u</a:t>
            </a:r>
          </a:p>
        </p:txBody>
      </p:sp>
      <p:sp>
        <p:nvSpPr>
          <p:cNvPr id="44036" name="Rectangle 42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/>
          <a:p>
            <a:r>
              <a:rPr lang="en-US" altLang="x-none"/>
              <a:t>Forwarding table at u</a:t>
            </a:r>
          </a:p>
          <a:p>
            <a:endParaRPr lang="en-US" altLang="x-none"/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 eaLnBrk="1" hangingPunct="1"/>
            <a:fld id="{F7699576-B264-C341-8129-697D4E488740}" type="slidenum">
              <a:rPr lang="en-US" altLang="x-none" sz="1200">
                <a:solidFill>
                  <a:srgbClr val="898989"/>
                </a:solidFill>
              </a:rPr>
              <a:pPr algn="l" eaLnBrk="1" hangingPunct="1"/>
              <a:t>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44038" name="Group 43"/>
          <p:cNvGrpSpPr>
            <a:grpSpLocks/>
          </p:cNvGrpSpPr>
          <p:nvPr/>
        </p:nvGrpSpPr>
        <p:grpSpPr bwMode="auto">
          <a:xfrm>
            <a:off x="577850" y="1779588"/>
            <a:ext cx="4565650" cy="2625725"/>
            <a:chOff x="1307" y="1071"/>
            <a:chExt cx="2876" cy="1654"/>
          </a:xfrm>
        </p:grpSpPr>
        <p:sp>
          <p:nvSpPr>
            <p:cNvPr id="44063" name="Oval 5"/>
            <p:cNvSpPr>
              <a:spLocks noChangeArrowheads="1"/>
            </p:cNvSpPr>
            <p:nvPr/>
          </p:nvSpPr>
          <p:spPr bwMode="auto">
            <a:xfrm>
              <a:off x="1556" y="1695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64" name="Oval 6"/>
            <p:cNvSpPr>
              <a:spLocks noChangeArrowheads="1"/>
            </p:cNvSpPr>
            <p:nvPr/>
          </p:nvSpPr>
          <p:spPr bwMode="auto">
            <a:xfrm>
              <a:off x="2099" y="2118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65" name="Oval 7"/>
            <p:cNvSpPr>
              <a:spLocks noChangeArrowheads="1"/>
            </p:cNvSpPr>
            <p:nvPr/>
          </p:nvSpPr>
          <p:spPr bwMode="auto">
            <a:xfrm>
              <a:off x="2159" y="1325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66" name="Oval 8"/>
            <p:cNvSpPr>
              <a:spLocks noChangeArrowheads="1"/>
            </p:cNvSpPr>
            <p:nvPr/>
          </p:nvSpPr>
          <p:spPr bwMode="auto">
            <a:xfrm>
              <a:off x="2642" y="1748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67" name="Oval 9"/>
            <p:cNvSpPr>
              <a:spLocks noChangeArrowheads="1"/>
            </p:cNvSpPr>
            <p:nvPr/>
          </p:nvSpPr>
          <p:spPr bwMode="auto">
            <a:xfrm>
              <a:off x="3185" y="2118"/>
              <a:ext cx="181" cy="159"/>
            </a:xfrm>
            <a:prstGeom prst="ellipse">
              <a:avLst/>
            </a:prstGeom>
            <a:solidFill>
              <a:schemeClr val="accent1"/>
            </a:solidFill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68" name="Oval 10"/>
            <p:cNvSpPr>
              <a:spLocks noChangeArrowheads="1"/>
            </p:cNvSpPr>
            <p:nvPr/>
          </p:nvSpPr>
          <p:spPr bwMode="auto">
            <a:xfrm>
              <a:off x="3185" y="1325"/>
              <a:ext cx="181" cy="15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69" name="Oval 11"/>
            <p:cNvSpPr>
              <a:spLocks noChangeArrowheads="1"/>
            </p:cNvSpPr>
            <p:nvPr/>
          </p:nvSpPr>
          <p:spPr bwMode="auto">
            <a:xfrm>
              <a:off x="2702" y="2436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70" name="Oval 12"/>
            <p:cNvSpPr>
              <a:spLocks noChangeArrowheads="1"/>
            </p:cNvSpPr>
            <p:nvPr/>
          </p:nvSpPr>
          <p:spPr bwMode="auto">
            <a:xfrm>
              <a:off x="3788" y="1695"/>
              <a:ext cx="181" cy="15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4071" name="Line 13"/>
            <p:cNvSpPr>
              <a:spLocks noChangeShapeType="1"/>
            </p:cNvSpPr>
            <p:nvPr/>
          </p:nvSpPr>
          <p:spPr bwMode="auto">
            <a:xfrm flipV="1">
              <a:off x="1737" y="1430"/>
              <a:ext cx="422" cy="318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2" name="Line 14"/>
            <p:cNvSpPr>
              <a:spLocks noChangeShapeType="1"/>
            </p:cNvSpPr>
            <p:nvPr/>
          </p:nvSpPr>
          <p:spPr bwMode="auto">
            <a:xfrm>
              <a:off x="1702" y="1846"/>
              <a:ext cx="393" cy="33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3" name="Line 15"/>
            <p:cNvSpPr>
              <a:spLocks noChangeShapeType="1"/>
            </p:cNvSpPr>
            <p:nvPr/>
          </p:nvSpPr>
          <p:spPr bwMode="auto">
            <a:xfrm>
              <a:off x="2310" y="1439"/>
              <a:ext cx="362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4" name="Line 16"/>
            <p:cNvSpPr>
              <a:spLocks noChangeShapeType="1"/>
            </p:cNvSpPr>
            <p:nvPr/>
          </p:nvSpPr>
          <p:spPr bwMode="auto">
            <a:xfrm>
              <a:off x="2250" y="2224"/>
              <a:ext cx="45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17"/>
            <p:cNvSpPr>
              <a:spLocks noChangeShapeType="1"/>
            </p:cNvSpPr>
            <p:nvPr/>
          </p:nvSpPr>
          <p:spPr bwMode="auto">
            <a:xfrm flipV="1">
              <a:off x="2270" y="1880"/>
              <a:ext cx="402" cy="265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18"/>
            <p:cNvSpPr>
              <a:spLocks noChangeShapeType="1"/>
            </p:cNvSpPr>
            <p:nvPr/>
          </p:nvSpPr>
          <p:spPr bwMode="auto">
            <a:xfrm>
              <a:off x="2793" y="1889"/>
              <a:ext cx="412" cy="247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7" name="Line 19"/>
            <p:cNvSpPr>
              <a:spLocks noChangeShapeType="1"/>
            </p:cNvSpPr>
            <p:nvPr/>
          </p:nvSpPr>
          <p:spPr bwMode="auto">
            <a:xfrm flipV="1">
              <a:off x="2853" y="2251"/>
              <a:ext cx="372" cy="2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8" name="Line 20"/>
            <p:cNvSpPr>
              <a:spLocks noChangeShapeType="1"/>
            </p:cNvSpPr>
            <p:nvPr/>
          </p:nvSpPr>
          <p:spPr bwMode="auto">
            <a:xfrm flipV="1">
              <a:off x="2823" y="1774"/>
              <a:ext cx="965" cy="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Line 21"/>
            <p:cNvSpPr>
              <a:spLocks noChangeShapeType="1"/>
            </p:cNvSpPr>
            <p:nvPr/>
          </p:nvSpPr>
          <p:spPr bwMode="auto">
            <a:xfrm>
              <a:off x="2320" y="1395"/>
              <a:ext cx="865" cy="9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Line 22"/>
            <p:cNvSpPr>
              <a:spLocks noChangeShapeType="1"/>
            </p:cNvSpPr>
            <p:nvPr/>
          </p:nvSpPr>
          <p:spPr bwMode="auto">
            <a:xfrm>
              <a:off x="3356" y="1457"/>
              <a:ext cx="483" cy="264"/>
            </a:xfrm>
            <a:prstGeom prst="line">
              <a:avLst/>
            </a:prstGeom>
            <a:noFill/>
            <a:ln w="444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Text Box 23"/>
            <p:cNvSpPr txBox="1">
              <a:spLocks noChangeArrowheads="1"/>
            </p:cNvSpPr>
            <p:nvPr/>
          </p:nvSpPr>
          <p:spPr bwMode="auto">
            <a:xfrm>
              <a:off x="1764" y="129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4082" name="Text Box 24"/>
            <p:cNvSpPr txBox="1">
              <a:spLocks noChangeArrowheads="1"/>
            </p:cNvSpPr>
            <p:nvPr/>
          </p:nvSpPr>
          <p:spPr bwMode="auto">
            <a:xfrm>
              <a:off x="2619" y="1071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4083" name="Text Box 25"/>
            <p:cNvSpPr txBox="1">
              <a:spLocks noChangeArrowheads="1"/>
            </p:cNvSpPr>
            <p:nvPr/>
          </p:nvSpPr>
          <p:spPr bwMode="auto">
            <a:xfrm>
              <a:off x="1835" y="17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4084" name="Text Box 26"/>
            <p:cNvSpPr txBox="1">
              <a:spLocks noChangeArrowheads="1"/>
            </p:cNvSpPr>
            <p:nvPr/>
          </p:nvSpPr>
          <p:spPr bwMode="auto">
            <a:xfrm>
              <a:off x="2468" y="135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4085" name="Text Box 27"/>
            <p:cNvSpPr txBox="1">
              <a:spLocks noChangeArrowheads="1"/>
            </p:cNvSpPr>
            <p:nvPr/>
          </p:nvSpPr>
          <p:spPr bwMode="auto">
            <a:xfrm>
              <a:off x="2277" y="1759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4086" name="Text Box 28"/>
            <p:cNvSpPr txBox="1">
              <a:spLocks noChangeArrowheads="1"/>
            </p:cNvSpPr>
            <p:nvPr/>
          </p:nvSpPr>
          <p:spPr bwMode="auto">
            <a:xfrm>
              <a:off x="3082" y="150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4087" name="Text Box 29"/>
            <p:cNvSpPr txBox="1">
              <a:spLocks noChangeArrowheads="1"/>
            </p:cNvSpPr>
            <p:nvPr/>
          </p:nvSpPr>
          <p:spPr bwMode="auto">
            <a:xfrm>
              <a:off x="3524" y="124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4088" name="Text Box 30"/>
            <p:cNvSpPr txBox="1">
              <a:spLocks noChangeArrowheads="1"/>
            </p:cNvSpPr>
            <p:nvPr/>
          </p:nvSpPr>
          <p:spPr bwMode="auto">
            <a:xfrm>
              <a:off x="2247" y="2271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4089" name="Text Box 31"/>
            <p:cNvSpPr txBox="1">
              <a:spLocks noChangeArrowheads="1"/>
            </p:cNvSpPr>
            <p:nvPr/>
          </p:nvSpPr>
          <p:spPr bwMode="auto">
            <a:xfrm>
              <a:off x="2782" y="193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4090" name="Text Box 32"/>
            <p:cNvSpPr txBox="1">
              <a:spLocks noChangeArrowheads="1"/>
            </p:cNvSpPr>
            <p:nvPr/>
          </p:nvSpPr>
          <p:spPr bwMode="auto">
            <a:xfrm>
              <a:off x="3032" y="228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4091" name="Text Box 33"/>
            <p:cNvSpPr txBox="1">
              <a:spLocks noChangeArrowheads="1"/>
            </p:cNvSpPr>
            <p:nvPr/>
          </p:nvSpPr>
          <p:spPr bwMode="auto">
            <a:xfrm>
              <a:off x="1307" y="1628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44092" name="Text Box 34"/>
            <p:cNvSpPr txBox="1">
              <a:spLocks noChangeArrowheads="1"/>
            </p:cNvSpPr>
            <p:nvPr/>
          </p:nvSpPr>
          <p:spPr bwMode="auto">
            <a:xfrm>
              <a:off x="2109" y="1080"/>
              <a:ext cx="2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44093" name="Text Box 35"/>
            <p:cNvSpPr txBox="1">
              <a:spLocks noChangeArrowheads="1"/>
            </p:cNvSpPr>
            <p:nvPr/>
          </p:nvSpPr>
          <p:spPr bwMode="auto">
            <a:xfrm>
              <a:off x="2061" y="2257"/>
              <a:ext cx="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44094" name="Text Box 37"/>
            <p:cNvSpPr txBox="1">
              <a:spLocks noChangeArrowheads="1"/>
            </p:cNvSpPr>
            <p:nvPr/>
          </p:nvSpPr>
          <p:spPr bwMode="auto">
            <a:xfrm>
              <a:off x="2675" y="1523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4095" name="Text Box 38"/>
            <p:cNvSpPr txBox="1">
              <a:spLocks noChangeArrowheads="1"/>
            </p:cNvSpPr>
            <p:nvPr/>
          </p:nvSpPr>
          <p:spPr bwMode="auto">
            <a:xfrm>
              <a:off x="3184" y="1087"/>
              <a:ext cx="2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44096" name="Text Box 39"/>
            <p:cNvSpPr txBox="1">
              <a:spLocks noChangeArrowheads="1"/>
            </p:cNvSpPr>
            <p:nvPr/>
          </p:nvSpPr>
          <p:spPr bwMode="auto">
            <a:xfrm>
              <a:off x="3987" y="162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44097" name="Text Box 40"/>
            <p:cNvSpPr txBox="1">
              <a:spLocks noChangeArrowheads="1"/>
            </p:cNvSpPr>
            <p:nvPr/>
          </p:nvSpPr>
          <p:spPr bwMode="auto">
            <a:xfrm>
              <a:off x="2832" y="2475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44098" name="Text Box 41"/>
            <p:cNvSpPr txBox="1">
              <a:spLocks noChangeArrowheads="1"/>
            </p:cNvSpPr>
            <p:nvPr/>
          </p:nvSpPr>
          <p:spPr bwMode="auto">
            <a:xfrm>
              <a:off x="3395" y="2055"/>
              <a:ext cx="16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t</a:t>
              </a:r>
            </a:p>
          </p:txBody>
        </p:sp>
      </p:grpSp>
      <p:sp>
        <p:nvSpPr>
          <p:cNvPr id="44039" name="Line 45"/>
          <p:cNvSpPr>
            <a:spLocks noChangeShapeType="1"/>
          </p:cNvSpPr>
          <p:nvPr/>
        </p:nvSpPr>
        <p:spPr bwMode="auto">
          <a:xfrm>
            <a:off x="7069138" y="2038350"/>
            <a:ext cx="38100" cy="385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0" name="Line 46"/>
          <p:cNvSpPr>
            <a:spLocks noChangeShapeType="1"/>
          </p:cNvSpPr>
          <p:nvPr/>
        </p:nvSpPr>
        <p:spPr bwMode="auto">
          <a:xfrm flipV="1">
            <a:off x="5762625" y="2341563"/>
            <a:ext cx="287972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44041" name="Group 70"/>
          <p:cNvGrpSpPr>
            <a:grpSpLocks/>
          </p:cNvGrpSpPr>
          <p:nvPr/>
        </p:nvGrpSpPr>
        <p:grpSpPr bwMode="auto">
          <a:xfrm>
            <a:off x="6334125" y="2395538"/>
            <a:ext cx="1920875" cy="519112"/>
            <a:chOff x="3990" y="1726"/>
            <a:chExt cx="1210" cy="327"/>
          </a:xfrm>
        </p:grpSpPr>
        <p:sp>
          <p:nvSpPr>
            <p:cNvPr id="44061" name="Text Box 47"/>
            <p:cNvSpPr txBox="1">
              <a:spLocks noChangeArrowheads="1"/>
            </p:cNvSpPr>
            <p:nvPr/>
          </p:nvSpPr>
          <p:spPr bwMode="auto">
            <a:xfrm>
              <a:off x="3990" y="1726"/>
              <a:ext cx="22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v</a:t>
              </a:r>
            </a:p>
          </p:txBody>
        </p:sp>
        <p:sp>
          <p:nvSpPr>
            <p:cNvPr id="44062" name="Text Box 52"/>
            <p:cNvSpPr txBox="1">
              <a:spLocks noChangeArrowheads="1"/>
            </p:cNvSpPr>
            <p:nvPr/>
          </p:nvSpPr>
          <p:spPr bwMode="auto">
            <a:xfrm>
              <a:off x="4633" y="1726"/>
              <a:ext cx="56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(u,v)</a:t>
              </a:r>
            </a:p>
          </p:txBody>
        </p:sp>
      </p:grpSp>
      <p:grpSp>
        <p:nvGrpSpPr>
          <p:cNvPr id="44042" name="Group 69"/>
          <p:cNvGrpSpPr>
            <a:grpSpLocks/>
          </p:cNvGrpSpPr>
          <p:nvPr/>
        </p:nvGrpSpPr>
        <p:grpSpPr bwMode="auto">
          <a:xfrm>
            <a:off x="6311900" y="2882900"/>
            <a:ext cx="1989138" cy="519113"/>
            <a:chOff x="3976" y="2022"/>
            <a:chExt cx="1253" cy="327"/>
          </a:xfrm>
        </p:grpSpPr>
        <p:sp>
          <p:nvSpPr>
            <p:cNvPr id="44059" name="Text Box 48"/>
            <p:cNvSpPr txBox="1">
              <a:spLocks noChangeArrowheads="1"/>
            </p:cNvSpPr>
            <p:nvPr/>
          </p:nvSpPr>
          <p:spPr bwMode="auto">
            <a:xfrm>
              <a:off x="3976" y="2022"/>
              <a:ext cx="26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w</a:t>
              </a:r>
            </a:p>
          </p:txBody>
        </p:sp>
        <p:sp>
          <p:nvSpPr>
            <p:cNvPr id="44060" name="Text Box 53"/>
            <p:cNvSpPr txBox="1">
              <a:spLocks noChangeArrowheads="1"/>
            </p:cNvSpPr>
            <p:nvPr/>
          </p:nvSpPr>
          <p:spPr bwMode="auto">
            <a:xfrm>
              <a:off x="4618" y="2022"/>
              <a:ext cx="61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(u,w)</a:t>
              </a:r>
            </a:p>
          </p:txBody>
        </p:sp>
      </p:grpSp>
      <p:grpSp>
        <p:nvGrpSpPr>
          <p:cNvPr id="44043" name="Group 68"/>
          <p:cNvGrpSpPr>
            <a:grpSpLocks/>
          </p:cNvGrpSpPr>
          <p:nvPr/>
        </p:nvGrpSpPr>
        <p:grpSpPr bwMode="auto">
          <a:xfrm>
            <a:off x="6323013" y="3370263"/>
            <a:ext cx="1978025" cy="520700"/>
            <a:chOff x="3983" y="2317"/>
            <a:chExt cx="1246" cy="328"/>
          </a:xfrm>
        </p:grpSpPr>
        <p:sp>
          <p:nvSpPr>
            <p:cNvPr id="44057" name="Text Box 49"/>
            <p:cNvSpPr txBox="1">
              <a:spLocks noChangeArrowheads="1"/>
            </p:cNvSpPr>
            <p:nvPr/>
          </p:nvSpPr>
          <p:spPr bwMode="auto">
            <a:xfrm>
              <a:off x="3983" y="2317"/>
              <a:ext cx="24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x</a:t>
              </a:r>
            </a:p>
          </p:txBody>
        </p:sp>
        <p:sp>
          <p:nvSpPr>
            <p:cNvPr id="44058" name="Text Box 54"/>
            <p:cNvSpPr txBox="1">
              <a:spLocks noChangeArrowheads="1"/>
            </p:cNvSpPr>
            <p:nvPr/>
          </p:nvSpPr>
          <p:spPr bwMode="auto">
            <a:xfrm>
              <a:off x="4618" y="2318"/>
              <a:ext cx="61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(u,w)</a:t>
              </a:r>
            </a:p>
          </p:txBody>
        </p:sp>
      </p:grpSp>
      <p:grpSp>
        <p:nvGrpSpPr>
          <p:cNvPr id="44044" name="Group 67"/>
          <p:cNvGrpSpPr>
            <a:grpSpLocks/>
          </p:cNvGrpSpPr>
          <p:nvPr/>
        </p:nvGrpSpPr>
        <p:grpSpPr bwMode="auto">
          <a:xfrm>
            <a:off x="6330950" y="3859213"/>
            <a:ext cx="1922463" cy="519112"/>
            <a:chOff x="3988" y="2613"/>
            <a:chExt cx="1211" cy="327"/>
          </a:xfrm>
        </p:grpSpPr>
        <p:sp>
          <p:nvSpPr>
            <p:cNvPr id="44055" name="Text Box 50"/>
            <p:cNvSpPr txBox="1">
              <a:spLocks noChangeArrowheads="1"/>
            </p:cNvSpPr>
            <p:nvPr/>
          </p:nvSpPr>
          <p:spPr bwMode="auto">
            <a:xfrm>
              <a:off x="3988" y="2613"/>
              <a:ext cx="23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y</a:t>
              </a:r>
            </a:p>
          </p:txBody>
        </p:sp>
        <p:sp>
          <p:nvSpPr>
            <p:cNvPr id="44056" name="Text Box 55"/>
            <p:cNvSpPr txBox="1">
              <a:spLocks noChangeArrowheads="1"/>
            </p:cNvSpPr>
            <p:nvPr/>
          </p:nvSpPr>
          <p:spPr bwMode="auto">
            <a:xfrm>
              <a:off x="4632" y="2613"/>
              <a:ext cx="56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(u,v)</a:t>
              </a:r>
            </a:p>
          </p:txBody>
        </p:sp>
      </p:grpSp>
      <p:grpSp>
        <p:nvGrpSpPr>
          <p:cNvPr id="44045" name="Group 66"/>
          <p:cNvGrpSpPr>
            <a:grpSpLocks/>
          </p:cNvGrpSpPr>
          <p:nvPr/>
        </p:nvGrpSpPr>
        <p:grpSpPr bwMode="auto">
          <a:xfrm>
            <a:off x="6329363" y="4346575"/>
            <a:ext cx="1924050" cy="520700"/>
            <a:chOff x="3987" y="2908"/>
            <a:chExt cx="1212" cy="328"/>
          </a:xfrm>
        </p:grpSpPr>
        <p:sp>
          <p:nvSpPr>
            <p:cNvPr id="44053" name="Text Box 51"/>
            <p:cNvSpPr txBox="1">
              <a:spLocks noChangeArrowheads="1"/>
            </p:cNvSpPr>
            <p:nvPr/>
          </p:nvSpPr>
          <p:spPr bwMode="auto">
            <a:xfrm>
              <a:off x="3987" y="2908"/>
              <a:ext cx="2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z</a:t>
              </a:r>
            </a:p>
          </p:txBody>
        </p:sp>
        <p:sp>
          <p:nvSpPr>
            <p:cNvPr id="44054" name="Text Box 56"/>
            <p:cNvSpPr txBox="1">
              <a:spLocks noChangeArrowheads="1"/>
            </p:cNvSpPr>
            <p:nvPr/>
          </p:nvSpPr>
          <p:spPr bwMode="auto">
            <a:xfrm>
              <a:off x="4632" y="2909"/>
              <a:ext cx="56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(u,v)</a:t>
              </a:r>
            </a:p>
          </p:txBody>
        </p:sp>
      </p:grpSp>
      <p:sp>
        <p:nvSpPr>
          <p:cNvPr id="44046" name="Text Box 58"/>
          <p:cNvSpPr txBox="1">
            <a:spLocks noChangeArrowheads="1"/>
          </p:cNvSpPr>
          <p:nvPr/>
        </p:nvSpPr>
        <p:spPr bwMode="auto">
          <a:xfrm>
            <a:off x="7399338" y="1857375"/>
            <a:ext cx="758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800" b="0">
                <a:latin typeface="Comic Sans MS" charset="0"/>
              </a:rPr>
              <a:t>link</a:t>
            </a:r>
          </a:p>
        </p:txBody>
      </p:sp>
      <p:grpSp>
        <p:nvGrpSpPr>
          <p:cNvPr id="44047" name="Group 65"/>
          <p:cNvGrpSpPr>
            <a:grpSpLocks/>
          </p:cNvGrpSpPr>
          <p:nvPr/>
        </p:nvGrpSpPr>
        <p:grpSpPr bwMode="auto">
          <a:xfrm>
            <a:off x="6335713" y="4835525"/>
            <a:ext cx="1965325" cy="519113"/>
            <a:chOff x="3991" y="3204"/>
            <a:chExt cx="1238" cy="327"/>
          </a:xfrm>
        </p:grpSpPr>
        <p:sp>
          <p:nvSpPr>
            <p:cNvPr id="44051" name="Text Box 59"/>
            <p:cNvSpPr txBox="1">
              <a:spLocks noChangeArrowheads="1"/>
            </p:cNvSpPr>
            <p:nvPr/>
          </p:nvSpPr>
          <p:spPr bwMode="auto">
            <a:xfrm>
              <a:off x="3991" y="3204"/>
              <a:ext cx="22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s</a:t>
              </a:r>
            </a:p>
          </p:txBody>
        </p:sp>
        <p:sp>
          <p:nvSpPr>
            <p:cNvPr id="44052" name="Text Box 60"/>
            <p:cNvSpPr txBox="1">
              <a:spLocks noChangeArrowheads="1"/>
            </p:cNvSpPr>
            <p:nvPr/>
          </p:nvSpPr>
          <p:spPr bwMode="auto">
            <a:xfrm>
              <a:off x="4618" y="3204"/>
              <a:ext cx="61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(u,w)</a:t>
              </a:r>
            </a:p>
          </p:txBody>
        </p:sp>
      </p:grpSp>
      <p:grpSp>
        <p:nvGrpSpPr>
          <p:cNvPr id="44048" name="Group 64"/>
          <p:cNvGrpSpPr>
            <a:grpSpLocks/>
          </p:cNvGrpSpPr>
          <p:nvPr/>
        </p:nvGrpSpPr>
        <p:grpSpPr bwMode="auto">
          <a:xfrm>
            <a:off x="6337300" y="5321300"/>
            <a:ext cx="1963738" cy="530225"/>
            <a:chOff x="3992" y="3544"/>
            <a:chExt cx="1237" cy="334"/>
          </a:xfrm>
        </p:grpSpPr>
        <p:sp>
          <p:nvSpPr>
            <p:cNvPr id="44049" name="Text Box 61"/>
            <p:cNvSpPr txBox="1">
              <a:spLocks noChangeArrowheads="1"/>
            </p:cNvSpPr>
            <p:nvPr/>
          </p:nvSpPr>
          <p:spPr bwMode="auto">
            <a:xfrm>
              <a:off x="3992" y="3551"/>
              <a:ext cx="2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t</a:t>
              </a:r>
            </a:p>
          </p:txBody>
        </p:sp>
        <p:sp>
          <p:nvSpPr>
            <p:cNvPr id="44050" name="Text Box 62"/>
            <p:cNvSpPr txBox="1">
              <a:spLocks noChangeArrowheads="1"/>
            </p:cNvSpPr>
            <p:nvPr/>
          </p:nvSpPr>
          <p:spPr bwMode="auto">
            <a:xfrm>
              <a:off x="4618" y="3544"/>
              <a:ext cx="61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800" b="0">
                  <a:latin typeface="Comic Sans MS" charset="0"/>
                </a:rPr>
                <a:t>(u,w)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1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 eaLnBrk="1" hangingPunct="1"/>
            <a:fld id="{41E6BC25-9682-C040-A95A-B35CD06C4848}" type="slidenum">
              <a:rPr lang="en-US" altLang="x-none" sz="1200">
                <a:solidFill>
                  <a:srgbClr val="898989"/>
                </a:solidFill>
                <a:latin typeface="Times New Roman" charset="0"/>
              </a:rPr>
              <a:pPr algn="l" eaLnBrk="1" hangingPunct="1"/>
              <a:t>8</a:t>
            </a:fld>
            <a:endParaRPr lang="en-US" altLang="x-none" sz="1200">
              <a:solidFill>
                <a:srgbClr val="898989"/>
              </a:solidFill>
              <a:latin typeface="Times New Roman" charset="0"/>
            </a:endParaRPr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x-none"/>
              <a:t>Distance Vector: Bellman-Ford Algo</a:t>
            </a:r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Define distances at each node x</a:t>
            </a:r>
          </a:p>
          <a:p>
            <a:pPr lvl="1"/>
            <a:r>
              <a:rPr lang="en-US" altLang="x-none"/>
              <a:t> d</a:t>
            </a:r>
            <a:r>
              <a:rPr lang="en-US" altLang="x-none" baseline="-25000"/>
              <a:t>x</a:t>
            </a:r>
            <a:r>
              <a:rPr lang="en-US" altLang="x-none"/>
              <a:t>(y) = cost of least-cost path from x to y</a:t>
            </a:r>
          </a:p>
          <a:p>
            <a:r>
              <a:rPr lang="en-US" altLang="x-none"/>
              <a:t>Update distances based on neighbors</a:t>
            </a:r>
          </a:p>
          <a:p>
            <a:pPr lvl="1"/>
            <a:r>
              <a:rPr lang="en-US" altLang="x-none"/>
              <a:t> d</a:t>
            </a:r>
            <a:r>
              <a:rPr lang="en-US" altLang="x-none" baseline="-25000"/>
              <a:t>x</a:t>
            </a:r>
            <a:r>
              <a:rPr lang="en-US" altLang="x-none"/>
              <a:t>(y) = min {c(x,v) + d</a:t>
            </a:r>
            <a:r>
              <a:rPr lang="en-US" altLang="x-none" baseline="-25000"/>
              <a:t>v</a:t>
            </a:r>
            <a:r>
              <a:rPr lang="en-US" altLang="x-none"/>
              <a:t>(y)} over all neighbors v</a:t>
            </a:r>
          </a:p>
        </p:txBody>
      </p:sp>
      <p:sp>
        <p:nvSpPr>
          <p:cNvPr id="46085" name="Oval 77"/>
          <p:cNvSpPr>
            <a:spLocks noChangeArrowheads="1"/>
          </p:cNvSpPr>
          <p:nvPr/>
        </p:nvSpPr>
        <p:spPr bwMode="auto">
          <a:xfrm>
            <a:off x="633032" y="4904232"/>
            <a:ext cx="287337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86" name="Oval 78"/>
          <p:cNvSpPr>
            <a:spLocks noChangeArrowheads="1"/>
          </p:cNvSpPr>
          <p:nvPr/>
        </p:nvSpPr>
        <p:spPr bwMode="auto">
          <a:xfrm>
            <a:off x="1495044" y="5575745"/>
            <a:ext cx="287338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87" name="Oval 79"/>
          <p:cNvSpPr>
            <a:spLocks noChangeArrowheads="1"/>
          </p:cNvSpPr>
          <p:nvPr/>
        </p:nvSpPr>
        <p:spPr bwMode="auto">
          <a:xfrm>
            <a:off x="1590294" y="4316857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88" name="Oval 80"/>
          <p:cNvSpPr>
            <a:spLocks noChangeArrowheads="1"/>
          </p:cNvSpPr>
          <p:nvPr/>
        </p:nvSpPr>
        <p:spPr bwMode="auto">
          <a:xfrm>
            <a:off x="2357057" y="4988370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89" name="Oval 81"/>
          <p:cNvSpPr>
            <a:spLocks noChangeArrowheads="1"/>
          </p:cNvSpPr>
          <p:nvPr/>
        </p:nvSpPr>
        <p:spPr bwMode="auto">
          <a:xfrm>
            <a:off x="3219069" y="5575745"/>
            <a:ext cx="287338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90" name="Oval 82"/>
          <p:cNvSpPr>
            <a:spLocks noChangeArrowheads="1"/>
          </p:cNvSpPr>
          <p:nvPr/>
        </p:nvSpPr>
        <p:spPr bwMode="auto">
          <a:xfrm>
            <a:off x="3219069" y="4316857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91" name="Oval 83"/>
          <p:cNvSpPr>
            <a:spLocks noChangeArrowheads="1"/>
          </p:cNvSpPr>
          <p:nvPr/>
        </p:nvSpPr>
        <p:spPr bwMode="auto">
          <a:xfrm>
            <a:off x="2452307" y="6080570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92" name="Oval 84"/>
          <p:cNvSpPr>
            <a:spLocks noChangeArrowheads="1"/>
          </p:cNvSpPr>
          <p:nvPr/>
        </p:nvSpPr>
        <p:spPr bwMode="auto">
          <a:xfrm>
            <a:off x="4176332" y="4904232"/>
            <a:ext cx="287337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6093" name="Line 85"/>
          <p:cNvSpPr>
            <a:spLocks noChangeShapeType="1"/>
          </p:cNvSpPr>
          <p:nvPr/>
        </p:nvSpPr>
        <p:spPr bwMode="auto">
          <a:xfrm flipV="1">
            <a:off x="920369" y="4483545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86"/>
          <p:cNvSpPr>
            <a:spLocks noChangeShapeType="1"/>
          </p:cNvSpPr>
          <p:nvPr/>
        </p:nvSpPr>
        <p:spPr bwMode="auto">
          <a:xfrm>
            <a:off x="864807" y="5143945"/>
            <a:ext cx="623887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87"/>
          <p:cNvSpPr>
            <a:spLocks noChangeShapeType="1"/>
          </p:cNvSpPr>
          <p:nvPr/>
        </p:nvSpPr>
        <p:spPr bwMode="auto">
          <a:xfrm>
            <a:off x="1830007" y="4497832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88"/>
          <p:cNvSpPr>
            <a:spLocks noChangeShapeType="1"/>
          </p:cNvSpPr>
          <p:nvPr/>
        </p:nvSpPr>
        <p:spPr bwMode="auto">
          <a:xfrm>
            <a:off x="1734757" y="5744020"/>
            <a:ext cx="717550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89"/>
          <p:cNvSpPr>
            <a:spLocks noChangeShapeType="1"/>
          </p:cNvSpPr>
          <p:nvPr/>
        </p:nvSpPr>
        <p:spPr bwMode="auto">
          <a:xfrm flipV="1">
            <a:off x="1766507" y="5197920"/>
            <a:ext cx="638175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90"/>
          <p:cNvSpPr>
            <a:spLocks noChangeShapeType="1"/>
          </p:cNvSpPr>
          <p:nvPr/>
        </p:nvSpPr>
        <p:spPr bwMode="auto">
          <a:xfrm>
            <a:off x="2596769" y="5212207"/>
            <a:ext cx="654050" cy="392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91"/>
          <p:cNvSpPr>
            <a:spLocks noChangeShapeType="1"/>
          </p:cNvSpPr>
          <p:nvPr/>
        </p:nvSpPr>
        <p:spPr bwMode="auto">
          <a:xfrm flipV="1">
            <a:off x="2692019" y="5786882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92"/>
          <p:cNvSpPr>
            <a:spLocks noChangeShapeType="1"/>
          </p:cNvSpPr>
          <p:nvPr/>
        </p:nvSpPr>
        <p:spPr bwMode="auto">
          <a:xfrm flipV="1">
            <a:off x="2644394" y="5029645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Line 93"/>
          <p:cNvSpPr>
            <a:spLocks noChangeShapeType="1"/>
          </p:cNvSpPr>
          <p:nvPr/>
        </p:nvSpPr>
        <p:spPr bwMode="auto">
          <a:xfrm>
            <a:off x="1845882" y="4427982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94"/>
          <p:cNvSpPr>
            <a:spLocks noChangeShapeType="1"/>
          </p:cNvSpPr>
          <p:nvPr/>
        </p:nvSpPr>
        <p:spPr bwMode="auto">
          <a:xfrm>
            <a:off x="3490532" y="4526407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Text Box 95"/>
          <p:cNvSpPr txBox="1">
            <a:spLocks noChangeArrowheads="1"/>
          </p:cNvSpPr>
          <p:nvPr/>
        </p:nvSpPr>
        <p:spPr bwMode="auto">
          <a:xfrm>
            <a:off x="963232" y="426288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3</a:t>
            </a:r>
          </a:p>
        </p:txBody>
      </p:sp>
      <p:sp>
        <p:nvSpPr>
          <p:cNvPr id="46104" name="Text Box 96"/>
          <p:cNvSpPr txBox="1">
            <a:spLocks noChangeArrowheads="1"/>
          </p:cNvSpPr>
          <p:nvPr/>
        </p:nvSpPr>
        <p:spPr bwMode="auto">
          <a:xfrm>
            <a:off x="2320544" y="3913632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2</a:t>
            </a:r>
          </a:p>
        </p:txBody>
      </p:sp>
      <p:sp>
        <p:nvSpPr>
          <p:cNvPr id="46105" name="Text Box 97"/>
          <p:cNvSpPr txBox="1">
            <a:spLocks noChangeArrowheads="1"/>
          </p:cNvSpPr>
          <p:nvPr/>
        </p:nvSpPr>
        <p:spPr bwMode="auto">
          <a:xfrm>
            <a:off x="1075944" y="493598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2</a:t>
            </a:r>
          </a:p>
        </p:txBody>
      </p:sp>
      <p:sp>
        <p:nvSpPr>
          <p:cNvPr id="46106" name="Text Box 98"/>
          <p:cNvSpPr txBox="1">
            <a:spLocks noChangeArrowheads="1"/>
          </p:cNvSpPr>
          <p:nvPr/>
        </p:nvSpPr>
        <p:spPr bwMode="auto">
          <a:xfrm>
            <a:off x="2080832" y="4361307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46107" name="Text Box 99"/>
          <p:cNvSpPr txBox="1">
            <a:spLocks noChangeArrowheads="1"/>
          </p:cNvSpPr>
          <p:nvPr/>
        </p:nvSpPr>
        <p:spPr bwMode="auto">
          <a:xfrm>
            <a:off x="1777619" y="5005832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46108" name="Text Box 100"/>
          <p:cNvSpPr txBox="1">
            <a:spLocks noChangeArrowheads="1"/>
          </p:cNvSpPr>
          <p:nvPr/>
        </p:nvSpPr>
        <p:spPr bwMode="auto">
          <a:xfrm>
            <a:off x="3055557" y="459943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4</a:t>
            </a:r>
          </a:p>
        </p:txBody>
      </p:sp>
      <p:sp>
        <p:nvSpPr>
          <p:cNvPr id="46109" name="Text Box 101"/>
          <p:cNvSpPr txBox="1">
            <a:spLocks noChangeArrowheads="1"/>
          </p:cNvSpPr>
          <p:nvPr/>
        </p:nvSpPr>
        <p:spPr bwMode="auto">
          <a:xfrm>
            <a:off x="3757232" y="419303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46110" name="Text Box 102"/>
          <p:cNvSpPr txBox="1">
            <a:spLocks noChangeArrowheads="1"/>
          </p:cNvSpPr>
          <p:nvPr/>
        </p:nvSpPr>
        <p:spPr bwMode="auto">
          <a:xfrm>
            <a:off x="1729994" y="5818632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4</a:t>
            </a:r>
          </a:p>
        </p:txBody>
      </p:sp>
      <p:sp>
        <p:nvSpPr>
          <p:cNvPr id="46111" name="Text Box 103"/>
          <p:cNvSpPr txBox="1">
            <a:spLocks noChangeArrowheads="1"/>
          </p:cNvSpPr>
          <p:nvPr/>
        </p:nvSpPr>
        <p:spPr bwMode="auto">
          <a:xfrm>
            <a:off x="2579307" y="5278882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5</a:t>
            </a:r>
          </a:p>
        </p:txBody>
      </p:sp>
      <p:sp>
        <p:nvSpPr>
          <p:cNvPr id="46112" name="Text Box 104"/>
          <p:cNvSpPr txBox="1">
            <a:spLocks noChangeArrowheads="1"/>
          </p:cNvSpPr>
          <p:nvPr/>
        </p:nvSpPr>
        <p:spPr bwMode="auto">
          <a:xfrm>
            <a:off x="2976182" y="584562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3</a:t>
            </a:r>
          </a:p>
        </p:txBody>
      </p:sp>
      <p:sp>
        <p:nvSpPr>
          <p:cNvPr id="46113" name="Text Box 105"/>
          <p:cNvSpPr txBox="1">
            <a:spLocks noChangeArrowheads="1"/>
          </p:cNvSpPr>
          <p:nvPr/>
        </p:nvSpPr>
        <p:spPr bwMode="auto">
          <a:xfrm>
            <a:off x="237744" y="479787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46114" name="Text Box 106"/>
          <p:cNvSpPr txBox="1">
            <a:spLocks noChangeArrowheads="1"/>
          </p:cNvSpPr>
          <p:nvPr/>
        </p:nvSpPr>
        <p:spPr bwMode="auto">
          <a:xfrm>
            <a:off x="1510919" y="392792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46115" name="Text Box 107"/>
          <p:cNvSpPr txBox="1">
            <a:spLocks noChangeArrowheads="1"/>
          </p:cNvSpPr>
          <p:nvPr/>
        </p:nvSpPr>
        <p:spPr bwMode="auto">
          <a:xfrm>
            <a:off x="1434719" y="5796407"/>
            <a:ext cx="388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46116" name="Text Box 108"/>
          <p:cNvSpPr txBox="1">
            <a:spLocks noChangeArrowheads="1"/>
          </p:cNvSpPr>
          <p:nvPr/>
        </p:nvSpPr>
        <p:spPr bwMode="auto">
          <a:xfrm>
            <a:off x="2409444" y="4631182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6117" name="Text Box 109"/>
          <p:cNvSpPr txBox="1">
            <a:spLocks noChangeArrowheads="1"/>
          </p:cNvSpPr>
          <p:nvPr/>
        </p:nvSpPr>
        <p:spPr bwMode="auto">
          <a:xfrm>
            <a:off x="3217482" y="3939032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46118" name="Text Box 110"/>
          <p:cNvSpPr txBox="1">
            <a:spLocks noChangeArrowheads="1"/>
          </p:cNvSpPr>
          <p:nvPr/>
        </p:nvSpPr>
        <p:spPr bwMode="auto">
          <a:xfrm>
            <a:off x="4492244" y="478517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46119" name="Text Box 111"/>
          <p:cNvSpPr txBox="1">
            <a:spLocks noChangeArrowheads="1"/>
          </p:cNvSpPr>
          <p:nvPr/>
        </p:nvSpPr>
        <p:spPr bwMode="auto">
          <a:xfrm>
            <a:off x="2658682" y="6142482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6120" name="Text Box 112"/>
          <p:cNvSpPr txBox="1">
            <a:spLocks noChangeArrowheads="1"/>
          </p:cNvSpPr>
          <p:nvPr/>
        </p:nvSpPr>
        <p:spPr bwMode="auto">
          <a:xfrm>
            <a:off x="3552444" y="5475732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6121" name="Text Box 113"/>
          <p:cNvSpPr txBox="1">
            <a:spLocks noChangeArrowheads="1"/>
          </p:cNvSpPr>
          <p:nvPr/>
        </p:nvSpPr>
        <p:spPr bwMode="auto">
          <a:xfrm>
            <a:off x="4592257" y="4262882"/>
            <a:ext cx="44084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800" b="0">
                <a:latin typeface="Comic Sans MS" charset="0"/>
              </a:rPr>
              <a:t>d</a:t>
            </a:r>
            <a:r>
              <a:rPr lang="en-US" altLang="x-none" sz="2800" b="0" baseline="-25000">
                <a:latin typeface="Comic Sans MS" charset="0"/>
              </a:rPr>
              <a:t>u</a:t>
            </a:r>
            <a:r>
              <a:rPr lang="en-US" altLang="x-none" sz="2800" b="0">
                <a:latin typeface="Comic Sans MS" charset="0"/>
              </a:rPr>
              <a:t>(z) = min{c(u,v) + d</a:t>
            </a:r>
            <a:r>
              <a:rPr lang="en-US" altLang="x-none" sz="2800" b="0" baseline="-25000">
                <a:latin typeface="Comic Sans MS" charset="0"/>
              </a:rPr>
              <a:t>v</a:t>
            </a:r>
            <a:r>
              <a:rPr lang="en-US" altLang="x-none" sz="2800" b="0">
                <a:latin typeface="Comic Sans MS" charset="0"/>
              </a:rPr>
              <a:t>(z), </a:t>
            </a:r>
          </a:p>
          <a:p>
            <a:pPr algn="l"/>
            <a:r>
              <a:rPr lang="en-US" altLang="x-none" sz="2800" b="0">
                <a:latin typeface="Comic Sans MS" charset="0"/>
              </a:rPr>
              <a:t>                  c(u,w) + d</a:t>
            </a:r>
            <a:r>
              <a:rPr lang="en-US" altLang="x-none" sz="2800" b="0" baseline="-25000">
                <a:latin typeface="Comic Sans MS" charset="0"/>
              </a:rPr>
              <a:t>w</a:t>
            </a:r>
            <a:r>
              <a:rPr lang="en-US" altLang="x-none" sz="2800" b="0">
                <a:latin typeface="Comic Sans MS" charset="0"/>
              </a:rPr>
              <a:t>(z)}</a:t>
            </a:r>
            <a:endParaRPr lang="en-US" altLang="x-none" sz="2400"/>
          </a:p>
        </p:txBody>
      </p:sp>
      <p:sp>
        <p:nvSpPr>
          <p:cNvPr id="46122" name="TextBox 41"/>
          <p:cNvSpPr txBox="1">
            <a:spLocks noChangeArrowheads="1"/>
          </p:cNvSpPr>
          <p:nvPr/>
        </p:nvSpPr>
        <p:spPr bwMode="auto">
          <a:xfrm>
            <a:off x="5114544" y="5437632"/>
            <a:ext cx="3001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/>
              <a:t>Used in RIP and EIGRP</a:t>
            </a:r>
          </a:p>
        </p:txBody>
      </p:sp>
    </p:spTree>
    <p:extLst>
      <p:ext uri="{BB962C8B-B14F-4D97-AF65-F5344CB8AC3E}">
        <p14:creationId xmlns:p14="http://schemas.microsoft.com/office/powerpoint/2010/main" val="12187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Distance Vector Example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BD33BDA-B282-E24F-8E9F-325B7F871F4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8132" name="Oval 77"/>
          <p:cNvSpPr>
            <a:spLocks noChangeArrowheads="1"/>
          </p:cNvSpPr>
          <p:nvPr/>
        </p:nvSpPr>
        <p:spPr bwMode="auto">
          <a:xfrm>
            <a:off x="201613" y="2590800"/>
            <a:ext cx="287337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3" name="Oval 78"/>
          <p:cNvSpPr>
            <a:spLocks noChangeArrowheads="1"/>
          </p:cNvSpPr>
          <p:nvPr/>
        </p:nvSpPr>
        <p:spPr bwMode="auto">
          <a:xfrm>
            <a:off x="1063625" y="3262313"/>
            <a:ext cx="287338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4" name="Oval 79"/>
          <p:cNvSpPr>
            <a:spLocks noChangeArrowheads="1"/>
          </p:cNvSpPr>
          <p:nvPr/>
        </p:nvSpPr>
        <p:spPr bwMode="auto">
          <a:xfrm>
            <a:off x="1158875" y="2003425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5" name="Oval 80"/>
          <p:cNvSpPr>
            <a:spLocks noChangeArrowheads="1"/>
          </p:cNvSpPr>
          <p:nvPr/>
        </p:nvSpPr>
        <p:spPr bwMode="auto">
          <a:xfrm>
            <a:off x="1925638" y="2674938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6" name="Oval 81"/>
          <p:cNvSpPr>
            <a:spLocks noChangeArrowheads="1"/>
          </p:cNvSpPr>
          <p:nvPr/>
        </p:nvSpPr>
        <p:spPr bwMode="auto">
          <a:xfrm>
            <a:off x="2787650" y="3262313"/>
            <a:ext cx="287338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7" name="Oval 82"/>
          <p:cNvSpPr>
            <a:spLocks noChangeArrowheads="1"/>
          </p:cNvSpPr>
          <p:nvPr/>
        </p:nvSpPr>
        <p:spPr bwMode="auto">
          <a:xfrm>
            <a:off x="2787650" y="2003425"/>
            <a:ext cx="287338" cy="250825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8" name="Oval 83"/>
          <p:cNvSpPr>
            <a:spLocks noChangeArrowheads="1"/>
          </p:cNvSpPr>
          <p:nvPr/>
        </p:nvSpPr>
        <p:spPr bwMode="auto">
          <a:xfrm>
            <a:off x="2020888" y="3767138"/>
            <a:ext cx="287337" cy="2524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39" name="Oval 84"/>
          <p:cNvSpPr>
            <a:spLocks noChangeArrowheads="1"/>
          </p:cNvSpPr>
          <p:nvPr/>
        </p:nvSpPr>
        <p:spPr bwMode="auto">
          <a:xfrm>
            <a:off x="3744913" y="2590800"/>
            <a:ext cx="287337" cy="2524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48140" name="Line 85"/>
          <p:cNvSpPr>
            <a:spLocks noChangeShapeType="1"/>
          </p:cNvSpPr>
          <p:nvPr/>
        </p:nvSpPr>
        <p:spPr bwMode="auto">
          <a:xfrm flipV="1">
            <a:off x="488950" y="2170113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86"/>
          <p:cNvSpPr>
            <a:spLocks noChangeShapeType="1"/>
          </p:cNvSpPr>
          <p:nvPr/>
        </p:nvSpPr>
        <p:spPr bwMode="auto">
          <a:xfrm>
            <a:off x="433388" y="2830513"/>
            <a:ext cx="623887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87"/>
          <p:cNvSpPr>
            <a:spLocks noChangeShapeType="1"/>
          </p:cNvSpPr>
          <p:nvPr/>
        </p:nvSpPr>
        <p:spPr bwMode="auto">
          <a:xfrm>
            <a:off x="1398588" y="2184400"/>
            <a:ext cx="574675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88"/>
          <p:cNvSpPr>
            <a:spLocks noChangeShapeType="1"/>
          </p:cNvSpPr>
          <p:nvPr/>
        </p:nvSpPr>
        <p:spPr bwMode="auto">
          <a:xfrm>
            <a:off x="1303338" y="3430588"/>
            <a:ext cx="717550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89"/>
          <p:cNvSpPr>
            <a:spLocks noChangeShapeType="1"/>
          </p:cNvSpPr>
          <p:nvPr/>
        </p:nvSpPr>
        <p:spPr bwMode="auto">
          <a:xfrm flipV="1">
            <a:off x="1335088" y="2884488"/>
            <a:ext cx="638175" cy="420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90"/>
          <p:cNvSpPr>
            <a:spLocks noChangeShapeType="1"/>
          </p:cNvSpPr>
          <p:nvPr/>
        </p:nvSpPr>
        <p:spPr bwMode="auto">
          <a:xfrm>
            <a:off x="2165350" y="2898775"/>
            <a:ext cx="654050" cy="392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91"/>
          <p:cNvSpPr>
            <a:spLocks noChangeShapeType="1"/>
          </p:cNvSpPr>
          <p:nvPr/>
        </p:nvSpPr>
        <p:spPr bwMode="auto">
          <a:xfrm flipV="1">
            <a:off x="2260600" y="3473450"/>
            <a:ext cx="590550" cy="334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92"/>
          <p:cNvSpPr>
            <a:spLocks noChangeShapeType="1"/>
          </p:cNvSpPr>
          <p:nvPr/>
        </p:nvSpPr>
        <p:spPr bwMode="auto">
          <a:xfrm flipV="1">
            <a:off x="2212975" y="2716213"/>
            <a:ext cx="1531938" cy="98425"/>
          </a:xfrm>
          <a:prstGeom prst="line">
            <a:avLst/>
          </a:prstGeom>
          <a:noFill/>
          <a:ln w="50800">
            <a:solidFill>
              <a:srgbClr val="3C82C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93"/>
          <p:cNvSpPr>
            <a:spLocks noChangeShapeType="1"/>
          </p:cNvSpPr>
          <p:nvPr/>
        </p:nvSpPr>
        <p:spPr bwMode="auto">
          <a:xfrm>
            <a:off x="1414463" y="2114550"/>
            <a:ext cx="1373187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94"/>
          <p:cNvSpPr>
            <a:spLocks noChangeShapeType="1"/>
          </p:cNvSpPr>
          <p:nvPr/>
        </p:nvSpPr>
        <p:spPr bwMode="auto">
          <a:xfrm>
            <a:off x="3059113" y="2212975"/>
            <a:ext cx="766762" cy="419100"/>
          </a:xfrm>
          <a:prstGeom prst="line">
            <a:avLst/>
          </a:prstGeom>
          <a:noFill/>
          <a:ln w="53975">
            <a:solidFill>
              <a:srgbClr val="3C82C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Text Box 95"/>
          <p:cNvSpPr txBox="1">
            <a:spLocks noChangeArrowheads="1"/>
          </p:cNvSpPr>
          <p:nvPr/>
        </p:nvSpPr>
        <p:spPr bwMode="auto">
          <a:xfrm>
            <a:off x="531813" y="19494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3</a:t>
            </a:r>
          </a:p>
        </p:txBody>
      </p:sp>
      <p:sp>
        <p:nvSpPr>
          <p:cNvPr id="48151" name="Text Box 96"/>
          <p:cNvSpPr txBox="1">
            <a:spLocks noChangeArrowheads="1"/>
          </p:cNvSpPr>
          <p:nvPr/>
        </p:nvSpPr>
        <p:spPr bwMode="auto">
          <a:xfrm>
            <a:off x="1889125" y="1600200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2</a:t>
            </a:r>
          </a:p>
        </p:txBody>
      </p:sp>
      <p:sp>
        <p:nvSpPr>
          <p:cNvPr id="48152" name="Text Box 97"/>
          <p:cNvSpPr txBox="1">
            <a:spLocks noChangeArrowheads="1"/>
          </p:cNvSpPr>
          <p:nvPr/>
        </p:nvSpPr>
        <p:spPr bwMode="auto">
          <a:xfrm>
            <a:off x="644525" y="26225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2</a:t>
            </a:r>
          </a:p>
        </p:txBody>
      </p:sp>
      <p:sp>
        <p:nvSpPr>
          <p:cNvPr id="48153" name="Text Box 98"/>
          <p:cNvSpPr txBox="1">
            <a:spLocks noChangeArrowheads="1"/>
          </p:cNvSpPr>
          <p:nvPr/>
        </p:nvSpPr>
        <p:spPr bwMode="auto">
          <a:xfrm>
            <a:off x="1649413" y="20478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48154" name="Text Box 99"/>
          <p:cNvSpPr txBox="1">
            <a:spLocks noChangeArrowheads="1"/>
          </p:cNvSpPr>
          <p:nvPr/>
        </p:nvSpPr>
        <p:spPr bwMode="auto">
          <a:xfrm>
            <a:off x="1346200" y="2692400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48155" name="Text Box 100"/>
          <p:cNvSpPr txBox="1">
            <a:spLocks noChangeArrowheads="1"/>
          </p:cNvSpPr>
          <p:nvPr/>
        </p:nvSpPr>
        <p:spPr bwMode="auto">
          <a:xfrm>
            <a:off x="2624138" y="2286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4</a:t>
            </a:r>
          </a:p>
        </p:txBody>
      </p:sp>
      <p:sp>
        <p:nvSpPr>
          <p:cNvPr id="48156" name="Text Box 101"/>
          <p:cNvSpPr txBox="1">
            <a:spLocks noChangeArrowheads="1"/>
          </p:cNvSpPr>
          <p:nvPr/>
        </p:nvSpPr>
        <p:spPr bwMode="auto">
          <a:xfrm>
            <a:off x="3325813" y="1879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1</a:t>
            </a:r>
          </a:p>
        </p:txBody>
      </p:sp>
      <p:sp>
        <p:nvSpPr>
          <p:cNvPr id="48157" name="Text Box 102"/>
          <p:cNvSpPr txBox="1">
            <a:spLocks noChangeArrowheads="1"/>
          </p:cNvSpPr>
          <p:nvPr/>
        </p:nvSpPr>
        <p:spPr bwMode="auto">
          <a:xfrm>
            <a:off x="1298575" y="3505200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4</a:t>
            </a:r>
          </a:p>
        </p:txBody>
      </p:sp>
      <p:sp>
        <p:nvSpPr>
          <p:cNvPr id="48158" name="Text Box 103"/>
          <p:cNvSpPr txBox="1">
            <a:spLocks noChangeArrowheads="1"/>
          </p:cNvSpPr>
          <p:nvPr/>
        </p:nvSpPr>
        <p:spPr bwMode="auto">
          <a:xfrm>
            <a:off x="2147888" y="29654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5</a:t>
            </a:r>
          </a:p>
        </p:txBody>
      </p:sp>
      <p:sp>
        <p:nvSpPr>
          <p:cNvPr id="48159" name="Text Box 104"/>
          <p:cNvSpPr txBox="1">
            <a:spLocks noChangeArrowheads="1"/>
          </p:cNvSpPr>
          <p:nvPr/>
        </p:nvSpPr>
        <p:spPr bwMode="auto">
          <a:xfrm>
            <a:off x="2544763" y="35321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l"/>
            <a:r>
              <a:rPr lang="en-US" altLang="x-none" sz="2400" b="0">
                <a:latin typeface="Times New Roman" charset="0"/>
              </a:rPr>
              <a:t>3</a:t>
            </a:r>
          </a:p>
        </p:txBody>
      </p:sp>
      <p:sp>
        <p:nvSpPr>
          <p:cNvPr id="48160" name="Text Box 105"/>
          <p:cNvSpPr txBox="1">
            <a:spLocks noChangeArrowheads="1"/>
          </p:cNvSpPr>
          <p:nvPr/>
        </p:nvSpPr>
        <p:spPr bwMode="auto">
          <a:xfrm>
            <a:off x="152400" y="27432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u</a:t>
            </a:r>
          </a:p>
        </p:txBody>
      </p:sp>
      <p:sp>
        <p:nvSpPr>
          <p:cNvPr id="48161" name="Text Box 106"/>
          <p:cNvSpPr txBox="1">
            <a:spLocks noChangeArrowheads="1"/>
          </p:cNvSpPr>
          <p:nvPr/>
        </p:nvSpPr>
        <p:spPr bwMode="auto">
          <a:xfrm>
            <a:off x="1079500" y="1614488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v</a:t>
            </a:r>
          </a:p>
        </p:txBody>
      </p:sp>
      <p:sp>
        <p:nvSpPr>
          <p:cNvPr id="48162" name="Text Box 107"/>
          <p:cNvSpPr txBox="1">
            <a:spLocks noChangeArrowheads="1"/>
          </p:cNvSpPr>
          <p:nvPr/>
        </p:nvSpPr>
        <p:spPr bwMode="auto">
          <a:xfrm>
            <a:off x="1003300" y="3482975"/>
            <a:ext cx="388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w</a:t>
            </a:r>
          </a:p>
        </p:txBody>
      </p:sp>
      <p:sp>
        <p:nvSpPr>
          <p:cNvPr id="48163" name="Text Box 108"/>
          <p:cNvSpPr txBox="1">
            <a:spLocks noChangeArrowheads="1"/>
          </p:cNvSpPr>
          <p:nvPr/>
        </p:nvSpPr>
        <p:spPr bwMode="auto">
          <a:xfrm>
            <a:off x="1978025" y="23177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8164" name="Text Box 109"/>
          <p:cNvSpPr txBox="1">
            <a:spLocks noChangeArrowheads="1"/>
          </p:cNvSpPr>
          <p:nvPr/>
        </p:nvSpPr>
        <p:spPr bwMode="auto">
          <a:xfrm>
            <a:off x="2786063" y="16256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48165" name="Text Box 110"/>
          <p:cNvSpPr txBox="1">
            <a:spLocks noChangeArrowheads="1"/>
          </p:cNvSpPr>
          <p:nvPr/>
        </p:nvSpPr>
        <p:spPr bwMode="auto">
          <a:xfrm>
            <a:off x="3768725" y="27432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z</a:t>
            </a:r>
          </a:p>
        </p:txBody>
      </p:sp>
      <p:sp>
        <p:nvSpPr>
          <p:cNvPr id="48166" name="Text Box 111"/>
          <p:cNvSpPr txBox="1">
            <a:spLocks noChangeArrowheads="1"/>
          </p:cNvSpPr>
          <p:nvPr/>
        </p:nvSpPr>
        <p:spPr bwMode="auto">
          <a:xfrm>
            <a:off x="2206625" y="38290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s</a:t>
            </a:r>
          </a:p>
        </p:txBody>
      </p:sp>
      <p:sp>
        <p:nvSpPr>
          <p:cNvPr id="48167" name="Text Box 112"/>
          <p:cNvSpPr txBox="1">
            <a:spLocks noChangeArrowheads="1"/>
          </p:cNvSpPr>
          <p:nvPr/>
        </p:nvSpPr>
        <p:spPr bwMode="auto">
          <a:xfrm>
            <a:off x="3121025" y="3162300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FF"/>
                </a:solidFill>
              </a:rPr>
              <a:t>t</a:t>
            </a:r>
          </a:p>
        </p:txBody>
      </p:sp>
      <p:sp>
        <p:nvSpPr>
          <p:cNvPr id="48168" name="Rectangle 41"/>
          <p:cNvSpPr>
            <a:spLocks noChangeArrowheads="1"/>
          </p:cNvSpPr>
          <p:nvPr/>
        </p:nvSpPr>
        <p:spPr bwMode="auto">
          <a:xfrm>
            <a:off x="1447800" y="4343400"/>
            <a:ext cx="1620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800"/>
              <a:t>d</a:t>
            </a:r>
            <a:r>
              <a:rPr lang="en-US" altLang="x-none" sz="2800" baseline="-25000"/>
              <a:t>y</a:t>
            </a:r>
            <a:r>
              <a:rPr lang="en-US" altLang="x-none" sz="2800"/>
              <a:t>(z)=1</a:t>
            </a:r>
          </a:p>
        </p:txBody>
      </p:sp>
      <p:sp>
        <p:nvSpPr>
          <p:cNvPr id="48169" name="Rectangle 43"/>
          <p:cNvSpPr>
            <a:spLocks noChangeArrowheads="1"/>
          </p:cNvSpPr>
          <p:nvPr/>
        </p:nvSpPr>
        <p:spPr bwMode="auto">
          <a:xfrm>
            <a:off x="1447800" y="5029200"/>
            <a:ext cx="1620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800"/>
              <a:t>d</a:t>
            </a:r>
            <a:r>
              <a:rPr lang="en-US" altLang="x-none" sz="2800" baseline="-25000"/>
              <a:t>x</a:t>
            </a:r>
            <a:r>
              <a:rPr lang="en-US" altLang="x-none" sz="2800"/>
              <a:t>(z)=4</a:t>
            </a:r>
          </a:p>
        </p:txBody>
      </p:sp>
      <p:grpSp>
        <p:nvGrpSpPr>
          <p:cNvPr id="2" name="Group 189"/>
          <p:cNvGrpSpPr>
            <a:grpSpLocks/>
          </p:cNvGrpSpPr>
          <p:nvPr/>
        </p:nvGrpSpPr>
        <p:grpSpPr bwMode="auto">
          <a:xfrm>
            <a:off x="4835525" y="1600200"/>
            <a:ext cx="4156075" cy="4572000"/>
            <a:chOff x="4835525" y="1600200"/>
            <a:chExt cx="4156075" cy="4572000"/>
          </a:xfrm>
        </p:grpSpPr>
        <p:sp>
          <p:nvSpPr>
            <p:cNvPr id="48171" name="Oval 77"/>
            <p:cNvSpPr>
              <a:spLocks noChangeArrowheads="1"/>
            </p:cNvSpPr>
            <p:nvPr/>
          </p:nvSpPr>
          <p:spPr bwMode="auto">
            <a:xfrm>
              <a:off x="4884738" y="2590800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2" name="Oval 78"/>
            <p:cNvSpPr>
              <a:spLocks noChangeArrowheads="1"/>
            </p:cNvSpPr>
            <p:nvPr/>
          </p:nvSpPr>
          <p:spPr bwMode="auto">
            <a:xfrm>
              <a:off x="5746750" y="3262313"/>
              <a:ext cx="287338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3" name="Oval 79"/>
            <p:cNvSpPr>
              <a:spLocks noChangeArrowheads="1"/>
            </p:cNvSpPr>
            <p:nvPr/>
          </p:nvSpPr>
          <p:spPr bwMode="auto">
            <a:xfrm>
              <a:off x="5842000" y="2003425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4" name="Oval 80"/>
            <p:cNvSpPr>
              <a:spLocks noChangeArrowheads="1"/>
            </p:cNvSpPr>
            <p:nvPr/>
          </p:nvSpPr>
          <p:spPr bwMode="auto">
            <a:xfrm>
              <a:off x="6608763" y="2674938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5" name="Oval 81"/>
            <p:cNvSpPr>
              <a:spLocks noChangeArrowheads="1"/>
            </p:cNvSpPr>
            <p:nvPr/>
          </p:nvSpPr>
          <p:spPr bwMode="auto">
            <a:xfrm>
              <a:off x="7470775" y="3262313"/>
              <a:ext cx="287338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6" name="Oval 82"/>
            <p:cNvSpPr>
              <a:spLocks noChangeArrowheads="1"/>
            </p:cNvSpPr>
            <p:nvPr/>
          </p:nvSpPr>
          <p:spPr bwMode="auto">
            <a:xfrm>
              <a:off x="7470775" y="2003425"/>
              <a:ext cx="287338" cy="2508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7" name="Oval 83"/>
            <p:cNvSpPr>
              <a:spLocks noChangeArrowheads="1"/>
            </p:cNvSpPr>
            <p:nvPr/>
          </p:nvSpPr>
          <p:spPr bwMode="auto">
            <a:xfrm>
              <a:off x="6704013" y="3767138"/>
              <a:ext cx="287337" cy="2524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8" name="Oval 84"/>
            <p:cNvSpPr>
              <a:spLocks noChangeArrowheads="1"/>
            </p:cNvSpPr>
            <p:nvPr/>
          </p:nvSpPr>
          <p:spPr bwMode="auto">
            <a:xfrm>
              <a:off x="8428038" y="2590800"/>
              <a:ext cx="287337" cy="252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8179" name="Line 85"/>
            <p:cNvSpPr>
              <a:spLocks noChangeShapeType="1"/>
            </p:cNvSpPr>
            <p:nvPr/>
          </p:nvSpPr>
          <p:spPr bwMode="auto">
            <a:xfrm flipV="1">
              <a:off x="5172075" y="2170113"/>
              <a:ext cx="669925" cy="5048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0" name="Line 86"/>
            <p:cNvSpPr>
              <a:spLocks noChangeShapeType="1"/>
            </p:cNvSpPr>
            <p:nvPr/>
          </p:nvSpPr>
          <p:spPr bwMode="auto">
            <a:xfrm>
              <a:off x="5116513" y="2830513"/>
              <a:ext cx="623887" cy="5318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1" name="Line 87"/>
            <p:cNvSpPr>
              <a:spLocks noChangeShapeType="1"/>
            </p:cNvSpPr>
            <p:nvPr/>
          </p:nvSpPr>
          <p:spPr bwMode="auto">
            <a:xfrm>
              <a:off x="6081713" y="2184400"/>
              <a:ext cx="574675" cy="531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2" name="Line 88"/>
            <p:cNvSpPr>
              <a:spLocks noChangeShapeType="1"/>
            </p:cNvSpPr>
            <p:nvPr/>
          </p:nvSpPr>
          <p:spPr bwMode="auto">
            <a:xfrm>
              <a:off x="5986463" y="3430588"/>
              <a:ext cx="717550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3" name="Line 89"/>
            <p:cNvSpPr>
              <a:spLocks noChangeShapeType="1"/>
            </p:cNvSpPr>
            <p:nvPr/>
          </p:nvSpPr>
          <p:spPr bwMode="auto">
            <a:xfrm flipV="1">
              <a:off x="6018213" y="2884488"/>
              <a:ext cx="638175" cy="420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4" name="Line 90"/>
            <p:cNvSpPr>
              <a:spLocks noChangeShapeType="1"/>
            </p:cNvSpPr>
            <p:nvPr/>
          </p:nvSpPr>
          <p:spPr bwMode="auto">
            <a:xfrm>
              <a:off x="6848475" y="2898775"/>
              <a:ext cx="654050" cy="392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5" name="Line 91"/>
            <p:cNvSpPr>
              <a:spLocks noChangeShapeType="1"/>
            </p:cNvSpPr>
            <p:nvPr/>
          </p:nvSpPr>
          <p:spPr bwMode="auto">
            <a:xfrm flipV="1">
              <a:off x="6943725" y="3473450"/>
              <a:ext cx="590550" cy="334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6" name="Line 92"/>
            <p:cNvSpPr>
              <a:spLocks noChangeShapeType="1"/>
            </p:cNvSpPr>
            <p:nvPr/>
          </p:nvSpPr>
          <p:spPr bwMode="auto">
            <a:xfrm flipV="1">
              <a:off x="6896100" y="2716213"/>
              <a:ext cx="1531938" cy="98425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7" name="Line 93"/>
            <p:cNvSpPr>
              <a:spLocks noChangeShapeType="1"/>
            </p:cNvSpPr>
            <p:nvPr/>
          </p:nvSpPr>
          <p:spPr bwMode="auto">
            <a:xfrm>
              <a:off x="6097588" y="2114550"/>
              <a:ext cx="1373187" cy="14288"/>
            </a:xfrm>
            <a:prstGeom prst="line">
              <a:avLst/>
            </a:prstGeom>
            <a:noFill/>
            <a:ln w="50800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8" name="Line 94"/>
            <p:cNvSpPr>
              <a:spLocks noChangeShapeType="1"/>
            </p:cNvSpPr>
            <p:nvPr/>
          </p:nvSpPr>
          <p:spPr bwMode="auto">
            <a:xfrm>
              <a:off x="7742238" y="2212975"/>
              <a:ext cx="766762" cy="419100"/>
            </a:xfrm>
            <a:prstGeom prst="line">
              <a:avLst/>
            </a:prstGeom>
            <a:noFill/>
            <a:ln w="53975">
              <a:solidFill>
                <a:srgbClr val="3C82C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9" name="Text Box 95"/>
            <p:cNvSpPr txBox="1">
              <a:spLocks noChangeArrowheads="1"/>
            </p:cNvSpPr>
            <p:nvPr/>
          </p:nvSpPr>
          <p:spPr bwMode="auto">
            <a:xfrm>
              <a:off x="5214938" y="19494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8190" name="Text Box 96"/>
            <p:cNvSpPr txBox="1">
              <a:spLocks noChangeArrowheads="1"/>
            </p:cNvSpPr>
            <p:nvPr/>
          </p:nvSpPr>
          <p:spPr bwMode="auto">
            <a:xfrm>
              <a:off x="6572250" y="160020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8191" name="Text Box 97"/>
            <p:cNvSpPr txBox="1">
              <a:spLocks noChangeArrowheads="1"/>
            </p:cNvSpPr>
            <p:nvPr/>
          </p:nvSpPr>
          <p:spPr bwMode="auto">
            <a:xfrm>
              <a:off x="5327650" y="26225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2</a:t>
              </a:r>
            </a:p>
          </p:txBody>
        </p:sp>
        <p:sp>
          <p:nvSpPr>
            <p:cNvPr id="48192" name="Text Box 98"/>
            <p:cNvSpPr txBox="1">
              <a:spLocks noChangeArrowheads="1"/>
            </p:cNvSpPr>
            <p:nvPr/>
          </p:nvSpPr>
          <p:spPr bwMode="auto">
            <a:xfrm>
              <a:off x="6332538" y="204787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8193" name="Text Box 99"/>
            <p:cNvSpPr txBox="1">
              <a:spLocks noChangeArrowheads="1"/>
            </p:cNvSpPr>
            <p:nvPr/>
          </p:nvSpPr>
          <p:spPr bwMode="auto">
            <a:xfrm>
              <a:off x="6029325" y="2692400"/>
              <a:ext cx="3349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8194" name="Text Box 100"/>
            <p:cNvSpPr txBox="1">
              <a:spLocks noChangeArrowheads="1"/>
            </p:cNvSpPr>
            <p:nvPr/>
          </p:nvSpPr>
          <p:spPr bwMode="auto">
            <a:xfrm>
              <a:off x="7307263" y="22860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8195" name="Text Box 101"/>
            <p:cNvSpPr txBox="1">
              <a:spLocks noChangeArrowheads="1"/>
            </p:cNvSpPr>
            <p:nvPr/>
          </p:nvSpPr>
          <p:spPr bwMode="auto">
            <a:xfrm>
              <a:off x="8008938" y="18796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1</a:t>
              </a:r>
            </a:p>
          </p:txBody>
        </p:sp>
        <p:sp>
          <p:nvSpPr>
            <p:cNvPr id="48196" name="Text Box 102"/>
            <p:cNvSpPr txBox="1">
              <a:spLocks noChangeArrowheads="1"/>
            </p:cNvSpPr>
            <p:nvPr/>
          </p:nvSpPr>
          <p:spPr bwMode="auto">
            <a:xfrm>
              <a:off x="5981700" y="3505200"/>
              <a:ext cx="3381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4</a:t>
              </a:r>
            </a:p>
          </p:txBody>
        </p:sp>
        <p:sp>
          <p:nvSpPr>
            <p:cNvPr id="48197" name="Text Box 103"/>
            <p:cNvSpPr txBox="1">
              <a:spLocks noChangeArrowheads="1"/>
            </p:cNvSpPr>
            <p:nvPr/>
          </p:nvSpPr>
          <p:spPr bwMode="auto">
            <a:xfrm>
              <a:off x="6831013" y="296545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5</a:t>
              </a:r>
            </a:p>
          </p:txBody>
        </p:sp>
        <p:sp>
          <p:nvSpPr>
            <p:cNvPr id="48198" name="Text Box 104"/>
            <p:cNvSpPr txBox="1">
              <a:spLocks noChangeArrowheads="1"/>
            </p:cNvSpPr>
            <p:nvPr/>
          </p:nvSpPr>
          <p:spPr bwMode="auto">
            <a:xfrm>
              <a:off x="7227888" y="3532188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/>
              <a:r>
                <a:rPr lang="en-US" altLang="x-none" sz="2400" b="0">
                  <a:latin typeface="Times New Roman" charset="0"/>
                </a:rPr>
                <a:t>3</a:t>
              </a:r>
            </a:p>
          </p:txBody>
        </p:sp>
        <p:sp>
          <p:nvSpPr>
            <p:cNvPr id="48199" name="Text Box 105"/>
            <p:cNvSpPr txBox="1">
              <a:spLocks noChangeArrowheads="1"/>
            </p:cNvSpPr>
            <p:nvPr/>
          </p:nvSpPr>
          <p:spPr bwMode="auto">
            <a:xfrm>
              <a:off x="4835525" y="2743200"/>
              <a:ext cx="339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u</a:t>
              </a:r>
            </a:p>
          </p:txBody>
        </p:sp>
        <p:sp>
          <p:nvSpPr>
            <p:cNvPr id="48200" name="Text Box 106"/>
            <p:cNvSpPr txBox="1">
              <a:spLocks noChangeArrowheads="1"/>
            </p:cNvSpPr>
            <p:nvPr/>
          </p:nvSpPr>
          <p:spPr bwMode="auto">
            <a:xfrm>
              <a:off x="5762625" y="1614488"/>
              <a:ext cx="3206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v</a:t>
              </a:r>
            </a:p>
          </p:txBody>
        </p:sp>
        <p:sp>
          <p:nvSpPr>
            <p:cNvPr id="48201" name="Text Box 107"/>
            <p:cNvSpPr txBox="1">
              <a:spLocks noChangeArrowheads="1"/>
            </p:cNvSpPr>
            <p:nvPr/>
          </p:nvSpPr>
          <p:spPr bwMode="auto">
            <a:xfrm>
              <a:off x="5686425" y="3482975"/>
              <a:ext cx="3889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w</a:t>
              </a:r>
            </a:p>
          </p:txBody>
        </p:sp>
        <p:sp>
          <p:nvSpPr>
            <p:cNvPr id="48202" name="Text Box 108"/>
            <p:cNvSpPr txBox="1">
              <a:spLocks noChangeArrowheads="1"/>
            </p:cNvSpPr>
            <p:nvPr/>
          </p:nvSpPr>
          <p:spPr bwMode="auto">
            <a:xfrm>
              <a:off x="6661150" y="2317750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8203" name="Text Box 109"/>
            <p:cNvSpPr txBox="1">
              <a:spLocks noChangeArrowheads="1"/>
            </p:cNvSpPr>
            <p:nvPr/>
          </p:nvSpPr>
          <p:spPr bwMode="auto">
            <a:xfrm>
              <a:off x="7469188" y="1625600"/>
              <a:ext cx="3206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y</a:t>
              </a:r>
            </a:p>
          </p:txBody>
        </p:sp>
        <p:sp>
          <p:nvSpPr>
            <p:cNvPr id="48204" name="Text Box 110"/>
            <p:cNvSpPr txBox="1">
              <a:spLocks noChangeArrowheads="1"/>
            </p:cNvSpPr>
            <p:nvPr/>
          </p:nvSpPr>
          <p:spPr bwMode="auto">
            <a:xfrm>
              <a:off x="8451850" y="2743200"/>
              <a:ext cx="311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z</a:t>
              </a:r>
            </a:p>
          </p:txBody>
        </p:sp>
        <p:sp>
          <p:nvSpPr>
            <p:cNvPr id="48205" name="Text Box 111"/>
            <p:cNvSpPr txBox="1">
              <a:spLocks noChangeArrowheads="1"/>
            </p:cNvSpPr>
            <p:nvPr/>
          </p:nvSpPr>
          <p:spPr bwMode="auto">
            <a:xfrm>
              <a:off x="6910388" y="3829050"/>
              <a:ext cx="3254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s</a:t>
              </a:r>
            </a:p>
          </p:txBody>
        </p:sp>
        <p:sp>
          <p:nvSpPr>
            <p:cNvPr id="48206" name="Text Box 112"/>
            <p:cNvSpPr txBox="1">
              <a:spLocks noChangeArrowheads="1"/>
            </p:cNvSpPr>
            <p:nvPr/>
          </p:nvSpPr>
          <p:spPr bwMode="auto">
            <a:xfrm>
              <a:off x="7804150" y="3162300"/>
              <a:ext cx="2682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</a:rPr>
                <a:t>t</a:t>
              </a:r>
            </a:p>
          </p:txBody>
        </p:sp>
        <p:sp>
          <p:nvSpPr>
            <p:cNvPr id="48207" name="Rectangle 188"/>
            <p:cNvSpPr>
              <a:spLocks noChangeArrowheads="1"/>
            </p:cNvSpPr>
            <p:nvPr/>
          </p:nvSpPr>
          <p:spPr bwMode="auto">
            <a:xfrm>
              <a:off x="4856492" y="4356318"/>
              <a:ext cx="4135108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algn="l" eaLnBrk="1" hangingPunct="1"/>
              <a:r>
                <a:rPr lang="en-US" altLang="x-none" sz="2800"/>
                <a:t>d</a:t>
              </a:r>
              <a:r>
                <a:rPr lang="en-US" altLang="x-none" sz="2800" baseline="-25000"/>
                <a:t>v</a:t>
              </a:r>
              <a:r>
                <a:rPr lang="en-US" altLang="x-none" sz="2800"/>
                <a:t>(z)= min{2+d</a:t>
              </a:r>
              <a:r>
                <a:rPr lang="en-US" altLang="x-none" sz="2800" baseline="-25000"/>
                <a:t>y</a:t>
              </a:r>
              <a:r>
                <a:rPr lang="en-US" altLang="x-none" sz="2800"/>
                <a:t>(z),</a:t>
              </a:r>
              <a:br>
                <a:rPr lang="en-US" altLang="x-none" sz="2800"/>
              </a:br>
              <a:r>
                <a:rPr lang="en-US" altLang="x-none" sz="2800"/>
                <a:t>          1+d</a:t>
              </a:r>
              <a:r>
                <a:rPr lang="en-US" altLang="x-none" sz="2400" baseline="-25000"/>
                <a:t>x</a:t>
              </a:r>
              <a:r>
                <a:rPr lang="en-US" altLang="x-none" sz="2800"/>
                <a:t>(z)}</a:t>
              </a:r>
            </a:p>
            <a:p>
              <a:pPr algn="l" eaLnBrk="1" hangingPunct="1"/>
              <a:r>
                <a:rPr lang="en-US" altLang="x-none" sz="2800"/>
                <a:t>     = 3</a:t>
              </a:r>
            </a:p>
            <a:p>
              <a:pPr eaLnBrk="1" hangingPunct="1"/>
              <a:endParaRPr lang="en-US" altLang="x-none" sz="2800"/>
            </a:p>
          </p:txBody>
        </p:sp>
      </p:grpSp>
    </p:spTree>
    <p:extLst>
      <p:ext uri="{BB962C8B-B14F-4D97-AF65-F5344CB8AC3E}">
        <p14:creationId xmlns:p14="http://schemas.microsoft.com/office/powerpoint/2010/main" val="80410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30054</TotalTime>
  <Words>829</Words>
  <Application>Microsoft Macintosh PowerPoint</Application>
  <PresentationFormat>On-screen Show (4:3)</PresentationFormat>
  <Paragraphs>406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Calibri</vt:lpstr>
      <vt:lpstr>Comic Sans MS</vt:lpstr>
      <vt:lpstr>Courier New</vt:lpstr>
      <vt:lpstr>ＭＳ Ｐゴシック</vt:lpstr>
      <vt:lpstr>Times New Roman</vt:lpstr>
      <vt:lpstr>小塚ゴシック Pro L</vt:lpstr>
      <vt:lpstr>Arial</vt:lpstr>
      <vt:lpstr>Office Theme</vt:lpstr>
      <vt:lpstr>Network Control</vt:lpstr>
      <vt:lpstr>Traditional Division of Labor</vt:lpstr>
      <vt:lpstr>Example: Shortest-Path Routing</vt:lpstr>
      <vt:lpstr>Link State: Dijkstra’s Algorithm</vt:lpstr>
      <vt:lpstr>Link-State Routing Example</vt:lpstr>
      <vt:lpstr>Link-State Routing Example (cont.)</vt:lpstr>
      <vt:lpstr>Link State: Shortest-Path Tree</vt:lpstr>
      <vt:lpstr>Distance Vector: Bellman-Ford Algo</vt:lpstr>
      <vt:lpstr>Distance Vector Example</vt:lpstr>
      <vt:lpstr>Distance Vector Example (Cont.)</vt:lpstr>
      <vt:lpstr>What is the Right Division of Labor?</vt:lpstr>
      <vt:lpstr>Control Plane as a Distributed System</vt:lpstr>
      <vt:lpstr>Hop-by-Hop Utilization-aware Load-balancing Architecture</vt:lpstr>
      <vt:lpstr>HULA Multipath Load Balancing</vt:lpstr>
      <vt:lpstr>Flowlet Routing</vt:lpstr>
      <vt:lpstr>Path Performance Statistics</vt:lpstr>
      <vt:lpstr>Putting it all Together Using P4</vt:lpstr>
    </vt:vector>
  </TitlesOfParts>
  <Company>Columbia University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</cp:lastModifiedBy>
  <cp:revision>1035</cp:revision>
  <cp:lastPrinted>2012-10-23T16:46:37Z</cp:lastPrinted>
  <dcterms:created xsi:type="dcterms:W3CDTF">2011-07-06T20:32:25Z</dcterms:created>
  <dcterms:modified xsi:type="dcterms:W3CDTF">2018-10-11T17:27:45Z</dcterms:modified>
</cp:coreProperties>
</file>