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42"/>
  </p:notes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91" r:id="rId31"/>
    <p:sldId id="292" r:id="rId32"/>
    <p:sldId id="293" r:id="rId33"/>
    <p:sldId id="294" r:id="rId34"/>
    <p:sldId id="295" r:id="rId35"/>
    <p:sldId id="296" r:id="rId36"/>
    <p:sldId id="297" r:id="rId37"/>
    <p:sldId id="298" r:id="rId38"/>
    <p:sldId id="299" r:id="rId39"/>
    <p:sldId id="300" r:id="rId40"/>
    <p:sldId id="302" r:id="rId41"/>
  </p:sldIdLst>
  <p:sldSz cx="9144000" cy="6858000" type="overhead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8F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71"/>
    <p:restoredTop sz="72883"/>
  </p:normalViewPr>
  <p:slideViewPr>
    <p:cSldViewPr snapToGrid="0" snapToObjects="1">
      <p:cViewPr varScale="1">
        <p:scale>
          <a:sx n="110" d="100"/>
          <a:sy n="110" d="100"/>
        </p:scale>
        <p:origin x="248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notesMaster" Target="notesMasters/notesMaster1.xml"/><Relationship Id="rId43" Type="http://schemas.openxmlformats.org/officeDocument/2006/relationships/presProps" Target="presProps.xml"/><Relationship Id="rId44" Type="http://schemas.openxmlformats.org/officeDocument/2006/relationships/viewProps" Target="viewProps.xml"/><Relationship Id="rId4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C1FB35-E210-9B4F-8DA7-0FA79F86F1C9}" type="datetimeFigureOut">
              <a:rPr lang="en-US" smtClean="0"/>
              <a:t>10/15/18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B05868-5682-FB41-9BBE-26E7F13D9D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6937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390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5627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415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97547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lang="en-US" sz="1400" b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12141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96345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67990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0864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18913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11907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4085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93468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95818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45475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5250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28449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03850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46783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b="1" i="1" baseline="-25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96400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10926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51080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4349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71316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61750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2203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16244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76702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9730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6203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dirty="0" smtClean="0"/>
              <a:t>Return indicates </a:t>
            </a:r>
            <a:r>
              <a:rPr lang="en-US" b="0" dirty="0" err="1" smtClean="0"/>
              <a:t>reconfig</a:t>
            </a:r>
            <a:r>
              <a:rPr lang="en-US" b="0" baseline="0" dirty="0" smtClean="0"/>
              <a:t> is complete because the reply to the reconfiguration message told the admin that a quorum of nodes in the old system were starting a new epoch and no longer accepting requests.  So the only for a new request to be processed is in the new epoch!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24185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5024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6413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6659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Discuss why</a:t>
            </a:r>
            <a:r>
              <a:rPr lang="en-US" baseline="0" dirty="0" smtClean="0"/>
              <a:t> f instead of 2f here provides the fault tolerance!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4465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5177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317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191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83F3E-8D2D-8D4F-BA7F-C0A897C14CA0}" type="datetimeFigureOut">
              <a:rPr lang="en-US" smtClean="0"/>
              <a:t>10/15/18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83F3E-8D2D-8D4F-BA7F-C0A897C14CA0}" type="datetimeFigureOut">
              <a:rPr lang="en-US" smtClean="0"/>
              <a:t>10/15/18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83F3E-8D2D-8D4F-BA7F-C0A897C14CA0}" type="datetimeFigureOut">
              <a:rPr lang="en-US" smtClean="0"/>
              <a:t>10/15/18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83F3E-8D2D-8D4F-BA7F-C0A897C14CA0}" type="datetimeFigureOut">
              <a:rPr lang="en-US" smtClean="0"/>
              <a:t>10/15/18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83F3E-8D2D-8D4F-BA7F-C0A897C14CA0}" type="datetimeFigureOut">
              <a:rPr lang="en-US" smtClean="0"/>
              <a:t>10/15/18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83F3E-8D2D-8D4F-BA7F-C0A897C14CA0}" type="datetimeFigureOut">
              <a:rPr lang="en-US" smtClean="0"/>
              <a:t>10/15/18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83F3E-8D2D-8D4F-BA7F-C0A897C14CA0}" type="datetimeFigureOut">
              <a:rPr lang="en-US" smtClean="0"/>
              <a:t>10/15/18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83F3E-8D2D-8D4F-BA7F-C0A897C14CA0}" type="datetimeFigureOut">
              <a:rPr lang="en-US" smtClean="0"/>
              <a:t>10/15/18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83F3E-8D2D-8D4F-BA7F-C0A897C14CA0}" type="datetimeFigureOut">
              <a:rPr lang="en-US" smtClean="0"/>
              <a:t>10/15/18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83F3E-8D2D-8D4F-BA7F-C0A897C14CA0}" type="datetimeFigureOut">
              <a:rPr lang="en-US" smtClean="0"/>
              <a:t>10/15/18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83F3E-8D2D-8D4F-BA7F-C0A897C14CA0}" type="datetimeFigureOut">
              <a:rPr lang="en-US" smtClean="0"/>
              <a:t>10/15/18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6435" y="0"/>
            <a:ext cx="859663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6435" y="1839172"/>
            <a:ext cx="8596631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Helvetica Neue Medium" charset="0"/>
              </a:defRPr>
            </a:lvl1pPr>
          </a:lstStyle>
          <a:p>
            <a:fld id="{16883F3E-8D2D-8D4F-BA7F-C0A897C14CA0}" type="datetimeFigureOut">
              <a:rPr lang="en-US" smtClean="0"/>
              <a:pPr/>
              <a:t>10/15/18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Helvetica Neue Medium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Helvetica Neue Medium" charset="0"/>
              </a:defRPr>
            </a:lvl1pPr>
          </a:lstStyle>
          <a:p>
            <a:fld id="{BA294D44-32C8-FE4A-A262-B6F8943234A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8478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Helvetica Neue Medium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Helvetica Neue Medium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Helvetica Neue Medium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Helvetica Neue Medium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Helvetica Neue Medium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Helvetica Neue Medium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tif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3.tif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3.tif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65018" y="857250"/>
            <a:ext cx="7838902" cy="1790700"/>
          </a:xfrm>
        </p:spPr>
        <p:txBody>
          <a:bodyPr>
            <a:normAutofit fontScale="90000"/>
          </a:bodyPr>
          <a:lstStyle/>
          <a:p>
            <a:r>
              <a:rPr lang="en-US"/>
              <a:t>View Change Protocols and Reconfiguration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4137259"/>
            <a:ext cx="6858000" cy="1241822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COS 418: Distributed Systems</a:t>
            </a:r>
          </a:p>
          <a:p>
            <a:r>
              <a:rPr lang="en-US" dirty="0" smtClean="0"/>
              <a:t>Lecture </a:t>
            </a:r>
            <a:r>
              <a:rPr lang="en-US" dirty="0" smtClean="0"/>
              <a:t>9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Wyatt Lloyd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8218" y="2843509"/>
            <a:ext cx="867565" cy="109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804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Content Placeholder 42"/>
          <p:cNvSpPr>
            <a:spLocks noGrp="1"/>
          </p:cNvSpPr>
          <p:nvPr>
            <p:ph idx="1"/>
          </p:nvPr>
        </p:nvSpPr>
        <p:spPr>
          <a:xfrm>
            <a:off x="152400" y="4406454"/>
            <a:ext cx="8763000" cy="2070546"/>
          </a:xfrm>
        </p:spPr>
        <p:txBody>
          <a:bodyPr>
            <a:noAutofit/>
          </a:bodyPr>
          <a:lstStyle/>
          <a:p>
            <a:r>
              <a:rPr lang="en-US" sz="2400" dirty="0" smtClean="0">
                <a:sym typeface="Wingdings"/>
              </a:rPr>
              <a:t>Previous Request’s commit </a:t>
            </a:r>
            <a:r>
              <a:rPr lang="en-US" sz="2400" dirty="0" smtClean="0">
                <a:solidFill>
                  <a:srgbClr val="FF8F00"/>
                </a:solidFill>
                <a:sym typeface="Wingdings"/>
              </a:rPr>
              <a:t>piggybacked </a:t>
            </a:r>
            <a:r>
              <a:rPr lang="en-US" sz="2400" dirty="0" smtClean="0">
                <a:sym typeface="Wingdings"/>
              </a:rPr>
              <a:t>on current Prepare</a:t>
            </a:r>
          </a:p>
          <a:p>
            <a:pPr lvl="2"/>
            <a:endParaRPr lang="en-US" sz="1600" dirty="0">
              <a:sym typeface="Wingdings"/>
            </a:endParaRPr>
          </a:p>
          <a:p>
            <a:r>
              <a:rPr lang="en-US" sz="2400" dirty="0" smtClean="0">
                <a:sym typeface="Wingdings"/>
              </a:rPr>
              <a:t>No client Request after a timeout period?</a:t>
            </a:r>
          </a:p>
          <a:p>
            <a:pPr lvl="1"/>
            <a:r>
              <a:rPr lang="en-US" dirty="0" smtClean="0">
                <a:sym typeface="Wingdings"/>
              </a:rPr>
              <a:t>Primary sends Commit message to all backups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Piggybacked Commits</a:t>
            </a:r>
            <a:endParaRPr lang="en-US" sz="4400" dirty="0"/>
          </a:p>
        </p:txBody>
      </p:sp>
      <p:sp>
        <p:nvSpPr>
          <p:cNvPr id="6" name="TextBox 5"/>
          <p:cNvSpPr txBox="1"/>
          <p:nvPr/>
        </p:nvSpPr>
        <p:spPr>
          <a:xfrm>
            <a:off x="161401" y="1813932"/>
            <a:ext cx="10390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smtClean="0">
                <a:latin typeface="Helvetica Neue Medium" charset="0"/>
                <a:ea typeface="Helvetica Neue Medium" charset="0"/>
                <a:cs typeface="Helvetica Neue Medium" charset="0"/>
              </a:rPr>
              <a:t>Client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61401" y="2408664"/>
            <a:ext cx="17411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 smtClean="0">
                <a:latin typeface="Helvetica Neue Medium" charset="0"/>
                <a:ea typeface="Helvetica Neue Medium" charset="0"/>
                <a:cs typeface="Helvetica Neue Medium" charset="0"/>
              </a:rPr>
              <a:t>A (Primary)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61401" y="3003396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 smtClean="0">
                <a:latin typeface="Helvetica Neue Medium" charset="0"/>
                <a:ea typeface="Helvetica Neue Medium" charset="0"/>
                <a:cs typeface="Helvetica Neue Medium" charset="0"/>
              </a:rPr>
              <a:t>B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61401" y="3598128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 smtClean="0">
                <a:latin typeface="Helvetica Neue Medium" charset="0"/>
                <a:ea typeface="Helvetica Neue Medium" charset="0"/>
                <a:cs typeface="Helvetica Neue Medium" charset="0"/>
              </a:rPr>
              <a:t>C</a:t>
            </a:r>
          </a:p>
        </p:txBody>
      </p:sp>
      <p:cxnSp>
        <p:nvCxnSpPr>
          <p:cNvPr id="11" name="Straight Connector 10"/>
          <p:cNvCxnSpPr>
            <a:stCxn id="6" idx="3"/>
          </p:cNvCxnSpPr>
          <p:nvPr/>
        </p:nvCxnSpPr>
        <p:spPr>
          <a:xfrm flipV="1">
            <a:off x="1200468" y="2044764"/>
            <a:ext cx="7714932" cy="1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oli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stCxn id="7" idx="3"/>
          </p:cNvCxnSpPr>
          <p:nvPr/>
        </p:nvCxnSpPr>
        <p:spPr>
          <a:xfrm>
            <a:off x="1902583" y="2639497"/>
            <a:ext cx="7012817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oli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8" idx="3"/>
          </p:cNvCxnSpPr>
          <p:nvPr/>
        </p:nvCxnSpPr>
        <p:spPr>
          <a:xfrm>
            <a:off x="568885" y="3234229"/>
            <a:ext cx="8346515" cy="1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oli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9" idx="3"/>
          </p:cNvCxnSpPr>
          <p:nvPr/>
        </p:nvCxnSpPr>
        <p:spPr>
          <a:xfrm>
            <a:off x="568885" y="3828961"/>
            <a:ext cx="8346515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oli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7810419" y="3859738"/>
            <a:ext cx="9957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latin typeface="Helvetica Neue Medium" charset="0"/>
                <a:ea typeface="Helvetica Neue Medium" charset="0"/>
                <a:cs typeface="Helvetica Neue Medium" charset="0"/>
              </a:rPr>
              <a:t>Time </a:t>
            </a:r>
            <a:r>
              <a:rPr lang="en-US" smtClean="0">
                <a:latin typeface="Helvetica Neue Medium" charset="0"/>
                <a:ea typeface="Helvetica Neue Medium" charset="0"/>
                <a:cs typeface="Helvetica Neue Medium" charset="0"/>
                <a:sym typeface="Wingdings"/>
              </a:rPr>
              <a:t></a:t>
            </a:r>
            <a:endParaRPr lang="en-US" smtClean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2289437" y="2039557"/>
            <a:ext cx="401444" cy="594733"/>
          </a:xfrm>
          <a:prstGeom prst="straightConnector1">
            <a:avLst/>
          </a:prstGeom>
          <a:ln w="57150">
            <a:prstDash val="solid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1891276" y="1554809"/>
            <a:ext cx="10743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latin typeface="Helvetica Neue Medium" charset="0"/>
                <a:ea typeface="Helvetica Neue Medium" charset="0"/>
                <a:cs typeface="Helvetica Neue Medium" charset="0"/>
              </a:rPr>
              <a:t>Request</a:t>
            </a:r>
          </a:p>
        </p:txBody>
      </p:sp>
      <p:grpSp>
        <p:nvGrpSpPr>
          <p:cNvPr id="49" name="Group 48"/>
          <p:cNvGrpSpPr/>
          <p:nvPr/>
        </p:nvGrpSpPr>
        <p:grpSpPr>
          <a:xfrm>
            <a:off x="3466019" y="1554809"/>
            <a:ext cx="1019510" cy="2275713"/>
            <a:chOff x="3466019" y="1554809"/>
            <a:chExt cx="1019510" cy="2275713"/>
          </a:xfrm>
        </p:grpSpPr>
        <p:cxnSp>
          <p:nvCxnSpPr>
            <p:cNvPr id="23" name="Straight Arrow Connector 22"/>
            <p:cNvCxnSpPr/>
            <p:nvPr/>
          </p:nvCxnSpPr>
          <p:spPr>
            <a:xfrm>
              <a:off x="3835326" y="2641059"/>
              <a:ext cx="401444" cy="594733"/>
            </a:xfrm>
            <a:prstGeom prst="straightConnector1">
              <a:avLst/>
            </a:prstGeom>
            <a:ln w="57150">
              <a:prstDash val="solid"/>
              <a:tailEnd type="triangle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>
              <a:off x="3835326" y="2634290"/>
              <a:ext cx="401444" cy="1196232"/>
            </a:xfrm>
            <a:prstGeom prst="straightConnector1">
              <a:avLst/>
            </a:prstGeom>
            <a:ln w="57150">
              <a:prstDash val="solid"/>
              <a:tailEnd type="triangle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>
              <a:off x="3466019" y="1554809"/>
              <a:ext cx="10195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mtClean="0">
                  <a:latin typeface="Helvetica Neue Medium" charset="0"/>
                  <a:ea typeface="Helvetica Neue Medium" charset="0"/>
                  <a:cs typeface="Helvetica Neue Medium" charset="0"/>
                </a:rPr>
                <a:t>Prepare</a:t>
              </a: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4899477" y="1554809"/>
            <a:ext cx="1352934" cy="2265531"/>
            <a:chOff x="4899477" y="1554809"/>
            <a:chExt cx="1352934" cy="2265531"/>
          </a:xfrm>
        </p:grpSpPr>
        <p:cxnSp>
          <p:nvCxnSpPr>
            <p:cNvPr id="27" name="Straight Arrow Connector 26"/>
            <p:cNvCxnSpPr/>
            <p:nvPr/>
          </p:nvCxnSpPr>
          <p:spPr>
            <a:xfrm flipV="1">
              <a:off x="5723898" y="2630877"/>
              <a:ext cx="337954" cy="1189463"/>
            </a:xfrm>
            <a:prstGeom prst="straightConnector1">
              <a:avLst/>
            </a:prstGeom>
            <a:ln w="57150">
              <a:prstDash val="solid"/>
              <a:tailEnd type="triangle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/>
            <p:nvPr/>
          </p:nvCxnSpPr>
          <p:spPr>
            <a:xfrm flipV="1">
              <a:off x="5636304" y="2630878"/>
              <a:ext cx="339142" cy="594731"/>
            </a:xfrm>
            <a:prstGeom prst="straightConnector1">
              <a:avLst/>
            </a:prstGeom>
            <a:ln w="57150">
              <a:prstDash val="solid"/>
              <a:tailEnd type="triangle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35" name="TextBox 34"/>
            <p:cNvSpPr txBox="1"/>
            <p:nvPr/>
          </p:nvSpPr>
          <p:spPr>
            <a:xfrm>
              <a:off x="4899477" y="1554809"/>
              <a:ext cx="135293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Helvetica Neue Medium" charset="0"/>
                  <a:ea typeface="Helvetica Neue Medium" charset="0"/>
                  <a:cs typeface="Helvetica Neue Medium" charset="0"/>
                </a:rPr>
                <a:t>PrepareOK</a:t>
              </a: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7462937" y="1546535"/>
            <a:ext cx="792205" cy="1084342"/>
            <a:chOff x="6952400" y="1532996"/>
            <a:chExt cx="792205" cy="1084342"/>
          </a:xfrm>
        </p:grpSpPr>
        <p:sp>
          <p:nvSpPr>
            <p:cNvPr id="36" name="TextBox 35"/>
            <p:cNvSpPr txBox="1"/>
            <p:nvPr/>
          </p:nvSpPr>
          <p:spPr>
            <a:xfrm>
              <a:off x="6952400" y="1532996"/>
              <a:ext cx="79220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mtClean="0">
                  <a:latin typeface="Helvetica Neue Medium" charset="0"/>
                  <a:ea typeface="Helvetica Neue Medium" charset="0"/>
                  <a:cs typeface="Helvetica Neue Medium" charset="0"/>
                </a:rPr>
                <a:t>Reply</a:t>
              </a:r>
            </a:p>
          </p:txBody>
        </p:sp>
        <p:cxnSp>
          <p:nvCxnSpPr>
            <p:cNvPr id="39" name="Straight Arrow Connector 38"/>
            <p:cNvCxnSpPr/>
            <p:nvPr/>
          </p:nvCxnSpPr>
          <p:spPr>
            <a:xfrm flipV="1">
              <a:off x="7186032" y="2044764"/>
              <a:ext cx="416312" cy="572574"/>
            </a:xfrm>
            <a:prstGeom prst="straightConnector1">
              <a:avLst/>
            </a:prstGeom>
            <a:ln w="57150">
              <a:prstDash val="solid"/>
              <a:tailEnd type="triangle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4" name="Group 33"/>
          <p:cNvGrpSpPr/>
          <p:nvPr/>
        </p:nvGrpSpPr>
        <p:grpSpPr>
          <a:xfrm>
            <a:off x="6570902" y="2120965"/>
            <a:ext cx="1069524" cy="617096"/>
            <a:chOff x="6570902" y="2120965"/>
            <a:chExt cx="1069524" cy="617096"/>
          </a:xfrm>
        </p:grpSpPr>
        <p:sp>
          <p:nvSpPr>
            <p:cNvPr id="37" name="TextBox 36"/>
            <p:cNvSpPr txBox="1"/>
            <p:nvPr/>
          </p:nvSpPr>
          <p:spPr>
            <a:xfrm>
              <a:off x="6570902" y="2120965"/>
              <a:ext cx="1069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smtClean="0">
                  <a:latin typeface="Helvetica Neue Medium" charset="0"/>
                  <a:ea typeface="Helvetica Neue Medium" charset="0"/>
                  <a:cs typeface="Helvetica Neue Medium" charset="0"/>
                </a:rPr>
                <a:t>Execute</a:t>
              </a:r>
            </a:p>
          </p:txBody>
        </p:sp>
        <p:sp>
          <p:nvSpPr>
            <p:cNvPr id="38" name="5-Point Star 37"/>
            <p:cNvSpPr/>
            <p:nvPr/>
          </p:nvSpPr>
          <p:spPr>
            <a:xfrm>
              <a:off x="6662708" y="2492734"/>
              <a:ext cx="245327" cy="245327"/>
            </a:xfrm>
            <a:prstGeom prst="star5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  <a:prstDash val="soli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800" dirty="0" smtClean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</p:grpSp>
      <p:sp>
        <p:nvSpPr>
          <p:cNvPr id="30" name="Rectangle 29"/>
          <p:cNvSpPr/>
          <p:nvPr/>
        </p:nvSpPr>
        <p:spPr>
          <a:xfrm>
            <a:off x="7972514" y="773040"/>
            <a:ext cx="8435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 (</a:t>
            </a:r>
            <a:r>
              <a:rPr lang="en-US" i="1" dirty="0">
                <a:latin typeface="Helvetica Neue Medium" charset="0"/>
                <a:ea typeface="Helvetica Neue Medium" charset="0"/>
                <a:cs typeface="Helvetica Neue Medium" charset="0"/>
              </a:rPr>
              <a:t>f</a:t>
            </a:r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 = 1)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883603" y="1965951"/>
            <a:ext cx="21361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Helvetica Neue Medium" charset="0"/>
                <a:ea typeface="Helvetica Neue Medium" charset="0"/>
                <a:cs typeface="Helvetica Neue Medium" charset="0"/>
              </a:rPr>
              <a:t>+</a:t>
            </a:r>
            <a:r>
              <a:rPr lang="en-US" smtClean="0">
                <a:latin typeface="Helvetica Neue Medium" charset="0"/>
                <a:ea typeface="Helvetica Neue Medium" charset="0"/>
                <a:cs typeface="Helvetica Neue Medium" charset="0"/>
              </a:rPr>
              <a:t>Commit previous</a:t>
            </a:r>
          </a:p>
        </p:txBody>
      </p:sp>
    </p:spTree>
    <p:extLst>
      <p:ext uri="{BB962C8B-B14F-4D97-AF65-F5344CB8AC3E}">
        <p14:creationId xmlns:p14="http://schemas.microsoft.com/office/powerpoint/2010/main" val="1837136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1447800"/>
            <a:ext cx="8763000" cy="2389502"/>
          </a:xfrm>
        </p:spPr>
        <p:txBody>
          <a:bodyPr>
            <a:normAutofit/>
          </a:bodyPr>
          <a:lstStyle/>
          <a:p>
            <a:r>
              <a:rPr lang="en-US" dirty="0" smtClean="0"/>
              <a:t>So far: </a:t>
            </a:r>
            <a:r>
              <a:rPr lang="en-US" dirty="0" smtClean="0">
                <a:solidFill>
                  <a:srgbClr val="009900"/>
                </a:solidFill>
              </a:rPr>
              <a:t>Works </a:t>
            </a:r>
            <a:r>
              <a:rPr lang="en-US" dirty="0" smtClean="0"/>
              <a:t>for </a:t>
            </a:r>
            <a:r>
              <a:rPr lang="en-US" i="1" dirty="0" smtClean="0"/>
              <a:t>f</a:t>
            </a:r>
            <a:r>
              <a:rPr lang="en-US" dirty="0" smtClean="0"/>
              <a:t> failed backup replicas</a:t>
            </a:r>
          </a:p>
          <a:p>
            <a:endParaRPr lang="en-US" dirty="0"/>
          </a:p>
          <a:p>
            <a:r>
              <a:rPr lang="en-US" dirty="0" smtClean="0"/>
              <a:t>But what if the </a:t>
            </a:r>
            <a:r>
              <a:rPr lang="en-US" i="1" dirty="0" smtClean="0"/>
              <a:t>f</a:t>
            </a:r>
            <a:r>
              <a:rPr lang="en-US" dirty="0" smtClean="0"/>
              <a:t> failures include a </a:t>
            </a:r>
            <a:r>
              <a:rPr lang="en-US" dirty="0" smtClean="0">
                <a:solidFill>
                  <a:srgbClr val="FF0000"/>
                </a:solidFill>
              </a:rPr>
              <a:t>failed primary?</a:t>
            </a:r>
          </a:p>
          <a:p>
            <a:pPr lvl="1"/>
            <a:r>
              <a:rPr lang="en-US" dirty="0" smtClean="0"/>
              <a:t>All clients’ requests go to the failed primary</a:t>
            </a:r>
          </a:p>
          <a:p>
            <a:pPr lvl="1"/>
            <a:r>
              <a:rPr lang="en-US" dirty="0" smtClean="0"/>
              <a:t>System</a:t>
            </a:r>
            <a:r>
              <a:rPr lang="en-US" dirty="0" smtClean="0">
                <a:solidFill>
                  <a:srgbClr val="FF0000"/>
                </a:solidFill>
              </a:rPr>
              <a:t> halts </a:t>
            </a:r>
            <a:r>
              <a:rPr lang="en-US" dirty="0" smtClean="0"/>
              <a:t>despite </a:t>
            </a:r>
            <a:r>
              <a:rPr lang="en-US" dirty="0" smtClean="0">
                <a:solidFill>
                  <a:srgbClr val="FF0000"/>
                </a:solidFill>
              </a:rPr>
              <a:t>merely </a:t>
            </a:r>
            <a:r>
              <a:rPr lang="en-US" i="1" dirty="0" smtClean="0">
                <a:solidFill>
                  <a:srgbClr val="FF0000"/>
                </a:solidFill>
              </a:rPr>
              <a:t>f</a:t>
            </a:r>
            <a:r>
              <a:rPr lang="en-US" dirty="0" smtClean="0">
                <a:solidFill>
                  <a:srgbClr val="FF0000"/>
                </a:solidFill>
              </a:rPr>
              <a:t> failures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Need </a:t>
            </a:r>
            <a:r>
              <a:rPr lang="en-US" dirty="0"/>
              <a:t>F</a:t>
            </a:r>
            <a:r>
              <a:rPr lang="en-US" dirty="0" smtClean="0"/>
              <a:t>or a View </a:t>
            </a:r>
            <a:r>
              <a:rPr lang="en-US" dirty="0"/>
              <a:t>C</a:t>
            </a:r>
            <a:r>
              <a:rPr lang="en-US" dirty="0" smtClean="0"/>
              <a:t>hange</a:t>
            </a:r>
            <a:endParaRPr lang="en-US" dirty="0"/>
          </a:p>
        </p:txBody>
      </p:sp>
      <p:grpSp>
        <p:nvGrpSpPr>
          <p:cNvPr id="98" name="Group 97"/>
          <p:cNvGrpSpPr/>
          <p:nvPr/>
        </p:nvGrpSpPr>
        <p:grpSpPr>
          <a:xfrm>
            <a:off x="1526633" y="4095685"/>
            <a:ext cx="5431383" cy="2199132"/>
            <a:chOff x="337914" y="3576828"/>
            <a:chExt cx="7162800" cy="2900172"/>
          </a:xfrm>
        </p:grpSpPr>
        <p:sp>
          <p:nvSpPr>
            <p:cNvPr id="5" name="Rounded Rectangle 4"/>
            <p:cNvSpPr/>
            <p:nvPr/>
          </p:nvSpPr>
          <p:spPr>
            <a:xfrm>
              <a:off x="337914" y="4572000"/>
              <a:ext cx="2286000" cy="1905000"/>
            </a:xfrm>
            <a:prstGeom prst="roundRect">
              <a:avLst>
                <a:gd name="adj" fmla="val 11074"/>
              </a:avLst>
            </a:prstGeom>
            <a:solidFill>
              <a:srgbClr val="E3EAF9"/>
            </a:solidFill>
            <a:ln>
              <a:solidFill>
                <a:srgbClr val="4974CB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642714" y="6096000"/>
              <a:ext cx="1524000" cy="228600"/>
              <a:chOff x="1828800" y="3733800"/>
              <a:chExt cx="1524000" cy="228600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1828800" y="3733800"/>
                <a:ext cx="381000" cy="228600"/>
              </a:xfrm>
              <a:prstGeom prst="rect">
                <a:avLst/>
              </a:prstGeom>
              <a:solidFill>
                <a:srgbClr val="EDFFED"/>
              </a:solidFill>
              <a:ln w="12700" algn="ctr">
                <a:solidFill>
                  <a:srgbClr val="43A343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400" dirty="0">
                  <a:solidFill>
                    <a:schemeClr val="tx1"/>
                  </a:solidFill>
                  <a:latin typeface="Arial" charset="0"/>
                </a:endParaRPr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2209800" y="3733800"/>
                <a:ext cx="381000" cy="228600"/>
              </a:xfrm>
              <a:prstGeom prst="rect">
                <a:avLst/>
              </a:prstGeom>
              <a:solidFill>
                <a:srgbClr val="EDFFED"/>
              </a:solidFill>
              <a:ln w="12700" algn="ctr">
                <a:solidFill>
                  <a:srgbClr val="43A343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400" dirty="0">
                  <a:solidFill>
                    <a:schemeClr val="tx1"/>
                  </a:solidFill>
                  <a:latin typeface="Arial" charset="0"/>
                </a:endParaRPr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2590800" y="3733800"/>
                <a:ext cx="381000" cy="228600"/>
              </a:xfrm>
              <a:prstGeom prst="rect">
                <a:avLst/>
              </a:prstGeom>
              <a:solidFill>
                <a:srgbClr val="EDFFED"/>
              </a:solidFill>
              <a:ln w="12700" algn="ctr">
                <a:solidFill>
                  <a:srgbClr val="43A343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400" dirty="0">
                  <a:solidFill>
                    <a:schemeClr val="tx1"/>
                  </a:solidFill>
                  <a:latin typeface="Arial" charset="0"/>
                </a:endParaRPr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2971800" y="3733800"/>
                <a:ext cx="381000" cy="228600"/>
              </a:xfrm>
              <a:prstGeom prst="rect">
                <a:avLst/>
              </a:prstGeom>
              <a:solidFill>
                <a:srgbClr val="EDFFED"/>
              </a:solidFill>
              <a:ln w="12700" algn="ctr">
                <a:solidFill>
                  <a:srgbClr val="43A343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400" dirty="0">
                  <a:solidFill>
                    <a:schemeClr val="tx1"/>
                  </a:solidFill>
                  <a:latin typeface="Arial" charset="0"/>
                </a:endParaRPr>
              </a:p>
            </p:txBody>
          </p:sp>
        </p:grpSp>
        <p:grpSp>
          <p:nvGrpSpPr>
            <p:cNvPr id="12" name="Group 11"/>
            <p:cNvGrpSpPr/>
            <p:nvPr/>
          </p:nvGrpSpPr>
          <p:grpSpPr>
            <a:xfrm>
              <a:off x="1736681" y="5105400"/>
              <a:ext cx="658633" cy="609600"/>
              <a:chOff x="3075167" y="2286000"/>
              <a:chExt cx="658633" cy="609600"/>
            </a:xfrm>
          </p:grpSpPr>
          <p:sp>
            <p:nvSpPr>
              <p:cNvPr id="13" name="Oval 12"/>
              <p:cNvSpPr/>
              <p:nvPr/>
            </p:nvSpPr>
            <p:spPr>
              <a:xfrm>
                <a:off x="3322154" y="2401625"/>
                <a:ext cx="164658" cy="164658"/>
              </a:xfrm>
              <a:prstGeom prst="ellipse">
                <a:avLst/>
              </a:prstGeom>
              <a:solidFill>
                <a:srgbClr val="F3DCC4"/>
              </a:solidFill>
              <a:ln w="19050">
                <a:solidFill>
                  <a:srgbClr val="B26B24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3569142" y="2566284"/>
                <a:ext cx="164658" cy="164658"/>
              </a:xfrm>
              <a:prstGeom prst="ellipse">
                <a:avLst/>
              </a:prstGeom>
              <a:solidFill>
                <a:srgbClr val="F3DCC4"/>
              </a:solidFill>
              <a:ln w="19050">
                <a:solidFill>
                  <a:srgbClr val="B26B24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Oval 14"/>
              <p:cNvSpPr/>
              <p:nvPr/>
            </p:nvSpPr>
            <p:spPr>
              <a:xfrm>
                <a:off x="3322154" y="2730942"/>
                <a:ext cx="164658" cy="164658"/>
              </a:xfrm>
              <a:prstGeom prst="ellipse">
                <a:avLst/>
              </a:prstGeom>
              <a:solidFill>
                <a:srgbClr val="F3DCC4"/>
              </a:solidFill>
              <a:ln w="19050">
                <a:solidFill>
                  <a:srgbClr val="B26B24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Oval 15"/>
              <p:cNvSpPr/>
              <p:nvPr/>
            </p:nvSpPr>
            <p:spPr>
              <a:xfrm>
                <a:off x="3075167" y="2566284"/>
                <a:ext cx="164658" cy="164658"/>
              </a:xfrm>
              <a:prstGeom prst="ellipse">
                <a:avLst/>
              </a:prstGeom>
              <a:solidFill>
                <a:srgbClr val="F3DCC4"/>
              </a:solidFill>
              <a:ln w="19050">
                <a:solidFill>
                  <a:srgbClr val="B26B24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Freeform 16"/>
              <p:cNvSpPr/>
              <p:nvPr/>
            </p:nvSpPr>
            <p:spPr>
              <a:xfrm>
                <a:off x="3492394" y="2479551"/>
                <a:ext cx="163263" cy="88127"/>
              </a:xfrm>
              <a:custGeom>
                <a:avLst/>
                <a:gdLst>
                  <a:gd name="connsiteX0" fmla="*/ 0 w 302217"/>
                  <a:gd name="connsiteY0" fmla="*/ 0 h 162791"/>
                  <a:gd name="connsiteX1" fmla="*/ 302217 w 302217"/>
                  <a:gd name="connsiteY1" fmla="*/ 162732 h 162791"/>
                  <a:gd name="connsiteX0" fmla="*/ 0 w 302217"/>
                  <a:gd name="connsiteY0" fmla="*/ 23898 h 186630"/>
                  <a:gd name="connsiteX1" fmla="*/ 302217 w 302217"/>
                  <a:gd name="connsiteY1" fmla="*/ 186630 h 186630"/>
                  <a:gd name="connsiteX0" fmla="*/ 0 w 321571"/>
                  <a:gd name="connsiteY0" fmla="*/ 44231 h 206963"/>
                  <a:gd name="connsiteX1" fmla="*/ 302217 w 321571"/>
                  <a:gd name="connsiteY1" fmla="*/ 206963 h 206963"/>
                  <a:gd name="connsiteX0" fmla="*/ 0 w 321571"/>
                  <a:gd name="connsiteY0" fmla="*/ 0 h 162732"/>
                  <a:gd name="connsiteX1" fmla="*/ 302217 w 321571"/>
                  <a:gd name="connsiteY1" fmla="*/ 162732 h 162732"/>
                  <a:gd name="connsiteX0" fmla="*/ 0 w 302217"/>
                  <a:gd name="connsiteY0" fmla="*/ 2667 h 165399"/>
                  <a:gd name="connsiteX1" fmla="*/ 302217 w 302217"/>
                  <a:gd name="connsiteY1" fmla="*/ 165399 h 165399"/>
                  <a:gd name="connsiteX0" fmla="*/ 0 w 302217"/>
                  <a:gd name="connsiteY0" fmla="*/ 0 h 162732"/>
                  <a:gd name="connsiteX1" fmla="*/ 302217 w 302217"/>
                  <a:gd name="connsiteY1" fmla="*/ 162732 h 162732"/>
                  <a:gd name="connsiteX0" fmla="*/ 0 w 302217"/>
                  <a:gd name="connsiteY0" fmla="*/ 401 h 163133"/>
                  <a:gd name="connsiteX1" fmla="*/ 302217 w 302217"/>
                  <a:gd name="connsiteY1" fmla="*/ 163133 h 163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2217" h="163133">
                    <a:moveTo>
                      <a:pt x="0" y="401"/>
                    </a:moveTo>
                    <a:cubicBezTo>
                      <a:pt x="190500" y="-2182"/>
                      <a:pt x="295760" y="2984"/>
                      <a:pt x="302217" y="163133"/>
                    </a:cubicBezTo>
                  </a:path>
                </a:pathLst>
              </a:custGeom>
              <a:noFill/>
              <a:ln w="19050">
                <a:tailEnd type="triangl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Freeform 17"/>
              <p:cNvSpPr/>
              <p:nvPr/>
            </p:nvSpPr>
            <p:spPr>
              <a:xfrm rot="10800000">
                <a:off x="3157496" y="2725143"/>
                <a:ext cx="163263" cy="88127"/>
              </a:xfrm>
              <a:custGeom>
                <a:avLst/>
                <a:gdLst>
                  <a:gd name="connsiteX0" fmla="*/ 0 w 302217"/>
                  <a:gd name="connsiteY0" fmla="*/ 0 h 162791"/>
                  <a:gd name="connsiteX1" fmla="*/ 302217 w 302217"/>
                  <a:gd name="connsiteY1" fmla="*/ 162732 h 162791"/>
                  <a:gd name="connsiteX0" fmla="*/ 0 w 302217"/>
                  <a:gd name="connsiteY0" fmla="*/ 23898 h 186630"/>
                  <a:gd name="connsiteX1" fmla="*/ 302217 w 302217"/>
                  <a:gd name="connsiteY1" fmla="*/ 186630 h 186630"/>
                  <a:gd name="connsiteX0" fmla="*/ 0 w 321571"/>
                  <a:gd name="connsiteY0" fmla="*/ 44231 h 206963"/>
                  <a:gd name="connsiteX1" fmla="*/ 302217 w 321571"/>
                  <a:gd name="connsiteY1" fmla="*/ 206963 h 206963"/>
                  <a:gd name="connsiteX0" fmla="*/ 0 w 321571"/>
                  <a:gd name="connsiteY0" fmla="*/ 0 h 162732"/>
                  <a:gd name="connsiteX1" fmla="*/ 302217 w 321571"/>
                  <a:gd name="connsiteY1" fmla="*/ 162732 h 162732"/>
                  <a:gd name="connsiteX0" fmla="*/ 0 w 302217"/>
                  <a:gd name="connsiteY0" fmla="*/ 2667 h 165399"/>
                  <a:gd name="connsiteX1" fmla="*/ 302217 w 302217"/>
                  <a:gd name="connsiteY1" fmla="*/ 165399 h 165399"/>
                  <a:gd name="connsiteX0" fmla="*/ 0 w 302217"/>
                  <a:gd name="connsiteY0" fmla="*/ 0 h 162732"/>
                  <a:gd name="connsiteX1" fmla="*/ 302217 w 302217"/>
                  <a:gd name="connsiteY1" fmla="*/ 162732 h 162732"/>
                  <a:gd name="connsiteX0" fmla="*/ 0 w 302217"/>
                  <a:gd name="connsiteY0" fmla="*/ 401 h 163133"/>
                  <a:gd name="connsiteX1" fmla="*/ 302217 w 302217"/>
                  <a:gd name="connsiteY1" fmla="*/ 163133 h 163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2217" h="163133">
                    <a:moveTo>
                      <a:pt x="0" y="401"/>
                    </a:moveTo>
                    <a:cubicBezTo>
                      <a:pt x="190500" y="-2182"/>
                      <a:pt x="295760" y="2984"/>
                      <a:pt x="302217" y="163133"/>
                    </a:cubicBezTo>
                  </a:path>
                </a:pathLst>
              </a:custGeom>
              <a:noFill/>
              <a:ln w="19050">
                <a:tailEnd type="triangl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Freeform 18"/>
              <p:cNvSpPr/>
              <p:nvPr/>
            </p:nvSpPr>
            <p:spPr>
              <a:xfrm flipH="1">
                <a:off x="3158892" y="2483954"/>
                <a:ext cx="163263" cy="88127"/>
              </a:xfrm>
              <a:custGeom>
                <a:avLst/>
                <a:gdLst>
                  <a:gd name="connsiteX0" fmla="*/ 0 w 302217"/>
                  <a:gd name="connsiteY0" fmla="*/ 0 h 162791"/>
                  <a:gd name="connsiteX1" fmla="*/ 302217 w 302217"/>
                  <a:gd name="connsiteY1" fmla="*/ 162732 h 162791"/>
                  <a:gd name="connsiteX0" fmla="*/ 0 w 302217"/>
                  <a:gd name="connsiteY0" fmla="*/ 23898 h 186630"/>
                  <a:gd name="connsiteX1" fmla="*/ 302217 w 302217"/>
                  <a:gd name="connsiteY1" fmla="*/ 186630 h 186630"/>
                  <a:gd name="connsiteX0" fmla="*/ 0 w 321571"/>
                  <a:gd name="connsiteY0" fmla="*/ 44231 h 206963"/>
                  <a:gd name="connsiteX1" fmla="*/ 302217 w 321571"/>
                  <a:gd name="connsiteY1" fmla="*/ 206963 h 206963"/>
                  <a:gd name="connsiteX0" fmla="*/ 0 w 321571"/>
                  <a:gd name="connsiteY0" fmla="*/ 0 h 162732"/>
                  <a:gd name="connsiteX1" fmla="*/ 302217 w 321571"/>
                  <a:gd name="connsiteY1" fmla="*/ 162732 h 162732"/>
                  <a:gd name="connsiteX0" fmla="*/ 0 w 302217"/>
                  <a:gd name="connsiteY0" fmla="*/ 2667 h 165399"/>
                  <a:gd name="connsiteX1" fmla="*/ 302217 w 302217"/>
                  <a:gd name="connsiteY1" fmla="*/ 165399 h 165399"/>
                  <a:gd name="connsiteX0" fmla="*/ 0 w 302217"/>
                  <a:gd name="connsiteY0" fmla="*/ 0 h 162732"/>
                  <a:gd name="connsiteX1" fmla="*/ 302217 w 302217"/>
                  <a:gd name="connsiteY1" fmla="*/ 162732 h 162732"/>
                  <a:gd name="connsiteX0" fmla="*/ 0 w 302217"/>
                  <a:gd name="connsiteY0" fmla="*/ 401 h 163133"/>
                  <a:gd name="connsiteX1" fmla="*/ 302217 w 302217"/>
                  <a:gd name="connsiteY1" fmla="*/ 163133 h 163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2217" h="163133">
                    <a:moveTo>
                      <a:pt x="0" y="401"/>
                    </a:moveTo>
                    <a:cubicBezTo>
                      <a:pt x="190500" y="-2182"/>
                      <a:pt x="295760" y="2984"/>
                      <a:pt x="302217" y="163133"/>
                    </a:cubicBezTo>
                  </a:path>
                </a:pathLst>
              </a:custGeom>
              <a:noFill/>
              <a:ln w="19050">
                <a:headEnd type="triangle" w="sm" len="med"/>
                <a:tailEnd type="non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Freeform 19"/>
              <p:cNvSpPr/>
              <p:nvPr/>
            </p:nvSpPr>
            <p:spPr>
              <a:xfrm rot="10800000" flipH="1">
                <a:off x="3488208" y="2725144"/>
                <a:ext cx="163263" cy="88127"/>
              </a:xfrm>
              <a:custGeom>
                <a:avLst/>
                <a:gdLst>
                  <a:gd name="connsiteX0" fmla="*/ 0 w 302217"/>
                  <a:gd name="connsiteY0" fmla="*/ 0 h 162791"/>
                  <a:gd name="connsiteX1" fmla="*/ 302217 w 302217"/>
                  <a:gd name="connsiteY1" fmla="*/ 162732 h 162791"/>
                  <a:gd name="connsiteX0" fmla="*/ 0 w 302217"/>
                  <a:gd name="connsiteY0" fmla="*/ 23898 h 186630"/>
                  <a:gd name="connsiteX1" fmla="*/ 302217 w 302217"/>
                  <a:gd name="connsiteY1" fmla="*/ 186630 h 186630"/>
                  <a:gd name="connsiteX0" fmla="*/ 0 w 321571"/>
                  <a:gd name="connsiteY0" fmla="*/ 44231 h 206963"/>
                  <a:gd name="connsiteX1" fmla="*/ 302217 w 321571"/>
                  <a:gd name="connsiteY1" fmla="*/ 206963 h 206963"/>
                  <a:gd name="connsiteX0" fmla="*/ 0 w 321571"/>
                  <a:gd name="connsiteY0" fmla="*/ 0 h 162732"/>
                  <a:gd name="connsiteX1" fmla="*/ 302217 w 321571"/>
                  <a:gd name="connsiteY1" fmla="*/ 162732 h 162732"/>
                  <a:gd name="connsiteX0" fmla="*/ 0 w 302217"/>
                  <a:gd name="connsiteY0" fmla="*/ 2667 h 165399"/>
                  <a:gd name="connsiteX1" fmla="*/ 302217 w 302217"/>
                  <a:gd name="connsiteY1" fmla="*/ 165399 h 165399"/>
                  <a:gd name="connsiteX0" fmla="*/ 0 w 302217"/>
                  <a:gd name="connsiteY0" fmla="*/ 0 h 162732"/>
                  <a:gd name="connsiteX1" fmla="*/ 302217 w 302217"/>
                  <a:gd name="connsiteY1" fmla="*/ 162732 h 162732"/>
                  <a:gd name="connsiteX0" fmla="*/ 0 w 302217"/>
                  <a:gd name="connsiteY0" fmla="*/ 401 h 163133"/>
                  <a:gd name="connsiteX1" fmla="*/ 302217 w 302217"/>
                  <a:gd name="connsiteY1" fmla="*/ 163133 h 163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2217" h="163133">
                    <a:moveTo>
                      <a:pt x="0" y="401"/>
                    </a:moveTo>
                    <a:cubicBezTo>
                      <a:pt x="190500" y="-2182"/>
                      <a:pt x="295760" y="2984"/>
                      <a:pt x="302217" y="163133"/>
                    </a:cubicBezTo>
                  </a:path>
                </a:pathLst>
              </a:custGeom>
              <a:noFill/>
              <a:ln w="19050">
                <a:headEnd type="triangle" w="sm" len="med"/>
                <a:tailEnd type="non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Freeform 20"/>
              <p:cNvSpPr/>
              <p:nvPr/>
            </p:nvSpPr>
            <p:spPr>
              <a:xfrm>
                <a:off x="3334455" y="2286000"/>
                <a:ext cx="136991" cy="126788"/>
              </a:xfrm>
              <a:custGeom>
                <a:avLst/>
                <a:gdLst>
                  <a:gd name="connsiteX0" fmla="*/ 0 w 185980"/>
                  <a:gd name="connsiteY0" fmla="*/ 0 h 6711"/>
                  <a:gd name="connsiteX1" fmla="*/ 185980 w 185980"/>
                  <a:gd name="connsiteY1" fmla="*/ 0 h 6711"/>
                  <a:gd name="connsiteX0" fmla="*/ 2160 w 12160"/>
                  <a:gd name="connsiteY0" fmla="*/ 223289 h 223707"/>
                  <a:gd name="connsiteX1" fmla="*/ 12160 w 12160"/>
                  <a:gd name="connsiteY1" fmla="*/ 223289 h 223707"/>
                  <a:gd name="connsiteX0" fmla="*/ 1366 w 13800"/>
                  <a:gd name="connsiteY0" fmla="*/ 342290 h 342290"/>
                  <a:gd name="connsiteX1" fmla="*/ 11366 w 13800"/>
                  <a:gd name="connsiteY1" fmla="*/ 342290 h 342290"/>
                  <a:gd name="connsiteX0" fmla="*/ 1989 w 14293"/>
                  <a:gd name="connsiteY0" fmla="*/ 324153 h 324153"/>
                  <a:gd name="connsiteX1" fmla="*/ 11989 w 14293"/>
                  <a:gd name="connsiteY1" fmla="*/ 324153 h 324153"/>
                  <a:gd name="connsiteX0" fmla="*/ 2255 w 14511"/>
                  <a:gd name="connsiteY0" fmla="*/ 370090 h 370090"/>
                  <a:gd name="connsiteX1" fmla="*/ 12255 w 14511"/>
                  <a:gd name="connsiteY1" fmla="*/ 370090 h 370090"/>
                  <a:gd name="connsiteX0" fmla="*/ 2329 w 14189"/>
                  <a:gd name="connsiteY0" fmla="*/ 440603 h 440603"/>
                  <a:gd name="connsiteX1" fmla="*/ 12329 w 14189"/>
                  <a:gd name="connsiteY1" fmla="*/ 440603 h 440603"/>
                  <a:gd name="connsiteX0" fmla="*/ 2751 w 14550"/>
                  <a:gd name="connsiteY0" fmla="*/ 444918 h 444918"/>
                  <a:gd name="connsiteX1" fmla="*/ 12751 w 14550"/>
                  <a:gd name="connsiteY1" fmla="*/ 444918 h 444918"/>
                  <a:gd name="connsiteX0" fmla="*/ 2670 w 14857"/>
                  <a:gd name="connsiteY0" fmla="*/ 449265 h 449265"/>
                  <a:gd name="connsiteX1" fmla="*/ 12670 w 14857"/>
                  <a:gd name="connsiteY1" fmla="*/ 449265 h 449265"/>
                  <a:gd name="connsiteX0" fmla="*/ 2810 w 14974"/>
                  <a:gd name="connsiteY0" fmla="*/ 403354 h 403354"/>
                  <a:gd name="connsiteX1" fmla="*/ 12810 w 14974"/>
                  <a:gd name="connsiteY1" fmla="*/ 403354 h 403354"/>
                  <a:gd name="connsiteX0" fmla="*/ 2954 w 14489"/>
                  <a:gd name="connsiteY0" fmla="*/ 354005 h 354005"/>
                  <a:gd name="connsiteX1" fmla="*/ 12954 w 14489"/>
                  <a:gd name="connsiteY1" fmla="*/ 354005 h 354005"/>
                  <a:gd name="connsiteX0" fmla="*/ 1970 w 13635"/>
                  <a:gd name="connsiteY0" fmla="*/ 349722 h 349722"/>
                  <a:gd name="connsiteX1" fmla="*/ 11970 w 13635"/>
                  <a:gd name="connsiteY1" fmla="*/ 349722 h 349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3635" h="349722">
                    <a:moveTo>
                      <a:pt x="1970" y="349722"/>
                    </a:moveTo>
                    <a:cubicBezTo>
                      <a:pt x="-7474" y="-103494"/>
                      <a:pt x="20582" y="-129473"/>
                      <a:pt x="11970" y="349722"/>
                    </a:cubicBezTo>
                  </a:path>
                </a:pathLst>
              </a:custGeom>
              <a:noFill/>
              <a:ln w="19050">
                <a:tailEnd type="triangl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2" name="Straight Connector 21"/>
              <p:cNvCxnSpPr/>
              <p:nvPr/>
            </p:nvCxnSpPr>
            <p:spPr>
              <a:xfrm flipV="1">
                <a:off x="3412555" y="2566283"/>
                <a:ext cx="0" cy="164658"/>
              </a:xfrm>
              <a:prstGeom prst="line">
                <a:avLst/>
              </a:prstGeom>
              <a:noFill/>
              <a:ln w="19050">
                <a:tailEnd type="triangl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</p:grpSp>
        <p:grpSp>
          <p:nvGrpSpPr>
            <p:cNvPr id="23" name="Group 22"/>
            <p:cNvGrpSpPr/>
            <p:nvPr/>
          </p:nvGrpSpPr>
          <p:grpSpPr>
            <a:xfrm>
              <a:off x="706242" y="5105400"/>
              <a:ext cx="531549" cy="533400"/>
              <a:chOff x="2057400" y="2438400"/>
              <a:chExt cx="379678" cy="381000"/>
            </a:xfrm>
          </p:grpSpPr>
          <p:sp>
            <p:nvSpPr>
              <p:cNvPr id="24" name="AutoShape 568"/>
              <p:cNvSpPr>
                <a:spLocks noChangeArrowheads="1"/>
              </p:cNvSpPr>
              <p:nvPr/>
            </p:nvSpPr>
            <p:spPr bwMode="auto">
              <a:xfrm>
                <a:off x="2057400" y="2438400"/>
                <a:ext cx="379678" cy="379204"/>
              </a:xfrm>
              <a:custGeom>
                <a:avLst/>
                <a:gdLst>
                  <a:gd name="T0" fmla="*/ 101 w 21600"/>
                  <a:gd name="T1" fmla="*/ 217 h 21600"/>
                  <a:gd name="T2" fmla="*/ 134 w 21600"/>
                  <a:gd name="T3" fmla="*/ 528 h 21600"/>
                  <a:gd name="T4" fmla="*/ 317 w 21600"/>
                  <a:gd name="T5" fmla="*/ 375 h 21600"/>
                  <a:gd name="T6" fmla="*/ 325 w 21600"/>
                  <a:gd name="T7" fmla="*/ -100 h 21600"/>
                  <a:gd name="T8" fmla="*/ 660 w 21600"/>
                  <a:gd name="T9" fmla="*/ 71 h 21600"/>
                  <a:gd name="T10" fmla="*/ 488 w 21600"/>
                  <a:gd name="T11" fmla="*/ 406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3170 w 21600"/>
                  <a:gd name="T19" fmla="*/ 3170 h 21600"/>
                  <a:gd name="T20" fmla="*/ 18430 w 21600"/>
                  <a:gd name="T21" fmla="*/ 1843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9164" y="5727"/>
                    </a:moveTo>
                    <a:cubicBezTo>
                      <a:pt x="6962" y="6437"/>
                      <a:pt x="5470" y="8486"/>
                      <a:pt x="5470" y="10799"/>
                    </a:cubicBezTo>
                    <a:lnTo>
                      <a:pt x="0" y="10800"/>
                    </a:lnTo>
                    <a:cubicBezTo>
                      <a:pt x="0" y="6112"/>
                      <a:pt x="3023" y="1960"/>
                      <a:pt x="7485" y="521"/>
                    </a:cubicBezTo>
                    <a:lnTo>
                      <a:pt x="6656" y="-2049"/>
                    </a:lnTo>
                    <a:lnTo>
                      <a:pt x="13496" y="1456"/>
                    </a:lnTo>
                    <a:lnTo>
                      <a:pt x="9992" y="8296"/>
                    </a:lnTo>
                    <a:lnTo>
                      <a:pt x="9164" y="5727"/>
                    </a:lnTo>
                    <a:close/>
                  </a:path>
                </a:pathLst>
              </a:custGeom>
              <a:solidFill>
                <a:srgbClr val="7171E5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" name="AutoShape 569"/>
              <p:cNvSpPr>
                <a:spLocks noChangeArrowheads="1"/>
              </p:cNvSpPr>
              <p:nvPr/>
            </p:nvSpPr>
            <p:spPr bwMode="auto">
              <a:xfrm rot="7281778">
                <a:off x="2057637" y="2439959"/>
                <a:ext cx="379204" cy="379678"/>
              </a:xfrm>
              <a:custGeom>
                <a:avLst/>
                <a:gdLst>
                  <a:gd name="T0" fmla="*/ 101 w 21600"/>
                  <a:gd name="T1" fmla="*/ 217 h 21600"/>
                  <a:gd name="T2" fmla="*/ 134 w 21600"/>
                  <a:gd name="T3" fmla="*/ 528 h 21600"/>
                  <a:gd name="T4" fmla="*/ 317 w 21600"/>
                  <a:gd name="T5" fmla="*/ 375 h 21600"/>
                  <a:gd name="T6" fmla="*/ 325 w 21600"/>
                  <a:gd name="T7" fmla="*/ -100 h 21600"/>
                  <a:gd name="T8" fmla="*/ 660 w 21600"/>
                  <a:gd name="T9" fmla="*/ 71 h 21600"/>
                  <a:gd name="T10" fmla="*/ 488 w 21600"/>
                  <a:gd name="T11" fmla="*/ 406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3170 w 21600"/>
                  <a:gd name="T19" fmla="*/ 3170 h 21600"/>
                  <a:gd name="T20" fmla="*/ 18430 w 21600"/>
                  <a:gd name="T21" fmla="*/ 1843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9164" y="5727"/>
                    </a:moveTo>
                    <a:cubicBezTo>
                      <a:pt x="6962" y="6437"/>
                      <a:pt x="5470" y="8486"/>
                      <a:pt x="5470" y="10799"/>
                    </a:cubicBezTo>
                    <a:lnTo>
                      <a:pt x="0" y="10800"/>
                    </a:lnTo>
                    <a:cubicBezTo>
                      <a:pt x="0" y="6112"/>
                      <a:pt x="3023" y="1960"/>
                      <a:pt x="7485" y="521"/>
                    </a:cubicBezTo>
                    <a:lnTo>
                      <a:pt x="6656" y="-2049"/>
                    </a:lnTo>
                    <a:lnTo>
                      <a:pt x="13496" y="1456"/>
                    </a:lnTo>
                    <a:lnTo>
                      <a:pt x="9992" y="8296"/>
                    </a:lnTo>
                    <a:lnTo>
                      <a:pt x="9164" y="5727"/>
                    </a:lnTo>
                    <a:close/>
                  </a:path>
                </a:pathLst>
              </a:custGeom>
              <a:solidFill>
                <a:srgbClr val="7171E5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" name="AutoShape 570"/>
              <p:cNvSpPr>
                <a:spLocks noChangeArrowheads="1"/>
              </p:cNvSpPr>
              <p:nvPr/>
            </p:nvSpPr>
            <p:spPr bwMode="auto">
              <a:xfrm rot="14395787">
                <a:off x="2057637" y="2438163"/>
                <a:ext cx="379204" cy="379678"/>
              </a:xfrm>
              <a:custGeom>
                <a:avLst/>
                <a:gdLst>
                  <a:gd name="T0" fmla="*/ 101 w 21600"/>
                  <a:gd name="T1" fmla="*/ 217 h 21600"/>
                  <a:gd name="T2" fmla="*/ 134 w 21600"/>
                  <a:gd name="T3" fmla="*/ 528 h 21600"/>
                  <a:gd name="T4" fmla="*/ 317 w 21600"/>
                  <a:gd name="T5" fmla="*/ 375 h 21600"/>
                  <a:gd name="T6" fmla="*/ 325 w 21600"/>
                  <a:gd name="T7" fmla="*/ -100 h 21600"/>
                  <a:gd name="T8" fmla="*/ 660 w 21600"/>
                  <a:gd name="T9" fmla="*/ 71 h 21600"/>
                  <a:gd name="T10" fmla="*/ 488 w 21600"/>
                  <a:gd name="T11" fmla="*/ 406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3170 w 21600"/>
                  <a:gd name="T19" fmla="*/ 3170 h 21600"/>
                  <a:gd name="T20" fmla="*/ 18430 w 21600"/>
                  <a:gd name="T21" fmla="*/ 1843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9164" y="5727"/>
                    </a:moveTo>
                    <a:cubicBezTo>
                      <a:pt x="6962" y="6437"/>
                      <a:pt x="5470" y="8486"/>
                      <a:pt x="5470" y="10799"/>
                    </a:cubicBezTo>
                    <a:lnTo>
                      <a:pt x="0" y="10800"/>
                    </a:lnTo>
                    <a:cubicBezTo>
                      <a:pt x="0" y="6112"/>
                      <a:pt x="3023" y="1960"/>
                      <a:pt x="7485" y="521"/>
                    </a:cubicBezTo>
                    <a:lnTo>
                      <a:pt x="6656" y="-2049"/>
                    </a:lnTo>
                    <a:lnTo>
                      <a:pt x="13496" y="1456"/>
                    </a:lnTo>
                    <a:lnTo>
                      <a:pt x="9992" y="8296"/>
                    </a:lnTo>
                    <a:lnTo>
                      <a:pt x="9164" y="5727"/>
                    </a:lnTo>
                    <a:close/>
                  </a:path>
                </a:pathLst>
              </a:custGeom>
              <a:solidFill>
                <a:srgbClr val="7171E5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9" name="Rounded Rectangle 28"/>
            <p:cNvSpPr/>
            <p:nvPr/>
          </p:nvSpPr>
          <p:spPr>
            <a:xfrm>
              <a:off x="2776314" y="4572000"/>
              <a:ext cx="2286000" cy="1905000"/>
            </a:xfrm>
            <a:prstGeom prst="roundRect">
              <a:avLst>
                <a:gd name="adj" fmla="val 11074"/>
              </a:avLst>
            </a:prstGeom>
            <a:solidFill>
              <a:srgbClr val="E3EAF9"/>
            </a:solidFill>
            <a:ln>
              <a:solidFill>
                <a:srgbClr val="4974CB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0" name="Group 29"/>
            <p:cNvGrpSpPr/>
            <p:nvPr/>
          </p:nvGrpSpPr>
          <p:grpSpPr>
            <a:xfrm>
              <a:off x="3081114" y="6096000"/>
              <a:ext cx="1524000" cy="228600"/>
              <a:chOff x="1828800" y="3733800"/>
              <a:chExt cx="1524000" cy="228600"/>
            </a:xfrm>
          </p:grpSpPr>
          <p:sp>
            <p:nvSpPr>
              <p:cNvPr id="31" name="Rectangle 30"/>
              <p:cNvSpPr/>
              <p:nvPr/>
            </p:nvSpPr>
            <p:spPr>
              <a:xfrm>
                <a:off x="1828800" y="3733800"/>
                <a:ext cx="381000" cy="228600"/>
              </a:xfrm>
              <a:prstGeom prst="rect">
                <a:avLst/>
              </a:prstGeom>
              <a:solidFill>
                <a:srgbClr val="EDFFED"/>
              </a:solidFill>
              <a:ln w="12700" algn="ctr">
                <a:solidFill>
                  <a:srgbClr val="43A343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400" dirty="0">
                  <a:solidFill>
                    <a:schemeClr val="tx1"/>
                  </a:solidFill>
                  <a:latin typeface="Arial" charset="0"/>
                </a:endParaRPr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2209800" y="3733800"/>
                <a:ext cx="381000" cy="228600"/>
              </a:xfrm>
              <a:prstGeom prst="rect">
                <a:avLst/>
              </a:prstGeom>
              <a:solidFill>
                <a:srgbClr val="EDFFED"/>
              </a:solidFill>
              <a:ln w="12700" algn="ctr">
                <a:solidFill>
                  <a:srgbClr val="43A343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400" dirty="0">
                  <a:solidFill>
                    <a:schemeClr val="tx1"/>
                  </a:solidFill>
                  <a:latin typeface="Arial" charset="0"/>
                </a:endParaRPr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2590800" y="3733800"/>
                <a:ext cx="381000" cy="228600"/>
              </a:xfrm>
              <a:prstGeom prst="rect">
                <a:avLst/>
              </a:prstGeom>
              <a:solidFill>
                <a:srgbClr val="EDFFED"/>
              </a:solidFill>
              <a:ln w="12700" algn="ctr">
                <a:solidFill>
                  <a:srgbClr val="43A343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400" dirty="0">
                  <a:solidFill>
                    <a:schemeClr val="tx1"/>
                  </a:solidFill>
                  <a:latin typeface="Arial" charset="0"/>
                </a:endParaRPr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2971800" y="3733800"/>
                <a:ext cx="381000" cy="228600"/>
              </a:xfrm>
              <a:prstGeom prst="rect">
                <a:avLst/>
              </a:prstGeom>
              <a:solidFill>
                <a:srgbClr val="EDFFED"/>
              </a:solidFill>
              <a:ln w="12700" algn="ctr">
                <a:solidFill>
                  <a:srgbClr val="43A343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400" dirty="0">
                  <a:solidFill>
                    <a:schemeClr val="tx1"/>
                  </a:solidFill>
                  <a:latin typeface="Arial" charset="0"/>
                </a:endParaRPr>
              </a:p>
            </p:txBody>
          </p:sp>
        </p:grpSp>
        <p:grpSp>
          <p:nvGrpSpPr>
            <p:cNvPr id="36" name="Group 35"/>
            <p:cNvGrpSpPr/>
            <p:nvPr/>
          </p:nvGrpSpPr>
          <p:grpSpPr>
            <a:xfrm>
              <a:off x="4175081" y="5105400"/>
              <a:ext cx="658633" cy="609600"/>
              <a:chOff x="3075167" y="2286000"/>
              <a:chExt cx="658633" cy="609600"/>
            </a:xfrm>
          </p:grpSpPr>
          <p:sp>
            <p:nvSpPr>
              <p:cNvPr id="37" name="Oval 36"/>
              <p:cNvSpPr/>
              <p:nvPr/>
            </p:nvSpPr>
            <p:spPr>
              <a:xfrm>
                <a:off x="3322154" y="2401625"/>
                <a:ext cx="164658" cy="164658"/>
              </a:xfrm>
              <a:prstGeom prst="ellipse">
                <a:avLst/>
              </a:prstGeom>
              <a:solidFill>
                <a:srgbClr val="F3DCC4"/>
              </a:solidFill>
              <a:ln w="19050">
                <a:solidFill>
                  <a:srgbClr val="B26B24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/>
              <p:nvPr/>
            </p:nvSpPr>
            <p:spPr>
              <a:xfrm>
                <a:off x="3569142" y="2566284"/>
                <a:ext cx="164658" cy="164658"/>
              </a:xfrm>
              <a:prstGeom prst="ellipse">
                <a:avLst/>
              </a:prstGeom>
              <a:solidFill>
                <a:srgbClr val="F3DCC4"/>
              </a:solidFill>
              <a:ln w="19050">
                <a:solidFill>
                  <a:srgbClr val="B26B24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/>
              <p:nvPr/>
            </p:nvSpPr>
            <p:spPr>
              <a:xfrm>
                <a:off x="3322154" y="2730942"/>
                <a:ext cx="164658" cy="164658"/>
              </a:xfrm>
              <a:prstGeom prst="ellipse">
                <a:avLst/>
              </a:prstGeom>
              <a:solidFill>
                <a:srgbClr val="F3DCC4"/>
              </a:solidFill>
              <a:ln w="19050">
                <a:solidFill>
                  <a:srgbClr val="B26B24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/>
              <p:nvPr/>
            </p:nvSpPr>
            <p:spPr>
              <a:xfrm>
                <a:off x="3075167" y="2566284"/>
                <a:ext cx="164658" cy="164658"/>
              </a:xfrm>
              <a:prstGeom prst="ellipse">
                <a:avLst/>
              </a:prstGeom>
              <a:solidFill>
                <a:srgbClr val="F3DCC4"/>
              </a:solidFill>
              <a:ln w="19050">
                <a:solidFill>
                  <a:srgbClr val="B26B24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Freeform 40"/>
              <p:cNvSpPr/>
              <p:nvPr/>
            </p:nvSpPr>
            <p:spPr>
              <a:xfrm>
                <a:off x="3492394" y="2479551"/>
                <a:ext cx="163263" cy="88127"/>
              </a:xfrm>
              <a:custGeom>
                <a:avLst/>
                <a:gdLst>
                  <a:gd name="connsiteX0" fmla="*/ 0 w 302217"/>
                  <a:gd name="connsiteY0" fmla="*/ 0 h 162791"/>
                  <a:gd name="connsiteX1" fmla="*/ 302217 w 302217"/>
                  <a:gd name="connsiteY1" fmla="*/ 162732 h 162791"/>
                  <a:gd name="connsiteX0" fmla="*/ 0 w 302217"/>
                  <a:gd name="connsiteY0" fmla="*/ 23898 h 186630"/>
                  <a:gd name="connsiteX1" fmla="*/ 302217 w 302217"/>
                  <a:gd name="connsiteY1" fmla="*/ 186630 h 186630"/>
                  <a:gd name="connsiteX0" fmla="*/ 0 w 321571"/>
                  <a:gd name="connsiteY0" fmla="*/ 44231 h 206963"/>
                  <a:gd name="connsiteX1" fmla="*/ 302217 w 321571"/>
                  <a:gd name="connsiteY1" fmla="*/ 206963 h 206963"/>
                  <a:gd name="connsiteX0" fmla="*/ 0 w 321571"/>
                  <a:gd name="connsiteY0" fmla="*/ 0 h 162732"/>
                  <a:gd name="connsiteX1" fmla="*/ 302217 w 321571"/>
                  <a:gd name="connsiteY1" fmla="*/ 162732 h 162732"/>
                  <a:gd name="connsiteX0" fmla="*/ 0 w 302217"/>
                  <a:gd name="connsiteY0" fmla="*/ 2667 h 165399"/>
                  <a:gd name="connsiteX1" fmla="*/ 302217 w 302217"/>
                  <a:gd name="connsiteY1" fmla="*/ 165399 h 165399"/>
                  <a:gd name="connsiteX0" fmla="*/ 0 w 302217"/>
                  <a:gd name="connsiteY0" fmla="*/ 0 h 162732"/>
                  <a:gd name="connsiteX1" fmla="*/ 302217 w 302217"/>
                  <a:gd name="connsiteY1" fmla="*/ 162732 h 162732"/>
                  <a:gd name="connsiteX0" fmla="*/ 0 w 302217"/>
                  <a:gd name="connsiteY0" fmla="*/ 401 h 163133"/>
                  <a:gd name="connsiteX1" fmla="*/ 302217 w 302217"/>
                  <a:gd name="connsiteY1" fmla="*/ 163133 h 163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2217" h="163133">
                    <a:moveTo>
                      <a:pt x="0" y="401"/>
                    </a:moveTo>
                    <a:cubicBezTo>
                      <a:pt x="190500" y="-2182"/>
                      <a:pt x="295760" y="2984"/>
                      <a:pt x="302217" y="163133"/>
                    </a:cubicBezTo>
                  </a:path>
                </a:pathLst>
              </a:custGeom>
              <a:noFill/>
              <a:ln w="19050">
                <a:tailEnd type="triangl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Freeform 41"/>
              <p:cNvSpPr/>
              <p:nvPr/>
            </p:nvSpPr>
            <p:spPr>
              <a:xfrm rot="10800000">
                <a:off x="3157496" y="2725143"/>
                <a:ext cx="163263" cy="88127"/>
              </a:xfrm>
              <a:custGeom>
                <a:avLst/>
                <a:gdLst>
                  <a:gd name="connsiteX0" fmla="*/ 0 w 302217"/>
                  <a:gd name="connsiteY0" fmla="*/ 0 h 162791"/>
                  <a:gd name="connsiteX1" fmla="*/ 302217 w 302217"/>
                  <a:gd name="connsiteY1" fmla="*/ 162732 h 162791"/>
                  <a:gd name="connsiteX0" fmla="*/ 0 w 302217"/>
                  <a:gd name="connsiteY0" fmla="*/ 23898 h 186630"/>
                  <a:gd name="connsiteX1" fmla="*/ 302217 w 302217"/>
                  <a:gd name="connsiteY1" fmla="*/ 186630 h 186630"/>
                  <a:gd name="connsiteX0" fmla="*/ 0 w 321571"/>
                  <a:gd name="connsiteY0" fmla="*/ 44231 h 206963"/>
                  <a:gd name="connsiteX1" fmla="*/ 302217 w 321571"/>
                  <a:gd name="connsiteY1" fmla="*/ 206963 h 206963"/>
                  <a:gd name="connsiteX0" fmla="*/ 0 w 321571"/>
                  <a:gd name="connsiteY0" fmla="*/ 0 h 162732"/>
                  <a:gd name="connsiteX1" fmla="*/ 302217 w 321571"/>
                  <a:gd name="connsiteY1" fmla="*/ 162732 h 162732"/>
                  <a:gd name="connsiteX0" fmla="*/ 0 w 302217"/>
                  <a:gd name="connsiteY0" fmla="*/ 2667 h 165399"/>
                  <a:gd name="connsiteX1" fmla="*/ 302217 w 302217"/>
                  <a:gd name="connsiteY1" fmla="*/ 165399 h 165399"/>
                  <a:gd name="connsiteX0" fmla="*/ 0 w 302217"/>
                  <a:gd name="connsiteY0" fmla="*/ 0 h 162732"/>
                  <a:gd name="connsiteX1" fmla="*/ 302217 w 302217"/>
                  <a:gd name="connsiteY1" fmla="*/ 162732 h 162732"/>
                  <a:gd name="connsiteX0" fmla="*/ 0 w 302217"/>
                  <a:gd name="connsiteY0" fmla="*/ 401 h 163133"/>
                  <a:gd name="connsiteX1" fmla="*/ 302217 w 302217"/>
                  <a:gd name="connsiteY1" fmla="*/ 163133 h 163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2217" h="163133">
                    <a:moveTo>
                      <a:pt x="0" y="401"/>
                    </a:moveTo>
                    <a:cubicBezTo>
                      <a:pt x="190500" y="-2182"/>
                      <a:pt x="295760" y="2984"/>
                      <a:pt x="302217" y="163133"/>
                    </a:cubicBezTo>
                  </a:path>
                </a:pathLst>
              </a:custGeom>
              <a:noFill/>
              <a:ln w="19050">
                <a:tailEnd type="triangl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Freeform 42"/>
              <p:cNvSpPr/>
              <p:nvPr/>
            </p:nvSpPr>
            <p:spPr>
              <a:xfrm flipH="1">
                <a:off x="3158892" y="2483954"/>
                <a:ext cx="163263" cy="88127"/>
              </a:xfrm>
              <a:custGeom>
                <a:avLst/>
                <a:gdLst>
                  <a:gd name="connsiteX0" fmla="*/ 0 w 302217"/>
                  <a:gd name="connsiteY0" fmla="*/ 0 h 162791"/>
                  <a:gd name="connsiteX1" fmla="*/ 302217 w 302217"/>
                  <a:gd name="connsiteY1" fmla="*/ 162732 h 162791"/>
                  <a:gd name="connsiteX0" fmla="*/ 0 w 302217"/>
                  <a:gd name="connsiteY0" fmla="*/ 23898 h 186630"/>
                  <a:gd name="connsiteX1" fmla="*/ 302217 w 302217"/>
                  <a:gd name="connsiteY1" fmla="*/ 186630 h 186630"/>
                  <a:gd name="connsiteX0" fmla="*/ 0 w 321571"/>
                  <a:gd name="connsiteY0" fmla="*/ 44231 h 206963"/>
                  <a:gd name="connsiteX1" fmla="*/ 302217 w 321571"/>
                  <a:gd name="connsiteY1" fmla="*/ 206963 h 206963"/>
                  <a:gd name="connsiteX0" fmla="*/ 0 w 321571"/>
                  <a:gd name="connsiteY0" fmla="*/ 0 h 162732"/>
                  <a:gd name="connsiteX1" fmla="*/ 302217 w 321571"/>
                  <a:gd name="connsiteY1" fmla="*/ 162732 h 162732"/>
                  <a:gd name="connsiteX0" fmla="*/ 0 w 302217"/>
                  <a:gd name="connsiteY0" fmla="*/ 2667 h 165399"/>
                  <a:gd name="connsiteX1" fmla="*/ 302217 w 302217"/>
                  <a:gd name="connsiteY1" fmla="*/ 165399 h 165399"/>
                  <a:gd name="connsiteX0" fmla="*/ 0 w 302217"/>
                  <a:gd name="connsiteY0" fmla="*/ 0 h 162732"/>
                  <a:gd name="connsiteX1" fmla="*/ 302217 w 302217"/>
                  <a:gd name="connsiteY1" fmla="*/ 162732 h 162732"/>
                  <a:gd name="connsiteX0" fmla="*/ 0 w 302217"/>
                  <a:gd name="connsiteY0" fmla="*/ 401 h 163133"/>
                  <a:gd name="connsiteX1" fmla="*/ 302217 w 302217"/>
                  <a:gd name="connsiteY1" fmla="*/ 163133 h 163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2217" h="163133">
                    <a:moveTo>
                      <a:pt x="0" y="401"/>
                    </a:moveTo>
                    <a:cubicBezTo>
                      <a:pt x="190500" y="-2182"/>
                      <a:pt x="295760" y="2984"/>
                      <a:pt x="302217" y="163133"/>
                    </a:cubicBezTo>
                  </a:path>
                </a:pathLst>
              </a:custGeom>
              <a:noFill/>
              <a:ln w="19050">
                <a:headEnd type="triangle" w="sm" len="med"/>
                <a:tailEnd type="non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Freeform 43"/>
              <p:cNvSpPr/>
              <p:nvPr/>
            </p:nvSpPr>
            <p:spPr>
              <a:xfrm rot="10800000" flipH="1">
                <a:off x="3488208" y="2725144"/>
                <a:ext cx="163263" cy="88127"/>
              </a:xfrm>
              <a:custGeom>
                <a:avLst/>
                <a:gdLst>
                  <a:gd name="connsiteX0" fmla="*/ 0 w 302217"/>
                  <a:gd name="connsiteY0" fmla="*/ 0 h 162791"/>
                  <a:gd name="connsiteX1" fmla="*/ 302217 w 302217"/>
                  <a:gd name="connsiteY1" fmla="*/ 162732 h 162791"/>
                  <a:gd name="connsiteX0" fmla="*/ 0 w 302217"/>
                  <a:gd name="connsiteY0" fmla="*/ 23898 h 186630"/>
                  <a:gd name="connsiteX1" fmla="*/ 302217 w 302217"/>
                  <a:gd name="connsiteY1" fmla="*/ 186630 h 186630"/>
                  <a:gd name="connsiteX0" fmla="*/ 0 w 321571"/>
                  <a:gd name="connsiteY0" fmla="*/ 44231 h 206963"/>
                  <a:gd name="connsiteX1" fmla="*/ 302217 w 321571"/>
                  <a:gd name="connsiteY1" fmla="*/ 206963 h 206963"/>
                  <a:gd name="connsiteX0" fmla="*/ 0 w 321571"/>
                  <a:gd name="connsiteY0" fmla="*/ 0 h 162732"/>
                  <a:gd name="connsiteX1" fmla="*/ 302217 w 321571"/>
                  <a:gd name="connsiteY1" fmla="*/ 162732 h 162732"/>
                  <a:gd name="connsiteX0" fmla="*/ 0 w 302217"/>
                  <a:gd name="connsiteY0" fmla="*/ 2667 h 165399"/>
                  <a:gd name="connsiteX1" fmla="*/ 302217 w 302217"/>
                  <a:gd name="connsiteY1" fmla="*/ 165399 h 165399"/>
                  <a:gd name="connsiteX0" fmla="*/ 0 w 302217"/>
                  <a:gd name="connsiteY0" fmla="*/ 0 h 162732"/>
                  <a:gd name="connsiteX1" fmla="*/ 302217 w 302217"/>
                  <a:gd name="connsiteY1" fmla="*/ 162732 h 162732"/>
                  <a:gd name="connsiteX0" fmla="*/ 0 w 302217"/>
                  <a:gd name="connsiteY0" fmla="*/ 401 h 163133"/>
                  <a:gd name="connsiteX1" fmla="*/ 302217 w 302217"/>
                  <a:gd name="connsiteY1" fmla="*/ 163133 h 163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2217" h="163133">
                    <a:moveTo>
                      <a:pt x="0" y="401"/>
                    </a:moveTo>
                    <a:cubicBezTo>
                      <a:pt x="190500" y="-2182"/>
                      <a:pt x="295760" y="2984"/>
                      <a:pt x="302217" y="163133"/>
                    </a:cubicBezTo>
                  </a:path>
                </a:pathLst>
              </a:custGeom>
              <a:noFill/>
              <a:ln w="19050">
                <a:headEnd type="triangle" w="sm" len="med"/>
                <a:tailEnd type="non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Freeform 44"/>
              <p:cNvSpPr/>
              <p:nvPr/>
            </p:nvSpPr>
            <p:spPr>
              <a:xfrm>
                <a:off x="3334455" y="2286000"/>
                <a:ext cx="136991" cy="126788"/>
              </a:xfrm>
              <a:custGeom>
                <a:avLst/>
                <a:gdLst>
                  <a:gd name="connsiteX0" fmla="*/ 0 w 185980"/>
                  <a:gd name="connsiteY0" fmla="*/ 0 h 6711"/>
                  <a:gd name="connsiteX1" fmla="*/ 185980 w 185980"/>
                  <a:gd name="connsiteY1" fmla="*/ 0 h 6711"/>
                  <a:gd name="connsiteX0" fmla="*/ 2160 w 12160"/>
                  <a:gd name="connsiteY0" fmla="*/ 223289 h 223707"/>
                  <a:gd name="connsiteX1" fmla="*/ 12160 w 12160"/>
                  <a:gd name="connsiteY1" fmla="*/ 223289 h 223707"/>
                  <a:gd name="connsiteX0" fmla="*/ 1366 w 13800"/>
                  <a:gd name="connsiteY0" fmla="*/ 342290 h 342290"/>
                  <a:gd name="connsiteX1" fmla="*/ 11366 w 13800"/>
                  <a:gd name="connsiteY1" fmla="*/ 342290 h 342290"/>
                  <a:gd name="connsiteX0" fmla="*/ 1989 w 14293"/>
                  <a:gd name="connsiteY0" fmla="*/ 324153 h 324153"/>
                  <a:gd name="connsiteX1" fmla="*/ 11989 w 14293"/>
                  <a:gd name="connsiteY1" fmla="*/ 324153 h 324153"/>
                  <a:gd name="connsiteX0" fmla="*/ 2255 w 14511"/>
                  <a:gd name="connsiteY0" fmla="*/ 370090 h 370090"/>
                  <a:gd name="connsiteX1" fmla="*/ 12255 w 14511"/>
                  <a:gd name="connsiteY1" fmla="*/ 370090 h 370090"/>
                  <a:gd name="connsiteX0" fmla="*/ 2329 w 14189"/>
                  <a:gd name="connsiteY0" fmla="*/ 440603 h 440603"/>
                  <a:gd name="connsiteX1" fmla="*/ 12329 w 14189"/>
                  <a:gd name="connsiteY1" fmla="*/ 440603 h 440603"/>
                  <a:gd name="connsiteX0" fmla="*/ 2751 w 14550"/>
                  <a:gd name="connsiteY0" fmla="*/ 444918 h 444918"/>
                  <a:gd name="connsiteX1" fmla="*/ 12751 w 14550"/>
                  <a:gd name="connsiteY1" fmla="*/ 444918 h 444918"/>
                  <a:gd name="connsiteX0" fmla="*/ 2670 w 14857"/>
                  <a:gd name="connsiteY0" fmla="*/ 449265 h 449265"/>
                  <a:gd name="connsiteX1" fmla="*/ 12670 w 14857"/>
                  <a:gd name="connsiteY1" fmla="*/ 449265 h 449265"/>
                  <a:gd name="connsiteX0" fmla="*/ 2810 w 14974"/>
                  <a:gd name="connsiteY0" fmla="*/ 403354 h 403354"/>
                  <a:gd name="connsiteX1" fmla="*/ 12810 w 14974"/>
                  <a:gd name="connsiteY1" fmla="*/ 403354 h 403354"/>
                  <a:gd name="connsiteX0" fmla="*/ 2954 w 14489"/>
                  <a:gd name="connsiteY0" fmla="*/ 354005 h 354005"/>
                  <a:gd name="connsiteX1" fmla="*/ 12954 w 14489"/>
                  <a:gd name="connsiteY1" fmla="*/ 354005 h 354005"/>
                  <a:gd name="connsiteX0" fmla="*/ 1970 w 13635"/>
                  <a:gd name="connsiteY0" fmla="*/ 349722 h 349722"/>
                  <a:gd name="connsiteX1" fmla="*/ 11970 w 13635"/>
                  <a:gd name="connsiteY1" fmla="*/ 349722 h 349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3635" h="349722">
                    <a:moveTo>
                      <a:pt x="1970" y="349722"/>
                    </a:moveTo>
                    <a:cubicBezTo>
                      <a:pt x="-7474" y="-103494"/>
                      <a:pt x="20582" y="-129473"/>
                      <a:pt x="11970" y="349722"/>
                    </a:cubicBezTo>
                  </a:path>
                </a:pathLst>
              </a:custGeom>
              <a:noFill/>
              <a:ln w="19050">
                <a:tailEnd type="triangl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6" name="Straight Connector 45"/>
              <p:cNvCxnSpPr/>
              <p:nvPr/>
            </p:nvCxnSpPr>
            <p:spPr>
              <a:xfrm flipV="1">
                <a:off x="3404484" y="2566284"/>
                <a:ext cx="0" cy="164658"/>
              </a:xfrm>
              <a:prstGeom prst="line">
                <a:avLst/>
              </a:prstGeom>
              <a:noFill/>
              <a:ln w="19050">
                <a:tailEnd type="triangl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</p:grpSp>
        <p:grpSp>
          <p:nvGrpSpPr>
            <p:cNvPr id="47" name="Group 46"/>
            <p:cNvGrpSpPr/>
            <p:nvPr/>
          </p:nvGrpSpPr>
          <p:grpSpPr>
            <a:xfrm>
              <a:off x="3144642" y="5105400"/>
              <a:ext cx="531549" cy="533400"/>
              <a:chOff x="2057400" y="2438400"/>
              <a:chExt cx="379678" cy="381000"/>
            </a:xfrm>
          </p:grpSpPr>
          <p:sp>
            <p:nvSpPr>
              <p:cNvPr id="48" name="AutoShape 568"/>
              <p:cNvSpPr>
                <a:spLocks noChangeArrowheads="1"/>
              </p:cNvSpPr>
              <p:nvPr/>
            </p:nvSpPr>
            <p:spPr bwMode="auto">
              <a:xfrm>
                <a:off x="2057400" y="2438400"/>
                <a:ext cx="379678" cy="379204"/>
              </a:xfrm>
              <a:custGeom>
                <a:avLst/>
                <a:gdLst>
                  <a:gd name="T0" fmla="*/ 101 w 21600"/>
                  <a:gd name="T1" fmla="*/ 217 h 21600"/>
                  <a:gd name="T2" fmla="*/ 134 w 21600"/>
                  <a:gd name="T3" fmla="*/ 528 h 21600"/>
                  <a:gd name="T4" fmla="*/ 317 w 21600"/>
                  <a:gd name="T5" fmla="*/ 375 h 21600"/>
                  <a:gd name="T6" fmla="*/ 325 w 21600"/>
                  <a:gd name="T7" fmla="*/ -100 h 21600"/>
                  <a:gd name="T8" fmla="*/ 660 w 21600"/>
                  <a:gd name="T9" fmla="*/ 71 h 21600"/>
                  <a:gd name="T10" fmla="*/ 488 w 21600"/>
                  <a:gd name="T11" fmla="*/ 406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3170 w 21600"/>
                  <a:gd name="T19" fmla="*/ 3170 h 21600"/>
                  <a:gd name="T20" fmla="*/ 18430 w 21600"/>
                  <a:gd name="T21" fmla="*/ 1843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9164" y="5727"/>
                    </a:moveTo>
                    <a:cubicBezTo>
                      <a:pt x="6962" y="6437"/>
                      <a:pt x="5470" y="8486"/>
                      <a:pt x="5470" y="10799"/>
                    </a:cubicBezTo>
                    <a:lnTo>
                      <a:pt x="0" y="10800"/>
                    </a:lnTo>
                    <a:cubicBezTo>
                      <a:pt x="0" y="6112"/>
                      <a:pt x="3023" y="1960"/>
                      <a:pt x="7485" y="521"/>
                    </a:cubicBezTo>
                    <a:lnTo>
                      <a:pt x="6656" y="-2049"/>
                    </a:lnTo>
                    <a:lnTo>
                      <a:pt x="13496" y="1456"/>
                    </a:lnTo>
                    <a:lnTo>
                      <a:pt x="9992" y="8296"/>
                    </a:lnTo>
                    <a:lnTo>
                      <a:pt x="9164" y="5727"/>
                    </a:lnTo>
                    <a:close/>
                  </a:path>
                </a:pathLst>
              </a:custGeom>
              <a:solidFill>
                <a:srgbClr val="7171E5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" name="AutoShape 569"/>
              <p:cNvSpPr>
                <a:spLocks noChangeArrowheads="1"/>
              </p:cNvSpPr>
              <p:nvPr/>
            </p:nvSpPr>
            <p:spPr bwMode="auto">
              <a:xfrm rot="7281778">
                <a:off x="2057637" y="2439959"/>
                <a:ext cx="379204" cy="379678"/>
              </a:xfrm>
              <a:custGeom>
                <a:avLst/>
                <a:gdLst>
                  <a:gd name="T0" fmla="*/ 101 w 21600"/>
                  <a:gd name="T1" fmla="*/ 217 h 21600"/>
                  <a:gd name="T2" fmla="*/ 134 w 21600"/>
                  <a:gd name="T3" fmla="*/ 528 h 21600"/>
                  <a:gd name="T4" fmla="*/ 317 w 21600"/>
                  <a:gd name="T5" fmla="*/ 375 h 21600"/>
                  <a:gd name="T6" fmla="*/ 325 w 21600"/>
                  <a:gd name="T7" fmla="*/ -100 h 21600"/>
                  <a:gd name="T8" fmla="*/ 660 w 21600"/>
                  <a:gd name="T9" fmla="*/ 71 h 21600"/>
                  <a:gd name="T10" fmla="*/ 488 w 21600"/>
                  <a:gd name="T11" fmla="*/ 406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3170 w 21600"/>
                  <a:gd name="T19" fmla="*/ 3170 h 21600"/>
                  <a:gd name="T20" fmla="*/ 18430 w 21600"/>
                  <a:gd name="T21" fmla="*/ 1843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9164" y="5727"/>
                    </a:moveTo>
                    <a:cubicBezTo>
                      <a:pt x="6962" y="6437"/>
                      <a:pt x="5470" y="8486"/>
                      <a:pt x="5470" y="10799"/>
                    </a:cubicBezTo>
                    <a:lnTo>
                      <a:pt x="0" y="10800"/>
                    </a:lnTo>
                    <a:cubicBezTo>
                      <a:pt x="0" y="6112"/>
                      <a:pt x="3023" y="1960"/>
                      <a:pt x="7485" y="521"/>
                    </a:cubicBezTo>
                    <a:lnTo>
                      <a:pt x="6656" y="-2049"/>
                    </a:lnTo>
                    <a:lnTo>
                      <a:pt x="13496" y="1456"/>
                    </a:lnTo>
                    <a:lnTo>
                      <a:pt x="9992" y="8296"/>
                    </a:lnTo>
                    <a:lnTo>
                      <a:pt x="9164" y="5727"/>
                    </a:lnTo>
                    <a:close/>
                  </a:path>
                </a:pathLst>
              </a:custGeom>
              <a:solidFill>
                <a:srgbClr val="7171E5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" name="AutoShape 570"/>
              <p:cNvSpPr>
                <a:spLocks noChangeArrowheads="1"/>
              </p:cNvSpPr>
              <p:nvPr/>
            </p:nvSpPr>
            <p:spPr bwMode="auto">
              <a:xfrm rot="14395787">
                <a:off x="2057637" y="2438163"/>
                <a:ext cx="379204" cy="379678"/>
              </a:xfrm>
              <a:custGeom>
                <a:avLst/>
                <a:gdLst>
                  <a:gd name="T0" fmla="*/ 101 w 21600"/>
                  <a:gd name="T1" fmla="*/ 217 h 21600"/>
                  <a:gd name="T2" fmla="*/ 134 w 21600"/>
                  <a:gd name="T3" fmla="*/ 528 h 21600"/>
                  <a:gd name="T4" fmla="*/ 317 w 21600"/>
                  <a:gd name="T5" fmla="*/ 375 h 21600"/>
                  <a:gd name="T6" fmla="*/ 325 w 21600"/>
                  <a:gd name="T7" fmla="*/ -100 h 21600"/>
                  <a:gd name="T8" fmla="*/ 660 w 21600"/>
                  <a:gd name="T9" fmla="*/ 71 h 21600"/>
                  <a:gd name="T10" fmla="*/ 488 w 21600"/>
                  <a:gd name="T11" fmla="*/ 406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3170 w 21600"/>
                  <a:gd name="T19" fmla="*/ 3170 h 21600"/>
                  <a:gd name="T20" fmla="*/ 18430 w 21600"/>
                  <a:gd name="T21" fmla="*/ 1843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9164" y="5727"/>
                    </a:moveTo>
                    <a:cubicBezTo>
                      <a:pt x="6962" y="6437"/>
                      <a:pt x="5470" y="8486"/>
                      <a:pt x="5470" y="10799"/>
                    </a:cubicBezTo>
                    <a:lnTo>
                      <a:pt x="0" y="10800"/>
                    </a:lnTo>
                    <a:cubicBezTo>
                      <a:pt x="0" y="6112"/>
                      <a:pt x="3023" y="1960"/>
                      <a:pt x="7485" y="521"/>
                    </a:cubicBezTo>
                    <a:lnTo>
                      <a:pt x="6656" y="-2049"/>
                    </a:lnTo>
                    <a:lnTo>
                      <a:pt x="13496" y="1456"/>
                    </a:lnTo>
                    <a:lnTo>
                      <a:pt x="9992" y="8296"/>
                    </a:lnTo>
                    <a:lnTo>
                      <a:pt x="9164" y="5727"/>
                    </a:lnTo>
                    <a:close/>
                  </a:path>
                </a:pathLst>
              </a:custGeom>
              <a:solidFill>
                <a:srgbClr val="7171E5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3" name="Rounded Rectangle 52"/>
            <p:cNvSpPr/>
            <p:nvPr/>
          </p:nvSpPr>
          <p:spPr>
            <a:xfrm>
              <a:off x="5214714" y="4572000"/>
              <a:ext cx="2286000" cy="1905000"/>
            </a:xfrm>
            <a:prstGeom prst="roundRect">
              <a:avLst>
                <a:gd name="adj" fmla="val 11074"/>
              </a:avLst>
            </a:prstGeom>
            <a:solidFill>
              <a:srgbClr val="E3EAF9"/>
            </a:solidFill>
            <a:ln>
              <a:solidFill>
                <a:srgbClr val="4974CB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4" name="Group 53"/>
            <p:cNvGrpSpPr/>
            <p:nvPr/>
          </p:nvGrpSpPr>
          <p:grpSpPr>
            <a:xfrm>
              <a:off x="5519514" y="6096000"/>
              <a:ext cx="1524000" cy="228600"/>
              <a:chOff x="1828800" y="3733800"/>
              <a:chExt cx="1524000" cy="228600"/>
            </a:xfrm>
          </p:grpSpPr>
          <p:sp>
            <p:nvSpPr>
              <p:cNvPr id="55" name="Rectangle 54"/>
              <p:cNvSpPr/>
              <p:nvPr/>
            </p:nvSpPr>
            <p:spPr>
              <a:xfrm>
                <a:off x="1828800" y="3733800"/>
                <a:ext cx="381000" cy="228600"/>
              </a:xfrm>
              <a:prstGeom prst="rect">
                <a:avLst/>
              </a:prstGeom>
              <a:solidFill>
                <a:srgbClr val="EDFFED"/>
              </a:solidFill>
              <a:ln w="12700" algn="ctr">
                <a:solidFill>
                  <a:srgbClr val="43A343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400" dirty="0">
                  <a:solidFill>
                    <a:schemeClr val="tx1"/>
                  </a:solidFill>
                  <a:latin typeface="Arial" charset="0"/>
                </a:endParaRPr>
              </a:p>
            </p:txBody>
          </p:sp>
          <p:sp>
            <p:nvSpPr>
              <p:cNvPr id="56" name="Rectangle 55"/>
              <p:cNvSpPr/>
              <p:nvPr/>
            </p:nvSpPr>
            <p:spPr>
              <a:xfrm>
                <a:off x="2209800" y="3733800"/>
                <a:ext cx="381000" cy="228600"/>
              </a:xfrm>
              <a:prstGeom prst="rect">
                <a:avLst/>
              </a:prstGeom>
              <a:solidFill>
                <a:srgbClr val="EDFFED"/>
              </a:solidFill>
              <a:ln w="12700" algn="ctr">
                <a:solidFill>
                  <a:srgbClr val="43A343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400" dirty="0">
                  <a:solidFill>
                    <a:schemeClr val="tx1"/>
                  </a:solidFill>
                  <a:latin typeface="Arial" charset="0"/>
                </a:endParaRPr>
              </a:p>
            </p:txBody>
          </p:sp>
          <p:sp>
            <p:nvSpPr>
              <p:cNvPr id="57" name="Rectangle 56"/>
              <p:cNvSpPr/>
              <p:nvPr/>
            </p:nvSpPr>
            <p:spPr>
              <a:xfrm>
                <a:off x="2590800" y="3733800"/>
                <a:ext cx="381000" cy="228600"/>
              </a:xfrm>
              <a:prstGeom prst="rect">
                <a:avLst/>
              </a:prstGeom>
              <a:solidFill>
                <a:srgbClr val="EDFFED"/>
              </a:solidFill>
              <a:ln w="12700" algn="ctr">
                <a:solidFill>
                  <a:srgbClr val="43A343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400" dirty="0">
                  <a:solidFill>
                    <a:schemeClr val="tx1"/>
                  </a:solidFill>
                  <a:latin typeface="Arial" charset="0"/>
                </a:endParaRPr>
              </a:p>
            </p:txBody>
          </p:sp>
          <p:sp>
            <p:nvSpPr>
              <p:cNvPr id="58" name="Rectangle 57"/>
              <p:cNvSpPr/>
              <p:nvPr/>
            </p:nvSpPr>
            <p:spPr>
              <a:xfrm>
                <a:off x="2971800" y="3733800"/>
                <a:ext cx="381000" cy="228600"/>
              </a:xfrm>
              <a:prstGeom prst="rect">
                <a:avLst/>
              </a:prstGeom>
              <a:solidFill>
                <a:srgbClr val="EDFFED"/>
              </a:solidFill>
              <a:ln w="12700" algn="ctr">
                <a:solidFill>
                  <a:srgbClr val="43A343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400" dirty="0">
                  <a:solidFill>
                    <a:schemeClr val="tx1"/>
                  </a:solidFill>
                  <a:latin typeface="Arial" charset="0"/>
                </a:endParaRPr>
              </a:p>
            </p:txBody>
          </p:sp>
        </p:grpSp>
        <p:grpSp>
          <p:nvGrpSpPr>
            <p:cNvPr id="60" name="Group 59"/>
            <p:cNvGrpSpPr/>
            <p:nvPr/>
          </p:nvGrpSpPr>
          <p:grpSpPr>
            <a:xfrm>
              <a:off x="6613481" y="5105400"/>
              <a:ext cx="658633" cy="609600"/>
              <a:chOff x="3075167" y="2286000"/>
              <a:chExt cx="658633" cy="609600"/>
            </a:xfrm>
          </p:grpSpPr>
          <p:sp>
            <p:nvSpPr>
              <p:cNvPr id="61" name="Oval 60"/>
              <p:cNvSpPr/>
              <p:nvPr/>
            </p:nvSpPr>
            <p:spPr>
              <a:xfrm>
                <a:off x="3322154" y="2401625"/>
                <a:ext cx="164658" cy="164658"/>
              </a:xfrm>
              <a:prstGeom prst="ellipse">
                <a:avLst/>
              </a:prstGeom>
              <a:solidFill>
                <a:srgbClr val="F3DCC4"/>
              </a:solidFill>
              <a:ln w="19050">
                <a:solidFill>
                  <a:srgbClr val="B26B24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/>
              <p:nvPr/>
            </p:nvSpPr>
            <p:spPr>
              <a:xfrm>
                <a:off x="3569142" y="2566284"/>
                <a:ext cx="164658" cy="164658"/>
              </a:xfrm>
              <a:prstGeom prst="ellipse">
                <a:avLst/>
              </a:prstGeom>
              <a:solidFill>
                <a:srgbClr val="F3DCC4"/>
              </a:solidFill>
              <a:ln w="19050">
                <a:solidFill>
                  <a:srgbClr val="B26B24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/>
              <p:nvPr/>
            </p:nvSpPr>
            <p:spPr>
              <a:xfrm>
                <a:off x="3322154" y="2730942"/>
                <a:ext cx="164658" cy="164658"/>
              </a:xfrm>
              <a:prstGeom prst="ellipse">
                <a:avLst/>
              </a:prstGeom>
              <a:solidFill>
                <a:srgbClr val="F3DCC4"/>
              </a:solidFill>
              <a:ln w="19050">
                <a:solidFill>
                  <a:srgbClr val="B26B24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Oval 63"/>
              <p:cNvSpPr/>
              <p:nvPr/>
            </p:nvSpPr>
            <p:spPr>
              <a:xfrm>
                <a:off x="3075167" y="2566284"/>
                <a:ext cx="164658" cy="164658"/>
              </a:xfrm>
              <a:prstGeom prst="ellipse">
                <a:avLst/>
              </a:prstGeom>
              <a:solidFill>
                <a:srgbClr val="F3DCC4"/>
              </a:solidFill>
              <a:ln w="19050">
                <a:solidFill>
                  <a:srgbClr val="B26B24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Freeform 64"/>
              <p:cNvSpPr/>
              <p:nvPr/>
            </p:nvSpPr>
            <p:spPr>
              <a:xfrm>
                <a:off x="3492394" y="2479551"/>
                <a:ext cx="163263" cy="88127"/>
              </a:xfrm>
              <a:custGeom>
                <a:avLst/>
                <a:gdLst>
                  <a:gd name="connsiteX0" fmla="*/ 0 w 302217"/>
                  <a:gd name="connsiteY0" fmla="*/ 0 h 162791"/>
                  <a:gd name="connsiteX1" fmla="*/ 302217 w 302217"/>
                  <a:gd name="connsiteY1" fmla="*/ 162732 h 162791"/>
                  <a:gd name="connsiteX0" fmla="*/ 0 w 302217"/>
                  <a:gd name="connsiteY0" fmla="*/ 23898 h 186630"/>
                  <a:gd name="connsiteX1" fmla="*/ 302217 w 302217"/>
                  <a:gd name="connsiteY1" fmla="*/ 186630 h 186630"/>
                  <a:gd name="connsiteX0" fmla="*/ 0 w 321571"/>
                  <a:gd name="connsiteY0" fmla="*/ 44231 h 206963"/>
                  <a:gd name="connsiteX1" fmla="*/ 302217 w 321571"/>
                  <a:gd name="connsiteY1" fmla="*/ 206963 h 206963"/>
                  <a:gd name="connsiteX0" fmla="*/ 0 w 321571"/>
                  <a:gd name="connsiteY0" fmla="*/ 0 h 162732"/>
                  <a:gd name="connsiteX1" fmla="*/ 302217 w 321571"/>
                  <a:gd name="connsiteY1" fmla="*/ 162732 h 162732"/>
                  <a:gd name="connsiteX0" fmla="*/ 0 w 302217"/>
                  <a:gd name="connsiteY0" fmla="*/ 2667 h 165399"/>
                  <a:gd name="connsiteX1" fmla="*/ 302217 w 302217"/>
                  <a:gd name="connsiteY1" fmla="*/ 165399 h 165399"/>
                  <a:gd name="connsiteX0" fmla="*/ 0 w 302217"/>
                  <a:gd name="connsiteY0" fmla="*/ 0 h 162732"/>
                  <a:gd name="connsiteX1" fmla="*/ 302217 w 302217"/>
                  <a:gd name="connsiteY1" fmla="*/ 162732 h 162732"/>
                  <a:gd name="connsiteX0" fmla="*/ 0 w 302217"/>
                  <a:gd name="connsiteY0" fmla="*/ 401 h 163133"/>
                  <a:gd name="connsiteX1" fmla="*/ 302217 w 302217"/>
                  <a:gd name="connsiteY1" fmla="*/ 163133 h 163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2217" h="163133">
                    <a:moveTo>
                      <a:pt x="0" y="401"/>
                    </a:moveTo>
                    <a:cubicBezTo>
                      <a:pt x="190500" y="-2182"/>
                      <a:pt x="295760" y="2984"/>
                      <a:pt x="302217" y="163133"/>
                    </a:cubicBezTo>
                  </a:path>
                </a:pathLst>
              </a:custGeom>
              <a:noFill/>
              <a:ln w="19050">
                <a:tailEnd type="triangl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Freeform 65"/>
              <p:cNvSpPr/>
              <p:nvPr/>
            </p:nvSpPr>
            <p:spPr>
              <a:xfrm rot="10800000">
                <a:off x="3157496" y="2725143"/>
                <a:ext cx="163263" cy="88127"/>
              </a:xfrm>
              <a:custGeom>
                <a:avLst/>
                <a:gdLst>
                  <a:gd name="connsiteX0" fmla="*/ 0 w 302217"/>
                  <a:gd name="connsiteY0" fmla="*/ 0 h 162791"/>
                  <a:gd name="connsiteX1" fmla="*/ 302217 w 302217"/>
                  <a:gd name="connsiteY1" fmla="*/ 162732 h 162791"/>
                  <a:gd name="connsiteX0" fmla="*/ 0 w 302217"/>
                  <a:gd name="connsiteY0" fmla="*/ 23898 h 186630"/>
                  <a:gd name="connsiteX1" fmla="*/ 302217 w 302217"/>
                  <a:gd name="connsiteY1" fmla="*/ 186630 h 186630"/>
                  <a:gd name="connsiteX0" fmla="*/ 0 w 321571"/>
                  <a:gd name="connsiteY0" fmla="*/ 44231 h 206963"/>
                  <a:gd name="connsiteX1" fmla="*/ 302217 w 321571"/>
                  <a:gd name="connsiteY1" fmla="*/ 206963 h 206963"/>
                  <a:gd name="connsiteX0" fmla="*/ 0 w 321571"/>
                  <a:gd name="connsiteY0" fmla="*/ 0 h 162732"/>
                  <a:gd name="connsiteX1" fmla="*/ 302217 w 321571"/>
                  <a:gd name="connsiteY1" fmla="*/ 162732 h 162732"/>
                  <a:gd name="connsiteX0" fmla="*/ 0 w 302217"/>
                  <a:gd name="connsiteY0" fmla="*/ 2667 h 165399"/>
                  <a:gd name="connsiteX1" fmla="*/ 302217 w 302217"/>
                  <a:gd name="connsiteY1" fmla="*/ 165399 h 165399"/>
                  <a:gd name="connsiteX0" fmla="*/ 0 w 302217"/>
                  <a:gd name="connsiteY0" fmla="*/ 0 h 162732"/>
                  <a:gd name="connsiteX1" fmla="*/ 302217 w 302217"/>
                  <a:gd name="connsiteY1" fmla="*/ 162732 h 162732"/>
                  <a:gd name="connsiteX0" fmla="*/ 0 w 302217"/>
                  <a:gd name="connsiteY0" fmla="*/ 401 h 163133"/>
                  <a:gd name="connsiteX1" fmla="*/ 302217 w 302217"/>
                  <a:gd name="connsiteY1" fmla="*/ 163133 h 163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2217" h="163133">
                    <a:moveTo>
                      <a:pt x="0" y="401"/>
                    </a:moveTo>
                    <a:cubicBezTo>
                      <a:pt x="190500" y="-2182"/>
                      <a:pt x="295760" y="2984"/>
                      <a:pt x="302217" y="163133"/>
                    </a:cubicBezTo>
                  </a:path>
                </a:pathLst>
              </a:custGeom>
              <a:noFill/>
              <a:ln w="19050">
                <a:tailEnd type="triangl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Freeform 66"/>
              <p:cNvSpPr/>
              <p:nvPr/>
            </p:nvSpPr>
            <p:spPr>
              <a:xfrm flipH="1">
                <a:off x="3158892" y="2483954"/>
                <a:ext cx="163263" cy="88127"/>
              </a:xfrm>
              <a:custGeom>
                <a:avLst/>
                <a:gdLst>
                  <a:gd name="connsiteX0" fmla="*/ 0 w 302217"/>
                  <a:gd name="connsiteY0" fmla="*/ 0 h 162791"/>
                  <a:gd name="connsiteX1" fmla="*/ 302217 w 302217"/>
                  <a:gd name="connsiteY1" fmla="*/ 162732 h 162791"/>
                  <a:gd name="connsiteX0" fmla="*/ 0 w 302217"/>
                  <a:gd name="connsiteY0" fmla="*/ 23898 h 186630"/>
                  <a:gd name="connsiteX1" fmla="*/ 302217 w 302217"/>
                  <a:gd name="connsiteY1" fmla="*/ 186630 h 186630"/>
                  <a:gd name="connsiteX0" fmla="*/ 0 w 321571"/>
                  <a:gd name="connsiteY0" fmla="*/ 44231 h 206963"/>
                  <a:gd name="connsiteX1" fmla="*/ 302217 w 321571"/>
                  <a:gd name="connsiteY1" fmla="*/ 206963 h 206963"/>
                  <a:gd name="connsiteX0" fmla="*/ 0 w 321571"/>
                  <a:gd name="connsiteY0" fmla="*/ 0 h 162732"/>
                  <a:gd name="connsiteX1" fmla="*/ 302217 w 321571"/>
                  <a:gd name="connsiteY1" fmla="*/ 162732 h 162732"/>
                  <a:gd name="connsiteX0" fmla="*/ 0 w 302217"/>
                  <a:gd name="connsiteY0" fmla="*/ 2667 h 165399"/>
                  <a:gd name="connsiteX1" fmla="*/ 302217 w 302217"/>
                  <a:gd name="connsiteY1" fmla="*/ 165399 h 165399"/>
                  <a:gd name="connsiteX0" fmla="*/ 0 w 302217"/>
                  <a:gd name="connsiteY0" fmla="*/ 0 h 162732"/>
                  <a:gd name="connsiteX1" fmla="*/ 302217 w 302217"/>
                  <a:gd name="connsiteY1" fmla="*/ 162732 h 162732"/>
                  <a:gd name="connsiteX0" fmla="*/ 0 w 302217"/>
                  <a:gd name="connsiteY0" fmla="*/ 401 h 163133"/>
                  <a:gd name="connsiteX1" fmla="*/ 302217 w 302217"/>
                  <a:gd name="connsiteY1" fmla="*/ 163133 h 163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2217" h="163133">
                    <a:moveTo>
                      <a:pt x="0" y="401"/>
                    </a:moveTo>
                    <a:cubicBezTo>
                      <a:pt x="190500" y="-2182"/>
                      <a:pt x="295760" y="2984"/>
                      <a:pt x="302217" y="163133"/>
                    </a:cubicBezTo>
                  </a:path>
                </a:pathLst>
              </a:custGeom>
              <a:noFill/>
              <a:ln w="19050">
                <a:headEnd type="triangle" w="sm" len="med"/>
                <a:tailEnd type="non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Freeform 67"/>
              <p:cNvSpPr/>
              <p:nvPr/>
            </p:nvSpPr>
            <p:spPr>
              <a:xfrm rot="10800000" flipH="1">
                <a:off x="3488208" y="2725144"/>
                <a:ext cx="163263" cy="88127"/>
              </a:xfrm>
              <a:custGeom>
                <a:avLst/>
                <a:gdLst>
                  <a:gd name="connsiteX0" fmla="*/ 0 w 302217"/>
                  <a:gd name="connsiteY0" fmla="*/ 0 h 162791"/>
                  <a:gd name="connsiteX1" fmla="*/ 302217 w 302217"/>
                  <a:gd name="connsiteY1" fmla="*/ 162732 h 162791"/>
                  <a:gd name="connsiteX0" fmla="*/ 0 w 302217"/>
                  <a:gd name="connsiteY0" fmla="*/ 23898 h 186630"/>
                  <a:gd name="connsiteX1" fmla="*/ 302217 w 302217"/>
                  <a:gd name="connsiteY1" fmla="*/ 186630 h 186630"/>
                  <a:gd name="connsiteX0" fmla="*/ 0 w 321571"/>
                  <a:gd name="connsiteY0" fmla="*/ 44231 h 206963"/>
                  <a:gd name="connsiteX1" fmla="*/ 302217 w 321571"/>
                  <a:gd name="connsiteY1" fmla="*/ 206963 h 206963"/>
                  <a:gd name="connsiteX0" fmla="*/ 0 w 321571"/>
                  <a:gd name="connsiteY0" fmla="*/ 0 h 162732"/>
                  <a:gd name="connsiteX1" fmla="*/ 302217 w 321571"/>
                  <a:gd name="connsiteY1" fmla="*/ 162732 h 162732"/>
                  <a:gd name="connsiteX0" fmla="*/ 0 w 302217"/>
                  <a:gd name="connsiteY0" fmla="*/ 2667 h 165399"/>
                  <a:gd name="connsiteX1" fmla="*/ 302217 w 302217"/>
                  <a:gd name="connsiteY1" fmla="*/ 165399 h 165399"/>
                  <a:gd name="connsiteX0" fmla="*/ 0 w 302217"/>
                  <a:gd name="connsiteY0" fmla="*/ 0 h 162732"/>
                  <a:gd name="connsiteX1" fmla="*/ 302217 w 302217"/>
                  <a:gd name="connsiteY1" fmla="*/ 162732 h 162732"/>
                  <a:gd name="connsiteX0" fmla="*/ 0 w 302217"/>
                  <a:gd name="connsiteY0" fmla="*/ 401 h 163133"/>
                  <a:gd name="connsiteX1" fmla="*/ 302217 w 302217"/>
                  <a:gd name="connsiteY1" fmla="*/ 163133 h 163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2217" h="163133">
                    <a:moveTo>
                      <a:pt x="0" y="401"/>
                    </a:moveTo>
                    <a:cubicBezTo>
                      <a:pt x="190500" y="-2182"/>
                      <a:pt x="295760" y="2984"/>
                      <a:pt x="302217" y="163133"/>
                    </a:cubicBezTo>
                  </a:path>
                </a:pathLst>
              </a:custGeom>
              <a:noFill/>
              <a:ln w="19050">
                <a:headEnd type="triangle" w="sm" len="med"/>
                <a:tailEnd type="non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Freeform 68"/>
              <p:cNvSpPr/>
              <p:nvPr/>
            </p:nvSpPr>
            <p:spPr>
              <a:xfrm>
                <a:off x="3334455" y="2286000"/>
                <a:ext cx="136991" cy="126788"/>
              </a:xfrm>
              <a:custGeom>
                <a:avLst/>
                <a:gdLst>
                  <a:gd name="connsiteX0" fmla="*/ 0 w 185980"/>
                  <a:gd name="connsiteY0" fmla="*/ 0 h 6711"/>
                  <a:gd name="connsiteX1" fmla="*/ 185980 w 185980"/>
                  <a:gd name="connsiteY1" fmla="*/ 0 h 6711"/>
                  <a:gd name="connsiteX0" fmla="*/ 2160 w 12160"/>
                  <a:gd name="connsiteY0" fmla="*/ 223289 h 223707"/>
                  <a:gd name="connsiteX1" fmla="*/ 12160 w 12160"/>
                  <a:gd name="connsiteY1" fmla="*/ 223289 h 223707"/>
                  <a:gd name="connsiteX0" fmla="*/ 1366 w 13800"/>
                  <a:gd name="connsiteY0" fmla="*/ 342290 h 342290"/>
                  <a:gd name="connsiteX1" fmla="*/ 11366 w 13800"/>
                  <a:gd name="connsiteY1" fmla="*/ 342290 h 342290"/>
                  <a:gd name="connsiteX0" fmla="*/ 1989 w 14293"/>
                  <a:gd name="connsiteY0" fmla="*/ 324153 h 324153"/>
                  <a:gd name="connsiteX1" fmla="*/ 11989 w 14293"/>
                  <a:gd name="connsiteY1" fmla="*/ 324153 h 324153"/>
                  <a:gd name="connsiteX0" fmla="*/ 2255 w 14511"/>
                  <a:gd name="connsiteY0" fmla="*/ 370090 h 370090"/>
                  <a:gd name="connsiteX1" fmla="*/ 12255 w 14511"/>
                  <a:gd name="connsiteY1" fmla="*/ 370090 h 370090"/>
                  <a:gd name="connsiteX0" fmla="*/ 2329 w 14189"/>
                  <a:gd name="connsiteY0" fmla="*/ 440603 h 440603"/>
                  <a:gd name="connsiteX1" fmla="*/ 12329 w 14189"/>
                  <a:gd name="connsiteY1" fmla="*/ 440603 h 440603"/>
                  <a:gd name="connsiteX0" fmla="*/ 2751 w 14550"/>
                  <a:gd name="connsiteY0" fmla="*/ 444918 h 444918"/>
                  <a:gd name="connsiteX1" fmla="*/ 12751 w 14550"/>
                  <a:gd name="connsiteY1" fmla="*/ 444918 h 444918"/>
                  <a:gd name="connsiteX0" fmla="*/ 2670 w 14857"/>
                  <a:gd name="connsiteY0" fmla="*/ 449265 h 449265"/>
                  <a:gd name="connsiteX1" fmla="*/ 12670 w 14857"/>
                  <a:gd name="connsiteY1" fmla="*/ 449265 h 449265"/>
                  <a:gd name="connsiteX0" fmla="*/ 2810 w 14974"/>
                  <a:gd name="connsiteY0" fmla="*/ 403354 h 403354"/>
                  <a:gd name="connsiteX1" fmla="*/ 12810 w 14974"/>
                  <a:gd name="connsiteY1" fmla="*/ 403354 h 403354"/>
                  <a:gd name="connsiteX0" fmla="*/ 2954 w 14489"/>
                  <a:gd name="connsiteY0" fmla="*/ 354005 h 354005"/>
                  <a:gd name="connsiteX1" fmla="*/ 12954 w 14489"/>
                  <a:gd name="connsiteY1" fmla="*/ 354005 h 354005"/>
                  <a:gd name="connsiteX0" fmla="*/ 1970 w 13635"/>
                  <a:gd name="connsiteY0" fmla="*/ 349722 h 349722"/>
                  <a:gd name="connsiteX1" fmla="*/ 11970 w 13635"/>
                  <a:gd name="connsiteY1" fmla="*/ 349722 h 349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3635" h="349722">
                    <a:moveTo>
                      <a:pt x="1970" y="349722"/>
                    </a:moveTo>
                    <a:cubicBezTo>
                      <a:pt x="-7474" y="-103494"/>
                      <a:pt x="20582" y="-129473"/>
                      <a:pt x="11970" y="349722"/>
                    </a:cubicBezTo>
                  </a:path>
                </a:pathLst>
              </a:custGeom>
              <a:noFill/>
              <a:ln w="19050">
                <a:tailEnd type="triangl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70" name="Straight Connector 69"/>
              <p:cNvCxnSpPr/>
              <p:nvPr/>
            </p:nvCxnSpPr>
            <p:spPr>
              <a:xfrm flipV="1">
                <a:off x="3404484" y="2566284"/>
                <a:ext cx="0" cy="164658"/>
              </a:xfrm>
              <a:prstGeom prst="line">
                <a:avLst/>
              </a:prstGeom>
              <a:noFill/>
              <a:ln w="19050">
                <a:tailEnd type="triangl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</p:grpSp>
        <p:grpSp>
          <p:nvGrpSpPr>
            <p:cNvPr id="71" name="Group 70"/>
            <p:cNvGrpSpPr/>
            <p:nvPr/>
          </p:nvGrpSpPr>
          <p:grpSpPr>
            <a:xfrm>
              <a:off x="5583042" y="5105400"/>
              <a:ext cx="531549" cy="533400"/>
              <a:chOff x="2057400" y="2438400"/>
              <a:chExt cx="379678" cy="381000"/>
            </a:xfrm>
          </p:grpSpPr>
          <p:sp>
            <p:nvSpPr>
              <p:cNvPr id="72" name="AutoShape 568"/>
              <p:cNvSpPr>
                <a:spLocks noChangeArrowheads="1"/>
              </p:cNvSpPr>
              <p:nvPr/>
            </p:nvSpPr>
            <p:spPr bwMode="auto">
              <a:xfrm>
                <a:off x="2057400" y="2438400"/>
                <a:ext cx="379678" cy="379204"/>
              </a:xfrm>
              <a:custGeom>
                <a:avLst/>
                <a:gdLst>
                  <a:gd name="T0" fmla="*/ 101 w 21600"/>
                  <a:gd name="T1" fmla="*/ 217 h 21600"/>
                  <a:gd name="T2" fmla="*/ 134 w 21600"/>
                  <a:gd name="T3" fmla="*/ 528 h 21600"/>
                  <a:gd name="T4" fmla="*/ 317 w 21600"/>
                  <a:gd name="T5" fmla="*/ 375 h 21600"/>
                  <a:gd name="T6" fmla="*/ 325 w 21600"/>
                  <a:gd name="T7" fmla="*/ -100 h 21600"/>
                  <a:gd name="T8" fmla="*/ 660 w 21600"/>
                  <a:gd name="T9" fmla="*/ 71 h 21600"/>
                  <a:gd name="T10" fmla="*/ 488 w 21600"/>
                  <a:gd name="T11" fmla="*/ 406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3170 w 21600"/>
                  <a:gd name="T19" fmla="*/ 3170 h 21600"/>
                  <a:gd name="T20" fmla="*/ 18430 w 21600"/>
                  <a:gd name="T21" fmla="*/ 1843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9164" y="5727"/>
                    </a:moveTo>
                    <a:cubicBezTo>
                      <a:pt x="6962" y="6437"/>
                      <a:pt x="5470" y="8486"/>
                      <a:pt x="5470" y="10799"/>
                    </a:cubicBezTo>
                    <a:lnTo>
                      <a:pt x="0" y="10800"/>
                    </a:lnTo>
                    <a:cubicBezTo>
                      <a:pt x="0" y="6112"/>
                      <a:pt x="3023" y="1960"/>
                      <a:pt x="7485" y="521"/>
                    </a:cubicBezTo>
                    <a:lnTo>
                      <a:pt x="6656" y="-2049"/>
                    </a:lnTo>
                    <a:lnTo>
                      <a:pt x="13496" y="1456"/>
                    </a:lnTo>
                    <a:lnTo>
                      <a:pt x="9992" y="8296"/>
                    </a:lnTo>
                    <a:lnTo>
                      <a:pt x="9164" y="5727"/>
                    </a:lnTo>
                    <a:close/>
                  </a:path>
                </a:pathLst>
              </a:custGeom>
              <a:solidFill>
                <a:srgbClr val="7171E5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" name="AutoShape 569"/>
              <p:cNvSpPr>
                <a:spLocks noChangeArrowheads="1"/>
              </p:cNvSpPr>
              <p:nvPr/>
            </p:nvSpPr>
            <p:spPr bwMode="auto">
              <a:xfrm rot="7281778">
                <a:off x="2057637" y="2439959"/>
                <a:ext cx="379204" cy="379678"/>
              </a:xfrm>
              <a:custGeom>
                <a:avLst/>
                <a:gdLst>
                  <a:gd name="T0" fmla="*/ 101 w 21600"/>
                  <a:gd name="T1" fmla="*/ 217 h 21600"/>
                  <a:gd name="T2" fmla="*/ 134 w 21600"/>
                  <a:gd name="T3" fmla="*/ 528 h 21600"/>
                  <a:gd name="T4" fmla="*/ 317 w 21600"/>
                  <a:gd name="T5" fmla="*/ 375 h 21600"/>
                  <a:gd name="T6" fmla="*/ 325 w 21600"/>
                  <a:gd name="T7" fmla="*/ -100 h 21600"/>
                  <a:gd name="T8" fmla="*/ 660 w 21600"/>
                  <a:gd name="T9" fmla="*/ 71 h 21600"/>
                  <a:gd name="T10" fmla="*/ 488 w 21600"/>
                  <a:gd name="T11" fmla="*/ 406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3170 w 21600"/>
                  <a:gd name="T19" fmla="*/ 3170 h 21600"/>
                  <a:gd name="T20" fmla="*/ 18430 w 21600"/>
                  <a:gd name="T21" fmla="*/ 1843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9164" y="5727"/>
                    </a:moveTo>
                    <a:cubicBezTo>
                      <a:pt x="6962" y="6437"/>
                      <a:pt x="5470" y="8486"/>
                      <a:pt x="5470" y="10799"/>
                    </a:cubicBezTo>
                    <a:lnTo>
                      <a:pt x="0" y="10800"/>
                    </a:lnTo>
                    <a:cubicBezTo>
                      <a:pt x="0" y="6112"/>
                      <a:pt x="3023" y="1960"/>
                      <a:pt x="7485" y="521"/>
                    </a:cubicBezTo>
                    <a:lnTo>
                      <a:pt x="6656" y="-2049"/>
                    </a:lnTo>
                    <a:lnTo>
                      <a:pt x="13496" y="1456"/>
                    </a:lnTo>
                    <a:lnTo>
                      <a:pt x="9992" y="8296"/>
                    </a:lnTo>
                    <a:lnTo>
                      <a:pt x="9164" y="5727"/>
                    </a:lnTo>
                    <a:close/>
                  </a:path>
                </a:pathLst>
              </a:custGeom>
              <a:solidFill>
                <a:srgbClr val="7171E5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" name="AutoShape 570"/>
              <p:cNvSpPr>
                <a:spLocks noChangeArrowheads="1"/>
              </p:cNvSpPr>
              <p:nvPr/>
            </p:nvSpPr>
            <p:spPr bwMode="auto">
              <a:xfrm rot="14395787">
                <a:off x="2057637" y="2438163"/>
                <a:ext cx="379204" cy="379678"/>
              </a:xfrm>
              <a:custGeom>
                <a:avLst/>
                <a:gdLst>
                  <a:gd name="T0" fmla="*/ 101 w 21600"/>
                  <a:gd name="T1" fmla="*/ 217 h 21600"/>
                  <a:gd name="T2" fmla="*/ 134 w 21600"/>
                  <a:gd name="T3" fmla="*/ 528 h 21600"/>
                  <a:gd name="T4" fmla="*/ 317 w 21600"/>
                  <a:gd name="T5" fmla="*/ 375 h 21600"/>
                  <a:gd name="T6" fmla="*/ 325 w 21600"/>
                  <a:gd name="T7" fmla="*/ -100 h 21600"/>
                  <a:gd name="T8" fmla="*/ 660 w 21600"/>
                  <a:gd name="T9" fmla="*/ 71 h 21600"/>
                  <a:gd name="T10" fmla="*/ 488 w 21600"/>
                  <a:gd name="T11" fmla="*/ 406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3170 w 21600"/>
                  <a:gd name="T19" fmla="*/ 3170 h 21600"/>
                  <a:gd name="T20" fmla="*/ 18430 w 21600"/>
                  <a:gd name="T21" fmla="*/ 1843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9164" y="5727"/>
                    </a:moveTo>
                    <a:cubicBezTo>
                      <a:pt x="6962" y="6437"/>
                      <a:pt x="5470" y="8486"/>
                      <a:pt x="5470" y="10799"/>
                    </a:cubicBezTo>
                    <a:lnTo>
                      <a:pt x="0" y="10800"/>
                    </a:lnTo>
                    <a:cubicBezTo>
                      <a:pt x="0" y="6112"/>
                      <a:pt x="3023" y="1960"/>
                      <a:pt x="7485" y="521"/>
                    </a:cubicBezTo>
                    <a:lnTo>
                      <a:pt x="6656" y="-2049"/>
                    </a:lnTo>
                    <a:lnTo>
                      <a:pt x="13496" y="1456"/>
                    </a:lnTo>
                    <a:lnTo>
                      <a:pt x="9992" y="8296"/>
                    </a:lnTo>
                    <a:lnTo>
                      <a:pt x="9164" y="5727"/>
                    </a:lnTo>
                    <a:close/>
                  </a:path>
                </a:pathLst>
              </a:custGeom>
              <a:solidFill>
                <a:srgbClr val="7171E5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pic>
          <p:nvPicPr>
            <p:cNvPr id="78" name="Picture 559" descr="j043156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33314" y="3576828"/>
              <a:ext cx="685800" cy="6903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9" name="Picture 559" descr="j043156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38314" y="3576828"/>
              <a:ext cx="685800" cy="6903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0" name="Picture 559" descr="j043156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03314" y="3576828"/>
              <a:ext cx="685800" cy="6903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1" name="Picture 559" descr="j043156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73314" y="3576828"/>
              <a:ext cx="685800" cy="6903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" name="Picture 559" descr="j043156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68314" y="3576828"/>
              <a:ext cx="685800" cy="6903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3" name="Picture 559" descr="j043156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43314" y="3576828"/>
              <a:ext cx="685800" cy="6903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4" name="Picture 559" descr="j043156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8314" y="3576828"/>
              <a:ext cx="685800" cy="6903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85" name="Straight Connector 84"/>
            <p:cNvCxnSpPr/>
            <p:nvPr/>
          </p:nvCxnSpPr>
          <p:spPr>
            <a:xfrm>
              <a:off x="5824314" y="4267200"/>
              <a:ext cx="0" cy="762000"/>
            </a:xfrm>
            <a:prstGeom prst="line">
              <a:avLst/>
            </a:prstGeom>
            <a:ln w="57150" cap="rnd">
              <a:solidFill>
                <a:srgbClr val="C00000"/>
              </a:solidFill>
              <a:tailEnd type="triangle" w="med" len="lg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86" name="Freeform 85"/>
            <p:cNvSpPr/>
            <p:nvPr/>
          </p:nvSpPr>
          <p:spPr>
            <a:xfrm>
              <a:off x="3632595" y="4763822"/>
              <a:ext cx="2007031" cy="355783"/>
            </a:xfrm>
            <a:custGeom>
              <a:avLst/>
              <a:gdLst>
                <a:gd name="connsiteX0" fmla="*/ 1983783 w 1983783"/>
                <a:gd name="connsiteY0" fmla="*/ 25352 h 25352"/>
                <a:gd name="connsiteX1" fmla="*/ 0 w 1983783"/>
                <a:gd name="connsiteY1" fmla="*/ 25352 h 25352"/>
                <a:gd name="connsiteX0" fmla="*/ 1983783 w 1983783"/>
                <a:gd name="connsiteY0" fmla="*/ 203577 h 203577"/>
                <a:gd name="connsiteX1" fmla="*/ 0 w 1983783"/>
                <a:gd name="connsiteY1" fmla="*/ 203577 h 203577"/>
                <a:gd name="connsiteX0" fmla="*/ 1983783 w 1983783"/>
                <a:gd name="connsiteY0" fmla="*/ 283044 h 283044"/>
                <a:gd name="connsiteX1" fmla="*/ 0 w 1983783"/>
                <a:gd name="connsiteY1" fmla="*/ 283044 h 283044"/>
                <a:gd name="connsiteX0" fmla="*/ 2007031 w 2007031"/>
                <a:gd name="connsiteY0" fmla="*/ 265800 h 296797"/>
                <a:gd name="connsiteX1" fmla="*/ 0 w 2007031"/>
                <a:gd name="connsiteY1" fmla="*/ 296797 h 296797"/>
                <a:gd name="connsiteX0" fmla="*/ 2007031 w 2007031"/>
                <a:gd name="connsiteY0" fmla="*/ 306367 h 337364"/>
                <a:gd name="connsiteX1" fmla="*/ 0 w 2007031"/>
                <a:gd name="connsiteY1" fmla="*/ 337364 h 337364"/>
                <a:gd name="connsiteX0" fmla="*/ 2007031 w 2007031"/>
                <a:gd name="connsiteY0" fmla="*/ 324786 h 355783"/>
                <a:gd name="connsiteX1" fmla="*/ 0 w 2007031"/>
                <a:gd name="connsiteY1" fmla="*/ 355783 h 355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07031" h="355783">
                  <a:moveTo>
                    <a:pt x="2007031" y="324786"/>
                  </a:moveTo>
                  <a:cubicBezTo>
                    <a:pt x="1444571" y="-30384"/>
                    <a:pt x="796872" y="-191824"/>
                    <a:pt x="0" y="355783"/>
                  </a:cubicBezTo>
                </a:path>
              </a:pathLst>
            </a:custGeom>
            <a:ln w="57150" cap="rnd">
              <a:solidFill>
                <a:srgbClr val="C00000"/>
              </a:solidFill>
              <a:tailEnd type="triangle" w="med" len="lg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Freeform 86"/>
            <p:cNvSpPr/>
            <p:nvPr/>
          </p:nvSpPr>
          <p:spPr>
            <a:xfrm>
              <a:off x="1176115" y="4520173"/>
              <a:ext cx="4463512" cy="599432"/>
            </a:xfrm>
            <a:custGeom>
              <a:avLst/>
              <a:gdLst>
                <a:gd name="connsiteX0" fmla="*/ 1983783 w 1983783"/>
                <a:gd name="connsiteY0" fmla="*/ 25352 h 25352"/>
                <a:gd name="connsiteX1" fmla="*/ 0 w 1983783"/>
                <a:gd name="connsiteY1" fmla="*/ 25352 h 25352"/>
                <a:gd name="connsiteX0" fmla="*/ 1983783 w 1983783"/>
                <a:gd name="connsiteY0" fmla="*/ 203577 h 203577"/>
                <a:gd name="connsiteX1" fmla="*/ 0 w 1983783"/>
                <a:gd name="connsiteY1" fmla="*/ 203577 h 203577"/>
                <a:gd name="connsiteX0" fmla="*/ 1983783 w 1983783"/>
                <a:gd name="connsiteY0" fmla="*/ 283044 h 283044"/>
                <a:gd name="connsiteX1" fmla="*/ 0 w 1983783"/>
                <a:gd name="connsiteY1" fmla="*/ 283044 h 283044"/>
                <a:gd name="connsiteX0" fmla="*/ 2007031 w 2007031"/>
                <a:gd name="connsiteY0" fmla="*/ 265800 h 296797"/>
                <a:gd name="connsiteX1" fmla="*/ 0 w 2007031"/>
                <a:gd name="connsiteY1" fmla="*/ 296797 h 296797"/>
                <a:gd name="connsiteX0" fmla="*/ 2007031 w 2007031"/>
                <a:gd name="connsiteY0" fmla="*/ 306367 h 337364"/>
                <a:gd name="connsiteX1" fmla="*/ 0 w 2007031"/>
                <a:gd name="connsiteY1" fmla="*/ 337364 h 337364"/>
                <a:gd name="connsiteX0" fmla="*/ 2007031 w 2007031"/>
                <a:gd name="connsiteY0" fmla="*/ 324786 h 355783"/>
                <a:gd name="connsiteX1" fmla="*/ 0 w 2007031"/>
                <a:gd name="connsiteY1" fmla="*/ 355783 h 355783"/>
                <a:gd name="connsiteX0" fmla="*/ 2007031 w 2007031"/>
                <a:gd name="connsiteY0" fmla="*/ 375253 h 406250"/>
                <a:gd name="connsiteX1" fmla="*/ 0 w 2007031"/>
                <a:gd name="connsiteY1" fmla="*/ 406250 h 406250"/>
                <a:gd name="connsiteX0" fmla="*/ 2007031 w 2007031"/>
                <a:gd name="connsiteY0" fmla="*/ 568435 h 599432"/>
                <a:gd name="connsiteX1" fmla="*/ 0 w 2007031"/>
                <a:gd name="connsiteY1" fmla="*/ 599432 h 5994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07031" h="599432">
                  <a:moveTo>
                    <a:pt x="2007031" y="568435"/>
                  </a:moveTo>
                  <a:cubicBezTo>
                    <a:pt x="1570010" y="-305928"/>
                    <a:pt x="605228" y="-72162"/>
                    <a:pt x="0" y="599432"/>
                  </a:cubicBezTo>
                </a:path>
              </a:pathLst>
            </a:custGeom>
            <a:ln w="57150" cap="rnd">
              <a:solidFill>
                <a:srgbClr val="C00000"/>
              </a:solidFill>
              <a:tailEnd type="triangle" w="med" len="lg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Freeform 87"/>
            <p:cNvSpPr/>
            <p:nvPr/>
          </p:nvSpPr>
          <p:spPr>
            <a:xfrm>
              <a:off x="3415619" y="5677546"/>
              <a:ext cx="867905" cy="371959"/>
            </a:xfrm>
            <a:custGeom>
              <a:avLst/>
              <a:gdLst>
                <a:gd name="connsiteX0" fmla="*/ 0 w 867905"/>
                <a:gd name="connsiteY0" fmla="*/ 0 h 371959"/>
                <a:gd name="connsiteX1" fmla="*/ 867905 w 867905"/>
                <a:gd name="connsiteY1" fmla="*/ 371959 h 371959"/>
                <a:gd name="connsiteX0" fmla="*/ 0 w 867905"/>
                <a:gd name="connsiteY0" fmla="*/ 0 h 371959"/>
                <a:gd name="connsiteX1" fmla="*/ 867905 w 867905"/>
                <a:gd name="connsiteY1" fmla="*/ 371959 h 371959"/>
                <a:gd name="connsiteX0" fmla="*/ 0 w 867905"/>
                <a:gd name="connsiteY0" fmla="*/ 0 h 371959"/>
                <a:gd name="connsiteX1" fmla="*/ 867905 w 867905"/>
                <a:gd name="connsiteY1" fmla="*/ 371959 h 371959"/>
                <a:gd name="connsiteX0" fmla="*/ 0 w 867905"/>
                <a:gd name="connsiteY0" fmla="*/ 0 h 371959"/>
                <a:gd name="connsiteX1" fmla="*/ 867905 w 867905"/>
                <a:gd name="connsiteY1" fmla="*/ 371959 h 371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67905" h="371959">
                  <a:moveTo>
                    <a:pt x="0" y="0"/>
                  </a:moveTo>
                  <a:cubicBezTo>
                    <a:pt x="12916" y="335796"/>
                    <a:pt x="552773" y="-41330"/>
                    <a:pt x="867905" y="371959"/>
                  </a:cubicBezTo>
                </a:path>
              </a:pathLst>
            </a:custGeom>
            <a:ln w="57150" cap="rnd">
              <a:solidFill>
                <a:srgbClr val="C00000"/>
              </a:solidFill>
              <a:tailEnd type="triangle" w="med" len="lg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9" name="Straight Connector 88"/>
            <p:cNvCxnSpPr/>
            <p:nvPr/>
          </p:nvCxnSpPr>
          <p:spPr>
            <a:xfrm flipV="1">
              <a:off x="4499208" y="5748649"/>
              <a:ext cx="0" cy="457200"/>
            </a:xfrm>
            <a:prstGeom prst="line">
              <a:avLst/>
            </a:prstGeom>
            <a:ln w="57150" cap="rnd">
              <a:solidFill>
                <a:srgbClr val="C00000"/>
              </a:solidFill>
              <a:tailEnd type="triangle" w="med" len="lg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90" name="Freeform 89"/>
            <p:cNvSpPr/>
            <p:nvPr/>
          </p:nvSpPr>
          <p:spPr>
            <a:xfrm>
              <a:off x="5847562" y="5677546"/>
              <a:ext cx="867905" cy="371959"/>
            </a:xfrm>
            <a:custGeom>
              <a:avLst/>
              <a:gdLst>
                <a:gd name="connsiteX0" fmla="*/ 0 w 867905"/>
                <a:gd name="connsiteY0" fmla="*/ 0 h 371959"/>
                <a:gd name="connsiteX1" fmla="*/ 867905 w 867905"/>
                <a:gd name="connsiteY1" fmla="*/ 371959 h 371959"/>
                <a:gd name="connsiteX0" fmla="*/ 0 w 867905"/>
                <a:gd name="connsiteY0" fmla="*/ 0 h 371959"/>
                <a:gd name="connsiteX1" fmla="*/ 867905 w 867905"/>
                <a:gd name="connsiteY1" fmla="*/ 371959 h 371959"/>
                <a:gd name="connsiteX0" fmla="*/ 0 w 867905"/>
                <a:gd name="connsiteY0" fmla="*/ 0 h 371959"/>
                <a:gd name="connsiteX1" fmla="*/ 867905 w 867905"/>
                <a:gd name="connsiteY1" fmla="*/ 371959 h 371959"/>
                <a:gd name="connsiteX0" fmla="*/ 0 w 867905"/>
                <a:gd name="connsiteY0" fmla="*/ 0 h 371959"/>
                <a:gd name="connsiteX1" fmla="*/ 867905 w 867905"/>
                <a:gd name="connsiteY1" fmla="*/ 371959 h 371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67905" h="371959">
                  <a:moveTo>
                    <a:pt x="0" y="0"/>
                  </a:moveTo>
                  <a:cubicBezTo>
                    <a:pt x="12916" y="335796"/>
                    <a:pt x="552773" y="-41330"/>
                    <a:pt x="867905" y="371959"/>
                  </a:cubicBezTo>
                </a:path>
              </a:pathLst>
            </a:custGeom>
            <a:ln w="57150" cap="rnd">
              <a:solidFill>
                <a:srgbClr val="C00000"/>
              </a:solidFill>
              <a:tailEnd type="triangle" w="med" len="lg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Freeform 90"/>
            <p:cNvSpPr/>
            <p:nvPr/>
          </p:nvSpPr>
          <p:spPr>
            <a:xfrm>
              <a:off x="970762" y="5677546"/>
              <a:ext cx="867905" cy="371959"/>
            </a:xfrm>
            <a:custGeom>
              <a:avLst/>
              <a:gdLst>
                <a:gd name="connsiteX0" fmla="*/ 0 w 867905"/>
                <a:gd name="connsiteY0" fmla="*/ 0 h 371959"/>
                <a:gd name="connsiteX1" fmla="*/ 867905 w 867905"/>
                <a:gd name="connsiteY1" fmla="*/ 371959 h 371959"/>
                <a:gd name="connsiteX0" fmla="*/ 0 w 867905"/>
                <a:gd name="connsiteY0" fmla="*/ 0 h 371959"/>
                <a:gd name="connsiteX1" fmla="*/ 867905 w 867905"/>
                <a:gd name="connsiteY1" fmla="*/ 371959 h 371959"/>
                <a:gd name="connsiteX0" fmla="*/ 0 w 867905"/>
                <a:gd name="connsiteY0" fmla="*/ 0 h 371959"/>
                <a:gd name="connsiteX1" fmla="*/ 867905 w 867905"/>
                <a:gd name="connsiteY1" fmla="*/ 371959 h 371959"/>
                <a:gd name="connsiteX0" fmla="*/ 0 w 867905"/>
                <a:gd name="connsiteY0" fmla="*/ 0 h 371959"/>
                <a:gd name="connsiteX1" fmla="*/ 867905 w 867905"/>
                <a:gd name="connsiteY1" fmla="*/ 371959 h 371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67905" h="371959">
                  <a:moveTo>
                    <a:pt x="0" y="0"/>
                  </a:moveTo>
                  <a:cubicBezTo>
                    <a:pt x="12916" y="335796"/>
                    <a:pt x="552773" y="-41330"/>
                    <a:pt x="867905" y="371959"/>
                  </a:cubicBezTo>
                </a:path>
              </a:pathLst>
            </a:custGeom>
            <a:ln w="57150" cap="rnd">
              <a:solidFill>
                <a:srgbClr val="C00000"/>
              </a:solidFill>
              <a:tailEnd type="triangle" w="med" len="lg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2" name="Straight Connector 91"/>
            <p:cNvCxnSpPr/>
            <p:nvPr/>
          </p:nvCxnSpPr>
          <p:spPr>
            <a:xfrm flipV="1">
              <a:off x="6936318" y="5748649"/>
              <a:ext cx="0" cy="457200"/>
            </a:xfrm>
            <a:prstGeom prst="line">
              <a:avLst/>
            </a:prstGeom>
            <a:ln w="57150" cap="rnd">
              <a:solidFill>
                <a:srgbClr val="C00000"/>
              </a:solidFill>
              <a:tailEnd type="triangle" w="med" len="lg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93" name="Straight Connector 92"/>
            <p:cNvCxnSpPr/>
            <p:nvPr/>
          </p:nvCxnSpPr>
          <p:spPr>
            <a:xfrm flipV="1">
              <a:off x="2059518" y="5748649"/>
              <a:ext cx="0" cy="457200"/>
            </a:xfrm>
            <a:prstGeom prst="line">
              <a:avLst/>
            </a:prstGeom>
            <a:ln w="57150" cap="rnd">
              <a:solidFill>
                <a:srgbClr val="C00000"/>
              </a:solidFill>
              <a:tailEnd type="triangle" w="med" len="lg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94" name="Freeform 93"/>
            <p:cNvSpPr/>
            <p:nvPr/>
          </p:nvSpPr>
          <p:spPr>
            <a:xfrm>
              <a:off x="6011585" y="3995980"/>
              <a:ext cx="922149" cy="1022888"/>
            </a:xfrm>
            <a:custGeom>
              <a:avLst/>
              <a:gdLst>
                <a:gd name="connsiteX0" fmla="*/ 968644 w 968644"/>
                <a:gd name="connsiteY0" fmla="*/ 759417 h 759417"/>
                <a:gd name="connsiteX1" fmla="*/ 0 w 968644"/>
                <a:gd name="connsiteY1" fmla="*/ 0 h 759417"/>
                <a:gd name="connsiteX0" fmla="*/ 968644 w 968644"/>
                <a:gd name="connsiteY0" fmla="*/ 759417 h 759417"/>
                <a:gd name="connsiteX1" fmla="*/ 0 w 968644"/>
                <a:gd name="connsiteY1" fmla="*/ 0 h 759417"/>
                <a:gd name="connsiteX0" fmla="*/ 968644 w 968644"/>
                <a:gd name="connsiteY0" fmla="*/ 759417 h 759417"/>
                <a:gd name="connsiteX1" fmla="*/ 0 w 968644"/>
                <a:gd name="connsiteY1" fmla="*/ 0 h 759417"/>
                <a:gd name="connsiteX0" fmla="*/ 968644 w 968644"/>
                <a:gd name="connsiteY0" fmla="*/ 759417 h 759417"/>
                <a:gd name="connsiteX1" fmla="*/ 0 w 968644"/>
                <a:gd name="connsiteY1" fmla="*/ 0 h 759417"/>
                <a:gd name="connsiteX0" fmla="*/ 968644 w 968644"/>
                <a:gd name="connsiteY0" fmla="*/ 759417 h 759417"/>
                <a:gd name="connsiteX1" fmla="*/ 0 w 968644"/>
                <a:gd name="connsiteY1" fmla="*/ 0 h 759417"/>
                <a:gd name="connsiteX0" fmla="*/ 968644 w 968644"/>
                <a:gd name="connsiteY0" fmla="*/ 759417 h 759417"/>
                <a:gd name="connsiteX1" fmla="*/ 0 w 968644"/>
                <a:gd name="connsiteY1" fmla="*/ 0 h 759417"/>
                <a:gd name="connsiteX0" fmla="*/ 922149 w 922149"/>
                <a:gd name="connsiteY0" fmla="*/ 1022888 h 1022888"/>
                <a:gd name="connsiteX1" fmla="*/ 0 w 922149"/>
                <a:gd name="connsiteY1" fmla="*/ 0 h 1022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22149" h="1022888">
                  <a:moveTo>
                    <a:pt x="922149" y="1022888"/>
                  </a:moveTo>
                  <a:cubicBezTo>
                    <a:pt x="876945" y="548898"/>
                    <a:pt x="669011" y="198894"/>
                    <a:pt x="0" y="0"/>
                  </a:cubicBezTo>
                </a:path>
              </a:pathLst>
            </a:custGeom>
            <a:ln w="57150" cap="rnd">
              <a:solidFill>
                <a:srgbClr val="C00000"/>
              </a:solidFill>
              <a:tailEnd type="triangle" w="med" len="lg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99" name="Cross 98"/>
          <p:cNvSpPr/>
          <p:nvPr/>
        </p:nvSpPr>
        <p:spPr>
          <a:xfrm rot="2700000">
            <a:off x="5155784" y="4637921"/>
            <a:ext cx="1899670" cy="1899670"/>
          </a:xfrm>
          <a:prstGeom prst="plus">
            <a:avLst>
              <a:gd name="adj" fmla="val 42089"/>
            </a:avLst>
          </a:prstGeom>
          <a:solidFill>
            <a:srgbClr val="FF0000"/>
          </a:solidFill>
          <a:ln w="28575"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800" dirty="0" smtClean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84168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More primary-backup replication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View changes</a:t>
            </a:r>
          </a:p>
          <a:p>
            <a:pPr marL="914400" lvl="1" indent="-514350"/>
            <a:r>
              <a:rPr lang="en-US" dirty="0" smtClean="0"/>
              <a:t>With Viewstamped Replication</a:t>
            </a:r>
            <a:endParaRPr lang="en-US" dirty="0"/>
          </a:p>
          <a:p>
            <a:pPr marL="914400" lvl="1" indent="-514350"/>
            <a:r>
              <a:rPr lang="en-US" dirty="0"/>
              <a:t>Using a View </a:t>
            </a:r>
            <a:r>
              <a:rPr lang="en-US" dirty="0" smtClean="0"/>
              <a:t>Server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Reconfiguration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0225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1447800"/>
            <a:ext cx="8763000" cy="2094292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Let </a:t>
            </a:r>
            <a:r>
              <a:rPr lang="en-US" dirty="0" smtClean="0">
                <a:solidFill>
                  <a:srgbClr val="FF8F00"/>
                </a:solidFill>
              </a:rPr>
              <a:t>different replicas </a:t>
            </a:r>
            <a:r>
              <a:rPr lang="en-US" dirty="0" smtClean="0"/>
              <a:t>assume role of primary over time</a:t>
            </a:r>
          </a:p>
          <a:p>
            <a:endParaRPr lang="en-US" dirty="0" smtClean="0"/>
          </a:p>
          <a:p>
            <a:r>
              <a:rPr lang="en-US" dirty="0" smtClean="0"/>
              <a:t>System moves through a sequence of views</a:t>
            </a:r>
            <a:endParaRPr lang="en-US" i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lvl="1"/>
            <a:r>
              <a:rPr lang="en-US" dirty="0" smtClean="0">
                <a:solidFill>
                  <a:srgbClr val="FF8F00"/>
                </a:solidFill>
              </a:rPr>
              <a:t>View </a:t>
            </a:r>
            <a:r>
              <a:rPr lang="en-US" dirty="0">
                <a:solidFill>
                  <a:srgbClr val="FF8F00"/>
                </a:solidFill>
              </a:rPr>
              <a:t>= </a:t>
            </a:r>
            <a:r>
              <a:rPr lang="en-US" dirty="0"/>
              <a:t>(</a:t>
            </a:r>
            <a:r>
              <a:rPr lang="en-US" dirty="0" smtClean="0"/>
              <a:t>view number, primary id, backup id, ...)</a:t>
            </a:r>
            <a:endParaRPr lang="en-US" dirty="0"/>
          </a:p>
          <a:p>
            <a:endParaRPr lang="en-U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Views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2074708" y="3398078"/>
            <a:ext cx="2379322" cy="963372"/>
            <a:chOff x="337914" y="3576828"/>
            <a:chExt cx="7162800" cy="2900172"/>
          </a:xfrm>
        </p:grpSpPr>
        <p:sp>
          <p:nvSpPr>
            <p:cNvPr id="7" name="Rounded Rectangle 6"/>
            <p:cNvSpPr/>
            <p:nvPr/>
          </p:nvSpPr>
          <p:spPr>
            <a:xfrm>
              <a:off x="337914" y="4572000"/>
              <a:ext cx="2286000" cy="1905000"/>
            </a:xfrm>
            <a:prstGeom prst="roundRect">
              <a:avLst>
                <a:gd name="adj" fmla="val 11074"/>
              </a:avLst>
            </a:prstGeom>
            <a:solidFill>
              <a:srgbClr val="E3EAF9"/>
            </a:solidFill>
            <a:ln>
              <a:solidFill>
                <a:srgbClr val="4974CB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642714" y="6096000"/>
              <a:ext cx="1524000" cy="228600"/>
              <a:chOff x="1828800" y="3733800"/>
              <a:chExt cx="1524000" cy="228600"/>
            </a:xfrm>
          </p:grpSpPr>
          <p:sp>
            <p:nvSpPr>
              <p:cNvPr id="83" name="Rectangle 82"/>
              <p:cNvSpPr/>
              <p:nvPr/>
            </p:nvSpPr>
            <p:spPr>
              <a:xfrm>
                <a:off x="1828800" y="3733800"/>
                <a:ext cx="381000" cy="228600"/>
              </a:xfrm>
              <a:prstGeom prst="rect">
                <a:avLst/>
              </a:prstGeom>
              <a:solidFill>
                <a:srgbClr val="EDFFED"/>
              </a:solidFill>
              <a:ln w="12700" algn="ctr">
                <a:solidFill>
                  <a:srgbClr val="43A343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400" dirty="0">
                  <a:solidFill>
                    <a:schemeClr val="tx1"/>
                  </a:solidFill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84" name="Rectangle 83"/>
              <p:cNvSpPr/>
              <p:nvPr/>
            </p:nvSpPr>
            <p:spPr>
              <a:xfrm>
                <a:off x="2209800" y="3733800"/>
                <a:ext cx="381000" cy="228600"/>
              </a:xfrm>
              <a:prstGeom prst="rect">
                <a:avLst/>
              </a:prstGeom>
              <a:solidFill>
                <a:srgbClr val="EDFFED"/>
              </a:solidFill>
              <a:ln w="12700" algn="ctr">
                <a:solidFill>
                  <a:srgbClr val="43A343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400" dirty="0">
                  <a:solidFill>
                    <a:schemeClr val="tx1"/>
                  </a:solidFill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85" name="Rectangle 84"/>
              <p:cNvSpPr/>
              <p:nvPr/>
            </p:nvSpPr>
            <p:spPr>
              <a:xfrm>
                <a:off x="2590800" y="3733800"/>
                <a:ext cx="381000" cy="228600"/>
              </a:xfrm>
              <a:prstGeom prst="rect">
                <a:avLst/>
              </a:prstGeom>
              <a:solidFill>
                <a:srgbClr val="EDFFED"/>
              </a:solidFill>
              <a:ln w="12700" algn="ctr">
                <a:solidFill>
                  <a:srgbClr val="43A343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400" dirty="0">
                  <a:solidFill>
                    <a:schemeClr val="tx1"/>
                  </a:solidFill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86" name="Rectangle 85"/>
              <p:cNvSpPr/>
              <p:nvPr/>
            </p:nvSpPr>
            <p:spPr>
              <a:xfrm>
                <a:off x="2971800" y="3733800"/>
                <a:ext cx="381000" cy="228600"/>
              </a:xfrm>
              <a:prstGeom prst="rect">
                <a:avLst/>
              </a:prstGeom>
              <a:solidFill>
                <a:srgbClr val="EDFFED"/>
              </a:solidFill>
              <a:ln w="12700" algn="ctr">
                <a:solidFill>
                  <a:srgbClr val="43A343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400" dirty="0">
                  <a:solidFill>
                    <a:schemeClr val="tx1"/>
                  </a:solidFill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>
              <a:off x="1736681" y="5105400"/>
              <a:ext cx="658633" cy="609600"/>
              <a:chOff x="3075167" y="2286000"/>
              <a:chExt cx="658633" cy="609600"/>
            </a:xfrm>
          </p:grpSpPr>
          <p:sp>
            <p:nvSpPr>
              <p:cNvPr id="73" name="Oval 72"/>
              <p:cNvSpPr/>
              <p:nvPr/>
            </p:nvSpPr>
            <p:spPr>
              <a:xfrm>
                <a:off x="3322154" y="2401625"/>
                <a:ext cx="164658" cy="164658"/>
              </a:xfrm>
              <a:prstGeom prst="ellipse">
                <a:avLst/>
              </a:prstGeom>
              <a:solidFill>
                <a:srgbClr val="F3DCC4"/>
              </a:solidFill>
              <a:ln w="19050">
                <a:solidFill>
                  <a:srgbClr val="B26B24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74" name="Oval 73"/>
              <p:cNvSpPr/>
              <p:nvPr/>
            </p:nvSpPr>
            <p:spPr>
              <a:xfrm>
                <a:off x="3569142" y="2566284"/>
                <a:ext cx="164658" cy="164658"/>
              </a:xfrm>
              <a:prstGeom prst="ellipse">
                <a:avLst/>
              </a:prstGeom>
              <a:solidFill>
                <a:srgbClr val="F3DCC4"/>
              </a:solidFill>
              <a:ln w="19050">
                <a:solidFill>
                  <a:srgbClr val="B26B24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75" name="Oval 74"/>
              <p:cNvSpPr/>
              <p:nvPr/>
            </p:nvSpPr>
            <p:spPr>
              <a:xfrm>
                <a:off x="3322154" y="2730942"/>
                <a:ext cx="164658" cy="164658"/>
              </a:xfrm>
              <a:prstGeom prst="ellipse">
                <a:avLst/>
              </a:prstGeom>
              <a:solidFill>
                <a:srgbClr val="F3DCC4"/>
              </a:solidFill>
              <a:ln w="19050">
                <a:solidFill>
                  <a:srgbClr val="B26B24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76" name="Oval 75"/>
              <p:cNvSpPr/>
              <p:nvPr/>
            </p:nvSpPr>
            <p:spPr>
              <a:xfrm>
                <a:off x="3075167" y="2566284"/>
                <a:ext cx="164658" cy="164658"/>
              </a:xfrm>
              <a:prstGeom prst="ellipse">
                <a:avLst/>
              </a:prstGeom>
              <a:solidFill>
                <a:srgbClr val="F3DCC4"/>
              </a:solidFill>
              <a:ln w="19050">
                <a:solidFill>
                  <a:srgbClr val="B26B24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77" name="Freeform 76"/>
              <p:cNvSpPr/>
              <p:nvPr/>
            </p:nvSpPr>
            <p:spPr>
              <a:xfrm>
                <a:off x="3492394" y="2479551"/>
                <a:ext cx="163263" cy="88127"/>
              </a:xfrm>
              <a:custGeom>
                <a:avLst/>
                <a:gdLst>
                  <a:gd name="connsiteX0" fmla="*/ 0 w 302217"/>
                  <a:gd name="connsiteY0" fmla="*/ 0 h 162791"/>
                  <a:gd name="connsiteX1" fmla="*/ 302217 w 302217"/>
                  <a:gd name="connsiteY1" fmla="*/ 162732 h 162791"/>
                  <a:gd name="connsiteX0" fmla="*/ 0 w 302217"/>
                  <a:gd name="connsiteY0" fmla="*/ 23898 h 186630"/>
                  <a:gd name="connsiteX1" fmla="*/ 302217 w 302217"/>
                  <a:gd name="connsiteY1" fmla="*/ 186630 h 186630"/>
                  <a:gd name="connsiteX0" fmla="*/ 0 w 321571"/>
                  <a:gd name="connsiteY0" fmla="*/ 44231 h 206963"/>
                  <a:gd name="connsiteX1" fmla="*/ 302217 w 321571"/>
                  <a:gd name="connsiteY1" fmla="*/ 206963 h 206963"/>
                  <a:gd name="connsiteX0" fmla="*/ 0 w 321571"/>
                  <a:gd name="connsiteY0" fmla="*/ 0 h 162732"/>
                  <a:gd name="connsiteX1" fmla="*/ 302217 w 321571"/>
                  <a:gd name="connsiteY1" fmla="*/ 162732 h 162732"/>
                  <a:gd name="connsiteX0" fmla="*/ 0 w 302217"/>
                  <a:gd name="connsiteY0" fmla="*/ 2667 h 165399"/>
                  <a:gd name="connsiteX1" fmla="*/ 302217 w 302217"/>
                  <a:gd name="connsiteY1" fmla="*/ 165399 h 165399"/>
                  <a:gd name="connsiteX0" fmla="*/ 0 w 302217"/>
                  <a:gd name="connsiteY0" fmla="*/ 0 h 162732"/>
                  <a:gd name="connsiteX1" fmla="*/ 302217 w 302217"/>
                  <a:gd name="connsiteY1" fmla="*/ 162732 h 162732"/>
                  <a:gd name="connsiteX0" fmla="*/ 0 w 302217"/>
                  <a:gd name="connsiteY0" fmla="*/ 401 h 163133"/>
                  <a:gd name="connsiteX1" fmla="*/ 302217 w 302217"/>
                  <a:gd name="connsiteY1" fmla="*/ 163133 h 163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2217" h="163133">
                    <a:moveTo>
                      <a:pt x="0" y="401"/>
                    </a:moveTo>
                    <a:cubicBezTo>
                      <a:pt x="190500" y="-2182"/>
                      <a:pt x="295760" y="2984"/>
                      <a:pt x="302217" y="163133"/>
                    </a:cubicBezTo>
                  </a:path>
                </a:pathLst>
              </a:custGeom>
              <a:noFill/>
              <a:ln w="19050">
                <a:tailEnd type="triangl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78" name="Freeform 77"/>
              <p:cNvSpPr/>
              <p:nvPr/>
            </p:nvSpPr>
            <p:spPr>
              <a:xfrm rot="10800000">
                <a:off x="3157496" y="2725143"/>
                <a:ext cx="163263" cy="88127"/>
              </a:xfrm>
              <a:custGeom>
                <a:avLst/>
                <a:gdLst>
                  <a:gd name="connsiteX0" fmla="*/ 0 w 302217"/>
                  <a:gd name="connsiteY0" fmla="*/ 0 h 162791"/>
                  <a:gd name="connsiteX1" fmla="*/ 302217 w 302217"/>
                  <a:gd name="connsiteY1" fmla="*/ 162732 h 162791"/>
                  <a:gd name="connsiteX0" fmla="*/ 0 w 302217"/>
                  <a:gd name="connsiteY0" fmla="*/ 23898 h 186630"/>
                  <a:gd name="connsiteX1" fmla="*/ 302217 w 302217"/>
                  <a:gd name="connsiteY1" fmla="*/ 186630 h 186630"/>
                  <a:gd name="connsiteX0" fmla="*/ 0 w 321571"/>
                  <a:gd name="connsiteY0" fmla="*/ 44231 h 206963"/>
                  <a:gd name="connsiteX1" fmla="*/ 302217 w 321571"/>
                  <a:gd name="connsiteY1" fmla="*/ 206963 h 206963"/>
                  <a:gd name="connsiteX0" fmla="*/ 0 w 321571"/>
                  <a:gd name="connsiteY0" fmla="*/ 0 h 162732"/>
                  <a:gd name="connsiteX1" fmla="*/ 302217 w 321571"/>
                  <a:gd name="connsiteY1" fmla="*/ 162732 h 162732"/>
                  <a:gd name="connsiteX0" fmla="*/ 0 w 302217"/>
                  <a:gd name="connsiteY0" fmla="*/ 2667 h 165399"/>
                  <a:gd name="connsiteX1" fmla="*/ 302217 w 302217"/>
                  <a:gd name="connsiteY1" fmla="*/ 165399 h 165399"/>
                  <a:gd name="connsiteX0" fmla="*/ 0 w 302217"/>
                  <a:gd name="connsiteY0" fmla="*/ 0 h 162732"/>
                  <a:gd name="connsiteX1" fmla="*/ 302217 w 302217"/>
                  <a:gd name="connsiteY1" fmla="*/ 162732 h 162732"/>
                  <a:gd name="connsiteX0" fmla="*/ 0 w 302217"/>
                  <a:gd name="connsiteY0" fmla="*/ 401 h 163133"/>
                  <a:gd name="connsiteX1" fmla="*/ 302217 w 302217"/>
                  <a:gd name="connsiteY1" fmla="*/ 163133 h 163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2217" h="163133">
                    <a:moveTo>
                      <a:pt x="0" y="401"/>
                    </a:moveTo>
                    <a:cubicBezTo>
                      <a:pt x="190500" y="-2182"/>
                      <a:pt x="295760" y="2984"/>
                      <a:pt x="302217" y="163133"/>
                    </a:cubicBezTo>
                  </a:path>
                </a:pathLst>
              </a:custGeom>
              <a:noFill/>
              <a:ln w="19050">
                <a:tailEnd type="triangl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79" name="Freeform 78"/>
              <p:cNvSpPr/>
              <p:nvPr/>
            </p:nvSpPr>
            <p:spPr>
              <a:xfrm flipH="1">
                <a:off x="3158892" y="2483954"/>
                <a:ext cx="163263" cy="88127"/>
              </a:xfrm>
              <a:custGeom>
                <a:avLst/>
                <a:gdLst>
                  <a:gd name="connsiteX0" fmla="*/ 0 w 302217"/>
                  <a:gd name="connsiteY0" fmla="*/ 0 h 162791"/>
                  <a:gd name="connsiteX1" fmla="*/ 302217 w 302217"/>
                  <a:gd name="connsiteY1" fmla="*/ 162732 h 162791"/>
                  <a:gd name="connsiteX0" fmla="*/ 0 w 302217"/>
                  <a:gd name="connsiteY0" fmla="*/ 23898 h 186630"/>
                  <a:gd name="connsiteX1" fmla="*/ 302217 w 302217"/>
                  <a:gd name="connsiteY1" fmla="*/ 186630 h 186630"/>
                  <a:gd name="connsiteX0" fmla="*/ 0 w 321571"/>
                  <a:gd name="connsiteY0" fmla="*/ 44231 h 206963"/>
                  <a:gd name="connsiteX1" fmla="*/ 302217 w 321571"/>
                  <a:gd name="connsiteY1" fmla="*/ 206963 h 206963"/>
                  <a:gd name="connsiteX0" fmla="*/ 0 w 321571"/>
                  <a:gd name="connsiteY0" fmla="*/ 0 h 162732"/>
                  <a:gd name="connsiteX1" fmla="*/ 302217 w 321571"/>
                  <a:gd name="connsiteY1" fmla="*/ 162732 h 162732"/>
                  <a:gd name="connsiteX0" fmla="*/ 0 w 302217"/>
                  <a:gd name="connsiteY0" fmla="*/ 2667 h 165399"/>
                  <a:gd name="connsiteX1" fmla="*/ 302217 w 302217"/>
                  <a:gd name="connsiteY1" fmla="*/ 165399 h 165399"/>
                  <a:gd name="connsiteX0" fmla="*/ 0 w 302217"/>
                  <a:gd name="connsiteY0" fmla="*/ 0 h 162732"/>
                  <a:gd name="connsiteX1" fmla="*/ 302217 w 302217"/>
                  <a:gd name="connsiteY1" fmla="*/ 162732 h 162732"/>
                  <a:gd name="connsiteX0" fmla="*/ 0 w 302217"/>
                  <a:gd name="connsiteY0" fmla="*/ 401 h 163133"/>
                  <a:gd name="connsiteX1" fmla="*/ 302217 w 302217"/>
                  <a:gd name="connsiteY1" fmla="*/ 163133 h 163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2217" h="163133">
                    <a:moveTo>
                      <a:pt x="0" y="401"/>
                    </a:moveTo>
                    <a:cubicBezTo>
                      <a:pt x="190500" y="-2182"/>
                      <a:pt x="295760" y="2984"/>
                      <a:pt x="302217" y="163133"/>
                    </a:cubicBezTo>
                  </a:path>
                </a:pathLst>
              </a:custGeom>
              <a:noFill/>
              <a:ln w="19050">
                <a:headEnd type="triangle" w="sm" len="med"/>
                <a:tailEnd type="non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80" name="Freeform 79"/>
              <p:cNvSpPr/>
              <p:nvPr/>
            </p:nvSpPr>
            <p:spPr>
              <a:xfrm rot="10800000" flipH="1">
                <a:off x="3488208" y="2725144"/>
                <a:ext cx="163263" cy="88127"/>
              </a:xfrm>
              <a:custGeom>
                <a:avLst/>
                <a:gdLst>
                  <a:gd name="connsiteX0" fmla="*/ 0 w 302217"/>
                  <a:gd name="connsiteY0" fmla="*/ 0 h 162791"/>
                  <a:gd name="connsiteX1" fmla="*/ 302217 w 302217"/>
                  <a:gd name="connsiteY1" fmla="*/ 162732 h 162791"/>
                  <a:gd name="connsiteX0" fmla="*/ 0 w 302217"/>
                  <a:gd name="connsiteY0" fmla="*/ 23898 h 186630"/>
                  <a:gd name="connsiteX1" fmla="*/ 302217 w 302217"/>
                  <a:gd name="connsiteY1" fmla="*/ 186630 h 186630"/>
                  <a:gd name="connsiteX0" fmla="*/ 0 w 321571"/>
                  <a:gd name="connsiteY0" fmla="*/ 44231 h 206963"/>
                  <a:gd name="connsiteX1" fmla="*/ 302217 w 321571"/>
                  <a:gd name="connsiteY1" fmla="*/ 206963 h 206963"/>
                  <a:gd name="connsiteX0" fmla="*/ 0 w 321571"/>
                  <a:gd name="connsiteY0" fmla="*/ 0 h 162732"/>
                  <a:gd name="connsiteX1" fmla="*/ 302217 w 321571"/>
                  <a:gd name="connsiteY1" fmla="*/ 162732 h 162732"/>
                  <a:gd name="connsiteX0" fmla="*/ 0 w 302217"/>
                  <a:gd name="connsiteY0" fmla="*/ 2667 h 165399"/>
                  <a:gd name="connsiteX1" fmla="*/ 302217 w 302217"/>
                  <a:gd name="connsiteY1" fmla="*/ 165399 h 165399"/>
                  <a:gd name="connsiteX0" fmla="*/ 0 w 302217"/>
                  <a:gd name="connsiteY0" fmla="*/ 0 h 162732"/>
                  <a:gd name="connsiteX1" fmla="*/ 302217 w 302217"/>
                  <a:gd name="connsiteY1" fmla="*/ 162732 h 162732"/>
                  <a:gd name="connsiteX0" fmla="*/ 0 w 302217"/>
                  <a:gd name="connsiteY0" fmla="*/ 401 h 163133"/>
                  <a:gd name="connsiteX1" fmla="*/ 302217 w 302217"/>
                  <a:gd name="connsiteY1" fmla="*/ 163133 h 163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2217" h="163133">
                    <a:moveTo>
                      <a:pt x="0" y="401"/>
                    </a:moveTo>
                    <a:cubicBezTo>
                      <a:pt x="190500" y="-2182"/>
                      <a:pt x="295760" y="2984"/>
                      <a:pt x="302217" y="163133"/>
                    </a:cubicBezTo>
                  </a:path>
                </a:pathLst>
              </a:custGeom>
              <a:noFill/>
              <a:ln w="19050">
                <a:headEnd type="triangle" w="sm" len="med"/>
                <a:tailEnd type="non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81" name="Freeform 80"/>
              <p:cNvSpPr/>
              <p:nvPr/>
            </p:nvSpPr>
            <p:spPr>
              <a:xfrm>
                <a:off x="3334455" y="2286000"/>
                <a:ext cx="136991" cy="126788"/>
              </a:xfrm>
              <a:custGeom>
                <a:avLst/>
                <a:gdLst>
                  <a:gd name="connsiteX0" fmla="*/ 0 w 185980"/>
                  <a:gd name="connsiteY0" fmla="*/ 0 h 6711"/>
                  <a:gd name="connsiteX1" fmla="*/ 185980 w 185980"/>
                  <a:gd name="connsiteY1" fmla="*/ 0 h 6711"/>
                  <a:gd name="connsiteX0" fmla="*/ 2160 w 12160"/>
                  <a:gd name="connsiteY0" fmla="*/ 223289 h 223707"/>
                  <a:gd name="connsiteX1" fmla="*/ 12160 w 12160"/>
                  <a:gd name="connsiteY1" fmla="*/ 223289 h 223707"/>
                  <a:gd name="connsiteX0" fmla="*/ 1366 w 13800"/>
                  <a:gd name="connsiteY0" fmla="*/ 342290 h 342290"/>
                  <a:gd name="connsiteX1" fmla="*/ 11366 w 13800"/>
                  <a:gd name="connsiteY1" fmla="*/ 342290 h 342290"/>
                  <a:gd name="connsiteX0" fmla="*/ 1989 w 14293"/>
                  <a:gd name="connsiteY0" fmla="*/ 324153 h 324153"/>
                  <a:gd name="connsiteX1" fmla="*/ 11989 w 14293"/>
                  <a:gd name="connsiteY1" fmla="*/ 324153 h 324153"/>
                  <a:gd name="connsiteX0" fmla="*/ 2255 w 14511"/>
                  <a:gd name="connsiteY0" fmla="*/ 370090 h 370090"/>
                  <a:gd name="connsiteX1" fmla="*/ 12255 w 14511"/>
                  <a:gd name="connsiteY1" fmla="*/ 370090 h 370090"/>
                  <a:gd name="connsiteX0" fmla="*/ 2329 w 14189"/>
                  <a:gd name="connsiteY0" fmla="*/ 440603 h 440603"/>
                  <a:gd name="connsiteX1" fmla="*/ 12329 w 14189"/>
                  <a:gd name="connsiteY1" fmla="*/ 440603 h 440603"/>
                  <a:gd name="connsiteX0" fmla="*/ 2751 w 14550"/>
                  <a:gd name="connsiteY0" fmla="*/ 444918 h 444918"/>
                  <a:gd name="connsiteX1" fmla="*/ 12751 w 14550"/>
                  <a:gd name="connsiteY1" fmla="*/ 444918 h 444918"/>
                  <a:gd name="connsiteX0" fmla="*/ 2670 w 14857"/>
                  <a:gd name="connsiteY0" fmla="*/ 449265 h 449265"/>
                  <a:gd name="connsiteX1" fmla="*/ 12670 w 14857"/>
                  <a:gd name="connsiteY1" fmla="*/ 449265 h 449265"/>
                  <a:gd name="connsiteX0" fmla="*/ 2810 w 14974"/>
                  <a:gd name="connsiteY0" fmla="*/ 403354 h 403354"/>
                  <a:gd name="connsiteX1" fmla="*/ 12810 w 14974"/>
                  <a:gd name="connsiteY1" fmla="*/ 403354 h 403354"/>
                  <a:gd name="connsiteX0" fmla="*/ 2954 w 14489"/>
                  <a:gd name="connsiteY0" fmla="*/ 354005 h 354005"/>
                  <a:gd name="connsiteX1" fmla="*/ 12954 w 14489"/>
                  <a:gd name="connsiteY1" fmla="*/ 354005 h 354005"/>
                  <a:gd name="connsiteX0" fmla="*/ 1970 w 13635"/>
                  <a:gd name="connsiteY0" fmla="*/ 349722 h 349722"/>
                  <a:gd name="connsiteX1" fmla="*/ 11970 w 13635"/>
                  <a:gd name="connsiteY1" fmla="*/ 349722 h 349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3635" h="349722">
                    <a:moveTo>
                      <a:pt x="1970" y="349722"/>
                    </a:moveTo>
                    <a:cubicBezTo>
                      <a:pt x="-7474" y="-103494"/>
                      <a:pt x="20582" y="-129473"/>
                      <a:pt x="11970" y="349722"/>
                    </a:cubicBezTo>
                  </a:path>
                </a:pathLst>
              </a:custGeom>
              <a:noFill/>
              <a:ln w="19050">
                <a:tailEnd type="triangl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cxnSp>
            <p:nvCxnSpPr>
              <p:cNvPr id="82" name="Straight Connector 81"/>
              <p:cNvCxnSpPr/>
              <p:nvPr/>
            </p:nvCxnSpPr>
            <p:spPr>
              <a:xfrm flipV="1">
                <a:off x="3412555" y="2566283"/>
                <a:ext cx="0" cy="164658"/>
              </a:xfrm>
              <a:prstGeom prst="line">
                <a:avLst/>
              </a:prstGeom>
              <a:noFill/>
              <a:ln w="19050">
                <a:tailEnd type="triangl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</p:grpSp>
        <p:grpSp>
          <p:nvGrpSpPr>
            <p:cNvPr id="10" name="Group 9"/>
            <p:cNvGrpSpPr/>
            <p:nvPr/>
          </p:nvGrpSpPr>
          <p:grpSpPr>
            <a:xfrm>
              <a:off x="706242" y="5105400"/>
              <a:ext cx="531549" cy="533400"/>
              <a:chOff x="2057400" y="2438400"/>
              <a:chExt cx="379678" cy="381000"/>
            </a:xfrm>
          </p:grpSpPr>
          <p:sp>
            <p:nvSpPr>
              <p:cNvPr id="70" name="AutoShape 568"/>
              <p:cNvSpPr>
                <a:spLocks noChangeArrowheads="1"/>
              </p:cNvSpPr>
              <p:nvPr/>
            </p:nvSpPr>
            <p:spPr bwMode="auto">
              <a:xfrm>
                <a:off x="2057400" y="2438400"/>
                <a:ext cx="379678" cy="379204"/>
              </a:xfrm>
              <a:custGeom>
                <a:avLst/>
                <a:gdLst>
                  <a:gd name="T0" fmla="*/ 101 w 21600"/>
                  <a:gd name="T1" fmla="*/ 217 h 21600"/>
                  <a:gd name="T2" fmla="*/ 134 w 21600"/>
                  <a:gd name="T3" fmla="*/ 528 h 21600"/>
                  <a:gd name="T4" fmla="*/ 317 w 21600"/>
                  <a:gd name="T5" fmla="*/ 375 h 21600"/>
                  <a:gd name="T6" fmla="*/ 325 w 21600"/>
                  <a:gd name="T7" fmla="*/ -100 h 21600"/>
                  <a:gd name="T8" fmla="*/ 660 w 21600"/>
                  <a:gd name="T9" fmla="*/ 71 h 21600"/>
                  <a:gd name="T10" fmla="*/ 488 w 21600"/>
                  <a:gd name="T11" fmla="*/ 406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3170 w 21600"/>
                  <a:gd name="T19" fmla="*/ 3170 h 21600"/>
                  <a:gd name="T20" fmla="*/ 18430 w 21600"/>
                  <a:gd name="T21" fmla="*/ 1843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9164" y="5727"/>
                    </a:moveTo>
                    <a:cubicBezTo>
                      <a:pt x="6962" y="6437"/>
                      <a:pt x="5470" y="8486"/>
                      <a:pt x="5470" y="10799"/>
                    </a:cubicBezTo>
                    <a:lnTo>
                      <a:pt x="0" y="10800"/>
                    </a:lnTo>
                    <a:cubicBezTo>
                      <a:pt x="0" y="6112"/>
                      <a:pt x="3023" y="1960"/>
                      <a:pt x="7485" y="521"/>
                    </a:cubicBezTo>
                    <a:lnTo>
                      <a:pt x="6656" y="-2049"/>
                    </a:lnTo>
                    <a:lnTo>
                      <a:pt x="13496" y="1456"/>
                    </a:lnTo>
                    <a:lnTo>
                      <a:pt x="9992" y="8296"/>
                    </a:lnTo>
                    <a:lnTo>
                      <a:pt x="9164" y="5727"/>
                    </a:lnTo>
                    <a:close/>
                  </a:path>
                </a:pathLst>
              </a:custGeom>
              <a:solidFill>
                <a:srgbClr val="7171E5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71" name="AutoShape 569"/>
              <p:cNvSpPr>
                <a:spLocks noChangeArrowheads="1"/>
              </p:cNvSpPr>
              <p:nvPr/>
            </p:nvSpPr>
            <p:spPr bwMode="auto">
              <a:xfrm rot="7281778">
                <a:off x="2057637" y="2439959"/>
                <a:ext cx="379204" cy="379678"/>
              </a:xfrm>
              <a:custGeom>
                <a:avLst/>
                <a:gdLst>
                  <a:gd name="T0" fmla="*/ 101 w 21600"/>
                  <a:gd name="T1" fmla="*/ 217 h 21600"/>
                  <a:gd name="T2" fmla="*/ 134 w 21600"/>
                  <a:gd name="T3" fmla="*/ 528 h 21600"/>
                  <a:gd name="T4" fmla="*/ 317 w 21600"/>
                  <a:gd name="T5" fmla="*/ 375 h 21600"/>
                  <a:gd name="T6" fmla="*/ 325 w 21600"/>
                  <a:gd name="T7" fmla="*/ -100 h 21600"/>
                  <a:gd name="T8" fmla="*/ 660 w 21600"/>
                  <a:gd name="T9" fmla="*/ 71 h 21600"/>
                  <a:gd name="T10" fmla="*/ 488 w 21600"/>
                  <a:gd name="T11" fmla="*/ 406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3170 w 21600"/>
                  <a:gd name="T19" fmla="*/ 3170 h 21600"/>
                  <a:gd name="T20" fmla="*/ 18430 w 21600"/>
                  <a:gd name="T21" fmla="*/ 1843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9164" y="5727"/>
                    </a:moveTo>
                    <a:cubicBezTo>
                      <a:pt x="6962" y="6437"/>
                      <a:pt x="5470" y="8486"/>
                      <a:pt x="5470" y="10799"/>
                    </a:cubicBezTo>
                    <a:lnTo>
                      <a:pt x="0" y="10800"/>
                    </a:lnTo>
                    <a:cubicBezTo>
                      <a:pt x="0" y="6112"/>
                      <a:pt x="3023" y="1960"/>
                      <a:pt x="7485" y="521"/>
                    </a:cubicBezTo>
                    <a:lnTo>
                      <a:pt x="6656" y="-2049"/>
                    </a:lnTo>
                    <a:lnTo>
                      <a:pt x="13496" y="1456"/>
                    </a:lnTo>
                    <a:lnTo>
                      <a:pt x="9992" y="8296"/>
                    </a:lnTo>
                    <a:lnTo>
                      <a:pt x="9164" y="5727"/>
                    </a:lnTo>
                    <a:close/>
                  </a:path>
                </a:pathLst>
              </a:custGeom>
              <a:solidFill>
                <a:srgbClr val="7171E5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72" name="AutoShape 570"/>
              <p:cNvSpPr>
                <a:spLocks noChangeArrowheads="1"/>
              </p:cNvSpPr>
              <p:nvPr/>
            </p:nvSpPr>
            <p:spPr bwMode="auto">
              <a:xfrm rot="14395787">
                <a:off x="2057637" y="2438163"/>
                <a:ext cx="379204" cy="379678"/>
              </a:xfrm>
              <a:custGeom>
                <a:avLst/>
                <a:gdLst>
                  <a:gd name="T0" fmla="*/ 101 w 21600"/>
                  <a:gd name="T1" fmla="*/ 217 h 21600"/>
                  <a:gd name="T2" fmla="*/ 134 w 21600"/>
                  <a:gd name="T3" fmla="*/ 528 h 21600"/>
                  <a:gd name="T4" fmla="*/ 317 w 21600"/>
                  <a:gd name="T5" fmla="*/ 375 h 21600"/>
                  <a:gd name="T6" fmla="*/ 325 w 21600"/>
                  <a:gd name="T7" fmla="*/ -100 h 21600"/>
                  <a:gd name="T8" fmla="*/ 660 w 21600"/>
                  <a:gd name="T9" fmla="*/ 71 h 21600"/>
                  <a:gd name="T10" fmla="*/ 488 w 21600"/>
                  <a:gd name="T11" fmla="*/ 406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3170 w 21600"/>
                  <a:gd name="T19" fmla="*/ 3170 h 21600"/>
                  <a:gd name="T20" fmla="*/ 18430 w 21600"/>
                  <a:gd name="T21" fmla="*/ 1843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9164" y="5727"/>
                    </a:moveTo>
                    <a:cubicBezTo>
                      <a:pt x="6962" y="6437"/>
                      <a:pt x="5470" y="8486"/>
                      <a:pt x="5470" y="10799"/>
                    </a:cubicBezTo>
                    <a:lnTo>
                      <a:pt x="0" y="10800"/>
                    </a:lnTo>
                    <a:cubicBezTo>
                      <a:pt x="0" y="6112"/>
                      <a:pt x="3023" y="1960"/>
                      <a:pt x="7485" y="521"/>
                    </a:cubicBezTo>
                    <a:lnTo>
                      <a:pt x="6656" y="-2049"/>
                    </a:lnTo>
                    <a:lnTo>
                      <a:pt x="13496" y="1456"/>
                    </a:lnTo>
                    <a:lnTo>
                      <a:pt x="9992" y="8296"/>
                    </a:lnTo>
                    <a:lnTo>
                      <a:pt x="9164" y="5727"/>
                    </a:lnTo>
                    <a:close/>
                  </a:path>
                </a:pathLst>
              </a:custGeom>
              <a:solidFill>
                <a:srgbClr val="7171E5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</p:grpSp>
        <p:sp>
          <p:nvSpPr>
            <p:cNvPr id="11" name="Rounded Rectangle 10"/>
            <p:cNvSpPr/>
            <p:nvPr/>
          </p:nvSpPr>
          <p:spPr>
            <a:xfrm>
              <a:off x="2776314" y="4572000"/>
              <a:ext cx="2286000" cy="1905000"/>
            </a:xfrm>
            <a:prstGeom prst="roundRect">
              <a:avLst>
                <a:gd name="adj" fmla="val 11074"/>
              </a:avLst>
            </a:prstGeom>
            <a:solidFill>
              <a:srgbClr val="E3EAF9"/>
            </a:solidFill>
            <a:ln>
              <a:solidFill>
                <a:srgbClr val="4974CB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3081114" y="6096000"/>
              <a:ext cx="1524000" cy="228600"/>
              <a:chOff x="1828800" y="3733800"/>
              <a:chExt cx="1524000" cy="228600"/>
            </a:xfrm>
          </p:grpSpPr>
          <p:sp>
            <p:nvSpPr>
              <p:cNvPr id="66" name="Rectangle 65"/>
              <p:cNvSpPr/>
              <p:nvPr/>
            </p:nvSpPr>
            <p:spPr>
              <a:xfrm>
                <a:off x="1828800" y="3733800"/>
                <a:ext cx="381000" cy="228600"/>
              </a:xfrm>
              <a:prstGeom prst="rect">
                <a:avLst/>
              </a:prstGeom>
              <a:solidFill>
                <a:srgbClr val="EDFFED"/>
              </a:solidFill>
              <a:ln w="12700" algn="ctr">
                <a:solidFill>
                  <a:srgbClr val="43A343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400" dirty="0">
                  <a:solidFill>
                    <a:schemeClr val="tx1"/>
                  </a:solidFill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67" name="Rectangle 66"/>
              <p:cNvSpPr/>
              <p:nvPr/>
            </p:nvSpPr>
            <p:spPr>
              <a:xfrm>
                <a:off x="2209800" y="3733800"/>
                <a:ext cx="381000" cy="228600"/>
              </a:xfrm>
              <a:prstGeom prst="rect">
                <a:avLst/>
              </a:prstGeom>
              <a:solidFill>
                <a:srgbClr val="EDFFED"/>
              </a:solidFill>
              <a:ln w="12700" algn="ctr">
                <a:solidFill>
                  <a:srgbClr val="43A343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400" dirty="0">
                  <a:solidFill>
                    <a:schemeClr val="tx1"/>
                  </a:solidFill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68" name="Rectangle 67"/>
              <p:cNvSpPr/>
              <p:nvPr/>
            </p:nvSpPr>
            <p:spPr>
              <a:xfrm>
                <a:off x="2590800" y="3733800"/>
                <a:ext cx="381000" cy="228600"/>
              </a:xfrm>
              <a:prstGeom prst="rect">
                <a:avLst/>
              </a:prstGeom>
              <a:solidFill>
                <a:srgbClr val="EDFFED"/>
              </a:solidFill>
              <a:ln w="12700" algn="ctr">
                <a:solidFill>
                  <a:srgbClr val="43A343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400" dirty="0">
                  <a:solidFill>
                    <a:schemeClr val="tx1"/>
                  </a:solidFill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69" name="Rectangle 68"/>
              <p:cNvSpPr/>
              <p:nvPr/>
            </p:nvSpPr>
            <p:spPr>
              <a:xfrm>
                <a:off x="2971800" y="3733800"/>
                <a:ext cx="381000" cy="228600"/>
              </a:xfrm>
              <a:prstGeom prst="rect">
                <a:avLst/>
              </a:prstGeom>
              <a:solidFill>
                <a:srgbClr val="EDFFED"/>
              </a:solidFill>
              <a:ln w="12700" algn="ctr">
                <a:solidFill>
                  <a:srgbClr val="43A343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400" dirty="0">
                  <a:solidFill>
                    <a:schemeClr val="tx1"/>
                  </a:solidFill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</p:grpSp>
        <p:grpSp>
          <p:nvGrpSpPr>
            <p:cNvPr id="13" name="Group 12"/>
            <p:cNvGrpSpPr/>
            <p:nvPr/>
          </p:nvGrpSpPr>
          <p:grpSpPr>
            <a:xfrm>
              <a:off x="4175081" y="5105400"/>
              <a:ext cx="658633" cy="609600"/>
              <a:chOff x="3075167" y="2286000"/>
              <a:chExt cx="658633" cy="609600"/>
            </a:xfrm>
          </p:grpSpPr>
          <p:sp>
            <p:nvSpPr>
              <p:cNvPr id="56" name="Oval 55"/>
              <p:cNvSpPr/>
              <p:nvPr/>
            </p:nvSpPr>
            <p:spPr>
              <a:xfrm>
                <a:off x="3322154" y="2401625"/>
                <a:ext cx="164658" cy="164658"/>
              </a:xfrm>
              <a:prstGeom prst="ellipse">
                <a:avLst/>
              </a:prstGeom>
              <a:solidFill>
                <a:srgbClr val="F3DCC4"/>
              </a:solidFill>
              <a:ln w="19050">
                <a:solidFill>
                  <a:srgbClr val="B26B24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3569142" y="2566284"/>
                <a:ext cx="164658" cy="164658"/>
              </a:xfrm>
              <a:prstGeom prst="ellipse">
                <a:avLst/>
              </a:prstGeom>
              <a:solidFill>
                <a:srgbClr val="F3DCC4"/>
              </a:solidFill>
              <a:ln w="19050">
                <a:solidFill>
                  <a:srgbClr val="B26B24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58" name="Oval 57"/>
              <p:cNvSpPr/>
              <p:nvPr/>
            </p:nvSpPr>
            <p:spPr>
              <a:xfrm>
                <a:off x="3322154" y="2730942"/>
                <a:ext cx="164658" cy="164658"/>
              </a:xfrm>
              <a:prstGeom prst="ellipse">
                <a:avLst/>
              </a:prstGeom>
              <a:solidFill>
                <a:srgbClr val="F3DCC4"/>
              </a:solidFill>
              <a:ln w="19050">
                <a:solidFill>
                  <a:srgbClr val="B26B24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59" name="Oval 58"/>
              <p:cNvSpPr/>
              <p:nvPr/>
            </p:nvSpPr>
            <p:spPr>
              <a:xfrm>
                <a:off x="3075167" y="2566284"/>
                <a:ext cx="164658" cy="164658"/>
              </a:xfrm>
              <a:prstGeom prst="ellipse">
                <a:avLst/>
              </a:prstGeom>
              <a:solidFill>
                <a:srgbClr val="F3DCC4"/>
              </a:solidFill>
              <a:ln w="19050">
                <a:solidFill>
                  <a:srgbClr val="B26B24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60" name="Freeform 59"/>
              <p:cNvSpPr/>
              <p:nvPr/>
            </p:nvSpPr>
            <p:spPr>
              <a:xfrm>
                <a:off x="3492394" y="2479551"/>
                <a:ext cx="163263" cy="88127"/>
              </a:xfrm>
              <a:custGeom>
                <a:avLst/>
                <a:gdLst>
                  <a:gd name="connsiteX0" fmla="*/ 0 w 302217"/>
                  <a:gd name="connsiteY0" fmla="*/ 0 h 162791"/>
                  <a:gd name="connsiteX1" fmla="*/ 302217 w 302217"/>
                  <a:gd name="connsiteY1" fmla="*/ 162732 h 162791"/>
                  <a:gd name="connsiteX0" fmla="*/ 0 w 302217"/>
                  <a:gd name="connsiteY0" fmla="*/ 23898 h 186630"/>
                  <a:gd name="connsiteX1" fmla="*/ 302217 w 302217"/>
                  <a:gd name="connsiteY1" fmla="*/ 186630 h 186630"/>
                  <a:gd name="connsiteX0" fmla="*/ 0 w 321571"/>
                  <a:gd name="connsiteY0" fmla="*/ 44231 h 206963"/>
                  <a:gd name="connsiteX1" fmla="*/ 302217 w 321571"/>
                  <a:gd name="connsiteY1" fmla="*/ 206963 h 206963"/>
                  <a:gd name="connsiteX0" fmla="*/ 0 w 321571"/>
                  <a:gd name="connsiteY0" fmla="*/ 0 h 162732"/>
                  <a:gd name="connsiteX1" fmla="*/ 302217 w 321571"/>
                  <a:gd name="connsiteY1" fmla="*/ 162732 h 162732"/>
                  <a:gd name="connsiteX0" fmla="*/ 0 w 302217"/>
                  <a:gd name="connsiteY0" fmla="*/ 2667 h 165399"/>
                  <a:gd name="connsiteX1" fmla="*/ 302217 w 302217"/>
                  <a:gd name="connsiteY1" fmla="*/ 165399 h 165399"/>
                  <a:gd name="connsiteX0" fmla="*/ 0 w 302217"/>
                  <a:gd name="connsiteY0" fmla="*/ 0 h 162732"/>
                  <a:gd name="connsiteX1" fmla="*/ 302217 w 302217"/>
                  <a:gd name="connsiteY1" fmla="*/ 162732 h 162732"/>
                  <a:gd name="connsiteX0" fmla="*/ 0 w 302217"/>
                  <a:gd name="connsiteY0" fmla="*/ 401 h 163133"/>
                  <a:gd name="connsiteX1" fmla="*/ 302217 w 302217"/>
                  <a:gd name="connsiteY1" fmla="*/ 163133 h 163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2217" h="163133">
                    <a:moveTo>
                      <a:pt x="0" y="401"/>
                    </a:moveTo>
                    <a:cubicBezTo>
                      <a:pt x="190500" y="-2182"/>
                      <a:pt x="295760" y="2984"/>
                      <a:pt x="302217" y="163133"/>
                    </a:cubicBezTo>
                  </a:path>
                </a:pathLst>
              </a:custGeom>
              <a:noFill/>
              <a:ln w="19050">
                <a:tailEnd type="triangl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61" name="Freeform 60"/>
              <p:cNvSpPr/>
              <p:nvPr/>
            </p:nvSpPr>
            <p:spPr>
              <a:xfrm rot="10800000">
                <a:off x="3157496" y="2725143"/>
                <a:ext cx="163263" cy="88127"/>
              </a:xfrm>
              <a:custGeom>
                <a:avLst/>
                <a:gdLst>
                  <a:gd name="connsiteX0" fmla="*/ 0 w 302217"/>
                  <a:gd name="connsiteY0" fmla="*/ 0 h 162791"/>
                  <a:gd name="connsiteX1" fmla="*/ 302217 w 302217"/>
                  <a:gd name="connsiteY1" fmla="*/ 162732 h 162791"/>
                  <a:gd name="connsiteX0" fmla="*/ 0 w 302217"/>
                  <a:gd name="connsiteY0" fmla="*/ 23898 h 186630"/>
                  <a:gd name="connsiteX1" fmla="*/ 302217 w 302217"/>
                  <a:gd name="connsiteY1" fmla="*/ 186630 h 186630"/>
                  <a:gd name="connsiteX0" fmla="*/ 0 w 321571"/>
                  <a:gd name="connsiteY0" fmla="*/ 44231 h 206963"/>
                  <a:gd name="connsiteX1" fmla="*/ 302217 w 321571"/>
                  <a:gd name="connsiteY1" fmla="*/ 206963 h 206963"/>
                  <a:gd name="connsiteX0" fmla="*/ 0 w 321571"/>
                  <a:gd name="connsiteY0" fmla="*/ 0 h 162732"/>
                  <a:gd name="connsiteX1" fmla="*/ 302217 w 321571"/>
                  <a:gd name="connsiteY1" fmla="*/ 162732 h 162732"/>
                  <a:gd name="connsiteX0" fmla="*/ 0 w 302217"/>
                  <a:gd name="connsiteY0" fmla="*/ 2667 h 165399"/>
                  <a:gd name="connsiteX1" fmla="*/ 302217 w 302217"/>
                  <a:gd name="connsiteY1" fmla="*/ 165399 h 165399"/>
                  <a:gd name="connsiteX0" fmla="*/ 0 w 302217"/>
                  <a:gd name="connsiteY0" fmla="*/ 0 h 162732"/>
                  <a:gd name="connsiteX1" fmla="*/ 302217 w 302217"/>
                  <a:gd name="connsiteY1" fmla="*/ 162732 h 162732"/>
                  <a:gd name="connsiteX0" fmla="*/ 0 w 302217"/>
                  <a:gd name="connsiteY0" fmla="*/ 401 h 163133"/>
                  <a:gd name="connsiteX1" fmla="*/ 302217 w 302217"/>
                  <a:gd name="connsiteY1" fmla="*/ 163133 h 163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2217" h="163133">
                    <a:moveTo>
                      <a:pt x="0" y="401"/>
                    </a:moveTo>
                    <a:cubicBezTo>
                      <a:pt x="190500" y="-2182"/>
                      <a:pt x="295760" y="2984"/>
                      <a:pt x="302217" y="163133"/>
                    </a:cubicBezTo>
                  </a:path>
                </a:pathLst>
              </a:custGeom>
              <a:noFill/>
              <a:ln w="19050">
                <a:tailEnd type="triangl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62" name="Freeform 61"/>
              <p:cNvSpPr/>
              <p:nvPr/>
            </p:nvSpPr>
            <p:spPr>
              <a:xfrm flipH="1">
                <a:off x="3158892" y="2483954"/>
                <a:ext cx="163263" cy="88127"/>
              </a:xfrm>
              <a:custGeom>
                <a:avLst/>
                <a:gdLst>
                  <a:gd name="connsiteX0" fmla="*/ 0 w 302217"/>
                  <a:gd name="connsiteY0" fmla="*/ 0 h 162791"/>
                  <a:gd name="connsiteX1" fmla="*/ 302217 w 302217"/>
                  <a:gd name="connsiteY1" fmla="*/ 162732 h 162791"/>
                  <a:gd name="connsiteX0" fmla="*/ 0 w 302217"/>
                  <a:gd name="connsiteY0" fmla="*/ 23898 h 186630"/>
                  <a:gd name="connsiteX1" fmla="*/ 302217 w 302217"/>
                  <a:gd name="connsiteY1" fmla="*/ 186630 h 186630"/>
                  <a:gd name="connsiteX0" fmla="*/ 0 w 321571"/>
                  <a:gd name="connsiteY0" fmla="*/ 44231 h 206963"/>
                  <a:gd name="connsiteX1" fmla="*/ 302217 w 321571"/>
                  <a:gd name="connsiteY1" fmla="*/ 206963 h 206963"/>
                  <a:gd name="connsiteX0" fmla="*/ 0 w 321571"/>
                  <a:gd name="connsiteY0" fmla="*/ 0 h 162732"/>
                  <a:gd name="connsiteX1" fmla="*/ 302217 w 321571"/>
                  <a:gd name="connsiteY1" fmla="*/ 162732 h 162732"/>
                  <a:gd name="connsiteX0" fmla="*/ 0 w 302217"/>
                  <a:gd name="connsiteY0" fmla="*/ 2667 h 165399"/>
                  <a:gd name="connsiteX1" fmla="*/ 302217 w 302217"/>
                  <a:gd name="connsiteY1" fmla="*/ 165399 h 165399"/>
                  <a:gd name="connsiteX0" fmla="*/ 0 w 302217"/>
                  <a:gd name="connsiteY0" fmla="*/ 0 h 162732"/>
                  <a:gd name="connsiteX1" fmla="*/ 302217 w 302217"/>
                  <a:gd name="connsiteY1" fmla="*/ 162732 h 162732"/>
                  <a:gd name="connsiteX0" fmla="*/ 0 w 302217"/>
                  <a:gd name="connsiteY0" fmla="*/ 401 h 163133"/>
                  <a:gd name="connsiteX1" fmla="*/ 302217 w 302217"/>
                  <a:gd name="connsiteY1" fmla="*/ 163133 h 163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2217" h="163133">
                    <a:moveTo>
                      <a:pt x="0" y="401"/>
                    </a:moveTo>
                    <a:cubicBezTo>
                      <a:pt x="190500" y="-2182"/>
                      <a:pt x="295760" y="2984"/>
                      <a:pt x="302217" y="163133"/>
                    </a:cubicBezTo>
                  </a:path>
                </a:pathLst>
              </a:custGeom>
              <a:noFill/>
              <a:ln w="19050">
                <a:headEnd type="triangle" w="sm" len="med"/>
                <a:tailEnd type="non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63" name="Freeform 62"/>
              <p:cNvSpPr/>
              <p:nvPr/>
            </p:nvSpPr>
            <p:spPr>
              <a:xfrm rot="10800000" flipH="1">
                <a:off x="3488208" y="2725144"/>
                <a:ext cx="163263" cy="88127"/>
              </a:xfrm>
              <a:custGeom>
                <a:avLst/>
                <a:gdLst>
                  <a:gd name="connsiteX0" fmla="*/ 0 w 302217"/>
                  <a:gd name="connsiteY0" fmla="*/ 0 h 162791"/>
                  <a:gd name="connsiteX1" fmla="*/ 302217 w 302217"/>
                  <a:gd name="connsiteY1" fmla="*/ 162732 h 162791"/>
                  <a:gd name="connsiteX0" fmla="*/ 0 w 302217"/>
                  <a:gd name="connsiteY0" fmla="*/ 23898 h 186630"/>
                  <a:gd name="connsiteX1" fmla="*/ 302217 w 302217"/>
                  <a:gd name="connsiteY1" fmla="*/ 186630 h 186630"/>
                  <a:gd name="connsiteX0" fmla="*/ 0 w 321571"/>
                  <a:gd name="connsiteY0" fmla="*/ 44231 h 206963"/>
                  <a:gd name="connsiteX1" fmla="*/ 302217 w 321571"/>
                  <a:gd name="connsiteY1" fmla="*/ 206963 h 206963"/>
                  <a:gd name="connsiteX0" fmla="*/ 0 w 321571"/>
                  <a:gd name="connsiteY0" fmla="*/ 0 h 162732"/>
                  <a:gd name="connsiteX1" fmla="*/ 302217 w 321571"/>
                  <a:gd name="connsiteY1" fmla="*/ 162732 h 162732"/>
                  <a:gd name="connsiteX0" fmla="*/ 0 w 302217"/>
                  <a:gd name="connsiteY0" fmla="*/ 2667 h 165399"/>
                  <a:gd name="connsiteX1" fmla="*/ 302217 w 302217"/>
                  <a:gd name="connsiteY1" fmla="*/ 165399 h 165399"/>
                  <a:gd name="connsiteX0" fmla="*/ 0 w 302217"/>
                  <a:gd name="connsiteY0" fmla="*/ 0 h 162732"/>
                  <a:gd name="connsiteX1" fmla="*/ 302217 w 302217"/>
                  <a:gd name="connsiteY1" fmla="*/ 162732 h 162732"/>
                  <a:gd name="connsiteX0" fmla="*/ 0 w 302217"/>
                  <a:gd name="connsiteY0" fmla="*/ 401 h 163133"/>
                  <a:gd name="connsiteX1" fmla="*/ 302217 w 302217"/>
                  <a:gd name="connsiteY1" fmla="*/ 163133 h 163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2217" h="163133">
                    <a:moveTo>
                      <a:pt x="0" y="401"/>
                    </a:moveTo>
                    <a:cubicBezTo>
                      <a:pt x="190500" y="-2182"/>
                      <a:pt x="295760" y="2984"/>
                      <a:pt x="302217" y="163133"/>
                    </a:cubicBezTo>
                  </a:path>
                </a:pathLst>
              </a:custGeom>
              <a:noFill/>
              <a:ln w="19050">
                <a:headEnd type="triangle" w="sm" len="med"/>
                <a:tailEnd type="non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64" name="Freeform 63"/>
              <p:cNvSpPr/>
              <p:nvPr/>
            </p:nvSpPr>
            <p:spPr>
              <a:xfrm>
                <a:off x="3334455" y="2286000"/>
                <a:ext cx="136991" cy="126788"/>
              </a:xfrm>
              <a:custGeom>
                <a:avLst/>
                <a:gdLst>
                  <a:gd name="connsiteX0" fmla="*/ 0 w 185980"/>
                  <a:gd name="connsiteY0" fmla="*/ 0 h 6711"/>
                  <a:gd name="connsiteX1" fmla="*/ 185980 w 185980"/>
                  <a:gd name="connsiteY1" fmla="*/ 0 h 6711"/>
                  <a:gd name="connsiteX0" fmla="*/ 2160 w 12160"/>
                  <a:gd name="connsiteY0" fmla="*/ 223289 h 223707"/>
                  <a:gd name="connsiteX1" fmla="*/ 12160 w 12160"/>
                  <a:gd name="connsiteY1" fmla="*/ 223289 h 223707"/>
                  <a:gd name="connsiteX0" fmla="*/ 1366 w 13800"/>
                  <a:gd name="connsiteY0" fmla="*/ 342290 h 342290"/>
                  <a:gd name="connsiteX1" fmla="*/ 11366 w 13800"/>
                  <a:gd name="connsiteY1" fmla="*/ 342290 h 342290"/>
                  <a:gd name="connsiteX0" fmla="*/ 1989 w 14293"/>
                  <a:gd name="connsiteY0" fmla="*/ 324153 h 324153"/>
                  <a:gd name="connsiteX1" fmla="*/ 11989 w 14293"/>
                  <a:gd name="connsiteY1" fmla="*/ 324153 h 324153"/>
                  <a:gd name="connsiteX0" fmla="*/ 2255 w 14511"/>
                  <a:gd name="connsiteY0" fmla="*/ 370090 h 370090"/>
                  <a:gd name="connsiteX1" fmla="*/ 12255 w 14511"/>
                  <a:gd name="connsiteY1" fmla="*/ 370090 h 370090"/>
                  <a:gd name="connsiteX0" fmla="*/ 2329 w 14189"/>
                  <a:gd name="connsiteY0" fmla="*/ 440603 h 440603"/>
                  <a:gd name="connsiteX1" fmla="*/ 12329 w 14189"/>
                  <a:gd name="connsiteY1" fmla="*/ 440603 h 440603"/>
                  <a:gd name="connsiteX0" fmla="*/ 2751 w 14550"/>
                  <a:gd name="connsiteY0" fmla="*/ 444918 h 444918"/>
                  <a:gd name="connsiteX1" fmla="*/ 12751 w 14550"/>
                  <a:gd name="connsiteY1" fmla="*/ 444918 h 444918"/>
                  <a:gd name="connsiteX0" fmla="*/ 2670 w 14857"/>
                  <a:gd name="connsiteY0" fmla="*/ 449265 h 449265"/>
                  <a:gd name="connsiteX1" fmla="*/ 12670 w 14857"/>
                  <a:gd name="connsiteY1" fmla="*/ 449265 h 449265"/>
                  <a:gd name="connsiteX0" fmla="*/ 2810 w 14974"/>
                  <a:gd name="connsiteY0" fmla="*/ 403354 h 403354"/>
                  <a:gd name="connsiteX1" fmla="*/ 12810 w 14974"/>
                  <a:gd name="connsiteY1" fmla="*/ 403354 h 403354"/>
                  <a:gd name="connsiteX0" fmla="*/ 2954 w 14489"/>
                  <a:gd name="connsiteY0" fmla="*/ 354005 h 354005"/>
                  <a:gd name="connsiteX1" fmla="*/ 12954 w 14489"/>
                  <a:gd name="connsiteY1" fmla="*/ 354005 h 354005"/>
                  <a:gd name="connsiteX0" fmla="*/ 1970 w 13635"/>
                  <a:gd name="connsiteY0" fmla="*/ 349722 h 349722"/>
                  <a:gd name="connsiteX1" fmla="*/ 11970 w 13635"/>
                  <a:gd name="connsiteY1" fmla="*/ 349722 h 349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3635" h="349722">
                    <a:moveTo>
                      <a:pt x="1970" y="349722"/>
                    </a:moveTo>
                    <a:cubicBezTo>
                      <a:pt x="-7474" y="-103494"/>
                      <a:pt x="20582" y="-129473"/>
                      <a:pt x="11970" y="349722"/>
                    </a:cubicBezTo>
                  </a:path>
                </a:pathLst>
              </a:custGeom>
              <a:noFill/>
              <a:ln w="19050">
                <a:tailEnd type="triangl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cxnSp>
            <p:nvCxnSpPr>
              <p:cNvPr id="65" name="Straight Connector 64"/>
              <p:cNvCxnSpPr/>
              <p:nvPr/>
            </p:nvCxnSpPr>
            <p:spPr>
              <a:xfrm flipV="1">
                <a:off x="3404484" y="2566284"/>
                <a:ext cx="0" cy="164658"/>
              </a:xfrm>
              <a:prstGeom prst="line">
                <a:avLst/>
              </a:prstGeom>
              <a:noFill/>
              <a:ln w="19050">
                <a:tailEnd type="triangl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</p:grpSp>
        <p:grpSp>
          <p:nvGrpSpPr>
            <p:cNvPr id="14" name="Group 13"/>
            <p:cNvGrpSpPr/>
            <p:nvPr/>
          </p:nvGrpSpPr>
          <p:grpSpPr>
            <a:xfrm>
              <a:off x="3144642" y="5105400"/>
              <a:ext cx="531549" cy="533400"/>
              <a:chOff x="2057400" y="2438400"/>
              <a:chExt cx="379678" cy="381000"/>
            </a:xfrm>
          </p:grpSpPr>
          <p:sp>
            <p:nvSpPr>
              <p:cNvPr id="53" name="AutoShape 568"/>
              <p:cNvSpPr>
                <a:spLocks noChangeArrowheads="1"/>
              </p:cNvSpPr>
              <p:nvPr/>
            </p:nvSpPr>
            <p:spPr bwMode="auto">
              <a:xfrm>
                <a:off x="2057400" y="2438400"/>
                <a:ext cx="379678" cy="379204"/>
              </a:xfrm>
              <a:custGeom>
                <a:avLst/>
                <a:gdLst>
                  <a:gd name="T0" fmla="*/ 101 w 21600"/>
                  <a:gd name="T1" fmla="*/ 217 h 21600"/>
                  <a:gd name="T2" fmla="*/ 134 w 21600"/>
                  <a:gd name="T3" fmla="*/ 528 h 21600"/>
                  <a:gd name="T4" fmla="*/ 317 w 21600"/>
                  <a:gd name="T5" fmla="*/ 375 h 21600"/>
                  <a:gd name="T6" fmla="*/ 325 w 21600"/>
                  <a:gd name="T7" fmla="*/ -100 h 21600"/>
                  <a:gd name="T8" fmla="*/ 660 w 21600"/>
                  <a:gd name="T9" fmla="*/ 71 h 21600"/>
                  <a:gd name="T10" fmla="*/ 488 w 21600"/>
                  <a:gd name="T11" fmla="*/ 406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3170 w 21600"/>
                  <a:gd name="T19" fmla="*/ 3170 h 21600"/>
                  <a:gd name="T20" fmla="*/ 18430 w 21600"/>
                  <a:gd name="T21" fmla="*/ 1843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9164" y="5727"/>
                    </a:moveTo>
                    <a:cubicBezTo>
                      <a:pt x="6962" y="6437"/>
                      <a:pt x="5470" y="8486"/>
                      <a:pt x="5470" y="10799"/>
                    </a:cubicBezTo>
                    <a:lnTo>
                      <a:pt x="0" y="10800"/>
                    </a:lnTo>
                    <a:cubicBezTo>
                      <a:pt x="0" y="6112"/>
                      <a:pt x="3023" y="1960"/>
                      <a:pt x="7485" y="521"/>
                    </a:cubicBezTo>
                    <a:lnTo>
                      <a:pt x="6656" y="-2049"/>
                    </a:lnTo>
                    <a:lnTo>
                      <a:pt x="13496" y="1456"/>
                    </a:lnTo>
                    <a:lnTo>
                      <a:pt x="9992" y="8296"/>
                    </a:lnTo>
                    <a:lnTo>
                      <a:pt x="9164" y="5727"/>
                    </a:lnTo>
                    <a:close/>
                  </a:path>
                </a:pathLst>
              </a:custGeom>
              <a:solidFill>
                <a:srgbClr val="7171E5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54" name="AutoShape 569"/>
              <p:cNvSpPr>
                <a:spLocks noChangeArrowheads="1"/>
              </p:cNvSpPr>
              <p:nvPr/>
            </p:nvSpPr>
            <p:spPr bwMode="auto">
              <a:xfrm rot="7281778">
                <a:off x="2057637" y="2439959"/>
                <a:ext cx="379204" cy="379678"/>
              </a:xfrm>
              <a:custGeom>
                <a:avLst/>
                <a:gdLst>
                  <a:gd name="T0" fmla="*/ 101 w 21600"/>
                  <a:gd name="T1" fmla="*/ 217 h 21600"/>
                  <a:gd name="T2" fmla="*/ 134 w 21600"/>
                  <a:gd name="T3" fmla="*/ 528 h 21600"/>
                  <a:gd name="T4" fmla="*/ 317 w 21600"/>
                  <a:gd name="T5" fmla="*/ 375 h 21600"/>
                  <a:gd name="T6" fmla="*/ 325 w 21600"/>
                  <a:gd name="T7" fmla="*/ -100 h 21600"/>
                  <a:gd name="T8" fmla="*/ 660 w 21600"/>
                  <a:gd name="T9" fmla="*/ 71 h 21600"/>
                  <a:gd name="T10" fmla="*/ 488 w 21600"/>
                  <a:gd name="T11" fmla="*/ 406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3170 w 21600"/>
                  <a:gd name="T19" fmla="*/ 3170 h 21600"/>
                  <a:gd name="T20" fmla="*/ 18430 w 21600"/>
                  <a:gd name="T21" fmla="*/ 1843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9164" y="5727"/>
                    </a:moveTo>
                    <a:cubicBezTo>
                      <a:pt x="6962" y="6437"/>
                      <a:pt x="5470" y="8486"/>
                      <a:pt x="5470" y="10799"/>
                    </a:cubicBezTo>
                    <a:lnTo>
                      <a:pt x="0" y="10800"/>
                    </a:lnTo>
                    <a:cubicBezTo>
                      <a:pt x="0" y="6112"/>
                      <a:pt x="3023" y="1960"/>
                      <a:pt x="7485" y="521"/>
                    </a:cubicBezTo>
                    <a:lnTo>
                      <a:pt x="6656" y="-2049"/>
                    </a:lnTo>
                    <a:lnTo>
                      <a:pt x="13496" y="1456"/>
                    </a:lnTo>
                    <a:lnTo>
                      <a:pt x="9992" y="8296"/>
                    </a:lnTo>
                    <a:lnTo>
                      <a:pt x="9164" y="5727"/>
                    </a:lnTo>
                    <a:close/>
                  </a:path>
                </a:pathLst>
              </a:custGeom>
              <a:solidFill>
                <a:srgbClr val="7171E5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55" name="AutoShape 570"/>
              <p:cNvSpPr>
                <a:spLocks noChangeArrowheads="1"/>
              </p:cNvSpPr>
              <p:nvPr/>
            </p:nvSpPr>
            <p:spPr bwMode="auto">
              <a:xfrm rot="14395787">
                <a:off x="2057637" y="2438163"/>
                <a:ext cx="379204" cy="379678"/>
              </a:xfrm>
              <a:custGeom>
                <a:avLst/>
                <a:gdLst>
                  <a:gd name="T0" fmla="*/ 101 w 21600"/>
                  <a:gd name="T1" fmla="*/ 217 h 21600"/>
                  <a:gd name="T2" fmla="*/ 134 w 21600"/>
                  <a:gd name="T3" fmla="*/ 528 h 21600"/>
                  <a:gd name="T4" fmla="*/ 317 w 21600"/>
                  <a:gd name="T5" fmla="*/ 375 h 21600"/>
                  <a:gd name="T6" fmla="*/ 325 w 21600"/>
                  <a:gd name="T7" fmla="*/ -100 h 21600"/>
                  <a:gd name="T8" fmla="*/ 660 w 21600"/>
                  <a:gd name="T9" fmla="*/ 71 h 21600"/>
                  <a:gd name="T10" fmla="*/ 488 w 21600"/>
                  <a:gd name="T11" fmla="*/ 406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3170 w 21600"/>
                  <a:gd name="T19" fmla="*/ 3170 h 21600"/>
                  <a:gd name="T20" fmla="*/ 18430 w 21600"/>
                  <a:gd name="T21" fmla="*/ 1843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9164" y="5727"/>
                    </a:moveTo>
                    <a:cubicBezTo>
                      <a:pt x="6962" y="6437"/>
                      <a:pt x="5470" y="8486"/>
                      <a:pt x="5470" y="10799"/>
                    </a:cubicBezTo>
                    <a:lnTo>
                      <a:pt x="0" y="10800"/>
                    </a:lnTo>
                    <a:cubicBezTo>
                      <a:pt x="0" y="6112"/>
                      <a:pt x="3023" y="1960"/>
                      <a:pt x="7485" y="521"/>
                    </a:cubicBezTo>
                    <a:lnTo>
                      <a:pt x="6656" y="-2049"/>
                    </a:lnTo>
                    <a:lnTo>
                      <a:pt x="13496" y="1456"/>
                    </a:lnTo>
                    <a:lnTo>
                      <a:pt x="9992" y="8296"/>
                    </a:lnTo>
                    <a:lnTo>
                      <a:pt x="9164" y="5727"/>
                    </a:lnTo>
                    <a:close/>
                  </a:path>
                </a:pathLst>
              </a:custGeom>
              <a:solidFill>
                <a:srgbClr val="7171E5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</p:grpSp>
        <p:sp>
          <p:nvSpPr>
            <p:cNvPr id="15" name="Rounded Rectangle 14"/>
            <p:cNvSpPr/>
            <p:nvPr/>
          </p:nvSpPr>
          <p:spPr>
            <a:xfrm>
              <a:off x="5214714" y="4572000"/>
              <a:ext cx="2286000" cy="1905000"/>
            </a:xfrm>
            <a:prstGeom prst="roundRect">
              <a:avLst>
                <a:gd name="adj" fmla="val 11074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5715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400" smtClean="0">
                  <a:latin typeface="Helvetica Neue Medium" charset="0"/>
                  <a:ea typeface="Helvetica Neue Medium" charset="0"/>
                  <a:cs typeface="Helvetica Neue Medium" charset="0"/>
                </a:rPr>
                <a:t>P</a:t>
              </a:r>
              <a:endParaRPr lang="en-US" sz="4400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grpSp>
          <p:nvGrpSpPr>
            <p:cNvPr id="16" name="Group 15"/>
            <p:cNvGrpSpPr/>
            <p:nvPr/>
          </p:nvGrpSpPr>
          <p:grpSpPr>
            <a:xfrm>
              <a:off x="5519514" y="6096000"/>
              <a:ext cx="1524000" cy="228600"/>
              <a:chOff x="1828800" y="3733800"/>
              <a:chExt cx="1524000" cy="228600"/>
            </a:xfrm>
          </p:grpSpPr>
          <p:sp>
            <p:nvSpPr>
              <p:cNvPr id="49" name="Rectangle 48"/>
              <p:cNvSpPr/>
              <p:nvPr/>
            </p:nvSpPr>
            <p:spPr>
              <a:xfrm>
                <a:off x="1828800" y="3733800"/>
                <a:ext cx="381000" cy="228600"/>
              </a:xfrm>
              <a:prstGeom prst="rect">
                <a:avLst/>
              </a:prstGeom>
              <a:solidFill>
                <a:srgbClr val="EDFFED"/>
              </a:solidFill>
              <a:ln w="12700" algn="ctr">
                <a:solidFill>
                  <a:srgbClr val="43A343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400" dirty="0">
                  <a:solidFill>
                    <a:schemeClr val="tx1"/>
                  </a:solidFill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50" name="Rectangle 49"/>
              <p:cNvSpPr/>
              <p:nvPr/>
            </p:nvSpPr>
            <p:spPr>
              <a:xfrm>
                <a:off x="2209800" y="3733800"/>
                <a:ext cx="381000" cy="228600"/>
              </a:xfrm>
              <a:prstGeom prst="rect">
                <a:avLst/>
              </a:prstGeom>
              <a:solidFill>
                <a:srgbClr val="EDFFED"/>
              </a:solidFill>
              <a:ln w="12700" algn="ctr">
                <a:solidFill>
                  <a:srgbClr val="43A343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400" dirty="0">
                  <a:solidFill>
                    <a:schemeClr val="tx1"/>
                  </a:solidFill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51" name="Rectangle 50"/>
              <p:cNvSpPr/>
              <p:nvPr/>
            </p:nvSpPr>
            <p:spPr>
              <a:xfrm>
                <a:off x="2590800" y="3733800"/>
                <a:ext cx="381000" cy="228600"/>
              </a:xfrm>
              <a:prstGeom prst="rect">
                <a:avLst/>
              </a:prstGeom>
              <a:solidFill>
                <a:srgbClr val="EDFFED"/>
              </a:solidFill>
              <a:ln w="12700" algn="ctr">
                <a:solidFill>
                  <a:srgbClr val="43A343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400" dirty="0">
                  <a:solidFill>
                    <a:schemeClr val="tx1"/>
                  </a:solidFill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52" name="Rectangle 51"/>
              <p:cNvSpPr/>
              <p:nvPr/>
            </p:nvSpPr>
            <p:spPr>
              <a:xfrm>
                <a:off x="2971800" y="3733800"/>
                <a:ext cx="381000" cy="228600"/>
              </a:xfrm>
              <a:prstGeom prst="rect">
                <a:avLst/>
              </a:prstGeom>
              <a:solidFill>
                <a:srgbClr val="EDFFED"/>
              </a:solidFill>
              <a:ln w="12700" algn="ctr">
                <a:solidFill>
                  <a:srgbClr val="43A343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400" dirty="0">
                  <a:solidFill>
                    <a:schemeClr val="tx1"/>
                  </a:solidFill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</p:grpSp>
        <p:grpSp>
          <p:nvGrpSpPr>
            <p:cNvPr id="17" name="Group 16"/>
            <p:cNvGrpSpPr/>
            <p:nvPr/>
          </p:nvGrpSpPr>
          <p:grpSpPr>
            <a:xfrm>
              <a:off x="6613481" y="5105400"/>
              <a:ext cx="658633" cy="609600"/>
              <a:chOff x="3075167" y="2286000"/>
              <a:chExt cx="658633" cy="609600"/>
            </a:xfrm>
          </p:grpSpPr>
          <p:sp>
            <p:nvSpPr>
              <p:cNvPr id="39" name="Oval 38"/>
              <p:cNvSpPr/>
              <p:nvPr/>
            </p:nvSpPr>
            <p:spPr>
              <a:xfrm>
                <a:off x="3322154" y="2401625"/>
                <a:ext cx="164658" cy="164658"/>
              </a:xfrm>
              <a:prstGeom prst="ellipse">
                <a:avLst/>
              </a:prstGeom>
              <a:solidFill>
                <a:srgbClr val="F3DCC4"/>
              </a:solidFill>
              <a:ln w="19050">
                <a:solidFill>
                  <a:srgbClr val="B26B24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40" name="Oval 39"/>
              <p:cNvSpPr/>
              <p:nvPr/>
            </p:nvSpPr>
            <p:spPr>
              <a:xfrm>
                <a:off x="3569142" y="2566284"/>
                <a:ext cx="164658" cy="164658"/>
              </a:xfrm>
              <a:prstGeom prst="ellipse">
                <a:avLst/>
              </a:prstGeom>
              <a:solidFill>
                <a:srgbClr val="F3DCC4"/>
              </a:solidFill>
              <a:ln w="19050">
                <a:solidFill>
                  <a:srgbClr val="B26B24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41" name="Oval 40"/>
              <p:cNvSpPr/>
              <p:nvPr/>
            </p:nvSpPr>
            <p:spPr>
              <a:xfrm>
                <a:off x="3322154" y="2730942"/>
                <a:ext cx="164658" cy="164658"/>
              </a:xfrm>
              <a:prstGeom prst="ellipse">
                <a:avLst/>
              </a:prstGeom>
              <a:solidFill>
                <a:srgbClr val="F3DCC4"/>
              </a:solidFill>
              <a:ln w="19050">
                <a:solidFill>
                  <a:srgbClr val="B26B24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42" name="Oval 41"/>
              <p:cNvSpPr/>
              <p:nvPr/>
            </p:nvSpPr>
            <p:spPr>
              <a:xfrm>
                <a:off x="3075167" y="2566284"/>
                <a:ext cx="164658" cy="164658"/>
              </a:xfrm>
              <a:prstGeom prst="ellipse">
                <a:avLst/>
              </a:prstGeom>
              <a:solidFill>
                <a:srgbClr val="F3DCC4"/>
              </a:solidFill>
              <a:ln w="19050">
                <a:solidFill>
                  <a:srgbClr val="B26B24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43" name="Freeform 42"/>
              <p:cNvSpPr/>
              <p:nvPr/>
            </p:nvSpPr>
            <p:spPr>
              <a:xfrm>
                <a:off x="3492394" y="2479551"/>
                <a:ext cx="163263" cy="88127"/>
              </a:xfrm>
              <a:custGeom>
                <a:avLst/>
                <a:gdLst>
                  <a:gd name="connsiteX0" fmla="*/ 0 w 302217"/>
                  <a:gd name="connsiteY0" fmla="*/ 0 h 162791"/>
                  <a:gd name="connsiteX1" fmla="*/ 302217 w 302217"/>
                  <a:gd name="connsiteY1" fmla="*/ 162732 h 162791"/>
                  <a:gd name="connsiteX0" fmla="*/ 0 w 302217"/>
                  <a:gd name="connsiteY0" fmla="*/ 23898 h 186630"/>
                  <a:gd name="connsiteX1" fmla="*/ 302217 w 302217"/>
                  <a:gd name="connsiteY1" fmla="*/ 186630 h 186630"/>
                  <a:gd name="connsiteX0" fmla="*/ 0 w 321571"/>
                  <a:gd name="connsiteY0" fmla="*/ 44231 h 206963"/>
                  <a:gd name="connsiteX1" fmla="*/ 302217 w 321571"/>
                  <a:gd name="connsiteY1" fmla="*/ 206963 h 206963"/>
                  <a:gd name="connsiteX0" fmla="*/ 0 w 321571"/>
                  <a:gd name="connsiteY0" fmla="*/ 0 h 162732"/>
                  <a:gd name="connsiteX1" fmla="*/ 302217 w 321571"/>
                  <a:gd name="connsiteY1" fmla="*/ 162732 h 162732"/>
                  <a:gd name="connsiteX0" fmla="*/ 0 w 302217"/>
                  <a:gd name="connsiteY0" fmla="*/ 2667 h 165399"/>
                  <a:gd name="connsiteX1" fmla="*/ 302217 w 302217"/>
                  <a:gd name="connsiteY1" fmla="*/ 165399 h 165399"/>
                  <a:gd name="connsiteX0" fmla="*/ 0 w 302217"/>
                  <a:gd name="connsiteY0" fmla="*/ 0 h 162732"/>
                  <a:gd name="connsiteX1" fmla="*/ 302217 w 302217"/>
                  <a:gd name="connsiteY1" fmla="*/ 162732 h 162732"/>
                  <a:gd name="connsiteX0" fmla="*/ 0 w 302217"/>
                  <a:gd name="connsiteY0" fmla="*/ 401 h 163133"/>
                  <a:gd name="connsiteX1" fmla="*/ 302217 w 302217"/>
                  <a:gd name="connsiteY1" fmla="*/ 163133 h 163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2217" h="163133">
                    <a:moveTo>
                      <a:pt x="0" y="401"/>
                    </a:moveTo>
                    <a:cubicBezTo>
                      <a:pt x="190500" y="-2182"/>
                      <a:pt x="295760" y="2984"/>
                      <a:pt x="302217" y="163133"/>
                    </a:cubicBezTo>
                  </a:path>
                </a:pathLst>
              </a:custGeom>
              <a:noFill/>
              <a:ln w="19050">
                <a:tailEnd type="triangl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44" name="Freeform 43"/>
              <p:cNvSpPr/>
              <p:nvPr/>
            </p:nvSpPr>
            <p:spPr>
              <a:xfrm rot="10800000">
                <a:off x="3157496" y="2725143"/>
                <a:ext cx="163263" cy="88127"/>
              </a:xfrm>
              <a:custGeom>
                <a:avLst/>
                <a:gdLst>
                  <a:gd name="connsiteX0" fmla="*/ 0 w 302217"/>
                  <a:gd name="connsiteY0" fmla="*/ 0 h 162791"/>
                  <a:gd name="connsiteX1" fmla="*/ 302217 w 302217"/>
                  <a:gd name="connsiteY1" fmla="*/ 162732 h 162791"/>
                  <a:gd name="connsiteX0" fmla="*/ 0 w 302217"/>
                  <a:gd name="connsiteY0" fmla="*/ 23898 h 186630"/>
                  <a:gd name="connsiteX1" fmla="*/ 302217 w 302217"/>
                  <a:gd name="connsiteY1" fmla="*/ 186630 h 186630"/>
                  <a:gd name="connsiteX0" fmla="*/ 0 w 321571"/>
                  <a:gd name="connsiteY0" fmla="*/ 44231 h 206963"/>
                  <a:gd name="connsiteX1" fmla="*/ 302217 w 321571"/>
                  <a:gd name="connsiteY1" fmla="*/ 206963 h 206963"/>
                  <a:gd name="connsiteX0" fmla="*/ 0 w 321571"/>
                  <a:gd name="connsiteY0" fmla="*/ 0 h 162732"/>
                  <a:gd name="connsiteX1" fmla="*/ 302217 w 321571"/>
                  <a:gd name="connsiteY1" fmla="*/ 162732 h 162732"/>
                  <a:gd name="connsiteX0" fmla="*/ 0 w 302217"/>
                  <a:gd name="connsiteY0" fmla="*/ 2667 h 165399"/>
                  <a:gd name="connsiteX1" fmla="*/ 302217 w 302217"/>
                  <a:gd name="connsiteY1" fmla="*/ 165399 h 165399"/>
                  <a:gd name="connsiteX0" fmla="*/ 0 w 302217"/>
                  <a:gd name="connsiteY0" fmla="*/ 0 h 162732"/>
                  <a:gd name="connsiteX1" fmla="*/ 302217 w 302217"/>
                  <a:gd name="connsiteY1" fmla="*/ 162732 h 162732"/>
                  <a:gd name="connsiteX0" fmla="*/ 0 w 302217"/>
                  <a:gd name="connsiteY0" fmla="*/ 401 h 163133"/>
                  <a:gd name="connsiteX1" fmla="*/ 302217 w 302217"/>
                  <a:gd name="connsiteY1" fmla="*/ 163133 h 163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2217" h="163133">
                    <a:moveTo>
                      <a:pt x="0" y="401"/>
                    </a:moveTo>
                    <a:cubicBezTo>
                      <a:pt x="190500" y="-2182"/>
                      <a:pt x="295760" y="2984"/>
                      <a:pt x="302217" y="163133"/>
                    </a:cubicBezTo>
                  </a:path>
                </a:pathLst>
              </a:custGeom>
              <a:noFill/>
              <a:ln w="19050">
                <a:tailEnd type="triangl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45" name="Freeform 44"/>
              <p:cNvSpPr/>
              <p:nvPr/>
            </p:nvSpPr>
            <p:spPr>
              <a:xfrm flipH="1">
                <a:off x="3158892" y="2483954"/>
                <a:ext cx="163263" cy="88127"/>
              </a:xfrm>
              <a:custGeom>
                <a:avLst/>
                <a:gdLst>
                  <a:gd name="connsiteX0" fmla="*/ 0 w 302217"/>
                  <a:gd name="connsiteY0" fmla="*/ 0 h 162791"/>
                  <a:gd name="connsiteX1" fmla="*/ 302217 w 302217"/>
                  <a:gd name="connsiteY1" fmla="*/ 162732 h 162791"/>
                  <a:gd name="connsiteX0" fmla="*/ 0 w 302217"/>
                  <a:gd name="connsiteY0" fmla="*/ 23898 h 186630"/>
                  <a:gd name="connsiteX1" fmla="*/ 302217 w 302217"/>
                  <a:gd name="connsiteY1" fmla="*/ 186630 h 186630"/>
                  <a:gd name="connsiteX0" fmla="*/ 0 w 321571"/>
                  <a:gd name="connsiteY0" fmla="*/ 44231 h 206963"/>
                  <a:gd name="connsiteX1" fmla="*/ 302217 w 321571"/>
                  <a:gd name="connsiteY1" fmla="*/ 206963 h 206963"/>
                  <a:gd name="connsiteX0" fmla="*/ 0 w 321571"/>
                  <a:gd name="connsiteY0" fmla="*/ 0 h 162732"/>
                  <a:gd name="connsiteX1" fmla="*/ 302217 w 321571"/>
                  <a:gd name="connsiteY1" fmla="*/ 162732 h 162732"/>
                  <a:gd name="connsiteX0" fmla="*/ 0 w 302217"/>
                  <a:gd name="connsiteY0" fmla="*/ 2667 h 165399"/>
                  <a:gd name="connsiteX1" fmla="*/ 302217 w 302217"/>
                  <a:gd name="connsiteY1" fmla="*/ 165399 h 165399"/>
                  <a:gd name="connsiteX0" fmla="*/ 0 w 302217"/>
                  <a:gd name="connsiteY0" fmla="*/ 0 h 162732"/>
                  <a:gd name="connsiteX1" fmla="*/ 302217 w 302217"/>
                  <a:gd name="connsiteY1" fmla="*/ 162732 h 162732"/>
                  <a:gd name="connsiteX0" fmla="*/ 0 w 302217"/>
                  <a:gd name="connsiteY0" fmla="*/ 401 h 163133"/>
                  <a:gd name="connsiteX1" fmla="*/ 302217 w 302217"/>
                  <a:gd name="connsiteY1" fmla="*/ 163133 h 163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2217" h="163133">
                    <a:moveTo>
                      <a:pt x="0" y="401"/>
                    </a:moveTo>
                    <a:cubicBezTo>
                      <a:pt x="190500" y="-2182"/>
                      <a:pt x="295760" y="2984"/>
                      <a:pt x="302217" y="163133"/>
                    </a:cubicBezTo>
                  </a:path>
                </a:pathLst>
              </a:custGeom>
              <a:noFill/>
              <a:ln w="19050">
                <a:headEnd type="triangle" w="sm" len="med"/>
                <a:tailEnd type="non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46" name="Freeform 45"/>
              <p:cNvSpPr/>
              <p:nvPr/>
            </p:nvSpPr>
            <p:spPr>
              <a:xfrm rot="10800000" flipH="1">
                <a:off x="3488208" y="2725144"/>
                <a:ext cx="163263" cy="88127"/>
              </a:xfrm>
              <a:custGeom>
                <a:avLst/>
                <a:gdLst>
                  <a:gd name="connsiteX0" fmla="*/ 0 w 302217"/>
                  <a:gd name="connsiteY0" fmla="*/ 0 h 162791"/>
                  <a:gd name="connsiteX1" fmla="*/ 302217 w 302217"/>
                  <a:gd name="connsiteY1" fmla="*/ 162732 h 162791"/>
                  <a:gd name="connsiteX0" fmla="*/ 0 w 302217"/>
                  <a:gd name="connsiteY0" fmla="*/ 23898 h 186630"/>
                  <a:gd name="connsiteX1" fmla="*/ 302217 w 302217"/>
                  <a:gd name="connsiteY1" fmla="*/ 186630 h 186630"/>
                  <a:gd name="connsiteX0" fmla="*/ 0 w 321571"/>
                  <a:gd name="connsiteY0" fmla="*/ 44231 h 206963"/>
                  <a:gd name="connsiteX1" fmla="*/ 302217 w 321571"/>
                  <a:gd name="connsiteY1" fmla="*/ 206963 h 206963"/>
                  <a:gd name="connsiteX0" fmla="*/ 0 w 321571"/>
                  <a:gd name="connsiteY0" fmla="*/ 0 h 162732"/>
                  <a:gd name="connsiteX1" fmla="*/ 302217 w 321571"/>
                  <a:gd name="connsiteY1" fmla="*/ 162732 h 162732"/>
                  <a:gd name="connsiteX0" fmla="*/ 0 w 302217"/>
                  <a:gd name="connsiteY0" fmla="*/ 2667 h 165399"/>
                  <a:gd name="connsiteX1" fmla="*/ 302217 w 302217"/>
                  <a:gd name="connsiteY1" fmla="*/ 165399 h 165399"/>
                  <a:gd name="connsiteX0" fmla="*/ 0 w 302217"/>
                  <a:gd name="connsiteY0" fmla="*/ 0 h 162732"/>
                  <a:gd name="connsiteX1" fmla="*/ 302217 w 302217"/>
                  <a:gd name="connsiteY1" fmla="*/ 162732 h 162732"/>
                  <a:gd name="connsiteX0" fmla="*/ 0 w 302217"/>
                  <a:gd name="connsiteY0" fmla="*/ 401 h 163133"/>
                  <a:gd name="connsiteX1" fmla="*/ 302217 w 302217"/>
                  <a:gd name="connsiteY1" fmla="*/ 163133 h 163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2217" h="163133">
                    <a:moveTo>
                      <a:pt x="0" y="401"/>
                    </a:moveTo>
                    <a:cubicBezTo>
                      <a:pt x="190500" y="-2182"/>
                      <a:pt x="295760" y="2984"/>
                      <a:pt x="302217" y="163133"/>
                    </a:cubicBezTo>
                  </a:path>
                </a:pathLst>
              </a:custGeom>
              <a:noFill/>
              <a:ln w="19050">
                <a:headEnd type="triangle" w="sm" len="med"/>
                <a:tailEnd type="non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47" name="Freeform 46"/>
              <p:cNvSpPr/>
              <p:nvPr/>
            </p:nvSpPr>
            <p:spPr>
              <a:xfrm>
                <a:off x="3334455" y="2286000"/>
                <a:ext cx="136991" cy="126788"/>
              </a:xfrm>
              <a:custGeom>
                <a:avLst/>
                <a:gdLst>
                  <a:gd name="connsiteX0" fmla="*/ 0 w 185980"/>
                  <a:gd name="connsiteY0" fmla="*/ 0 h 6711"/>
                  <a:gd name="connsiteX1" fmla="*/ 185980 w 185980"/>
                  <a:gd name="connsiteY1" fmla="*/ 0 h 6711"/>
                  <a:gd name="connsiteX0" fmla="*/ 2160 w 12160"/>
                  <a:gd name="connsiteY0" fmla="*/ 223289 h 223707"/>
                  <a:gd name="connsiteX1" fmla="*/ 12160 w 12160"/>
                  <a:gd name="connsiteY1" fmla="*/ 223289 h 223707"/>
                  <a:gd name="connsiteX0" fmla="*/ 1366 w 13800"/>
                  <a:gd name="connsiteY0" fmla="*/ 342290 h 342290"/>
                  <a:gd name="connsiteX1" fmla="*/ 11366 w 13800"/>
                  <a:gd name="connsiteY1" fmla="*/ 342290 h 342290"/>
                  <a:gd name="connsiteX0" fmla="*/ 1989 w 14293"/>
                  <a:gd name="connsiteY0" fmla="*/ 324153 h 324153"/>
                  <a:gd name="connsiteX1" fmla="*/ 11989 w 14293"/>
                  <a:gd name="connsiteY1" fmla="*/ 324153 h 324153"/>
                  <a:gd name="connsiteX0" fmla="*/ 2255 w 14511"/>
                  <a:gd name="connsiteY0" fmla="*/ 370090 h 370090"/>
                  <a:gd name="connsiteX1" fmla="*/ 12255 w 14511"/>
                  <a:gd name="connsiteY1" fmla="*/ 370090 h 370090"/>
                  <a:gd name="connsiteX0" fmla="*/ 2329 w 14189"/>
                  <a:gd name="connsiteY0" fmla="*/ 440603 h 440603"/>
                  <a:gd name="connsiteX1" fmla="*/ 12329 w 14189"/>
                  <a:gd name="connsiteY1" fmla="*/ 440603 h 440603"/>
                  <a:gd name="connsiteX0" fmla="*/ 2751 w 14550"/>
                  <a:gd name="connsiteY0" fmla="*/ 444918 h 444918"/>
                  <a:gd name="connsiteX1" fmla="*/ 12751 w 14550"/>
                  <a:gd name="connsiteY1" fmla="*/ 444918 h 444918"/>
                  <a:gd name="connsiteX0" fmla="*/ 2670 w 14857"/>
                  <a:gd name="connsiteY0" fmla="*/ 449265 h 449265"/>
                  <a:gd name="connsiteX1" fmla="*/ 12670 w 14857"/>
                  <a:gd name="connsiteY1" fmla="*/ 449265 h 449265"/>
                  <a:gd name="connsiteX0" fmla="*/ 2810 w 14974"/>
                  <a:gd name="connsiteY0" fmla="*/ 403354 h 403354"/>
                  <a:gd name="connsiteX1" fmla="*/ 12810 w 14974"/>
                  <a:gd name="connsiteY1" fmla="*/ 403354 h 403354"/>
                  <a:gd name="connsiteX0" fmla="*/ 2954 w 14489"/>
                  <a:gd name="connsiteY0" fmla="*/ 354005 h 354005"/>
                  <a:gd name="connsiteX1" fmla="*/ 12954 w 14489"/>
                  <a:gd name="connsiteY1" fmla="*/ 354005 h 354005"/>
                  <a:gd name="connsiteX0" fmla="*/ 1970 w 13635"/>
                  <a:gd name="connsiteY0" fmla="*/ 349722 h 349722"/>
                  <a:gd name="connsiteX1" fmla="*/ 11970 w 13635"/>
                  <a:gd name="connsiteY1" fmla="*/ 349722 h 349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3635" h="349722">
                    <a:moveTo>
                      <a:pt x="1970" y="349722"/>
                    </a:moveTo>
                    <a:cubicBezTo>
                      <a:pt x="-7474" y="-103494"/>
                      <a:pt x="20582" y="-129473"/>
                      <a:pt x="11970" y="349722"/>
                    </a:cubicBezTo>
                  </a:path>
                </a:pathLst>
              </a:custGeom>
              <a:noFill/>
              <a:ln w="19050">
                <a:tailEnd type="triangl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cxnSp>
            <p:nvCxnSpPr>
              <p:cNvPr id="48" name="Straight Connector 47"/>
              <p:cNvCxnSpPr/>
              <p:nvPr/>
            </p:nvCxnSpPr>
            <p:spPr>
              <a:xfrm flipV="1">
                <a:off x="3404484" y="2566284"/>
                <a:ext cx="0" cy="164658"/>
              </a:xfrm>
              <a:prstGeom prst="line">
                <a:avLst/>
              </a:prstGeom>
              <a:noFill/>
              <a:ln w="19050">
                <a:tailEnd type="triangl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</p:grpSp>
        <p:grpSp>
          <p:nvGrpSpPr>
            <p:cNvPr id="18" name="Group 17"/>
            <p:cNvGrpSpPr/>
            <p:nvPr/>
          </p:nvGrpSpPr>
          <p:grpSpPr>
            <a:xfrm>
              <a:off x="5583042" y="5105400"/>
              <a:ext cx="531549" cy="533400"/>
              <a:chOff x="2057400" y="2438400"/>
              <a:chExt cx="379678" cy="381000"/>
            </a:xfrm>
          </p:grpSpPr>
          <p:sp>
            <p:nvSpPr>
              <p:cNvPr id="36" name="AutoShape 568"/>
              <p:cNvSpPr>
                <a:spLocks noChangeArrowheads="1"/>
              </p:cNvSpPr>
              <p:nvPr/>
            </p:nvSpPr>
            <p:spPr bwMode="auto">
              <a:xfrm>
                <a:off x="2057400" y="2438400"/>
                <a:ext cx="379678" cy="379204"/>
              </a:xfrm>
              <a:custGeom>
                <a:avLst/>
                <a:gdLst>
                  <a:gd name="T0" fmla="*/ 101 w 21600"/>
                  <a:gd name="T1" fmla="*/ 217 h 21600"/>
                  <a:gd name="T2" fmla="*/ 134 w 21600"/>
                  <a:gd name="T3" fmla="*/ 528 h 21600"/>
                  <a:gd name="T4" fmla="*/ 317 w 21600"/>
                  <a:gd name="T5" fmla="*/ 375 h 21600"/>
                  <a:gd name="T6" fmla="*/ 325 w 21600"/>
                  <a:gd name="T7" fmla="*/ -100 h 21600"/>
                  <a:gd name="T8" fmla="*/ 660 w 21600"/>
                  <a:gd name="T9" fmla="*/ 71 h 21600"/>
                  <a:gd name="T10" fmla="*/ 488 w 21600"/>
                  <a:gd name="T11" fmla="*/ 406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3170 w 21600"/>
                  <a:gd name="T19" fmla="*/ 3170 h 21600"/>
                  <a:gd name="T20" fmla="*/ 18430 w 21600"/>
                  <a:gd name="T21" fmla="*/ 1843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9164" y="5727"/>
                    </a:moveTo>
                    <a:cubicBezTo>
                      <a:pt x="6962" y="6437"/>
                      <a:pt x="5470" y="8486"/>
                      <a:pt x="5470" y="10799"/>
                    </a:cubicBezTo>
                    <a:lnTo>
                      <a:pt x="0" y="10800"/>
                    </a:lnTo>
                    <a:cubicBezTo>
                      <a:pt x="0" y="6112"/>
                      <a:pt x="3023" y="1960"/>
                      <a:pt x="7485" y="521"/>
                    </a:cubicBezTo>
                    <a:lnTo>
                      <a:pt x="6656" y="-2049"/>
                    </a:lnTo>
                    <a:lnTo>
                      <a:pt x="13496" y="1456"/>
                    </a:lnTo>
                    <a:lnTo>
                      <a:pt x="9992" y="8296"/>
                    </a:lnTo>
                    <a:lnTo>
                      <a:pt x="9164" y="5727"/>
                    </a:lnTo>
                    <a:close/>
                  </a:path>
                </a:pathLst>
              </a:custGeom>
              <a:solidFill>
                <a:srgbClr val="7171E5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37" name="AutoShape 569"/>
              <p:cNvSpPr>
                <a:spLocks noChangeArrowheads="1"/>
              </p:cNvSpPr>
              <p:nvPr/>
            </p:nvSpPr>
            <p:spPr bwMode="auto">
              <a:xfrm rot="7281778">
                <a:off x="2057637" y="2439959"/>
                <a:ext cx="379204" cy="379678"/>
              </a:xfrm>
              <a:custGeom>
                <a:avLst/>
                <a:gdLst>
                  <a:gd name="T0" fmla="*/ 101 w 21600"/>
                  <a:gd name="T1" fmla="*/ 217 h 21600"/>
                  <a:gd name="T2" fmla="*/ 134 w 21600"/>
                  <a:gd name="T3" fmla="*/ 528 h 21600"/>
                  <a:gd name="T4" fmla="*/ 317 w 21600"/>
                  <a:gd name="T5" fmla="*/ 375 h 21600"/>
                  <a:gd name="T6" fmla="*/ 325 w 21600"/>
                  <a:gd name="T7" fmla="*/ -100 h 21600"/>
                  <a:gd name="T8" fmla="*/ 660 w 21600"/>
                  <a:gd name="T9" fmla="*/ 71 h 21600"/>
                  <a:gd name="T10" fmla="*/ 488 w 21600"/>
                  <a:gd name="T11" fmla="*/ 406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3170 w 21600"/>
                  <a:gd name="T19" fmla="*/ 3170 h 21600"/>
                  <a:gd name="T20" fmla="*/ 18430 w 21600"/>
                  <a:gd name="T21" fmla="*/ 1843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9164" y="5727"/>
                    </a:moveTo>
                    <a:cubicBezTo>
                      <a:pt x="6962" y="6437"/>
                      <a:pt x="5470" y="8486"/>
                      <a:pt x="5470" y="10799"/>
                    </a:cubicBezTo>
                    <a:lnTo>
                      <a:pt x="0" y="10800"/>
                    </a:lnTo>
                    <a:cubicBezTo>
                      <a:pt x="0" y="6112"/>
                      <a:pt x="3023" y="1960"/>
                      <a:pt x="7485" y="521"/>
                    </a:cubicBezTo>
                    <a:lnTo>
                      <a:pt x="6656" y="-2049"/>
                    </a:lnTo>
                    <a:lnTo>
                      <a:pt x="13496" y="1456"/>
                    </a:lnTo>
                    <a:lnTo>
                      <a:pt x="9992" y="8296"/>
                    </a:lnTo>
                    <a:lnTo>
                      <a:pt x="9164" y="5727"/>
                    </a:lnTo>
                    <a:close/>
                  </a:path>
                </a:pathLst>
              </a:custGeom>
              <a:solidFill>
                <a:srgbClr val="7171E5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38" name="AutoShape 570"/>
              <p:cNvSpPr>
                <a:spLocks noChangeArrowheads="1"/>
              </p:cNvSpPr>
              <p:nvPr/>
            </p:nvSpPr>
            <p:spPr bwMode="auto">
              <a:xfrm rot="14395787">
                <a:off x="2057637" y="2438163"/>
                <a:ext cx="379204" cy="379678"/>
              </a:xfrm>
              <a:custGeom>
                <a:avLst/>
                <a:gdLst>
                  <a:gd name="T0" fmla="*/ 101 w 21600"/>
                  <a:gd name="T1" fmla="*/ 217 h 21600"/>
                  <a:gd name="T2" fmla="*/ 134 w 21600"/>
                  <a:gd name="T3" fmla="*/ 528 h 21600"/>
                  <a:gd name="T4" fmla="*/ 317 w 21600"/>
                  <a:gd name="T5" fmla="*/ 375 h 21600"/>
                  <a:gd name="T6" fmla="*/ 325 w 21600"/>
                  <a:gd name="T7" fmla="*/ -100 h 21600"/>
                  <a:gd name="T8" fmla="*/ 660 w 21600"/>
                  <a:gd name="T9" fmla="*/ 71 h 21600"/>
                  <a:gd name="T10" fmla="*/ 488 w 21600"/>
                  <a:gd name="T11" fmla="*/ 406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3170 w 21600"/>
                  <a:gd name="T19" fmla="*/ 3170 h 21600"/>
                  <a:gd name="T20" fmla="*/ 18430 w 21600"/>
                  <a:gd name="T21" fmla="*/ 1843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9164" y="5727"/>
                    </a:moveTo>
                    <a:cubicBezTo>
                      <a:pt x="6962" y="6437"/>
                      <a:pt x="5470" y="8486"/>
                      <a:pt x="5470" y="10799"/>
                    </a:cubicBezTo>
                    <a:lnTo>
                      <a:pt x="0" y="10800"/>
                    </a:lnTo>
                    <a:cubicBezTo>
                      <a:pt x="0" y="6112"/>
                      <a:pt x="3023" y="1960"/>
                      <a:pt x="7485" y="521"/>
                    </a:cubicBezTo>
                    <a:lnTo>
                      <a:pt x="6656" y="-2049"/>
                    </a:lnTo>
                    <a:lnTo>
                      <a:pt x="13496" y="1456"/>
                    </a:lnTo>
                    <a:lnTo>
                      <a:pt x="9992" y="8296"/>
                    </a:lnTo>
                    <a:lnTo>
                      <a:pt x="9164" y="5727"/>
                    </a:lnTo>
                    <a:close/>
                  </a:path>
                </a:pathLst>
              </a:custGeom>
              <a:solidFill>
                <a:srgbClr val="7171E5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</p:grpSp>
        <p:pic>
          <p:nvPicPr>
            <p:cNvPr id="19" name="Picture 559" descr="j043156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33314" y="3576828"/>
              <a:ext cx="685800" cy="6903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559" descr="j043156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38314" y="3576828"/>
              <a:ext cx="685800" cy="6903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Picture 559" descr="j043156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03314" y="3576828"/>
              <a:ext cx="685800" cy="6903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Picture 559" descr="j043156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73314" y="3576828"/>
              <a:ext cx="685800" cy="6903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" name="Picture 559" descr="j043156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68314" y="3576828"/>
              <a:ext cx="685800" cy="6903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Picture 559" descr="j043156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43314" y="3576828"/>
              <a:ext cx="685800" cy="6903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559" descr="j043156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8314" y="3576828"/>
              <a:ext cx="685800" cy="6903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26" name="Straight Connector 25"/>
            <p:cNvCxnSpPr/>
            <p:nvPr/>
          </p:nvCxnSpPr>
          <p:spPr>
            <a:xfrm>
              <a:off x="5824314" y="4267200"/>
              <a:ext cx="0" cy="762000"/>
            </a:xfrm>
            <a:prstGeom prst="line">
              <a:avLst/>
            </a:prstGeom>
            <a:ln w="57150" cap="rnd">
              <a:solidFill>
                <a:srgbClr val="C00000"/>
              </a:solidFill>
              <a:tailEnd type="triangle" w="med" len="lg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27" name="Freeform 26"/>
            <p:cNvSpPr/>
            <p:nvPr/>
          </p:nvSpPr>
          <p:spPr>
            <a:xfrm>
              <a:off x="3632595" y="4763822"/>
              <a:ext cx="2007031" cy="355783"/>
            </a:xfrm>
            <a:custGeom>
              <a:avLst/>
              <a:gdLst>
                <a:gd name="connsiteX0" fmla="*/ 1983783 w 1983783"/>
                <a:gd name="connsiteY0" fmla="*/ 25352 h 25352"/>
                <a:gd name="connsiteX1" fmla="*/ 0 w 1983783"/>
                <a:gd name="connsiteY1" fmla="*/ 25352 h 25352"/>
                <a:gd name="connsiteX0" fmla="*/ 1983783 w 1983783"/>
                <a:gd name="connsiteY0" fmla="*/ 203577 h 203577"/>
                <a:gd name="connsiteX1" fmla="*/ 0 w 1983783"/>
                <a:gd name="connsiteY1" fmla="*/ 203577 h 203577"/>
                <a:gd name="connsiteX0" fmla="*/ 1983783 w 1983783"/>
                <a:gd name="connsiteY0" fmla="*/ 283044 h 283044"/>
                <a:gd name="connsiteX1" fmla="*/ 0 w 1983783"/>
                <a:gd name="connsiteY1" fmla="*/ 283044 h 283044"/>
                <a:gd name="connsiteX0" fmla="*/ 2007031 w 2007031"/>
                <a:gd name="connsiteY0" fmla="*/ 265800 h 296797"/>
                <a:gd name="connsiteX1" fmla="*/ 0 w 2007031"/>
                <a:gd name="connsiteY1" fmla="*/ 296797 h 296797"/>
                <a:gd name="connsiteX0" fmla="*/ 2007031 w 2007031"/>
                <a:gd name="connsiteY0" fmla="*/ 306367 h 337364"/>
                <a:gd name="connsiteX1" fmla="*/ 0 w 2007031"/>
                <a:gd name="connsiteY1" fmla="*/ 337364 h 337364"/>
                <a:gd name="connsiteX0" fmla="*/ 2007031 w 2007031"/>
                <a:gd name="connsiteY0" fmla="*/ 324786 h 355783"/>
                <a:gd name="connsiteX1" fmla="*/ 0 w 2007031"/>
                <a:gd name="connsiteY1" fmla="*/ 355783 h 355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07031" h="355783">
                  <a:moveTo>
                    <a:pt x="2007031" y="324786"/>
                  </a:moveTo>
                  <a:cubicBezTo>
                    <a:pt x="1444571" y="-30384"/>
                    <a:pt x="796872" y="-191824"/>
                    <a:pt x="0" y="355783"/>
                  </a:cubicBezTo>
                </a:path>
              </a:pathLst>
            </a:custGeom>
            <a:ln w="57150" cap="rnd">
              <a:solidFill>
                <a:srgbClr val="C00000"/>
              </a:solidFill>
              <a:tailEnd type="triangle" w="med" len="lg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28" name="Freeform 27"/>
            <p:cNvSpPr/>
            <p:nvPr/>
          </p:nvSpPr>
          <p:spPr>
            <a:xfrm>
              <a:off x="1176115" y="4520173"/>
              <a:ext cx="4463512" cy="599432"/>
            </a:xfrm>
            <a:custGeom>
              <a:avLst/>
              <a:gdLst>
                <a:gd name="connsiteX0" fmla="*/ 1983783 w 1983783"/>
                <a:gd name="connsiteY0" fmla="*/ 25352 h 25352"/>
                <a:gd name="connsiteX1" fmla="*/ 0 w 1983783"/>
                <a:gd name="connsiteY1" fmla="*/ 25352 h 25352"/>
                <a:gd name="connsiteX0" fmla="*/ 1983783 w 1983783"/>
                <a:gd name="connsiteY0" fmla="*/ 203577 h 203577"/>
                <a:gd name="connsiteX1" fmla="*/ 0 w 1983783"/>
                <a:gd name="connsiteY1" fmla="*/ 203577 h 203577"/>
                <a:gd name="connsiteX0" fmla="*/ 1983783 w 1983783"/>
                <a:gd name="connsiteY0" fmla="*/ 283044 h 283044"/>
                <a:gd name="connsiteX1" fmla="*/ 0 w 1983783"/>
                <a:gd name="connsiteY1" fmla="*/ 283044 h 283044"/>
                <a:gd name="connsiteX0" fmla="*/ 2007031 w 2007031"/>
                <a:gd name="connsiteY0" fmla="*/ 265800 h 296797"/>
                <a:gd name="connsiteX1" fmla="*/ 0 w 2007031"/>
                <a:gd name="connsiteY1" fmla="*/ 296797 h 296797"/>
                <a:gd name="connsiteX0" fmla="*/ 2007031 w 2007031"/>
                <a:gd name="connsiteY0" fmla="*/ 306367 h 337364"/>
                <a:gd name="connsiteX1" fmla="*/ 0 w 2007031"/>
                <a:gd name="connsiteY1" fmla="*/ 337364 h 337364"/>
                <a:gd name="connsiteX0" fmla="*/ 2007031 w 2007031"/>
                <a:gd name="connsiteY0" fmla="*/ 324786 h 355783"/>
                <a:gd name="connsiteX1" fmla="*/ 0 w 2007031"/>
                <a:gd name="connsiteY1" fmla="*/ 355783 h 355783"/>
                <a:gd name="connsiteX0" fmla="*/ 2007031 w 2007031"/>
                <a:gd name="connsiteY0" fmla="*/ 375253 h 406250"/>
                <a:gd name="connsiteX1" fmla="*/ 0 w 2007031"/>
                <a:gd name="connsiteY1" fmla="*/ 406250 h 406250"/>
                <a:gd name="connsiteX0" fmla="*/ 2007031 w 2007031"/>
                <a:gd name="connsiteY0" fmla="*/ 568435 h 599432"/>
                <a:gd name="connsiteX1" fmla="*/ 0 w 2007031"/>
                <a:gd name="connsiteY1" fmla="*/ 599432 h 5994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07031" h="599432">
                  <a:moveTo>
                    <a:pt x="2007031" y="568435"/>
                  </a:moveTo>
                  <a:cubicBezTo>
                    <a:pt x="1570010" y="-305928"/>
                    <a:pt x="605228" y="-72162"/>
                    <a:pt x="0" y="599432"/>
                  </a:cubicBezTo>
                </a:path>
              </a:pathLst>
            </a:custGeom>
            <a:ln w="57150" cap="rnd">
              <a:solidFill>
                <a:srgbClr val="C00000"/>
              </a:solidFill>
              <a:tailEnd type="triangle" w="med" len="lg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35" name="Freeform 34"/>
            <p:cNvSpPr/>
            <p:nvPr/>
          </p:nvSpPr>
          <p:spPr>
            <a:xfrm>
              <a:off x="6011585" y="3995980"/>
              <a:ext cx="922149" cy="1022888"/>
            </a:xfrm>
            <a:custGeom>
              <a:avLst/>
              <a:gdLst>
                <a:gd name="connsiteX0" fmla="*/ 968644 w 968644"/>
                <a:gd name="connsiteY0" fmla="*/ 759417 h 759417"/>
                <a:gd name="connsiteX1" fmla="*/ 0 w 968644"/>
                <a:gd name="connsiteY1" fmla="*/ 0 h 759417"/>
                <a:gd name="connsiteX0" fmla="*/ 968644 w 968644"/>
                <a:gd name="connsiteY0" fmla="*/ 759417 h 759417"/>
                <a:gd name="connsiteX1" fmla="*/ 0 w 968644"/>
                <a:gd name="connsiteY1" fmla="*/ 0 h 759417"/>
                <a:gd name="connsiteX0" fmla="*/ 968644 w 968644"/>
                <a:gd name="connsiteY0" fmla="*/ 759417 h 759417"/>
                <a:gd name="connsiteX1" fmla="*/ 0 w 968644"/>
                <a:gd name="connsiteY1" fmla="*/ 0 h 759417"/>
                <a:gd name="connsiteX0" fmla="*/ 968644 w 968644"/>
                <a:gd name="connsiteY0" fmla="*/ 759417 h 759417"/>
                <a:gd name="connsiteX1" fmla="*/ 0 w 968644"/>
                <a:gd name="connsiteY1" fmla="*/ 0 h 759417"/>
                <a:gd name="connsiteX0" fmla="*/ 968644 w 968644"/>
                <a:gd name="connsiteY0" fmla="*/ 759417 h 759417"/>
                <a:gd name="connsiteX1" fmla="*/ 0 w 968644"/>
                <a:gd name="connsiteY1" fmla="*/ 0 h 759417"/>
                <a:gd name="connsiteX0" fmla="*/ 968644 w 968644"/>
                <a:gd name="connsiteY0" fmla="*/ 759417 h 759417"/>
                <a:gd name="connsiteX1" fmla="*/ 0 w 968644"/>
                <a:gd name="connsiteY1" fmla="*/ 0 h 759417"/>
                <a:gd name="connsiteX0" fmla="*/ 922149 w 922149"/>
                <a:gd name="connsiteY0" fmla="*/ 1022888 h 1022888"/>
                <a:gd name="connsiteX1" fmla="*/ 0 w 922149"/>
                <a:gd name="connsiteY1" fmla="*/ 0 h 1022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22149" h="1022888">
                  <a:moveTo>
                    <a:pt x="922149" y="1022888"/>
                  </a:moveTo>
                  <a:cubicBezTo>
                    <a:pt x="876945" y="548898"/>
                    <a:pt x="669011" y="198894"/>
                    <a:pt x="0" y="0"/>
                  </a:cubicBezTo>
                </a:path>
              </a:pathLst>
            </a:custGeom>
            <a:ln w="57150" cap="rnd">
              <a:solidFill>
                <a:srgbClr val="C00000"/>
              </a:solidFill>
              <a:tailEnd type="triangle" w="med" len="lg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</p:grpSp>
      <p:grpSp>
        <p:nvGrpSpPr>
          <p:cNvPr id="87" name="Group 86"/>
          <p:cNvGrpSpPr/>
          <p:nvPr/>
        </p:nvGrpSpPr>
        <p:grpSpPr>
          <a:xfrm>
            <a:off x="2388103" y="4985698"/>
            <a:ext cx="2379321" cy="963372"/>
            <a:chOff x="337914" y="3576828"/>
            <a:chExt cx="7162800" cy="2900172"/>
          </a:xfrm>
        </p:grpSpPr>
        <p:sp>
          <p:nvSpPr>
            <p:cNvPr id="88" name="Rounded Rectangle 87"/>
            <p:cNvSpPr/>
            <p:nvPr/>
          </p:nvSpPr>
          <p:spPr>
            <a:xfrm>
              <a:off x="337914" y="4572000"/>
              <a:ext cx="2285999" cy="1905000"/>
            </a:xfrm>
            <a:prstGeom prst="roundRect">
              <a:avLst>
                <a:gd name="adj" fmla="val 11074"/>
              </a:avLst>
            </a:prstGeom>
            <a:solidFill>
              <a:srgbClr val="E3EAF9"/>
            </a:solidFill>
            <a:ln>
              <a:solidFill>
                <a:srgbClr val="4974CB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grpSp>
          <p:nvGrpSpPr>
            <p:cNvPr id="89" name="Group 88"/>
            <p:cNvGrpSpPr/>
            <p:nvPr/>
          </p:nvGrpSpPr>
          <p:grpSpPr>
            <a:xfrm>
              <a:off x="642714" y="6096000"/>
              <a:ext cx="1524000" cy="228600"/>
              <a:chOff x="1828800" y="3733800"/>
              <a:chExt cx="1524000" cy="228600"/>
            </a:xfrm>
          </p:grpSpPr>
          <p:sp>
            <p:nvSpPr>
              <p:cNvPr id="158" name="Rectangle 157"/>
              <p:cNvSpPr/>
              <p:nvPr/>
            </p:nvSpPr>
            <p:spPr>
              <a:xfrm>
                <a:off x="1828800" y="3733800"/>
                <a:ext cx="381000" cy="228600"/>
              </a:xfrm>
              <a:prstGeom prst="rect">
                <a:avLst/>
              </a:prstGeom>
              <a:solidFill>
                <a:srgbClr val="EDFFED"/>
              </a:solidFill>
              <a:ln w="12700" algn="ctr">
                <a:solidFill>
                  <a:srgbClr val="43A343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400" dirty="0">
                  <a:solidFill>
                    <a:schemeClr val="tx1"/>
                  </a:solidFill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159" name="Rectangle 158"/>
              <p:cNvSpPr/>
              <p:nvPr/>
            </p:nvSpPr>
            <p:spPr>
              <a:xfrm>
                <a:off x="2209800" y="3733800"/>
                <a:ext cx="381000" cy="228600"/>
              </a:xfrm>
              <a:prstGeom prst="rect">
                <a:avLst/>
              </a:prstGeom>
              <a:solidFill>
                <a:srgbClr val="EDFFED"/>
              </a:solidFill>
              <a:ln w="12700" algn="ctr">
                <a:solidFill>
                  <a:srgbClr val="43A343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400" dirty="0">
                  <a:solidFill>
                    <a:schemeClr val="tx1"/>
                  </a:solidFill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160" name="Rectangle 159"/>
              <p:cNvSpPr/>
              <p:nvPr/>
            </p:nvSpPr>
            <p:spPr>
              <a:xfrm>
                <a:off x="2590800" y="3733800"/>
                <a:ext cx="381000" cy="228600"/>
              </a:xfrm>
              <a:prstGeom prst="rect">
                <a:avLst/>
              </a:prstGeom>
              <a:solidFill>
                <a:srgbClr val="EDFFED"/>
              </a:solidFill>
              <a:ln w="12700" algn="ctr">
                <a:solidFill>
                  <a:srgbClr val="43A343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400" dirty="0">
                  <a:solidFill>
                    <a:schemeClr val="tx1"/>
                  </a:solidFill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161" name="Rectangle 160"/>
              <p:cNvSpPr/>
              <p:nvPr/>
            </p:nvSpPr>
            <p:spPr>
              <a:xfrm>
                <a:off x="2971800" y="3733800"/>
                <a:ext cx="381000" cy="228600"/>
              </a:xfrm>
              <a:prstGeom prst="rect">
                <a:avLst/>
              </a:prstGeom>
              <a:solidFill>
                <a:srgbClr val="EDFFED"/>
              </a:solidFill>
              <a:ln w="12700" algn="ctr">
                <a:solidFill>
                  <a:srgbClr val="43A343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400" dirty="0">
                  <a:solidFill>
                    <a:schemeClr val="tx1"/>
                  </a:solidFill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</p:grpSp>
        <p:grpSp>
          <p:nvGrpSpPr>
            <p:cNvPr id="90" name="Group 89"/>
            <p:cNvGrpSpPr/>
            <p:nvPr/>
          </p:nvGrpSpPr>
          <p:grpSpPr>
            <a:xfrm>
              <a:off x="1736681" y="5105400"/>
              <a:ext cx="658633" cy="609600"/>
              <a:chOff x="3075167" y="2286000"/>
              <a:chExt cx="658633" cy="609600"/>
            </a:xfrm>
          </p:grpSpPr>
          <p:sp>
            <p:nvSpPr>
              <p:cNvPr id="148" name="Oval 147"/>
              <p:cNvSpPr/>
              <p:nvPr/>
            </p:nvSpPr>
            <p:spPr>
              <a:xfrm>
                <a:off x="3322154" y="2401625"/>
                <a:ext cx="164658" cy="164658"/>
              </a:xfrm>
              <a:prstGeom prst="ellipse">
                <a:avLst/>
              </a:prstGeom>
              <a:solidFill>
                <a:srgbClr val="F3DCC4"/>
              </a:solidFill>
              <a:ln w="19050">
                <a:solidFill>
                  <a:srgbClr val="B26B24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149" name="Oval 148"/>
              <p:cNvSpPr/>
              <p:nvPr/>
            </p:nvSpPr>
            <p:spPr>
              <a:xfrm>
                <a:off x="3569142" y="2566284"/>
                <a:ext cx="164658" cy="164658"/>
              </a:xfrm>
              <a:prstGeom prst="ellipse">
                <a:avLst/>
              </a:prstGeom>
              <a:solidFill>
                <a:srgbClr val="F3DCC4"/>
              </a:solidFill>
              <a:ln w="19050">
                <a:solidFill>
                  <a:srgbClr val="B26B24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150" name="Oval 149"/>
              <p:cNvSpPr/>
              <p:nvPr/>
            </p:nvSpPr>
            <p:spPr>
              <a:xfrm>
                <a:off x="3322154" y="2730942"/>
                <a:ext cx="164658" cy="164658"/>
              </a:xfrm>
              <a:prstGeom prst="ellipse">
                <a:avLst/>
              </a:prstGeom>
              <a:solidFill>
                <a:srgbClr val="F3DCC4"/>
              </a:solidFill>
              <a:ln w="19050">
                <a:solidFill>
                  <a:srgbClr val="B26B24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151" name="Oval 150"/>
              <p:cNvSpPr/>
              <p:nvPr/>
            </p:nvSpPr>
            <p:spPr>
              <a:xfrm>
                <a:off x="3075167" y="2566284"/>
                <a:ext cx="164658" cy="164658"/>
              </a:xfrm>
              <a:prstGeom prst="ellipse">
                <a:avLst/>
              </a:prstGeom>
              <a:solidFill>
                <a:srgbClr val="F3DCC4"/>
              </a:solidFill>
              <a:ln w="19050">
                <a:solidFill>
                  <a:srgbClr val="B26B24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152" name="Freeform 151"/>
              <p:cNvSpPr/>
              <p:nvPr/>
            </p:nvSpPr>
            <p:spPr>
              <a:xfrm>
                <a:off x="3492394" y="2479551"/>
                <a:ext cx="163263" cy="88127"/>
              </a:xfrm>
              <a:custGeom>
                <a:avLst/>
                <a:gdLst>
                  <a:gd name="connsiteX0" fmla="*/ 0 w 302217"/>
                  <a:gd name="connsiteY0" fmla="*/ 0 h 162791"/>
                  <a:gd name="connsiteX1" fmla="*/ 302217 w 302217"/>
                  <a:gd name="connsiteY1" fmla="*/ 162732 h 162791"/>
                  <a:gd name="connsiteX0" fmla="*/ 0 w 302217"/>
                  <a:gd name="connsiteY0" fmla="*/ 23898 h 186630"/>
                  <a:gd name="connsiteX1" fmla="*/ 302217 w 302217"/>
                  <a:gd name="connsiteY1" fmla="*/ 186630 h 186630"/>
                  <a:gd name="connsiteX0" fmla="*/ 0 w 321571"/>
                  <a:gd name="connsiteY0" fmla="*/ 44231 h 206963"/>
                  <a:gd name="connsiteX1" fmla="*/ 302217 w 321571"/>
                  <a:gd name="connsiteY1" fmla="*/ 206963 h 206963"/>
                  <a:gd name="connsiteX0" fmla="*/ 0 w 321571"/>
                  <a:gd name="connsiteY0" fmla="*/ 0 h 162732"/>
                  <a:gd name="connsiteX1" fmla="*/ 302217 w 321571"/>
                  <a:gd name="connsiteY1" fmla="*/ 162732 h 162732"/>
                  <a:gd name="connsiteX0" fmla="*/ 0 w 302217"/>
                  <a:gd name="connsiteY0" fmla="*/ 2667 h 165399"/>
                  <a:gd name="connsiteX1" fmla="*/ 302217 w 302217"/>
                  <a:gd name="connsiteY1" fmla="*/ 165399 h 165399"/>
                  <a:gd name="connsiteX0" fmla="*/ 0 w 302217"/>
                  <a:gd name="connsiteY0" fmla="*/ 0 h 162732"/>
                  <a:gd name="connsiteX1" fmla="*/ 302217 w 302217"/>
                  <a:gd name="connsiteY1" fmla="*/ 162732 h 162732"/>
                  <a:gd name="connsiteX0" fmla="*/ 0 w 302217"/>
                  <a:gd name="connsiteY0" fmla="*/ 401 h 163133"/>
                  <a:gd name="connsiteX1" fmla="*/ 302217 w 302217"/>
                  <a:gd name="connsiteY1" fmla="*/ 163133 h 163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2217" h="163133">
                    <a:moveTo>
                      <a:pt x="0" y="401"/>
                    </a:moveTo>
                    <a:cubicBezTo>
                      <a:pt x="190500" y="-2182"/>
                      <a:pt x="295760" y="2984"/>
                      <a:pt x="302217" y="163133"/>
                    </a:cubicBezTo>
                  </a:path>
                </a:pathLst>
              </a:custGeom>
              <a:noFill/>
              <a:ln w="19050">
                <a:tailEnd type="triangl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153" name="Freeform 152"/>
              <p:cNvSpPr/>
              <p:nvPr/>
            </p:nvSpPr>
            <p:spPr>
              <a:xfrm rot="10800000">
                <a:off x="3157496" y="2725143"/>
                <a:ext cx="163263" cy="88127"/>
              </a:xfrm>
              <a:custGeom>
                <a:avLst/>
                <a:gdLst>
                  <a:gd name="connsiteX0" fmla="*/ 0 w 302217"/>
                  <a:gd name="connsiteY0" fmla="*/ 0 h 162791"/>
                  <a:gd name="connsiteX1" fmla="*/ 302217 w 302217"/>
                  <a:gd name="connsiteY1" fmla="*/ 162732 h 162791"/>
                  <a:gd name="connsiteX0" fmla="*/ 0 w 302217"/>
                  <a:gd name="connsiteY0" fmla="*/ 23898 h 186630"/>
                  <a:gd name="connsiteX1" fmla="*/ 302217 w 302217"/>
                  <a:gd name="connsiteY1" fmla="*/ 186630 h 186630"/>
                  <a:gd name="connsiteX0" fmla="*/ 0 w 321571"/>
                  <a:gd name="connsiteY0" fmla="*/ 44231 h 206963"/>
                  <a:gd name="connsiteX1" fmla="*/ 302217 w 321571"/>
                  <a:gd name="connsiteY1" fmla="*/ 206963 h 206963"/>
                  <a:gd name="connsiteX0" fmla="*/ 0 w 321571"/>
                  <a:gd name="connsiteY0" fmla="*/ 0 h 162732"/>
                  <a:gd name="connsiteX1" fmla="*/ 302217 w 321571"/>
                  <a:gd name="connsiteY1" fmla="*/ 162732 h 162732"/>
                  <a:gd name="connsiteX0" fmla="*/ 0 w 302217"/>
                  <a:gd name="connsiteY0" fmla="*/ 2667 h 165399"/>
                  <a:gd name="connsiteX1" fmla="*/ 302217 w 302217"/>
                  <a:gd name="connsiteY1" fmla="*/ 165399 h 165399"/>
                  <a:gd name="connsiteX0" fmla="*/ 0 w 302217"/>
                  <a:gd name="connsiteY0" fmla="*/ 0 h 162732"/>
                  <a:gd name="connsiteX1" fmla="*/ 302217 w 302217"/>
                  <a:gd name="connsiteY1" fmla="*/ 162732 h 162732"/>
                  <a:gd name="connsiteX0" fmla="*/ 0 w 302217"/>
                  <a:gd name="connsiteY0" fmla="*/ 401 h 163133"/>
                  <a:gd name="connsiteX1" fmla="*/ 302217 w 302217"/>
                  <a:gd name="connsiteY1" fmla="*/ 163133 h 163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2217" h="163133">
                    <a:moveTo>
                      <a:pt x="0" y="401"/>
                    </a:moveTo>
                    <a:cubicBezTo>
                      <a:pt x="190500" y="-2182"/>
                      <a:pt x="295760" y="2984"/>
                      <a:pt x="302217" y="163133"/>
                    </a:cubicBezTo>
                  </a:path>
                </a:pathLst>
              </a:custGeom>
              <a:noFill/>
              <a:ln w="19050">
                <a:tailEnd type="triangl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154" name="Freeform 153"/>
              <p:cNvSpPr/>
              <p:nvPr/>
            </p:nvSpPr>
            <p:spPr>
              <a:xfrm flipH="1">
                <a:off x="3158892" y="2483954"/>
                <a:ext cx="163263" cy="88127"/>
              </a:xfrm>
              <a:custGeom>
                <a:avLst/>
                <a:gdLst>
                  <a:gd name="connsiteX0" fmla="*/ 0 w 302217"/>
                  <a:gd name="connsiteY0" fmla="*/ 0 h 162791"/>
                  <a:gd name="connsiteX1" fmla="*/ 302217 w 302217"/>
                  <a:gd name="connsiteY1" fmla="*/ 162732 h 162791"/>
                  <a:gd name="connsiteX0" fmla="*/ 0 w 302217"/>
                  <a:gd name="connsiteY0" fmla="*/ 23898 h 186630"/>
                  <a:gd name="connsiteX1" fmla="*/ 302217 w 302217"/>
                  <a:gd name="connsiteY1" fmla="*/ 186630 h 186630"/>
                  <a:gd name="connsiteX0" fmla="*/ 0 w 321571"/>
                  <a:gd name="connsiteY0" fmla="*/ 44231 h 206963"/>
                  <a:gd name="connsiteX1" fmla="*/ 302217 w 321571"/>
                  <a:gd name="connsiteY1" fmla="*/ 206963 h 206963"/>
                  <a:gd name="connsiteX0" fmla="*/ 0 w 321571"/>
                  <a:gd name="connsiteY0" fmla="*/ 0 h 162732"/>
                  <a:gd name="connsiteX1" fmla="*/ 302217 w 321571"/>
                  <a:gd name="connsiteY1" fmla="*/ 162732 h 162732"/>
                  <a:gd name="connsiteX0" fmla="*/ 0 w 302217"/>
                  <a:gd name="connsiteY0" fmla="*/ 2667 h 165399"/>
                  <a:gd name="connsiteX1" fmla="*/ 302217 w 302217"/>
                  <a:gd name="connsiteY1" fmla="*/ 165399 h 165399"/>
                  <a:gd name="connsiteX0" fmla="*/ 0 w 302217"/>
                  <a:gd name="connsiteY0" fmla="*/ 0 h 162732"/>
                  <a:gd name="connsiteX1" fmla="*/ 302217 w 302217"/>
                  <a:gd name="connsiteY1" fmla="*/ 162732 h 162732"/>
                  <a:gd name="connsiteX0" fmla="*/ 0 w 302217"/>
                  <a:gd name="connsiteY0" fmla="*/ 401 h 163133"/>
                  <a:gd name="connsiteX1" fmla="*/ 302217 w 302217"/>
                  <a:gd name="connsiteY1" fmla="*/ 163133 h 163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2217" h="163133">
                    <a:moveTo>
                      <a:pt x="0" y="401"/>
                    </a:moveTo>
                    <a:cubicBezTo>
                      <a:pt x="190500" y="-2182"/>
                      <a:pt x="295760" y="2984"/>
                      <a:pt x="302217" y="163133"/>
                    </a:cubicBezTo>
                  </a:path>
                </a:pathLst>
              </a:custGeom>
              <a:noFill/>
              <a:ln w="19050">
                <a:headEnd type="triangle" w="sm" len="med"/>
                <a:tailEnd type="non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155" name="Freeform 154"/>
              <p:cNvSpPr/>
              <p:nvPr/>
            </p:nvSpPr>
            <p:spPr>
              <a:xfrm rot="10800000" flipH="1">
                <a:off x="3488208" y="2725144"/>
                <a:ext cx="163263" cy="88127"/>
              </a:xfrm>
              <a:custGeom>
                <a:avLst/>
                <a:gdLst>
                  <a:gd name="connsiteX0" fmla="*/ 0 w 302217"/>
                  <a:gd name="connsiteY0" fmla="*/ 0 h 162791"/>
                  <a:gd name="connsiteX1" fmla="*/ 302217 w 302217"/>
                  <a:gd name="connsiteY1" fmla="*/ 162732 h 162791"/>
                  <a:gd name="connsiteX0" fmla="*/ 0 w 302217"/>
                  <a:gd name="connsiteY0" fmla="*/ 23898 h 186630"/>
                  <a:gd name="connsiteX1" fmla="*/ 302217 w 302217"/>
                  <a:gd name="connsiteY1" fmla="*/ 186630 h 186630"/>
                  <a:gd name="connsiteX0" fmla="*/ 0 w 321571"/>
                  <a:gd name="connsiteY0" fmla="*/ 44231 h 206963"/>
                  <a:gd name="connsiteX1" fmla="*/ 302217 w 321571"/>
                  <a:gd name="connsiteY1" fmla="*/ 206963 h 206963"/>
                  <a:gd name="connsiteX0" fmla="*/ 0 w 321571"/>
                  <a:gd name="connsiteY0" fmla="*/ 0 h 162732"/>
                  <a:gd name="connsiteX1" fmla="*/ 302217 w 321571"/>
                  <a:gd name="connsiteY1" fmla="*/ 162732 h 162732"/>
                  <a:gd name="connsiteX0" fmla="*/ 0 w 302217"/>
                  <a:gd name="connsiteY0" fmla="*/ 2667 h 165399"/>
                  <a:gd name="connsiteX1" fmla="*/ 302217 w 302217"/>
                  <a:gd name="connsiteY1" fmla="*/ 165399 h 165399"/>
                  <a:gd name="connsiteX0" fmla="*/ 0 w 302217"/>
                  <a:gd name="connsiteY0" fmla="*/ 0 h 162732"/>
                  <a:gd name="connsiteX1" fmla="*/ 302217 w 302217"/>
                  <a:gd name="connsiteY1" fmla="*/ 162732 h 162732"/>
                  <a:gd name="connsiteX0" fmla="*/ 0 w 302217"/>
                  <a:gd name="connsiteY0" fmla="*/ 401 h 163133"/>
                  <a:gd name="connsiteX1" fmla="*/ 302217 w 302217"/>
                  <a:gd name="connsiteY1" fmla="*/ 163133 h 163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2217" h="163133">
                    <a:moveTo>
                      <a:pt x="0" y="401"/>
                    </a:moveTo>
                    <a:cubicBezTo>
                      <a:pt x="190500" y="-2182"/>
                      <a:pt x="295760" y="2984"/>
                      <a:pt x="302217" y="163133"/>
                    </a:cubicBezTo>
                  </a:path>
                </a:pathLst>
              </a:custGeom>
              <a:noFill/>
              <a:ln w="19050">
                <a:headEnd type="triangle" w="sm" len="med"/>
                <a:tailEnd type="non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156" name="Freeform 155"/>
              <p:cNvSpPr/>
              <p:nvPr/>
            </p:nvSpPr>
            <p:spPr>
              <a:xfrm>
                <a:off x="3334455" y="2286000"/>
                <a:ext cx="136991" cy="126788"/>
              </a:xfrm>
              <a:custGeom>
                <a:avLst/>
                <a:gdLst>
                  <a:gd name="connsiteX0" fmla="*/ 0 w 185980"/>
                  <a:gd name="connsiteY0" fmla="*/ 0 h 6711"/>
                  <a:gd name="connsiteX1" fmla="*/ 185980 w 185980"/>
                  <a:gd name="connsiteY1" fmla="*/ 0 h 6711"/>
                  <a:gd name="connsiteX0" fmla="*/ 2160 w 12160"/>
                  <a:gd name="connsiteY0" fmla="*/ 223289 h 223707"/>
                  <a:gd name="connsiteX1" fmla="*/ 12160 w 12160"/>
                  <a:gd name="connsiteY1" fmla="*/ 223289 h 223707"/>
                  <a:gd name="connsiteX0" fmla="*/ 1366 w 13800"/>
                  <a:gd name="connsiteY0" fmla="*/ 342290 h 342290"/>
                  <a:gd name="connsiteX1" fmla="*/ 11366 w 13800"/>
                  <a:gd name="connsiteY1" fmla="*/ 342290 h 342290"/>
                  <a:gd name="connsiteX0" fmla="*/ 1989 w 14293"/>
                  <a:gd name="connsiteY0" fmla="*/ 324153 h 324153"/>
                  <a:gd name="connsiteX1" fmla="*/ 11989 w 14293"/>
                  <a:gd name="connsiteY1" fmla="*/ 324153 h 324153"/>
                  <a:gd name="connsiteX0" fmla="*/ 2255 w 14511"/>
                  <a:gd name="connsiteY0" fmla="*/ 370090 h 370090"/>
                  <a:gd name="connsiteX1" fmla="*/ 12255 w 14511"/>
                  <a:gd name="connsiteY1" fmla="*/ 370090 h 370090"/>
                  <a:gd name="connsiteX0" fmla="*/ 2329 w 14189"/>
                  <a:gd name="connsiteY0" fmla="*/ 440603 h 440603"/>
                  <a:gd name="connsiteX1" fmla="*/ 12329 w 14189"/>
                  <a:gd name="connsiteY1" fmla="*/ 440603 h 440603"/>
                  <a:gd name="connsiteX0" fmla="*/ 2751 w 14550"/>
                  <a:gd name="connsiteY0" fmla="*/ 444918 h 444918"/>
                  <a:gd name="connsiteX1" fmla="*/ 12751 w 14550"/>
                  <a:gd name="connsiteY1" fmla="*/ 444918 h 444918"/>
                  <a:gd name="connsiteX0" fmla="*/ 2670 w 14857"/>
                  <a:gd name="connsiteY0" fmla="*/ 449265 h 449265"/>
                  <a:gd name="connsiteX1" fmla="*/ 12670 w 14857"/>
                  <a:gd name="connsiteY1" fmla="*/ 449265 h 449265"/>
                  <a:gd name="connsiteX0" fmla="*/ 2810 w 14974"/>
                  <a:gd name="connsiteY0" fmla="*/ 403354 h 403354"/>
                  <a:gd name="connsiteX1" fmla="*/ 12810 w 14974"/>
                  <a:gd name="connsiteY1" fmla="*/ 403354 h 403354"/>
                  <a:gd name="connsiteX0" fmla="*/ 2954 w 14489"/>
                  <a:gd name="connsiteY0" fmla="*/ 354005 h 354005"/>
                  <a:gd name="connsiteX1" fmla="*/ 12954 w 14489"/>
                  <a:gd name="connsiteY1" fmla="*/ 354005 h 354005"/>
                  <a:gd name="connsiteX0" fmla="*/ 1970 w 13635"/>
                  <a:gd name="connsiteY0" fmla="*/ 349722 h 349722"/>
                  <a:gd name="connsiteX1" fmla="*/ 11970 w 13635"/>
                  <a:gd name="connsiteY1" fmla="*/ 349722 h 349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3635" h="349722">
                    <a:moveTo>
                      <a:pt x="1970" y="349722"/>
                    </a:moveTo>
                    <a:cubicBezTo>
                      <a:pt x="-7474" y="-103494"/>
                      <a:pt x="20582" y="-129473"/>
                      <a:pt x="11970" y="349722"/>
                    </a:cubicBezTo>
                  </a:path>
                </a:pathLst>
              </a:custGeom>
              <a:noFill/>
              <a:ln w="19050">
                <a:tailEnd type="triangl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cxnSp>
            <p:nvCxnSpPr>
              <p:cNvPr id="157" name="Straight Connector 156"/>
              <p:cNvCxnSpPr/>
              <p:nvPr/>
            </p:nvCxnSpPr>
            <p:spPr>
              <a:xfrm flipV="1">
                <a:off x="3412555" y="2566283"/>
                <a:ext cx="0" cy="164658"/>
              </a:xfrm>
              <a:prstGeom prst="line">
                <a:avLst/>
              </a:prstGeom>
              <a:noFill/>
              <a:ln w="19050">
                <a:tailEnd type="triangl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</p:grpSp>
        <p:grpSp>
          <p:nvGrpSpPr>
            <p:cNvPr id="91" name="Group 90"/>
            <p:cNvGrpSpPr/>
            <p:nvPr/>
          </p:nvGrpSpPr>
          <p:grpSpPr>
            <a:xfrm>
              <a:off x="706242" y="5105400"/>
              <a:ext cx="531549" cy="533400"/>
              <a:chOff x="2057400" y="2438400"/>
              <a:chExt cx="379678" cy="381000"/>
            </a:xfrm>
          </p:grpSpPr>
          <p:sp>
            <p:nvSpPr>
              <p:cNvPr id="145" name="AutoShape 568"/>
              <p:cNvSpPr>
                <a:spLocks noChangeArrowheads="1"/>
              </p:cNvSpPr>
              <p:nvPr/>
            </p:nvSpPr>
            <p:spPr bwMode="auto">
              <a:xfrm>
                <a:off x="2057400" y="2438400"/>
                <a:ext cx="379678" cy="379204"/>
              </a:xfrm>
              <a:custGeom>
                <a:avLst/>
                <a:gdLst>
                  <a:gd name="T0" fmla="*/ 101 w 21600"/>
                  <a:gd name="T1" fmla="*/ 217 h 21600"/>
                  <a:gd name="T2" fmla="*/ 134 w 21600"/>
                  <a:gd name="T3" fmla="*/ 528 h 21600"/>
                  <a:gd name="T4" fmla="*/ 317 w 21600"/>
                  <a:gd name="T5" fmla="*/ 375 h 21600"/>
                  <a:gd name="T6" fmla="*/ 325 w 21600"/>
                  <a:gd name="T7" fmla="*/ -100 h 21600"/>
                  <a:gd name="T8" fmla="*/ 660 w 21600"/>
                  <a:gd name="T9" fmla="*/ 71 h 21600"/>
                  <a:gd name="T10" fmla="*/ 488 w 21600"/>
                  <a:gd name="T11" fmla="*/ 406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3170 w 21600"/>
                  <a:gd name="T19" fmla="*/ 3170 h 21600"/>
                  <a:gd name="T20" fmla="*/ 18430 w 21600"/>
                  <a:gd name="T21" fmla="*/ 1843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9164" y="5727"/>
                    </a:moveTo>
                    <a:cubicBezTo>
                      <a:pt x="6962" y="6437"/>
                      <a:pt x="5470" y="8486"/>
                      <a:pt x="5470" y="10799"/>
                    </a:cubicBezTo>
                    <a:lnTo>
                      <a:pt x="0" y="10800"/>
                    </a:lnTo>
                    <a:cubicBezTo>
                      <a:pt x="0" y="6112"/>
                      <a:pt x="3023" y="1960"/>
                      <a:pt x="7485" y="521"/>
                    </a:cubicBezTo>
                    <a:lnTo>
                      <a:pt x="6656" y="-2049"/>
                    </a:lnTo>
                    <a:lnTo>
                      <a:pt x="13496" y="1456"/>
                    </a:lnTo>
                    <a:lnTo>
                      <a:pt x="9992" y="8296"/>
                    </a:lnTo>
                    <a:lnTo>
                      <a:pt x="9164" y="5727"/>
                    </a:lnTo>
                    <a:close/>
                  </a:path>
                </a:pathLst>
              </a:custGeom>
              <a:solidFill>
                <a:srgbClr val="7171E5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146" name="AutoShape 569"/>
              <p:cNvSpPr>
                <a:spLocks noChangeArrowheads="1"/>
              </p:cNvSpPr>
              <p:nvPr/>
            </p:nvSpPr>
            <p:spPr bwMode="auto">
              <a:xfrm rot="7281778">
                <a:off x="2057637" y="2439959"/>
                <a:ext cx="379204" cy="379678"/>
              </a:xfrm>
              <a:custGeom>
                <a:avLst/>
                <a:gdLst>
                  <a:gd name="T0" fmla="*/ 101 w 21600"/>
                  <a:gd name="T1" fmla="*/ 217 h 21600"/>
                  <a:gd name="T2" fmla="*/ 134 w 21600"/>
                  <a:gd name="T3" fmla="*/ 528 h 21600"/>
                  <a:gd name="T4" fmla="*/ 317 w 21600"/>
                  <a:gd name="T5" fmla="*/ 375 h 21600"/>
                  <a:gd name="T6" fmla="*/ 325 w 21600"/>
                  <a:gd name="T7" fmla="*/ -100 h 21600"/>
                  <a:gd name="T8" fmla="*/ 660 w 21600"/>
                  <a:gd name="T9" fmla="*/ 71 h 21600"/>
                  <a:gd name="T10" fmla="*/ 488 w 21600"/>
                  <a:gd name="T11" fmla="*/ 406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3170 w 21600"/>
                  <a:gd name="T19" fmla="*/ 3170 h 21600"/>
                  <a:gd name="T20" fmla="*/ 18430 w 21600"/>
                  <a:gd name="T21" fmla="*/ 1843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9164" y="5727"/>
                    </a:moveTo>
                    <a:cubicBezTo>
                      <a:pt x="6962" y="6437"/>
                      <a:pt x="5470" y="8486"/>
                      <a:pt x="5470" y="10799"/>
                    </a:cubicBezTo>
                    <a:lnTo>
                      <a:pt x="0" y="10800"/>
                    </a:lnTo>
                    <a:cubicBezTo>
                      <a:pt x="0" y="6112"/>
                      <a:pt x="3023" y="1960"/>
                      <a:pt x="7485" y="521"/>
                    </a:cubicBezTo>
                    <a:lnTo>
                      <a:pt x="6656" y="-2049"/>
                    </a:lnTo>
                    <a:lnTo>
                      <a:pt x="13496" y="1456"/>
                    </a:lnTo>
                    <a:lnTo>
                      <a:pt x="9992" y="8296"/>
                    </a:lnTo>
                    <a:lnTo>
                      <a:pt x="9164" y="5727"/>
                    </a:lnTo>
                    <a:close/>
                  </a:path>
                </a:pathLst>
              </a:custGeom>
              <a:solidFill>
                <a:srgbClr val="7171E5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147" name="AutoShape 570"/>
              <p:cNvSpPr>
                <a:spLocks noChangeArrowheads="1"/>
              </p:cNvSpPr>
              <p:nvPr/>
            </p:nvSpPr>
            <p:spPr bwMode="auto">
              <a:xfrm rot="14395787">
                <a:off x="2057637" y="2438163"/>
                <a:ext cx="379204" cy="379678"/>
              </a:xfrm>
              <a:custGeom>
                <a:avLst/>
                <a:gdLst>
                  <a:gd name="T0" fmla="*/ 101 w 21600"/>
                  <a:gd name="T1" fmla="*/ 217 h 21600"/>
                  <a:gd name="T2" fmla="*/ 134 w 21600"/>
                  <a:gd name="T3" fmla="*/ 528 h 21600"/>
                  <a:gd name="T4" fmla="*/ 317 w 21600"/>
                  <a:gd name="T5" fmla="*/ 375 h 21600"/>
                  <a:gd name="T6" fmla="*/ 325 w 21600"/>
                  <a:gd name="T7" fmla="*/ -100 h 21600"/>
                  <a:gd name="T8" fmla="*/ 660 w 21600"/>
                  <a:gd name="T9" fmla="*/ 71 h 21600"/>
                  <a:gd name="T10" fmla="*/ 488 w 21600"/>
                  <a:gd name="T11" fmla="*/ 406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3170 w 21600"/>
                  <a:gd name="T19" fmla="*/ 3170 h 21600"/>
                  <a:gd name="T20" fmla="*/ 18430 w 21600"/>
                  <a:gd name="T21" fmla="*/ 1843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9164" y="5727"/>
                    </a:moveTo>
                    <a:cubicBezTo>
                      <a:pt x="6962" y="6437"/>
                      <a:pt x="5470" y="8486"/>
                      <a:pt x="5470" y="10799"/>
                    </a:cubicBezTo>
                    <a:lnTo>
                      <a:pt x="0" y="10800"/>
                    </a:lnTo>
                    <a:cubicBezTo>
                      <a:pt x="0" y="6112"/>
                      <a:pt x="3023" y="1960"/>
                      <a:pt x="7485" y="521"/>
                    </a:cubicBezTo>
                    <a:lnTo>
                      <a:pt x="6656" y="-2049"/>
                    </a:lnTo>
                    <a:lnTo>
                      <a:pt x="13496" y="1456"/>
                    </a:lnTo>
                    <a:lnTo>
                      <a:pt x="9992" y="8296"/>
                    </a:lnTo>
                    <a:lnTo>
                      <a:pt x="9164" y="5727"/>
                    </a:lnTo>
                    <a:close/>
                  </a:path>
                </a:pathLst>
              </a:custGeom>
              <a:solidFill>
                <a:srgbClr val="7171E5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</p:grpSp>
        <p:sp>
          <p:nvSpPr>
            <p:cNvPr id="92" name="Rounded Rectangle 91"/>
            <p:cNvSpPr/>
            <p:nvPr/>
          </p:nvSpPr>
          <p:spPr>
            <a:xfrm>
              <a:off x="2776314" y="4572000"/>
              <a:ext cx="2286000" cy="1905000"/>
            </a:xfrm>
            <a:prstGeom prst="roundRect">
              <a:avLst>
                <a:gd name="adj" fmla="val 11074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5715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400" dirty="0" smtClean="0">
                  <a:latin typeface="Helvetica Neue Medium" charset="0"/>
                  <a:ea typeface="Helvetica Neue Medium" charset="0"/>
                  <a:cs typeface="Helvetica Neue Medium" charset="0"/>
                </a:rPr>
                <a:t>P</a:t>
              </a:r>
              <a:endParaRPr lang="en-US" sz="4400" dirty="0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grpSp>
          <p:nvGrpSpPr>
            <p:cNvPr id="93" name="Group 92"/>
            <p:cNvGrpSpPr/>
            <p:nvPr/>
          </p:nvGrpSpPr>
          <p:grpSpPr>
            <a:xfrm>
              <a:off x="3081114" y="6096000"/>
              <a:ext cx="1524000" cy="228600"/>
              <a:chOff x="1828800" y="3733800"/>
              <a:chExt cx="1524000" cy="228600"/>
            </a:xfrm>
          </p:grpSpPr>
          <p:sp>
            <p:nvSpPr>
              <p:cNvPr id="141" name="Rectangle 140"/>
              <p:cNvSpPr/>
              <p:nvPr/>
            </p:nvSpPr>
            <p:spPr>
              <a:xfrm>
                <a:off x="1828800" y="3733800"/>
                <a:ext cx="381000" cy="228600"/>
              </a:xfrm>
              <a:prstGeom prst="rect">
                <a:avLst/>
              </a:prstGeom>
              <a:solidFill>
                <a:srgbClr val="EDFFED"/>
              </a:solidFill>
              <a:ln w="12700" algn="ctr">
                <a:solidFill>
                  <a:srgbClr val="43A343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400" dirty="0">
                  <a:solidFill>
                    <a:schemeClr val="tx1"/>
                  </a:solidFill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142" name="Rectangle 141"/>
              <p:cNvSpPr/>
              <p:nvPr/>
            </p:nvSpPr>
            <p:spPr>
              <a:xfrm>
                <a:off x="2209800" y="3733800"/>
                <a:ext cx="381000" cy="228600"/>
              </a:xfrm>
              <a:prstGeom prst="rect">
                <a:avLst/>
              </a:prstGeom>
              <a:solidFill>
                <a:srgbClr val="EDFFED"/>
              </a:solidFill>
              <a:ln w="12700" algn="ctr">
                <a:solidFill>
                  <a:srgbClr val="43A343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400" dirty="0">
                  <a:solidFill>
                    <a:schemeClr val="tx1"/>
                  </a:solidFill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143" name="Rectangle 142"/>
              <p:cNvSpPr/>
              <p:nvPr/>
            </p:nvSpPr>
            <p:spPr>
              <a:xfrm>
                <a:off x="2590800" y="3733800"/>
                <a:ext cx="381000" cy="228600"/>
              </a:xfrm>
              <a:prstGeom prst="rect">
                <a:avLst/>
              </a:prstGeom>
              <a:solidFill>
                <a:srgbClr val="EDFFED"/>
              </a:solidFill>
              <a:ln w="12700" algn="ctr">
                <a:solidFill>
                  <a:srgbClr val="43A343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400" dirty="0">
                  <a:solidFill>
                    <a:schemeClr val="tx1"/>
                  </a:solidFill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144" name="Rectangle 143"/>
              <p:cNvSpPr/>
              <p:nvPr/>
            </p:nvSpPr>
            <p:spPr>
              <a:xfrm>
                <a:off x="2971800" y="3733800"/>
                <a:ext cx="381000" cy="228600"/>
              </a:xfrm>
              <a:prstGeom prst="rect">
                <a:avLst/>
              </a:prstGeom>
              <a:solidFill>
                <a:srgbClr val="EDFFED"/>
              </a:solidFill>
              <a:ln w="12700" algn="ctr">
                <a:solidFill>
                  <a:srgbClr val="43A343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400" dirty="0">
                  <a:solidFill>
                    <a:schemeClr val="tx1"/>
                  </a:solidFill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</p:grpSp>
        <p:grpSp>
          <p:nvGrpSpPr>
            <p:cNvPr id="94" name="Group 93"/>
            <p:cNvGrpSpPr/>
            <p:nvPr/>
          </p:nvGrpSpPr>
          <p:grpSpPr>
            <a:xfrm>
              <a:off x="4175081" y="5105400"/>
              <a:ext cx="658633" cy="609600"/>
              <a:chOff x="3075167" y="2286000"/>
              <a:chExt cx="658633" cy="609600"/>
            </a:xfrm>
          </p:grpSpPr>
          <p:sp>
            <p:nvSpPr>
              <p:cNvPr id="131" name="Oval 130"/>
              <p:cNvSpPr/>
              <p:nvPr/>
            </p:nvSpPr>
            <p:spPr>
              <a:xfrm>
                <a:off x="3322154" y="2401625"/>
                <a:ext cx="164658" cy="164658"/>
              </a:xfrm>
              <a:prstGeom prst="ellipse">
                <a:avLst/>
              </a:prstGeom>
              <a:solidFill>
                <a:srgbClr val="F3DCC4"/>
              </a:solidFill>
              <a:ln w="19050">
                <a:solidFill>
                  <a:srgbClr val="B26B24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132" name="Oval 131"/>
              <p:cNvSpPr/>
              <p:nvPr/>
            </p:nvSpPr>
            <p:spPr>
              <a:xfrm>
                <a:off x="3569142" y="2566284"/>
                <a:ext cx="164658" cy="164658"/>
              </a:xfrm>
              <a:prstGeom prst="ellipse">
                <a:avLst/>
              </a:prstGeom>
              <a:solidFill>
                <a:srgbClr val="F3DCC4"/>
              </a:solidFill>
              <a:ln w="19050">
                <a:solidFill>
                  <a:srgbClr val="B26B24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133" name="Oval 132"/>
              <p:cNvSpPr/>
              <p:nvPr/>
            </p:nvSpPr>
            <p:spPr>
              <a:xfrm>
                <a:off x="3322154" y="2730942"/>
                <a:ext cx="164658" cy="164658"/>
              </a:xfrm>
              <a:prstGeom prst="ellipse">
                <a:avLst/>
              </a:prstGeom>
              <a:solidFill>
                <a:srgbClr val="F3DCC4"/>
              </a:solidFill>
              <a:ln w="19050">
                <a:solidFill>
                  <a:srgbClr val="B26B24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134" name="Oval 133"/>
              <p:cNvSpPr/>
              <p:nvPr/>
            </p:nvSpPr>
            <p:spPr>
              <a:xfrm>
                <a:off x="3075167" y="2566284"/>
                <a:ext cx="164658" cy="164658"/>
              </a:xfrm>
              <a:prstGeom prst="ellipse">
                <a:avLst/>
              </a:prstGeom>
              <a:solidFill>
                <a:srgbClr val="F3DCC4"/>
              </a:solidFill>
              <a:ln w="19050">
                <a:solidFill>
                  <a:srgbClr val="B26B24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135" name="Freeform 134"/>
              <p:cNvSpPr/>
              <p:nvPr/>
            </p:nvSpPr>
            <p:spPr>
              <a:xfrm>
                <a:off x="3492394" y="2479551"/>
                <a:ext cx="163263" cy="88127"/>
              </a:xfrm>
              <a:custGeom>
                <a:avLst/>
                <a:gdLst>
                  <a:gd name="connsiteX0" fmla="*/ 0 w 302217"/>
                  <a:gd name="connsiteY0" fmla="*/ 0 h 162791"/>
                  <a:gd name="connsiteX1" fmla="*/ 302217 w 302217"/>
                  <a:gd name="connsiteY1" fmla="*/ 162732 h 162791"/>
                  <a:gd name="connsiteX0" fmla="*/ 0 w 302217"/>
                  <a:gd name="connsiteY0" fmla="*/ 23898 h 186630"/>
                  <a:gd name="connsiteX1" fmla="*/ 302217 w 302217"/>
                  <a:gd name="connsiteY1" fmla="*/ 186630 h 186630"/>
                  <a:gd name="connsiteX0" fmla="*/ 0 w 321571"/>
                  <a:gd name="connsiteY0" fmla="*/ 44231 h 206963"/>
                  <a:gd name="connsiteX1" fmla="*/ 302217 w 321571"/>
                  <a:gd name="connsiteY1" fmla="*/ 206963 h 206963"/>
                  <a:gd name="connsiteX0" fmla="*/ 0 w 321571"/>
                  <a:gd name="connsiteY0" fmla="*/ 0 h 162732"/>
                  <a:gd name="connsiteX1" fmla="*/ 302217 w 321571"/>
                  <a:gd name="connsiteY1" fmla="*/ 162732 h 162732"/>
                  <a:gd name="connsiteX0" fmla="*/ 0 w 302217"/>
                  <a:gd name="connsiteY0" fmla="*/ 2667 h 165399"/>
                  <a:gd name="connsiteX1" fmla="*/ 302217 w 302217"/>
                  <a:gd name="connsiteY1" fmla="*/ 165399 h 165399"/>
                  <a:gd name="connsiteX0" fmla="*/ 0 w 302217"/>
                  <a:gd name="connsiteY0" fmla="*/ 0 h 162732"/>
                  <a:gd name="connsiteX1" fmla="*/ 302217 w 302217"/>
                  <a:gd name="connsiteY1" fmla="*/ 162732 h 162732"/>
                  <a:gd name="connsiteX0" fmla="*/ 0 w 302217"/>
                  <a:gd name="connsiteY0" fmla="*/ 401 h 163133"/>
                  <a:gd name="connsiteX1" fmla="*/ 302217 w 302217"/>
                  <a:gd name="connsiteY1" fmla="*/ 163133 h 163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2217" h="163133">
                    <a:moveTo>
                      <a:pt x="0" y="401"/>
                    </a:moveTo>
                    <a:cubicBezTo>
                      <a:pt x="190500" y="-2182"/>
                      <a:pt x="295760" y="2984"/>
                      <a:pt x="302217" y="163133"/>
                    </a:cubicBezTo>
                  </a:path>
                </a:pathLst>
              </a:custGeom>
              <a:noFill/>
              <a:ln w="19050">
                <a:tailEnd type="triangl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136" name="Freeform 135"/>
              <p:cNvSpPr/>
              <p:nvPr/>
            </p:nvSpPr>
            <p:spPr>
              <a:xfrm rot="10800000">
                <a:off x="3157496" y="2725143"/>
                <a:ext cx="163263" cy="88127"/>
              </a:xfrm>
              <a:custGeom>
                <a:avLst/>
                <a:gdLst>
                  <a:gd name="connsiteX0" fmla="*/ 0 w 302217"/>
                  <a:gd name="connsiteY0" fmla="*/ 0 h 162791"/>
                  <a:gd name="connsiteX1" fmla="*/ 302217 w 302217"/>
                  <a:gd name="connsiteY1" fmla="*/ 162732 h 162791"/>
                  <a:gd name="connsiteX0" fmla="*/ 0 w 302217"/>
                  <a:gd name="connsiteY0" fmla="*/ 23898 h 186630"/>
                  <a:gd name="connsiteX1" fmla="*/ 302217 w 302217"/>
                  <a:gd name="connsiteY1" fmla="*/ 186630 h 186630"/>
                  <a:gd name="connsiteX0" fmla="*/ 0 w 321571"/>
                  <a:gd name="connsiteY0" fmla="*/ 44231 h 206963"/>
                  <a:gd name="connsiteX1" fmla="*/ 302217 w 321571"/>
                  <a:gd name="connsiteY1" fmla="*/ 206963 h 206963"/>
                  <a:gd name="connsiteX0" fmla="*/ 0 w 321571"/>
                  <a:gd name="connsiteY0" fmla="*/ 0 h 162732"/>
                  <a:gd name="connsiteX1" fmla="*/ 302217 w 321571"/>
                  <a:gd name="connsiteY1" fmla="*/ 162732 h 162732"/>
                  <a:gd name="connsiteX0" fmla="*/ 0 w 302217"/>
                  <a:gd name="connsiteY0" fmla="*/ 2667 h 165399"/>
                  <a:gd name="connsiteX1" fmla="*/ 302217 w 302217"/>
                  <a:gd name="connsiteY1" fmla="*/ 165399 h 165399"/>
                  <a:gd name="connsiteX0" fmla="*/ 0 w 302217"/>
                  <a:gd name="connsiteY0" fmla="*/ 0 h 162732"/>
                  <a:gd name="connsiteX1" fmla="*/ 302217 w 302217"/>
                  <a:gd name="connsiteY1" fmla="*/ 162732 h 162732"/>
                  <a:gd name="connsiteX0" fmla="*/ 0 w 302217"/>
                  <a:gd name="connsiteY0" fmla="*/ 401 h 163133"/>
                  <a:gd name="connsiteX1" fmla="*/ 302217 w 302217"/>
                  <a:gd name="connsiteY1" fmla="*/ 163133 h 163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2217" h="163133">
                    <a:moveTo>
                      <a:pt x="0" y="401"/>
                    </a:moveTo>
                    <a:cubicBezTo>
                      <a:pt x="190500" y="-2182"/>
                      <a:pt x="295760" y="2984"/>
                      <a:pt x="302217" y="163133"/>
                    </a:cubicBezTo>
                  </a:path>
                </a:pathLst>
              </a:custGeom>
              <a:noFill/>
              <a:ln w="19050">
                <a:tailEnd type="triangl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137" name="Freeform 136"/>
              <p:cNvSpPr/>
              <p:nvPr/>
            </p:nvSpPr>
            <p:spPr>
              <a:xfrm flipH="1">
                <a:off x="3158892" y="2483954"/>
                <a:ext cx="163263" cy="88127"/>
              </a:xfrm>
              <a:custGeom>
                <a:avLst/>
                <a:gdLst>
                  <a:gd name="connsiteX0" fmla="*/ 0 w 302217"/>
                  <a:gd name="connsiteY0" fmla="*/ 0 h 162791"/>
                  <a:gd name="connsiteX1" fmla="*/ 302217 w 302217"/>
                  <a:gd name="connsiteY1" fmla="*/ 162732 h 162791"/>
                  <a:gd name="connsiteX0" fmla="*/ 0 w 302217"/>
                  <a:gd name="connsiteY0" fmla="*/ 23898 h 186630"/>
                  <a:gd name="connsiteX1" fmla="*/ 302217 w 302217"/>
                  <a:gd name="connsiteY1" fmla="*/ 186630 h 186630"/>
                  <a:gd name="connsiteX0" fmla="*/ 0 w 321571"/>
                  <a:gd name="connsiteY0" fmla="*/ 44231 h 206963"/>
                  <a:gd name="connsiteX1" fmla="*/ 302217 w 321571"/>
                  <a:gd name="connsiteY1" fmla="*/ 206963 h 206963"/>
                  <a:gd name="connsiteX0" fmla="*/ 0 w 321571"/>
                  <a:gd name="connsiteY0" fmla="*/ 0 h 162732"/>
                  <a:gd name="connsiteX1" fmla="*/ 302217 w 321571"/>
                  <a:gd name="connsiteY1" fmla="*/ 162732 h 162732"/>
                  <a:gd name="connsiteX0" fmla="*/ 0 w 302217"/>
                  <a:gd name="connsiteY0" fmla="*/ 2667 h 165399"/>
                  <a:gd name="connsiteX1" fmla="*/ 302217 w 302217"/>
                  <a:gd name="connsiteY1" fmla="*/ 165399 h 165399"/>
                  <a:gd name="connsiteX0" fmla="*/ 0 w 302217"/>
                  <a:gd name="connsiteY0" fmla="*/ 0 h 162732"/>
                  <a:gd name="connsiteX1" fmla="*/ 302217 w 302217"/>
                  <a:gd name="connsiteY1" fmla="*/ 162732 h 162732"/>
                  <a:gd name="connsiteX0" fmla="*/ 0 w 302217"/>
                  <a:gd name="connsiteY0" fmla="*/ 401 h 163133"/>
                  <a:gd name="connsiteX1" fmla="*/ 302217 w 302217"/>
                  <a:gd name="connsiteY1" fmla="*/ 163133 h 163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2217" h="163133">
                    <a:moveTo>
                      <a:pt x="0" y="401"/>
                    </a:moveTo>
                    <a:cubicBezTo>
                      <a:pt x="190500" y="-2182"/>
                      <a:pt x="295760" y="2984"/>
                      <a:pt x="302217" y="163133"/>
                    </a:cubicBezTo>
                  </a:path>
                </a:pathLst>
              </a:custGeom>
              <a:noFill/>
              <a:ln w="19050">
                <a:headEnd type="triangle" w="sm" len="med"/>
                <a:tailEnd type="non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138" name="Freeform 137"/>
              <p:cNvSpPr/>
              <p:nvPr/>
            </p:nvSpPr>
            <p:spPr>
              <a:xfrm rot="10800000" flipH="1">
                <a:off x="3488208" y="2725144"/>
                <a:ext cx="163263" cy="88127"/>
              </a:xfrm>
              <a:custGeom>
                <a:avLst/>
                <a:gdLst>
                  <a:gd name="connsiteX0" fmla="*/ 0 w 302217"/>
                  <a:gd name="connsiteY0" fmla="*/ 0 h 162791"/>
                  <a:gd name="connsiteX1" fmla="*/ 302217 w 302217"/>
                  <a:gd name="connsiteY1" fmla="*/ 162732 h 162791"/>
                  <a:gd name="connsiteX0" fmla="*/ 0 w 302217"/>
                  <a:gd name="connsiteY0" fmla="*/ 23898 h 186630"/>
                  <a:gd name="connsiteX1" fmla="*/ 302217 w 302217"/>
                  <a:gd name="connsiteY1" fmla="*/ 186630 h 186630"/>
                  <a:gd name="connsiteX0" fmla="*/ 0 w 321571"/>
                  <a:gd name="connsiteY0" fmla="*/ 44231 h 206963"/>
                  <a:gd name="connsiteX1" fmla="*/ 302217 w 321571"/>
                  <a:gd name="connsiteY1" fmla="*/ 206963 h 206963"/>
                  <a:gd name="connsiteX0" fmla="*/ 0 w 321571"/>
                  <a:gd name="connsiteY0" fmla="*/ 0 h 162732"/>
                  <a:gd name="connsiteX1" fmla="*/ 302217 w 321571"/>
                  <a:gd name="connsiteY1" fmla="*/ 162732 h 162732"/>
                  <a:gd name="connsiteX0" fmla="*/ 0 w 302217"/>
                  <a:gd name="connsiteY0" fmla="*/ 2667 h 165399"/>
                  <a:gd name="connsiteX1" fmla="*/ 302217 w 302217"/>
                  <a:gd name="connsiteY1" fmla="*/ 165399 h 165399"/>
                  <a:gd name="connsiteX0" fmla="*/ 0 w 302217"/>
                  <a:gd name="connsiteY0" fmla="*/ 0 h 162732"/>
                  <a:gd name="connsiteX1" fmla="*/ 302217 w 302217"/>
                  <a:gd name="connsiteY1" fmla="*/ 162732 h 162732"/>
                  <a:gd name="connsiteX0" fmla="*/ 0 w 302217"/>
                  <a:gd name="connsiteY0" fmla="*/ 401 h 163133"/>
                  <a:gd name="connsiteX1" fmla="*/ 302217 w 302217"/>
                  <a:gd name="connsiteY1" fmla="*/ 163133 h 163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2217" h="163133">
                    <a:moveTo>
                      <a:pt x="0" y="401"/>
                    </a:moveTo>
                    <a:cubicBezTo>
                      <a:pt x="190500" y="-2182"/>
                      <a:pt x="295760" y="2984"/>
                      <a:pt x="302217" y="163133"/>
                    </a:cubicBezTo>
                  </a:path>
                </a:pathLst>
              </a:custGeom>
              <a:noFill/>
              <a:ln w="19050">
                <a:headEnd type="triangle" w="sm" len="med"/>
                <a:tailEnd type="non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139" name="Freeform 138"/>
              <p:cNvSpPr/>
              <p:nvPr/>
            </p:nvSpPr>
            <p:spPr>
              <a:xfrm>
                <a:off x="3334455" y="2286000"/>
                <a:ext cx="136991" cy="126788"/>
              </a:xfrm>
              <a:custGeom>
                <a:avLst/>
                <a:gdLst>
                  <a:gd name="connsiteX0" fmla="*/ 0 w 185980"/>
                  <a:gd name="connsiteY0" fmla="*/ 0 h 6711"/>
                  <a:gd name="connsiteX1" fmla="*/ 185980 w 185980"/>
                  <a:gd name="connsiteY1" fmla="*/ 0 h 6711"/>
                  <a:gd name="connsiteX0" fmla="*/ 2160 w 12160"/>
                  <a:gd name="connsiteY0" fmla="*/ 223289 h 223707"/>
                  <a:gd name="connsiteX1" fmla="*/ 12160 w 12160"/>
                  <a:gd name="connsiteY1" fmla="*/ 223289 h 223707"/>
                  <a:gd name="connsiteX0" fmla="*/ 1366 w 13800"/>
                  <a:gd name="connsiteY0" fmla="*/ 342290 h 342290"/>
                  <a:gd name="connsiteX1" fmla="*/ 11366 w 13800"/>
                  <a:gd name="connsiteY1" fmla="*/ 342290 h 342290"/>
                  <a:gd name="connsiteX0" fmla="*/ 1989 w 14293"/>
                  <a:gd name="connsiteY0" fmla="*/ 324153 h 324153"/>
                  <a:gd name="connsiteX1" fmla="*/ 11989 w 14293"/>
                  <a:gd name="connsiteY1" fmla="*/ 324153 h 324153"/>
                  <a:gd name="connsiteX0" fmla="*/ 2255 w 14511"/>
                  <a:gd name="connsiteY0" fmla="*/ 370090 h 370090"/>
                  <a:gd name="connsiteX1" fmla="*/ 12255 w 14511"/>
                  <a:gd name="connsiteY1" fmla="*/ 370090 h 370090"/>
                  <a:gd name="connsiteX0" fmla="*/ 2329 w 14189"/>
                  <a:gd name="connsiteY0" fmla="*/ 440603 h 440603"/>
                  <a:gd name="connsiteX1" fmla="*/ 12329 w 14189"/>
                  <a:gd name="connsiteY1" fmla="*/ 440603 h 440603"/>
                  <a:gd name="connsiteX0" fmla="*/ 2751 w 14550"/>
                  <a:gd name="connsiteY0" fmla="*/ 444918 h 444918"/>
                  <a:gd name="connsiteX1" fmla="*/ 12751 w 14550"/>
                  <a:gd name="connsiteY1" fmla="*/ 444918 h 444918"/>
                  <a:gd name="connsiteX0" fmla="*/ 2670 w 14857"/>
                  <a:gd name="connsiteY0" fmla="*/ 449265 h 449265"/>
                  <a:gd name="connsiteX1" fmla="*/ 12670 w 14857"/>
                  <a:gd name="connsiteY1" fmla="*/ 449265 h 449265"/>
                  <a:gd name="connsiteX0" fmla="*/ 2810 w 14974"/>
                  <a:gd name="connsiteY0" fmla="*/ 403354 h 403354"/>
                  <a:gd name="connsiteX1" fmla="*/ 12810 w 14974"/>
                  <a:gd name="connsiteY1" fmla="*/ 403354 h 403354"/>
                  <a:gd name="connsiteX0" fmla="*/ 2954 w 14489"/>
                  <a:gd name="connsiteY0" fmla="*/ 354005 h 354005"/>
                  <a:gd name="connsiteX1" fmla="*/ 12954 w 14489"/>
                  <a:gd name="connsiteY1" fmla="*/ 354005 h 354005"/>
                  <a:gd name="connsiteX0" fmla="*/ 1970 w 13635"/>
                  <a:gd name="connsiteY0" fmla="*/ 349722 h 349722"/>
                  <a:gd name="connsiteX1" fmla="*/ 11970 w 13635"/>
                  <a:gd name="connsiteY1" fmla="*/ 349722 h 349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3635" h="349722">
                    <a:moveTo>
                      <a:pt x="1970" y="349722"/>
                    </a:moveTo>
                    <a:cubicBezTo>
                      <a:pt x="-7474" y="-103494"/>
                      <a:pt x="20582" y="-129473"/>
                      <a:pt x="11970" y="349722"/>
                    </a:cubicBezTo>
                  </a:path>
                </a:pathLst>
              </a:custGeom>
              <a:noFill/>
              <a:ln w="19050">
                <a:tailEnd type="triangl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cxnSp>
            <p:nvCxnSpPr>
              <p:cNvPr id="140" name="Straight Connector 139"/>
              <p:cNvCxnSpPr/>
              <p:nvPr/>
            </p:nvCxnSpPr>
            <p:spPr>
              <a:xfrm flipV="1">
                <a:off x="3404484" y="2566284"/>
                <a:ext cx="0" cy="164658"/>
              </a:xfrm>
              <a:prstGeom prst="line">
                <a:avLst/>
              </a:prstGeom>
              <a:noFill/>
              <a:ln w="19050">
                <a:tailEnd type="triangl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</p:grpSp>
        <p:grpSp>
          <p:nvGrpSpPr>
            <p:cNvPr id="95" name="Group 94"/>
            <p:cNvGrpSpPr/>
            <p:nvPr/>
          </p:nvGrpSpPr>
          <p:grpSpPr>
            <a:xfrm>
              <a:off x="3144642" y="5105400"/>
              <a:ext cx="531549" cy="533400"/>
              <a:chOff x="2057400" y="2438400"/>
              <a:chExt cx="379678" cy="381000"/>
            </a:xfrm>
          </p:grpSpPr>
          <p:sp>
            <p:nvSpPr>
              <p:cNvPr id="128" name="AutoShape 568"/>
              <p:cNvSpPr>
                <a:spLocks noChangeArrowheads="1"/>
              </p:cNvSpPr>
              <p:nvPr/>
            </p:nvSpPr>
            <p:spPr bwMode="auto">
              <a:xfrm>
                <a:off x="2057400" y="2438400"/>
                <a:ext cx="379678" cy="379204"/>
              </a:xfrm>
              <a:custGeom>
                <a:avLst/>
                <a:gdLst>
                  <a:gd name="T0" fmla="*/ 101 w 21600"/>
                  <a:gd name="T1" fmla="*/ 217 h 21600"/>
                  <a:gd name="T2" fmla="*/ 134 w 21600"/>
                  <a:gd name="T3" fmla="*/ 528 h 21600"/>
                  <a:gd name="T4" fmla="*/ 317 w 21600"/>
                  <a:gd name="T5" fmla="*/ 375 h 21600"/>
                  <a:gd name="T6" fmla="*/ 325 w 21600"/>
                  <a:gd name="T7" fmla="*/ -100 h 21600"/>
                  <a:gd name="T8" fmla="*/ 660 w 21600"/>
                  <a:gd name="T9" fmla="*/ 71 h 21600"/>
                  <a:gd name="T10" fmla="*/ 488 w 21600"/>
                  <a:gd name="T11" fmla="*/ 406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3170 w 21600"/>
                  <a:gd name="T19" fmla="*/ 3170 h 21600"/>
                  <a:gd name="T20" fmla="*/ 18430 w 21600"/>
                  <a:gd name="T21" fmla="*/ 1843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9164" y="5727"/>
                    </a:moveTo>
                    <a:cubicBezTo>
                      <a:pt x="6962" y="6437"/>
                      <a:pt x="5470" y="8486"/>
                      <a:pt x="5470" y="10799"/>
                    </a:cubicBezTo>
                    <a:lnTo>
                      <a:pt x="0" y="10800"/>
                    </a:lnTo>
                    <a:cubicBezTo>
                      <a:pt x="0" y="6112"/>
                      <a:pt x="3023" y="1960"/>
                      <a:pt x="7485" y="521"/>
                    </a:cubicBezTo>
                    <a:lnTo>
                      <a:pt x="6656" y="-2049"/>
                    </a:lnTo>
                    <a:lnTo>
                      <a:pt x="13496" y="1456"/>
                    </a:lnTo>
                    <a:lnTo>
                      <a:pt x="9992" y="8296"/>
                    </a:lnTo>
                    <a:lnTo>
                      <a:pt x="9164" y="5727"/>
                    </a:lnTo>
                    <a:close/>
                  </a:path>
                </a:pathLst>
              </a:custGeom>
              <a:solidFill>
                <a:srgbClr val="7171E5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129" name="AutoShape 569"/>
              <p:cNvSpPr>
                <a:spLocks noChangeArrowheads="1"/>
              </p:cNvSpPr>
              <p:nvPr/>
            </p:nvSpPr>
            <p:spPr bwMode="auto">
              <a:xfrm rot="7281778">
                <a:off x="2057637" y="2439959"/>
                <a:ext cx="379204" cy="379678"/>
              </a:xfrm>
              <a:custGeom>
                <a:avLst/>
                <a:gdLst>
                  <a:gd name="T0" fmla="*/ 101 w 21600"/>
                  <a:gd name="T1" fmla="*/ 217 h 21600"/>
                  <a:gd name="T2" fmla="*/ 134 w 21600"/>
                  <a:gd name="T3" fmla="*/ 528 h 21600"/>
                  <a:gd name="T4" fmla="*/ 317 w 21600"/>
                  <a:gd name="T5" fmla="*/ 375 h 21600"/>
                  <a:gd name="T6" fmla="*/ 325 w 21600"/>
                  <a:gd name="T7" fmla="*/ -100 h 21600"/>
                  <a:gd name="T8" fmla="*/ 660 w 21600"/>
                  <a:gd name="T9" fmla="*/ 71 h 21600"/>
                  <a:gd name="T10" fmla="*/ 488 w 21600"/>
                  <a:gd name="T11" fmla="*/ 406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3170 w 21600"/>
                  <a:gd name="T19" fmla="*/ 3170 h 21600"/>
                  <a:gd name="T20" fmla="*/ 18430 w 21600"/>
                  <a:gd name="T21" fmla="*/ 1843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9164" y="5727"/>
                    </a:moveTo>
                    <a:cubicBezTo>
                      <a:pt x="6962" y="6437"/>
                      <a:pt x="5470" y="8486"/>
                      <a:pt x="5470" y="10799"/>
                    </a:cubicBezTo>
                    <a:lnTo>
                      <a:pt x="0" y="10800"/>
                    </a:lnTo>
                    <a:cubicBezTo>
                      <a:pt x="0" y="6112"/>
                      <a:pt x="3023" y="1960"/>
                      <a:pt x="7485" y="521"/>
                    </a:cubicBezTo>
                    <a:lnTo>
                      <a:pt x="6656" y="-2049"/>
                    </a:lnTo>
                    <a:lnTo>
                      <a:pt x="13496" y="1456"/>
                    </a:lnTo>
                    <a:lnTo>
                      <a:pt x="9992" y="8296"/>
                    </a:lnTo>
                    <a:lnTo>
                      <a:pt x="9164" y="5727"/>
                    </a:lnTo>
                    <a:close/>
                  </a:path>
                </a:pathLst>
              </a:custGeom>
              <a:solidFill>
                <a:srgbClr val="7171E5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130" name="AutoShape 570"/>
              <p:cNvSpPr>
                <a:spLocks noChangeArrowheads="1"/>
              </p:cNvSpPr>
              <p:nvPr/>
            </p:nvSpPr>
            <p:spPr bwMode="auto">
              <a:xfrm rot="14395787">
                <a:off x="2057637" y="2438163"/>
                <a:ext cx="379204" cy="379678"/>
              </a:xfrm>
              <a:custGeom>
                <a:avLst/>
                <a:gdLst>
                  <a:gd name="T0" fmla="*/ 101 w 21600"/>
                  <a:gd name="T1" fmla="*/ 217 h 21600"/>
                  <a:gd name="T2" fmla="*/ 134 w 21600"/>
                  <a:gd name="T3" fmla="*/ 528 h 21600"/>
                  <a:gd name="T4" fmla="*/ 317 w 21600"/>
                  <a:gd name="T5" fmla="*/ 375 h 21600"/>
                  <a:gd name="T6" fmla="*/ 325 w 21600"/>
                  <a:gd name="T7" fmla="*/ -100 h 21600"/>
                  <a:gd name="T8" fmla="*/ 660 w 21600"/>
                  <a:gd name="T9" fmla="*/ 71 h 21600"/>
                  <a:gd name="T10" fmla="*/ 488 w 21600"/>
                  <a:gd name="T11" fmla="*/ 406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3170 w 21600"/>
                  <a:gd name="T19" fmla="*/ 3170 h 21600"/>
                  <a:gd name="T20" fmla="*/ 18430 w 21600"/>
                  <a:gd name="T21" fmla="*/ 1843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9164" y="5727"/>
                    </a:moveTo>
                    <a:cubicBezTo>
                      <a:pt x="6962" y="6437"/>
                      <a:pt x="5470" y="8486"/>
                      <a:pt x="5470" y="10799"/>
                    </a:cubicBezTo>
                    <a:lnTo>
                      <a:pt x="0" y="10800"/>
                    </a:lnTo>
                    <a:cubicBezTo>
                      <a:pt x="0" y="6112"/>
                      <a:pt x="3023" y="1960"/>
                      <a:pt x="7485" y="521"/>
                    </a:cubicBezTo>
                    <a:lnTo>
                      <a:pt x="6656" y="-2049"/>
                    </a:lnTo>
                    <a:lnTo>
                      <a:pt x="13496" y="1456"/>
                    </a:lnTo>
                    <a:lnTo>
                      <a:pt x="9992" y="8296"/>
                    </a:lnTo>
                    <a:lnTo>
                      <a:pt x="9164" y="5727"/>
                    </a:lnTo>
                    <a:close/>
                  </a:path>
                </a:pathLst>
              </a:custGeom>
              <a:solidFill>
                <a:srgbClr val="7171E5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</p:grpSp>
        <p:sp>
          <p:nvSpPr>
            <p:cNvPr id="96" name="Rounded Rectangle 95"/>
            <p:cNvSpPr/>
            <p:nvPr/>
          </p:nvSpPr>
          <p:spPr>
            <a:xfrm>
              <a:off x="5214714" y="4572000"/>
              <a:ext cx="2286000" cy="1905000"/>
            </a:xfrm>
            <a:prstGeom prst="roundRect">
              <a:avLst>
                <a:gd name="adj" fmla="val 11074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28575">
              <a:solidFill>
                <a:srgbClr val="0070C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6600" dirty="0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grpSp>
          <p:nvGrpSpPr>
            <p:cNvPr id="97" name="Group 96"/>
            <p:cNvGrpSpPr/>
            <p:nvPr/>
          </p:nvGrpSpPr>
          <p:grpSpPr>
            <a:xfrm>
              <a:off x="5519514" y="6096000"/>
              <a:ext cx="1524000" cy="228600"/>
              <a:chOff x="1828800" y="3733800"/>
              <a:chExt cx="1524000" cy="228600"/>
            </a:xfrm>
          </p:grpSpPr>
          <p:sp>
            <p:nvSpPr>
              <p:cNvPr id="124" name="Rectangle 123"/>
              <p:cNvSpPr/>
              <p:nvPr/>
            </p:nvSpPr>
            <p:spPr>
              <a:xfrm>
                <a:off x="1828800" y="3733800"/>
                <a:ext cx="381000" cy="228600"/>
              </a:xfrm>
              <a:prstGeom prst="rect">
                <a:avLst/>
              </a:prstGeom>
              <a:solidFill>
                <a:srgbClr val="EDFFED"/>
              </a:solidFill>
              <a:ln w="12700" algn="ctr">
                <a:solidFill>
                  <a:srgbClr val="43A343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400" dirty="0">
                  <a:solidFill>
                    <a:schemeClr val="tx1"/>
                  </a:solidFill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125" name="Rectangle 124"/>
              <p:cNvSpPr/>
              <p:nvPr/>
            </p:nvSpPr>
            <p:spPr>
              <a:xfrm>
                <a:off x="2209800" y="3733800"/>
                <a:ext cx="381000" cy="228600"/>
              </a:xfrm>
              <a:prstGeom prst="rect">
                <a:avLst/>
              </a:prstGeom>
              <a:solidFill>
                <a:srgbClr val="EDFFED"/>
              </a:solidFill>
              <a:ln w="12700" algn="ctr">
                <a:solidFill>
                  <a:srgbClr val="43A343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400" dirty="0">
                  <a:solidFill>
                    <a:schemeClr val="tx1"/>
                  </a:solidFill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126" name="Rectangle 125"/>
              <p:cNvSpPr/>
              <p:nvPr/>
            </p:nvSpPr>
            <p:spPr>
              <a:xfrm>
                <a:off x="2590800" y="3733800"/>
                <a:ext cx="381000" cy="228600"/>
              </a:xfrm>
              <a:prstGeom prst="rect">
                <a:avLst/>
              </a:prstGeom>
              <a:solidFill>
                <a:srgbClr val="EDFFED"/>
              </a:solidFill>
              <a:ln w="12700" algn="ctr">
                <a:solidFill>
                  <a:srgbClr val="43A343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400" dirty="0">
                  <a:solidFill>
                    <a:schemeClr val="tx1"/>
                  </a:solidFill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127" name="Rectangle 126"/>
              <p:cNvSpPr/>
              <p:nvPr/>
            </p:nvSpPr>
            <p:spPr>
              <a:xfrm>
                <a:off x="2971800" y="3733800"/>
                <a:ext cx="381000" cy="228600"/>
              </a:xfrm>
              <a:prstGeom prst="rect">
                <a:avLst/>
              </a:prstGeom>
              <a:solidFill>
                <a:srgbClr val="EDFFED"/>
              </a:solidFill>
              <a:ln w="12700" algn="ctr">
                <a:solidFill>
                  <a:srgbClr val="43A343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400" dirty="0">
                  <a:solidFill>
                    <a:schemeClr val="tx1"/>
                  </a:solidFill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</p:grpSp>
        <p:grpSp>
          <p:nvGrpSpPr>
            <p:cNvPr id="98" name="Group 97"/>
            <p:cNvGrpSpPr/>
            <p:nvPr/>
          </p:nvGrpSpPr>
          <p:grpSpPr>
            <a:xfrm>
              <a:off x="6613481" y="5105400"/>
              <a:ext cx="658633" cy="609600"/>
              <a:chOff x="3075167" y="2286000"/>
              <a:chExt cx="658633" cy="609600"/>
            </a:xfrm>
          </p:grpSpPr>
          <p:sp>
            <p:nvSpPr>
              <p:cNvPr id="114" name="Oval 113"/>
              <p:cNvSpPr/>
              <p:nvPr/>
            </p:nvSpPr>
            <p:spPr>
              <a:xfrm>
                <a:off x="3322154" y="2401625"/>
                <a:ext cx="164658" cy="164658"/>
              </a:xfrm>
              <a:prstGeom prst="ellipse">
                <a:avLst/>
              </a:prstGeom>
              <a:solidFill>
                <a:srgbClr val="F3DCC4"/>
              </a:solidFill>
              <a:ln w="19050">
                <a:solidFill>
                  <a:srgbClr val="B26B24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115" name="Oval 114"/>
              <p:cNvSpPr/>
              <p:nvPr/>
            </p:nvSpPr>
            <p:spPr>
              <a:xfrm>
                <a:off x="3569142" y="2566284"/>
                <a:ext cx="164658" cy="164658"/>
              </a:xfrm>
              <a:prstGeom prst="ellipse">
                <a:avLst/>
              </a:prstGeom>
              <a:solidFill>
                <a:srgbClr val="F3DCC4"/>
              </a:solidFill>
              <a:ln w="19050">
                <a:solidFill>
                  <a:srgbClr val="B26B24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116" name="Oval 115"/>
              <p:cNvSpPr/>
              <p:nvPr/>
            </p:nvSpPr>
            <p:spPr>
              <a:xfrm>
                <a:off x="3322154" y="2730942"/>
                <a:ext cx="164658" cy="164658"/>
              </a:xfrm>
              <a:prstGeom prst="ellipse">
                <a:avLst/>
              </a:prstGeom>
              <a:solidFill>
                <a:srgbClr val="F3DCC4"/>
              </a:solidFill>
              <a:ln w="19050">
                <a:solidFill>
                  <a:srgbClr val="B26B24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117" name="Oval 116"/>
              <p:cNvSpPr/>
              <p:nvPr/>
            </p:nvSpPr>
            <p:spPr>
              <a:xfrm>
                <a:off x="3075167" y="2566284"/>
                <a:ext cx="164658" cy="164658"/>
              </a:xfrm>
              <a:prstGeom prst="ellipse">
                <a:avLst/>
              </a:prstGeom>
              <a:solidFill>
                <a:srgbClr val="F3DCC4"/>
              </a:solidFill>
              <a:ln w="19050">
                <a:solidFill>
                  <a:srgbClr val="B26B24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118" name="Freeform 117"/>
              <p:cNvSpPr/>
              <p:nvPr/>
            </p:nvSpPr>
            <p:spPr>
              <a:xfrm>
                <a:off x="3492394" y="2479551"/>
                <a:ext cx="163263" cy="88127"/>
              </a:xfrm>
              <a:custGeom>
                <a:avLst/>
                <a:gdLst>
                  <a:gd name="connsiteX0" fmla="*/ 0 w 302217"/>
                  <a:gd name="connsiteY0" fmla="*/ 0 h 162791"/>
                  <a:gd name="connsiteX1" fmla="*/ 302217 w 302217"/>
                  <a:gd name="connsiteY1" fmla="*/ 162732 h 162791"/>
                  <a:gd name="connsiteX0" fmla="*/ 0 w 302217"/>
                  <a:gd name="connsiteY0" fmla="*/ 23898 h 186630"/>
                  <a:gd name="connsiteX1" fmla="*/ 302217 w 302217"/>
                  <a:gd name="connsiteY1" fmla="*/ 186630 h 186630"/>
                  <a:gd name="connsiteX0" fmla="*/ 0 w 321571"/>
                  <a:gd name="connsiteY0" fmla="*/ 44231 h 206963"/>
                  <a:gd name="connsiteX1" fmla="*/ 302217 w 321571"/>
                  <a:gd name="connsiteY1" fmla="*/ 206963 h 206963"/>
                  <a:gd name="connsiteX0" fmla="*/ 0 w 321571"/>
                  <a:gd name="connsiteY0" fmla="*/ 0 h 162732"/>
                  <a:gd name="connsiteX1" fmla="*/ 302217 w 321571"/>
                  <a:gd name="connsiteY1" fmla="*/ 162732 h 162732"/>
                  <a:gd name="connsiteX0" fmla="*/ 0 w 302217"/>
                  <a:gd name="connsiteY0" fmla="*/ 2667 h 165399"/>
                  <a:gd name="connsiteX1" fmla="*/ 302217 w 302217"/>
                  <a:gd name="connsiteY1" fmla="*/ 165399 h 165399"/>
                  <a:gd name="connsiteX0" fmla="*/ 0 w 302217"/>
                  <a:gd name="connsiteY0" fmla="*/ 0 h 162732"/>
                  <a:gd name="connsiteX1" fmla="*/ 302217 w 302217"/>
                  <a:gd name="connsiteY1" fmla="*/ 162732 h 162732"/>
                  <a:gd name="connsiteX0" fmla="*/ 0 w 302217"/>
                  <a:gd name="connsiteY0" fmla="*/ 401 h 163133"/>
                  <a:gd name="connsiteX1" fmla="*/ 302217 w 302217"/>
                  <a:gd name="connsiteY1" fmla="*/ 163133 h 163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2217" h="163133">
                    <a:moveTo>
                      <a:pt x="0" y="401"/>
                    </a:moveTo>
                    <a:cubicBezTo>
                      <a:pt x="190500" y="-2182"/>
                      <a:pt x="295760" y="2984"/>
                      <a:pt x="302217" y="163133"/>
                    </a:cubicBezTo>
                  </a:path>
                </a:pathLst>
              </a:custGeom>
              <a:noFill/>
              <a:ln w="19050">
                <a:tailEnd type="triangl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119" name="Freeform 118"/>
              <p:cNvSpPr/>
              <p:nvPr/>
            </p:nvSpPr>
            <p:spPr>
              <a:xfrm rot="10800000">
                <a:off x="3157496" y="2725143"/>
                <a:ext cx="163263" cy="88127"/>
              </a:xfrm>
              <a:custGeom>
                <a:avLst/>
                <a:gdLst>
                  <a:gd name="connsiteX0" fmla="*/ 0 w 302217"/>
                  <a:gd name="connsiteY0" fmla="*/ 0 h 162791"/>
                  <a:gd name="connsiteX1" fmla="*/ 302217 w 302217"/>
                  <a:gd name="connsiteY1" fmla="*/ 162732 h 162791"/>
                  <a:gd name="connsiteX0" fmla="*/ 0 w 302217"/>
                  <a:gd name="connsiteY0" fmla="*/ 23898 h 186630"/>
                  <a:gd name="connsiteX1" fmla="*/ 302217 w 302217"/>
                  <a:gd name="connsiteY1" fmla="*/ 186630 h 186630"/>
                  <a:gd name="connsiteX0" fmla="*/ 0 w 321571"/>
                  <a:gd name="connsiteY0" fmla="*/ 44231 h 206963"/>
                  <a:gd name="connsiteX1" fmla="*/ 302217 w 321571"/>
                  <a:gd name="connsiteY1" fmla="*/ 206963 h 206963"/>
                  <a:gd name="connsiteX0" fmla="*/ 0 w 321571"/>
                  <a:gd name="connsiteY0" fmla="*/ 0 h 162732"/>
                  <a:gd name="connsiteX1" fmla="*/ 302217 w 321571"/>
                  <a:gd name="connsiteY1" fmla="*/ 162732 h 162732"/>
                  <a:gd name="connsiteX0" fmla="*/ 0 w 302217"/>
                  <a:gd name="connsiteY0" fmla="*/ 2667 h 165399"/>
                  <a:gd name="connsiteX1" fmla="*/ 302217 w 302217"/>
                  <a:gd name="connsiteY1" fmla="*/ 165399 h 165399"/>
                  <a:gd name="connsiteX0" fmla="*/ 0 w 302217"/>
                  <a:gd name="connsiteY0" fmla="*/ 0 h 162732"/>
                  <a:gd name="connsiteX1" fmla="*/ 302217 w 302217"/>
                  <a:gd name="connsiteY1" fmla="*/ 162732 h 162732"/>
                  <a:gd name="connsiteX0" fmla="*/ 0 w 302217"/>
                  <a:gd name="connsiteY0" fmla="*/ 401 h 163133"/>
                  <a:gd name="connsiteX1" fmla="*/ 302217 w 302217"/>
                  <a:gd name="connsiteY1" fmla="*/ 163133 h 163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2217" h="163133">
                    <a:moveTo>
                      <a:pt x="0" y="401"/>
                    </a:moveTo>
                    <a:cubicBezTo>
                      <a:pt x="190500" y="-2182"/>
                      <a:pt x="295760" y="2984"/>
                      <a:pt x="302217" y="163133"/>
                    </a:cubicBezTo>
                  </a:path>
                </a:pathLst>
              </a:custGeom>
              <a:noFill/>
              <a:ln w="19050">
                <a:tailEnd type="triangl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120" name="Freeform 119"/>
              <p:cNvSpPr/>
              <p:nvPr/>
            </p:nvSpPr>
            <p:spPr>
              <a:xfrm flipH="1">
                <a:off x="3158892" y="2483954"/>
                <a:ext cx="163263" cy="88127"/>
              </a:xfrm>
              <a:custGeom>
                <a:avLst/>
                <a:gdLst>
                  <a:gd name="connsiteX0" fmla="*/ 0 w 302217"/>
                  <a:gd name="connsiteY0" fmla="*/ 0 h 162791"/>
                  <a:gd name="connsiteX1" fmla="*/ 302217 w 302217"/>
                  <a:gd name="connsiteY1" fmla="*/ 162732 h 162791"/>
                  <a:gd name="connsiteX0" fmla="*/ 0 w 302217"/>
                  <a:gd name="connsiteY0" fmla="*/ 23898 h 186630"/>
                  <a:gd name="connsiteX1" fmla="*/ 302217 w 302217"/>
                  <a:gd name="connsiteY1" fmla="*/ 186630 h 186630"/>
                  <a:gd name="connsiteX0" fmla="*/ 0 w 321571"/>
                  <a:gd name="connsiteY0" fmla="*/ 44231 h 206963"/>
                  <a:gd name="connsiteX1" fmla="*/ 302217 w 321571"/>
                  <a:gd name="connsiteY1" fmla="*/ 206963 h 206963"/>
                  <a:gd name="connsiteX0" fmla="*/ 0 w 321571"/>
                  <a:gd name="connsiteY0" fmla="*/ 0 h 162732"/>
                  <a:gd name="connsiteX1" fmla="*/ 302217 w 321571"/>
                  <a:gd name="connsiteY1" fmla="*/ 162732 h 162732"/>
                  <a:gd name="connsiteX0" fmla="*/ 0 w 302217"/>
                  <a:gd name="connsiteY0" fmla="*/ 2667 h 165399"/>
                  <a:gd name="connsiteX1" fmla="*/ 302217 w 302217"/>
                  <a:gd name="connsiteY1" fmla="*/ 165399 h 165399"/>
                  <a:gd name="connsiteX0" fmla="*/ 0 w 302217"/>
                  <a:gd name="connsiteY0" fmla="*/ 0 h 162732"/>
                  <a:gd name="connsiteX1" fmla="*/ 302217 w 302217"/>
                  <a:gd name="connsiteY1" fmla="*/ 162732 h 162732"/>
                  <a:gd name="connsiteX0" fmla="*/ 0 w 302217"/>
                  <a:gd name="connsiteY0" fmla="*/ 401 h 163133"/>
                  <a:gd name="connsiteX1" fmla="*/ 302217 w 302217"/>
                  <a:gd name="connsiteY1" fmla="*/ 163133 h 163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2217" h="163133">
                    <a:moveTo>
                      <a:pt x="0" y="401"/>
                    </a:moveTo>
                    <a:cubicBezTo>
                      <a:pt x="190500" y="-2182"/>
                      <a:pt x="295760" y="2984"/>
                      <a:pt x="302217" y="163133"/>
                    </a:cubicBezTo>
                  </a:path>
                </a:pathLst>
              </a:custGeom>
              <a:noFill/>
              <a:ln w="19050">
                <a:headEnd type="triangle" w="sm" len="med"/>
                <a:tailEnd type="non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121" name="Freeform 120"/>
              <p:cNvSpPr/>
              <p:nvPr/>
            </p:nvSpPr>
            <p:spPr>
              <a:xfrm rot="10800000" flipH="1">
                <a:off x="3488208" y="2725144"/>
                <a:ext cx="163263" cy="88127"/>
              </a:xfrm>
              <a:custGeom>
                <a:avLst/>
                <a:gdLst>
                  <a:gd name="connsiteX0" fmla="*/ 0 w 302217"/>
                  <a:gd name="connsiteY0" fmla="*/ 0 h 162791"/>
                  <a:gd name="connsiteX1" fmla="*/ 302217 w 302217"/>
                  <a:gd name="connsiteY1" fmla="*/ 162732 h 162791"/>
                  <a:gd name="connsiteX0" fmla="*/ 0 w 302217"/>
                  <a:gd name="connsiteY0" fmla="*/ 23898 h 186630"/>
                  <a:gd name="connsiteX1" fmla="*/ 302217 w 302217"/>
                  <a:gd name="connsiteY1" fmla="*/ 186630 h 186630"/>
                  <a:gd name="connsiteX0" fmla="*/ 0 w 321571"/>
                  <a:gd name="connsiteY0" fmla="*/ 44231 h 206963"/>
                  <a:gd name="connsiteX1" fmla="*/ 302217 w 321571"/>
                  <a:gd name="connsiteY1" fmla="*/ 206963 h 206963"/>
                  <a:gd name="connsiteX0" fmla="*/ 0 w 321571"/>
                  <a:gd name="connsiteY0" fmla="*/ 0 h 162732"/>
                  <a:gd name="connsiteX1" fmla="*/ 302217 w 321571"/>
                  <a:gd name="connsiteY1" fmla="*/ 162732 h 162732"/>
                  <a:gd name="connsiteX0" fmla="*/ 0 w 302217"/>
                  <a:gd name="connsiteY0" fmla="*/ 2667 h 165399"/>
                  <a:gd name="connsiteX1" fmla="*/ 302217 w 302217"/>
                  <a:gd name="connsiteY1" fmla="*/ 165399 h 165399"/>
                  <a:gd name="connsiteX0" fmla="*/ 0 w 302217"/>
                  <a:gd name="connsiteY0" fmla="*/ 0 h 162732"/>
                  <a:gd name="connsiteX1" fmla="*/ 302217 w 302217"/>
                  <a:gd name="connsiteY1" fmla="*/ 162732 h 162732"/>
                  <a:gd name="connsiteX0" fmla="*/ 0 w 302217"/>
                  <a:gd name="connsiteY0" fmla="*/ 401 h 163133"/>
                  <a:gd name="connsiteX1" fmla="*/ 302217 w 302217"/>
                  <a:gd name="connsiteY1" fmla="*/ 163133 h 163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2217" h="163133">
                    <a:moveTo>
                      <a:pt x="0" y="401"/>
                    </a:moveTo>
                    <a:cubicBezTo>
                      <a:pt x="190500" y="-2182"/>
                      <a:pt x="295760" y="2984"/>
                      <a:pt x="302217" y="163133"/>
                    </a:cubicBezTo>
                  </a:path>
                </a:pathLst>
              </a:custGeom>
              <a:noFill/>
              <a:ln w="19050">
                <a:headEnd type="triangle" w="sm" len="med"/>
                <a:tailEnd type="non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122" name="Freeform 121"/>
              <p:cNvSpPr/>
              <p:nvPr/>
            </p:nvSpPr>
            <p:spPr>
              <a:xfrm>
                <a:off x="3334455" y="2286000"/>
                <a:ext cx="136991" cy="126788"/>
              </a:xfrm>
              <a:custGeom>
                <a:avLst/>
                <a:gdLst>
                  <a:gd name="connsiteX0" fmla="*/ 0 w 185980"/>
                  <a:gd name="connsiteY0" fmla="*/ 0 h 6711"/>
                  <a:gd name="connsiteX1" fmla="*/ 185980 w 185980"/>
                  <a:gd name="connsiteY1" fmla="*/ 0 h 6711"/>
                  <a:gd name="connsiteX0" fmla="*/ 2160 w 12160"/>
                  <a:gd name="connsiteY0" fmla="*/ 223289 h 223707"/>
                  <a:gd name="connsiteX1" fmla="*/ 12160 w 12160"/>
                  <a:gd name="connsiteY1" fmla="*/ 223289 h 223707"/>
                  <a:gd name="connsiteX0" fmla="*/ 1366 w 13800"/>
                  <a:gd name="connsiteY0" fmla="*/ 342290 h 342290"/>
                  <a:gd name="connsiteX1" fmla="*/ 11366 w 13800"/>
                  <a:gd name="connsiteY1" fmla="*/ 342290 h 342290"/>
                  <a:gd name="connsiteX0" fmla="*/ 1989 w 14293"/>
                  <a:gd name="connsiteY0" fmla="*/ 324153 h 324153"/>
                  <a:gd name="connsiteX1" fmla="*/ 11989 w 14293"/>
                  <a:gd name="connsiteY1" fmla="*/ 324153 h 324153"/>
                  <a:gd name="connsiteX0" fmla="*/ 2255 w 14511"/>
                  <a:gd name="connsiteY0" fmla="*/ 370090 h 370090"/>
                  <a:gd name="connsiteX1" fmla="*/ 12255 w 14511"/>
                  <a:gd name="connsiteY1" fmla="*/ 370090 h 370090"/>
                  <a:gd name="connsiteX0" fmla="*/ 2329 w 14189"/>
                  <a:gd name="connsiteY0" fmla="*/ 440603 h 440603"/>
                  <a:gd name="connsiteX1" fmla="*/ 12329 w 14189"/>
                  <a:gd name="connsiteY1" fmla="*/ 440603 h 440603"/>
                  <a:gd name="connsiteX0" fmla="*/ 2751 w 14550"/>
                  <a:gd name="connsiteY0" fmla="*/ 444918 h 444918"/>
                  <a:gd name="connsiteX1" fmla="*/ 12751 w 14550"/>
                  <a:gd name="connsiteY1" fmla="*/ 444918 h 444918"/>
                  <a:gd name="connsiteX0" fmla="*/ 2670 w 14857"/>
                  <a:gd name="connsiteY0" fmla="*/ 449265 h 449265"/>
                  <a:gd name="connsiteX1" fmla="*/ 12670 w 14857"/>
                  <a:gd name="connsiteY1" fmla="*/ 449265 h 449265"/>
                  <a:gd name="connsiteX0" fmla="*/ 2810 w 14974"/>
                  <a:gd name="connsiteY0" fmla="*/ 403354 h 403354"/>
                  <a:gd name="connsiteX1" fmla="*/ 12810 w 14974"/>
                  <a:gd name="connsiteY1" fmla="*/ 403354 h 403354"/>
                  <a:gd name="connsiteX0" fmla="*/ 2954 w 14489"/>
                  <a:gd name="connsiteY0" fmla="*/ 354005 h 354005"/>
                  <a:gd name="connsiteX1" fmla="*/ 12954 w 14489"/>
                  <a:gd name="connsiteY1" fmla="*/ 354005 h 354005"/>
                  <a:gd name="connsiteX0" fmla="*/ 1970 w 13635"/>
                  <a:gd name="connsiteY0" fmla="*/ 349722 h 349722"/>
                  <a:gd name="connsiteX1" fmla="*/ 11970 w 13635"/>
                  <a:gd name="connsiteY1" fmla="*/ 349722 h 349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3635" h="349722">
                    <a:moveTo>
                      <a:pt x="1970" y="349722"/>
                    </a:moveTo>
                    <a:cubicBezTo>
                      <a:pt x="-7474" y="-103494"/>
                      <a:pt x="20582" y="-129473"/>
                      <a:pt x="11970" y="349722"/>
                    </a:cubicBezTo>
                  </a:path>
                </a:pathLst>
              </a:custGeom>
              <a:noFill/>
              <a:ln w="19050">
                <a:tailEnd type="triangl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cxnSp>
            <p:nvCxnSpPr>
              <p:cNvPr id="123" name="Straight Connector 122"/>
              <p:cNvCxnSpPr/>
              <p:nvPr/>
            </p:nvCxnSpPr>
            <p:spPr>
              <a:xfrm flipV="1">
                <a:off x="3404484" y="2566284"/>
                <a:ext cx="0" cy="164658"/>
              </a:xfrm>
              <a:prstGeom prst="line">
                <a:avLst/>
              </a:prstGeom>
              <a:noFill/>
              <a:ln w="19050">
                <a:tailEnd type="triangl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</p:grpSp>
        <p:grpSp>
          <p:nvGrpSpPr>
            <p:cNvPr id="99" name="Group 98"/>
            <p:cNvGrpSpPr/>
            <p:nvPr/>
          </p:nvGrpSpPr>
          <p:grpSpPr>
            <a:xfrm>
              <a:off x="5583042" y="5105400"/>
              <a:ext cx="531549" cy="533400"/>
              <a:chOff x="2057400" y="2438400"/>
              <a:chExt cx="379678" cy="381000"/>
            </a:xfrm>
          </p:grpSpPr>
          <p:sp>
            <p:nvSpPr>
              <p:cNvPr id="111" name="AutoShape 568"/>
              <p:cNvSpPr>
                <a:spLocks noChangeArrowheads="1"/>
              </p:cNvSpPr>
              <p:nvPr/>
            </p:nvSpPr>
            <p:spPr bwMode="auto">
              <a:xfrm>
                <a:off x="2057400" y="2438400"/>
                <a:ext cx="379678" cy="379204"/>
              </a:xfrm>
              <a:custGeom>
                <a:avLst/>
                <a:gdLst>
                  <a:gd name="T0" fmla="*/ 101 w 21600"/>
                  <a:gd name="T1" fmla="*/ 217 h 21600"/>
                  <a:gd name="T2" fmla="*/ 134 w 21600"/>
                  <a:gd name="T3" fmla="*/ 528 h 21600"/>
                  <a:gd name="T4" fmla="*/ 317 w 21600"/>
                  <a:gd name="T5" fmla="*/ 375 h 21600"/>
                  <a:gd name="T6" fmla="*/ 325 w 21600"/>
                  <a:gd name="T7" fmla="*/ -100 h 21600"/>
                  <a:gd name="T8" fmla="*/ 660 w 21600"/>
                  <a:gd name="T9" fmla="*/ 71 h 21600"/>
                  <a:gd name="T10" fmla="*/ 488 w 21600"/>
                  <a:gd name="T11" fmla="*/ 406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3170 w 21600"/>
                  <a:gd name="T19" fmla="*/ 3170 h 21600"/>
                  <a:gd name="T20" fmla="*/ 18430 w 21600"/>
                  <a:gd name="T21" fmla="*/ 1843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9164" y="5727"/>
                    </a:moveTo>
                    <a:cubicBezTo>
                      <a:pt x="6962" y="6437"/>
                      <a:pt x="5470" y="8486"/>
                      <a:pt x="5470" y="10799"/>
                    </a:cubicBezTo>
                    <a:lnTo>
                      <a:pt x="0" y="10800"/>
                    </a:lnTo>
                    <a:cubicBezTo>
                      <a:pt x="0" y="6112"/>
                      <a:pt x="3023" y="1960"/>
                      <a:pt x="7485" y="521"/>
                    </a:cubicBezTo>
                    <a:lnTo>
                      <a:pt x="6656" y="-2049"/>
                    </a:lnTo>
                    <a:lnTo>
                      <a:pt x="13496" y="1456"/>
                    </a:lnTo>
                    <a:lnTo>
                      <a:pt x="9992" y="8296"/>
                    </a:lnTo>
                    <a:lnTo>
                      <a:pt x="9164" y="5727"/>
                    </a:lnTo>
                    <a:close/>
                  </a:path>
                </a:pathLst>
              </a:custGeom>
              <a:solidFill>
                <a:srgbClr val="7171E5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112" name="AutoShape 569"/>
              <p:cNvSpPr>
                <a:spLocks noChangeArrowheads="1"/>
              </p:cNvSpPr>
              <p:nvPr/>
            </p:nvSpPr>
            <p:spPr bwMode="auto">
              <a:xfrm rot="7281778">
                <a:off x="2057637" y="2439959"/>
                <a:ext cx="379204" cy="379678"/>
              </a:xfrm>
              <a:custGeom>
                <a:avLst/>
                <a:gdLst>
                  <a:gd name="T0" fmla="*/ 101 w 21600"/>
                  <a:gd name="T1" fmla="*/ 217 h 21600"/>
                  <a:gd name="T2" fmla="*/ 134 w 21600"/>
                  <a:gd name="T3" fmla="*/ 528 h 21600"/>
                  <a:gd name="T4" fmla="*/ 317 w 21600"/>
                  <a:gd name="T5" fmla="*/ 375 h 21600"/>
                  <a:gd name="T6" fmla="*/ 325 w 21600"/>
                  <a:gd name="T7" fmla="*/ -100 h 21600"/>
                  <a:gd name="T8" fmla="*/ 660 w 21600"/>
                  <a:gd name="T9" fmla="*/ 71 h 21600"/>
                  <a:gd name="T10" fmla="*/ 488 w 21600"/>
                  <a:gd name="T11" fmla="*/ 406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3170 w 21600"/>
                  <a:gd name="T19" fmla="*/ 3170 h 21600"/>
                  <a:gd name="T20" fmla="*/ 18430 w 21600"/>
                  <a:gd name="T21" fmla="*/ 1843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9164" y="5727"/>
                    </a:moveTo>
                    <a:cubicBezTo>
                      <a:pt x="6962" y="6437"/>
                      <a:pt x="5470" y="8486"/>
                      <a:pt x="5470" y="10799"/>
                    </a:cubicBezTo>
                    <a:lnTo>
                      <a:pt x="0" y="10800"/>
                    </a:lnTo>
                    <a:cubicBezTo>
                      <a:pt x="0" y="6112"/>
                      <a:pt x="3023" y="1960"/>
                      <a:pt x="7485" y="521"/>
                    </a:cubicBezTo>
                    <a:lnTo>
                      <a:pt x="6656" y="-2049"/>
                    </a:lnTo>
                    <a:lnTo>
                      <a:pt x="13496" y="1456"/>
                    </a:lnTo>
                    <a:lnTo>
                      <a:pt x="9992" y="8296"/>
                    </a:lnTo>
                    <a:lnTo>
                      <a:pt x="9164" y="5727"/>
                    </a:lnTo>
                    <a:close/>
                  </a:path>
                </a:pathLst>
              </a:custGeom>
              <a:solidFill>
                <a:srgbClr val="7171E5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113" name="AutoShape 570"/>
              <p:cNvSpPr>
                <a:spLocks noChangeArrowheads="1"/>
              </p:cNvSpPr>
              <p:nvPr/>
            </p:nvSpPr>
            <p:spPr bwMode="auto">
              <a:xfrm rot="14395787">
                <a:off x="2057637" y="2438163"/>
                <a:ext cx="379204" cy="379678"/>
              </a:xfrm>
              <a:custGeom>
                <a:avLst/>
                <a:gdLst>
                  <a:gd name="T0" fmla="*/ 101 w 21600"/>
                  <a:gd name="T1" fmla="*/ 217 h 21600"/>
                  <a:gd name="T2" fmla="*/ 134 w 21600"/>
                  <a:gd name="T3" fmla="*/ 528 h 21600"/>
                  <a:gd name="T4" fmla="*/ 317 w 21600"/>
                  <a:gd name="T5" fmla="*/ 375 h 21600"/>
                  <a:gd name="T6" fmla="*/ 325 w 21600"/>
                  <a:gd name="T7" fmla="*/ -100 h 21600"/>
                  <a:gd name="T8" fmla="*/ 660 w 21600"/>
                  <a:gd name="T9" fmla="*/ 71 h 21600"/>
                  <a:gd name="T10" fmla="*/ 488 w 21600"/>
                  <a:gd name="T11" fmla="*/ 406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3170 w 21600"/>
                  <a:gd name="T19" fmla="*/ 3170 h 21600"/>
                  <a:gd name="T20" fmla="*/ 18430 w 21600"/>
                  <a:gd name="T21" fmla="*/ 1843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9164" y="5727"/>
                    </a:moveTo>
                    <a:cubicBezTo>
                      <a:pt x="6962" y="6437"/>
                      <a:pt x="5470" y="8486"/>
                      <a:pt x="5470" y="10799"/>
                    </a:cubicBezTo>
                    <a:lnTo>
                      <a:pt x="0" y="10800"/>
                    </a:lnTo>
                    <a:cubicBezTo>
                      <a:pt x="0" y="6112"/>
                      <a:pt x="3023" y="1960"/>
                      <a:pt x="7485" y="521"/>
                    </a:cubicBezTo>
                    <a:lnTo>
                      <a:pt x="6656" y="-2049"/>
                    </a:lnTo>
                    <a:lnTo>
                      <a:pt x="13496" y="1456"/>
                    </a:lnTo>
                    <a:lnTo>
                      <a:pt x="9992" y="8296"/>
                    </a:lnTo>
                    <a:lnTo>
                      <a:pt x="9164" y="5727"/>
                    </a:lnTo>
                    <a:close/>
                  </a:path>
                </a:pathLst>
              </a:custGeom>
              <a:solidFill>
                <a:srgbClr val="7171E5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</p:grpSp>
        <p:pic>
          <p:nvPicPr>
            <p:cNvPr id="100" name="Picture 559" descr="j043156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33314" y="3576828"/>
              <a:ext cx="685800" cy="6903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1" name="Picture 559" descr="j043156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38314" y="3576828"/>
              <a:ext cx="685800" cy="6903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" name="Picture 559" descr="j043156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03314" y="3576828"/>
              <a:ext cx="685800" cy="6903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" name="Picture 559" descr="j043156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73314" y="3576828"/>
              <a:ext cx="685800" cy="6903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4" name="Picture 559" descr="j043156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68314" y="3576828"/>
              <a:ext cx="685800" cy="6903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5" name="Picture 559" descr="j043156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43314" y="3576828"/>
              <a:ext cx="685800" cy="6903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6" name="Picture 559" descr="j043156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8314" y="3576828"/>
              <a:ext cx="685800" cy="6903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07" name="Straight Connector 106"/>
            <p:cNvCxnSpPr/>
            <p:nvPr/>
          </p:nvCxnSpPr>
          <p:spPr>
            <a:xfrm flipH="1">
              <a:off x="3538315" y="4267200"/>
              <a:ext cx="2285999" cy="674514"/>
            </a:xfrm>
            <a:prstGeom prst="line">
              <a:avLst/>
            </a:prstGeom>
            <a:ln w="57150" cap="rnd">
              <a:solidFill>
                <a:srgbClr val="C00000"/>
              </a:solidFill>
              <a:tailEnd type="triangle" w="med" len="lg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08" name="Freeform 107"/>
            <p:cNvSpPr/>
            <p:nvPr/>
          </p:nvSpPr>
          <p:spPr>
            <a:xfrm flipH="1" flipV="1">
              <a:off x="4376518" y="5823500"/>
              <a:ext cx="1926149" cy="291234"/>
            </a:xfrm>
            <a:custGeom>
              <a:avLst/>
              <a:gdLst>
                <a:gd name="connsiteX0" fmla="*/ 1983783 w 1983783"/>
                <a:gd name="connsiteY0" fmla="*/ 25352 h 25352"/>
                <a:gd name="connsiteX1" fmla="*/ 0 w 1983783"/>
                <a:gd name="connsiteY1" fmla="*/ 25352 h 25352"/>
                <a:gd name="connsiteX0" fmla="*/ 1983783 w 1983783"/>
                <a:gd name="connsiteY0" fmla="*/ 203577 h 203577"/>
                <a:gd name="connsiteX1" fmla="*/ 0 w 1983783"/>
                <a:gd name="connsiteY1" fmla="*/ 203577 h 203577"/>
                <a:gd name="connsiteX0" fmla="*/ 1983783 w 1983783"/>
                <a:gd name="connsiteY0" fmla="*/ 283044 h 283044"/>
                <a:gd name="connsiteX1" fmla="*/ 0 w 1983783"/>
                <a:gd name="connsiteY1" fmla="*/ 283044 h 283044"/>
                <a:gd name="connsiteX0" fmla="*/ 2007031 w 2007031"/>
                <a:gd name="connsiteY0" fmla="*/ 265800 h 296797"/>
                <a:gd name="connsiteX1" fmla="*/ 0 w 2007031"/>
                <a:gd name="connsiteY1" fmla="*/ 296797 h 296797"/>
                <a:gd name="connsiteX0" fmla="*/ 2007031 w 2007031"/>
                <a:gd name="connsiteY0" fmla="*/ 306367 h 337364"/>
                <a:gd name="connsiteX1" fmla="*/ 0 w 2007031"/>
                <a:gd name="connsiteY1" fmla="*/ 337364 h 337364"/>
                <a:gd name="connsiteX0" fmla="*/ 2007031 w 2007031"/>
                <a:gd name="connsiteY0" fmla="*/ 324786 h 355783"/>
                <a:gd name="connsiteX1" fmla="*/ 0 w 2007031"/>
                <a:gd name="connsiteY1" fmla="*/ 355783 h 355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07031" h="355783">
                  <a:moveTo>
                    <a:pt x="2007031" y="324786"/>
                  </a:moveTo>
                  <a:cubicBezTo>
                    <a:pt x="1444571" y="-30384"/>
                    <a:pt x="796872" y="-191824"/>
                    <a:pt x="0" y="355783"/>
                  </a:cubicBezTo>
                </a:path>
              </a:pathLst>
            </a:custGeom>
            <a:ln w="57150" cap="rnd">
              <a:solidFill>
                <a:srgbClr val="C00000"/>
              </a:solidFill>
              <a:tailEnd type="triangle" w="med" len="lg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109" name="Freeform 108"/>
            <p:cNvSpPr/>
            <p:nvPr/>
          </p:nvSpPr>
          <p:spPr>
            <a:xfrm>
              <a:off x="1176115" y="4724397"/>
              <a:ext cx="1833986" cy="395206"/>
            </a:xfrm>
            <a:custGeom>
              <a:avLst/>
              <a:gdLst>
                <a:gd name="connsiteX0" fmla="*/ 1983783 w 1983783"/>
                <a:gd name="connsiteY0" fmla="*/ 25352 h 25352"/>
                <a:gd name="connsiteX1" fmla="*/ 0 w 1983783"/>
                <a:gd name="connsiteY1" fmla="*/ 25352 h 25352"/>
                <a:gd name="connsiteX0" fmla="*/ 1983783 w 1983783"/>
                <a:gd name="connsiteY0" fmla="*/ 203577 h 203577"/>
                <a:gd name="connsiteX1" fmla="*/ 0 w 1983783"/>
                <a:gd name="connsiteY1" fmla="*/ 203577 h 203577"/>
                <a:gd name="connsiteX0" fmla="*/ 1983783 w 1983783"/>
                <a:gd name="connsiteY0" fmla="*/ 283044 h 283044"/>
                <a:gd name="connsiteX1" fmla="*/ 0 w 1983783"/>
                <a:gd name="connsiteY1" fmla="*/ 283044 h 283044"/>
                <a:gd name="connsiteX0" fmla="*/ 2007031 w 2007031"/>
                <a:gd name="connsiteY0" fmla="*/ 265800 h 296797"/>
                <a:gd name="connsiteX1" fmla="*/ 0 w 2007031"/>
                <a:gd name="connsiteY1" fmla="*/ 296797 h 296797"/>
                <a:gd name="connsiteX0" fmla="*/ 2007031 w 2007031"/>
                <a:gd name="connsiteY0" fmla="*/ 306367 h 337364"/>
                <a:gd name="connsiteX1" fmla="*/ 0 w 2007031"/>
                <a:gd name="connsiteY1" fmla="*/ 337364 h 337364"/>
                <a:gd name="connsiteX0" fmla="*/ 2007031 w 2007031"/>
                <a:gd name="connsiteY0" fmla="*/ 324786 h 355783"/>
                <a:gd name="connsiteX1" fmla="*/ 0 w 2007031"/>
                <a:gd name="connsiteY1" fmla="*/ 355783 h 355783"/>
                <a:gd name="connsiteX0" fmla="*/ 2007031 w 2007031"/>
                <a:gd name="connsiteY0" fmla="*/ 375253 h 406250"/>
                <a:gd name="connsiteX1" fmla="*/ 0 w 2007031"/>
                <a:gd name="connsiteY1" fmla="*/ 406250 h 406250"/>
                <a:gd name="connsiteX0" fmla="*/ 2007031 w 2007031"/>
                <a:gd name="connsiteY0" fmla="*/ 568435 h 599432"/>
                <a:gd name="connsiteX1" fmla="*/ 0 w 2007031"/>
                <a:gd name="connsiteY1" fmla="*/ 599432 h 5994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07031" h="599432">
                  <a:moveTo>
                    <a:pt x="2007031" y="568435"/>
                  </a:moveTo>
                  <a:cubicBezTo>
                    <a:pt x="1570010" y="-305928"/>
                    <a:pt x="605228" y="-72162"/>
                    <a:pt x="0" y="599432"/>
                  </a:cubicBezTo>
                </a:path>
              </a:pathLst>
            </a:custGeom>
            <a:ln w="57150" cap="rnd">
              <a:solidFill>
                <a:srgbClr val="C00000"/>
              </a:solidFill>
              <a:tailEnd type="triangle" w="med" len="lg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110" name="Freeform 109"/>
            <p:cNvSpPr/>
            <p:nvPr/>
          </p:nvSpPr>
          <p:spPr>
            <a:xfrm rot="4899202">
              <a:off x="4692563" y="3881655"/>
              <a:ext cx="601896" cy="2072592"/>
            </a:xfrm>
            <a:custGeom>
              <a:avLst/>
              <a:gdLst>
                <a:gd name="connsiteX0" fmla="*/ 968644 w 968644"/>
                <a:gd name="connsiteY0" fmla="*/ 759417 h 759417"/>
                <a:gd name="connsiteX1" fmla="*/ 0 w 968644"/>
                <a:gd name="connsiteY1" fmla="*/ 0 h 759417"/>
                <a:gd name="connsiteX0" fmla="*/ 968644 w 968644"/>
                <a:gd name="connsiteY0" fmla="*/ 759417 h 759417"/>
                <a:gd name="connsiteX1" fmla="*/ 0 w 968644"/>
                <a:gd name="connsiteY1" fmla="*/ 0 h 759417"/>
                <a:gd name="connsiteX0" fmla="*/ 968644 w 968644"/>
                <a:gd name="connsiteY0" fmla="*/ 759417 h 759417"/>
                <a:gd name="connsiteX1" fmla="*/ 0 w 968644"/>
                <a:gd name="connsiteY1" fmla="*/ 0 h 759417"/>
                <a:gd name="connsiteX0" fmla="*/ 968644 w 968644"/>
                <a:gd name="connsiteY0" fmla="*/ 759417 h 759417"/>
                <a:gd name="connsiteX1" fmla="*/ 0 w 968644"/>
                <a:gd name="connsiteY1" fmla="*/ 0 h 759417"/>
                <a:gd name="connsiteX0" fmla="*/ 968644 w 968644"/>
                <a:gd name="connsiteY0" fmla="*/ 759417 h 759417"/>
                <a:gd name="connsiteX1" fmla="*/ 0 w 968644"/>
                <a:gd name="connsiteY1" fmla="*/ 0 h 759417"/>
                <a:gd name="connsiteX0" fmla="*/ 968644 w 968644"/>
                <a:gd name="connsiteY0" fmla="*/ 759417 h 759417"/>
                <a:gd name="connsiteX1" fmla="*/ 0 w 968644"/>
                <a:gd name="connsiteY1" fmla="*/ 0 h 759417"/>
                <a:gd name="connsiteX0" fmla="*/ 922149 w 922149"/>
                <a:gd name="connsiteY0" fmla="*/ 1022888 h 1022888"/>
                <a:gd name="connsiteX1" fmla="*/ 0 w 922149"/>
                <a:gd name="connsiteY1" fmla="*/ 0 h 1022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22149" h="1022888">
                  <a:moveTo>
                    <a:pt x="922149" y="1022888"/>
                  </a:moveTo>
                  <a:cubicBezTo>
                    <a:pt x="876945" y="548898"/>
                    <a:pt x="669011" y="198894"/>
                    <a:pt x="0" y="0"/>
                  </a:cubicBezTo>
                </a:path>
              </a:pathLst>
            </a:custGeom>
            <a:ln w="57150" cap="rnd">
              <a:solidFill>
                <a:srgbClr val="C00000"/>
              </a:solidFill>
              <a:tailEnd type="triangle" w="med" len="lg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</p:grpSp>
      <p:grpSp>
        <p:nvGrpSpPr>
          <p:cNvPr id="164" name="Group 163"/>
          <p:cNvGrpSpPr/>
          <p:nvPr/>
        </p:nvGrpSpPr>
        <p:grpSpPr>
          <a:xfrm>
            <a:off x="5592139" y="4108330"/>
            <a:ext cx="2379321" cy="963372"/>
            <a:chOff x="337914" y="3576828"/>
            <a:chExt cx="7162800" cy="2900172"/>
          </a:xfrm>
        </p:grpSpPr>
        <p:sp>
          <p:nvSpPr>
            <p:cNvPr id="165" name="Rounded Rectangle 164"/>
            <p:cNvSpPr/>
            <p:nvPr/>
          </p:nvSpPr>
          <p:spPr>
            <a:xfrm>
              <a:off x="337914" y="4572000"/>
              <a:ext cx="2285999" cy="1905000"/>
            </a:xfrm>
            <a:prstGeom prst="roundRect">
              <a:avLst>
                <a:gd name="adj" fmla="val 11074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5715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000" dirty="0" smtClean="0">
                  <a:latin typeface="Helvetica Neue Medium" charset="0"/>
                  <a:ea typeface="Helvetica Neue Medium" charset="0"/>
                  <a:cs typeface="Helvetica Neue Medium" charset="0"/>
                </a:rPr>
                <a:t>P</a:t>
              </a:r>
              <a:endParaRPr lang="en-US" sz="4000" dirty="0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grpSp>
          <p:nvGrpSpPr>
            <p:cNvPr id="166" name="Group 165"/>
            <p:cNvGrpSpPr/>
            <p:nvPr/>
          </p:nvGrpSpPr>
          <p:grpSpPr>
            <a:xfrm>
              <a:off x="642714" y="6096000"/>
              <a:ext cx="1524000" cy="228600"/>
              <a:chOff x="1828800" y="3733800"/>
              <a:chExt cx="1524000" cy="228600"/>
            </a:xfrm>
          </p:grpSpPr>
          <p:sp>
            <p:nvSpPr>
              <p:cNvPr id="235" name="Rectangle 234"/>
              <p:cNvSpPr/>
              <p:nvPr/>
            </p:nvSpPr>
            <p:spPr>
              <a:xfrm>
                <a:off x="1828800" y="3733800"/>
                <a:ext cx="381000" cy="228600"/>
              </a:xfrm>
              <a:prstGeom prst="rect">
                <a:avLst/>
              </a:prstGeom>
              <a:solidFill>
                <a:srgbClr val="EDFFED"/>
              </a:solidFill>
              <a:ln w="12700" algn="ctr">
                <a:solidFill>
                  <a:srgbClr val="43A343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400" dirty="0">
                  <a:solidFill>
                    <a:schemeClr val="tx1"/>
                  </a:solidFill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236" name="Rectangle 235"/>
              <p:cNvSpPr/>
              <p:nvPr/>
            </p:nvSpPr>
            <p:spPr>
              <a:xfrm>
                <a:off x="2209800" y="3733800"/>
                <a:ext cx="381000" cy="228600"/>
              </a:xfrm>
              <a:prstGeom prst="rect">
                <a:avLst/>
              </a:prstGeom>
              <a:solidFill>
                <a:srgbClr val="EDFFED"/>
              </a:solidFill>
              <a:ln w="12700" algn="ctr">
                <a:solidFill>
                  <a:srgbClr val="43A343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400" dirty="0">
                  <a:solidFill>
                    <a:schemeClr val="tx1"/>
                  </a:solidFill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237" name="Rectangle 236"/>
              <p:cNvSpPr/>
              <p:nvPr/>
            </p:nvSpPr>
            <p:spPr>
              <a:xfrm>
                <a:off x="2590800" y="3733800"/>
                <a:ext cx="381000" cy="228600"/>
              </a:xfrm>
              <a:prstGeom prst="rect">
                <a:avLst/>
              </a:prstGeom>
              <a:solidFill>
                <a:srgbClr val="EDFFED"/>
              </a:solidFill>
              <a:ln w="12700" algn="ctr">
                <a:solidFill>
                  <a:srgbClr val="43A343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400" dirty="0">
                  <a:solidFill>
                    <a:schemeClr val="tx1"/>
                  </a:solidFill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238" name="Rectangle 237"/>
              <p:cNvSpPr/>
              <p:nvPr/>
            </p:nvSpPr>
            <p:spPr>
              <a:xfrm>
                <a:off x="2971800" y="3733800"/>
                <a:ext cx="381000" cy="228600"/>
              </a:xfrm>
              <a:prstGeom prst="rect">
                <a:avLst/>
              </a:prstGeom>
              <a:solidFill>
                <a:srgbClr val="EDFFED"/>
              </a:solidFill>
              <a:ln w="12700" algn="ctr">
                <a:solidFill>
                  <a:srgbClr val="43A343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400" dirty="0">
                  <a:solidFill>
                    <a:schemeClr val="tx1"/>
                  </a:solidFill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</p:grpSp>
        <p:grpSp>
          <p:nvGrpSpPr>
            <p:cNvPr id="167" name="Group 166"/>
            <p:cNvGrpSpPr/>
            <p:nvPr/>
          </p:nvGrpSpPr>
          <p:grpSpPr>
            <a:xfrm>
              <a:off x="1736681" y="5105400"/>
              <a:ext cx="658633" cy="609600"/>
              <a:chOff x="3075167" y="2286000"/>
              <a:chExt cx="658633" cy="609600"/>
            </a:xfrm>
          </p:grpSpPr>
          <p:sp>
            <p:nvSpPr>
              <p:cNvPr id="225" name="Oval 224"/>
              <p:cNvSpPr/>
              <p:nvPr/>
            </p:nvSpPr>
            <p:spPr>
              <a:xfrm>
                <a:off x="3322154" y="2401625"/>
                <a:ext cx="164658" cy="164658"/>
              </a:xfrm>
              <a:prstGeom prst="ellipse">
                <a:avLst/>
              </a:prstGeom>
              <a:solidFill>
                <a:srgbClr val="F3DCC4"/>
              </a:solidFill>
              <a:ln w="19050">
                <a:solidFill>
                  <a:srgbClr val="B26B24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226" name="Oval 225"/>
              <p:cNvSpPr/>
              <p:nvPr/>
            </p:nvSpPr>
            <p:spPr>
              <a:xfrm>
                <a:off x="3569142" y="2566284"/>
                <a:ext cx="164658" cy="164658"/>
              </a:xfrm>
              <a:prstGeom prst="ellipse">
                <a:avLst/>
              </a:prstGeom>
              <a:solidFill>
                <a:srgbClr val="F3DCC4"/>
              </a:solidFill>
              <a:ln w="19050">
                <a:solidFill>
                  <a:srgbClr val="B26B24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227" name="Oval 226"/>
              <p:cNvSpPr/>
              <p:nvPr/>
            </p:nvSpPr>
            <p:spPr>
              <a:xfrm>
                <a:off x="3322154" y="2730942"/>
                <a:ext cx="164658" cy="164658"/>
              </a:xfrm>
              <a:prstGeom prst="ellipse">
                <a:avLst/>
              </a:prstGeom>
              <a:solidFill>
                <a:srgbClr val="F3DCC4"/>
              </a:solidFill>
              <a:ln w="19050">
                <a:solidFill>
                  <a:srgbClr val="B26B24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228" name="Oval 227"/>
              <p:cNvSpPr/>
              <p:nvPr/>
            </p:nvSpPr>
            <p:spPr>
              <a:xfrm>
                <a:off x="3075167" y="2566284"/>
                <a:ext cx="164658" cy="164658"/>
              </a:xfrm>
              <a:prstGeom prst="ellipse">
                <a:avLst/>
              </a:prstGeom>
              <a:solidFill>
                <a:srgbClr val="F3DCC4"/>
              </a:solidFill>
              <a:ln w="19050">
                <a:solidFill>
                  <a:srgbClr val="B26B24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229" name="Freeform 228"/>
              <p:cNvSpPr/>
              <p:nvPr/>
            </p:nvSpPr>
            <p:spPr>
              <a:xfrm>
                <a:off x="3492394" y="2479551"/>
                <a:ext cx="163263" cy="88127"/>
              </a:xfrm>
              <a:custGeom>
                <a:avLst/>
                <a:gdLst>
                  <a:gd name="connsiteX0" fmla="*/ 0 w 302217"/>
                  <a:gd name="connsiteY0" fmla="*/ 0 h 162791"/>
                  <a:gd name="connsiteX1" fmla="*/ 302217 w 302217"/>
                  <a:gd name="connsiteY1" fmla="*/ 162732 h 162791"/>
                  <a:gd name="connsiteX0" fmla="*/ 0 w 302217"/>
                  <a:gd name="connsiteY0" fmla="*/ 23898 h 186630"/>
                  <a:gd name="connsiteX1" fmla="*/ 302217 w 302217"/>
                  <a:gd name="connsiteY1" fmla="*/ 186630 h 186630"/>
                  <a:gd name="connsiteX0" fmla="*/ 0 w 321571"/>
                  <a:gd name="connsiteY0" fmla="*/ 44231 h 206963"/>
                  <a:gd name="connsiteX1" fmla="*/ 302217 w 321571"/>
                  <a:gd name="connsiteY1" fmla="*/ 206963 h 206963"/>
                  <a:gd name="connsiteX0" fmla="*/ 0 w 321571"/>
                  <a:gd name="connsiteY0" fmla="*/ 0 h 162732"/>
                  <a:gd name="connsiteX1" fmla="*/ 302217 w 321571"/>
                  <a:gd name="connsiteY1" fmla="*/ 162732 h 162732"/>
                  <a:gd name="connsiteX0" fmla="*/ 0 w 302217"/>
                  <a:gd name="connsiteY0" fmla="*/ 2667 h 165399"/>
                  <a:gd name="connsiteX1" fmla="*/ 302217 w 302217"/>
                  <a:gd name="connsiteY1" fmla="*/ 165399 h 165399"/>
                  <a:gd name="connsiteX0" fmla="*/ 0 w 302217"/>
                  <a:gd name="connsiteY0" fmla="*/ 0 h 162732"/>
                  <a:gd name="connsiteX1" fmla="*/ 302217 w 302217"/>
                  <a:gd name="connsiteY1" fmla="*/ 162732 h 162732"/>
                  <a:gd name="connsiteX0" fmla="*/ 0 w 302217"/>
                  <a:gd name="connsiteY0" fmla="*/ 401 h 163133"/>
                  <a:gd name="connsiteX1" fmla="*/ 302217 w 302217"/>
                  <a:gd name="connsiteY1" fmla="*/ 163133 h 163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2217" h="163133">
                    <a:moveTo>
                      <a:pt x="0" y="401"/>
                    </a:moveTo>
                    <a:cubicBezTo>
                      <a:pt x="190500" y="-2182"/>
                      <a:pt x="295760" y="2984"/>
                      <a:pt x="302217" y="163133"/>
                    </a:cubicBezTo>
                  </a:path>
                </a:pathLst>
              </a:custGeom>
              <a:noFill/>
              <a:ln w="19050">
                <a:tailEnd type="triangl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230" name="Freeform 229"/>
              <p:cNvSpPr/>
              <p:nvPr/>
            </p:nvSpPr>
            <p:spPr>
              <a:xfrm rot="10800000">
                <a:off x="3157496" y="2725143"/>
                <a:ext cx="163263" cy="88127"/>
              </a:xfrm>
              <a:custGeom>
                <a:avLst/>
                <a:gdLst>
                  <a:gd name="connsiteX0" fmla="*/ 0 w 302217"/>
                  <a:gd name="connsiteY0" fmla="*/ 0 h 162791"/>
                  <a:gd name="connsiteX1" fmla="*/ 302217 w 302217"/>
                  <a:gd name="connsiteY1" fmla="*/ 162732 h 162791"/>
                  <a:gd name="connsiteX0" fmla="*/ 0 w 302217"/>
                  <a:gd name="connsiteY0" fmla="*/ 23898 h 186630"/>
                  <a:gd name="connsiteX1" fmla="*/ 302217 w 302217"/>
                  <a:gd name="connsiteY1" fmla="*/ 186630 h 186630"/>
                  <a:gd name="connsiteX0" fmla="*/ 0 w 321571"/>
                  <a:gd name="connsiteY0" fmla="*/ 44231 h 206963"/>
                  <a:gd name="connsiteX1" fmla="*/ 302217 w 321571"/>
                  <a:gd name="connsiteY1" fmla="*/ 206963 h 206963"/>
                  <a:gd name="connsiteX0" fmla="*/ 0 w 321571"/>
                  <a:gd name="connsiteY0" fmla="*/ 0 h 162732"/>
                  <a:gd name="connsiteX1" fmla="*/ 302217 w 321571"/>
                  <a:gd name="connsiteY1" fmla="*/ 162732 h 162732"/>
                  <a:gd name="connsiteX0" fmla="*/ 0 w 302217"/>
                  <a:gd name="connsiteY0" fmla="*/ 2667 h 165399"/>
                  <a:gd name="connsiteX1" fmla="*/ 302217 w 302217"/>
                  <a:gd name="connsiteY1" fmla="*/ 165399 h 165399"/>
                  <a:gd name="connsiteX0" fmla="*/ 0 w 302217"/>
                  <a:gd name="connsiteY0" fmla="*/ 0 h 162732"/>
                  <a:gd name="connsiteX1" fmla="*/ 302217 w 302217"/>
                  <a:gd name="connsiteY1" fmla="*/ 162732 h 162732"/>
                  <a:gd name="connsiteX0" fmla="*/ 0 w 302217"/>
                  <a:gd name="connsiteY0" fmla="*/ 401 h 163133"/>
                  <a:gd name="connsiteX1" fmla="*/ 302217 w 302217"/>
                  <a:gd name="connsiteY1" fmla="*/ 163133 h 163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2217" h="163133">
                    <a:moveTo>
                      <a:pt x="0" y="401"/>
                    </a:moveTo>
                    <a:cubicBezTo>
                      <a:pt x="190500" y="-2182"/>
                      <a:pt x="295760" y="2984"/>
                      <a:pt x="302217" y="163133"/>
                    </a:cubicBezTo>
                  </a:path>
                </a:pathLst>
              </a:custGeom>
              <a:noFill/>
              <a:ln w="19050">
                <a:tailEnd type="triangl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231" name="Freeform 230"/>
              <p:cNvSpPr/>
              <p:nvPr/>
            </p:nvSpPr>
            <p:spPr>
              <a:xfrm flipH="1">
                <a:off x="3158892" y="2483954"/>
                <a:ext cx="163263" cy="88127"/>
              </a:xfrm>
              <a:custGeom>
                <a:avLst/>
                <a:gdLst>
                  <a:gd name="connsiteX0" fmla="*/ 0 w 302217"/>
                  <a:gd name="connsiteY0" fmla="*/ 0 h 162791"/>
                  <a:gd name="connsiteX1" fmla="*/ 302217 w 302217"/>
                  <a:gd name="connsiteY1" fmla="*/ 162732 h 162791"/>
                  <a:gd name="connsiteX0" fmla="*/ 0 w 302217"/>
                  <a:gd name="connsiteY0" fmla="*/ 23898 h 186630"/>
                  <a:gd name="connsiteX1" fmla="*/ 302217 w 302217"/>
                  <a:gd name="connsiteY1" fmla="*/ 186630 h 186630"/>
                  <a:gd name="connsiteX0" fmla="*/ 0 w 321571"/>
                  <a:gd name="connsiteY0" fmla="*/ 44231 h 206963"/>
                  <a:gd name="connsiteX1" fmla="*/ 302217 w 321571"/>
                  <a:gd name="connsiteY1" fmla="*/ 206963 h 206963"/>
                  <a:gd name="connsiteX0" fmla="*/ 0 w 321571"/>
                  <a:gd name="connsiteY0" fmla="*/ 0 h 162732"/>
                  <a:gd name="connsiteX1" fmla="*/ 302217 w 321571"/>
                  <a:gd name="connsiteY1" fmla="*/ 162732 h 162732"/>
                  <a:gd name="connsiteX0" fmla="*/ 0 w 302217"/>
                  <a:gd name="connsiteY0" fmla="*/ 2667 h 165399"/>
                  <a:gd name="connsiteX1" fmla="*/ 302217 w 302217"/>
                  <a:gd name="connsiteY1" fmla="*/ 165399 h 165399"/>
                  <a:gd name="connsiteX0" fmla="*/ 0 w 302217"/>
                  <a:gd name="connsiteY0" fmla="*/ 0 h 162732"/>
                  <a:gd name="connsiteX1" fmla="*/ 302217 w 302217"/>
                  <a:gd name="connsiteY1" fmla="*/ 162732 h 162732"/>
                  <a:gd name="connsiteX0" fmla="*/ 0 w 302217"/>
                  <a:gd name="connsiteY0" fmla="*/ 401 h 163133"/>
                  <a:gd name="connsiteX1" fmla="*/ 302217 w 302217"/>
                  <a:gd name="connsiteY1" fmla="*/ 163133 h 163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2217" h="163133">
                    <a:moveTo>
                      <a:pt x="0" y="401"/>
                    </a:moveTo>
                    <a:cubicBezTo>
                      <a:pt x="190500" y="-2182"/>
                      <a:pt x="295760" y="2984"/>
                      <a:pt x="302217" y="163133"/>
                    </a:cubicBezTo>
                  </a:path>
                </a:pathLst>
              </a:custGeom>
              <a:noFill/>
              <a:ln w="19050">
                <a:headEnd type="triangle" w="sm" len="med"/>
                <a:tailEnd type="non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232" name="Freeform 231"/>
              <p:cNvSpPr/>
              <p:nvPr/>
            </p:nvSpPr>
            <p:spPr>
              <a:xfrm rot="10800000" flipH="1">
                <a:off x="3488208" y="2725144"/>
                <a:ext cx="163263" cy="88127"/>
              </a:xfrm>
              <a:custGeom>
                <a:avLst/>
                <a:gdLst>
                  <a:gd name="connsiteX0" fmla="*/ 0 w 302217"/>
                  <a:gd name="connsiteY0" fmla="*/ 0 h 162791"/>
                  <a:gd name="connsiteX1" fmla="*/ 302217 w 302217"/>
                  <a:gd name="connsiteY1" fmla="*/ 162732 h 162791"/>
                  <a:gd name="connsiteX0" fmla="*/ 0 w 302217"/>
                  <a:gd name="connsiteY0" fmla="*/ 23898 h 186630"/>
                  <a:gd name="connsiteX1" fmla="*/ 302217 w 302217"/>
                  <a:gd name="connsiteY1" fmla="*/ 186630 h 186630"/>
                  <a:gd name="connsiteX0" fmla="*/ 0 w 321571"/>
                  <a:gd name="connsiteY0" fmla="*/ 44231 h 206963"/>
                  <a:gd name="connsiteX1" fmla="*/ 302217 w 321571"/>
                  <a:gd name="connsiteY1" fmla="*/ 206963 h 206963"/>
                  <a:gd name="connsiteX0" fmla="*/ 0 w 321571"/>
                  <a:gd name="connsiteY0" fmla="*/ 0 h 162732"/>
                  <a:gd name="connsiteX1" fmla="*/ 302217 w 321571"/>
                  <a:gd name="connsiteY1" fmla="*/ 162732 h 162732"/>
                  <a:gd name="connsiteX0" fmla="*/ 0 w 302217"/>
                  <a:gd name="connsiteY0" fmla="*/ 2667 h 165399"/>
                  <a:gd name="connsiteX1" fmla="*/ 302217 w 302217"/>
                  <a:gd name="connsiteY1" fmla="*/ 165399 h 165399"/>
                  <a:gd name="connsiteX0" fmla="*/ 0 w 302217"/>
                  <a:gd name="connsiteY0" fmla="*/ 0 h 162732"/>
                  <a:gd name="connsiteX1" fmla="*/ 302217 w 302217"/>
                  <a:gd name="connsiteY1" fmla="*/ 162732 h 162732"/>
                  <a:gd name="connsiteX0" fmla="*/ 0 w 302217"/>
                  <a:gd name="connsiteY0" fmla="*/ 401 h 163133"/>
                  <a:gd name="connsiteX1" fmla="*/ 302217 w 302217"/>
                  <a:gd name="connsiteY1" fmla="*/ 163133 h 163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2217" h="163133">
                    <a:moveTo>
                      <a:pt x="0" y="401"/>
                    </a:moveTo>
                    <a:cubicBezTo>
                      <a:pt x="190500" y="-2182"/>
                      <a:pt x="295760" y="2984"/>
                      <a:pt x="302217" y="163133"/>
                    </a:cubicBezTo>
                  </a:path>
                </a:pathLst>
              </a:custGeom>
              <a:noFill/>
              <a:ln w="19050">
                <a:headEnd type="triangle" w="sm" len="med"/>
                <a:tailEnd type="non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233" name="Freeform 232"/>
              <p:cNvSpPr/>
              <p:nvPr/>
            </p:nvSpPr>
            <p:spPr>
              <a:xfrm>
                <a:off x="3334455" y="2286000"/>
                <a:ext cx="136991" cy="126788"/>
              </a:xfrm>
              <a:custGeom>
                <a:avLst/>
                <a:gdLst>
                  <a:gd name="connsiteX0" fmla="*/ 0 w 185980"/>
                  <a:gd name="connsiteY0" fmla="*/ 0 h 6711"/>
                  <a:gd name="connsiteX1" fmla="*/ 185980 w 185980"/>
                  <a:gd name="connsiteY1" fmla="*/ 0 h 6711"/>
                  <a:gd name="connsiteX0" fmla="*/ 2160 w 12160"/>
                  <a:gd name="connsiteY0" fmla="*/ 223289 h 223707"/>
                  <a:gd name="connsiteX1" fmla="*/ 12160 w 12160"/>
                  <a:gd name="connsiteY1" fmla="*/ 223289 h 223707"/>
                  <a:gd name="connsiteX0" fmla="*/ 1366 w 13800"/>
                  <a:gd name="connsiteY0" fmla="*/ 342290 h 342290"/>
                  <a:gd name="connsiteX1" fmla="*/ 11366 w 13800"/>
                  <a:gd name="connsiteY1" fmla="*/ 342290 h 342290"/>
                  <a:gd name="connsiteX0" fmla="*/ 1989 w 14293"/>
                  <a:gd name="connsiteY0" fmla="*/ 324153 h 324153"/>
                  <a:gd name="connsiteX1" fmla="*/ 11989 w 14293"/>
                  <a:gd name="connsiteY1" fmla="*/ 324153 h 324153"/>
                  <a:gd name="connsiteX0" fmla="*/ 2255 w 14511"/>
                  <a:gd name="connsiteY0" fmla="*/ 370090 h 370090"/>
                  <a:gd name="connsiteX1" fmla="*/ 12255 w 14511"/>
                  <a:gd name="connsiteY1" fmla="*/ 370090 h 370090"/>
                  <a:gd name="connsiteX0" fmla="*/ 2329 w 14189"/>
                  <a:gd name="connsiteY0" fmla="*/ 440603 h 440603"/>
                  <a:gd name="connsiteX1" fmla="*/ 12329 w 14189"/>
                  <a:gd name="connsiteY1" fmla="*/ 440603 h 440603"/>
                  <a:gd name="connsiteX0" fmla="*/ 2751 w 14550"/>
                  <a:gd name="connsiteY0" fmla="*/ 444918 h 444918"/>
                  <a:gd name="connsiteX1" fmla="*/ 12751 w 14550"/>
                  <a:gd name="connsiteY1" fmla="*/ 444918 h 444918"/>
                  <a:gd name="connsiteX0" fmla="*/ 2670 w 14857"/>
                  <a:gd name="connsiteY0" fmla="*/ 449265 h 449265"/>
                  <a:gd name="connsiteX1" fmla="*/ 12670 w 14857"/>
                  <a:gd name="connsiteY1" fmla="*/ 449265 h 449265"/>
                  <a:gd name="connsiteX0" fmla="*/ 2810 w 14974"/>
                  <a:gd name="connsiteY0" fmla="*/ 403354 h 403354"/>
                  <a:gd name="connsiteX1" fmla="*/ 12810 w 14974"/>
                  <a:gd name="connsiteY1" fmla="*/ 403354 h 403354"/>
                  <a:gd name="connsiteX0" fmla="*/ 2954 w 14489"/>
                  <a:gd name="connsiteY0" fmla="*/ 354005 h 354005"/>
                  <a:gd name="connsiteX1" fmla="*/ 12954 w 14489"/>
                  <a:gd name="connsiteY1" fmla="*/ 354005 h 354005"/>
                  <a:gd name="connsiteX0" fmla="*/ 1970 w 13635"/>
                  <a:gd name="connsiteY0" fmla="*/ 349722 h 349722"/>
                  <a:gd name="connsiteX1" fmla="*/ 11970 w 13635"/>
                  <a:gd name="connsiteY1" fmla="*/ 349722 h 349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3635" h="349722">
                    <a:moveTo>
                      <a:pt x="1970" y="349722"/>
                    </a:moveTo>
                    <a:cubicBezTo>
                      <a:pt x="-7474" y="-103494"/>
                      <a:pt x="20582" y="-129473"/>
                      <a:pt x="11970" y="349722"/>
                    </a:cubicBezTo>
                  </a:path>
                </a:pathLst>
              </a:custGeom>
              <a:noFill/>
              <a:ln w="19050">
                <a:tailEnd type="triangl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cxnSp>
            <p:nvCxnSpPr>
              <p:cNvPr id="234" name="Straight Connector 233"/>
              <p:cNvCxnSpPr/>
              <p:nvPr/>
            </p:nvCxnSpPr>
            <p:spPr>
              <a:xfrm flipV="1">
                <a:off x="3412555" y="2566283"/>
                <a:ext cx="0" cy="164658"/>
              </a:xfrm>
              <a:prstGeom prst="line">
                <a:avLst/>
              </a:prstGeom>
              <a:noFill/>
              <a:ln w="19050">
                <a:tailEnd type="triangl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</p:grpSp>
        <p:grpSp>
          <p:nvGrpSpPr>
            <p:cNvPr id="168" name="Group 167"/>
            <p:cNvGrpSpPr/>
            <p:nvPr/>
          </p:nvGrpSpPr>
          <p:grpSpPr>
            <a:xfrm>
              <a:off x="706242" y="5105400"/>
              <a:ext cx="531549" cy="533400"/>
              <a:chOff x="2057400" y="2438400"/>
              <a:chExt cx="379678" cy="381000"/>
            </a:xfrm>
          </p:grpSpPr>
          <p:sp>
            <p:nvSpPr>
              <p:cNvPr id="222" name="AutoShape 568"/>
              <p:cNvSpPr>
                <a:spLocks noChangeArrowheads="1"/>
              </p:cNvSpPr>
              <p:nvPr/>
            </p:nvSpPr>
            <p:spPr bwMode="auto">
              <a:xfrm>
                <a:off x="2057400" y="2438400"/>
                <a:ext cx="379678" cy="379204"/>
              </a:xfrm>
              <a:custGeom>
                <a:avLst/>
                <a:gdLst>
                  <a:gd name="T0" fmla="*/ 101 w 21600"/>
                  <a:gd name="T1" fmla="*/ 217 h 21600"/>
                  <a:gd name="T2" fmla="*/ 134 w 21600"/>
                  <a:gd name="T3" fmla="*/ 528 h 21600"/>
                  <a:gd name="T4" fmla="*/ 317 w 21600"/>
                  <a:gd name="T5" fmla="*/ 375 h 21600"/>
                  <a:gd name="T6" fmla="*/ 325 w 21600"/>
                  <a:gd name="T7" fmla="*/ -100 h 21600"/>
                  <a:gd name="T8" fmla="*/ 660 w 21600"/>
                  <a:gd name="T9" fmla="*/ 71 h 21600"/>
                  <a:gd name="T10" fmla="*/ 488 w 21600"/>
                  <a:gd name="T11" fmla="*/ 406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3170 w 21600"/>
                  <a:gd name="T19" fmla="*/ 3170 h 21600"/>
                  <a:gd name="T20" fmla="*/ 18430 w 21600"/>
                  <a:gd name="T21" fmla="*/ 1843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9164" y="5727"/>
                    </a:moveTo>
                    <a:cubicBezTo>
                      <a:pt x="6962" y="6437"/>
                      <a:pt x="5470" y="8486"/>
                      <a:pt x="5470" y="10799"/>
                    </a:cubicBezTo>
                    <a:lnTo>
                      <a:pt x="0" y="10800"/>
                    </a:lnTo>
                    <a:cubicBezTo>
                      <a:pt x="0" y="6112"/>
                      <a:pt x="3023" y="1960"/>
                      <a:pt x="7485" y="521"/>
                    </a:cubicBezTo>
                    <a:lnTo>
                      <a:pt x="6656" y="-2049"/>
                    </a:lnTo>
                    <a:lnTo>
                      <a:pt x="13496" y="1456"/>
                    </a:lnTo>
                    <a:lnTo>
                      <a:pt x="9992" y="8296"/>
                    </a:lnTo>
                    <a:lnTo>
                      <a:pt x="9164" y="5727"/>
                    </a:lnTo>
                    <a:close/>
                  </a:path>
                </a:pathLst>
              </a:custGeom>
              <a:solidFill>
                <a:srgbClr val="7171E5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223" name="AutoShape 569"/>
              <p:cNvSpPr>
                <a:spLocks noChangeArrowheads="1"/>
              </p:cNvSpPr>
              <p:nvPr/>
            </p:nvSpPr>
            <p:spPr bwMode="auto">
              <a:xfrm rot="7281778">
                <a:off x="2057637" y="2439959"/>
                <a:ext cx="379204" cy="379678"/>
              </a:xfrm>
              <a:custGeom>
                <a:avLst/>
                <a:gdLst>
                  <a:gd name="T0" fmla="*/ 101 w 21600"/>
                  <a:gd name="T1" fmla="*/ 217 h 21600"/>
                  <a:gd name="T2" fmla="*/ 134 w 21600"/>
                  <a:gd name="T3" fmla="*/ 528 h 21600"/>
                  <a:gd name="T4" fmla="*/ 317 w 21600"/>
                  <a:gd name="T5" fmla="*/ 375 h 21600"/>
                  <a:gd name="T6" fmla="*/ 325 w 21600"/>
                  <a:gd name="T7" fmla="*/ -100 h 21600"/>
                  <a:gd name="T8" fmla="*/ 660 w 21600"/>
                  <a:gd name="T9" fmla="*/ 71 h 21600"/>
                  <a:gd name="T10" fmla="*/ 488 w 21600"/>
                  <a:gd name="T11" fmla="*/ 406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3170 w 21600"/>
                  <a:gd name="T19" fmla="*/ 3170 h 21600"/>
                  <a:gd name="T20" fmla="*/ 18430 w 21600"/>
                  <a:gd name="T21" fmla="*/ 1843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9164" y="5727"/>
                    </a:moveTo>
                    <a:cubicBezTo>
                      <a:pt x="6962" y="6437"/>
                      <a:pt x="5470" y="8486"/>
                      <a:pt x="5470" y="10799"/>
                    </a:cubicBezTo>
                    <a:lnTo>
                      <a:pt x="0" y="10800"/>
                    </a:lnTo>
                    <a:cubicBezTo>
                      <a:pt x="0" y="6112"/>
                      <a:pt x="3023" y="1960"/>
                      <a:pt x="7485" y="521"/>
                    </a:cubicBezTo>
                    <a:lnTo>
                      <a:pt x="6656" y="-2049"/>
                    </a:lnTo>
                    <a:lnTo>
                      <a:pt x="13496" y="1456"/>
                    </a:lnTo>
                    <a:lnTo>
                      <a:pt x="9992" y="8296"/>
                    </a:lnTo>
                    <a:lnTo>
                      <a:pt x="9164" y="5727"/>
                    </a:lnTo>
                    <a:close/>
                  </a:path>
                </a:pathLst>
              </a:custGeom>
              <a:solidFill>
                <a:srgbClr val="7171E5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224" name="AutoShape 570"/>
              <p:cNvSpPr>
                <a:spLocks noChangeArrowheads="1"/>
              </p:cNvSpPr>
              <p:nvPr/>
            </p:nvSpPr>
            <p:spPr bwMode="auto">
              <a:xfrm rot="14395787">
                <a:off x="2057637" y="2438163"/>
                <a:ext cx="379204" cy="379678"/>
              </a:xfrm>
              <a:custGeom>
                <a:avLst/>
                <a:gdLst>
                  <a:gd name="T0" fmla="*/ 101 w 21600"/>
                  <a:gd name="T1" fmla="*/ 217 h 21600"/>
                  <a:gd name="T2" fmla="*/ 134 w 21600"/>
                  <a:gd name="T3" fmla="*/ 528 h 21600"/>
                  <a:gd name="T4" fmla="*/ 317 w 21600"/>
                  <a:gd name="T5" fmla="*/ 375 h 21600"/>
                  <a:gd name="T6" fmla="*/ 325 w 21600"/>
                  <a:gd name="T7" fmla="*/ -100 h 21600"/>
                  <a:gd name="T8" fmla="*/ 660 w 21600"/>
                  <a:gd name="T9" fmla="*/ 71 h 21600"/>
                  <a:gd name="T10" fmla="*/ 488 w 21600"/>
                  <a:gd name="T11" fmla="*/ 406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3170 w 21600"/>
                  <a:gd name="T19" fmla="*/ 3170 h 21600"/>
                  <a:gd name="T20" fmla="*/ 18430 w 21600"/>
                  <a:gd name="T21" fmla="*/ 1843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9164" y="5727"/>
                    </a:moveTo>
                    <a:cubicBezTo>
                      <a:pt x="6962" y="6437"/>
                      <a:pt x="5470" y="8486"/>
                      <a:pt x="5470" y="10799"/>
                    </a:cubicBezTo>
                    <a:lnTo>
                      <a:pt x="0" y="10800"/>
                    </a:lnTo>
                    <a:cubicBezTo>
                      <a:pt x="0" y="6112"/>
                      <a:pt x="3023" y="1960"/>
                      <a:pt x="7485" y="521"/>
                    </a:cubicBezTo>
                    <a:lnTo>
                      <a:pt x="6656" y="-2049"/>
                    </a:lnTo>
                    <a:lnTo>
                      <a:pt x="13496" y="1456"/>
                    </a:lnTo>
                    <a:lnTo>
                      <a:pt x="9992" y="8296"/>
                    </a:lnTo>
                    <a:lnTo>
                      <a:pt x="9164" y="5727"/>
                    </a:lnTo>
                    <a:close/>
                  </a:path>
                </a:pathLst>
              </a:custGeom>
              <a:solidFill>
                <a:srgbClr val="7171E5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</p:grpSp>
        <p:sp>
          <p:nvSpPr>
            <p:cNvPr id="169" name="Rounded Rectangle 168"/>
            <p:cNvSpPr/>
            <p:nvPr/>
          </p:nvSpPr>
          <p:spPr>
            <a:xfrm>
              <a:off x="2776315" y="4572001"/>
              <a:ext cx="2286001" cy="1904999"/>
            </a:xfrm>
            <a:prstGeom prst="roundRect">
              <a:avLst>
                <a:gd name="adj" fmla="val 11074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28575">
              <a:solidFill>
                <a:srgbClr val="0070C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4400" dirty="0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grpSp>
          <p:nvGrpSpPr>
            <p:cNvPr id="170" name="Group 169"/>
            <p:cNvGrpSpPr/>
            <p:nvPr/>
          </p:nvGrpSpPr>
          <p:grpSpPr>
            <a:xfrm>
              <a:off x="3081114" y="6096000"/>
              <a:ext cx="1524000" cy="228600"/>
              <a:chOff x="1828800" y="3733800"/>
              <a:chExt cx="1524000" cy="228600"/>
            </a:xfrm>
          </p:grpSpPr>
          <p:sp>
            <p:nvSpPr>
              <p:cNvPr id="218" name="Rectangle 217"/>
              <p:cNvSpPr/>
              <p:nvPr/>
            </p:nvSpPr>
            <p:spPr>
              <a:xfrm>
                <a:off x="1828800" y="3733800"/>
                <a:ext cx="381000" cy="228600"/>
              </a:xfrm>
              <a:prstGeom prst="rect">
                <a:avLst/>
              </a:prstGeom>
              <a:solidFill>
                <a:srgbClr val="EDFFED"/>
              </a:solidFill>
              <a:ln w="12700" algn="ctr">
                <a:solidFill>
                  <a:srgbClr val="43A343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400" dirty="0">
                  <a:solidFill>
                    <a:schemeClr val="tx1"/>
                  </a:solidFill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219" name="Rectangle 218"/>
              <p:cNvSpPr/>
              <p:nvPr/>
            </p:nvSpPr>
            <p:spPr>
              <a:xfrm>
                <a:off x="2209800" y="3733800"/>
                <a:ext cx="381000" cy="228600"/>
              </a:xfrm>
              <a:prstGeom prst="rect">
                <a:avLst/>
              </a:prstGeom>
              <a:solidFill>
                <a:srgbClr val="EDFFED"/>
              </a:solidFill>
              <a:ln w="12700" algn="ctr">
                <a:solidFill>
                  <a:srgbClr val="43A343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400" dirty="0">
                  <a:solidFill>
                    <a:schemeClr val="tx1"/>
                  </a:solidFill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220" name="Rectangle 219"/>
              <p:cNvSpPr/>
              <p:nvPr/>
            </p:nvSpPr>
            <p:spPr>
              <a:xfrm>
                <a:off x="2590800" y="3733800"/>
                <a:ext cx="381000" cy="228600"/>
              </a:xfrm>
              <a:prstGeom prst="rect">
                <a:avLst/>
              </a:prstGeom>
              <a:solidFill>
                <a:srgbClr val="EDFFED"/>
              </a:solidFill>
              <a:ln w="12700" algn="ctr">
                <a:solidFill>
                  <a:srgbClr val="43A343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400" dirty="0">
                  <a:solidFill>
                    <a:schemeClr val="tx1"/>
                  </a:solidFill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221" name="Rectangle 220"/>
              <p:cNvSpPr/>
              <p:nvPr/>
            </p:nvSpPr>
            <p:spPr>
              <a:xfrm>
                <a:off x="2971800" y="3733800"/>
                <a:ext cx="381000" cy="228600"/>
              </a:xfrm>
              <a:prstGeom prst="rect">
                <a:avLst/>
              </a:prstGeom>
              <a:solidFill>
                <a:srgbClr val="EDFFED"/>
              </a:solidFill>
              <a:ln w="12700" algn="ctr">
                <a:solidFill>
                  <a:srgbClr val="43A343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400" dirty="0">
                  <a:solidFill>
                    <a:schemeClr val="tx1"/>
                  </a:solidFill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</p:grpSp>
        <p:grpSp>
          <p:nvGrpSpPr>
            <p:cNvPr id="171" name="Group 170"/>
            <p:cNvGrpSpPr/>
            <p:nvPr/>
          </p:nvGrpSpPr>
          <p:grpSpPr>
            <a:xfrm>
              <a:off x="4175081" y="5105400"/>
              <a:ext cx="658633" cy="609600"/>
              <a:chOff x="3075167" y="2286000"/>
              <a:chExt cx="658633" cy="609600"/>
            </a:xfrm>
          </p:grpSpPr>
          <p:sp>
            <p:nvSpPr>
              <p:cNvPr id="208" name="Oval 207"/>
              <p:cNvSpPr/>
              <p:nvPr/>
            </p:nvSpPr>
            <p:spPr>
              <a:xfrm>
                <a:off x="3322154" y="2401625"/>
                <a:ext cx="164658" cy="164658"/>
              </a:xfrm>
              <a:prstGeom prst="ellipse">
                <a:avLst/>
              </a:prstGeom>
              <a:solidFill>
                <a:srgbClr val="F3DCC4"/>
              </a:solidFill>
              <a:ln w="19050">
                <a:solidFill>
                  <a:srgbClr val="B26B24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209" name="Oval 208"/>
              <p:cNvSpPr/>
              <p:nvPr/>
            </p:nvSpPr>
            <p:spPr>
              <a:xfrm>
                <a:off x="3569142" y="2566284"/>
                <a:ext cx="164658" cy="164658"/>
              </a:xfrm>
              <a:prstGeom prst="ellipse">
                <a:avLst/>
              </a:prstGeom>
              <a:solidFill>
                <a:srgbClr val="F3DCC4"/>
              </a:solidFill>
              <a:ln w="19050">
                <a:solidFill>
                  <a:srgbClr val="B26B24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210" name="Oval 209"/>
              <p:cNvSpPr/>
              <p:nvPr/>
            </p:nvSpPr>
            <p:spPr>
              <a:xfrm>
                <a:off x="3322154" y="2730942"/>
                <a:ext cx="164658" cy="164658"/>
              </a:xfrm>
              <a:prstGeom prst="ellipse">
                <a:avLst/>
              </a:prstGeom>
              <a:solidFill>
                <a:srgbClr val="F3DCC4"/>
              </a:solidFill>
              <a:ln w="19050">
                <a:solidFill>
                  <a:srgbClr val="B26B24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211" name="Oval 210"/>
              <p:cNvSpPr/>
              <p:nvPr/>
            </p:nvSpPr>
            <p:spPr>
              <a:xfrm>
                <a:off x="3075167" y="2566284"/>
                <a:ext cx="164658" cy="164658"/>
              </a:xfrm>
              <a:prstGeom prst="ellipse">
                <a:avLst/>
              </a:prstGeom>
              <a:solidFill>
                <a:srgbClr val="F3DCC4"/>
              </a:solidFill>
              <a:ln w="19050">
                <a:solidFill>
                  <a:srgbClr val="B26B24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212" name="Freeform 211"/>
              <p:cNvSpPr/>
              <p:nvPr/>
            </p:nvSpPr>
            <p:spPr>
              <a:xfrm>
                <a:off x="3492394" y="2479551"/>
                <a:ext cx="163263" cy="88127"/>
              </a:xfrm>
              <a:custGeom>
                <a:avLst/>
                <a:gdLst>
                  <a:gd name="connsiteX0" fmla="*/ 0 w 302217"/>
                  <a:gd name="connsiteY0" fmla="*/ 0 h 162791"/>
                  <a:gd name="connsiteX1" fmla="*/ 302217 w 302217"/>
                  <a:gd name="connsiteY1" fmla="*/ 162732 h 162791"/>
                  <a:gd name="connsiteX0" fmla="*/ 0 w 302217"/>
                  <a:gd name="connsiteY0" fmla="*/ 23898 h 186630"/>
                  <a:gd name="connsiteX1" fmla="*/ 302217 w 302217"/>
                  <a:gd name="connsiteY1" fmla="*/ 186630 h 186630"/>
                  <a:gd name="connsiteX0" fmla="*/ 0 w 321571"/>
                  <a:gd name="connsiteY0" fmla="*/ 44231 h 206963"/>
                  <a:gd name="connsiteX1" fmla="*/ 302217 w 321571"/>
                  <a:gd name="connsiteY1" fmla="*/ 206963 h 206963"/>
                  <a:gd name="connsiteX0" fmla="*/ 0 w 321571"/>
                  <a:gd name="connsiteY0" fmla="*/ 0 h 162732"/>
                  <a:gd name="connsiteX1" fmla="*/ 302217 w 321571"/>
                  <a:gd name="connsiteY1" fmla="*/ 162732 h 162732"/>
                  <a:gd name="connsiteX0" fmla="*/ 0 w 302217"/>
                  <a:gd name="connsiteY0" fmla="*/ 2667 h 165399"/>
                  <a:gd name="connsiteX1" fmla="*/ 302217 w 302217"/>
                  <a:gd name="connsiteY1" fmla="*/ 165399 h 165399"/>
                  <a:gd name="connsiteX0" fmla="*/ 0 w 302217"/>
                  <a:gd name="connsiteY0" fmla="*/ 0 h 162732"/>
                  <a:gd name="connsiteX1" fmla="*/ 302217 w 302217"/>
                  <a:gd name="connsiteY1" fmla="*/ 162732 h 162732"/>
                  <a:gd name="connsiteX0" fmla="*/ 0 w 302217"/>
                  <a:gd name="connsiteY0" fmla="*/ 401 h 163133"/>
                  <a:gd name="connsiteX1" fmla="*/ 302217 w 302217"/>
                  <a:gd name="connsiteY1" fmla="*/ 163133 h 163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2217" h="163133">
                    <a:moveTo>
                      <a:pt x="0" y="401"/>
                    </a:moveTo>
                    <a:cubicBezTo>
                      <a:pt x="190500" y="-2182"/>
                      <a:pt x="295760" y="2984"/>
                      <a:pt x="302217" y="163133"/>
                    </a:cubicBezTo>
                  </a:path>
                </a:pathLst>
              </a:custGeom>
              <a:noFill/>
              <a:ln w="19050">
                <a:tailEnd type="triangl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213" name="Freeform 212"/>
              <p:cNvSpPr/>
              <p:nvPr/>
            </p:nvSpPr>
            <p:spPr>
              <a:xfrm rot="10800000">
                <a:off x="3157496" y="2725143"/>
                <a:ext cx="163263" cy="88127"/>
              </a:xfrm>
              <a:custGeom>
                <a:avLst/>
                <a:gdLst>
                  <a:gd name="connsiteX0" fmla="*/ 0 w 302217"/>
                  <a:gd name="connsiteY0" fmla="*/ 0 h 162791"/>
                  <a:gd name="connsiteX1" fmla="*/ 302217 w 302217"/>
                  <a:gd name="connsiteY1" fmla="*/ 162732 h 162791"/>
                  <a:gd name="connsiteX0" fmla="*/ 0 w 302217"/>
                  <a:gd name="connsiteY0" fmla="*/ 23898 h 186630"/>
                  <a:gd name="connsiteX1" fmla="*/ 302217 w 302217"/>
                  <a:gd name="connsiteY1" fmla="*/ 186630 h 186630"/>
                  <a:gd name="connsiteX0" fmla="*/ 0 w 321571"/>
                  <a:gd name="connsiteY0" fmla="*/ 44231 h 206963"/>
                  <a:gd name="connsiteX1" fmla="*/ 302217 w 321571"/>
                  <a:gd name="connsiteY1" fmla="*/ 206963 h 206963"/>
                  <a:gd name="connsiteX0" fmla="*/ 0 w 321571"/>
                  <a:gd name="connsiteY0" fmla="*/ 0 h 162732"/>
                  <a:gd name="connsiteX1" fmla="*/ 302217 w 321571"/>
                  <a:gd name="connsiteY1" fmla="*/ 162732 h 162732"/>
                  <a:gd name="connsiteX0" fmla="*/ 0 w 302217"/>
                  <a:gd name="connsiteY0" fmla="*/ 2667 h 165399"/>
                  <a:gd name="connsiteX1" fmla="*/ 302217 w 302217"/>
                  <a:gd name="connsiteY1" fmla="*/ 165399 h 165399"/>
                  <a:gd name="connsiteX0" fmla="*/ 0 w 302217"/>
                  <a:gd name="connsiteY0" fmla="*/ 0 h 162732"/>
                  <a:gd name="connsiteX1" fmla="*/ 302217 w 302217"/>
                  <a:gd name="connsiteY1" fmla="*/ 162732 h 162732"/>
                  <a:gd name="connsiteX0" fmla="*/ 0 w 302217"/>
                  <a:gd name="connsiteY0" fmla="*/ 401 h 163133"/>
                  <a:gd name="connsiteX1" fmla="*/ 302217 w 302217"/>
                  <a:gd name="connsiteY1" fmla="*/ 163133 h 163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2217" h="163133">
                    <a:moveTo>
                      <a:pt x="0" y="401"/>
                    </a:moveTo>
                    <a:cubicBezTo>
                      <a:pt x="190500" y="-2182"/>
                      <a:pt x="295760" y="2984"/>
                      <a:pt x="302217" y="163133"/>
                    </a:cubicBezTo>
                  </a:path>
                </a:pathLst>
              </a:custGeom>
              <a:noFill/>
              <a:ln w="19050">
                <a:tailEnd type="triangl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214" name="Freeform 213"/>
              <p:cNvSpPr/>
              <p:nvPr/>
            </p:nvSpPr>
            <p:spPr>
              <a:xfrm flipH="1">
                <a:off x="3158892" y="2483954"/>
                <a:ext cx="163263" cy="88127"/>
              </a:xfrm>
              <a:custGeom>
                <a:avLst/>
                <a:gdLst>
                  <a:gd name="connsiteX0" fmla="*/ 0 w 302217"/>
                  <a:gd name="connsiteY0" fmla="*/ 0 h 162791"/>
                  <a:gd name="connsiteX1" fmla="*/ 302217 w 302217"/>
                  <a:gd name="connsiteY1" fmla="*/ 162732 h 162791"/>
                  <a:gd name="connsiteX0" fmla="*/ 0 w 302217"/>
                  <a:gd name="connsiteY0" fmla="*/ 23898 h 186630"/>
                  <a:gd name="connsiteX1" fmla="*/ 302217 w 302217"/>
                  <a:gd name="connsiteY1" fmla="*/ 186630 h 186630"/>
                  <a:gd name="connsiteX0" fmla="*/ 0 w 321571"/>
                  <a:gd name="connsiteY0" fmla="*/ 44231 h 206963"/>
                  <a:gd name="connsiteX1" fmla="*/ 302217 w 321571"/>
                  <a:gd name="connsiteY1" fmla="*/ 206963 h 206963"/>
                  <a:gd name="connsiteX0" fmla="*/ 0 w 321571"/>
                  <a:gd name="connsiteY0" fmla="*/ 0 h 162732"/>
                  <a:gd name="connsiteX1" fmla="*/ 302217 w 321571"/>
                  <a:gd name="connsiteY1" fmla="*/ 162732 h 162732"/>
                  <a:gd name="connsiteX0" fmla="*/ 0 w 302217"/>
                  <a:gd name="connsiteY0" fmla="*/ 2667 h 165399"/>
                  <a:gd name="connsiteX1" fmla="*/ 302217 w 302217"/>
                  <a:gd name="connsiteY1" fmla="*/ 165399 h 165399"/>
                  <a:gd name="connsiteX0" fmla="*/ 0 w 302217"/>
                  <a:gd name="connsiteY0" fmla="*/ 0 h 162732"/>
                  <a:gd name="connsiteX1" fmla="*/ 302217 w 302217"/>
                  <a:gd name="connsiteY1" fmla="*/ 162732 h 162732"/>
                  <a:gd name="connsiteX0" fmla="*/ 0 w 302217"/>
                  <a:gd name="connsiteY0" fmla="*/ 401 h 163133"/>
                  <a:gd name="connsiteX1" fmla="*/ 302217 w 302217"/>
                  <a:gd name="connsiteY1" fmla="*/ 163133 h 163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2217" h="163133">
                    <a:moveTo>
                      <a:pt x="0" y="401"/>
                    </a:moveTo>
                    <a:cubicBezTo>
                      <a:pt x="190500" y="-2182"/>
                      <a:pt x="295760" y="2984"/>
                      <a:pt x="302217" y="163133"/>
                    </a:cubicBezTo>
                  </a:path>
                </a:pathLst>
              </a:custGeom>
              <a:noFill/>
              <a:ln w="19050">
                <a:headEnd type="triangle" w="sm" len="med"/>
                <a:tailEnd type="non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215" name="Freeform 214"/>
              <p:cNvSpPr/>
              <p:nvPr/>
            </p:nvSpPr>
            <p:spPr>
              <a:xfrm rot="10800000" flipH="1">
                <a:off x="3488208" y="2725144"/>
                <a:ext cx="163263" cy="88127"/>
              </a:xfrm>
              <a:custGeom>
                <a:avLst/>
                <a:gdLst>
                  <a:gd name="connsiteX0" fmla="*/ 0 w 302217"/>
                  <a:gd name="connsiteY0" fmla="*/ 0 h 162791"/>
                  <a:gd name="connsiteX1" fmla="*/ 302217 w 302217"/>
                  <a:gd name="connsiteY1" fmla="*/ 162732 h 162791"/>
                  <a:gd name="connsiteX0" fmla="*/ 0 w 302217"/>
                  <a:gd name="connsiteY0" fmla="*/ 23898 h 186630"/>
                  <a:gd name="connsiteX1" fmla="*/ 302217 w 302217"/>
                  <a:gd name="connsiteY1" fmla="*/ 186630 h 186630"/>
                  <a:gd name="connsiteX0" fmla="*/ 0 w 321571"/>
                  <a:gd name="connsiteY0" fmla="*/ 44231 h 206963"/>
                  <a:gd name="connsiteX1" fmla="*/ 302217 w 321571"/>
                  <a:gd name="connsiteY1" fmla="*/ 206963 h 206963"/>
                  <a:gd name="connsiteX0" fmla="*/ 0 w 321571"/>
                  <a:gd name="connsiteY0" fmla="*/ 0 h 162732"/>
                  <a:gd name="connsiteX1" fmla="*/ 302217 w 321571"/>
                  <a:gd name="connsiteY1" fmla="*/ 162732 h 162732"/>
                  <a:gd name="connsiteX0" fmla="*/ 0 w 302217"/>
                  <a:gd name="connsiteY0" fmla="*/ 2667 h 165399"/>
                  <a:gd name="connsiteX1" fmla="*/ 302217 w 302217"/>
                  <a:gd name="connsiteY1" fmla="*/ 165399 h 165399"/>
                  <a:gd name="connsiteX0" fmla="*/ 0 w 302217"/>
                  <a:gd name="connsiteY0" fmla="*/ 0 h 162732"/>
                  <a:gd name="connsiteX1" fmla="*/ 302217 w 302217"/>
                  <a:gd name="connsiteY1" fmla="*/ 162732 h 162732"/>
                  <a:gd name="connsiteX0" fmla="*/ 0 w 302217"/>
                  <a:gd name="connsiteY0" fmla="*/ 401 h 163133"/>
                  <a:gd name="connsiteX1" fmla="*/ 302217 w 302217"/>
                  <a:gd name="connsiteY1" fmla="*/ 163133 h 163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2217" h="163133">
                    <a:moveTo>
                      <a:pt x="0" y="401"/>
                    </a:moveTo>
                    <a:cubicBezTo>
                      <a:pt x="190500" y="-2182"/>
                      <a:pt x="295760" y="2984"/>
                      <a:pt x="302217" y="163133"/>
                    </a:cubicBezTo>
                  </a:path>
                </a:pathLst>
              </a:custGeom>
              <a:noFill/>
              <a:ln w="19050">
                <a:headEnd type="triangle" w="sm" len="med"/>
                <a:tailEnd type="non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216" name="Freeform 215"/>
              <p:cNvSpPr/>
              <p:nvPr/>
            </p:nvSpPr>
            <p:spPr>
              <a:xfrm>
                <a:off x="3334455" y="2286000"/>
                <a:ext cx="136991" cy="126788"/>
              </a:xfrm>
              <a:custGeom>
                <a:avLst/>
                <a:gdLst>
                  <a:gd name="connsiteX0" fmla="*/ 0 w 185980"/>
                  <a:gd name="connsiteY0" fmla="*/ 0 h 6711"/>
                  <a:gd name="connsiteX1" fmla="*/ 185980 w 185980"/>
                  <a:gd name="connsiteY1" fmla="*/ 0 h 6711"/>
                  <a:gd name="connsiteX0" fmla="*/ 2160 w 12160"/>
                  <a:gd name="connsiteY0" fmla="*/ 223289 h 223707"/>
                  <a:gd name="connsiteX1" fmla="*/ 12160 w 12160"/>
                  <a:gd name="connsiteY1" fmla="*/ 223289 h 223707"/>
                  <a:gd name="connsiteX0" fmla="*/ 1366 w 13800"/>
                  <a:gd name="connsiteY0" fmla="*/ 342290 h 342290"/>
                  <a:gd name="connsiteX1" fmla="*/ 11366 w 13800"/>
                  <a:gd name="connsiteY1" fmla="*/ 342290 h 342290"/>
                  <a:gd name="connsiteX0" fmla="*/ 1989 w 14293"/>
                  <a:gd name="connsiteY0" fmla="*/ 324153 h 324153"/>
                  <a:gd name="connsiteX1" fmla="*/ 11989 w 14293"/>
                  <a:gd name="connsiteY1" fmla="*/ 324153 h 324153"/>
                  <a:gd name="connsiteX0" fmla="*/ 2255 w 14511"/>
                  <a:gd name="connsiteY0" fmla="*/ 370090 h 370090"/>
                  <a:gd name="connsiteX1" fmla="*/ 12255 w 14511"/>
                  <a:gd name="connsiteY1" fmla="*/ 370090 h 370090"/>
                  <a:gd name="connsiteX0" fmla="*/ 2329 w 14189"/>
                  <a:gd name="connsiteY0" fmla="*/ 440603 h 440603"/>
                  <a:gd name="connsiteX1" fmla="*/ 12329 w 14189"/>
                  <a:gd name="connsiteY1" fmla="*/ 440603 h 440603"/>
                  <a:gd name="connsiteX0" fmla="*/ 2751 w 14550"/>
                  <a:gd name="connsiteY0" fmla="*/ 444918 h 444918"/>
                  <a:gd name="connsiteX1" fmla="*/ 12751 w 14550"/>
                  <a:gd name="connsiteY1" fmla="*/ 444918 h 444918"/>
                  <a:gd name="connsiteX0" fmla="*/ 2670 w 14857"/>
                  <a:gd name="connsiteY0" fmla="*/ 449265 h 449265"/>
                  <a:gd name="connsiteX1" fmla="*/ 12670 w 14857"/>
                  <a:gd name="connsiteY1" fmla="*/ 449265 h 449265"/>
                  <a:gd name="connsiteX0" fmla="*/ 2810 w 14974"/>
                  <a:gd name="connsiteY0" fmla="*/ 403354 h 403354"/>
                  <a:gd name="connsiteX1" fmla="*/ 12810 w 14974"/>
                  <a:gd name="connsiteY1" fmla="*/ 403354 h 403354"/>
                  <a:gd name="connsiteX0" fmla="*/ 2954 w 14489"/>
                  <a:gd name="connsiteY0" fmla="*/ 354005 h 354005"/>
                  <a:gd name="connsiteX1" fmla="*/ 12954 w 14489"/>
                  <a:gd name="connsiteY1" fmla="*/ 354005 h 354005"/>
                  <a:gd name="connsiteX0" fmla="*/ 1970 w 13635"/>
                  <a:gd name="connsiteY0" fmla="*/ 349722 h 349722"/>
                  <a:gd name="connsiteX1" fmla="*/ 11970 w 13635"/>
                  <a:gd name="connsiteY1" fmla="*/ 349722 h 349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3635" h="349722">
                    <a:moveTo>
                      <a:pt x="1970" y="349722"/>
                    </a:moveTo>
                    <a:cubicBezTo>
                      <a:pt x="-7474" y="-103494"/>
                      <a:pt x="20582" y="-129473"/>
                      <a:pt x="11970" y="349722"/>
                    </a:cubicBezTo>
                  </a:path>
                </a:pathLst>
              </a:custGeom>
              <a:noFill/>
              <a:ln w="19050">
                <a:tailEnd type="triangl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cxnSp>
            <p:nvCxnSpPr>
              <p:cNvPr id="217" name="Straight Connector 216"/>
              <p:cNvCxnSpPr/>
              <p:nvPr/>
            </p:nvCxnSpPr>
            <p:spPr>
              <a:xfrm flipV="1">
                <a:off x="3404484" y="2566284"/>
                <a:ext cx="0" cy="164658"/>
              </a:xfrm>
              <a:prstGeom prst="line">
                <a:avLst/>
              </a:prstGeom>
              <a:noFill/>
              <a:ln w="19050">
                <a:tailEnd type="triangl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</p:grpSp>
        <p:grpSp>
          <p:nvGrpSpPr>
            <p:cNvPr id="172" name="Group 171"/>
            <p:cNvGrpSpPr/>
            <p:nvPr/>
          </p:nvGrpSpPr>
          <p:grpSpPr>
            <a:xfrm>
              <a:off x="3144642" y="5105400"/>
              <a:ext cx="531549" cy="533400"/>
              <a:chOff x="2057400" y="2438400"/>
              <a:chExt cx="379678" cy="381000"/>
            </a:xfrm>
          </p:grpSpPr>
          <p:sp>
            <p:nvSpPr>
              <p:cNvPr id="205" name="AutoShape 568"/>
              <p:cNvSpPr>
                <a:spLocks noChangeArrowheads="1"/>
              </p:cNvSpPr>
              <p:nvPr/>
            </p:nvSpPr>
            <p:spPr bwMode="auto">
              <a:xfrm>
                <a:off x="2057400" y="2438400"/>
                <a:ext cx="379678" cy="379204"/>
              </a:xfrm>
              <a:custGeom>
                <a:avLst/>
                <a:gdLst>
                  <a:gd name="T0" fmla="*/ 101 w 21600"/>
                  <a:gd name="T1" fmla="*/ 217 h 21600"/>
                  <a:gd name="T2" fmla="*/ 134 w 21600"/>
                  <a:gd name="T3" fmla="*/ 528 h 21600"/>
                  <a:gd name="T4" fmla="*/ 317 w 21600"/>
                  <a:gd name="T5" fmla="*/ 375 h 21600"/>
                  <a:gd name="T6" fmla="*/ 325 w 21600"/>
                  <a:gd name="T7" fmla="*/ -100 h 21600"/>
                  <a:gd name="T8" fmla="*/ 660 w 21600"/>
                  <a:gd name="T9" fmla="*/ 71 h 21600"/>
                  <a:gd name="T10" fmla="*/ 488 w 21600"/>
                  <a:gd name="T11" fmla="*/ 406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3170 w 21600"/>
                  <a:gd name="T19" fmla="*/ 3170 h 21600"/>
                  <a:gd name="T20" fmla="*/ 18430 w 21600"/>
                  <a:gd name="T21" fmla="*/ 1843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9164" y="5727"/>
                    </a:moveTo>
                    <a:cubicBezTo>
                      <a:pt x="6962" y="6437"/>
                      <a:pt x="5470" y="8486"/>
                      <a:pt x="5470" y="10799"/>
                    </a:cubicBezTo>
                    <a:lnTo>
                      <a:pt x="0" y="10800"/>
                    </a:lnTo>
                    <a:cubicBezTo>
                      <a:pt x="0" y="6112"/>
                      <a:pt x="3023" y="1960"/>
                      <a:pt x="7485" y="521"/>
                    </a:cubicBezTo>
                    <a:lnTo>
                      <a:pt x="6656" y="-2049"/>
                    </a:lnTo>
                    <a:lnTo>
                      <a:pt x="13496" y="1456"/>
                    </a:lnTo>
                    <a:lnTo>
                      <a:pt x="9992" y="8296"/>
                    </a:lnTo>
                    <a:lnTo>
                      <a:pt x="9164" y="5727"/>
                    </a:lnTo>
                    <a:close/>
                  </a:path>
                </a:pathLst>
              </a:custGeom>
              <a:solidFill>
                <a:srgbClr val="7171E5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206" name="AutoShape 569"/>
              <p:cNvSpPr>
                <a:spLocks noChangeArrowheads="1"/>
              </p:cNvSpPr>
              <p:nvPr/>
            </p:nvSpPr>
            <p:spPr bwMode="auto">
              <a:xfrm rot="7281778">
                <a:off x="2057637" y="2439959"/>
                <a:ext cx="379204" cy="379678"/>
              </a:xfrm>
              <a:custGeom>
                <a:avLst/>
                <a:gdLst>
                  <a:gd name="T0" fmla="*/ 101 w 21600"/>
                  <a:gd name="T1" fmla="*/ 217 h 21600"/>
                  <a:gd name="T2" fmla="*/ 134 w 21600"/>
                  <a:gd name="T3" fmla="*/ 528 h 21600"/>
                  <a:gd name="T4" fmla="*/ 317 w 21600"/>
                  <a:gd name="T5" fmla="*/ 375 h 21600"/>
                  <a:gd name="T6" fmla="*/ 325 w 21600"/>
                  <a:gd name="T7" fmla="*/ -100 h 21600"/>
                  <a:gd name="T8" fmla="*/ 660 w 21600"/>
                  <a:gd name="T9" fmla="*/ 71 h 21600"/>
                  <a:gd name="T10" fmla="*/ 488 w 21600"/>
                  <a:gd name="T11" fmla="*/ 406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3170 w 21600"/>
                  <a:gd name="T19" fmla="*/ 3170 h 21600"/>
                  <a:gd name="T20" fmla="*/ 18430 w 21600"/>
                  <a:gd name="T21" fmla="*/ 1843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9164" y="5727"/>
                    </a:moveTo>
                    <a:cubicBezTo>
                      <a:pt x="6962" y="6437"/>
                      <a:pt x="5470" y="8486"/>
                      <a:pt x="5470" y="10799"/>
                    </a:cubicBezTo>
                    <a:lnTo>
                      <a:pt x="0" y="10800"/>
                    </a:lnTo>
                    <a:cubicBezTo>
                      <a:pt x="0" y="6112"/>
                      <a:pt x="3023" y="1960"/>
                      <a:pt x="7485" y="521"/>
                    </a:cubicBezTo>
                    <a:lnTo>
                      <a:pt x="6656" y="-2049"/>
                    </a:lnTo>
                    <a:lnTo>
                      <a:pt x="13496" y="1456"/>
                    </a:lnTo>
                    <a:lnTo>
                      <a:pt x="9992" y="8296"/>
                    </a:lnTo>
                    <a:lnTo>
                      <a:pt x="9164" y="5727"/>
                    </a:lnTo>
                    <a:close/>
                  </a:path>
                </a:pathLst>
              </a:custGeom>
              <a:solidFill>
                <a:srgbClr val="7171E5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207" name="AutoShape 570"/>
              <p:cNvSpPr>
                <a:spLocks noChangeArrowheads="1"/>
              </p:cNvSpPr>
              <p:nvPr/>
            </p:nvSpPr>
            <p:spPr bwMode="auto">
              <a:xfrm rot="14395787">
                <a:off x="2057637" y="2438163"/>
                <a:ext cx="379204" cy="379678"/>
              </a:xfrm>
              <a:custGeom>
                <a:avLst/>
                <a:gdLst>
                  <a:gd name="T0" fmla="*/ 101 w 21600"/>
                  <a:gd name="T1" fmla="*/ 217 h 21600"/>
                  <a:gd name="T2" fmla="*/ 134 w 21600"/>
                  <a:gd name="T3" fmla="*/ 528 h 21600"/>
                  <a:gd name="T4" fmla="*/ 317 w 21600"/>
                  <a:gd name="T5" fmla="*/ 375 h 21600"/>
                  <a:gd name="T6" fmla="*/ 325 w 21600"/>
                  <a:gd name="T7" fmla="*/ -100 h 21600"/>
                  <a:gd name="T8" fmla="*/ 660 w 21600"/>
                  <a:gd name="T9" fmla="*/ 71 h 21600"/>
                  <a:gd name="T10" fmla="*/ 488 w 21600"/>
                  <a:gd name="T11" fmla="*/ 406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3170 w 21600"/>
                  <a:gd name="T19" fmla="*/ 3170 h 21600"/>
                  <a:gd name="T20" fmla="*/ 18430 w 21600"/>
                  <a:gd name="T21" fmla="*/ 1843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9164" y="5727"/>
                    </a:moveTo>
                    <a:cubicBezTo>
                      <a:pt x="6962" y="6437"/>
                      <a:pt x="5470" y="8486"/>
                      <a:pt x="5470" y="10799"/>
                    </a:cubicBezTo>
                    <a:lnTo>
                      <a:pt x="0" y="10800"/>
                    </a:lnTo>
                    <a:cubicBezTo>
                      <a:pt x="0" y="6112"/>
                      <a:pt x="3023" y="1960"/>
                      <a:pt x="7485" y="521"/>
                    </a:cubicBezTo>
                    <a:lnTo>
                      <a:pt x="6656" y="-2049"/>
                    </a:lnTo>
                    <a:lnTo>
                      <a:pt x="13496" y="1456"/>
                    </a:lnTo>
                    <a:lnTo>
                      <a:pt x="9992" y="8296"/>
                    </a:lnTo>
                    <a:lnTo>
                      <a:pt x="9164" y="5727"/>
                    </a:lnTo>
                    <a:close/>
                  </a:path>
                </a:pathLst>
              </a:custGeom>
              <a:solidFill>
                <a:srgbClr val="7171E5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</p:grpSp>
        <p:sp>
          <p:nvSpPr>
            <p:cNvPr id="173" name="Rounded Rectangle 172"/>
            <p:cNvSpPr/>
            <p:nvPr/>
          </p:nvSpPr>
          <p:spPr>
            <a:xfrm>
              <a:off x="5214714" y="4572000"/>
              <a:ext cx="2286000" cy="1905000"/>
            </a:xfrm>
            <a:prstGeom prst="roundRect">
              <a:avLst>
                <a:gd name="adj" fmla="val 11074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28575">
              <a:solidFill>
                <a:srgbClr val="0070C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6600" dirty="0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grpSp>
          <p:nvGrpSpPr>
            <p:cNvPr id="174" name="Group 173"/>
            <p:cNvGrpSpPr/>
            <p:nvPr/>
          </p:nvGrpSpPr>
          <p:grpSpPr>
            <a:xfrm>
              <a:off x="5519514" y="6096000"/>
              <a:ext cx="1524000" cy="228600"/>
              <a:chOff x="1828800" y="3733800"/>
              <a:chExt cx="1524000" cy="228600"/>
            </a:xfrm>
          </p:grpSpPr>
          <p:sp>
            <p:nvSpPr>
              <p:cNvPr id="201" name="Rectangle 200"/>
              <p:cNvSpPr/>
              <p:nvPr/>
            </p:nvSpPr>
            <p:spPr>
              <a:xfrm>
                <a:off x="1828800" y="3733800"/>
                <a:ext cx="381000" cy="228600"/>
              </a:xfrm>
              <a:prstGeom prst="rect">
                <a:avLst/>
              </a:prstGeom>
              <a:solidFill>
                <a:srgbClr val="EDFFED"/>
              </a:solidFill>
              <a:ln w="12700" algn="ctr">
                <a:solidFill>
                  <a:srgbClr val="43A343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400" dirty="0">
                  <a:solidFill>
                    <a:schemeClr val="tx1"/>
                  </a:solidFill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202" name="Rectangle 201"/>
              <p:cNvSpPr/>
              <p:nvPr/>
            </p:nvSpPr>
            <p:spPr>
              <a:xfrm>
                <a:off x="2209800" y="3733800"/>
                <a:ext cx="381000" cy="228600"/>
              </a:xfrm>
              <a:prstGeom prst="rect">
                <a:avLst/>
              </a:prstGeom>
              <a:solidFill>
                <a:srgbClr val="EDFFED"/>
              </a:solidFill>
              <a:ln w="12700" algn="ctr">
                <a:solidFill>
                  <a:srgbClr val="43A343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400" dirty="0">
                  <a:solidFill>
                    <a:schemeClr val="tx1"/>
                  </a:solidFill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203" name="Rectangle 202"/>
              <p:cNvSpPr/>
              <p:nvPr/>
            </p:nvSpPr>
            <p:spPr>
              <a:xfrm>
                <a:off x="2590800" y="3733800"/>
                <a:ext cx="381000" cy="228600"/>
              </a:xfrm>
              <a:prstGeom prst="rect">
                <a:avLst/>
              </a:prstGeom>
              <a:solidFill>
                <a:srgbClr val="EDFFED"/>
              </a:solidFill>
              <a:ln w="12700" algn="ctr">
                <a:solidFill>
                  <a:srgbClr val="43A343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400" dirty="0">
                  <a:solidFill>
                    <a:schemeClr val="tx1"/>
                  </a:solidFill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204" name="Rectangle 203"/>
              <p:cNvSpPr/>
              <p:nvPr/>
            </p:nvSpPr>
            <p:spPr>
              <a:xfrm>
                <a:off x="2971800" y="3733800"/>
                <a:ext cx="381000" cy="228600"/>
              </a:xfrm>
              <a:prstGeom prst="rect">
                <a:avLst/>
              </a:prstGeom>
              <a:solidFill>
                <a:srgbClr val="EDFFED"/>
              </a:solidFill>
              <a:ln w="12700" algn="ctr">
                <a:solidFill>
                  <a:srgbClr val="43A343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400" dirty="0">
                  <a:solidFill>
                    <a:schemeClr val="tx1"/>
                  </a:solidFill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</p:grpSp>
        <p:grpSp>
          <p:nvGrpSpPr>
            <p:cNvPr id="175" name="Group 174"/>
            <p:cNvGrpSpPr/>
            <p:nvPr/>
          </p:nvGrpSpPr>
          <p:grpSpPr>
            <a:xfrm>
              <a:off x="6613481" y="5105400"/>
              <a:ext cx="658633" cy="609600"/>
              <a:chOff x="3075167" y="2286000"/>
              <a:chExt cx="658633" cy="609600"/>
            </a:xfrm>
          </p:grpSpPr>
          <p:sp>
            <p:nvSpPr>
              <p:cNvPr id="191" name="Oval 190"/>
              <p:cNvSpPr/>
              <p:nvPr/>
            </p:nvSpPr>
            <p:spPr>
              <a:xfrm>
                <a:off x="3322154" y="2401625"/>
                <a:ext cx="164658" cy="164658"/>
              </a:xfrm>
              <a:prstGeom prst="ellipse">
                <a:avLst/>
              </a:prstGeom>
              <a:solidFill>
                <a:srgbClr val="F3DCC4"/>
              </a:solidFill>
              <a:ln w="19050">
                <a:solidFill>
                  <a:srgbClr val="B26B24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192" name="Oval 191"/>
              <p:cNvSpPr/>
              <p:nvPr/>
            </p:nvSpPr>
            <p:spPr>
              <a:xfrm>
                <a:off x="3569142" y="2566284"/>
                <a:ext cx="164658" cy="164658"/>
              </a:xfrm>
              <a:prstGeom prst="ellipse">
                <a:avLst/>
              </a:prstGeom>
              <a:solidFill>
                <a:srgbClr val="F3DCC4"/>
              </a:solidFill>
              <a:ln w="19050">
                <a:solidFill>
                  <a:srgbClr val="B26B24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193" name="Oval 192"/>
              <p:cNvSpPr/>
              <p:nvPr/>
            </p:nvSpPr>
            <p:spPr>
              <a:xfrm>
                <a:off x="3322154" y="2730942"/>
                <a:ext cx="164658" cy="164658"/>
              </a:xfrm>
              <a:prstGeom prst="ellipse">
                <a:avLst/>
              </a:prstGeom>
              <a:solidFill>
                <a:srgbClr val="F3DCC4"/>
              </a:solidFill>
              <a:ln w="19050">
                <a:solidFill>
                  <a:srgbClr val="B26B24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194" name="Oval 193"/>
              <p:cNvSpPr/>
              <p:nvPr/>
            </p:nvSpPr>
            <p:spPr>
              <a:xfrm>
                <a:off x="3075167" y="2566284"/>
                <a:ext cx="164658" cy="164658"/>
              </a:xfrm>
              <a:prstGeom prst="ellipse">
                <a:avLst/>
              </a:prstGeom>
              <a:solidFill>
                <a:srgbClr val="F3DCC4"/>
              </a:solidFill>
              <a:ln w="19050">
                <a:solidFill>
                  <a:srgbClr val="B26B24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195" name="Freeform 194"/>
              <p:cNvSpPr/>
              <p:nvPr/>
            </p:nvSpPr>
            <p:spPr>
              <a:xfrm>
                <a:off x="3492394" y="2479551"/>
                <a:ext cx="163263" cy="88127"/>
              </a:xfrm>
              <a:custGeom>
                <a:avLst/>
                <a:gdLst>
                  <a:gd name="connsiteX0" fmla="*/ 0 w 302217"/>
                  <a:gd name="connsiteY0" fmla="*/ 0 h 162791"/>
                  <a:gd name="connsiteX1" fmla="*/ 302217 w 302217"/>
                  <a:gd name="connsiteY1" fmla="*/ 162732 h 162791"/>
                  <a:gd name="connsiteX0" fmla="*/ 0 w 302217"/>
                  <a:gd name="connsiteY0" fmla="*/ 23898 h 186630"/>
                  <a:gd name="connsiteX1" fmla="*/ 302217 w 302217"/>
                  <a:gd name="connsiteY1" fmla="*/ 186630 h 186630"/>
                  <a:gd name="connsiteX0" fmla="*/ 0 w 321571"/>
                  <a:gd name="connsiteY0" fmla="*/ 44231 h 206963"/>
                  <a:gd name="connsiteX1" fmla="*/ 302217 w 321571"/>
                  <a:gd name="connsiteY1" fmla="*/ 206963 h 206963"/>
                  <a:gd name="connsiteX0" fmla="*/ 0 w 321571"/>
                  <a:gd name="connsiteY0" fmla="*/ 0 h 162732"/>
                  <a:gd name="connsiteX1" fmla="*/ 302217 w 321571"/>
                  <a:gd name="connsiteY1" fmla="*/ 162732 h 162732"/>
                  <a:gd name="connsiteX0" fmla="*/ 0 w 302217"/>
                  <a:gd name="connsiteY0" fmla="*/ 2667 h 165399"/>
                  <a:gd name="connsiteX1" fmla="*/ 302217 w 302217"/>
                  <a:gd name="connsiteY1" fmla="*/ 165399 h 165399"/>
                  <a:gd name="connsiteX0" fmla="*/ 0 w 302217"/>
                  <a:gd name="connsiteY0" fmla="*/ 0 h 162732"/>
                  <a:gd name="connsiteX1" fmla="*/ 302217 w 302217"/>
                  <a:gd name="connsiteY1" fmla="*/ 162732 h 162732"/>
                  <a:gd name="connsiteX0" fmla="*/ 0 w 302217"/>
                  <a:gd name="connsiteY0" fmla="*/ 401 h 163133"/>
                  <a:gd name="connsiteX1" fmla="*/ 302217 w 302217"/>
                  <a:gd name="connsiteY1" fmla="*/ 163133 h 163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2217" h="163133">
                    <a:moveTo>
                      <a:pt x="0" y="401"/>
                    </a:moveTo>
                    <a:cubicBezTo>
                      <a:pt x="190500" y="-2182"/>
                      <a:pt x="295760" y="2984"/>
                      <a:pt x="302217" y="163133"/>
                    </a:cubicBezTo>
                  </a:path>
                </a:pathLst>
              </a:custGeom>
              <a:noFill/>
              <a:ln w="19050">
                <a:tailEnd type="triangl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196" name="Freeform 195"/>
              <p:cNvSpPr/>
              <p:nvPr/>
            </p:nvSpPr>
            <p:spPr>
              <a:xfrm rot="10800000">
                <a:off x="3157496" y="2725143"/>
                <a:ext cx="163263" cy="88127"/>
              </a:xfrm>
              <a:custGeom>
                <a:avLst/>
                <a:gdLst>
                  <a:gd name="connsiteX0" fmla="*/ 0 w 302217"/>
                  <a:gd name="connsiteY0" fmla="*/ 0 h 162791"/>
                  <a:gd name="connsiteX1" fmla="*/ 302217 w 302217"/>
                  <a:gd name="connsiteY1" fmla="*/ 162732 h 162791"/>
                  <a:gd name="connsiteX0" fmla="*/ 0 w 302217"/>
                  <a:gd name="connsiteY0" fmla="*/ 23898 h 186630"/>
                  <a:gd name="connsiteX1" fmla="*/ 302217 w 302217"/>
                  <a:gd name="connsiteY1" fmla="*/ 186630 h 186630"/>
                  <a:gd name="connsiteX0" fmla="*/ 0 w 321571"/>
                  <a:gd name="connsiteY0" fmla="*/ 44231 h 206963"/>
                  <a:gd name="connsiteX1" fmla="*/ 302217 w 321571"/>
                  <a:gd name="connsiteY1" fmla="*/ 206963 h 206963"/>
                  <a:gd name="connsiteX0" fmla="*/ 0 w 321571"/>
                  <a:gd name="connsiteY0" fmla="*/ 0 h 162732"/>
                  <a:gd name="connsiteX1" fmla="*/ 302217 w 321571"/>
                  <a:gd name="connsiteY1" fmla="*/ 162732 h 162732"/>
                  <a:gd name="connsiteX0" fmla="*/ 0 w 302217"/>
                  <a:gd name="connsiteY0" fmla="*/ 2667 h 165399"/>
                  <a:gd name="connsiteX1" fmla="*/ 302217 w 302217"/>
                  <a:gd name="connsiteY1" fmla="*/ 165399 h 165399"/>
                  <a:gd name="connsiteX0" fmla="*/ 0 w 302217"/>
                  <a:gd name="connsiteY0" fmla="*/ 0 h 162732"/>
                  <a:gd name="connsiteX1" fmla="*/ 302217 w 302217"/>
                  <a:gd name="connsiteY1" fmla="*/ 162732 h 162732"/>
                  <a:gd name="connsiteX0" fmla="*/ 0 w 302217"/>
                  <a:gd name="connsiteY0" fmla="*/ 401 h 163133"/>
                  <a:gd name="connsiteX1" fmla="*/ 302217 w 302217"/>
                  <a:gd name="connsiteY1" fmla="*/ 163133 h 163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2217" h="163133">
                    <a:moveTo>
                      <a:pt x="0" y="401"/>
                    </a:moveTo>
                    <a:cubicBezTo>
                      <a:pt x="190500" y="-2182"/>
                      <a:pt x="295760" y="2984"/>
                      <a:pt x="302217" y="163133"/>
                    </a:cubicBezTo>
                  </a:path>
                </a:pathLst>
              </a:custGeom>
              <a:noFill/>
              <a:ln w="19050">
                <a:tailEnd type="triangl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197" name="Freeform 196"/>
              <p:cNvSpPr/>
              <p:nvPr/>
            </p:nvSpPr>
            <p:spPr>
              <a:xfrm flipH="1">
                <a:off x="3158892" y="2483954"/>
                <a:ext cx="163263" cy="88127"/>
              </a:xfrm>
              <a:custGeom>
                <a:avLst/>
                <a:gdLst>
                  <a:gd name="connsiteX0" fmla="*/ 0 w 302217"/>
                  <a:gd name="connsiteY0" fmla="*/ 0 h 162791"/>
                  <a:gd name="connsiteX1" fmla="*/ 302217 w 302217"/>
                  <a:gd name="connsiteY1" fmla="*/ 162732 h 162791"/>
                  <a:gd name="connsiteX0" fmla="*/ 0 w 302217"/>
                  <a:gd name="connsiteY0" fmla="*/ 23898 h 186630"/>
                  <a:gd name="connsiteX1" fmla="*/ 302217 w 302217"/>
                  <a:gd name="connsiteY1" fmla="*/ 186630 h 186630"/>
                  <a:gd name="connsiteX0" fmla="*/ 0 w 321571"/>
                  <a:gd name="connsiteY0" fmla="*/ 44231 h 206963"/>
                  <a:gd name="connsiteX1" fmla="*/ 302217 w 321571"/>
                  <a:gd name="connsiteY1" fmla="*/ 206963 h 206963"/>
                  <a:gd name="connsiteX0" fmla="*/ 0 w 321571"/>
                  <a:gd name="connsiteY0" fmla="*/ 0 h 162732"/>
                  <a:gd name="connsiteX1" fmla="*/ 302217 w 321571"/>
                  <a:gd name="connsiteY1" fmla="*/ 162732 h 162732"/>
                  <a:gd name="connsiteX0" fmla="*/ 0 w 302217"/>
                  <a:gd name="connsiteY0" fmla="*/ 2667 h 165399"/>
                  <a:gd name="connsiteX1" fmla="*/ 302217 w 302217"/>
                  <a:gd name="connsiteY1" fmla="*/ 165399 h 165399"/>
                  <a:gd name="connsiteX0" fmla="*/ 0 w 302217"/>
                  <a:gd name="connsiteY0" fmla="*/ 0 h 162732"/>
                  <a:gd name="connsiteX1" fmla="*/ 302217 w 302217"/>
                  <a:gd name="connsiteY1" fmla="*/ 162732 h 162732"/>
                  <a:gd name="connsiteX0" fmla="*/ 0 w 302217"/>
                  <a:gd name="connsiteY0" fmla="*/ 401 h 163133"/>
                  <a:gd name="connsiteX1" fmla="*/ 302217 w 302217"/>
                  <a:gd name="connsiteY1" fmla="*/ 163133 h 163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2217" h="163133">
                    <a:moveTo>
                      <a:pt x="0" y="401"/>
                    </a:moveTo>
                    <a:cubicBezTo>
                      <a:pt x="190500" y="-2182"/>
                      <a:pt x="295760" y="2984"/>
                      <a:pt x="302217" y="163133"/>
                    </a:cubicBezTo>
                  </a:path>
                </a:pathLst>
              </a:custGeom>
              <a:noFill/>
              <a:ln w="19050">
                <a:headEnd type="triangle" w="sm" len="med"/>
                <a:tailEnd type="non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198" name="Freeform 197"/>
              <p:cNvSpPr/>
              <p:nvPr/>
            </p:nvSpPr>
            <p:spPr>
              <a:xfrm rot="10800000" flipH="1">
                <a:off x="3488208" y="2725144"/>
                <a:ext cx="163263" cy="88127"/>
              </a:xfrm>
              <a:custGeom>
                <a:avLst/>
                <a:gdLst>
                  <a:gd name="connsiteX0" fmla="*/ 0 w 302217"/>
                  <a:gd name="connsiteY0" fmla="*/ 0 h 162791"/>
                  <a:gd name="connsiteX1" fmla="*/ 302217 w 302217"/>
                  <a:gd name="connsiteY1" fmla="*/ 162732 h 162791"/>
                  <a:gd name="connsiteX0" fmla="*/ 0 w 302217"/>
                  <a:gd name="connsiteY0" fmla="*/ 23898 h 186630"/>
                  <a:gd name="connsiteX1" fmla="*/ 302217 w 302217"/>
                  <a:gd name="connsiteY1" fmla="*/ 186630 h 186630"/>
                  <a:gd name="connsiteX0" fmla="*/ 0 w 321571"/>
                  <a:gd name="connsiteY0" fmla="*/ 44231 h 206963"/>
                  <a:gd name="connsiteX1" fmla="*/ 302217 w 321571"/>
                  <a:gd name="connsiteY1" fmla="*/ 206963 h 206963"/>
                  <a:gd name="connsiteX0" fmla="*/ 0 w 321571"/>
                  <a:gd name="connsiteY0" fmla="*/ 0 h 162732"/>
                  <a:gd name="connsiteX1" fmla="*/ 302217 w 321571"/>
                  <a:gd name="connsiteY1" fmla="*/ 162732 h 162732"/>
                  <a:gd name="connsiteX0" fmla="*/ 0 w 302217"/>
                  <a:gd name="connsiteY0" fmla="*/ 2667 h 165399"/>
                  <a:gd name="connsiteX1" fmla="*/ 302217 w 302217"/>
                  <a:gd name="connsiteY1" fmla="*/ 165399 h 165399"/>
                  <a:gd name="connsiteX0" fmla="*/ 0 w 302217"/>
                  <a:gd name="connsiteY0" fmla="*/ 0 h 162732"/>
                  <a:gd name="connsiteX1" fmla="*/ 302217 w 302217"/>
                  <a:gd name="connsiteY1" fmla="*/ 162732 h 162732"/>
                  <a:gd name="connsiteX0" fmla="*/ 0 w 302217"/>
                  <a:gd name="connsiteY0" fmla="*/ 401 h 163133"/>
                  <a:gd name="connsiteX1" fmla="*/ 302217 w 302217"/>
                  <a:gd name="connsiteY1" fmla="*/ 163133 h 163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2217" h="163133">
                    <a:moveTo>
                      <a:pt x="0" y="401"/>
                    </a:moveTo>
                    <a:cubicBezTo>
                      <a:pt x="190500" y="-2182"/>
                      <a:pt x="295760" y="2984"/>
                      <a:pt x="302217" y="163133"/>
                    </a:cubicBezTo>
                  </a:path>
                </a:pathLst>
              </a:custGeom>
              <a:noFill/>
              <a:ln w="19050">
                <a:headEnd type="triangle" w="sm" len="med"/>
                <a:tailEnd type="non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199" name="Freeform 198"/>
              <p:cNvSpPr/>
              <p:nvPr/>
            </p:nvSpPr>
            <p:spPr>
              <a:xfrm>
                <a:off x="3334455" y="2286000"/>
                <a:ext cx="136991" cy="126788"/>
              </a:xfrm>
              <a:custGeom>
                <a:avLst/>
                <a:gdLst>
                  <a:gd name="connsiteX0" fmla="*/ 0 w 185980"/>
                  <a:gd name="connsiteY0" fmla="*/ 0 h 6711"/>
                  <a:gd name="connsiteX1" fmla="*/ 185980 w 185980"/>
                  <a:gd name="connsiteY1" fmla="*/ 0 h 6711"/>
                  <a:gd name="connsiteX0" fmla="*/ 2160 w 12160"/>
                  <a:gd name="connsiteY0" fmla="*/ 223289 h 223707"/>
                  <a:gd name="connsiteX1" fmla="*/ 12160 w 12160"/>
                  <a:gd name="connsiteY1" fmla="*/ 223289 h 223707"/>
                  <a:gd name="connsiteX0" fmla="*/ 1366 w 13800"/>
                  <a:gd name="connsiteY0" fmla="*/ 342290 h 342290"/>
                  <a:gd name="connsiteX1" fmla="*/ 11366 w 13800"/>
                  <a:gd name="connsiteY1" fmla="*/ 342290 h 342290"/>
                  <a:gd name="connsiteX0" fmla="*/ 1989 w 14293"/>
                  <a:gd name="connsiteY0" fmla="*/ 324153 h 324153"/>
                  <a:gd name="connsiteX1" fmla="*/ 11989 w 14293"/>
                  <a:gd name="connsiteY1" fmla="*/ 324153 h 324153"/>
                  <a:gd name="connsiteX0" fmla="*/ 2255 w 14511"/>
                  <a:gd name="connsiteY0" fmla="*/ 370090 h 370090"/>
                  <a:gd name="connsiteX1" fmla="*/ 12255 w 14511"/>
                  <a:gd name="connsiteY1" fmla="*/ 370090 h 370090"/>
                  <a:gd name="connsiteX0" fmla="*/ 2329 w 14189"/>
                  <a:gd name="connsiteY0" fmla="*/ 440603 h 440603"/>
                  <a:gd name="connsiteX1" fmla="*/ 12329 w 14189"/>
                  <a:gd name="connsiteY1" fmla="*/ 440603 h 440603"/>
                  <a:gd name="connsiteX0" fmla="*/ 2751 w 14550"/>
                  <a:gd name="connsiteY0" fmla="*/ 444918 h 444918"/>
                  <a:gd name="connsiteX1" fmla="*/ 12751 w 14550"/>
                  <a:gd name="connsiteY1" fmla="*/ 444918 h 444918"/>
                  <a:gd name="connsiteX0" fmla="*/ 2670 w 14857"/>
                  <a:gd name="connsiteY0" fmla="*/ 449265 h 449265"/>
                  <a:gd name="connsiteX1" fmla="*/ 12670 w 14857"/>
                  <a:gd name="connsiteY1" fmla="*/ 449265 h 449265"/>
                  <a:gd name="connsiteX0" fmla="*/ 2810 w 14974"/>
                  <a:gd name="connsiteY0" fmla="*/ 403354 h 403354"/>
                  <a:gd name="connsiteX1" fmla="*/ 12810 w 14974"/>
                  <a:gd name="connsiteY1" fmla="*/ 403354 h 403354"/>
                  <a:gd name="connsiteX0" fmla="*/ 2954 w 14489"/>
                  <a:gd name="connsiteY0" fmla="*/ 354005 h 354005"/>
                  <a:gd name="connsiteX1" fmla="*/ 12954 w 14489"/>
                  <a:gd name="connsiteY1" fmla="*/ 354005 h 354005"/>
                  <a:gd name="connsiteX0" fmla="*/ 1970 w 13635"/>
                  <a:gd name="connsiteY0" fmla="*/ 349722 h 349722"/>
                  <a:gd name="connsiteX1" fmla="*/ 11970 w 13635"/>
                  <a:gd name="connsiteY1" fmla="*/ 349722 h 349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3635" h="349722">
                    <a:moveTo>
                      <a:pt x="1970" y="349722"/>
                    </a:moveTo>
                    <a:cubicBezTo>
                      <a:pt x="-7474" y="-103494"/>
                      <a:pt x="20582" y="-129473"/>
                      <a:pt x="11970" y="349722"/>
                    </a:cubicBezTo>
                  </a:path>
                </a:pathLst>
              </a:custGeom>
              <a:noFill/>
              <a:ln w="19050">
                <a:tailEnd type="triangl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cxnSp>
            <p:nvCxnSpPr>
              <p:cNvPr id="200" name="Straight Connector 199"/>
              <p:cNvCxnSpPr/>
              <p:nvPr/>
            </p:nvCxnSpPr>
            <p:spPr>
              <a:xfrm flipV="1">
                <a:off x="3404484" y="2566284"/>
                <a:ext cx="0" cy="164658"/>
              </a:xfrm>
              <a:prstGeom prst="line">
                <a:avLst/>
              </a:prstGeom>
              <a:noFill/>
              <a:ln w="19050">
                <a:tailEnd type="triangl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</p:grpSp>
        <p:grpSp>
          <p:nvGrpSpPr>
            <p:cNvPr id="176" name="Group 175"/>
            <p:cNvGrpSpPr/>
            <p:nvPr/>
          </p:nvGrpSpPr>
          <p:grpSpPr>
            <a:xfrm>
              <a:off x="5583042" y="5105400"/>
              <a:ext cx="531549" cy="533400"/>
              <a:chOff x="2057400" y="2438400"/>
              <a:chExt cx="379678" cy="381000"/>
            </a:xfrm>
          </p:grpSpPr>
          <p:sp>
            <p:nvSpPr>
              <p:cNvPr id="188" name="AutoShape 568"/>
              <p:cNvSpPr>
                <a:spLocks noChangeArrowheads="1"/>
              </p:cNvSpPr>
              <p:nvPr/>
            </p:nvSpPr>
            <p:spPr bwMode="auto">
              <a:xfrm>
                <a:off x="2057400" y="2438400"/>
                <a:ext cx="379678" cy="379204"/>
              </a:xfrm>
              <a:custGeom>
                <a:avLst/>
                <a:gdLst>
                  <a:gd name="T0" fmla="*/ 101 w 21600"/>
                  <a:gd name="T1" fmla="*/ 217 h 21600"/>
                  <a:gd name="T2" fmla="*/ 134 w 21600"/>
                  <a:gd name="T3" fmla="*/ 528 h 21600"/>
                  <a:gd name="T4" fmla="*/ 317 w 21600"/>
                  <a:gd name="T5" fmla="*/ 375 h 21600"/>
                  <a:gd name="T6" fmla="*/ 325 w 21600"/>
                  <a:gd name="T7" fmla="*/ -100 h 21600"/>
                  <a:gd name="T8" fmla="*/ 660 w 21600"/>
                  <a:gd name="T9" fmla="*/ 71 h 21600"/>
                  <a:gd name="T10" fmla="*/ 488 w 21600"/>
                  <a:gd name="T11" fmla="*/ 406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3170 w 21600"/>
                  <a:gd name="T19" fmla="*/ 3170 h 21600"/>
                  <a:gd name="T20" fmla="*/ 18430 w 21600"/>
                  <a:gd name="T21" fmla="*/ 1843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9164" y="5727"/>
                    </a:moveTo>
                    <a:cubicBezTo>
                      <a:pt x="6962" y="6437"/>
                      <a:pt x="5470" y="8486"/>
                      <a:pt x="5470" y="10799"/>
                    </a:cubicBezTo>
                    <a:lnTo>
                      <a:pt x="0" y="10800"/>
                    </a:lnTo>
                    <a:cubicBezTo>
                      <a:pt x="0" y="6112"/>
                      <a:pt x="3023" y="1960"/>
                      <a:pt x="7485" y="521"/>
                    </a:cubicBezTo>
                    <a:lnTo>
                      <a:pt x="6656" y="-2049"/>
                    </a:lnTo>
                    <a:lnTo>
                      <a:pt x="13496" y="1456"/>
                    </a:lnTo>
                    <a:lnTo>
                      <a:pt x="9992" y="8296"/>
                    </a:lnTo>
                    <a:lnTo>
                      <a:pt x="9164" y="5727"/>
                    </a:lnTo>
                    <a:close/>
                  </a:path>
                </a:pathLst>
              </a:custGeom>
              <a:solidFill>
                <a:srgbClr val="7171E5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189" name="AutoShape 569"/>
              <p:cNvSpPr>
                <a:spLocks noChangeArrowheads="1"/>
              </p:cNvSpPr>
              <p:nvPr/>
            </p:nvSpPr>
            <p:spPr bwMode="auto">
              <a:xfrm rot="7281778">
                <a:off x="2057637" y="2439959"/>
                <a:ext cx="379204" cy="379678"/>
              </a:xfrm>
              <a:custGeom>
                <a:avLst/>
                <a:gdLst>
                  <a:gd name="T0" fmla="*/ 101 w 21600"/>
                  <a:gd name="T1" fmla="*/ 217 h 21600"/>
                  <a:gd name="T2" fmla="*/ 134 w 21600"/>
                  <a:gd name="T3" fmla="*/ 528 h 21600"/>
                  <a:gd name="T4" fmla="*/ 317 w 21600"/>
                  <a:gd name="T5" fmla="*/ 375 h 21600"/>
                  <a:gd name="T6" fmla="*/ 325 w 21600"/>
                  <a:gd name="T7" fmla="*/ -100 h 21600"/>
                  <a:gd name="T8" fmla="*/ 660 w 21600"/>
                  <a:gd name="T9" fmla="*/ 71 h 21600"/>
                  <a:gd name="T10" fmla="*/ 488 w 21600"/>
                  <a:gd name="T11" fmla="*/ 406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3170 w 21600"/>
                  <a:gd name="T19" fmla="*/ 3170 h 21600"/>
                  <a:gd name="T20" fmla="*/ 18430 w 21600"/>
                  <a:gd name="T21" fmla="*/ 1843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9164" y="5727"/>
                    </a:moveTo>
                    <a:cubicBezTo>
                      <a:pt x="6962" y="6437"/>
                      <a:pt x="5470" y="8486"/>
                      <a:pt x="5470" y="10799"/>
                    </a:cubicBezTo>
                    <a:lnTo>
                      <a:pt x="0" y="10800"/>
                    </a:lnTo>
                    <a:cubicBezTo>
                      <a:pt x="0" y="6112"/>
                      <a:pt x="3023" y="1960"/>
                      <a:pt x="7485" y="521"/>
                    </a:cubicBezTo>
                    <a:lnTo>
                      <a:pt x="6656" y="-2049"/>
                    </a:lnTo>
                    <a:lnTo>
                      <a:pt x="13496" y="1456"/>
                    </a:lnTo>
                    <a:lnTo>
                      <a:pt x="9992" y="8296"/>
                    </a:lnTo>
                    <a:lnTo>
                      <a:pt x="9164" y="5727"/>
                    </a:lnTo>
                    <a:close/>
                  </a:path>
                </a:pathLst>
              </a:custGeom>
              <a:solidFill>
                <a:srgbClr val="7171E5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190" name="AutoShape 570"/>
              <p:cNvSpPr>
                <a:spLocks noChangeArrowheads="1"/>
              </p:cNvSpPr>
              <p:nvPr/>
            </p:nvSpPr>
            <p:spPr bwMode="auto">
              <a:xfrm rot="14395787">
                <a:off x="2057637" y="2438163"/>
                <a:ext cx="379204" cy="379678"/>
              </a:xfrm>
              <a:custGeom>
                <a:avLst/>
                <a:gdLst>
                  <a:gd name="T0" fmla="*/ 101 w 21600"/>
                  <a:gd name="T1" fmla="*/ 217 h 21600"/>
                  <a:gd name="T2" fmla="*/ 134 w 21600"/>
                  <a:gd name="T3" fmla="*/ 528 h 21600"/>
                  <a:gd name="T4" fmla="*/ 317 w 21600"/>
                  <a:gd name="T5" fmla="*/ 375 h 21600"/>
                  <a:gd name="T6" fmla="*/ 325 w 21600"/>
                  <a:gd name="T7" fmla="*/ -100 h 21600"/>
                  <a:gd name="T8" fmla="*/ 660 w 21600"/>
                  <a:gd name="T9" fmla="*/ 71 h 21600"/>
                  <a:gd name="T10" fmla="*/ 488 w 21600"/>
                  <a:gd name="T11" fmla="*/ 406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3170 w 21600"/>
                  <a:gd name="T19" fmla="*/ 3170 h 21600"/>
                  <a:gd name="T20" fmla="*/ 18430 w 21600"/>
                  <a:gd name="T21" fmla="*/ 1843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9164" y="5727"/>
                    </a:moveTo>
                    <a:cubicBezTo>
                      <a:pt x="6962" y="6437"/>
                      <a:pt x="5470" y="8486"/>
                      <a:pt x="5470" y="10799"/>
                    </a:cubicBezTo>
                    <a:lnTo>
                      <a:pt x="0" y="10800"/>
                    </a:lnTo>
                    <a:cubicBezTo>
                      <a:pt x="0" y="6112"/>
                      <a:pt x="3023" y="1960"/>
                      <a:pt x="7485" y="521"/>
                    </a:cubicBezTo>
                    <a:lnTo>
                      <a:pt x="6656" y="-2049"/>
                    </a:lnTo>
                    <a:lnTo>
                      <a:pt x="13496" y="1456"/>
                    </a:lnTo>
                    <a:lnTo>
                      <a:pt x="9992" y="8296"/>
                    </a:lnTo>
                    <a:lnTo>
                      <a:pt x="9164" y="5727"/>
                    </a:lnTo>
                    <a:close/>
                  </a:path>
                </a:pathLst>
              </a:custGeom>
              <a:solidFill>
                <a:srgbClr val="7171E5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</p:grpSp>
        <p:pic>
          <p:nvPicPr>
            <p:cNvPr id="177" name="Picture 559" descr="j043156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33314" y="3576828"/>
              <a:ext cx="685800" cy="6903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8" name="Picture 559" descr="j043156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38314" y="3576828"/>
              <a:ext cx="685800" cy="6903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9" name="Picture 559" descr="j043156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03314" y="3576828"/>
              <a:ext cx="685800" cy="6903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0" name="Picture 559" descr="j043156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73314" y="3576828"/>
              <a:ext cx="685800" cy="6903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1" name="Picture 559" descr="j043156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68314" y="3576828"/>
              <a:ext cx="685800" cy="6903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2" name="Picture 559" descr="j043156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43314" y="3576828"/>
              <a:ext cx="685800" cy="6903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3" name="Picture 559" descr="j043156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8314" y="3576828"/>
              <a:ext cx="685800" cy="6903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84" name="Straight Connector 183"/>
            <p:cNvCxnSpPr/>
            <p:nvPr/>
          </p:nvCxnSpPr>
          <p:spPr>
            <a:xfrm flipH="1">
              <a:off x="1581237" y="4267200"/>
              <a:ext cx="4243078" cy="691594"/>
            </a:xfrm>
            <a:prstGeom prst="line">
              <a:avLst/>
            </a:prstGeom>
            <a:ln w="57150" cap="rnd">
              <a:solidFill>
                <a:srgbClr val="C00000"/>
              </a:solidFill>
              <a:tailEnd type="triangle" w="med" len="lg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85" name="Freeform 184"/>
            <p:cNvSpPr/>
            <p:nvPr/>
          </p:nvSpPr>
          <p:spPr>
            <a:xfrm flipH="1" flipV="1">
              <a:off x="1982270" y="5823497"/>
              <a:ext cx="4320392" cy="291233"/>
            </a:xfrm>
            <a:custGeom>
              <a:avLst/>
              <a:gdLst>
                <a:gd name="connsiteX0" fmla="*/ 1983783 w 1983783"/>
                <a:gd name="connsiteY0" fmla="*/ 25352 h 25352"/>
                <a:gd name="connsiteX1" fmla="*/ 0 w 1983783"/>
                <a:gd name="connsiteY1" fmla="*/ 25352 h 25352"/>
                <a:gd name="connsiteX0" fmla="*/ 1983783 w 1983783"/>
                <a:gd name="connsiteY0" fmla="*/ 203577 h 203577"/>
                <a:gd name="connsiteX1" fmla="*/ 0 w 1983783"/>
                <a:gd name="connsiteY1" fmla="*/ 203577 h 203577"/>
                <a:gd name="connsiteX0" fmla="*/ 1983783 w 1983783"/>
                <a:gd name="connsiteY0" fmla="*/ 283044 h 283044"/>
                <a:gd name="connsiteX1" fmla="*/ 0 w 1983783"/>
                <a:gd name="connsiteY1" fmla="*/ 283044 h 283044"/>
                <a:gd name="connsiteX0" fmla="*/ 2007031 w 2007031"/>
                <a:gd name="connsiteY0" fmla="*/ 265800 h 296797"/>
                <a:gd name="connsiteX1" fmla="*/ 0 w 2007031"/>
                <a:gd name="connsiteY1" fmla="*/ 296797 h 296797"/>
                <a:gd name="connsiteX0" fmla="*/ 2007031 w 2007031"/>
                <a:gd name="connsiteY0" fmla="*/ 306367 h 337364"/>
                <a:gd name="connsiteX1" fmla="*/ 0 w 2007031"/>
                <a:gd name="connsiteY1" fmla="*/ 337364 h 337364"/>
                <a:gd name="connsiteX0" fmla="*/ 2007031 w 2007031"/>
                <a:gd name="connsiteY0" fmla="*/ 324786 h 355783"/>
                <a:gd name="connsiteX1" fmla="*/ 0 w 2007031"/>
                <a:gd name="connsiteY1" fmla="*/ 355783 h 355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07031" h="355783">
                  <a:moveTo>
                    <a:pt x="2007031" y="324786"/>
                  </a:moveTo>
                  <a:cubicBezTo>
                    <a:pt x="1444571" y="-30384"/>
                    <a:pt x="796872" y="-191824"/>
                    <a:pt x="0" y="355783"/>
                  </a:cubicBezTo>
                </a:path>
              </a:pathLst>
            </a:custGeom>
            <a:ln w="57150" cap="rnd">
              <a:solidFill>
                <a:srgbClr val="C00000"/>
              </a:solidFill>
              <a:tailEnd type="triangle" w="med" len="lg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186" name="Freeform 185"/>
            <p:cNvSpPr/>
            <p:nvPr/>
          </p:nvSpPr>
          <p:spPr>
            <a:xfrm rot="358164" flipH="1" flipV="1">
              <a:off x="1903399" y="6254258"/>
              <a:ext cx="1990330" cy="206570"/>
            </a:xfrm>
            <a:custGeom>
              <a:avLst/>
              <a:gdLst>
                <a:gd name="connsiteX0" fmla="*/ 1983783 w 1983783"/>
                <a:gd name="connsiteY0" fmla="*/ 25352 h 25352"/>
                <a:gd name="connsiteX1" fmla="*/ 0 w 1983783"/>
                <a:gd name="connsiteY1" fmla="*/ 25352 h 25352"/>
                <a:gd name="connsiteX0" fmla="*/ 1983783 w 1983783"/>
                <a:gd name="connsiteY0" fmla="*/ 203577 h 203577"/>
                <a:gd name="connsiteX1" fmla="*/ 0 w 1983783"/>
                <a:gd name="connsiteY1" fmla="*/ 203577 h 203577"/>
                <a:gd name="connsiteX0" fmla="*/ 1983783 w 1983783"/>
                <a:gd name="connsiteY0" fmla="*/ 283044 h 283044"/>
                <a:gd name="connsiteX1" fmla="*/ 0 w 1983783"/>
                <a:gd name="connsiteY1" fmla="*/ 283044 h 283044"/>
                <a:gd name="connsiteX0" fmla="*/ 2007031 w 2007031"/>
                <a:gd name="connsiteY0" fmla="*/ 265800 h 296797"/>
                <a:gd name="connsiteX1" fmla="*/ 0 w 2007031"/>
                <a:gd name="connsiteY1" fmla="*/ 296797 h 296797"/>
                <a:gd name="connsiteX0" fmla="*/ 2007031 w 2007031"/>
                <a:gd name="connsiteY0" fmla="*/ 306367 h 337364"/>
                <a:gd name="connsiteX1" fmla="*/ 0 w 2007031"/>
                <a:gd name="connsiteY1" fmla="*/ 337364 h 337364"/>
                <a:gd name="connsiteX0" fmla="*/ 2007031 w 2007031"/>
                <a:gd name="connsiteY0" fmla="*/ 324786 h 355783"/>
                <a:gd name="connsiteX1" fmla="*/ 0 w 2007031"/>
                <a:gd name="connsiteY1" fmla="*/ 355783 h 355783"/>
                <a:gd name="connsiteX0" fmla="*/ 2007031 w 2007031"/>
                <a:gd name="connsiteY0" fmla="*/ 375253 h 406250"/>
                <a:gd name="connsiteX1" fmla="*/ 0 w 2007031"/>
                <a:gd name="connsiteY1" fmla="*/ 406250 h 406250"/>
                <a:gd name="connsiteX0" fmla="*/ 2007031 w 2007031"/>
                <a:gd name="connsiteY0" fmla="*/ 568435 h 599432"/>
                <a:gd name="connsiteX1" fmla="*/ 0 w 2007031"/>
                <a:gd name="connsiteY1" fmla="*/ 599432 h 5994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07031" h="599432">
                  <a:moveTo>
                    <a:pt x="2007031" y="568435"/>
                  </a:moveTo>
                  <a:cubicBezTo>
                    <a:pt x="1570010" y="-305928"/>
                    <a:pt x="605228" y="-72162"/>
                    <a:pt x="0" y="599432"/>
                  </a:cubicBezTo>
                </a:path>
              </a:pathLst>
            </a:custGeom>
            <a:ln w="57150" cap="rnd">
              <a:solidFill>
                <a:srgbClr val="C00000"/>
              </a:solidFill>
              <a:tailEnd type="triangle" w="med" len="lg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187" name="Freeform 186"/>
            <p:cNvSpPr/>
            <p:nvPr/>
          </p:nvSpPr>
          <p:spPr>
            <a:xfrm rot="5105497">
              <a:off x="3743060" y="3053933"/>
              <a:ext cx="601895" cy="3717214"/>
            </a:xfrm>
            <a:custGeom>
              <a:avLst/>
              <a:gdLst>
                <a:gd name="connsiteX0" fmla="*/ 968644 w 968644"/>
                <a:gd name="connsiteY0" fmla="*/ 759417 h 759417"/>
                <a:gd name="connsiteX1" fmla="*/ 0 w 968644"/>
                <a:gd name="connsiteY1" fmla="*/ 0 h 759417"/>
                <a:gd name="connsiteX0" fmla="*/ 968644 w 968644"/>
                <a:gd name="connsiteY0" fmla="*/ 759417 h 759417"/>
                <a:gd name="connsiteX1" fmla="*/ 0 w 968644"/>
                <a:gd name="connsiteY1" fmla="*/ 0 h 759417"/>
                <a:gd name="connsiteX0" fmla="*/ 968644 w 968644"/>
                <a:gd name="connsiteY0" fmla="*/ 759417 h 759417"/>
                <a:gd name="connsiteX1" fmla="*/ 0 w 968644"/>
                <a:gd name="connsiteY1" fmla="*/ 0 h 759417"/>
                <a:gd name="connsiteX0" fmla="*/ 968644 w 968644"/>
                <a:gd name="connsiteY0" fmla="*/ 759417 h 759417"/>
                <a:gd name="connsiteX1" fmla="*/ 0 w 968644"/>
                <a:gd name="connsiteY1" fmla="*/ 0 h 759417"/>
                <a:gd name="connsiteX0" fmla="*/ 968644 w 968644"/>
                <a:gd name="connsiteY0" fmla="*/ 759417 h 759417"/>
                <a:gd name="connsiteX1" fmla="*/ 0 w 968644"/>
                <a:gd name="connsiteY1" fmla="*/ 0 h 759417"/>
                <a:gd name="connsiteX0" fmla="*/ 968644 w 968644"/>
                <a:gd name="connsiteY0" fmla="*/ 759417 h 759417"/>
                <a:gd name="connsiteX1" fmla="*/ 0 w 968644"/>
                <a:gd name="connsiteY1" fmla="*/ 0 h 759417"/>
                <a:gd name="connsiteX0" fmla="*/ 922149 w 922149"/>
                <a:gd name="connsiteY0" fmla="*/ 1022888 h 1022888"/>
                <a:gd name="connsiteX1" fmla="*/ 0 w 922149"/>
                <a:gd name="connsiteY1" fmla="*/ 0 h 1022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22149" h="1022888">
                  <a:moveTo>
                    <a:pt x="922149" y="1022888"/>
                  </a:moveTo>
                  <a:cubicBezTo>
                    <a:pt x="876945" y="548898"/>
                    <a:pt x="669011" y="198894"/>
                    <a:pt x="0" y="0"/>
                  </a:cubicBezTo>
                </a:path>
              </a:pathLst>
            </a:custGeom>
            <a:ln w="57150" cap="rnd">
              <a:solidFill>
                <a:srgbClr val="C00000"/>
              </a:solidFill>
              <a:tailEnd type="triangle" w="med" len="lg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</p:grpSp>
      <p:sp>
        <p:nvSpPr>
          <p:cNvPr id="240" name="Curved Down Arrow 239"/>
          <p:cNvSpPr/>
          <p:nvPr/>
        </p:nvSpPr>
        <p:spPr>
          <a:xfrm rot="15179218">
            <a:off x="1203837" y="4542473"/>
            <a:ext cx="1026964" cy="497522"/>
          </a:xfrm>
          <a:prstGeom prst="curvedDownArrow">
            <a:avLst>
              <a:gd name="adj1" fmla="val 25000"/>
              <a:gd name="adj2" fmla="val 91620"/>
              <a:gd name="adj3" fmla="val 60124"/>
            </a:avLst>
          </a:prstGeom>
          <a:solidFill>
            <a:schemeClr val="bg1">
              <a:lumMod val="85000"/>
            </a:schemeClr>
          </a:solidFill>
          <a:ln w="28575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800" dirty="0" smtClean="0">
              <a:solidFill>
                <a:schemeClr val="tx1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241" name="Curved Down Arrow 240"/>
          <p:cNvSpPr/>
          <p:nvPr/>
        </p:nvSpPr>
        <p:spPr>
          <a:xfrm rot="1613446">
            <a:off x="4846332" y="3550382"/>
            <a:ext cx="1026964" cy="497522"/>
          </a:xfrm>
          <a:prstGeom prst="curvedDownArrow">
            <a:avLst>
              <a:gd name="adj1" fmla="val 25000"/>
              <a:gd name="adj2" fmla="val 91620"/>
              <a:gd name="adj3" fmla="val 60124"/>
            </a:avLst>
          </a:prstGeom>
          <a:solidFill>
            <a:schemeClr val="bg1">
              <a:lumMod val="85000"/>
            </a:schemeClr>
          </a:solidFill>
          <a:ln w="28575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800" dirty="0" smtClean="0">
              <a:solidFill>
                <a:schemeClr val="tx1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242" name="Curved Down Arrow 241"/>
          <p:cNvSpPr/>
          <p:nvPr/>
        </p:nvSpPr>
        <p:spPr>
          <a:xfrm rot="9371077">
            <a:off x="5052656" y="5468467"/>
            <a:ext cx="1026964" cy="497522"/>
          </a:xfrm>
          <a:prstGeom prst="curvedDownArrow">
            <a:avLst>
              <a:gd name="adj1" fmla="val 25000"/>
              <a:gd name="adj2" fmla="val 91620"/>
              <a:gd name="adj3" fmla="val 60124"/>
            </a:avLst>
          </a:prstGeom>
          <a:solidFill>
            <a:schemeClr val="bg1">
              <a:lumMod val="85000"/>
            </a:schemeClr>
          </a:solidFill>
          <a:ln w="28575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800" dirty="0" smtClean="0">
              <a:solidFill>
                <a:schemeClr val="tx1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781800" y="5053860"/>
            <a:ext cx="1307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latin typeface="Helvetica Neue Medium" charset="0"/>
                <a:ea typeface="Helvetica Neue Medium" charset="0"/>
                <a:cs typeface="Helvetica Neue Medium" charset="0"/>
              </a:rPr>
              <a:t>View #1</a:t>
            </a:r>
          </a:p>
        </p:txBody>
      </p:sp>
      <p:sp>
        <p:nvSpPr>
          <p:cNvPr id="239" name="TextBox 238"/>
          <p:cNvSpPr txBox="1"/>
          <p:nvPr/>
        </p:nvSpPr>
        <p:spPr>
          <a:xfrm>
            <a:off x="3591607" y="5976418"/>
            <a:ext cx="13076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latin typeface="Helvetica Neue Medium" charset="0"/>
                <a:ea typeface="Helvetica Neue Medium" charset="0"/>
                <a:cs typeface="Helvetica Neue Medium" charset="0"/>
              </a:rPr>
              <a:t>View #2</a:t>
            </a:r>
          </a:p>
        </p:txBody>
      </p:sp>
      <p:sp>
        <p:nvSpPr>
          <p:cNvPr id="243" name="TextBox 242"/>
          <p:cNvSpPr txBox="1"/>
          <p:nvPr/>
        </p:nvSpPr>
        <p:spPr>
          <a:xfrm>
            <a:off x="3424137" y="4380563"/>
            <a:ext cx="13076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Helvetica Neue Medium" charset="0"/>
                <a:ea typeface="Helvetica Neue Medium" charset="0"/>
                <a:cs typeface="Helvetica Neue Medium" charset="0"/>
              </a:rPr>
              <a:t>View #3</a:t>
            </a:r>
          </a:p>
        </p:txBody>
      </p:sp>
    </p:spTree>
    <p:extLst>
      <p:ext uri="{BB962C8B-B14F-4D97-AF65-F5344CB8AC3E}">
        <p14:creationId xmlns:p14="http://schemas.microsoft.com/office/powerpoint/2010/main" val="1261015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Backup </a:t>
            </a:r>
            <a:r>
              <a:rPr lang="en-US" dirty="0"/>
              <a:t>replicas monitor primary</a:t>
            </a:r>
          </a:p>
          <a:p>
            <a:endParaRPr lang="en-US" dirty="0" smtClean="0"/>
          </a:p>
          <a:p>
            <a:r>
              <a:rPr lang="en-US" dirty="0" smtClean="0"/>
              <a:t>If </a:t>
            </a:r>
            <a:r>
              <a:rPr lang="en-US" dirty="0"/>
              <a:t>primary </a:t>
            </a:r>
            <a:r>
              <a:rPr lang="en-US" dirty="0" smtClean="0"/>
              <a:t>seems faulty (no Prepare/Commit):</a:t>
            </a:r>
            <a:endParaRPr lang="en-US" dirty="0"/>
          </a:p>
          <a:p>
            <a:pPr lvl="1"/>
            <a:r>
              <a:rPr lang="en-US" dirty="0"/>
              <a:t>Backups execute </a:t>
            </a:r>
            <a:r>
              <a:rPr lang="en-US" dirty="0" smtClean="0"/>
              <a:t>the </a:t>
            </a:r>
            <a:r>
              <a:rPr lang="en-US" dirty="0" smtClean="0">
                <a:solidFill>
                  <a:srgbClr val="FF8F00"/>
                </a:solidFill>
              </a:rPr>
              <a:t>view </a:t>
            </a:r>
            <a:r>
              <a:rPr lang="en-US" dirty="0">
                <a:solidFill>
                  <a:srgbClr val="FF8F00"/>
                </a:solidFill>
              </a:rPr>
              <a:t>change protocol </a:t>
            </a:r>
            <a:r>
              <a:rPr lang="en-US" dirty="0"/>
              <a:t>to select new </a:t>
            </a:r>
            <a:r>
              <a:rPr lang="en-US" dirty="0" smtClean="0"/>
              <a:t>primary</a:t>
            </a:r>
          </a:p>
          <a:p>
            <a:pPr lvl="2"/>
            <a:r>
              <a:rPr lang="en-US" dirty="0" smtClean="0"/>
              <a:t>View changes execute automatically, rapidly</a:t>
            </a:r>
            <a:endParaRPr lang="en-US" dirty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View Change Protocol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76435" y="4540469"/>
            <a:ext cx="8108731" cy="181588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noFill/>
            <a:prstDash val="sysDash"/>
          </a:ln>
        </p:spPr>
        <p:txBody>
          <a:bodyPr wrap="square">
            <a:spAutoFit/>
          </a:bodyPr>
          <a:lstStyle/>
          <a:p>
            <a:pPr marL="285750" indent="-285750" algn="l">
              <a:buFont typeface="Arial" charset="0"/>
              <a:buChar char="•"/>
            </a:pPr>
            <a:r>
              <a:rPr lang="en-US" sz="2800" dirty="0">
                <a:latin typeface="Helvetica Neue Medium" charset="0"/>
                <a:ea typeface="Helvetica Neue Medium" charset="0"/>
                <a:cs typeface="Helvetica Neue Medium" charset="0"/>
              </a:rPr>
              <a:t>Need to keep </a:t>
            </a:r>
            <a:r>
              <a:rPr lang="en-US" sz="2800" dirty="0" smtClean="0">
                <a:latin typeface="Helvetica Neue Medium" charset="0"/>
                <a:ea typeface="Helvetica Neue Medium" charset="0"/>
                <a:cs typeface="Helvetica Neue Medium" charset="0"/>
              </a:rPr>
              <a:t>clients and replicas in sync: same local state of the current view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sz="2800" dirty="0">
                <a:latin typeface="Helvetica Neue Medium" charset="0"/>
                <a:ea typeface="Helvetica Neue Medium" charset="0"/>
                <a:cs typeface="Helvetica Neue Medium" charset="0"/>
              </a:rPr>
              <a:t>Same </a:t>
            </a:r>
            <a:r>
              <a:rPr lang="en-US" sz="2800" dirty="0" smtClean="0">
                <a:latin typeface="Helvetica Neue Medium" charset="0"/>
                <a:ea typeface="Helvetica Neue Medium" charset="0"/>
                <a:cs typeface="Helvetica Neue Medium" charset="0"/>
              </a:rPr>
              <a:t>current view </a:t>
            </a:r>
            <a:r>
              <a:rPr lang="en-US" sz="2800" dirty="0">
                <a:latin typeface="Helvetica Neue Medium" charset="0"/>
                <a:ea typeface="Helvetica Neue Medium" charset="0"/>
                <a:cs typeface="Helvetica Neue Medium" charset="0"/>
              </a:rPr>
              <a:t>at replicas</a:t>
            </a:r>
          </a:p>
          <a:p>
            <a:pPr marL="742950" lvl="1" indent="-285750" algn="l">
              <a:buFont typeface="Arial" charset="0"/>
              <a:buChar char="•"/>
            </a:pPr>
            <a:r>
              <a:rPr lang="en-US" sz="2800" dirty="0" smtClean="0">
                <a:latin typeface="Helvetica Neue Medium" charset="0"/>
                <a:ea typeface="Helvetica Neue Medium" charset="0"/>
                <a:cs typeface="Helvetica Neue Medium" charset="0"/>
              </a:rPr>
              <a:t>Same current view at clients</a:t>
            </a:r>
          </a:p>
        </p:txBody>
      </p:sp>
    </p:spTree>
    <p:extLst>
      <p:ext uri="{BB962C8B-B14F-4D97-AF65-F5344CB8AC3E}">
        <p14:creationId xmlns:p14="http://schemas.microsoft.com/office/powerpoint/2010/main" val="80548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800" dirty="0" smtClean="0"/>
              <a:t>View changes happen locally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smtClean="0"/>
              <a:t>at each replica</a:t>
            </a:r>
          </a:p>
          <a:p>
            <a:endParaRPr lang="en-US" dirty="0" smtClean="0"/>
          </a:p>
          <a:p>
            <a:r>
              <a:rPr lang="en-US" dirty="0" smtClean="0"/>
              <a:t>Old primary executes requests in the old view, new primary executes requests in the new view</a:t>
            </a:r>
          </a:p>
          <a:p>
            <a:endParaRPr lang="en-US" dirty="0" smtClean="0"/>
          </a:p>
          <a:p>
            <a:r>
              <a:rPr lang="en-US" dirty="0" smtClean="0"/>
              <a:t>Want to ensure state machine replication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sz="2800" dirty="0" smtClean="0"/>
              <a:t>So correctness condition: </a:t>
            </a:r>
            <a:r>
              <a:rPr lang="en-US" sz="2800" dirty="0" smtClean="0">
                <a:solidFill>
                  <a:srgbClr val="009900"/>
                </a:solidFill>
              </a:rPr>
              <a:t>Executed requests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Survive in the new view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R</a:t>
            </a:r>
            <a:r>
              <a:rPr lang="en-US" dirty="0" smtClean="0"/>
              <a:t>etain the same order in the new view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Correctly Changing Views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97058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3469341"/>
            <a:ext cx="8013032" cy="134753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800" dirty="0" smtClean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52400" y="1521461"/>
            <a:ext cx="8013032" cy="55262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800" dirty="0" smtClean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1618601"/>
            <a:ext cx="8763000" cy="4265538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configuration: </a:t>
            </a:r>
            <a:r>
              <a:rPr lang="en-US" sz="2400" dirty="0" smtClean="0">
                <a:solidFill>
                  <a:srgbClr val="FF8F00"/>
                </a:solidFill>
              </a:rPr>
              <a:t>sorted</a:t>
            </a:r>
            <a:r>
              <a:rPr lang="en-US" sz="2400" dirty="0" smtClean="0">
                <a:solidFill>
                  <a:srgbClr val="00B050"/>
                </a:solidFill>
              </a:rPr>
              <a:t> </a:t>
            </a:r>
            <a:r>
              <a:rPr lang="en-US" sz="2400" dirty="0" smtClean="0"/>
              <a:t>identities of all 2f + 1 replicas</a:t>
            </a:r>
            <a:endParaRPr lang="en-US" sz="2400" dirty="0" smtClean="0">
              <a:solidFill>
                <a:srgbClr val="009900"/>
              </a:solidFill>
            </a:endParaRPr>
          </a:p>
          <a:p>
            <a:pPr marL="514350" indent="-514350">
              <a:buFont typeface="+mj-lt"/>
              <a:buAutoNum type="arabicPeriod"/>
            </a:pPr>
            <a:endParaRPr lang="en-US" sz="24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In-memory log with clients’ requests in assigned order</a:t>
            </a:r>
          </a:p>
          <a:p>
            <a:pPr marL="514350" indent="-514350">
              <a:buFont typeface="+mj-lt"/>
              <a:buAutoNum type="arabicPeriod"/>
            </a:pPr>
            <a:endParaRPr lang="en-US" sz="2400" dirty="0"/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>
                <a:solidFill>
                  <a:srgbClr val="FF8F00"/>
                </a:solidFill>
              </a:rPr>
              <a:t>view-number: </a:t>
            </a:r>
            <a:r>
              <a:rPr lang="en-US" sz="2400" dirty="0" smtClean="0"/>
              <a:t>identifies primary in configuration list</a:t>
            </a:r>
          </a:p>
          <a:p>
            <a:pPr marL="514350" indent="-514350">
              <a:buFont typeface="+mj-lt"/>
              <a:buAutoNum type="arabicPeriod"/>
            </a:pPr>
            <a:endParaRPr lang="en-US" sz="2400" dirty="0"/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>
                <a:solidFill>
                  <a:srgbClr val="FF8F00"/>
                </a:solidFill>
              </a:rPr>
              <a:t>status: </a:t>
            </a:r>
            <a:r>
              <a:rPr lang="en-US" sz="2400" dirty="0" smtClean="0"/>
              <a:t>normal or in a view-change</a:t>
            </a:r>
            <a:endParaRPr lang="en-US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Replica State (for View </a:t>
            </a:r>
            <a:r>
              <a:rPr lang="en-US" dirty="0"/>
              <a:t>C</a:t>
            </a:r>
            <a:r>
              <a:rPr lang="en-US" dirty="0" smtClean="0"/>
              <a:t>hange)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0485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3589508"/>
            <a:ext cx="8763000" cy="2887492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600" dirty="0" smtClean="0"/>
              <a:t>B notices A has failed, sends </a:t>
            </a:r>
            <a:r>
              <a:rPr lang="en-US" sz="2600" b="1" dirty="0" smtClean="0"/>
              <a:t>Start-View-Change</a:t>
            </a:r>
          </a:p>
          <a:p>
            <a:pPr marL="514350" indent="-514350">
              <a:buFont typeface="+mj-lt"/>
              <a:buAutoNum type="arabicPeriod"/>
            </a:pPr>
            <a:endParaRPr lang="en-US" sz="2600" dirty="0"/>
          </a:p>
          <a:p>
            <a:pPr marL="514350" indent="-514350">
              <a:buFont typeface="+mj-lt"/>
              <a:buAutoNum type="arabicPeriod"/>
            </a:pPr>
            <a:r>
              <a:rPr lang="en-US" sz="2600" dirty="0" smtClean="0"/>
              <a:t>C replies </a:t>
            </a:r>
            <a:r>
              <a:rPr lang="en-US" sz="2600" b="1" dirty="0" smtClean="0"/>
              <a:t>Do-View-Change</a:t>
            </a:r>
            <a:r>
              <a:rPr lang="en-US" sz="2600" dirty="0" smtClean="0"/>
              <a:t> to new primary, with its log</a:t>
            </a:r>
          </a:p>
          <a:p>
            <a:pPr marL="514350" indent="-514350">
              <a:buFont typeface="+mj-lt"/>
              <a:buAutoNum type="arabicPeriod"/>
            </a:pPr>
            <a:endParaRPr lang="en-US" sz="2600" dirty="0"/>
          </a:p>
          <a:p>
            <a:pPr marL="514350" indent="-514350">
              <a:buFont typeface="+mj-lt"/>
              <a:buAutoNum type="arabicPeriod"/>
            </a:pPr>
            <a:r>
              <a:rPr lang="en-US" sz="2600" dirty="0" smtClean="0"/>
              <a:t>B waits for </a:t>
            </a:r>
            <a:r>
              <a:rPr lang="en-US" sz="2600" i="1" dirty="0" smtClean="0"/>
              <a:t>f</a:t>
            </a:r>
            <a:r>
              <a:rPr lang="en-US" sz="2600" dirty="0" smtClean="0"/>
              <a:t> replies, then sends </a:t>
            </a:r>
            <a:r>
              <a:rPr lang="en-US" sz="2600" b="1" dirty="0" smtClean="0"/>
              <a:t>Start-View</a:t>
            </a:r>
          </a:p>
          <a:p>
            <a:pPr marL="514350" indent="-514350">
              <a:buFont typeface="+mj-lt"/>
              <a:buAutoNum type="arabicPeriod"/>
            </a:pPr>
            <a:endParaRPr lang="en-US" sz="2600" b="1" dirty="0"/>
          </a:p>
          <a:p>
            <a:pPr marL="514350" indent="-514350">
              <a:buFont typeface="+mj-lt"/>
              <a:buAutoNum type="arabicPeriod"/>
            </a:pPr>
            <a:r>
              <a:rPr lang="en-US" sz="2600" dirty="0" smtClean="0"/>
              <a:t>On receipt of Start-View, C replays log, accepts new ops</a:t>
            </a:r>
            <a:endParaRPr lang="en-US" sz="2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View Change Protocol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52400" y="2043381"/>
            <a:ext cx="25635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 smtClean="0">
                <a:latin typeface="Helvetica Neue Medium" charset="0"/>
                <a:ea typeface="Helvetica Neue Medium" charset="0"/>
                <a:cs typeface="Helvetica Neue Medium" charset="0"/>
              </a:rPr>
              <a:t>B (New Primary)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2400" y="2638113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 smtClean="0">
                <a:latin typeface="Helvetica Neue Medium" charset="0"/>
                <a:ea typeface="Helvetica Neue Medium" charset="0"/>
                <a:cs typeface="Helvetica Neue Medium" charset="0"/>
              </a:rPr>
              <a:t>C</a:t>
            </a:r>
          </a:p>
        </p:txBody>
      </p:sp>
      <p:cxnSp>
        <p:nvCxnSpPr>
          <p:cNvPr id="9" name="Straight Connector 8"/>
          <p:cNvCxnSpPr>
            <a:stCxn id="6" idx="3"/>
          </p:cNvCxnSpPr>
          <p:nvPr/>
        </p:nvCxnSpPr>
        <p:spPr>
          <a:xfrm>
            <a:off x="2715922" y="2274214"/>
            <a:ext cx="6190477" cy="1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oli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stCxn id="7" idx="3"/>
          </p:cNvCxnSpPr>
          <p:nvPr/>
        </p:nvCxnSpPr>
        <p:spPr>
          <a:xfrm flipV="1">
            <a:off x="559884" y="2868945"/>
            <a:ext cx="8346515" cy="1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oli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7810419" y="2965104"/>
            <a:ext cx="9957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latin typeface="Helvetica Neue Medium" charset="0"/>
                <a:ea typeface="Helvetica Neue Medium" charset="0"/>
                <a:cs typeface="Helvetica Neue Medium" charset="0"/>
              </a:rPr>
              <a:t>Time </a:t>
            </a:r>
            <a:r>
              <a:rPr lang="en-US" smtClean="0">
                <a:latin typeface="Helvetica Neue Medium" charset="0"/>
                <a:ea typeface="Helvetica Neue Medium" charset="0"/>
                <a:cs typeface="Helvetica Neue Medium" charset="0"/>
                <a:sym typeface="Wingdings"/>
              </a:rPr>
              <a:t></a:t>
            </a:r>
            <a:endParaRPr lang="en-US" smtClean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>
            <a:off x="7532671" y="1580390"/>
            <a:ext cx="0" cy="1651758"/>
          </a:xfrm>
          <a:prstGeom prst="line">
            <a:avLst/>
          </a:prstGeom>
          <a:ln w="57150">
            <a:prstDash val="sysDash"/>
            <a:headEnd type="none" w="med" len="med"/>
            <a:tailEnd type="none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30" name="Group 29"/>
          <p:cNvGrpSpPr/>
          <p:nvPr/>
        </p:nvGrpSpPr>
        <p:grpSpPr>
          <a:xfrm>
            <a:off x="7687232" y="1561348"/>
            <a:ext cx="1029577" cy="1314136"/>
            <a:chOff x="7687232" y="1561348"/>
            <a:chExt cx="1029577" cy="1314136"/>
          </a:xfrm>
        </p:grpSpPr>
        <p:cxnSp>
          <p:nvCxnSpPr>
            <p:cNvPr id="20" name="Straight Arrow Connector 19"/>
            <p:cNvCxnSpPr/>
            <p:nvPr/>
          </p:nvCxnSpPr>
          <p:spPr>
            <a:xfrm>
              <a:off x="7998133" y="2280752"/>
              <a:ext cx="407773" cy="594732"/>
            </a:xfrm>
            <a:prstGeom prst="straightConnector1">
              <a:avLst/>
            </a:prstGeom>
            <a:ln w="57150">
              <a:prstDash val="solid"/>
              <a:tailEnd type="triangle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7687232" y="1561348"/>
              <a:ext cx="102957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mtClean="0">
                  <a:latin typeface="Helvetica Neue Medium" charset="0"/>
                  <a:ea typeface="Helvetica Neue Medium" charset="0"/>
                  <a:cs typeface="Helvetica Neue Medium" charset="0"/>
                </a:rPr>
                <a:t>Start-View</a:t>
              </a:r>
              <a:endParaRPr lang="en-US" dirty="0" smtClean="0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8202019" y="2265700"/>
              <a:ext cx="5132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mtClean="0">
                  <a:latin typeface="Helvetica Neue Medium" charset="0"/>
                  <a:ea typeface="Helvetica Neue Medium" charset="0"/>
                  <a:cs typeface="Helvetica Neue Medium" charset="0"/>
                </a:rPr>
                <a:t>log</a:t>
              </a: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4319974" y="1514028"/>
            <a:ext cx="1594007" cy="1361457"/>
            <a:chOff x="4319974" y="1514028"/>
            <a:chExt cx="1594007" cy="1361457"/>
          </a:xfrm>
        </p:grpSpPr>
        <p:cxnSp>
          <p:nvCxnSpPr>
            <p:cNvPr id="12" name="Straight Arrow Connector 11"/>
            <p:cNvCxnSpPr/>
            <p:nvPr/>
          </p:nvCxnSpPr>
          <p:spPr>
            <a:xfrm>
              <a:off x="4771639" y="2280752"/>
              <a:ext cx="401444" cy="594733"/>
            </a:xfrm>
            <a:prstGeom prst="straightConnector1">
              <a:avLst/>
            </a:prstGeom>
            <a:ln w="57150">
              <a:prstDash val="solid"/>
              <a:tailEnd type="triangle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4319974" y="1514028"/>
              <a:ext cx="159400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mtClean="0">
                  <a:latin typeface="Helvetica Neue Medium" charset="0"/>
                  <a:ea typeface="Helvetica Neue Medium" charset="0"/>
                  <a:cs typeface="Helvetica Neue Medium" charset="0"/>
                </a:rPr>
                <a:t>Start-View-Change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4971643" y="2265512"/>
              <a:ext cx="86113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mtClean="0">
                  <a:latin typeface="Helvetica Neue Medium" charset="0"/>
                  <a:ea typeface="Helvetica Neue Medium" charset="0"/>
                  <a:cs typeface="Helvetica Neue Medium" charset="0"/>
                </a:rPr>
                <a:t>view #</a:t>
              </a:r>
              <a:endParaRPr lang="en-US" dirty="0" smtClean="0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31" name="Octagon 30"/>
            <p:cNvSpPr/>
            <p:nvPr/>
          </p:nvSpPr>
          <p:spPr>
            <a:xfrm>
              <a:off x="4892282" y="2148383"/>
              <a:ext cx="253918" cy="253918"/>
            </a:xfrm>
            <a:prstGeom prst="octagon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  <a:prstDash val="soli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800" dirty="0" smtClean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6022149" y="1516968"/>
            <a:ext cx="1540433" cy="1715180"/>
            <a:chOff x="6022149" y="1516968"/>
            <a:chExt cx="1540433" cy="1715180"/>
          </a:xfrm>
        </p:grpSpPr>
        <p:cxnSp>
          <p:nvCxnSpPr>
            <p:cNvPr id="22" name="Straight Connector 21"/>
            <p:cNvCxnSpPr/>
            <p:nvPr/>
          </p:nvCxnSpPr>
          <p:spPr>
            <a:xfrm>
              <a:off x="6034690" y="1551167"/>
              <a:ext cx="0" cy="1680981"/>
            </a:xfrm>
            <a:prstGeom prst="line">
              <a:avLst/>
            </a:prstGeom>
            <a:ln w="57150">
              <a:prstDash val="sysDash"/>
              <a:headEnd type="none" w="med" len="med"/>
              <a:tailEnd type="none" w="med" len="med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 flipV="1">
              <a:off x="6584314" y="2280752"/>
              <a:ext cx="370703" cy="594732"/>
            </a:xfrm>
            <a:prstGeom prst="straightConnector1">
              <a:avLst/>
            </a:prstGeom>
            <a:ln w="57150">
              <a:prstDash val="solid"/>
              <a:tailEnd type="triangle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6022149" y="1516968"/>
              <a:ext cx="154043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Helvetica Neue Medium" charset="0"/>
                  <a:ea typeface="Helvetica Neue Medium" charset="0"/>
                  <a:cs typeface="Helvetica Neue Medium" charset="0"/>
                </a:rPr>
                <a:t>Do-View-Change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741302" y="2479682"/>
              <a:ext cx="5132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mtClean="0">
                  <a:latin typeface="Helvetica Neue Medium" charset="0"/>
                  <a:ea typeface="Helvetica Neue Medium" charset="0"/>
                  <a:cs typeface="Helvetica Neue Medium" charset="0"/>
                </a:rPr>
                <a:t>log</a:t>
              </a:r>
            </a:p>
          </p:txBody>
        </p:sp>
        <p:sp>
          <p:nvSpPr>
            <p:cNvPr id="33" name="Oval 32"/>
            <p:cNvSpPr/>
            <p:nvPr/>
          </p:nvSpPr>
          <p:spPr>
            <a:xfrm>
              <a:off x="7113723" y="2153793"/>
              <a:ext cx="253918" cy="253918"/>
            </a:xfrm>
            <a:prstGeom prst="ellipse">
              <a:avLst/>
            </a:prstGeom>
            <a:solidFill>
              <a:srgbClr val="00B050"/>
            </a:solidFill>
            <a:ln w="28575">
              <a:solidFill>
                <a:schemeClr val="tx1"/>
              </a:solidFill>
              <a:prstDash val="soli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800" dirty="0" smtClean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2845932" y="1880642"/>
            <a:ext cx="13933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solidFill>
                  <a:srgbClr val="FF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(!)</a:t>
            </a:r>
            <a:r>
              <a:rPr lang="en-US" smtClean="0">
                <a:latin typeface="Helvetica Neue Medium" charset="0"/>
                <a:ea typeface="Helvetica Neue Medium" charset="0"/>
                <a:cs typeface="Helvetica Neue Medium" charset="0"/>
              </a:rPr>
              <a:t> ++view #</a:t>
            </a:r>
            <a:endParaRPr lang="en-US" dirty="0" smtClean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40" name="Octagon 39"/>
          <p:cNvSpPr/>
          <p:nvPr/>
        </p:nvSpPr>
        <p:spPr>
          <a:xfrm>
            <a:off x="5280279" y="2740859"/>
            <a:ext cx="253918" cy="253918"/>
          </a:xfrm>
          <a:prstGeom prst="octagon">
            <a:avLst/>
          </a:prstGeom>
          <a:solidFill>
            <a:srgbClr val="FF0000"/>
          </a:solidFill>
          <a:ln w="28575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800" dirty="0" smtClean="0">
              <a:solidFill>
                <a:schemeClr val="tx1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41" name="Oval 40"/>
          <p:cNvSpPr/>
          <p:nvPr/>
        </p:nvSpPr>
        <p:spPr>
          <a:xfrm>
            <a:off x="8512029" y="2737006"/>
            <a:ext cx="253918" cy="253918"/>
          </a:xfrm>
          <a:prstGeom prst="ellipse">
            <a:avLst/>
          </a:prstGeom>
          <a:solidFill>
            <a:srgbClr val="00B050"/>
          </a:solidFill>
          <a:ln w="28575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800" dirty="0" smtClean="0">
              <a:solidFill>
                <a:schemeClr val="tx1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7972514" y="773040"/>
            <a:ext cx="8435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 (</a:t>
            </a:r>
            <a:r>
              <a:rPr lang="en-US" i="1" dirty="0">
                <a:latin typeface="Helvetica Neue Medium" charset="0"/>
                <a:ea typeface="Helvetica Neue Medium" charset="0"/>
                <a:cs typeface="Helvetica Neue Medium" charset="0"/>
              </a:rPr>
              <a:t>f </a:t>
            </a:r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= 1)</a:t>
            </a:r>
          </a:p>
        </p:txBody>
      </p:sp>
    </p:spTree>
    <p:extLst>
      <p:ext uri="{BB962C8B-B14F-4D97-AF65-F5344CB8AC3E}">
        <p14:creationId xmlns:p14="http://schemas.microsoft.com/office/powerpoint/2010/main" val="862694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4369376"/>
            <a:ext cx="8763000" cy="1891292"/>
          </a:xfrm>
        </p:spPr>
        <p:txBody>
          <a:bodyPr>
            <a:normAutofit fontScale="92500" lnSpcReduction="10000"/>
          </a:bodyPr>
          <a:lstStyle/>
          <a:p>
            <a:r>
              <a:rPr lang="en-US" sz="2600" dirty="0" smtClean="0"/>
              <a:t>Old primary A must have received one or two PrepareOK replies for that request (</a:t>
            </a:r>
            <a:r>
              <a:rPr lang="en-US" sz="2600" i="1" dirty="0" smtClean="0"/>
              <a:t>why?</a:t>
            </a:r>
            <a:r>
              <a:rPr lang="en-US" sz="2600" dirty="0" smtClean="0"/>
              <a:t>)</a:t>
            </a:r>
          </a:p>
          <a:p>
            <a:endParaRPr lang="en-US" sz="2600" dirty="0"/>
          </a:p>
          <a:p>
            <a:r>
              <a:rPr lang="en-US" sz="2600" dirty="0" smtClean="0"/>
              <a:t>Request is in B’s or C’s log (or both): so it will </a:t>
            </a:r>
            <a:r>
              <a:rPr lang="en-US" sz="2600" dirty="0" smtClean="0">
                <a:solidFill>
                  <a:srgbClr val="009900"/>
                </a:solidFill>
              </a:rPr>
              <a:t>survive </a:t>
            </a:r>
            <a:r>
              <a:rPr lang="en-US" sz="2600" dirty="0" smtClean="0"/>
              <a:t>into new view</a:t>
            </a:r>
          </a:p>
          <a:p>
            <a:endParaRPr lang="en-US" sz="2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800" dirty="0" smtClean="0"/>
              <a:t>View Change </a:t>
            </a:r>
            <a:r>
              <a:rPr lang="en-US" sz="3800" dirty="0"/>
              <a:t>P</a:t>
            </a:r>
            <a:r>
              <a:rPr lang="en-US" sz="3800" dirty="0" smtClean="0"/>
              <a:t>rotocol: Correctness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52400" y="2043381"/>
            <a:ext cx="25635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 smtClean="0">
                <a:latin typeface="Helvetica Neue Medium" charset="0"/>
                <a:ea typeface="Helvetica Neue Medium" charset="0"/>
                <a:cs typeface="Helvetica Neue Medium" charset="0"/>
              </a:rPr>
              <a:t>B (New Primary)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2400" y="2638113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 smtClean="0">
                <a:latin typeface="Helvetica Neue Medium" charset="0"/>
                <a:ea typeface="Helvetica Neue Medium" charset="0"/>
                <a:cs typeface="Helvetica Neue Medium" charset="0"/>
              </a:rPr>
              <a:t>C</a:t>
            </a:r>
          </a:p>
        </p:txBody>
      </p:sp>
      <p:cxnSp>
        <p:nvCxnSpPr>
          <p:cNvPr id="9" name="Straight Connector 8"/>
          <p:cNvCxnSpPr>
            <a:stCxn id="6" idx="3"/>
          </p:cNvCxnSpPr>
          <p:nvPr/>
        </p:nvCxnSpPr>
        <p:spPr>
          <a:xfrm>
            <a:off x="2715922" y="2274214"/>
            <a:ext cx="6190477" cy="1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oli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stCxn id="7" idx="3"/>
          </p:cNvCxnSpPr>
          <p:nvPr/>
        </p:nvCxnSpPr>
        <p:spPr>
          <a:xfrm flipV="1">
            <a:off x="559884" y="2868945"/>
            <a:ext cx="8346515" cy="1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oli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7828085" y="2973586"/>
            <a:ext cx="9957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latin typeface="Helvetica Neue Medium" charset="0"/>
                <a:ea typeface="Helvetica Neue Medium" charset="0"/>
                <a:cs typeface="Helvetica Neue Medium" charset="0"/>
              </a:rPr>
              <a:t>Time </a:t>
            </a:r>
            <a:r>
              <a:rPr lang="en-US" smtClean="0">
                <a:latin typeface="Helvetica Neue Medium" charset="0"/>
                <a:ea typeface="Helvetica Neue Medium" charset="0"/>
                <a:cs typeface="Helvetica Neue Medium" charset="0"/>
                <a:sym typeface="Wingdings"/>
              </a:rPr>
              <a:t></a:t>
            </a:r>
            <a:endParaRPr lang="en-US" smtClean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285526" y="2838898"/>
            <a:ext cx="15940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PrepareOK</a:t>
            </a:r>
          </a:p>
        </p:txBody>
      </p:sp>
      <p:cxnSp>
        <p:nvCxnSpPr>
          <p:cNvPr id="25" name="Straight Arrow Connector 24"/>
          <p:cNvCxnSpPr/>
          <p:nvPr/>
        </p:nvCxnSpPr>
        <p:spPr>
          <a:xfrm flipV="1">
            <a:off x="3240675" y="1655876"/>
            <a:ext cx="403686" cy="1208090"/>
          </a:xfrm>
          <a:prstGeom prst="straightConnector1">
            <a:avLst/>
          </a:prstGeom>
          <a:ln w="57150">
            <a:solidFill>
              <a:schemeClr val="tx1">
                <a:lumMod val="65000"/>
                <a:lumOff val="35000"/>
              </a:schemeClr>
            </a:solidFill>
            <a:prstDash val="solid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3255630" y="1649337"/>
            <a:ext cx="231743" cy="617407"/>
          </a:xfrm>
          <a:prstGeom prst="straightConnector1">
            <a:avLst/>
          </a:prstGeom>
          <a:ln w="57150">
            <a:solidFill>
              <a:schemeClr val="tx1">
                <a:lumMod val="65000"/>
                <a:lumOff val="35000"/>
              </a:schemeClr>
            </a:solidFill>
            <a:prstDash val="solid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30" name="Group 29"/>
          <p:cNvGrpSpPr/>
          <p:nvPr/>
        </p:nvGrpSpPr>
        <p:grpSpPr>
          <a:xfrm>
            <a:off x="7687232" y="1561348"/>
            <a:ext cx="1029577" cy="1314136"/>
            <a:chOff x="7687232" y="1561348"/>
            <a:chExt cx="1029577" cy="1314136"/>
          </a:xfrm>
        </p:grpSpPr>
        <p:cxnSp>
          <p:nvCxnSpPr>
            <p:cNvPr id="20" name="Straight Arrow Connector 19"/>
            <p:cNvCxnSpPr/>
            <p:nvPr/>
          </p:nvCxnSpPr>
          <p:spPr>
            <a:xfrm>
              <a:off x="7998133" y="2280752"/>
              <a:ext cx="407773" cy="594732"/>
            </a:xfrm>
            <a:prstGeom prst="straightConnector1">
              <a:avLst/>
            </a:prstGeom>
            <a:ln w="57150">
              <a:prstDash val="solid"/>
              <a:tailEnd type="triangle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7687232" y="1561348"/>
              <a:ext cx="102957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mtClean="0">
                  <a:latin typeface="Helvetica Neue Medium" charset="0"/>
                  <a:ea typeface="Helvetica Neue Medium" charset="0"/>
                  <a:cs typeface="Helvetica Neue Medium" charset="0"/>
                </a:rPr>
                <a:t>Start-View</a:t>
              </a:r>
              <a:endParaRPr lang="en-US" dirty="0" smtClean="0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8202019" y="2265700"/>
              <a:ext cx="5132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mtClean="0">
                  <a:latin typeface="Helvetica Neue Medium" charset="0"/>
                  <a:ea typeface="Helvetica Neue Medium" charset="0"/>
                  <a:cs typeface="Helvetica Neue Medium" charset="0"/>
                </a:rPr>
                <a:t>log</a:t>
              </a: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4319974" y="1514028"/>
            <a:ext cx="1594007" cy="1361457"/>
            <a:chOff x="4319974" y="1514028"/>
            <a:chExt cx="1594007" cy="1361457"/>
          </a:xfrm>
        </p:grpSpPr>
        <p:cxnSp>
          <p:nvCxnSpPr>
            <p:cNvPr id="12" name="Straight Arrow Connector 11"/>
            <p:cNvCxnSpPr/>
            <p:nvPr/>
          </p:nvCxnSpPr>
          <p:spPr>
            <a:xfrm>
              <a:off x="4771639" y="2280752"/>
              <a:ext cx="401444" cy="594733"/>
            </a:xfrm>
            <a:prstGeom prst="straightConnector1">
              <a:avLst/>
            </a:prstGeom>
            <a:ln w="57150">
              <a:prstDash val="solid"/>
              <a:tailEnd type="triangle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4319974" y="1514028"/>
              <a:ext cx="159400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mtClean="0">
                  <a:latin typeface="Helvetica Neue Medium" charset="0"/>
                  <a:ea typeface="Helvetica Neue Medium" charset="0"/>
                  <a:cs typeface="Helvetica Neue Medium" charset="0"/>
                </a:rPr>
                <a:t>Start-View-Change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4971643" y="2265512"/>
              <a:ext cx="86113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mtClean="0">
                  <a:latin typeface="Helvetica Neue Medium" charset="0"/>
                  <a:ea typeface="Helvetica Neue Medium" charset="0"/>
                  <a:cs typeface="Helvetica Neue Medium" charset="0"/>
                </a:rPr>
                <a:t>view #</a:t>
              </a:r>
              <a:endParaRPr lang="en-US" dirty="0" smtClean="0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31" name="Octagon 30"/>
            <p:cNvSpPr/>
            <p:nvPr/>
          </p:nvSpPr>
          <p:spPr>
            <a:xfrm>
              <a:off x="4892282" y="2148383"/>
              <a:ext cx="253918" cy="253918"/>
            </a:xfrm>
            <a:prstGeom prst="octagon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  <a:prstDash val="soli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800" dirty="0" smtClean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6022149" y="1516968"/>
            <a:ext cx="1540433" cy="1358516"/>
            <a:chOff x="6022149" y="1516968"/>
            <a:chExt cx="1540433" cy="1358516"/>
          </a:xfrm>
        </p:grpSpPr>
        <p:cxnSp>
          <p:nvCxnSpPr>
            <p:cNvPr id="15" name="Straight Arrow Connector 14"/>
            <p:cNvCxnSpPr/>
            <p:nvPr/>
          </p:nvCxnSpPr>
          <p:spPr>
            <a:xfrm flipV="1">
              <a:off x="6584314" y="2280752"/>
              <a:ext cx="370703" cy="594732"/>
            </a:xfrm>
            <a:prstGeom prst="straightConnector1">
              <a:avLst/>
            </a:prstGeom>
            <a:ln w="57150">
              <a:prstDash val="solid"/>
              <a:tailEnd type="triangle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6022149" y="1516968"/>
              <a:ext cx="154043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mtClean="0">
                  <a:latin typeface="Helvetica Neue Medium" charset="0"/>
                  <a:ea typeface="Helvetica Neue Medium" charset="0"/>
                  <a:cs typeface="Helvetica Neue Medium" charset="0"/>
                </a:rPr>
                <a:t>Do-View-Change</a:t>
              </a:r>
              <a:endParaRPr lang="en-US" dirty="0" smtClean="0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741302" y="2479682"/>
              <a:ext cx="5132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mtClean="0">
                  <a:latin typeface="Helvetica Neue Medium" charset="0"/>
                  <a:ea typeface="Helvetica Neue Medium" charset="0"/>
                  <a:cs typeface="Helvetica Neue Medium" charset="0"/>
                </a:rPr>
                <a:t>log</a:t>
              </a:r>
            </a:p>
          </p:txBody>
        </p:sp>
        <p:sp>
          <p:nvSpPr>
            <p:cNvPr id="33" name="Oval 32"/>
            <p:cNvSpPr/>
            <p:nvPr/>
          </p:nvSpPr>
          <p:spPr>
            <a:xfrm>
              <a:off x="7113723" y="2153793"/>
              <a:ext cx="253918" cy="253918"/>
            </a:xfrm>
            <a:prstGeom prst="ellipse">
              <a:avLst/>
            </a:prstGeom>
            <a:solidFill>
              <a:srgbClr val="00B050"/>
            </a:solidFill>
            <a:ln w="28575">
              <a:solidFill>
                <a:schemeClr val="tx1"/>
              </a:solidFill>
              <a:prstDash val="soli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800" dirty="0" smtClean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1257657" y="3257120"/>
            <a:ext cx="21233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Executed request,</a:t>
            </a:r>
          </a:p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previous view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52400" y="1410780"/>
            <a:ext cx="23214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 smtClean="0">
                <a:latin typeface="Helvetica Neue Medium" charset="0"/>
                <a:ea typeface="Helvetica Neue Medium" charset="0"/>
                <a:cs typeface="Helvetica Neue Medium" charset="0"/>
              </a:rPr>
              <a:t>A (Old Primary)</a:t>
            </a:r>
          </a:p>
        </p:txBody>
      </p:sp>
      <p:cxnSp>
        <p:nvCxnSpPr>
          <p:cNvPr id="36" name="Straight Connector 35"/>
          <p:cNvCxnSpPr>
            <a:stCxn id="32" idx="3"/>
          </p:cNvCxnSpPr>
          <p:nvPr/>
        </p:nvCxnSpPr>
        <p:spPr>
          <a:xfrm>
            <a:off x="2473869" y="1641613"/>
            <a:ext cx="1713844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oli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37" name="Group 36"/>
          <p:cNvGrpSpPr/>
          <p:nvPr/>
        </p:nvGrpSpPr>
        <p:grpSpPr>
          <a:xfrm>
            <a:off x="3752368" y="1254377"/>
            <a:ext cx="1203290" cy="484578"/>
            <a:chOff x="6662708" y="2253483"/>
            <a:chExt cx="1203290" cy="484578"/>
          </a:xfrm>
        </p:grpSpPr>
        <p:sp>
          <p:nvSpPr>
            <p:cNvPr id="38" name="TextBox 37"/>
            <p:cNvSpPr txBox="1"/>
            <p:nvPr/>
          </p:nvSpPr>
          <p:spPr>
            <a:xfrm>
              <a:off x="6796474" y="2253483"/>
              <a:ext cx="1069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smtClean="0">
                  <a:latin typeface="Helvetica Neue Medium" charset="0"/>
                  <a:ea typeface="Helvetica Neue Medium" charset="0"/>
                  <a:cs typeface="Helvetica Neue Medium" charset="0"/>
                </a:rPr>
                <a:t>Execute</a:t>
              </a:r>
            </a:p>
          </p:txBody>
        </p:sp>
        <p:sp>
          <p:nvSpPr>
            <p:cNvPr id="39" name="5-Point Star 38"/>
            <p:cNvSpPr/>
            <p:nvPr/>
          </p:nvSpPr>
          <p:spPr>
            <a:xfrm>
              <a:off x="6662708" y="2492734"/>
              <a:ext cx="245327" cy="245327"/>
            </a:xfrm>
            <a:prstGeom prst="star5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  <a:prstDash val="soli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800" dirty="0" smtClean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</p:grpSp>
      <p:sp>
        <p:nvSpPr>
          <p:cNvPr id="40" name="Rectangle 39"/>
          <p:cNvSpPr/>
          <p:nvPr/>
        </p:nvSpPr>
        <p:spPr>
          <a:xfrm>
            <a:off x="7972514" y="740956"/>
            <a:ext cx="8435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 (</a:t>
            </a:r>
            <a:r>
              <a:rPr lang="en-US" i="1" dirty="0">
                <a:latin typeface="Helvetica Neue Medium" charset="0"/>
                <a:ea typeface="Helvetica Neue Medium" charset="0"/>
                <a:cs typeface="Helvetica Neue Medium" charset="0"/>
              </a:rPr>
              <a:t>f</a:t>
            </a:r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 = 1)</a:t>
            </a:r>
          </a:p>
        </p:txBody>
      </p:sp>
    </p:spTree>
    <p:extLst>
      <p:ext uri="{BB962C8B-B14F-4D97-AF65-F5344CB8AC3E}">
        <p14:creationId xmlns:p14="http://schemas.microsoft.com/office/powerpoint/2010/main" val="471363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152400" y="4594860"/>
            <a:ext cx="8763000" cy="172974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Any group of f + 1 replicas is called a </a:t>
            </a:r>
            <a:r>
              <a:rPr lang="en-US" dirty="0" smtClean="0">
                <a:solidFill>
                  <a:srgbClr val="FF8F00"/>
                </a:solidFill>
              </a:rPr>
              <a:t>quorum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FF8F00"/>
                </a:solidFill>
              </a:rPr>
              <a:t>Quorum intersection property: </a:t>
            </a:r>
            <a:r>
              <a:rPr lang="en-US" dirty="0" smtClean="0"/>
              <a:t>Two quorums in 2f + 1 replicas must intersect </a:t>
            </a:r>
            <a:r>
              <a:rPr lang="en-US" dirty="0" smtClean="0"/>
              <a:t>in at </a:t>
            </a:r>
            <a:r>
              <a:rPr lang="en-US" dirty="0" smtClean="0"/>
              <a:t>least one</a:t>
            </a:r>
            <a:r>
              <a:rPr lang="en-US" dirty="0" smtClean="0">
                <a:solidFill>
                  <a:srgbClr val="7030A0"/>
                </a:solidFill>
              </a:rPr>
              <a:t> replica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111C5-E04E-4942-8174-12BB645D56A6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Principle: Quorums 							 </a:t>
            </a:r>
            <a:r>
              <a:rPr lang="en-US" sz="2000" dirty="0" smtClean="0"/>
              <a:t>(</a:t>
            </a:r>
            <a:r>
              <a:rPr lang="en-US" sz="2000" i="1" dirty="0" smtClean="0"/>
              <a:t>f</a:t>
            </a:r>
            <a:r>
              <a:rPr lang="en-US" sz="2000" dirty="0" smtClean="0"/>
              <a:t> = 1)</a:t>
            </a:r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883920" y="2388870"/>
            <a:ext cx="335280" cy="335280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800" dirty="0" smtClean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1371600" y="2388870"/>
            <a:ext cx="335280" cy="335280"/>
          </a:xfrm>
          <a:prstGeom prst="ellipse">
            <a:avLst/>
          </a:prstGeom>
          <a:solidFill>
            <a:srgbClr val="7030A0"/>
          </a:solidFill>
          <a:ln w="28575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800" dirty="0" smtClean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1859280" y="2388870"/>
            <a:ext cx="335280" cy="335280"/>
          </a:xfrm>
          <a:prstGeom prst="ellipse">
            <a:avLst/>
          </a:prstGeom>
          <a:solidFill>
            <a:srgbClr val="0000FF"/>
          </a:solidFill>
          <a:ln w="28575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800" dirty="0" smtClean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3794760" y="2187002"/>
            <a:ext cx="335280" cy="335280"/>
          </a:xfrm>
          <a:prstGeom prst="ellipse">
            <a:avLst/>
          </a:prstGeom>
          <a:solidFill>
            <a:srgbClr val="7030A0"/>
          </a:solidFill>
          <a:ln w="28575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800" dirty="0" smtClean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4282440" y="2187002"/>
            <a:ext cx="335280" cy="335280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800" dirty="0" smtClean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4770120" y="2187002"/>
            <a:ext cx="335280" cy="335280"/>
          </a:xfrm>
          <a:prstGeom prst="ellipse">
            <a:avLst/>
          </a:prstGeom>
          <a:solidFill>
            <a:srgbClr val="0000FF"/>
          </a:solidFill>
          <a:ln w="28575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800" dirty="0" smtClean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2758440" y="3343171"/>
            <a:ext cx="335280" cy="335280"/>
          </a:xfrm>
          <a:prstGeom prst="ellipse">
            <a:avLst/>
          </a:prstGeom>
          <a:solidFill>
            <a:srgbClr val="0000FF"/>
          </a:solidFill>
          <a:ln w="28575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800" dirty="0" smtClean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3246120" y="3343171"/>
            <a:ext cx="335280" cy="335280"/>
          </a:xfrm>
          <a:prstGeom prst="ellipse">
            <a:avLst/>
          </a:prstGeom>
          <a:solidFill>
            <a:srgbClr val="7030A0"/>
          </a:solidFill>
          <a:ln w="28575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800" dirty="0" smtClean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3733800" y="3343171"/>
            <a:ext cx="335280" cy="335280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800" dirty="0" smtClean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792480" y="2259330"/>
            <a:ext cx="990600" cy="579120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800" dirty="0" smtClean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1287780" y="2194560"/>
            <a:ext cx="990600" cy="712470"/>
          </a:xfrm>
          <a:prstGeom prst="roundRect">
            <a:avLst/>
          </a:prstGeom>
          <a:noFill/>
          <a:ln w="38100">
            <a:solidFill>
              <a:srgbClr val="0000FF"/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800" dirty="0" smtClean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3733800" y="1996503"/>
            <a:ext cx="1485900" cy="727647"/>
          </a:xfrm>
          <a:custGeom>
            <a:avLst/>
            <a:gdLst>
              <a:gd name="connsiteX0" fmla="*/ 0 w 1485900"/>
              <a:gd name="connsiteY0" fmla="*/ 118747 h 712470"/>
              <a:gd name="connsiteX1" fmla="*/ 118747 w 1485900"/>
              <a:gd name="connsiteY1" fmla="*/ 0 h 712470"/>
              <a:gd name="connsiteX2" fmla="*/ 1367153 w 1485900"/>
              <a:gd name="connsiteY2" fmla="*/ 0 h 712470"/>
              <a:gd name="connsiteX3" fmla="*/ 1485900 w 1485900"/>
              <a:gd name="connsiteY3" fmla="*/ 118747 h 712470"/>
              <a:gd name="connsiteX4" fmla="*/ 1485900 w 1485900"/>
              <a:gd name="connsiteY4" fmla="*/ 593723 h 712470"/>
              <a:gd name="connsiteX5" fmla="*/ 1367153 w 1485900"/>
              <a:gd name="connsiteY5" fmla="*/ 712470 h 712470"/>
              <a:gd name="connsiteX6" fmla="*/ 118747 w 1485900"/>
              <a:gd name="connsiteY6" fmla="*/ 712470 h 712470"/>
              <a:gd name="connsiteX7" fmla="*/ 0 w 1485900"/>
              <a:gd name="connsiteY7" fmla="*/ 593723 h 712470"/>
              <a:gd name="connsiteX8" fmla="*/ 0 w 1485900"/>
              <a:gd name="connsiteY8" fmla="*/ 118747 h 712470"/>
              <a:gd name="connsiteX0" fmla="*/ 0 w 1485900"/>
              <a:gd name="connsiteY0" fmla="*/ 118747 h 718695"/>
              <a:gd name="connsiteX1" fmla="*/ 118747 w 1485900"/>
              <a:gd name="connsiteY1" fmla="*/ 0 h 718695"/>
              <a:gd name="connsiteX2" fmla="*/ 1367153 w 1485900"/>
              <a:gd name="connsiteY2" fmla="*/ 0 h 718695"/>
              <a:gd name="connsiteX3" fmla="*/ 1485900 w 1485900"/>
              <a:gd name="connsiteY3" fmla="*/ 118747 h 718695"/>
              <a:gd name="connsiteX4" fmla="*/ 1485900 w 1485900"/>
              <a:gd name="connsiteY4" fmla="*/ 593723 h 718695"/>
              <a:gd name="connsiteX5" fmla="*/ 1367153 w 1485900"/>
              <a:gd name="connsiteY5" fmla="*/ 712470 h 718695"/>
              <a:gd name="connsiteX6" fmla="*/ 466323 w 1485900"/>
              <a:gd name="connsiteY6" fmla="*/ 718695 h 718695"/>
              <a:gd name="connsiteX7" fmla="*/ 118747 w 1485900"/>
              <a:gd name="connsiteY7" fmla="*/ 712470 h 718695"/>
              <a:gd name="connsiteX8" fmla="*/ 0 w 1485900"/>
              <a:gd name="connsiteY8" fmla="*/ 593723 h 718695"/>
              <a:gd name="connsiteX9" fmla="*/ 0 w 1485900"/>
              <a:gd name="connsiteY9" fmla="*/ 118747 h 718695"/>
              <a:gd name="connsiteX0" fmla="*/ 0 w 1485900"/>
              <a:gd name="connsiteY0" fmla="*/ 118747 h 718695"/>
              <a:gd name="connsiteX1" fmla="*/ 118747 w 1485900"/>
              <a:gd name="connsiteY1" fmla="*/ 0 h 718695"/>
              <a:gd name="connsiteX2" fmla="*/ 1367153 w 1485900"/>
              <a:gd name="connsiteY2" fmla="*/ 0 h 718695"/>
              <a:gd name="connsiteX3" fmla="*/ 1485900 w 1485900"/>
              <a:gd name="connsiteY3" fmla="*/ 118747 h 718695"/>
              <a:gd name="connsiteX4" fmla="*/ 1485900 w 1485900"/>
              <a:gd name="connsiteY4" fmla="*/ 593723 h 718695"/>
              <a:gd name="connsiteX5" fmla="*/ 1367153 w 1485900"/>
              <a:gd name="connsiteY5" fmla="*/ 712470 h 718695"/>
              <a:gd name="connsiteX6" fmla="*/ 547889 w 1485900"/>
              <a:gd name="connsiteY6" fmla="*/ 718695 h 718695"/>
              <a:gd name="connsiteX7" fmla="*/ 466323 w 1485900"/>
              <a:gd name="connsiteY7" fmla="*/ 718695 h 718695"/>
              <a:gd name="connsiteX8" fmla="*/ 118747 w 1485900"/>
              <a:gd name="connsiteY8" fmla="*/ 712470 h 718695"/>
              <a:gd name="connsiteX9" fmla="*/ 0 w 1485900"/>
              <a:gd name="connsiteY9" fmla="*/ 593723 h 718695"/>
              <a:gd name="connsiteX10" fmla="*/ 0 w 1485900"/>
              <a:gd name="connsiteY10" fmla="*/ 118747 h 718695"/>
              <a:gd name="connsiteX0" fmla="*/ 0 w 1485900"/>
              <a:gd name="connsiteY0" fmla="*/ 118747 h 718695"/>
              <a:gd name="connsiteX1" fmla="*/ 118747 w 1485900"/>
              <a:gd name="connsiteY1" fmla="*/ 0 h 718695"/>
              <a:gd name="connsiteX2" fmla="*/ 1367153 w 1485900"/>
              <a:gd name="connsiteY2" fmla="*/ 0 h 718695"/>
              <a:gd name="connsiteX3" fmla="*/ 1485900 w 1485900"/>
              <a:gd name="connsiteY3" fmla="*/ 118747 h 718695"/>
              <a:gd name="connsiteX4" fmla="*/ 1485900 w 1485900"/>
              <a:gd name="connsiteY4" fmla="*/ 593723 h 718695"/>
              <a:gd name="connsiteX5" fmla="*/ 1367153 w 1485900"/>
              <a:gd name="connsiteY5" fmla="*/ 712470 h 718695"/>
              <a:gd name="connsiteX6" fmla="*/ 470615 w 1485900"/>
              <a:gd name="connsiteY6" fmla="*/ 628543 h 718695"/>
              <a:gd name="connsiteX7" fmla="*/ 466323 w 1485900"/>
              <a:gd name="connsiteY7" fmla="*/ 718695 h 718695"/>
              <a:gd name="connsiteX8" fmla="*/ 118747 w 1485900"/>
              <a:gd name="connsiteY8" fmla="*/ 712470 h 718695"/>
              <a:gd name="connsiteX9" fmla="*/ 0 w 1485900"/>
              <a:gd name="connsiteY9" fmla="*/ 593723 h 718695"/>
              <a:gd name="connsiteX10" fmla="*/ 0 w 1485900"/>
              <a:gd name="connsiteY10" fmla="*/ 118747 h 718695"/>
              <a:gd name="connsiteX0" fmla="*/ 0 w 1485900"/>
              <a:gd name="connsiteY0" fmla="*/ 118747 h 718695"/>
              <a:gd name="connsiteX1" fmla="*/ 118747 w 1485900"/>
              <a:gd name="connsiteY1" fmla="*/ 0 h 718695"/>
              <a:gd name="connsiteX2" fmla="*/ 1367153 w 1485900"/>
              <a:gd name="connsiteY2" fmla="*/ 0 h 718695"/>
              <a:gd name="connsiteX3" fmla="*/ 1485900 w 1485900"/>
              <a:gd name="connsiteY3" fmla="*/ 118747 h 718695"/>
              <a:gd name="connsiteX4" fmla="*/ 1485900 w 1485900"/>
              <a:gd name="connsiteY4" fmla="*/ 593723 h 718695"/>
              <a:gd name="connsiteX5" fmla="*/ 1367153 w 1485900"/>
              <a:gd name="connsiteY5" fmla="*/ 712470 h 718695"/>
              <a:gd name="connsiteX6" fmla="*/ 1002942 w 1485900"/>
              <a:gd name="connsiteY6" fmla="*/ 675765 h 718695"/>
              <a:gd name="connsiteX7" fmla="*/ 470615 w 1485900"/>
              <a:gd name="connsiteY7" fmla="*/ 628543 h 718695"/>
              <a:gd name="connsiteX8" fmla="*/ 466323 w 1485900"/>
              <a:gd name="connsiteY8" fmla="*/ 718695 h 718695"/>
              <a:gd name="connsiteX9" fmla="*/ 118747 w 1485900"/>
              <a:gd name="connsiteY9" fmla="*/ 712470 h 718695"/>
              <a:gd name="connsiteX10" fmla="*/ 0 w 1485900"/>
              <a:gd name="connsiteY10" fmla="*/ 593723 h 718695"/>
              <a:gd name="connsiteX11" fmla="*/ 0 w 1485900"/>
              <a:gd name="connsiteY11" fmla="*/ 118747 h 718695"/>
              <a:gd name="connsiteX0" fmla="*/ 0 w 1485900"/>
              <a:gd name="connsiteY0" fmla="*/ 118747 h 718695"/>
              <a:gd name="connsiteX1" fmla="*/ 118747 w 1485900"/>
              <a:gd name="connsiteY1" fmla="*/ 0 h 718695"/>
              <a:gd name="connsiteX2" fmla="*/ 1367153 w 1485900"/>
              <a:gd name="connsiteY2" fmla="*/ 0 h 718695"/>
              <a:gd name="connsiteX3" fmla="*/ 1485900 w 1485900"/>
              <a:gd name="connsiteY3" fmla="*/ 118747 h 718695"/>
              <a:gd name="connsiteX4" fmla="*/ 1485900 w 1485900"/>
              <a:gd name="connsiteY4" fmla="*/ 593723 h 718695"/>
              <a:gd name="connsiteX5" fmla="*/ 1367153 w 1485900"/>
              <a:gd name="connsiteY5" fmla="*/ 712470 h 718695"/>
              <a:gd name="connsiteX6" fmla="*/ 1041579 w 1485900"/>
              <a:gd name="connsiteY6" fmla="*/ 710109 h 718695"/>
              <a:gd name="connsiteX7" fmla="*/ 470615 w 1485900"/>
              <a:gd name="connsiteY7" fmla="*/ 628543 h 718695"/>
              <a:gd name="connsiteX8" fmla="*/ 466323 w 1485900"/>
              <a:gd name="connsiteY8" fmla="*/ 718695 h 718695"/>
              <a:gd name="connsiteX9" fmla="*/ 118747 w 1485900"/>
              <a:gd name="connsiteY9" fmla="*/ 712470 h 718695"/>
              <a:gd name="connsiteX10" fmla="*/ 0 w 1485900"/>
              <a:gd name="connsiteY10" fmla="*/ 593723 h 718695"/>
              <a:gd name="connsiteX11" fmla="*/ 0 w 1485900"/>
              <a:gd name="connsiteY11" fmla="*/ 118747 h 718695"/>
              <a:gd name="connsiteX0" fmla="*/ 0 w 1485900"/>
              <a:gd name="connsiteY0" fmla="*/ 118747 h 718695"/>
              <a:gd name="connsiteX1" fmla="*/ 118747 w 1485900"/>
              <a:gd name="connsiteY1" fmla="*/ 0 h 718695"/>
              <a:gd name="connsiteX2" fmla="*/ 1367153 w 1485900"/>
              <a:gd name="connsiteY2" fmla="*/ 0 h 718695"/>
              <a:gd name="connsiteX3" fmla="*/ 1485900 w 1485900"/>
              <a:gd name="connsiteY3" fmla="*/ 118747 h 718695"/>
              <a:gd name="connsiteX4" fmla="*/ 1485900 w 1485900"/>
              <a:gd name="connsiteY4" fmla="*/ 593723 h 718695"/>
              <a:gd name="connsiteX5" fmla="*/ 1367153 w 1485900"/>
              <a:gd name="connsiteY5" fmla="*/ 712470 h 718695"/>
              <a:gd name="connsiteX6" fmla="*/ 1041579 w 1485900"/>
              <a:gd name="connsiteY6" fmla="*/ 710109 h 718695"/>
              <a:gd name="connsiteX7" fmla="*/ 479200 w 1485900"/>
              <a:gd name="connsiteY7" fmla="*/ 139146 h 718695"/>
              <a:gd name="connsiteX8" fmla="*/ 466323 w 1485900"/>
              <a:gd name="connsiteY8" fmla="*/ 718695 h 718695"/>
              <a:gd name="connsiteX9" fmla="*/ 118747 w 1485900"/>
              <a:gd name="connsiteY9" fmla="*/ 712470 h 718695"/>
              <a:gd name="connsiteX10" fmla="*/ 0 w 1485900"/>
              <a:gd name="connsiteY10" fmla="*/ 593723 h 718695"/>
              <a:gd name="connsiteX11" fmla="*/ 0 w 1485900"/>
              <a:gd name="connsiteY11" fmla="*/ 118747 h 718695"/>
              <a:gd name="connsiteX0" fmla="*/ 0 w 1485900"/>
              <a:gd name="connsiteY0" fmla="*/ 118747 h 718695"/>
              <a:gd name="connsiteX1" fmla="*/ 118747 w 1485900"/>
              <a:gd name="connsiteY1" fmla="*/ 0 h 718695"/>
              <a:gd name="connsiteX2" fmla="*/ 1367153 w 1485900"/>
              <a:gd name="connsiteY2" fmla="*/ 0 h 718695"/>
              <a:gd name="connsiteX3" fmla="*/ 1485900 w 1485900"/>
              <a:gd name="connsiteY3" fmla="*/ 118747 h 718695"/>
              <a:gd name="connsiteX4" fmla="*/ 1485900 w 1485900"/>
              <a:gd name="connsiteY4" fmla="*/ 593723 h 718695"/>
              <a:gd name="connsiteX5" fmla="*/ 1367153 w 1485900"/>
              <a:gd name="connsiteY5" fmla="*/ 712470 h 718695"/>
              <a:gd name="connsiteX6" fmla="*/ 1041579 w 1485900"/>
              <a:gd name="connsiteY6" fmla="*/ 710109 h 718695"/>
              <a:gd name="connsiteX7" fmla="*/ 874154 w 1485900"/>
              <a:gd name="connsiteY7" fmla="*/ 546976 h 718695"/>
              <a:gd name="connsiteX8" fmla="*/ 479200 w 1485900"/>
              <a:gd name="connsiteY8" fmla="*/ 139146 h 718695"/>
              <a:gd name="connsiteX9" fmla="*/ 466323 w 1485900"/>
              <a:gd name="connsiteY9" fmla="*/ 718695 h 718695"/>
              <a:gd name="connsiteX10" fmla="*/ 118747 w 1485900"/>
              <a:gd name="connsiteY10" fmla="*/ 712470 h 718695"/>
              <a:gd name="connsiteX11" fmla="*/ 0 w 1485900"/>
              <a:gd name="connsiteY11" fmla="*/ 593723 h 718695"/>
              <a:gd name="connsiteX12" fmla="*/ 0 w 1485900"/>
              <a:gd name="connsiteY12" fmla="*/ 118747 h 718695"/>
              <a:gd name="connsiteX0" fmla="*/ 0 w 1485900"/>
              <a:gd name="connsiteY0" fmla="*/ 118747 h 718695"/>
              <a:gd name="connsiteX1" fmla="*/ 118747 w 1485900"/>
              <a:gd name="connsiteY1" fmla="*/ 0 h 718695"/>
              <a:gd name="connsiteX2" fmla="*/ 1367153 w 1485900"/>
              <a:gd name="connsiteY2" fmla="*/ 0 h 718695"/>
              <a:gd name="connsiteX3" fmla="*/ 1485900 w 1485900"/>
              <a:gd name="connsiteY3" fmla="*/ 118747 h 718695"/>
              <a:gd name="connsiteX4" fmla="*/ 1485900 w 1485900"/>
              <a:gd name="connsiteY4" fmla="*/ 593723 h 718695"/>
              <a:gd name="connsiteX5" fmla="*/ 1367153 w 1485900"/>
              <a:gd name="connsiteY5" fmla="*/ 712470 h 718695"/>
              <a:gd name="connsiteX6" fmla="*/ 1041579 w 1485900"/>
              <a:gd name="connsiteY6" fmla="*/ 710109 h 718695"/>
              <a:gd name="connsiteX7" fmla="*/ 994356 w 1485900"/>
              <a:gd name="connsiteY7" fmla="*/ 121973 h 718695"/>
              <a:gd name="connsiteX8" fmla="*/ 479200 w 1485900"/>
              <a:gd name="connsiteY8" fmla="*/ 139146 h 718695"/>
              <a:gd name="connsiteX9" fmla="*/ 466323 w 1485900"/>
              <a:gd name="connsiteY9" fmla="*/ 718695 h 718695"/>
              <a:gd name="connsiteX10" fmla="*/ 118747 w 1485900"/>
              <a:gd name="connsiteY10" fmla="*/ 712470 h 718695"/>
              <a:gd name="connsiteX11" fmla="*/ 0 w 1485900"/>
              <a:gd name="connsiteY11" fmla="*/ 593723 h 718695"/>
              <a:gd name="connsiteX12" fmla="*/ 0 w 1485900"/>
              <a:gd name="connsiteY12" fmla="*/ 118747 h 718695"/>
              <a:gd name="connsiteX0" fmla="*/ 0 w 1485900"/>
              <a:gd name="connsiteY0" fmla="*/ 118747 h 722988"/>
              <a:gd name="connsiteX1" fmla="*/ 118747 w 1485900"/>
              <a:gd name="connsiteY1" fmla="*/ 0 h 722988"/>
              <a:gd name="connsiteX2" fmla="*/ 1367153 w 1485900"/>
              <a:gd name="connsiteY2" fmla="*/ 0 h 722988"/>
              <a:gd name="connsiteX3" fmla="*/ 1485900 w 1485900"/>
              <a:gd name="connsiteY3" fmla="*/ 118747 h 722988"/>
              <a:gd name="connsiteX4" fmla="*/ 1485900 w 1485900"/>
              <a:gd name="connsiteY4" fmla="*/ 593723 h 722988"/>
              <a:gd name="connsiteX5" fmla="*/ 1367153 w 1485900"/>
              <a:gd name="connsiteY5" fmla="*/ 712470 h 722988"/>
              <a:gd name="connsiteX6" fmla="*/ 968599 w 1485900"/>
              <a:gd name="connsiteY6" fmla="*/ 722988 h 722988"/>
              <a:gd name="connsiteX7" fmla="*/ 994356 w 1485900"/>
              <a:gd name="connsiteY7" fmla="*/ 121973 h 722988"/>
              <a:gd name="connsiteX8" fmla="*/ 479200 w 1485900"/>
              <a:gd name="connsiteY8" fmla="*/ 139146 h 722988"/>
              <a:gd name="connsiteX9" fmla="*/ 466323 w 1485900"/>
              <a:gd name="connsiteY9" fmla="*/ 718695 h 722988"/>
              <a:gd name="connsiteX10" fmla="*/ 118747 w 1485900"/>
              <a:gd name="connsiteY10" fmla="*/ 712470 h 722988"/>
              <a:gd name="connsiteX11" fmla="*/ 0 w 1485900"/>
              <a:gd name="connsiteY11" fmla="*/ 593723 h 722988"/>
              <a:gd name="connsiteX12" fmla="*/ 0 w 1485900"/>
              <a:gd name="connsiteY12" fmla="*/ 118747 h 722988"/>
              <a:gd name="connsiteX0" fmla="*/ 0 w 1485900"/>
              <a:gd name="connsiteY0" fmla="*/ 118747 h 722988"/>
              <a:gd name="connsiteX1" fmla="*/ 118747 w 1485900"/>
              <a:gd name="connsiteY1" fmla="*/ 0 h 722988"/>
              <a:gd name="connsiteX2" fmla="*/ 1367153 w 1485900"/>
              <a:gd name="connsiteY2" fmla="*/ 0 h 722988"/>
              <a:gd name="connsiteX3" fmla="*/ 1485900 w 1485900"/>
              <a:gd name="connsiteY3" fmla="*/ 118747 h 722988"/>
              <a:gd name="connsiteX4" fmla="*/ 1485900 w 1485900"/>
              <a:gd name="connsiteY4" fmla="*/ 593723 h 722988"/>
              <a:gd name="connsiteX5" fmla="*/ 1367153 w 1485900"/>
              <a:gd name="connsiteY5" fmla="*/ 712470 h 722988"/>
              <a:gd name="connsiteX6" fmla="*/ 968599 w 1485900"/>
              <a:gd name="connsiteY6" fmla="*/ 722988 h 722988"/>
              <a:gd name="connsiteX7" fmla="*/ 994356 w 1485900"/>
              <a:gd name="connsiteY7" fmla="*/ 121973 h 722988"/>
              <a:gd name="connsiteX8" fmla="*/ 479200 w 1485900"/>
              <a:gd name="connsiteY8" fmla="*/ 139146 h 722988"/>
              <a:gd name="connsiteX9" fmla="*/ 474908 w 1485900"/>
              <a:gd name="connsiteY9" fmla="*/ 220711 h 722988"/>
              <a:gd name="connsiteX10" fmla="*/ 466323 w 1485900"/>
              <a:gd name="connsiteY10" fmla="*/ 718695 h 722988"/>
              <a:gd name="connsiteX11" fmla="*/ 118747 w 1485900"/>
              <a:gd name="connsiteY11" fmla="*/ 712470 h 722988"/>
              <a:gd name="connsiteX12" fmla="*/ 0 w 1485900"/>
              <a:gd name="connsiteY12" fmla="*/ 593723 h 722988"/>
              <a:gd name="connsiteX13" fmla="*/ 0 w 1485900"/>
              <a:gd name="connsiteY13" fmla="*/ 118747 h 722988"/>
              <a:gd name="connsiteX0" fmla="*/ 0 w 1485900"/>
              <a:gd name="connsiteY0" fmla="*/ 118747 h 722988"/>
              <a:gd name="connsiteX1" fmla="*/ 118747 w 1485900"/>
              <a:gd name="connsiteY1" fmla="*/ 0 h 722988"/>
              <a:gd name="connsiteX2" fmla="*/ 1367153 w 1485900"/>
              <a:gd name="connsiteY2" fmla="*/ 0 h 722988"/>
              <a:gd name="connsiteX3" fmla="*/ 1485900 w 1485900"/>
              <a:gd name="connsiteY3" fmla="*/ 118747 h 722988"/>
              <a:gd name="connsiteX4" fmla="*/ 1485900 w 1485900"/>
              <a:gd name="connsiteY4" fmla="*/ 593723 h 722988"/>
              <a:gd name="connsiteX5" fmla="*/ 1367153 w 1485900"/>
              <a:gd name="connsiteY5" fmla="*/ 712470 h 722988"/>
              <a:gd name="connsiteX6" fmla="*/ 968599 w 1485900"/>
              <a:gd name="connsiteY6" fmla="*/ 722988 h 722988"/>
              <a:gd name="connsiteX7" fmla="*/ 994356 w 1485900"/>
              <a:gd name="connsiteY7" fmla="*/ 121973 h 722988"/>
              <a:gd name="connsiteX8" fmla="*/ 560767 w 1485900"/>
              <a:gd name="connsiteY8" fmla="*/ 130560 h 722988"/>
              <a:gd name="connsiteX9" fmla="*/ 474908 w 1485900"/>
              <a:gd name="connsiteY9" fmla="*/ 220711 h 722988"/>
              <a:gd name="connsiteX10" fmla="*/ 466323 w 1485900"/>
              <a:gd name="connsiteY10" fmla="*/ 718695 h 722988"/>
              <a:gd name="connsiteX11" fmla="*/ 118747 w 1485900"/>
              <a:gd name="connsiteY11" fmla="*/ 712470 h 722988"/>
              <a:gd name="connsiteX12" fmla="*/ 0 w 1485900"/>
              <a:gd name="connsiteY12" fmla="*/ 593723 h 722988"/>
              <a:gd name="connsiteX13" fmla="*/ 0 w 1485900"/>
              <a:gd name="connsiteY13" fmla="*/ 118747 h 722988"/>
              <a:gd name="connsiteX0" fmla="*/ 0 w 1485900"/>
              <a:gd name="connsiteY0" fmla="*/ 118747 h 722988"/>
              <a:gd name="connsiteX1" fmla="*/ 118747 w 1485900"/>
              <a:gd name="connsiteY1" fmla="*/ 0 h 722988"/>
              <a:gd name="connsiteX2" fmla="*/ 1367153 w 1485900"/>
              <a:gd name="connsiteY2" fmla="*/ 0 h 722988"/>
              <a:gd name="connsiteX3" fmla="*/ 1485900 w 1485900"/>
              <a:gd name="connsiteY3" fmla="*/ 118747 h 722988"/>
              <a:gd name="connsiteX4" fmla="*/ 1485900 w 1485900"/>
              <a:gd name="connsiteY4" fmla="*/ 593723 h 722988"/>
              <a:gd name="connsiteX5" fmla="*/ 1367153 w 1485900"/>
              <a:gd name="connsiteY5" fmla="*/ 712470 h 722988"/>
              <a:gd name="connsiteX6" fmla="*/ 968599 w 1485900"/>
              <a:gd name="connsiteY6" fmla="*/ 722988 h 722988"/>
              <a:gd name="connsiteX7" fmla="*/ 994356 w 1485900"/>
              <a:gd name="connsiteY7" fmla="*/ 121973 h 722988"/>
              <a:gd name="connsiteX8" fmla="*/ 560767 w 1485900"/>
              <a:gd name="connsiteY8" fmla="*/ 130560 h 722988"/>
              <a:gd name="connsiteX9" fmla="*/ 474908 w 1485900"/>
              <a:gd name="connsiteY9" fmla="*/ 220711 h 722988"/>
              <a:gd name="connsiteX10" fmla="*/ 466323 w 1485900"/>
              <a:gd name="connsiteY10" fmla="*/ 718695 h 722988"/>
              <a:gd name="connsiteX11" fmla="*/ 118747 w 1485900"/>
              <a:gd name="connsiteY11" fmla="*/ 712470 h 722988"/>
              <a:gd name="connsiteX12" fmla="*/ 0 w 1485900"/>
              <a:gd name="connsiteY12" fmla="*/ 593723 h 722988"/>
              <a:gd name="connsiteX13" fmla="*/ 0 w 1485900"/>
              <a:gd name="connsiteY13" fmla="*/ 118747 h 722988"/>
              <a:gd name="connsiteX0" fmla="*/ 0 w 1485900"/>
              <a:gd name="connsiteY0" fmla="*/ 118747 h 722988"/>
              <a:gd name="connsiteX1" fmla="*/ 118747 w 1485900"/>
              <a:gd name="connsiteY1" fmla="*/ 0 h 722988"/>
              <a:gd name="connsiteX2" fmla="*/ 1367153 w 1485900"/>
              <a:gd name="connsiteY2" fmla="*/ 0 h 722988"/>
              <a:gd name="connsiteX3" fmla="*/ 1485900 w 1485900"/>
              <a:gd name="connsiteY3" fmla="*/ 118747 h 722988"/>
              <a:gd name="connsiteX4" fmla="*/ 1485900 w 1485900"/>
              <a:gd name="connsiteY4" fmla="*/ 593723 h 722988"/>
              <a:gd name="connsiteX5" fmla="*/ 1367153 w 1485900"/>
              <a:gd name="connsiteY5" fmla="*/ 712470 h 722988"/>
              <a:gd name="connsiteX6" fmla="*/ 968599 w 1485900"/>
              <a:gd name="connsiteY6" fmla="*/ 722988 h 722988"/>
              <a:gd name="connsiteX7" fmla="*/ 994356 w 1485900"/>
              <a:gd name="connsiteY7" fmla="*/ 121973 h 722988"/>
              <a:gd name="connsiteX8" fmla="*/ 560767 w 1485900"/>
              <a:gd name="connsiteY8" fmla="*/ 130560 h 722988"/>
              <a:gd name="connsiteX9" fmla="*/ 474908 w 1485900"/>
              <a:gd name="connsiteY9" fmla="*/ 220711 h 722988"/>
              <a:gd name="connsiteX10" fmla="*/ 466323 w 1485900"/>
              <a:gd name="connsiteY10" fmla="*/ 718695 h 722988"/>
              <a:gd name="connsiteX11" fmla="*/ 118747 w 1485900"/>
              <a:gd name="connsiteY11" fmla="*/ 712470 h 722988"/>
              <a:gd name="connsiteX12" fmla="*/ 0 w 1485900"/>
              <a:gd name="connsiteY12" fmla="*/ 593723 h 722988"/>
              <a:gd name="connsiteX13" fmla="*/ 0 w 1485900"/>
              <a:gd name="connsiteY13" fmla="*/ 118747 h 722988"/>
              <a:gd name="connsiteX0" fmla="*/ 0 w 1485900"/>
              <a:gd name="connsiteY0" fmla="*/ 118747 h 722988"/>
              <a:gd name="connsiteX1" fmla="*/ 118747 w 1485900"/>
              <a:gd name="connsiteY1" fmla="*/ 0 h 722988"/>
              <a:gd name="connsiteX2" fmla="*/ 1367153 w 1485900"/>
              <a:gd name="connsiteY2" fmla="*/ 0 h 722988"/>
              <a:gd name="connsiteX3" fmla="*/ 1485900 w 1485900"/>
              <a:gd name="connsiteY3" fmla="*/ 118747 h 722988"/>
              <a:gd name="connsiteX4" fmla="*/ 1485900 w 1485900"/>
              <a:gd name="connsiteY4" fmla="*/ 593723 h 722988"/>
              <a:gd name="connsiteX5" fmla="*/ 1367153 w 1485900"/>
              <a:gd name="connsiteY5" fmla="*/ 712470 h 722988"/>
              <a:gd name="connsiteX6" fmla="*/ 968599 w 1485900"/>
              <a:gd name="connsiteY6" fmla="*/ 722988 h 722988"/>
              <a:gd name="connsiteX7" fmla="*/ 994356 w 1485900"/>
              <a:gd name="connsiteY7" fmla="*/ 121973 h 722988"/>
              <a:gd name="connsiteX8" fmla="*/ 560767 w 1485900"/>
              <a:gd name="connsiteY8" fmla="*/ 130560 h 722988"/>
              <a:gd name="connsiteX9" fmla="*/ 474908 w 1485900"/>
              <a:gd name="connsiteY9" fmla="*/ 220711 h 722988"/>
              <a:gd name="connsiteX10" fmla="*/ 466323 w 1485900"/>
              <a:gd name="connsiteY10" fmla="*/ 718695 h 722988"/>
              <a:gd name="connsiteX11" fmla="*/ 118747 w 1485900"/>
              <a:gd name="connsiteY11" fmla="*/ 712470 h 722988"/>
              <a:gd name="connsiteX12" fmla="*/ 0 w 1485900"/>
              <a:gd name="connsiteY12" fmla="*/ 593723 h 722988"/>
              <a:gd name="connsiteX13" fmla="*/ 0 w 1485900"/>
              <a:gd name="connsiteY13" fmla="*/ 118747 h 722988"/>
              <a:gd name="connsiteX0" fmla="*/ 0 w 1485900"/>
              <a:gd name="connsiteY0" fmla="*/ 118747 h 722988"/>
              <a:gd name="connsiteX1" fmla="*/ 118747 w 1485900"/>
              <a:gd name="connsiteY1" fmla="*/ 0 h 722988"/>
              <a:gd name="connsiteX2" fmla="*/ 1367153 w 1485900"/>
              <a:gd name="connsiteY2" fmla="*/ 0 h 722988"/>
              <a:gd name="connsiteX3" fmla="*/ 1485900 w 1485900"/>
              <a:gd name="connsiteY3" fmla="*/ 118747 h 722988"/>
              <a:gd name="connsiteX4" fmla="*/ 1485900 w 1485900"/>
              <a:gd name="connsiteY4" fmla="*/ 593723 h 722988"/>
              <a:gd name="connsiteX5" fmla="*/ 1367153 w 1485900"/>
              <a:gd name="connsiteY5" fmla="*/ 712470 h 722988"/>
              <a:gd name="connsiteX6" fmla="*/ 968599 w 1485900"/>
              <a:gd name="connsiteY6" fmla="*/ 722988 h 722988"/>
              <a:gd name="connsiteX7" fmla="*/ 994356 w 1485900"/>
              <a:gd name="connsiteY7" fmla="*/ 121973 h 722988"/>
              <a:gd name="connsiteX8" fmla="*/ 994356 w 1485900"/>
              <a:gd name="connsiteY8" fmla="*/ 113387 h 722988"/>
              <a:gd name="connsiteX9" fmla="*/ 560767 w 1485900"/>
              <a:gd name="connsiteY9" fmla="*/ 130560 h 722988"/>
              <a:gd name="connsiteX10" fmla="*/ 474908 w 1485900"/>
              <a:gd name="connsiteY10" fmla="*/ 220711 h 722988"/>
              <a:gd name="connsiteX11" fmla="*/ 466323 w 1485900"/>
              <a:gd name="connsiteY11" fmla="*/ 718695 h 722988"/>
              <a:gd name="connsiteX12" fmla="*/ 118747 w 1485900"/>
              <a:gd name="connsiteY12" fmla="*/ 712470 h 722988"/>
              <a:gd name="connsiteX13" fmla="*/ 0 w 1485900"/>
              <a:gd name="connsiteY13" fmla="*/ 593723 h 722988"/>
              <a:gd name="connsiteX14" fmla="*/ 0 w 1485900"/>
              <a:gd name="connsiteY14" fmla="*/ 118747 h 722988"/>
              <a:gd name="connsiteX0" fmla="*/ 0 w 1485900"/>
              <a:gd name="connsiteY0" fmla="*/ 118747 h 722988"/>
              <a:gd name="connsiteX1" fmla="*/ 118747 w 1485900"/>
              <a:gd name="connsiteY1" fmla="*/ 0 h 722988"/>
              <a:gd name="connsiteX2" fmla="*/ 1367153 w 1485900"/>
              <a:gd name="connsiteY2" fmla="*/ 0 h 722988"/>
              <a:gd name="connsiteX3" fmla="*/ 1485900 w 1485900"/>
              <a:gd name="connsiteY3" fmla="*/ 118747 h 722988"/>
              <a:gd name="connsiteX4" fmla="*/ 1485900 w 1485900"/>
              <a:gd name="connsiteY4" fmla="*/ 593723 h 722988"/>
              <a:gd name="connsiteX5" fmla="*/ 1367153 w 1485900"/>
              <a:gd name="connsiteY5" fmla="*/ 712470 h 722988"/>
              <a:gd name="connsiteX6" fmla="*/ 968599 w 1485900"/>
              <a:gd name="connsiteY6" fmla="*/ 722988 h 722988"/>
              <a:gd name="connsiteX7" fmla="*/ 994356 w 1485900"/>
              <a:gd name="connsiteY7" fmla="*/ 121973 h 722988"/>
              <a:gd name="connsiteX8" fmla="*/ 929962 w 1485900"/>
              <a:gd name="connsiteY8" fmla="*/ 130559 h 722988"/>
              <a:gd name="connsiteX9" fmla="*/ 560767 w 1485900"/>
              <a:gd name="connsiteY9" fmla="*/ 130560 h 722988"/>
              <a:gd name="connsiteX10" fmla="*/ 474908 w 1485900"/>
              <a:gd name="connsiteY10" fmla="*/ 220711 h 722988"/>
              <a:gd name="connsiteX11" fmla="*/ 466323 w 1485900"/>
              <a:gd name="connsiteY11" fmla="*/ 718695 h 722988"/>
              <a:gd name="connsiteX12" fmla="*/ 118747 w 1485900"/>
              <a:gd name="connsiteY12" fmla="*/ 712470 h 722988"/>
              <a:gd name="connsiteX13" fmla="*/ 0 w 1485900"/>
              <a:gd name="connsiteY13" fmla="*/ 593723 h 722988"/>
              <a:gd name="connsiteX14" fmla="*/ 0 w 1485900"/>
              <a:gd name="connsiteY14" fmla="*/ 118747 h 722988"/>
              <a:gd name="connsiteX0" fmla="*/ 0 w 1485900"/>
              <a:gd name="connsiteY0" fmla="*/ 118747 h 722988"/>
              <a:gd name="connsiteX1" fmla="*/ 118747 w 1485900"/>
              <a:gd name="connsiteY1" fmla="*/ 0 h 722988"/>
              <a:gd name="connsiteX2" fmla="*/ 1367153 w 1485900"/>
              <a:gd name="connsiteY2" fmla="*/ 0 h 722988"/>
              <a:gd name="connsiteX3" fmla="*/ 1485900 w 1485900"/>
              <a:gd name="connsiteY3" fmla="*/ 118747 h 722988"/>
              <a:gd name="connsiteX4" fmla="*/ 1485900 w 1485900"/>
              <a:gd name="connsiteY4" fmla="*/ 593723 h 722988"/>
              <a:gd name="connsiteX5" fmla="*/ 1367153 w 1485900"/>
              <a:gd name="connsiteY5" fmla="*/ 712470 h 722988"/>
              <a:gd name="connsiteX6" fmla="*/ 968599 w 1485900"/>
              <a:gd name="connsiteY6" fmla="*/ 722988 h 722988"/>
              <a:gd name="connsiteX7" fmla="*/ 994356 w 1485900"/>
              <a:gd name="connsiteY7" fmla="*/ 121973 h 722988"/>
              <a:gd name="connsiteX8" fmla="*/ 929962 w 1485900"/>
              <a:gd name="connsiteY8" fmla="*/ 130559 h 722988"/>
              <a:gd name="connsiteX9" fmla="*/ 560767 w 1485900"/>
              <a:gd name="connsiteY9" fmla="*/ 130560 h 722988"/>
              <a:gd name="connsiteX10" fmla="*/ 474908 w 1485900"/>
              <a:gd name="connsiteY10" fmla="*/ 220711 h 722988"/>
              <a:gd name="connsiteX11" fmla="*/ 466323 w 1485900"/>
              <a:gd name="connsiteY11" fmla="*/ 718695 h 722988"/>
              <a:gd name="connsiteX12" fmla="*/ 118747 w 1485900"/>
              <a:gd name="connsiteY12" fmla="*/ 712470 h 722988"/>
              <a:gd name="connsiteX13" fmla="*/ 0 w 1485900"/>
              <a:gd name="connsiteY13" fmla="*/ 593723 h 722988"/>
              <a:gd name="connsiteX14" fmla="*/ 0 w 1485900"/>
              <a:gd name="connsiteY14" fmla="*/ 118747 h 722988"/>
              <a:gd name="connsiteX0" fmla="*/ 0 w 1485900"/>
              <a:gd name="connsiteY0" fmla="*/ 118747 h 722988"/>
              <a:gd name="connsiteX1" fmla="*/ 118747 w 1485900"/>
              <a:gd name="connsiteY1" fmla="*/ 0 h 722988"/>
              <a:gd name="connsiteX2" fmla="*/ 1367153 w 1485900"/>
              <a:gd name="connsiteY2" fmla="*/ 0 h 722988"/>
              <a:gd name="connsiteX3" fmla="*/ 1485900 w 1485900"/>
              <a:gd name="connsiteY3" fmla="*/ 118747 h 722988"/>
              <a:gd name="connsiteX4" fmla="*/ 1485900 w 1485900"/>
              <a:gd name="connsiteY4" fmla="*/ 593723 h 722988"/>
              <a:gd name="connsiteX5" fmla="*/ 1367153 w 1485900"/>
              <a:gd name="connsiteY5" fmla="*/ 712470 h 722988"/>
              <a:gd name="connsiteX6" fmla="*/ 968599 w 1485900"/>
              <a:gd name="connsiteY6" fmla="*/ 722988 h 722988"/>
              <a:gd name="connsiteX7" fmla="*/ 990063 w 1485900"/>
              <a:gd name="connsiteY7" fmla="*/ 225004 h 722988"/>
              <a:gd name="connsiteX8" fmla="*/ 929962 w 1485900"/>
              <a:gd name="connsiteY8" fmla="*/ 130559 h 722988"/>
              <a:gd name="connsiteX9" fmla="*/ 560767 w 1485900"/>
              <a:gd name="connsiteY9" fmla="*/ 130560 h 722988"/>
              <a:gd name="connsiteX10" fmla="*/ 474908 w 1485900"/>
              <a:gd name="connsiteY10" fmla="*/ 220711 h 722988"/>
              <a:gd name="connsiteX11" fmla="*/ 466323 w 1485900"/>
              <a:gd name="connsiteY11" fmla="*/ 718695 h 722988"/>
              <a:gd name="connsiteX12" fmla="*/ 118747 w 1485900"/>
              <a:gd name="connsiteY12" fmla="*/ 712470 h 722988"/>
              <a:gd name="connsiteX13" fmla="*/ 0 w 1485900"/>
              <a:gd name="connsiteY13" fmla="*/ 593723 h 722988"/>
              <a:gd name="connsiteX14" fmla="*/ 0 w 1485900"/>
              <a:gd name="connsiteY14" fmla="*/ 118747 h 722988"/>
              <a:gd name="connsiteX0" fmla="*/ 0 w 1485900"/>
              <a:gd name="connsiteY0" fmla="*/ 118747 h 722988"/>
              <a:gd name="connsiteX1" fmla="*/ 118747 w 1485900"/>
              <a:gd name="connsiteY1" fmla="*/ 0 h 722988"/>
              <a:gd name="connsiteX2" fmla="*/ 1367153 w 1485900"/>
              <a:gd name="connsiteY2" fmla="*/ 0 h 722988"/>
              <a:gd name="connsiteX3" fmla="*/ 1485900 w 1485900"/>
              <a:gd name="connsiteY3" fmla="*/ 118747 h 722988"/>
              <a:gd name="connsiteX4" fmla="*/ 1485900 w 1485900"/>
              <a:gd name="connsiteY4" fmla="*/ 593723 h 722988"/>
              <a:gd name="connsiteX5" fmla="*/ 1367153 w 1485900"/>
              <a:gd name="connsiteY5" fmla="*/ 712470 h 722988"/>
              <a:gd name="connsiteX6" fmla="*/ 968599 w 1485900"/>
              <a:gd name="connsiteY6" fmla="*/ 722988 h 722988"/>
              <a:gd name="connsiteX7" fmla="*/ 998649 w 1485900"/>
              <a:gd name="connsiteY7" fmla="*/ 229297 h 722988"/>
              <a:gd name="connsiteX8" fmla="*/ 929962 w 1485900"/>
              <a:gd name="connsiteY8" fmla="*/ 130559 h 722988"/>
              <a:gd name="connsiteX9" fmla="*/ 560767 w 1485900"/>
              <a:gd name="connsiteY9" fmla="*/ 130560 h 722988"/>
              <a:gd name="connsiteX10" fmla="*/ 474908 w 1485900"/>
              <a:gd name="connsiteY10" fmla="*/ 220711 h 722988"/>
              <a:gd name="connsiteX11" fmla="*/ 466323 w 1485900"/>
              <a:gd name="connsiteY11" fmla="*/ 718695 h 722988"/>
              <a:gd name="connsiteX12" fmla="*/ 118747 w 1485900"/>
              <a:gd name="connsiteY12" fmla="*/ 712470 h 722988"/>
              <a:gd name="connsiteX13" fmla="*/ 0 w 1485900"/>
              <a:gd name="connsiteY13" fmla="*/ 593723 h 722988"/>
              <a:gd name="connsiteX14" fmla="*/ 0 w 1485900"/>
              <a:gd name="connsiteY14" fmla="*/ 118747 h 722988"/>
              <a:gd name="connsiteX0" fmla="*/ 0 w 1485900"/>
              <a:gd name="connsiteY0" fmla="*/ 118747 h 722988"/>
              <a:gd name="connsiteX1" fmla="*/ 118747 w 1485900"/>
              <a:gd name="connsiteY1" fmla="*/ 0 h 722988"/>
              <a:gd name="connsiteX2" fmla="*/ 1367153 w 1485900"/>
              <a:gd name="connsiteY2" fmla="*/ 0 h 722988"/>
              <a:gd name="connsiteX3" fmla="*/ 1485900 w 1485900"/>
              <a:gd name="connsiteY3" fmla="*/ 118747 h 722988"/>
              <a:gd name="connsiteX4" fmla="*/ 1485900 w 1485900"/>
              <a:gd name="connsiteY4" fmla="*/ 593723 h 722988"/>
              <a:gd name="connsiteX5" fmla="*/ 1367153 w 1485900"/>
              <a:gd name="connsiteY5" fmla="*/ 712470 h 722988"/>
              <a:gd name="connsiteX6" fmla="*/ 968599 w 1485900"/>
              <a:gd name="connsiteY6" fmla="*/ 722988 h 722988"/>
              <a:gd name="connsiteX7" fmla="*/ 998649 w 1485900"/>
              <a:gd name="connsiteY7" fmla="*/ 229297 h 722988"/>
              <a:gd name="connsiteX8" fmla="*/ 929962 w 1485900"/>
              <a:gd name="connsiteY8" fmla="*/ 130559 h 722988"/>
              <a:gd name="connsiteX9" fmla="*/ 560767 w 1485900"/>
              <a:gd name="connsiteY9" fmla="*/ 130560 h 722988"/>
              <a:gd name="connsiteX10" fmla="*/ 474908 w 1485900"/>
              <a:gd name="connsiteY10" fmla="*/ 220711 h 722988"/>
              <a:gd name="connsiteX11" fmla="*/ 466323 w 1485900"/>
              <a:gd name="connsiteY11" fmla="*/ 718695 h 722988"/>
              <a:gd name="connsiteX12" fmla="*/ 118747 w 1485900"/>
              <a:gd name="connsiteY12" fmla="*/ 712470 h 722988"/>
              <a:gd name="connsiteX13" fmla="*/ 0 w 1485900"/>
              <a:gd name="connsiteY13" fmla="*/ 593723 h 722988"/>
              <a:gd name="connsiteX14" fmla="*/ 0 w 1485900"/>
              <a:gd name="connsiteY14" fmla="*/ 118747 h 722988"/>
              <a:gd name="connsiteX0" fmla="*/ 0 w 1485900"/>
              <a:gd name="connsiteY0" fmla="*/ 118747 h 722988"/>
              <a:gd name="connsiteX1" fmla="*/ 118747 w 1485900"/>
              <a:gd name="connsiteY1" fmla="*/ 0 h 722988"/>
              <a:gd name="connsiteX2" fmla="*/ 1367153 w 1485900"/>
              <a:gd name="connsiteY2" fmla="*/ 0 h 722988"/>
              <a:gd name="connsiteX3" fmla="*/ 1485900 w 1485900"/>
              <a:gd name="connsiteY3" fmla="*/ 118747 h 722988"/>
              <a:gd name="connsiteX4" fmla="*/ 1485900 w 1485900"/>
              <a:gd name="connsiteY4" fmla="*/ 593723 h 722988"/>
              <a:gd name="connsiteX5" fmla="*/ 1367153 w 1485900"/>
              <a:gd name="connsiteY5" fmla="*/ 712470 h 722988"/>
              <a:gd name="connsiteX6" fmla="*/ 968599 w 1485900"/>
              <a:gd name="connsiteY6" fmla="*/ 722988 h 722988"/>
              <a:gd name="connsiteX7" fmla="*/ 998649 w 1485900"/>
              <a:gd name="connsiteY7" fmla="*/ 229297 h 722988"/>
              <a:gd name="connsiteX8" fmla="*/ 929962 w 1485900"/>
              <a:gd name="connsiteY8" fmla="*/ 130559 h 722988"/>
              <a:gd name="connsiteX9" fmla="*/ 560767 w 1485900"/>
              <a:gd name="connsiteY9" fmla="*/ 130560 h 722988"/>
              <a:gd name="connsiteX10" fmla="*/ 474908 w 1485900"/>
              <a:gd name="connsiteY10" fmla="*/ 220711 h 722988"/>
              <a:gd name="connsiteX11" fmla="*/ 466323 w 1485900"/>
              <a:gd name="connsiteY11" fmla="*/ 718695 h 722988"/>
              <a:gd name="connsiteX12" fmla="*/ 118747 w 1485900"/>
              <a:gd name="connsiteY12" fmla="*/ 712470 h 722988"/>
              <a:gd name="connsiteX13" fmla="*/ 0 w 1485900"/>
              <a:gd name="connsiteY13" fmla="*/ 593723 h 722988"/>
              <a:gd name="connsiteX14" fmla="*/ 0 w 1485900"/>
              <a:gd name="connsiteY14" fmla="*/ 118747 h 722988"/>
              <a:gd name="connsiteX0" fmla="*/ 0 w 1485900"/>
              <a:gd name="connsiteY0" fmla="*/ 118747 h 722988"/>
              <a:gd name="connsiteX1" fmla="*/ 118747 w 1485900"/>
              <a:gd name="connsiteY1" fmla="*/ 0 h 722988"/>
              <a:gd name="connsiteX2" fmla="*/ 1367153 w 1485900"/>
              <a:gd name="connsiteY2" fmla="*/ 0 h 722988"/>
              <a:gd name="connsiteX3" fmla="*/ 1485900 w 1485900"/>
              <a:gd name="connsiteY3" fmla="*/ 118747 h 722988"/>
              <a:gd name="connsiteX4" fmla="*/ 1485900 w 1485900"/>
              <a:gd name="connsiteY4" fmla="*/ 593723 h 722988"/>
              <a:gd name="connsiteX5" fmla="*/ 1367153 w 1485900"/>
              <a:gd name="connsiteY5" fmla="*/ 712470 h 722988"/>
              <a:gd name="connsiteX6" fmla="*/ 968599 w 1485900"/>
              <a:gd name="connsiteY6" fmla="*/ 722988 h 722988"/>
              <a:gd name="connsiteX7" fmla="*/ 985770 w 1485900"/>
              <a:gd name="connsiteY7" fmla="*/ 242176 h 722988"/>
              <a:gd name="connsiteX8" fmla="*/ 929962 w 1485900"/>
              <a:gd name="connsiteY8" fmla="*/ 130559 h 722988"/>
              <a:gd name="connsiteX9" fmla="*/ 560767 w 1485900"/>
              <a:gd name="connsiteY9" fmla="*/ 130560 h 722988"/>
              <a:gd name="connsiteX10" fmla="*/ 474908 w 1485900"/>
              <a:gd name="connsiteY10" fmla="*/ 220711 h 722988"/>
              <a:gd name="connsiteX11" fmla="*/ 466323 w 1485900"/>
              <a:gd name="connsiteY11" fmla="*/ 718695 h 722988"/>
              <a:gd name="connsiteX12" fmla="*/ 118747 w 1485900"/>
              <a:gd name="connsiteY12" fmla="*/ 712470 h 722988"/>
              <a:gd name="connsiteX13" fmla="*/ 0 w 1485900"/>
              <a:gd name="connsiteY13" fmla="*/ 593723 h 722988"/>
              <a:gd name="connsiteX14" fmla="*/ 0 w 1485900"/>
              <a:gd name="connsiteY14" fmla="*/ 118747 h 722988"/>
              <a:gd name="connsiteX0" fmla="*/ 0 w 1485900"/>
              <a:gd name="connsiteY0" fmla="*/ 118747 h 722988"/>
              <a:gd name="connsiteX1" fmla="*/ 118747 w 1485900"/>
              <a:gd name="connsiteY1" fmla="*/ 0 h 722988"/>
              <a:gd name="connsiteX2" fmla="*/ 1367153 w 1485900"/>
              <a:gd name="connsiteY2" fmla="*/ 0 h 722988"/>
              <a:gd name="connsiteX3" fmla="*/ 1485900 w 1485900"/>
              <a:gd name="connsiteY3" fmla="*/ 118747 h 722988"/>
              <a:gd name="connsiteX4" fmla="*/ 1485900 w 1485900"/>
              <a:gd name="connsiteY4" fmla="*/ 593723 h 722988"/>
              <a:gd name="connsiteX5" fmla="*/ 1367153 w 1485900"/>
              <a:gd name="connsiteY5" fmla="*/ 712470 h 722988"/>
              <a:gd name="connsiteX6" fmla="*/ 968599 w 1485900"/>
              <a:gd name="connsiteY6" fmla="*/ 722988 h 722988"/>
              <a:gd name="connsiteX7" fmla="*/ 985770 w 1485900"/>
              <a:gd name="connsiteY7" fmla="*/ 242176 h 722988"/>
              <a:gd name="connsiteX8" fmla="*/ 882739 w 1485900"/>
              <a:gd name="connsiteY8" fmla="*/ 130559 h 722988"/>
              <a:gd name="connsiteX9" fmla="*/ 560767 w 1485900"/>
              <a:gd name="connsiteY9" fmla="*/ 130560 h 722988"/>
              <a:gd name="connsiteX10" fmla="*/ 474908 w 1485900"/>
              <a:gd name="connsiteY10" fmla="*/ 220711 h 722988"/>
              <a:gd name="connsiteX11" fmla="*/ 466323 w 1485900"/>
              <a:gd name="connsiteY11" fmla="*/ 718695 h 722988"/>
              <a:gd name="connsiteX12" fmla="*/ 118747 w 1485900"/>
              <a:gd name="connsiteY12" fmla="*/ 712470 h 722988"/>
              <a:gd name="connsiteX13" fmla="*/ 0 w 1485900"/>
              <a:gd name="connsiteY13" fmla="*/ 593723 h 722988"/>
              <a:gd name="connsiteX14" fmla="*/ 0 w 1485900"/>
              <a:gd name="connsiteY14" fmla="*/ 118747 h 722988"/>
              <a:gd name="connsiteX0" fmla="*/ 0 w 1485900"/>
              <a:gd name="connsiteY0" fmla="*/ 118747 h 722988"/>
              <a:gd name="connsiteX1" fmla="*/ 118747 w 1485900"/>
              <a:gd name="connsiteY1" fmla="*/ 0 h 722988"/>
              <a:gd name="connsiteX2" fmla="*/ 1367153 w 1485900"/>
              <a:gd name="connsiteY2" fmla="*/ 0 h 722988"/>
              <a:gd name="connsiteX3" fmla="*/ 1485900 w 1485900"/>
              <a:gd name="connsiteY3" fmla="*/ 118747 h 722988"/>
              <a:gd name="connsiteX4" fmla="*/ 1485900 w 1485900"/>
              <a:gd name="connsiteY4" fmla="*/ 593723 h 722988"/>
              <a:gd name="connsiteX5" fmla="*/ 1367153 w 1485900"/>
              <a:gd name="connsiteY5" fmla="*/ 712470 h 722988"/>
              <a:gd name="connsiteX6" fmla="*/ 968599 w 1485900"/>
              <a:gd name="connsiteY6" fmla="*/ 722988 h 722988"/>
              <a:gd name="connsiteX7" fmla="*/ 960013 w 1485900"/>
              <a:gd name="connsiteY7" fmla="*/ 246469 h 722988"/>
              <a:gd name="connsiteX8" fmla="*/ 882739 w 1485900"/>
              <a:gd name="connsiteY8" fmla="*/ 130559 h 722988"/>
              <a:gd name="connsiteX9" fmla="*/ 560767 w 1485900"/>
              <a:gd name="connsiteY9" fmla="*/ 130560 h 722988"/>
              <a:gd name="connsiteX10" fmla="*/ 474908 w 1485900"/>
              <a:gd name="connsiteY10" fmla="*/ 220711 h 722988"/>
              <a:gd name="connsiteX11" fmla="*/ 466323 w 1485900"/>
              <a:gd name="connsiteY11" fmla="*/ 718695 h 722988"/>
              <a:gd name="connsiteX12" fmla="*/ 118747 w 1485900"/>
              <a:gd name="connsiteY12" fmla="*/ 712470 h 722988"/>
              <a:gd name="connsiteX13" fmla="*/ 0 w 1485900"/>
              <a:gd name="connsiteY13" fmla="*/ 593723 h 722988"/>
              <a:gd name="connsiteX14" fmla="*/ 0 w 1485900"/>
              <a:gd name="connsiteY14" fmla="*/ 118747 h 722988"/>
              <a:gd name="connsiteX0" fmla="*/ 0 w 1485900"/>
              <a:gd name="connsiteY0" fmla="*/ 118747 h 722988"/>
              <a:gd name="connsiteX1" fmla="*/ 118747 w 1485900"/>
              <a:gd name="connsiteY1" fmla="*/ 0 h 722988"/>
              <a:gd name="connsiteX2" fmla="*/ 1367153 w 1485900"/>
              <a:gd name="connsiteY2" fmla="*/ 0 h 722988"/>
              <a:gd name="connsiteX3" fmla="*/ 1485900 w 1485900"/>
              <a:gd name="connsiteY3" fmla="*/ 118747 h 722988"/>
              <a:gd name="connsiteX4" fmla="*/ 1485900 w 1485900"/>
              <a:gd name="connsiteY4" fmla="*/ 593723 h 722988"/>
              <a:gd name="connsiteX5" fmla="*/ 1367153 w 1485900"/>
              <a:gd name="connsiteY5" fmla="*/ 712470 h 722988"/>
              <a:gd name="connsiteX6" fmla="*/ 968599 w 1485900"/>
              <a:gd name="connsiteY6" fmla="*/ 722988 h 722988"/>
              <a:gd name="connsiteX7" fmla="*/ 960013 w 1485900"/>
              <a:gd name="connsiteY7" fmla="*/ 246469 h 722988"/>
              <a:gd name="connsiteX8" fmla="*/ 882739 w 1485900"/>
              <a:gd name="connsiteY8" fmla="*/ 130559 h 722988"/>
              <a:gd name="connsiteX9" fmla="*/ 560767 w 1485900"/>
              <a:gd name="connsiteY9" fmla="*/ 130560 h 722988"/>
              <a:gd name="connsiteX10" fmla="*/ 474908 w 1485900"/>
              <a:gd name="connsiteY10" fmla="*/ 220711 h 722988"/>
              <a:gd name="connsiteX11" fmla="*/ 466323 w 1485900"/>
              <a:gd name="connsiteY11" fmla="*/ 718695 h 722988"/>
              <a:gd name="connsiteX12" fmla="*/ 118747 w 1485900"/>
              <a:gd name="connsiteY12" fmla="*/ 712470 h 722988"/>
              <a:gd name="connsiteX13" fmla="*/ 0 w 1485900"/>
              <a:gd name="connsiteY13" fmla="*/ 593723 h 722988"/>
              <a:gd name="connsiteX14" fmla="*/ 0 w 1485900"/>
              <a:gd name="connsiteY14" fmla="*/ 118747 h 722988"/>
              <a:gd name="connsiteX0" fmla="*/ 0 w 1485900"/>
              <a:gd name="connsiteY0" fmla="*/ 118747 h 722988"/>
              <a:gd name="connsiteX1" fmla="*/ 118747 w 1485900"/>
              <a:gd name="connsiteY1" fmla="*/ 0 h 722988"/>
              <a:gd name="connsiteX2" fmla="*/ 1367153 w 1485900"/>
              <a:gd name="connsiteY2" fmla="*/ 0 h 722988"/>
              <a:gd name="connsiteX3" fmla="*/ 1485900 w 1485900"/>
              <a:gd name="connsiteY3" fmla="*/ 118747 h 722988"/>
              <a:gd name="connsiteX4" fmla="*/ 1485900 w 1485900"/>
              <a:gd name="connsiteY4" fmla="*/ 593723 h 722988"/>
              <a:gd name="connsiteX5" fmla="*/ 1367153 w 1485900"/>
              <a:gd name="connsiteY5" fmla="*/ 712470 h 722988"/>
              <a:gd name="connsiteX6" fmla="*/ 968599 w 1485900"/>
              <a:gd name="connsiteY6" fmla="*/ 722988 h 722988"/>
              <a:gd name="connsiteX7" fmla="*/ 964306 w 1485900"/>
              <a:gd name="connsiteY7" fmla="*/ 602784 h 722988"/>
              <a:gd name="connsiteX8" fmla="*/ 960013 w 1485900"/>
              <a:gd name="connsiteY8" fmla="*/ 246469 h 722988"/>
              <a:gd name="connsiteX9" fmla="*/ 882739 w 1485900"/>
              <a:gd name="connsiteY9" fmla="*/ 130559 h 722988"/>
              <a:gd name="connsiteX10" fmla="*/ 560767 w 1485900"/>
              <a:gd name="connsiteY10" fmla="*/ 130560 h 722988"/>
              <a:gd name="connsiteX11" fmla="*/ 474908 w 1485900"/>
              <a:gd name="connsiteY11" fmla="*/ 220711 h 722988"/>
              <a:gd name="connsiteX12" fmla="*/ 466323 w 1485900"/>
              <a:gd name="connsiteY12" fmla="*/ 718695 h 722988"/>
              <a:gd name="connsiteX13" fmla="*/ 118747 w 1485900"/>
              <a:gd name="connsiteY13" fmla="*/ 712470 h 722988"/>
              <a:gd name="connsiteX14" fmla="*/ 0 w 1485900"/>
              <a:gd name="connsiteY14" fmla="*/ 593723 h 722988"/>
              <a:gd name="connsiteX15" fmla="*/ 0 w 1485900"/>
              <a:gd name="connsiteY15" fmla="*/ 118747 h 722988"/>
              <a:gd name="connsiteX0" fmla="*/ 0 w 1485900"/>
              <a:gd name="connsiteY0" fmla="*/ 118747 h 727281"/>
              <a:gd name="connsiteX1" fmla="*/ 118747 w 1485900"/>
              <a:gd name="connsiteY1" fmla="*/ 0 h 727281"/>
              <a:gd name="connsiteX2" fmla="*/ 1367153 w 1485900"/>
              <a:gd name="connsiteY2" fmla="*/ 0 h 727281"/>
              <a:gd name="connsiteX3" fmla="*/ 1485900 w 1485900"/>
              <a:gd name="connsiteY3" fmla="*/ 118747 h 727281"/>
              <a:gd name="connsiteX4" fmla="*/ 1485900 w 1485900"/>
              <a:gd name="connsiteY4" fmla="*/ 593723 h 727281"/>
              <a:gd name="connsiteX5" fmla="*/ 1367153 w 1485900"/>
              <a:gd name="connsiteY5" fmla="*/ 712470 h 727281"/>
              <a:gd name="connsiteX6" fmla="*/ 1045872 w 1485900"/>
              <a:gd name="connsiteY6" fmla="*/ 727281 h 727281"/>
              <a:gd name="connsiteX7" fmla="*/ 964306 w 1485900"/>
              <a:gd name="connsiteY7" fmla="*/ 602784 h 727281"/>
              <a:gd name="connsiteX8" fmla="*/ 960013 w 1485900"/>
              <a:gd name="connsiteY8" fmla="*/ 246469 h 727281"/>
              <a:gd name="connsiteX9" fmla="*/ 882739 w 1485900"/>
              <a:gd name="connsiteY9" fmla="*/ 130559 h 727281"/>
              <a:gd name="connsiteX10" fmla="*/ 560767 w 1485900"/>
              <a:gd name="connsiteY10" fmla="*/ 130560 h 727281"/>
              <a:gd name="connsiteX11" fmla="*/ 474908 w 1485900"/>
              <a:gd name="connsiteY11" fmla="*/ 220711 h 727281"/>
              <a:gd name="connsiteX12" fmla="*/ 466323 w 1485900"/>
              <a:gd name="connsiteY12" fmla="*/ 718695 h 727281"/>
              <a:gd name="connsiteX13" fmla="*/ 118747 w 1485900"/>
              <a:gd name="connsiteY13" fmla="*/ 712470 h 727281"/>
              <a:gd name="connsiteX14" fmla="*/ 0 w 1485900"/>
              <a:gd name="connsiteY14" fmla="*/ 593723 h 727281"/>
              <a:gd name="connsiteX15" fmla="*/ 0 w 1485900"/>
              <a:gd name="connsiteY15" fmla="*/ 118747 h 727281"/>
              <a:gd name="connsiteX0" fmla="*/ 0 w 1485900"/>
              <a:gd name="connsiteY0" fmla="*/ 118747 h 727281"/>
              <a:gd name="connsiteX1" fmla="*/ 118747 w 1485900"/>
              <a:gd name="connsiteY1" fmla="*/ 0 h 727281"/>
              <a:gd name="connsiteX2" fmla="*/ 1367153 w 1485900"/>
              <a:gd name="connsiteY2" fmla="*/ 0 h 727281"/>
              <a:gd name="connsiteX3" fmla="*/ 1485900 w 1485900"/>
              <a:gd name="connsiteY3" fmla="*/ 118747 h 727281"/>
              <a:gd name="connsiteX4" fmla="*/ 1485900 w 1485900"/>
              <a:gd name="connsiteY4" fmla="*/ 593723 h 727281"/>
              <a:gd name="connsiteX5" fmla="*/ 1367153 w 1485900"/>
              <a:gd name="connsiteY5" fmla="*/ 712470 h 727281"/>
              <a:gd name="connsiteX6" fmla="*/ 1045872 w 1485900"/>
              <a:gd name="connsiteY6" fmla="*/ 727281 h 727281"/>
              <a:gd name="connsiteX7" fmla="*/ 964306 w 1485900"/>
              <a:gd name="connsiteY7" fmla="*/ 602784 h 727281"/>
              <a:gd name="connsiteX8" fmla="*/ 960013 w 1485900"/>
              <a:gd name="connsiteY8" fmla="*/ 246469 h 727281"/>
              <a:gd name="connsiteX9" fmla="*/ 882739 w 1485900"/>
              <a:gd name="connsiteY9" fmla="*/ 130559 h 727281"/>
              <a:gd name="connsiteX10" fmla="*/ 560767 w 1485900"/>
              <a:gd name="connsiteY10" fmla="*/ 130560 h 727281"/>
              <a:gd name="connsiteX11" fmla="*/ 474908 w 1485900"/>
              <a:gd name="connsiteY11" fmla="*/ 220711 h 727281"/>
              <a:gd name="connsiteX12" fmla="*/ 466323 w 1485900"/>
              <a:gd name="connsiteY12" fmla="*/ 718695 h 727281"/>
              <a:gd name="connsiteX13" fmla="*/ 118747 w 1485900"/>
              <a:gd name="connsiteY13" fmla="*/ 712470 h 727281"/>
              <a:gd name="connsiteX14" fmla="*/ 0 w 1485900"/>
              <a:gd name="connsiteY14" fmla="*/ 593723 h 727281"/>
              <a:gd name="connsiteX15" fmla="*/ 0 w 1485900"/>
              <a:gd name="connsiteY15" fmla="*/ 118747 h 727281"/>
              <a:gd name="connsiteX0" fmla="*/ 0 w 1485900"/>
              <a:gd name="connsiteY0" fmla="*/ 118747 h 727281"/>
              <a:gd name="connsiteX1" fmla="*/ 118747 w 1485900"/>
              <a:gd name="connsiteY1" fmla="*/ 0 h 727281"/>
              <a:gd name="connsiteX2" fmla="*/ 1367153 w 1485900"/>
              <a:gd name="connsiteY2" fmla="*/ 0 h 727281"/>
              <a:gd name="connsiteX3" fmla="*/ 1485900 w 1485900"/>
              <a:gd name="connsiteY3" fmla="*/ 118747 h 727281"/>
              <a:gd name="connsiteX4" fmla="*/ 1485900 w 1485900"/>
              <a:gd name="connsiteY4" fmla="*/ 593723 h 727281"/>
              <a:gd name="connsiteX5" fmla="*/ 1367153 w 1485900"/>
              <a:gd name="connsiteY5" fmla="*/ 712470 h 727281"/>
              <a:gd name="connsiteX6" fmla="*/ 1045872 w 1485900"/>
              <a:gd name="connsiteY6" fmla="*/ 727281 h 727281"/>
              <a:gd name="connsiteX7" fmla="*/ 964306 w 1485900"/>
              <a:gd name="connsiteY7" fmla="*/ 602784 h 727281"/>
              <a:gd name="connsiteX8" fmla="*/ 960013 w 1485900"/>
              <a:gd name="connsiteY8" fmla="*/ 246469 h 727281"/>
              <a:gd name="connsiteX9" fmla="*/ 882739 w 1485900"/>
              <a:gd name="connsiteY9" fmla="*/ 130559 h 727281"/>
              <a:gd name="connsiteX10" fmla="*/ 560767 w 1485900"/>
              <a:gd name="connsiteY10" fmla="*/ 130560 h 727281"/>
              <a:gd name="connsiteX11" fmla="*/ 474908 w 1485900"/>
              <a:gd name="connsiteY11" fmla="*/ 220711 h 727281"/>
              <a:gd name="connsiteX12" fmla="*/ 466323 w 1485900"/>
              <a:gd name="connsiteY12" fmla="*/ 718695 h 727281"/>
              <a:gd name="connsiteX13" fmla="*/ 118747 w 1485900"/>
              <a:gd name="connsiteY13" fmla="*/ 712470 h 727281"/>
              <a:gd name="connsiteX14" fmla="*/ 0 w 1485900"/>
              <a:gd name="connsiteY14" fmla="*/ 593723 h 727281"/>
              <a:gd name="connsiteX15" fmla="*/ 0 w 1485900"/>
              <a:gd name="connsiteY15" fmla="*/ 118747 h 727281"/>
              <a:gd name="connsiteX0" fmla="*/ 0 w 1485900"/>
              <a:gd name="connsiteY0" fmla="*/ 118747 h 727281"/>
              <a:gd name="connsiteX1" fmla="*/ 118747 w 1485900"/>
              <a:gd name="connsiteY1" fmla="*/ 0 h 727281"/>
              <a:gd name="connsiteX2" fmla="*/ 1367153 w 1485900"/>
              <a:gd name="connsiteY2" fmla="*/ 0 h 727281"/>
              <a:gd name="connsiteX3" fmla="*/ 1485900 w 1485900"/>
              <a:gd name="connsiteY3" fmla="*/ 118747 h 727281"/>
              <a:gd name="connsiteX4" fmla="*/ 1485900 w 1485900"/>
              <a:gd name="connsiteY4" fmla="*/ 593723 h 727281"/>
              <a:gd name="connsiteX5" fmla="*/ 1367153 w 1485900"/>
              <a:gd name="connsiteY5" fmla="*/ 712470 h 727281"/>
              <a:gd name="connsiteX6" fmla="*/ 1045872 w 1485900"/>
              <a:gd name="connsiteY6" fmla="*/ 727281 h 727281"/>
              <a:gd name="connsiteX7" fmla="*/ 964306 w 1485900"/>
              <a:gd name="connsiteY7" fmla="*/ 602784 h 727281"/>
              <a:gd name="connsiteX8" fmla="*/ 960013 w 1485900"/>
              <a:gd name="connsiteY8" fmla="*/ 246469 h 727281"/>
              <a:gd name="connsiteX9" fmla="*/ 882739 w 1485900"/>
              <a:gd name="connsiteY9" fmla="*/ 130559 h 727281"/>
              <a:gd name="connsiteX10" fmla="*/ 560767 w 1485900"/>
              <a:gd name="connsiteY10" fmla="*/ 130560 h 727281"/>
              <a:gd name="connsiteX11" fmla="*/ 474908 w 1485900"/>
              <a:gd name="connsiteY11" fmla="*/ 220711 h 727281"/>
              <a:gd name="connsiteX12" fmla="*/ 466323 w 1485900"/>
              <a:gd name="connsiteY12" fmla="*/ 718695 h 727281"/>
              <a:gd name="connsiteX13" fmla="*/ 118747 w 1485900"/>
              <a:gd name="connsiteY13" fmla="*/ 712470 h 727281"/>
              <a:gd name="connsiteX14" fmla="*/ 0 w 1485900"/>
              <a:gd name="connsiteY14" fmla="*/ 593723 h 727281"/>
              <a:gd name="connsiteX15" fmla="*/ 0 w 1485900"/>
              <a:gd name="connsiteY15" fmla="*/ 118747 h 727281"/>
              <a:gd name="connsiteX0" fmla="*/ 0 w 1485900"/>
              <a:gd name="connsiteY0" fmla="*/ 118747 h 722988"/>
              <a:gd name="connsiteX1" fmla="*/ 118747 w 1485900"/>
              <a:gd name="connsiteY1" fmla="*/ 0 h 722988"/>
              <a:gd name="connsiteX2" fmla="*/ 1367153 w 1485900"/>
              <a:gd name="connsiteY2" fmla="*/ 0 h 722988"/>
              <a:gd name="connsiteX3" fmla="*/ 1485900 w 1485900"/>
              <a:gd name="connsiteY3" fmla="*/ 118747 h 722988"/>
              <a:gd name="connsiteX4" fmla="*/ 1485900 w 1485900"/>
              <a:gd name="connsiteY4" fmla="*/ 593723 h 722988"/>
              <a:gd name="connsiteX5" fmla="*/ 1367153 w 1485900"/>
              <a:gd name="connsiteY5" fmla="*/ 712470 h 722988"/>
              <a:gd name="connsiteX6" fmla="*/ 1054458 w 1485900"/>
              <a:gd name="connsiteY6" fmla="*/ 722988 h 722988"/>
              <a:gd name="connsiteX7" fmla="*/ 964306 w 1485900"/>
              <a:gd name="connsiteY7" fmla="*/ 602784 h 722988"/>
              <a:gd name="connsiteX8" fmla="*/ 960013 w 1485900"/>
              <a:gd name="connsiteY8" fmla="*/ 246469 h 722988"/>
              <a:gd name="connsiteX9" fmla="*/ 882739 w 1485900"/>
              <a:gd name="connsiteY9" fmla="*/ 130559 h 722988"/>
              <a:gd name="connsiteX10" fmla="*/ 560767 w 1485900"/>
              <a:gd name="connsiteY10" fmla="*/ 130560 h 722988"/>
              <a:gd name="connsiteX11" fmla="*/ 474908 w 1485900"/>
              <a:gd name="connsiteY11" fmla="*/ 220711 h 722988"/>
              <a:gd name="connsiteX12" fmla="*/ 466323 w 1485900"/>
              <a:gd name="connsiteY12" fmla="*/ 718695 h 722988"/>
              <a:gd name="connsiteX13" fmla="*/ 118747 w 1485900"/>
              <a:gd name="connsiteY13" fmla="*/ 712470 h 722988"/>
              <a:gd name="connsiteX14" fmla="*/ 0 w 1485900"/>
              <a:gd name="connsiteY14" fmla="*/ 593723 h 722988"/>
              <a:gd name="connsiteX15" fmla="*/ 0 w 1485900"/>
              <a:gd name="connsiteY15" fmla="*/ 118747 h 722988"/>
              <a:gd name="connsiteX0" fmla="*/ 0 w 1485900"/>
              <a:gd name="connsiteY0" fmla="*/ 118747 h 725845"/>
              <a:gd name="connsiteX1" fmla="*/ 118747 w 1485900"/>
              <a:gd name="connsiteY1" fmla="*/ 0 h 725845"/>
              <a:gd name="connsiteX2" fmla="*/ 1367153 w 1485900"/>
              <a:gd name="connsiteY2" fmla="*/ 0 h 725845"/>
              <a:gd name="connsiteX3" fmla="*/ 1485900 w 1485900"/>
              <a:gd name="connsiteY3" fmla="*/ 118747 h 725845"/>
              <a:gd name="connsiteX4" fmla="*/ 1485900 w 1485900"/>
              <a:gd name="connsiteY4" fmla="*/ 593723 h 725845"/>
              <a:gd name="connsiteX5" fmla="*/ 1367153 w 1485900"/>
              <a:gd name="connsiteY5" fmla="*/ 712470 h 725845"/>
              <a:gd name="connsiteX6" fmla="*/ 1054458 w 1485900"/>
              <a:gd name="connsiteY6" fmla="*/ 722988 h 725845"/>
              <a:gd name="connsiteX7" fmla="*/ 964306 w 1485900"/>
              <a:gd name="connsiteY7" fmla="*/ 602784 h 725845"/>
              <a:gd name="connsiteX8" fmla="*/ 960013 w 1485900"/>
              <a:gd name="connsiteY8" fmla="*/ 246469 h 725845"/>
              <a:gd name="connsiteX9" fmla="*/ 882739 w 1485900"/>
              <a:gd name="connsiteY9" fmla="*/ 130559 h 725845"/>
              <a:gd name="connsiteX10" fmla="*/ 560767 w 1485900"/>
              <a:gd name="connsiteY10" fmla="*/ 130560 h 725845"/>
              <a:gd name="connsiteX11" fmla="*/ 474908 w 1485900"/>
              <a:gd name="connsiteY11" fmla="*/ 220711 h 725845"/>
              <a:gd name="connsiteX12" fmla="*/ 466323 w 1485900"/>
              <a:gd name="connsiteY12" fmla="*/ 718695 h 725845"/>
              <a:gd name="connsiteX13" fmla="*/ 118747 w 1485900"/>
              <a:gd name="connsiteY13" fmla="*/ 712470 h 725845"/>
              <a:gd name="connsiteX14" fmla="*/ 0 w 1485900"/>
              <a:gd name="connsiteY14" fmla="*/ 593723 h 725845"/>
              <a:gd name="connsiteX15" fmla="*/ 0 w 1485900"/>
              <a:gd name="connsiteY15" fmla="*/ 118747 h 725845"/>
              <a:gd name="connsiteX0" fmla="*/ 0 w 1485900"/>
              <a:gd name="connsiteY0" fmla="*/ 118747 h 729007"/>
              <a:gd name="connsiteX1" fmla="*/ 118747 w 1485900"/>
              <a:gd name="connsiteY1" fmla="*/ 0 h 729007"/>
              <a:gd name="connsiteX2" fmla="*/ 1367153 w 1485900"/>
              <a:gd name="connsiteY2" fmla="*/ 0 h 729007"/>
              <a:gd name="connsiteX3" fmla="*/ 1485900 w 1485900"/>
              <a:gd name="connsiteY3" fmla="*/ 118747 h 729007"/>
              <a:gd name="connsiteX4" fmla="*/ 1485900 w 1485900"/>
              <a:gd name="connsiteY4" fmla="*/ 593723 h 729007"/>
              <a:gd name="connsiteX5" fmla="*/ 1375739 w 1485900"/>
              <a:gd name="connsiteY5" fmla="*/ 725349 h 729007"/>
              <a:gd name="connsiteX6" fmla="*/ 1054458 w 1485900"/>
              <a:gd name="connsiteY6" fmla="*/ 722988 h 729007"/>
              <a:gd name="connsiteX7" fmla="*/ 964306 w 1485900"/>
              <a:gd name="connsiteY7" fmla="*/ 602784 h 729007"/>
              <a:gd name="connsiteX8" fmla="*/ 960013 w 1485900"/>
              <a:gd name="connsiteY8" fmla="*/ 246469 h 729007"/>
              <a:gd name="connsiteX9" fmla="*/ 882739 w 1485900"/>
              <a:gd name="connsiteY9" fmla="*/ 130559 h 729007"/>
              <a:gd name="connsiteX10" fmla="*/ 560767 w 1485900"/>
              <a:gd name="connsiteY10" fmla="*/ 130560 h 729007"/>
              <a:gd name="connsiteX11" fmla="*/ 474908 w 1485900"/>
              <a:gd name="connsiteY11" fmla="*/ 220711 h 729007"/>
              <a:gd name="connsiteX12" fmla="*/ 466323 w 1485900"/>
              <a:gd name="connsiteY12" fmla="*/ 718695 h 729007"/>
              <a:gd name="connsiteX13" fmla="*/ 118747 w 1485900"/>
              <a:gd name="connsiteY13" fmla="*/ 712470 h 729007"/>
              <a:gd name="connsiteX14" fmla="*/ 0 w 1485900"/>
              <a:gd name="connsiteY14" fmla="*/ 593723 h 729007"/>
              <a:gd name="connsiteX15" fmla="*/ 0 w 1485900"/>
              <a:gd name="connsiteY15" fmla="*/ 118747 h 729007"/>
              <a:gd name="connsiteX0" fmla="*/ 0 w 1485900"/>
              <a:gd name="connsiteY0" fmla="*/ 118747 h 727647"/>
              <a:gd name="connsiteX1" fmla="*/ 118747 w 1485900"/>
              <a:gd name="connsiteY1" fmla="*/ 0 h 727647"/>
              <a:gd name="connsiteX2" fmla="*/ 1367153 w 1485900"/>
              <a:gd name="connsiteY2" fmla="*/ 0 h 727647"/>
              <a:gd name="connsiteX3" fmla="*/ 1485900 w 1485900"/>
              <a:gd name="connsiteY3" fmla="*/ 118747 h 727647"/>
              <a:gd name="connsiteX4" fmla="*/ 1485900 w 1485900"/>
              <a:gd name="connsiteY4" fmla="*/ 593723 h 727647"/>
              <a:gd name="connsiteX5" fmla="*/ 1375739 w 1485900"/>
              <a:gd name="connsiteY5" fmla="*/ 725349 h 727647"/>
              <a:gd name="connsiteX6" fmla="*/ 1054458 w 1485900"/>
              <a:gd name="connsiteY6" fmla="*/ 722988 h 727647"/>
              <a:gd name="connsiteX7" fmla="*/ 964306 w 1485900"/>
              <a:gd name="connsiteY7" fmla="*/ 602784 h 727647"/>
              <a:gd name="connsiteX8" fmla="*/ 960013 w 1485900"/>
              <a:gd name="connsiteY8" fmla="*/ 246469 h 727647"/>
              <a:gd name="connsiteX9" fmla="*/ 882739 w 1485900"/>
              <a:gd name="connsiteY9" fmla="*/ 130559 h 727647"/>
              <a:gd name="connsiteX10" fmla="*/ 560767 w 1485900"/>
              <a:gd name="connsiteY10" fmla="*/ 130560 h 727647"/>
              <a:gd name="connsiteX11" fmla="*/ 474908 w 1485900"/>
              <a:gd name="connsiteY11" fmla="*/ 220711 h 727647"/>
              <a:gd name="connsiteX12" fmla="*/ 466323 w 1485900"/>
              <a:gd name="connsiteY12" fmla="*/ 718695 h 727647"/>
              <a:gd name="connsiteX13" fmla="*/ 118747 w 1485900"/>
              <a:gd name="connsiteY13" fmla="*/ 712470 h 727647"/>
              <a:gd name="connsiteX14" fmla="*/ 0 w 1485900"/>
              <a:gd name="connsiteY14" fmla="*/ 593723 h 727647"/>
              <a:gd name="connsiteX15" fmla="*/ 0 w 1485900"/>
              <a:gd name="connsiteY15" fmla="*/ 118747 h 727647"/>
              <a:gd name="connsiteX0" fmla="*/ 0 w 1485900"/>
              <a:gd name="connsiteY0" fmla="*/ 118747 h 727647"/>
              <a:gd name="connsiteX1" fmla="*/ 118747 w 1485900"/>
              <a:gd name="connsiteY1" fmla="*/ 0 h 727647"/>
              <a:gd name="connsiteX2" fmla="*/ 1367153 w 1485900"/>
              <a:gd name="connsiteY2" fmla="*/ 0 h 727647"/>
              <a:gd name="connsiteX3" fmla="*/ 1485900 w 1485900"/>
              <a:gd name="connsiteY3" fmla="*/ 118747 h 727647"/>
              <a:gd name="connsiteX4" fmla="*/ 1485900 w 1485900"/>
              <a:gd name="connsiteY4" fmla="*/ 593723 h 727647"/>
              <a:gd name="connsiteX5" fmla="*/ 1375739 w 1485900"/>
              <a:gd name="connsiteY5" fmla="*/ 725349 h 727647"/>
              <a:gd name="connsiteX6" fmla="*/ 1054458 w 1485900"/>
              <a:gd name="connsiteY6" fmla="*/ 722988 h 727647"/>
              <a:gd name="connsiteX7" fmla="*/ 964306 w 1485900"/>
              <a:gd name="connsiteY7" fmla="*/ 602784 h 727647"/>
              <a:gd name="connsiteX8" fmla="*/ 960013 w 1485900"/>
              <a:gd name="connsiteY8" fmla="*/ 246469 h 727647"/>
              <a:gd name="connsiteX9" fmla="*/ 882739 w 1485900"/>
              <a:gd name="connsiteY9" fmla="*/ 130559 h 727647"/>
              <a:gd name="connsiteX10" fmla="*/ 560767 w 1485900"/>
              <a:gd name="connsiteY10" fmla="*/ 130560 h 727647"/>
              <a:gd name="connsiteX11" fmla="*/ 474908 w 1485900"/>
              <a:gd name="connsiteY11" fmla="*/ 220711 h 727647"/>
              <a:gd name="connsiteX12" fmla="*/ 466323 w 1485900"/>
              <a:gd name="connsiteY12" fmla="*/ 718695 h 727647"/>
              <a:gd name="connsiteX13" fmla="*/ 118747 w 1485900"/>
              <a:gd name="connsiteY13" fmla="*/ 712470 h 727647"/>
              <a:gd name="connsiteX14" fmla="*/ 0 w 1485900"/>
              <a:gd name="connsiteY14" fmla="*/ 593723 h 727647"/>
              <a:gd name="connsiteX15" fmla="*/ 0 w 1485900"/>
              <a:gd name="connsiteY15" fmla="*/ 118747 h 727647"/>
              <a:gd name="connsiteX0" fmla="*/ 0 w 1485900"/>
              <a:gd name="connsiteY0" fmla="*/ 118747 h 727647"/>
              <a:gd name="connsiteX1" fmla="*/ 118747 w 1485900"/>
              <a:gd name="connsiteY1" fmla="*/ 0 h 727647"/>
              <a:gd name="connsiteX2" fmla="*/ 1367153 w 1485900"/>
              <a:gd name="connsiteY2" fmla="*/ 0 h 727647"/>
              <a:gd name="connsiteX3" fmla="*/ 1485900 w 1485900"/>
              <a:gd name="connsiteY3" fmla="*/ 118747 h 727647"/>
              <a:gd name="connsiteX4" fmla="*/ 1485900 w 1485900"/>
              <a:gd name="connsiteY4" fmla="*/ 593723 h 727647"/>
              <a:gd name="connsiteX5" fmla="*/ 1375739 w 1485900"/>
              <a:gd name="connsiteY5" fmla="*/ 725349 h 727647"/>
              <a:gd name="connsiteX6" fmla="*/ 1054458 w 1485900"/>
              <a:gd name="connsiteY6" fmla="*/ 722988 h 727647"/>
              <a:gd name="connsiteX7" fmla="*/ 964306 w 1485900"/>
              <a:gd name="connsiteY7" fmla="*/ 602784 h 727647"/>
              <a:gd name="connsiteX8" fmla="*/ 960013 w 1485900"/>
              <a:gd name="connsiteY8" fmla="*/ 246469 h 727647"/>
              <a:gd name="connsiteX9" fmla="*/ 882739 w 1485900"/>
              <a:gd name="connsiteY9" fmla="*/ 130559 h 727647"/>
              <a:gd name="connsiteX10" fmla="*/ 560767 w 1485900"/>
              <a:gd name="connsiteY10" fmla="*/ 130560 h 727647"/>
              <a:gd name="connsiteX11" fmla="*/ 474908 w 1485900"/>
              <a:gd name="connsiteY11" fmla="*/ 220711 h 727647"/>
              <a:gd name="connsiteX12" fmla="*/ 466323 w 1485900"/>
              <a:gd name="connsiteY12" fmla="*/ 581319 h 727647"/>
              <a:gd name="connsiteX13" fmla="*/ 466323 w 1485900"/>
              <a:gd name="connsiteY13" fmla="*/ 718695 h 727647"/>
              <a:gd name="connsiteX14" fmla="*/ 118747 w 1485900"/>
              <a:gd name="connsiteY14" fmla="*/ 712470 h 727647"/>
              <a:gd name="connsiteX15" fmla="*/ 0 w 1485900"/>
              <a:gd name="connsiteY15" fmla="*/ 593723 h 727647"/>
              <a:gd name="connsiteX16" fmla="*/ 0 w 1485900"/>
              <a:gd name="connsiteY16" fmla="*/ 118747 h 727647"/>
              <a:gd name="connsiteX0" fmla="*/ 0 w 1485900"/>
              <a:gd name="connsiteY0" fmla="*/ 118747 h 727647"/>
              <a:gd name="connsiteX1" fmla="*/ 118747 w 1485900"/>
              <a:gd name="connsiteY1" fmla="*/ 0 h 727647"/>
              <a:gd name="connsiteX2" fmla="*/ 1367153 w 1485900"/>
              <a:gd name="connsiteY2" fmla="*/ 0 h 727647"/>
              <a:gd name="connsiteX3" fmla="*/ 1485900 w 1485900"/>
              <a:gd name="connsiteY3" fmla="*/ 118747 h 727647"/>
              <a:gd name="connsiteX4" fmla="*/ 1485900 w 1485900"/>
              <a:gd name="connsiteY4" fmla="*/ 593723 h 727647"/>
              <a:gd name="connsiteX5" fmla="*/ 1375739 w 1485900"/>
              <a:gd name="connsiteY5" fmla="*/ 725349 h 727647"/>
              <a:gd name="connsiteX6" fmla="*/ 1054458 w 1485900"/>
              <a:gd name="connsiteY6" fmla="*/ 722988 h 727647"/>
              <a:gd name="connsiteX7" fmla="*/ 964306 w 1485900"/>
              <a:gd name="connsiteY7" fmla="*/ 602784 h 727647"/>
              <a:gd name="connsiteX8" fmla="*/ 960013 w 1485900"/>
              <a:gd name="connsiteY8" fmla="*/ 246469 h 727647"/>
              <a:gd name="connsiteX9" fmla="*/ 882739 w 1485900"/>
              <a:gd name="connsiteY9" fmla="*/ 130559 h 727647"/>
              <a:gd name="connsiteX10" fmla="*/ 560767 w 1485900"/>
              <a:gd name="connsiteY10" fmla="*/ 130560 h 727647"/>
              <a:gd name="connsiteX11" fmla="*/ 474908 w 1485900"/>
              <a:gd name="connsiteY11" fmla="*/ 220711 h 727647"/>
              <a:gd name="connsiteX12" fmla="*/ 466323 w 1485900"/>
              <a:gd name="connsiteY12" fmla="*/ 581319 h 727647"/>
              <a:gd name="connsiteX13" fmla="*/ 397635 w 1485900"/>
              <a:gd name="connsiteY13" fmla="*/ 727281 h 727647"/>
              <a:gd name="connsiteX14" fmla="*/ 118747 w 1485900"/>
              <a:gd name="connsiteY14" fmla="*/ 712470 h 727647"/>
              <a:gd name="connsiteX15" fmla="*/ 0 w 1485900"/>
              <a:gd name="connsiteY15" fmla="*/ 593723 h 727647"/>
              <a:gd name="connsiteX16" fmla="*/ 0 w 1485900"/>
              <a:gd name="connsiteY16" fmla="*/ 118747 h 727647"/>
              <a:gd name="connsiteX0" fmla="*/ 0 w 1485900"/>
              <a:gd name="connsiteY0" fmla="*/ 118747 h 727647"/>
              <a:gd name="connsiteX1" fmla="*/ 118747 w 1485900"/>
              <a:gd name="connsiteY1" fmla="*/ 0 h 727647"/>
              <a:gd name="connsiteX2" fmla="*/ 1367153 w 1485900"/>
              <a:gd name="connsiteY2" fmla="*/ 0 h 727647"/>
              <a:gd name="connsiteX3" fmla="*/ 1485900 w 1485900"/>
              <a:gd name="connsiteY3" fmla="*/ 118747 h 727647"/>
              <a:gd name="connsiteX4" fmla="*/ 1485900 w 1485900"/>
              <a:gd name="connsiteY4" fmla="*/ 593723 h 727647"/>
              <a:gd name="connsiteX5" fmla="*/ 1375739 w 1485900"/>
              <a:gd name="connsiteY5" fmla="*/ 725349 h 727647"/>
              <a:gd name="connsiteX6" fmla="*/ 1054458 w 1485900"/>
              <a:gd name="connsiteY6" fmla="*/ 722988 h 727647"/>
              <a:gd name="connsiteX7" fmla="*/ 964306 w 1485900"/>
              <a:gd name="connsiteY7" fmla="*/ 602784 h 727647"/>
              <a:gd name="connsiteX8" fmla="*/ 960013 w 1485900"/>
              <a:gd name="connsiteY8" fmla="*/ 246469 h 727647"/>
              <a:gd name="connsiteX9" fmla="*/ 882739 w 1485900"/>
              <a:gd name="connsiteY9" fmla="*/ 130559 h 727647"/>
              <a:gd name="connsiteX10" fmla="*/ 560767 w 1485900"/>
              <a:gd name="connsiteY10" fmla="*/ 130560 h 727647"/>
              <a:gd name="connsiteX11" fmla="*/ 474908 w 1485900"/>
              <a:gd name="connsiteY11" fmla="*/ 220711 h 727647"/>
              <a:gd name="connsiteX12" fmla="*/ 466323 w 1485900"/>
              <a:gd name="connsiteY12" fmla="*/ 581319 h 727647"/>
              <a:gd name="connsiteX13" fmla="*/ 397635 w 1485900"/>
              <a:gd name="connsiteY13" fmla="*/ 727281 h 727647"/>
              <a:gd name="connsiteX14" fmla="*/ 118747 w 1485900"/>
              <a:gd name="connsiteY14" fmla="*/ 712470 h 727647"/>
              <a:gd name="connsiteX15" fmla="*/ 0 w 1485900"/>
              <a:gd name="connsiteY15" fmla="*/ 593723 h 727647"/>
              <a:gd name="connsiteX16" fmla="*/ 0 w 1485900"/>
              <a:gd name="connsiteY16" fmla="*/ 118747 h 727647"/>
              <a:gd name="connsiteX0" fmla="*/ 0 w 1485900"/>
              <a:gd name="connsiteY0" fmla="*/ 118747 h 727647"/>
              <a:gd name="connsiteX1" fmla="*/ 118747 w 1485900"/>
              <a:gd name="connsiteY1" fmla="*/ 0 h 727647"/>
              <a:gd name="connsiteX2" fmla="*/ 1367153 w 1485900"/>
              <a:gd name="connsiteY2" fmla="*/ 0 h 727647"/>
              <a:gd name="connsiteX3" fmla="*/ 1485900 w 1485900"/>
              <a:gd name="connsiteY3" fmla="*/ 118747 h 727647"/>
              <a:gd name="connsiteX4" fmla="*/ 1485900 w 1485900"/>
              <a:gd name="connsiteY4" fmla="*/ 593723 h 727647"/>
              <a:gd name="connsiteX5" fmla="*/ 1375739 w 1485900"/>
              <a:gd name="connsiteY5" fmla="*/ 725349 h 727647"/>
              <a:gd name="connsiteX6" fmla="*/ 1054458 w 1485900"/>
              <a:gd name="connsiteY6" fmla="*/ 722988 h 727647"/>
              <a:gd name="connsiteX7" fmla="*/ 964306 w 1485900"/>
              <a:gd name="connsiteY7" fmla="*/ 602784 h 727647"/>
              <a:gd name="connsiteX8" fmla="*/ 960013 w 1485900"/>
              <a:gd name="connsiteY8" fmla="*/ 246469 h 727647"/>
              <a:gd name="connsiteX9" fmla="*/ 882739 w 1485900"/>
              <a:gd name="connsiteY9" fmla="*/ 130559 h 727647"/>
              <a:gd name="connsiteX10" fmla="*/ 560767 w 1485900"/>
              <a:gd name="connsiteY10" fmla="*/ 130560 h 727647"/>
              <a:gd name="connsiteX11" fmla="*/ 474908 w 1485900"/>
              <a:gd name="connsiteY11" fmla="*/ 220711 h 727647"/>
              <a:gd name="connsiteX12" fmla="*/ 466323 w 1485900"/>
              <a:gd name="connsiteY12" fmla="*/ 581319 h 727647"/>
              <a:gd name="connsiteX13" fmla="*/ 393342 w 1485900"/>
              <a:gd name="connsiteY13" fmla="*/ 714402 h 727647"/>
              <a:gd name="connsiteX14" fmla="*/ 118747 w 1485900"/>
              <a:gd name="connsiteY14" fmla="*/ 712470 h 727647"/>
              <a:gd name="connsiteX15" fmla="*/ 0 w 1485900"/>
              <a:gd name="connsiteY15" fmla="*/ 593723 h 727647"/>
              <a:gd name="connsiteX16" fmla="*/ 0 w 1485900"/>
              <a:gd name="connsiteY16" fmla="*/ 118747 h 727647"/>
              <a:gd name="connsiteX0" fmla="*/ 0 w 1485900"/>
              <a:gd name="connsiteY0" fmla="*/ 118747 h 727647"/>
              <a:gd name="connsiteX1" fmla="*/ 118747 w 1485900"/>
              <a:gd name="connsiteY1" fmla="*/ 0 h 727647"/>
              <a:gd name="connsiteX2" fmla="*/ 1367153 w 1485900"/>
              <a:gd name="connsiteY2" fmla="*/ 0 h 727647"/>
              <a:gd name="connsiteX3" fmla="*/ 1485900 w 1485900"/>
              <a:gd name="connsiteY3" fmla="*/ 118747 h 727647"/>
              <a:gd name="connsiteX4" fmla="*/ 1485900 w 1485900"/>
              <a:gd name="connsiteY4" fmla="*/ 593723 h 727647"/>
              <a:gd name="connsiteX5" fmla="*/ 1375739 w 1485900"/>
              <a:gd name="connsiteY5" fmla="*/ 725349 h 727647"/>
              <a:gd name="connsiteX6" fmla="*/ 1054458 w 1485900"/>
              <a:gd name="connsiteY6" fmla="*/ 722988 h 727647"/>
              <a:gd name="connsiteX7" fmla="*/ 964306 w 1485900"/>
              <a:gd name="connsiteY7" fmla="*/ 602784 h 727647"/>
              <a:gd name="connsiteX8" fmla="*/ 960013 w 1485900"/>
              <a:gd name="connsiteY8" fmla="*/ 246469 h 727647"/>
              <a:gd name="connsiteX9" fmla="*/ 882739 w 1485900"/>
              <a:gd name="connsiteY9" fmla="*/ 130559 h 727647"/>
              <a:gd name="connsiteX10" fmla="*/ 560767 w 1485900"/>
              <a:gd name="connsiteY10" fmla="*/ 130560 h 727647"/>
              <a:gd name="connsiteX11" fmla="*/ 474908 w 1485900"/>
              <a:gd name="connsiteY11" fmla="*/ 220711 h 727647"/>
              <a:gd name="connsiteX12" fmla="*/ 466323 w 1485900"/>
              <a:gd name="connsiteY12" fmla="*/ 581319 h 727647"/>
              <a:gd name="connsiteX13" fmla="*/ 393342 w 1485900"/>
              <a:gd name="connsiteY13" fmla="*/ 714402 h 727647"/>
              <a:gd name="connsiteX14" fmla="*/ 118747 w 1485900"/>
              <a:gd name="connsiteY14" fmla="*/ 712470 h 727647"/>
              <a:gd name="connsiteX15" fmla="*/ 0 w 1485900"/>
              <a:gd name="connsiteY15" fmla="*/ 593723 h 727647"/>
              <a:gd name="connsiteX16" fmla="*/ 0 w 1485900"/>
              <a:gd name="connsiteY16" fmla="*/ 118747 h 727647"/>
              <a:gd name="connsiteX0" fmla="*/ 0 w 1485900"/>
              <a:gd name="connsiteY0" fmla="*/ 118747 h 727647"/>
              <a:gd name="connsiteX1" fmla="*/ 118747 w 1485900"/>
              <a:gd name="connsiteY1" fmla="*/ 0 h 727647"/>
              <a:gd name="connsiteX2" fmla="*/ 1367153 w 1485900"/>
              <a:gd name="connsiteY2" fmla="*/ 0 h 727647"/>
              <a:gd name="connsiteX3" fmla="*/ 1485900 w 1485900"/>
              <a:gd name="connsiteY3" fmla="*/ 118747 h 727647"/>
              <a:gd name="connsiteX4" fmla="*/ 1485900 w 1485900"/>
              <a:gd name="connsiteY4" fmla="*/ 593723 h 727647"/>
              <a:gd name="connsiteX5" fmla="*/ 1375739 w 1485900"/>
              <a:gd name="connsiteY5" fmla="*/ 725349 h 727647"/>
              <a:gd name="connsiteX6" fmla="*/ 1054458 w 1485900"/>
              <a:gd name="connsiteY6" fmla="*/ 722988 h 727647"/>
              <a:gd name="connsiteX7" fmla="*/ 964306 w 1485900"/>
              <a:gd name="connsiteY7" fmla="*/ 602784 h 727647"/>
              <a:gd name="connsiteX8" fmla="*/ 960013 w 1485900"/>
              <a:gd name="connsiteY8" fmla="*/ 246469 h 727647"/>
              <a:gd name="connsiteX9" fmla="*/ 882739 w 1485900"/>
              <a:gd name="connsiteY9" fmla="*/ 130559 h 727647"/>
              <a:gd name="connsiteX10" fmla="*/ 560767 w 1485900"/>
              <a:gd name="connsiteY10" fmla="*/ 130560 h 727647"/>
              <a:gd name="connsiteX11" fmla="*/ 474908 w 1485900"/>
              <a:gd name="connsiteY11" fmla="*/ 220711 h 727647"/>
              <a:gd name="connsiteX12" fmla="*/ 474908 w 1485900"/>
              <a:gd name="connsiteY12" fmla="*/ 589905 h 727647"/>
              <a:gd name="connsiteX13" fmla="*/ 393342 w 1485900"/>
              <a:gd name="connsiteY13" fmla="*/ 714402 h 727647"/>
              <a:gd name="connsiteX14" fmla="*/ 118747 w 1485900"/>
              <a:gd name="connsiteY14" fmla="*/ 712470 h 727647"/>
              <a:gd name="connsiteX15" fmla="*/ 0 w 1485900"/>
              <a:gd name="connsiteY15" fmla="*/ 593723 h 727647"/>
              <a:gd name="connsiteX16" fmla="*/ 0 w 1485900"/>
              <a:gd name="connsiteY16" fmla="*/ 118747 h 727647"/>
              <a:gd name="connsiteX0" fmla="*/ 0 w 1485900"/>
              <a:gd name="connsiteY0" fmla="*/ 118747 h 727647"/>
              <a:gd name="connsiteX1" fmla="*/ 118747 w 1485900"/>
              <a:gd name="connsiteY1" fmla="*/ 0 h 727647"/>
              <a:gd name="connsiteX2" fmla="*/ 1367153 w 1485900"/>
              <a:gd name="connsiteY2" fmla="*/ 0 h 727647"/>
              <a:gd name="connsiteX3" fmla="*/ 1485900 w 1485900"/>
              <a:gd name="connsiteY3" fmla="*/ 118747 h 727647"/>
              <a:gd name="connsiteX4" fmla="*/ 1485900 w 1485900"/>
              <a:gd name="connsiteY4" fmla="*/ 593723 h 727647"/>
              <a:gd name="connsiteX5" fmla="*/ 1375739 w 1485900"/>
              <a:gd name="connsiteY5" fmla="*/ 725349 h 727647"/>
              <a:gd name="connsiteX6" fmla="*/ 1054458 w 1485900"/>
              <a:gd name="connsiteY6" fmla="*/ 722988 h 727647"/>
              <a:gd name="connsiteX7" fmla="*/ 964306 w 1485900"/>
              <a:gd name="connsiteY7" fmla="*/ 602784 h 727647"/>
              <a:gd name="connsiteX8" fmla="*/ 960013 w 1485900"/>
              <a:gd name="connsiteY8" fmla="*/ 246469 h 727647"/>
              <a:gd name="connsiteX9" fmla="*/ 882739 w 1485900"/>
              <a:gd name="connsiteY9" fmla="*/ 130559 h 727647"/>
              <a:gd name="connsiteX10" fmla="*/ 560767 w 1485900"/>
              <a:gd name="connsiteY10" fmla="*/ 130560 h 727647"/>
              <a:gd name="connsiteX11" fmla="*/ 474908 w 1485900"/>
              <a:gd name="connsiteY11" fmla="*/ 220711 h 727647"/>
              <a:gd name="connsiteX12" fmla="*/ 474908 w 1485900"/>
              <a:gd name="connsiteY12" fmla="*/ 589905 h 727647"/>
              <a:gd name="connsiteX13" fmla="*/ 393342 w 1485900"/>
              <a:gd name="connsiteY13" fmla="*/ 714402 h 727647"/>
              <a:gd name="connsiteX14" fmla="*/ 118747 w 1485900"/>
              <a:gd name="connsiteY14" fmla="*/ 712470 h 727647"/>
              <a:gd name="connsiteX15" fmla="*/ 0 w 1485900"/>
              <a:gd name="connsiteY15" fmla="*/ 593723 h 727647"/>
              <a:gd name="connsiteX16" fmla="*/ 0 w 1485900"/>
              <a:gd name="connsiteY16" fmla="*/ 118747 h 727647"/>
              <a:gd name="connsiteX0" fmla="*/ 0 w 1485900"/>
              <a:gd name="connsiteY0" fmla="*/ 118747 h 727647"/>
              <a:gd name="connsiteX1" fmla="*/ 118747 w 1485900"/>
              <a:gd name="connsiteY1" fmla="*/ 0 h 727647"/>
              <a:gd name="connsiteX2" fmla="*/ 1367153 w 1485900"/>
              <a:gd name="connsiteY2" fmla="*/ 0 h 727647"/>
              <a:gd name="connsiteX3" fmla="*/ 1485900 w 1485900"/>
              <a:gd name="connsiteY3" fmla="*/ 118747 h 727647"/>
              <a:gd name="connsiteX4" fmla="*/ 1485900 w 1485900"/>
              <a:gd name="connsiteY4" fmla="*/ 593723 h 727647"/>
              <a:gd name="connsiteX5" fmla="*/ 1375739 w 1485900"/>
              <a:gd name="connsiteY5" fmla="*/ 725349 h 727647"/>
              <a:gd name="connsiteX6" fmla="*/ 1054458 w 1485900"/>
              <a:gd name="connsiteY6" fmla="*/ 722988 h 727647"/>
              <a:gd name="connsiteX7" fmla="*/ 964306 w 1485900"/>
              <a:gd name="connsiteY7" fmla="*/ 602784 h 727647"/>
              <a:gd name="connsiteX8" fmla="*/ 960013 w 1485900"/>
              <a:gd name="connsiteY8" fmla="*/ 246469 h 727647"/>
              <a:gd name="connsiteX9" fmla="*/ 882739 w 1485900"/>
              <a:gd name="connsiteY9" fmla="*/ 130559 h 727647"/>
              <a:gd name="connsiteX10" fmla="*/ 560767 w 1485900"/>
              <a:gd name="connsiteY10" fmla="*/ 130560 h 727647"/>
              <a:gd name="connsiteX11" fmla="*/ 474908 w 1485900"/>
              <a:gd name="connsiteY11" fmla="*/ 220711 h 727647"/>
              <a:gd name="connsiteX12" fmla="*/ 474908 w 1485900"/>
              <a:gd name="connsiteY12" fmla="*/ 589905 h 727647"/>
              <a:gd name="connsiteX13" fmla="*/ 393342 w 1485900"/>
              <a:gd name="connsiteY13" fmla="*/ 714402 h 727647"/>
              <a:gd name="connsiteX14" fmla="*/ 118747 w 1485900"/>
              <a:gd name="connsiteY14" fmla="*/ 712470 h 727647"/>
              <a:gd name="connsiteX15" fmla="*/ 0 w 1485900"/>
              <a:gd name="connsiteY15" fmla="*/ 593723 h 727647"/>
              <a:gd name="connsiteX16" fmla="*/ 0 w 1485900"/>
              <a:gd name="connsiteY16" fmla="*/ 118747 h 727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485900" h="727647">
                <a:moveTo>
                  <a:pt x="0" y="118747"/>
                </a:moveTo>
                <a:cubicBezTo>
                  <a:pt x="0" y="53165"/>
                  <a:pt x="53165" y="0"/>
                  <a:pt x="118747" y="0"/>
                </a:cubicBezTo>
                <a:lnTo>
                  <a:pt x="1367153" y="0"/>
                </a:lnTo>
                <a:cubicBezTo>
                  <a:pt x="1432735" y="0"/>
                  <a:pt x="1485900" y="53165"/>
                  <a:pt x="1485900" y="118747"/>
                </a:cubicBezTo>
                <a:lnTo>
                  <a:pt x="1485900" y="593723"/>
                </a:lnTo>
                <a:cubicBezTo>
                  <a:pt x="1485900" y="659305"/>
                  <a:pt x="1479958" y="729642"/>
                  <a:pt x="1375739" y="725349"/>
                </a:cubicBezTo>
                <a:cubicBezTo>
                  <a:pt x="1207112" y="724562"/>
                  <a:pt x="1158690" y="732361"/>
                  <a:pt x="1054458" y="722988"/>
                </a:cubicBezTo>
                <a:cubicBezTo>
                  <a:pt x="974438" y="717586"/>
                  <a:pt x="965737" y="682204"/>
                  <a:pt x="964306" y="602784"/>
                </a:cubicBezTo>
                <a:cubicBezTo>
                  <a:pt x="962875" y="523364"/>
                  <a:pt x="960728" y="436790"/>
                  <a:pt x="960013" y="246469"/>
                </a:cubicBezTo>
                <a:cubicBezTo>
                  <a:pt x="964305" y="184936"/>
                  <a:pt x="942840" y="131990"/>
                  <a:pt x="882739" y="130559"/>
                </a:cubicBezTo>
                <a:lnTo>
                  <a:pt x="560767" y="130560"/>
                </a:lnTo>
                <a:cubicBezTo>
                  <a:pt x="502096" y="134853"/>
                  <a:pt x="469184" y="177782"/>
                  <a:pt x="474908" y="220711"/>
                </a:cubicBezTo>
                <a:lnTo>
                  <a:pt x="474908" y="589905"/>
                </a:lnTo>
                <a:cubicBezTo>
                  <a:pt x="473477" y="702953"/>
                  <a:pt x="476339" y="712971"/>
                  <a:pt x="393342" y="714402"/>
                </a:cubicBezTo>
                <a:lnTo>
                  <a:pt x="118747" y="712470"/>
                </a:lnTo>
                <a:cubicBezTo>
                  <a:pt x="53165" y="712470"/>
                  <a:pt x="0" y="659305"/>
                  <a:pt x="0" y="593723"/>
                </a:cubicBezTo>
                <a:lnTo>
                  <a:pt x="0" y="118747"/>
                </a:lnTo>
                <a:close/>
              </a:path>
            </a:pathLst>
          </a:custGeom>
          <a:noFill/>
          <a:ln w="38100">
            <a:solidFill>
              <a:srgbClr val="0000FF"/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800" dirty="0" smtClean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3733800" y="2065082"/>
            <a:ext cx="955720" cy="542791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800" dirty="0" smtClean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3175340" y="3221251"/>
            <a:ext cx="990600" cy="579120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800" dirty="0" smtClean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2667000" y="3154576"/>
            <a:ext cx="990600" cy="712470"/>
          </a:xfrm>
          <a:prstGeom prst="roundRect">
            <a:avLst/>
          </a:prstGeom>
          <a:noFill/>
          <a:ln w="38100">
            <a:solidFill>
              <a:srgbClr val="0000FF"/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800" dirty="0" smtClean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5840247" y="2733705"/>
            <a:ext cx="335280" cy="335280"/>
          </a:xfrm>
          <a:prstGeom prst="ellipse">
            <a:avLst/>
          </a:prstGeom>
          <a:solidFill>
            <a:srgbClr val="7030A0"/>
          </a:solidFill>
          <a:ln w="28575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800" dirty="0" smtClean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8" name="Oval 27"/>
          <p:cNvSpPr/>
          <p:nvPr/>
        </p:nvSpPr>
        <p:spPr>
          <a:xfrm>
            <a:off x="6327927" y="2733705"/>
            <a:ext cx="335280" cy="335280"/>
          </a:xfrm>
          <a:prstGeom prst="ellipse">
            <a:avLst/>
          </a:prstGeom>
          <a:solidFill>
            <a:srgbClr val="0000FF"/>
          </a:solidFill>
          <a:ln w="28575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800" dirty="0" smtClean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9" name="Oval 28"/>
          <p:cNvSpPr/>
          <p:nvPr/>
        </p:nvSpPr>
        <p:spPr>
          <a:xfrm>
            <a:off x="6815607" y="2733705"/>
            <a:ext cx="335280" cy="335280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800" dirty="0" smtClean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0" name="Rounded Rectangle 22"/>
          <p:cNvSpPr/>
          <p:nvPr/>
        </p:nvSpPr>
        <p:spPr>
          <a:xfrm>
            <a:off x="5779287" y="2543206"/>
            <a:ext cx="1485900" cy="727647"/>
          </a:xfrm>
          <a:custGeom>
            <a:avLst/>
            <a:gdLst>
              <a:gd name="connsiteX0" fmla="*/ 0 w 1485900"/>
              <a:gd name="connsiteY0" fmla="*/ 118747 h 712470"/>
              <a:gd name="connsiteX1" fmla="*/ 118747 w 1485900"/>
              <a:gd name="connsiteY1" fmla="*/ 0 h 712470"/>
              <a:gd name="connsiteX2" fmla="*/ 1367153 w 1485900"/>
              <a:gd name="connsiteY2" fmla="*/ 0 h 712470"/>
              <a:gd name="connsiteX3" fmla="*/ 1485900 w 1485900"/>
              <a:gd name="connsiteY3" fmla="*/ 118747 h 712470"/>
              <a:gd name="connsiteX4" fmla="*/ 1485900 w 1485900"/>
              <a:gd name="connsiteY4" fmla="*/ 593723 h 712470"/>
              <a:gd name="connsiteX5" fmla="*/ 1367153 w 1485900"/>
              <a:gd name="connsiteY5" fmla="*/ 712470 h 712470"/>
              <a:gd name="connsiteX6" fmla="*/ 118747 w 1485900"/>
              <a:gd name="connsiteY6" fmla="*/ 712470 h 712470"/>
              <a:gd name="connsiteX7" fmla="*/ 0 w 1485900"/>
              <a:gd name="connsiteY7" fmla="*/ 593723 h 712470"/>
              <a:gd name="connsiteX8" fmla="*/ 0 w 1485900"/>
              <a:gd name="connsiteY8" fmla="*/ 118747 h 712470"/>
              <a:gd name="connsiteX0" fmla="*/ 0 w 1485900"/>
              <a:gd name="connsiteY0" fmla="*/ 118747 h 718695"/>
              <a:gd name="connsiteX1" fmla="*/ 118747 w 1485900"/>
              <a:gd name="connsiteY1" fmla="*/ 0 h 718695"/>
              <a:gd name="connsiteX2" fmla="*/ 1367153 w 1485900"/>
              <a:gd name="connsiteY2" fmla="*/ 0 h 718695"/>
              <a:gd name="connsiteX3" fmla="*/ 1485900 w 1485900"/>
              <a:gd name="connsiteY3" fmla="*/ 118747 h 718695"/>
              <a:gd name="connsiteX4" fmla="*/ 1485900 w 1485900"/>
              <a:gd name="connsiteY4" fmla="*/ 593723 h 718695"/>
              <a:gd name="connsiteX5" fmla="*/ 1367153 w 1485900"/>
              <a:gd name="connsiteY5" fmla="*/ 712470 h 718695"/>
              <a:gd name="connsiteX6" fmla="*/ 466323 w 1485900"/>
              <a:gd name="connsiteY6" fmla="*/ 718695 h 718695"/>
              <a:gd name="connsiteX7" fmla="*/ 118747 w 1485900"/>
              <a:gd name="connsiteY7" fmla="*/ 712470 h 718695"/>
              <a:gd name="connsiteX8" fmla="*/ 0 w 1485900"/>
              <a:gd name="connsiteY8" fmla="*/ 593723 h 718695"/>
              <a:gd name="connsiteX9" fmla="*/ 0 w 1485900"/>
              <a:gd name="connsiteY9" fmla="*/ 118747 h 718695"/>
              <a:gd name="connsiteX0" fmla="*/ 0 w 1485900"/>
              <a:gd name="connsiteY0" fmla="*/ 118747 h 718695"/>
              <a:gd name="connsiteX1" fmla="*/ 118747 w 1485900"/>
              <a:gd name="connsiteY1" fmla="*/ 0 h 718695"/>
              <a:gd name="connsiteX2" fmla="*/ 1367153 w 1485900"/>
              <a:gd name="connsiteY2" fmla="*/ 0 h 718695"/>
              <a:gd name="connsiteX3" fmla="*/ 1485900 w 1485900"/>
              <a:gd name="connsiteY3" fmla="*/ 118747 h 718695"/>
              <a:gd name="connsiteX4" fmla="*/ 1485900 w 1485900"/>
              <a:gd name="connsiteY4" fmla="*/ 593723 h 718695"/>
              <a:gd name="connsiteX5" fmla="*/ 1367153 w 1485900"/>
              <a:gd name="connsiteY5" fmla="*/ 712470 h 718695"/>
              <a:gd name="connsiteX6" fmla="*/ 547889 w 1485900"/>
              <a:gd name="connsiteY6" fmla="*/ 718695 h 718695"/>
              <a:gd name="connsiteX7" fmla="*/ 466323 w 1485900"/>
              <a:gd name="connsiteY7" fmla="*/ 718695 h 718695"/>
              <a:gd name="connsiteX8" fmla="*/ 118747 w 1485900"/>
              <a:gd name="connsiteY8" fmla="*/ 712470 h 718695"/>
              <a:gd name="connsiteX9" fmla="*/ 0 w 1485900"/>
              <a:gd name="connsiteY9" fmla="*/ 593723 h 718695"/>
              <a:gd name="connsiteX10" fmla="*/ 0 w 1485900"/>
              <a:gd name="connsiteY10" fmla="*/ 118747 h 718695"/>
              <a:gd name="connsiteX0" fmla="*/ 0 w 1485900"/>
              <a:gd name="connsiteY0" fmla="*/ 118747 h 718695"/>
              <a:gd name="connsiteX1" fmla="*/ 118747 w 1485900"/>
              <a:gd name="connsiteY1" fmla="*/ 0 h 718695"/>
              <a:gd name="connsiteX2" fmla="*/ 1367153 w 1485900"/>
              <a:gd name="connsiteY2" fmla="*/ 0 h 718695"/>
              <a:gd name="connsiteX3" fmla="*/ 1485900 w 1485900"/>
              <a:gd name="connsiteY3" fmla="*/ 118747 h 718695"/>
              <a:gd name="connsiteX4" fmla="*/ 1485900 w 1485900"/>
              <a:gd name="connsiteY4" fmla="*/ 593723 h 718695"/>
              <a:gd name="connsiteX5" fmla="*/ 1367153 w 1485900"/>
              <a:gd name="connsiteY5" fmla="*/ 712470 h 718695"/>
              <a:gd name="connsiteX6" fmla="*/ 470615 w 1485900"/>
              <a:gd name="connsiteY6" fmla="*/ 628543 h 718695"/>
              <a:gd name="connsiteX7" fmla="*/ 466323 w 1485900"/>
              <a:gd name="connsiteY7" fmla="*/ 718695 h 718695"/>
              <a:gd name="connsiteX8" fmla="*/ 118747 w 1485900"/>
              <a:gd name="connsiteY8" fmla="*/ 712470 h 718695"/>
              <a:gd name="connsiteX9" fmla="*/ 0 w 1485900"/>
              <a:gd name="connsiteY9" fmla="*/ 593723 h 718695"/>
              <a:gd name="connsiteX10" fmla="*/ 0 w 1485900"/>
              <a:gd name="connsiteY10" fmla="*/ 118747 h 718695"/>
              <a:gd name="connsiteX0" fmla="*/ 0 w 1485900"/>
              <a:gd name="connsiteY0" fmla="*/ 118747 h 718695"/>
              <a:gd name="connsiteX1" fmla="*/ 118747 w 1485900"/>
              <a:gd name="connsiteY1" fmla="*/ 0 h 718695"/>
              <a:gd name="connsiteX2" fmla="*/ 1367153 w 1485900"/>
              <a:gd name="connsiteY2" fmla="*/ 0 h 718695"/>
              <a:gd name="connsiteX3" fmla="*/ 1485900 w 1485900"/>
              <a:gd name="connsiteY3" fmla="*/ 118747 h 718695"/>
              <a:gd name="connsiteX4" fmla="*/ 1485900 w 1485900"/>
              <a:gd name="connsiteY4" fmla="*/ 593723 h 718695"/>
              <a:gd name="connsiteX5" fmla="*/ 1367153 w 1485900"/>
              <a:gd name="connsiteY5" fmla="*/ 712470 h 718695"/>
              <a:gd name="connsiteX6" fmla="*/ 1002942 w 1485900"/>
              <a:gd name="connsiteY6" fmla="*/ 675765 h 718695"/>
              <a:gd name="connsiteX7" fmla="*/ 470615 w 1485900"/>
              <a:gd name="connsiteY7" fmla="*/ 628543 h 718695"/>
              <a:gd name="connsiteX8" fmla="*/ 466323 w 1485900"/>
              <a:gd name="connsiteY8" fmla="*/ 718695 h 718695"/>
              <a:gd name="connsiteX9" fmla="*/ 118747 w 1485900"/>
              <a:gd name="connsiteY9" fmla="*/ 712470 h 718695"/>
              <a:gd name="connsiteX10" fmla="*/ 0 w 1485900"/>
              <a:gd name="connsiteY10" fmla="*/ 593723 h 718695"/>
              <a:gd name="connsiteX11" fmla="*/ 0 w 1485900"/>
              <a:gd name="connsiteY11" fmla="*/ 118747 h 718695"/>
              <a:gd name="connsiteX0" fmla="*/ 0 w 1485900"/>
              <a:gd name="connsiteY0" fmla="*/ 118747 h 718695"/>
              <a:gd name="connsiteX1" fmla="*/ 118747 w 1485900"/>
              <a:gd name="connsiteY1" fmla="*/ 0 h 718695"/>
              <a:gd name="connsiteX2" fmla="*/ 1367153 w 1485900"/>
              <a:gd name="connsiteY2" fmla="*/ 0 h 718695"/>
              <a:gd name="connsiteX3" fmla="*/ 1485900 w 1485900"/>
              <a:gd name="connsiteY3" fmla="*/ 118747 h 718695"/>
              <a:gd name="connsiteX4" fmla="*/ 1485900 w 1485900"/>
              <a:gd name="connsiteY4" fmla="*/ 593723 h 718695"/>
              <a:gd name="connsiteX5" fmla="*/ 1367153 w 1485900"/>
              <a:gd name="connsiteY5" fmla="*/ 712470 h 718695"/>
              <a:gd name="connsiteX6" fmla="*/ 1041579 w 1485900"/>
              <a:gd name="connsiteY6" fmla="*/ 710109 h 718695"/>
              <a:gd name="connsiteX7" fmla="*/ 470615 w 1485900"/>
              <a:gd name="connsiteY7" fmla="*/ 628543 h 718695"/>
              <a:gd name="connsiteX8" fmla="*/ 466323 w 1485900"/>
              <a:gd name="connsiteY8" fmla="*/ 718695 h 718695"/>
              <a:gd name="connsiteX9" fmla="*/ 118747 w 1485900"/>
              <a:gd name="connsiteY9" fmla="*/ 712470 h 718695"/>
              <a:gd name="connsiteX10" fmla="*/ 0 w 1485900"/>
              <a:gd name="connsiteY10" fmla="*/ 593723 h 718695"/>
              <a:gd name="connsiteX11" fmla="*/ 0 w 1485900"/>
              <a:gd name="connsiteY11" fmla="*/ 118747 h 718695"/>
              <a:gd name="connsiteX0" fmla="*/ 0 w 1485900"/>
              <a:gd name="connsiteY0" fmla="*/ 118747 h 718695"/>
              <a:gd name="connsiteX1" fmla="*/ 118747 w 1485900"/>
              <a:gd name="connsiteY1" fmla="*/ 0 h 718695"/>
              <a:gd name="connsiteX2" fmla="*/ 1367153 w 1485900"/>
              <a:gd name="connsiteY2" fmla="*/ 0 h 718695"/>
              <a:gd name="connsiteX3" fmla="*/ 1485900 w 1485900"/>
              <a:gd name="connsiteY3" fmla="*/ 118747 h 718695"/>
              <a:gd name="connsiteX4" fmla="*/ 1485900 w 1485900"/>
              <a:gd name="connsiteY4" fmla="*/ 593723 h 718695"/>
              <a:gd name="connsiteX5" fmla="*/ 1367153 w 1485900"/>
              <a:gd name="connsiteY5" fmla="*/ 712470 h 718695"/>
              <a:gd name="connsiteX6" fmla="*/ 1041579 w 1485900"/>
              <a:gd name="connsiteY6" fmla="*/ 710109 h 718695"/>
              <a:gd name="connsiteX7" fmla="*/ 479200 w 1485900"/>
              <a:gd name="connsiteY7" fmla="*/ 139146 h 718695"/>
              <a:gd name="connsiteX8" fmla="*/ 466323 w 1485900"/>
              <a:gd name="connsiteY8" fmla="*/ 718695 h 718695"/>
              <a:gd name="connsiteX9" fmla="*/ 118747 w 1485900"/>
              <a:gd name="connsiteY9" fmla="*/ 712470 h 718695"/>
              <a:gd name="connsiteX10" fmla="*/ 0 w 1485900"/>
              <a:gd name="connsiteY10" fmla="*/ 593723 h 718695"/>
              <a:gd name="connsiteX11" fmla="*/ 0 w 1485900"/>
              <a:gd name="connsiteY11" fmla="*/ 118747 h 718695"/>
              <a:gd name="connsiteX0" fmla="*/ 0 w 1485900"/>
              <a:gd name="connsiteY0" fmla="*/ 118747 h 718695"/>
              <a:gd name="connsiteX1" fmla="*/ 118747 w 1485900"/>
              <a:gd name="connsiteY1" fmla="*/ 0 h 718695"/>
              <a:gd name="connsiteX2" fmla="*/ 1367153 w 1485900"/>
              <a:gd name="connsiteY2" fmla="*/ 0 h 718695"/>
              <a:gd name="connsiteX3" fmla="*/ 1485900 w 1485900"/>
              <a:gd name="connsiteY3" fmla="*/ 118747 h 718695"/>
              <a:gd name="connsiteX4" fmla="*/ 1485900 w 1485900"/>
              <a:gd name="connsiteY4" fmla="*/ 593723 h 718695"/>
              <a:gd name="connsiteX5" fmla="*/ 1367153 w 1485900"/>
              <a:gd name="connsiteY5" fmla="*/ 712470 h 718695"/>
              <a:gd name="connsiteX6" fmla="*/ 1041579 w 1485900"/>
              <a:gd name="connsiteY6" fmla="*/ 710109 h 718695"/>
              <a:gd name="connsiteX7" fmla="*/ 874154 w 1485900"/>
              <a:gd name="connsiteY7" fmla="*/ 546976 h 718695"/>
              <a:gd name="connsiteX8" fmla="*/ 479200 w 1485900"/>
              <a:gd name="connsiteY8" fmla="*/ 139146 h 718695"/>
              <a:gd name="connsiteX9" fmla="*/ 466323 w 1485900"/>
              <a:gd name="connsiteY9" fmla="*/ 718695 h 718695"/>
              <a:gd name="connsiteX10" fmla="*/ 118747 w 1485900"/>
              <a:gd name="connsiteY10" fmla="*/ 712470 h 718695"/>
              <a:gd name="connsiteX11" fmla="*/ 0 w 1485900"/>
              <a:gd name="connsiteY11" fmla="*/ 593723 h 718695"/>
              <a:gd name="connsiteX12" fmla="*/ 0 w 1485900"/>
              <a:gd name="connsiteY12" fmla="*/ 118747 h 718695"/>
              <a:gd name="connsiteX0" fmla="*/ 0 w 1485900"/>
              <a:gd name="connsiteY0" fmla="*/ 118747 h 718695"/>
              <a:gd name="connsiteX1" fmla="*/ 118747 w 1485900"/>
              <a:gd name="connsiteY1" fmla="*/ 0 h 718695"/>
              <a:gd name="connsiteX2" fmla="*/ 1367153 w 1485900"/>
              <a:gd name="connsiteY2" fmla="*/ 0 h 718695"/>
              <a:gd name="connsiteX3" fmla="*/ 1485900 w 1485900"/>
              <a:gd name="connsiteY3" fmla="*/ 118747 h 718695"/>
              <a:gd name="connsiteX4" fmla="*/ 1485900 w 1485900"/>
              <a:gd name="connsiteY4" fmla="*/ 593723 h 718695"/>
              <a:gd name="connsiteX5" fmla="*/ 1367153 w 1485900"/>
              <a:gd name="connsiteY5" fmla="*/ 712470 h 718695"/>
              <a:gd name="connsiteX6" fmla="*/ 1041579 w 1485900"/>
              <a:gd name="connsiteY6" fmla="*/ 710109 h 718695"/>
              <a:gd name="connsiteX7" fmla="*/ 994356 w 1485900"/>
              <a:gd name="connsiteY7" fmla="*/ 121973 h 718695"/>
              <a:gd name="connsiteX8" fmla="*/ 479200 w 1485900"/>
              <a:gd name="connsiteY8" fmla="*/ 139146 h 718695"/>
              <a:gd name="connsiteX9" fmla="*/ 466323 w 1485900"/>
              <a:gd name="connsiteY9" fmla="*/ 718695 h 718695"/>
              <a:gd name="connsiteX10" fmla="*/ 118747 w 1485900"/>
              <a:gd name="connsiteY10" fmla="*/ 712470 h 718695"/>
              <a:gd name="connsiteX11" fmla="*/ 0 w 1485900"/>
              <a:gd name="connsiteY11" fmla="*/ 593723 h 718695"/>
              <a:gd name="connsiteX12" fmla="*/ 0 w 1485900"/>
              <a:gd name="connsiteY12" fmla="*/ 118747 h 718695"/>
              <a:gd name="connsiteX0" fmla="*/ 0 w 1485900"/>
              <a:gd name="connsiteY0" fmla="*/ 118747 h 722988"/>
              <a:gd name="connsiteX1" fmla="*/ 118747 w 1485900"/>
              <a:gd name="connsiteY1" fmla="*/ 0 h 722988"/>
              <a:gd name="connsiteX2" fmla="*/ 1367153 w 1485900"/>
              <a:gd name="connsiteY2" fmla="*/ 0 h 722988"/>
              <a:gd name="connsiteX3" fmla="*/ 1485900 w 1485900"/>
              <a:gd name="connsiteY3" fmla="*/ 118747 h 722988"/>
              <a:gd name="connsiteX4" fmla="*/ 1485900 w 1485900"/>
              <a:gd name="connsiteY4" fmla="*/ 593723 h 722988"/>
              <a:gd name="connsiteX5" fmla="*/ 1367153 w 1485900"/>
              <a:gd name="connsiteY5" fmla="*/ 712470 h 722988"/>
              <a:gd name="connsiteX6" fmla="*/ 968599 w 1485900"/>
              <a:gd name="connsiteY6" fmla="*/ 722988 h 722988"/>
              <a:gd name="connsiteX7" fmla="*/ 994356 w 1485900"/>
              <a:gd name="connsiteY7" fmla="*/ 121973 h 722988"/>
              <a:gd name="connsiteX8" fmla="*/ 479200 w 1485900"/>
              <a:gd name="connsiteY8" fmla="*/ 139146 h 722988"/>
              <a:gd name="connsiteX9" fmla="*/ 466323 w 1485900"/>
              <a:gd name="connsiteY9" fmla="*/ 718695 h 722988"/>
              <a:gd name="connsiteX10" fmla="*/ 118747 w 1485900"/>
              <a:gd name="connsiteY10" fmla="*/ 712470 h 722988"/>
              <a:gd name="connsiteX11" fmla="*/ 0 w 1485900"/>
              <a:gd name="connsiteY11" fmla="*/ 593723 h 722988"/>
              <a:gd name="connsiteX12" fmla="*/ 0 w 1485900"/>
              <a:gd name="connsiteY12" fmla="*/ 118747 h 722988"/>
              <a:gd name="connsiteX0" fmla="*/ 0 w 1485900"/>
              <a:gd name="connsiteY0" fmla="*/ 118747 h 722988"/>
              <a:gd name="connsiteX1" fmla="*/ 118747 w 1485900"/>
              <a:gd name="connsiteY1" fmla="*/ 0 h 722988"/>
              <a:gd name="connsiteX2" fmla="*/ 1367153 w 1485900"/>
              <a:gd name="connsiteY2" fmla="*/ 0 h 722988"/>
              <a:gd name="connsiteX3" fmla="*/ 1485900 w 1485900"/>
              <a:gd name="connsiteY3" fmla="*/ 118747 h 722988"/>
              <a:gd name="connsiteX4" fmla="*/ 1485900 w 1485900"/>
              <a:gd name="connsiteY4" fmla="*/ 593723 h 722988"/>
              <a:gd name="connsiteX5" fmla="*/ 1367153 w 1485900"/>
              <a:gd name="connsiteY5" fmla="*/ 712470 h 722988"/>
              <a:gd name="connsiteX6" fmla="*/ 968599 w 1485900"/>
              <a:gd name="connsiteY6" fmla="*/ 722988 h 722988"/>
              <a:gd name="connsiteX7" fmla="*/ 994356 w 1485900"/>
              <a:gd name="connsiteY7" fmla="*/ 121973 h 722988"/>
              <a:gd name="connsiteX8" fmla="*/ 479200 w 1485900"/>
              <a:gd name="connsiteY8" fmla="*/ 139146 h 722988"/>
              <a:gd name="connsiteX9" fmla="*/ 474908 w 1485900"/>
              <a:gd name="connsiteY9" fmla="*/ 220711 h 722988"/>
              <a:gd name="connsiteX10" fmla="*/ 466323 w 1485900"/>
              <a:gd name="connsiteY10" fmla="*/ 718695 h 722988"/>
              <a:gd name="connsiteX11" fmla="*/ 118747 w 1485900"/>
              <a:gd name="connsiteY11" fmla="*/ 712470 h 722988"/>
              <a:gd name="connsiteX12" fmla="*/ 0 w 1485900"/>
              <a:gd name="connsiteY12" fmla="*/ 593723 h 722988"/>
              <a:gd name="connsiteX13" fmla="*/ 0 w 1485900"/>
              <a:gd name="connsiteY13" fmla="*/ 118747 h 722988"/>
              <a:gd name="connsiteX0" fmla="*/ 0 w 1485900"/>
              <a:gd name="connsiteY0" fmla="*/ 118747 h 722988"/>
              <a:gd name="connsiteX1" fmla="*/ 118747 w 1485900"/>
              <a:gd name="connsiteY1" fmla="*/ 0 h 722988"/>
              <a:gd name="connsiteX2" fmla="*/ 1367153 w 1485900"/>
              <a:gd name="connsiteY2" fmla="*/ 0 h 722988"/>
              <a:gd name="connsiteX3" fmla="*/ 1485900 w 1485900"/>
              <a:gd name="connsiteY3" fmla="*/ 118747 h 722988"/>
              <a:gd name="connsiteX4" fmla="*/ 1485900 w 1485900"/>
              <a:gd name="connsiteY4" fmla="*/ 593723 h 722988"/>
              <a:gd name="connsiteX5" fmla="*/ 1367153 w 1485900"/>
              <a:gd name="connsiteY5" fmla="*/ 712470 h 722988"/>
              <a:gd name="connsiteX6" fmla="*/ 968599 w 1485900"/>
              <a:gd name="connsiteY6" fmla="*/ 722988 h 722988"/>
              <a:gd name="connsiteX7" fmla="*/ 994356 w 1485900"/>
              <a:gd name="connsiteY7" fmla="*/ 121973 h 722988"/>
              <a:gd name="connsiteX8" fmla="*/ 560767 w 1485900"/>
              <a:gd name="connsiteY8" fmla="*/ 130560 h 722988"/>
              <a:gd name="connsiteX9" fmla="*/ 474908 w 1485900"/>
              <a:gd name="connsiteY9" fmla="*/ 220711 h 722988"/>
              <a:gd name="connsiteX10" fmla="*/ 466323 w 1485900"/>
              <a:gd name="connsiteY10" fmla="*/ 718695 h 722988"/>
              <a:gd name="connsiteX11" fmla="*/ 118747 w 1485900"/>
              <a:gd name="connsiteY11" fmla="*/ 712470 h 722988"/>
              <a:gd name="connsiteX12" fmla="*/ 0 w 1485900"/>
              <a:gd name="connsiteY12" fmla="*/ 593723 h 722988"/>
              <a:gd name="connsiteX13" fmla="*/ 0 w 1485900"/>
              <a:gd name="connsiteY13" fmla="*/ 118747 h 722988"/>
              <a:gd name="connsiteX0" fmla="*/ 0 w 1485900"/>
              <a:gd name="connsiteY0" fmla="*/ 118747 h 722988"/>
              <a:gd name="connsiteX1" fmla="*/ 118747 w 1485900"/>
              <a:gd name="connsiteY1" fmla="*/ 0 h 722988"/>
              <a:gd name="connsiteX2" fmla="*/ 1367153 w 1485900"/>
              <a:gd name="connsiteY2" fmla="*/ 0 h 722988"/>
              <a:gd name="connsiteX3" fmla="*/ 1485900 w 1485900"/>
              <a:gd name="connsiteY3" fmla="*/ 118747 h 722988"/>
              <a:gd name="connsiteX4" fmla="*/ 1485900 w 1485900"/>
              <a:gd name="connsiteY4" fmla="*/ 593723 h 722988"/>
              <a:gd name="connsiteX5" fmla="*/ 1367153 w 1485900"/>
              <a:gd name="connsiteY5" fmla="*/ 712470 h 722988"/>
              <a:gd name="connsiteX6" fmla="*/ 968599 w 1485900"/>
              <a:gd name="connsiteY6" fmla="*/ 722988 h 722988"/>
              <a:gd name="connsiteX7" fmla="*/ 994356 w 1485900"/>
              <a:gd name="connsiteY7" fmla="*/ 121973 h 722988"/>
              <a:gd name="connsiteX8" fmla="*/ 560767 w 1485900"/>
              <a:gd name="connsiteY8" fmla="*/ 130560 h 722988"/>
              <a:gd name="connsiteX9" fmla="*/ 474908 w 1485900"/>
              <a:gd name="connsiteY9" fmla="*/ 220711 h 722988"/>
              <a:gd name="connsiteX10" fmla="*/ 466323 w 1485900"/>
              <a:gd name="connsiteY10" fmla="*/ 718695 h 722988"/>
              <a:gd name="connsiteX11" fmla="*/ 118747 w 1485900"/>
              <a:gd name="connsiteY11" fmla="*/ 712470 h 722988"/>
              <a:gd name="connsiteX12" fmla="*/ 0 w 1485900"/>
              <a:gd name="connsiteY12" fmla="*/ 593723 h 722988"/>
              <a:gd name="connsiteX13" fmla="*/ 0 w 1485900"/>
              <a:gd name="connsiteY13" fmla="*/ 118747 h 722988"/>
              <a:gd name="connsiteX0" fmla="*/ 0 w 1485900"/>
              <a:gd name="connsiteY0" fmla="*/ 118747 h 722988"/>
              <a:gd name="connsiteX1" fmla="*/ 118747 w 1485900"/>
              <a:gd name="connsiteY1" fmla="*/ 0 h 722988"/>
              <a:gd name="connsiteX2" fmla="*/ 1367153 w 1485900"/>
              <a:gd name="connsiteY2" fmla="*/ 0 h 722988"/>
              <a:gd name="connsiteX3" fmla="*/ 1485900 w 1485900"/>
              <a:gd name="connsiteY3" fmla="*/ 118747 h 722988"/>
              <a:gd name="connsiteX4" fmla="*/ 1485900 w 1485900"/>
              <a:gd name="connsiteY4" fmla="*/ 593723 h 722988"/>
              <a:gd name="connsiteX5" fmla="*/ 1367153 w 1485900"/>
              <a:gd name="connsiteY5" fmla="*/ 712470 h 722988"/>
              <a:gd name="connsiteX6" fmla="*/ 968599 w 1485900"/>
              <a:gd name="connsiteY6" fmla="*/ 722988 h 722988"/>
              <a:gd name="connsiteX7" fmla="*/ 994356 w 1485900"/>
              <a:gd name="connsiteY7" fmla="*/ 121973 h 722988"/>
              <a:gd name="connsiteX8" fmla="*/ 560767 w 1485900"/>
              <a:gd name="connsiteY8" fmla="*/ 130560 h 722988"/>
              <a:gd name="connsiteX9" fmla="*/ 474908 w 1485900"/>
              <a:gd name="connsiteY9" fmla="*/ 220711 h 722988"/>
              <a:gd name="connsiteX10" fmla="*/ 466323 w 1485900"/>
              <a:gd name="connsiteY10" fmla="*/ 718695 h 722988"/>
              <a:gd name="connsiteX11" fmla="*/ 118747 w 1485900"/>
              <a:gd name="connsiteY11" fmla="*/ 712470 h 722988"/>
              <a:gd name="connsiteX12" fmla="*/ 0 w 1485900"/>
              <a:gd name="connsiteY12" fmla="*/ 593723 h 722988"/>
              <a:gd name="connsiteX13" fmla="*/ 0 w 1485900"/>
              <a:gd name="connsiteY13" fmla="*/ 118747 h 722988"/>
              <a:gd name="connsiteX0" fmla="*/ 0 w 1485900"/>
              <a:gd name="connsiteY0" fmla="*/ 118747 h 722988"/>
              <a:gd name="connsiteX1" fmla="*/ 118747 w 1485900"/>
              <a:gd name="connsiteY1" fmla="*/ 0 h 722988"/>
              <a:gd name="connsiteX2" fmla="*/ 1367153 w 1485900"/>
              <a:gd name="connsiteY2" fmla="*/ 0 h 722988"/>
              <a:gd name="connsiteX3" fmla="*/ 1485900 w 1485900"/>
              <a:gd name="connsiteY3" fmla="*/ 118747 h 722988"/>
              <a:gd name="connsiteX4" fmla="*/ 1485900 w 1485900"/>
              <a:gd name="connsiteY4" fmla="*/ 593723 h 722988"/>
              <a:gd name="connsiteX5" fmla="*/ 1367153 w 1485900"/>
              <a:gd name="connsiteY5" fmla="*/ 712470 h 722988"/>
              <a:gd name="connsiteX6" fmla="*/ 968599 w 1485900"/>
              <a:gd name="connsiteY6" fmla="*/ 722988 h 722988"/>
              <a:gd name="connsiteX7" fmla="*/ 994356 w 1485900"/>
              <a:gd name="connsiteY7" fmla="*/ 121973 h 722988"/>
              <a:gd name="connsiteX8" fmla="*/ 560767 w 1485900"/>
              <a:gd name="connsiteY8" fmla="*/ 130560 h 722988"/>
              <a:gd name="connsiteX9" fmla="*/ 474908 w 1485900"/>
              <a:gd name="connsiteY9" fmla="*/ 220711 h 722988"/>
              <a:gd name="connsiteX10" fmla="*/ 466323 w 1485900"/>
              <a:gd name="connsiteY10" fmla="*/ 718695 h 722988"/>
              <a:gd name="connsiteX11" fmla="*/ 118747 w 1485900"/>
              <a:gd name="connsiteY11" fmla="*/ 712470 h 722988"/>
              <a:gd name="connsiteX12" fmla="*/ 0 w 1485900"/>
              <a:gd name="connsiteY12" fmla="*/ 593723 h 722988"/>
              <a:gd name="connsiteX13" fmla="*/ 0 w 1485900"/>
              <a:gd name="connsiteY13" fmla="*/ 118747 h 722988"/>
              <a:gd name="connsiteX0" fmla="*/ 0 w 1485900"/>
              <a:gd name="connsiteY0" fmla="*/ 118747 h 722988"/>
              <a:gd name="connsiteX1" fmla="*/ 118747 w 1485900"/>
              <a:gd name="connsiteY1" fmla="*/ 0 h 722988"/>
              <a:gd name="connsiteX2" fmla="*/ 1367153 w 1485900"/>
              <a:gd name="connsiteY2" fmla="*/ 0 h 722988"/>
              <a:gd name="connsiteX3" fmla="*/ 1485900 w 1485900"/>
              <a:gd name="connsiteY3" fmla="*/ 118747 h 722988"/>
              <a:gd name="connsiteX4" fmla="*/ 1485900 w 1485900"/>
              <a:gd name="connsiteY4" fmla="*/ 593723 h 722988"/>
              <a:gd name="connsiteX5" fmla="*/ 1367153 w 1485900"/>
              <a:gd name="connsiteY5" fmla="*/ 712470 h 722988"/>
              <a:gd name="connsiteX6" fmla="*/ 968599 w 1485900"/>
              <a:gd name="connsiteY6" fmla="*/ 722988 h 722988"/>
              <a:gd name="connsiteX7" fmla="*/ 994356 w 1485900"/>
              <a:gd name="connsiteY7" fmla="*/ 121973 h 722988"/>
              <a:gd name="connsiteX8" fmla="*/ 994356 w 1485900"/>
              <a:gd name="connsiteY8" fmla="*/ 113387 h 722988"/>
              <a:gd name="connsiteX9" fmla="*/ 560767 w 1485900"/>
              <a:gd name="connsiteY9" fmla="*/ 130560 h 722988"/>
              <a:gd name="connsiteX10" fmla="*/ 474908 w 1485900"/>
              <a:gd name="connsiteY10" fmla="*/ 220711 h 722988"/>
              <a:gd name="connsiteX11" fmla="*/ 466323 w 1485900"/>
              <a:gd name="connsiteY11" fmla="*/ 718695 h 722988"/>
              <a:gd name="connsiteX12" fmla="*/ 118747 w 1485900"/>
              <a:gd name="connsiteY12" fmla="*/ 712470 h 722988"/>
              <a:gd name="connsiteX13" fmla="*/ 0 w 1485900"/>
              <a:gd name="connsiteY13" fmla="*/ 593723 h 722988"/>
              <a:gd name="connsiteX14" fmla="*/ 0 w 1485900"/>
              <a:gd name="connsiteY14" fmla="*/ 118747 h 722988"/>
              <a:gd name="connsiteX0" fmla="*/ 0 w 1485900"/>
              <a:gd name="connsiteY0" fmla="*/ 118747 h 722988"/>
              <a:gd name="connsiteX1" fmla="*/ 118747 w 1485900"/>
              <a:gd name="connsiteY1" fmla="*/ 0 h 722988"/>
              <a:gd name="connsiteX2" fmla="*/ 1367153 w 1485900"/>
              <a:gd name="connsiteY2" fmla="*/ 0 h 722988"/>
              <a:gd name="connsiteX3" fmla="*/ 1485900 w 1485900"/>
              <a:gd name="connsiteY3" fmla="*/ 118747 h 722988"/>
              <a:gd name="connsiteX4" fmla="*/ 1485900 w 1485900"/>
              <a:gd name="connsiteY4" fmla="*/ 593723 h 722988"/>
              <a:gd name="connsiteX5" fmla="*/ 1367153 w 1485900"/>
              <a:gd name="connsiteY5" fmla="*/ 712470 h 722988"/>
              <a:gd name="connsiteX6" fmla="*/ 968599 w 1485900"/>
              <a:gd name="connsiteY6" fmla="*/ 722988 h 722988"/>
              <a:gd name="connsiteX7" fmla="*/ 994356 w 1485900"/>
              <a:gd name="connsiteY7" fmla="*/ 121973 h 722988"/>
              <a:gd name="connsiteX8" fmla="*/ 929962 w 1485900"/>
              <a:gd name="connsiteY8" fmla="*/ 130559 h 722988"/>
              <a:gd name="connsiteX9" fmla="*/ 560767 w 1485900"/>
              <a:gd name="connsiteY9" fmla="*/ 130560 h 722988"/>
              <a:gd name="connsiteX10" fmla="*/ 474908 w 1485900"/>
              <a:gd name="connsiteY10" fmla="*/ 220711 h 722988"/>
              <a:gd name="connsiteX11" fmla="*/ 466323 w 1485900"/>
              <a:gd name="connsiteY11" fmla="*/ 718695 h 722988"/>
              <a:gd name="connsiteX12" fmla="*/ 118747 w 1485900"/>
              <a:gd name="connsiteY12" fmla="*/ 712470 h 722988"/>
              <a:gd name="connsiteX13" fmla="*/ 0 w 1485900"/>
              <a:gd name="connsiteY13" fmla="*/ 593723 h 722988"/>
              <a:gd name="connsiteX14" fmla="*/ 0 w 1485900"/>
              <a:gd name="connsiteY14" fmla="*/ 118747 h 722988"/>
              <a:gd name="connsiteX0" fmla="*/ 0 w 1485900"/>
              <a:gd name="connsiteY0" fmla="*/ 118747 h 722988"/>
              <a:gd name="connsiteX1" fmla="*/ 118747 w 1485900"/>
              <a:gd name="connsiteY1" fmla="*/ 0 h 722988"/>
              <a:gd name="connsiteX2" fmla="*/ 1367153 w 1485900"/>
              <a:gd name="connsiteY2" fmla="*/ 0 h 722988"/>
              <a:gd name="connsiteX3" fmla="*/ 1485900 w 1485900"/>
              <a:gd name="connsiteY3" fmla="*/ 118747 h 722988"/>
              <a:gd name="connsiteX4" fmla="*/ 1485900 w 1485900"/>
              <a:gd name="connsiteY4" fmla="*/ 593723 h 722988"/>
              <a:gd name="connsiteX5" fmla="*/ 1367153 w 1485900"/>
              <a:gd name="connsiteY5" fmla="*/ 712470 h 722988"/>
              <a:gd name="connsiteX6" fmla="*/ 968599 w 1485900"/>
              <a:gd name="connsiteY6" fmla="*/ 722988 h 722988"/>
              <a:gd name="connsiteX7" fmla="*/ 994356 w 1485900"/>
              <a:gd name="connsiteY7" fmla="*/ 121973 h 722988"/>
              <a:gd name="connsiteX8" fmla="*/ 929962 w 1485900"/>
              <a:gd name="connsiteY8" fmla="*/ 130559 h 722988"/>
              <a:gd name="connsiteX9" fmla="*/ 560767 w 1485900"/>
              <a:gd name="connsiteY9" fmla="*/ 130560 h 722988"/>
              <a:gd name="connsiteX10" fmla="*/ 474908 w 1485900"/>
              <a:gd name="connsiteY10" fmla="*/ 220711 h 722988"/>
              <a:gd name="connsiteX11" fmla="*/ 466323 w 1485900"/>
              <a:gd name="connsiteY11" fmla="*/ 718695 h 722988"/>
              <a:gd name="connsiteX12" fmla="*/ 118747 w 1485900"/>
              <a:gd name="connsiteY12" fmla="*/ 712470 h 722988"/>
              <a:gd name="connsiteX13" fmla="*/ 0 w 1485900"/>
              <a:gd name="connsiteY13" fmla="*/ 593723 h 722988"/>
              <a:gd name="connsiteX14" fmla="*/ 0 w 1485900"/>
              <a:gd name="connsiteY14" fmla="*/ 118747 h 722988"/>
              <a:gd name="connsiteX0" fmla="*/ 0 w 1485900"/>
              <a:gd name="connsiteY0" fmla="*/ 118747 h 722988"/>
              <a:gd name="connsiteX1" fmla="*/ 118747 w 1485900"/>
              <a:gd name="connsiteY1" fmla="*/ 0 h 722988"/>
              <a:gd name="connsiteX2" fmla="*/ 1367153 w 1485900"/>
              <a:gd name="connsiteY2" fmla="*/ 0 h 722988"/>
              <a:gd name="connsiteX3" fmla="*/ 1485900 w 1485900"/>
              <a:gd name="connsiteY3" fmla="*/ 118747 h 722988"/>
              <a:gd name="connsiteX4" fmla="*/ 1485900 w 1485900"/>
              <a:gd name="connsiteY4" fmla="*/ 593723 h 722988"/>
              <a:gd name="connsiteX5" fmla="*/ 1367153 w 1485900"/>
              <a:gd name="connsiteY5" fmla="*/ 712470 h 722988"/>
              <a:gd name="connsiteX6" fmla="*/ 968599 w 1485900"/>
              <a:gd name="connsiteY6" fmla="*/ 722988 h 722988"/>
              <a:gd name="connsiteX7" fmla="*/ 990063 w 1485900"/>
              <a:gd name="connsiteY7" fmla="*/ 225004 h 722988"/>
              <a:gd name="connsiteX8" fmla="*/ 929962 w 1485900"/>
              <a:gd name="connsiteY8" fmla="*/ 130559 h 722988"/>
              <a:gd name="connsiteX9" fmla="*/ 560767 w 1485900"/>
              <a:gd name="connsiteY9" fmla="*/ 130560 h 722988"/>
              <a:gd name="connsiteX10" fmla="*/ 474908 w 1485900"/>
              <a:gd name="connsiteY10" fmla="*/ 220711 h 722988"/>
              <a:gd name="connsiteX11" fmla="*/ 466323 w 1485900"/>
              <a:gd name="connsiteY11" fmla="*/ 718695 h 722988"/>
              <a:gd name="connsiteX12" fmla="*/ 118747 w 1485900"/>
              <a:gd name="connsiteY12" fmla="*/ 712470 h 722988"/>
              <a:gd name="connsiteX13" fmla="*/ 0 w 1485900"/>
              <a:gd name="connsiteY13" fmla="*/ 593723 h 722988"/>
              <a:gd name="connsiteX14" fmla="*/ 0 w 1485900"/>
              <a:gd name="connsiteY14" fmla="*/ 118747 h 722988"/>
              <a:gd name="connsiteX0" fmla="*/ 0 w 1485900"/>
              <a:gd name="connsiteY0" fmla="*/ 118747 h 722988"/>
              <a:gd name="connsiteX1" fmla="*/ 118747 w 1485900"/>
              <a:gd name="connsiteY1" fmla="*/ 0 h 722988"/>
              <a:gd name="connsiteX2" fmla="*/ 1367153 w 1485900"/>
              <a:gd name="connsiteY2" fmla="*/ 0 h 722988"/>
              <a:gd name="connsiteX3" fmla="*/ 1485900 w 1485900"/>
              <a:gd name="connsiteY3" fmla="*/ 118747 h 722988"/>
              <a:gd name="connsiteX4" fmla="*/ 1485900 w 1485900"/>
              <a:gd name="connsiteY4" fmla="*/ 593723 h 722988"/>
              <a:gd name="connsiteX5" fmla="*/ 1367153 w 1485900"/>
              <a:gd name="connsiteY5" fmla="*/ 712470 h 722988"/>
              <a:gd name="connsiteX6" fmla="*/ 968599 w 1485900"/>
              <a:gd name="connsiteY6" fmla="*/ 722988 h 722988"/>
              <a:gd name="connsiteX7" fmla="*/ 998649 w 1485900"/>
              <a:gd name="connsiteY7" fmla="*/ 229297 h 722988"/>
              <a:gd name="connsiteX8" fmla="*/ 929962 w 1485900"/>
              <a:gd name="connsiteY8" fmla="*/ 130559 h 722988"/>
              <a:gd name="connsiteX9" fmla="*/ 560767 w 1485900"/>
              <a:gd name="connsiteY9" fmla="*/ 130560 h 722988"/>
              <a:gd name="connsiteX10" fmla="*/ 474908 w 1485900"/>
              <a:gd name="connsiteY10" fmla="*/ 220711 h 722988"/>
              <a:gd name="connsiteX11" fmla="*/ 466323 w 1485900"/>
              <a:gd name="connsiteY11" fmla="*/ 718695 h 722988"/>
              <a:gd name="connsiteX12" fmla="*/ 118747 w 1485900"/>
              <a:gd name="connsiteY12" fmla="*/ 712470 h 722988"/>
              <a:gd name="connsiteX13" fmla="*/ 0 w 1485900"/>
              <a:gd name="connsiteY13" fmla="*/ 593723 h 722988"/>
              <a:gd name="connsiteX14" fmla="*/ 0 w 1485900"/>
              <a:gd name="connsiteY14" fmla="*/ 118747 h 722988"/>
              <a:gd name="connsiteX0" fmla="*/ 0 w 1485900"/>
              <a:gd name="connsiteY0" fmla="*/ 118747 h 722988"/>
              <a:gd name="connsiteX1" fmla="*/ 118747 w 1485900"/>
              <a:gd name="connsiteY1" fmla="*/ 0 h 722988"/>
              <a:gd name="connsiteX2" fmla="*/ 1367153 w 1485900"/>
              <a:gd name="connsiteY2" fmla="*/ 0 h 722988"/>
              <a:gd name="connsiteX3" fmla="*/ 1485900 w 1485900"/>
              <a:gd name="connsiteY3" fmla="*/ 118747 h 722988"/>
              <a:gd name="connsiteX4" fmla="*/ 1485900 w 1485900"/>
              <a:gd name="connsiteY4" fmla="*/ 593723 h 722988"/>
              <a:gd name="connsiteX5" fmla="*/ 1367153 w 1485900"/>
              <a:gd name="connsiteY5" fmla="*/ 712470 h 722988"/>
              <a:gd name="connsiteX6" fmla="*/ 968599 w 1485900"/>
              <a:gd name="connsiteY6" fmla="*/ 722988 h 722988"/>
              <a:gd name="connsiteX7" fmla="*/ 998649 w 1485900"/>
              <a:gd name="connsiteY7" fmla="*/ 229297 h 722988"/>
              <a:gd name="connsiteX8" fmla="*/ 929962 w 1485900"/>
              <a:gd name="connsiteY8" fmla="*/ 130559 h 722988"/>
              <a:gd name="connsiteX9" fmla="*/ 560767 w 1485900"/>
              <a:gd name="connsiteY9" fmla="*/ 130560 h 722988"/>
              <a:gd name="connsiteX10" fmla="*/ 474908 w 1485900"/>
              <a:gd name="connsiteY10" fmla="*/ 220711 h 722988"/>
              <a:gd name="connsiteX11" fmla="*/ 466323 w 1485900"/>
              <a:gd name="connsiteY11" fmla="*/ 718695 h 722988"/>
              <a:gd name="connsiteX12" fmla="*/ 118747 w 1485900"/>
              <a:gd name="connsiteY12" fmla="*/ 712470 h 722988"/>
              <a:gd name="connsiteX13" fmla="*/ 0 w 1485900"/>
              <a:gd name="connsiteY13" fmla="*/ 593723 h 722988"/>
              <a:gd name="connsiteX14" fmla="*/ 0 w 1485900"/>
              <a:gd name="connsiteY14" fmla="*/ 118747 h 722988"/>
              <a:gd name="connsiteX0" fmla="*/ 0 w 1485900"/>
              <a:gd name="connsiteY0" fmla="*/ 118747 h 722988"/>
              <a:gd name="connsiteX1" fmla="*/ 118747 w 1485900"/>
              <a:gd name="connsiteY1" fmla="*/ 0 h 722988"/>
              <a:gd name="connsiteX2" fmla="*/ 1367153 w 1485900"/>
              <a:gd name="connsiteY2" fmla="*/ 0 h 722988"/>
              <a:gd name="connsiteX3" fmla="*/ 1485900 w 1485900"/>
              <a:gd name="connsiteY3" fmla="*/ 118747 h 722988"/>
              <a:gd name="connsiteX4" fmla="*/ 1485900 w 1485900"/>
              <a:gd name="connsiteY4" fmla="*/ 593723 h 722988"/>
              <a:gd name="connsiteX5" fmla="*/ 1367153 w 1485900"/>
              <a:gd name="connsiteY5" fmla="*/ 712470 h 722988"/>
              <a:gd name="connsiteX6" fmla="*/ 968599 w 1485900"/>
              <a:gd name="connsiteY6" fmla="*/ 722988 h 722988"/>
              <a:gd name="connsiteX7" fmla="*/ 998649 w 1485900"/>
              <a:gd name="connsiteY7" fmla="*/ 229297 h 722988"/>
              <a:gd name="connsiteX8" fmla="*/ 929962 w 1485900"/>
              <a:gd name="connsiteY8" fmla="*/ 130559 h 722988"/>
              <a:gd name="connsiteX9" fmla="*/ 560767 w 1485900"/>
              <a:gd name="connsiteY9" fmla="*/ 130560 h 722988"/>
              <a:gd name="connsiteX10" fmla="*/ 474908 w 1485900"/>
              <a:gd name="connsiteY10" fmla="*/ 220711 h 722988"/>
              <a:gd name="connsiteX11" fmla="*/ 466323 w 1485900"/>
              <a:gd name="connsiteY11" fmla="*/ 718695 h 722988"/>
              <a:gd name="connsiteX12" fmla="*/ 118747 w 1485900"/>
              <a:gd name="connsiteY12" fmla="*/ 712470 h 722988"/>
              <a:gd name="connsiteX13" fmla="*/ 0 w 1485900"/>
              <a:gd name="connsiteY13" fmla="*/ 593723 h 722988"/>
              <a:gd name="connsiteX14" fmla="*/ 0 w 1485900"/>
              <a:gd name="connsiteY14" fmla="*/ 118747 h 722988"/>
              <a:gd name="connsiteX0" fmla="*/ 0 w 1485900"/>
              <a:gd name="connsiteY0" fmla="*/ 118747 h 722988"/>
              <a:gd name="connsiteX1" fmla="*/ 118747 w 1485900"/>
              <a:gd name="connsiteY1" fmla="*/ 0 h 722988"/>
              <a:gd name="connsiteX2" fmla="*/ 1367153 w 1485900"/>
              <a:gd name="connsiteY2" fmla="*/ 0 h 722988"/>
              <a:gd name="connsiteX3" fmla="*/ 1485900 w 1485900"/>
              <a:gd name="connsiteY3" fmla="*/ 118747 h 722988"/>
              <a:gd name="connsiteX4" fmla="*/ 1485900 w 1485900"/>
              <a:gd name="connsiteY4" fmla="*/ 593723 h 722988"/>
              <a:gd name="connsiteX5" fmla="*/ 1367153 w 1485900"/>
              <a:gd name="connsiteY5" fmla="*/ 712470 h 722988"/>
              <a:gd name="connsiteX6" fmla="*/ 968599 w 1485900"/>
              <a:gd name="connsiteY6" fmla="*/ 722988 h 722988"/>
              <a:gd name="connsiteX7" fmla="*/ 985770 w 1485900"/>
              <a:gd name="connsiteY7" fmla="*/ 242176 h 722988"/>
              <a:gd name="connsiteX8" fmla="*/ 929962 w 1485900"/>
              <a:gd name="connsiteY8" fmla="*/ 130559 h 722988"/>
              <a:gd name="connsiteX9" fmla="*/ 560767 w 1485900"/>
              <a:gd name="connsiteY9" fmla="*/ 130560 h 722988"/>
              <a:gd name="connsiteX10" fmla="*/ 474908 w 1485900"/>
              <a:gd name="connsiteY10" fmla="*/ 220711 h 722988"/>
              <a:gd name="connsiteX11" fmla="*/ 466323 w 1485900"/>
              <a:gd name="connsiteY11" fmla="*/ 718695 h 722988"/>
              <a:gd name="connsiteX12" fmla="*/ 118747 w 1485900"/>
              <a:gd name="connsiteY12" fmla="*/ 712470 h 722988"/>
              <a:gd name="connsiteX13" fmla="*/ 0 w 1485900"/>
              <a:gd name="connsiteY13" fmla="*/ 593723 h 722988"/>
              <a:gd name="connsiteX14" fmla="*/ 0 w 1485900"/>
              <a:gd name="connsiteY14" fmla="*/ 118747 h 722988"/>
              <a:gd name="connsiteX0" fmla="*/ 0 w 1485900"/>
              <a:gd name="connsiteY0" fmla="*/ 118747 h 722988"/>
              <a:gd name="connsiteX1" fmla="*/ 118747 w 1485900"/>
              <a:gd name="connsiteY1" fmla="*/ 0 h 722988"/>
              <a:gd name="connsiteX2" fmla="*/ 1367153 w 1485900"/>
              <a:gd name="connsiteY2" fmla="*/ 0 h 722988"/>
              <a:gd name="connsiteX3" fmla="*/ 1485900 w 1485900"/>
              <a:gd name="connsiteY3" fmla="*/ 118747 h 722988"/>
              <a:gd name="connsiteX4" fmla="*/ 1485900 w 1485900"/>
              <a:gd name="connsiteY4" fmla="*/ 593723 h 722988"/>
              <a:gd name="connsiteX5" fmla="*/ 1367153 w 1485900"/>
              <a:gd name="connsiteY5" fmla="*/ 712470 h 722988"/>
              <a:gd name="connsiteX6" fmla="*/ 968599 w 1485900"/>
              <a:gd name="connsiteY6" fmla="*/ 722988 h 722988"/>
              <a:gd name="connsiteX7" fmla="*/ 985770 w 1485900"/>
              <a:gd name="connsiteY7" fmla="*/ 242176 h 722988"/>
              <a:gd name="connsiteX8" fmla="*/ 882739 w 1485900"/>
              <a:gd name="connsiteY8" fmla="*/ 130559 h 722988"/>
              <a:gd name="connsiteX9" fmla="*/ 560767 w 1485900"/>
              <a:gd name="connsiteY9" fmla="*/ 130560 h 722988"/>
              <a:gd name="connsiteX10" fmla="*/ 474908 w 1485900"/>
              <a:gd name="connsiteY10" fmla="*/ 220711 h 722988"/>
              <a:gd name="connsiteX11" fmla="*/ 466323 w 1485900"/>
              <a:gd name="connsiteY11" fmla="*/ 718695 h 722988"/>
              <a:gd name="connsiteX12" fmla="*/ 118747 w 1485900"/>
              <a:gd name="connsiteY12" fmla="*/ 712470 h 722988"/>
              <a:gd name="connsiteX13" fmla="*/ 0 w 1485900"/>
              <a:gd name="connsiteY13" fmla="*/ 593723 h 722988"/>
              <a:gd name="connsiteX14" fmla="*/ 0 w 1485900"/>
              <a:gd name="connsiteY14" fmla="*/ 118747 h 722988"/>
              <a:gd name="connsiteX0" fmla="*/ 0 w 1485900"/>
              <a:gd name="connsiteY0" fmla="*/ 118747 h 722988"/>
              <a:gd name="connsiteX1" fmla="*/ 118747 w 1485900"/>
              <a:gd name="connsiteY1" fmla="*/ 0 h 722988"/>
              <a:gd name="connsiteX2" fmla="*/ 1367153 w 1485900"/>
              <a:gd name="connsiteY2" fmla="*/ 0 h 722988"/>
              <a:gd name="connsiteX3" fmla="*/ 1485900 w 1485900"/>
              <a:gd name="connsiteY3" fmla="*/ 118747 h 722988"/>
              <a:gd name="connsiteX4" fmla="*/ 1485900 w 1485900"/>
              <a:gd name="connsiteY4" fmla="*/ 593723 h 722988"/>
              <a:gd name="connsiteX5" fmla="*/ 1367153 w 1485900"/>
              <a:gd name="connsiteY5" fmla="*/ 712470 h 722988"/>
              <a:gd name="connsiteX6" fmla="*/ 968599 w 1485900"/>
              <a:gd name="connsiteY6" fmla="*/ 722988 h 722988"/>
              <a:gd name="connsiteX7" fmla="*/ 960013 w 1485900"/>
              <a:gd name="connsiteY7" fmla="*/ 246469 h 722988"/>
              <a:gd name="connsiteX8" fmla="*/ 882739 w 1485900"/>
              <a:gd name="connsiteY8" fmla="*/ 130559 h 722988"/>
              <a:gd name="connsiteX9" fmla="*/ 560767 w 1485900"/>
              <a:gd name="connsiteY9" fmla="*/ 130560 h 722988"/>
              <a:gd name="connsiteX10" fmla="*/ 474908 w 1485900"/>
              <a:gd name="connsiteY10" fmla="*/ 220711 h 722988"/>
              <a:gd name="connsiteX11" fmla="*/ 466323 w 1485900"/>
              <a:gd name="connsiteY11" fmla="*/ 718695 h 722988"/>
              <a:gd name="connsiteX12" fmla="*/ 118747 w 1485900"/>
              <a:gd name="connsiteY12" fmla="*/ 712470 h 722988"/>
              <a:gd name="connsiteX13" fmla="*/ 0 w 1485900"/>
              <a:gd name="connsiteY13" fmla="*/ 593723 h 722988"/>
              <a:gd name="connsiteX14" fmla="*/ 0 w 1485900"/>
              <a:gd name="connsiteY14" fmla="*/ 118747 h 722988"/>
              <a:gd name="connsiteX0" fmla="*/ 0 w 1485900"/>
              <a:gd name="connsiteY0" fmla="*/ 118747 h 722988"/>
              <a:gd name="connsiteX1" fmla="*/ 118747 w 1485900"/>
              <a:gd name="connsiteY1" fmla="*/ 0 h 722988"/>
              <a:gd name="connsiteX2" fmla="*/ 1367153 w 1485900"/>
              <a:gd name="connsiteY2" fmla="*/ 0 h 722988"/>
              <a:gd name="connsiteX3" fmla="*/ 1485900 w 1485900"/>
              <a:gd name="connsiteY3" fmla="*/ 118747 h 722988"/>
              <a:gd name="connsiteX4" fmla="*/ 1485900 w 1485900"/>
              <a:gd name="connsiteY4" fmla="*/ 593723 h 722988"/>
              <a:gd name="connsiteX5" fmla="*/ 1367153 w 1485900"/>
              <a:gd name="connsiteY5" fmla="*/ 712470 h 722988"/>
              <a:gd name="connsiteX6" fmla="*/ 968599 w 1485900"/>
              <a:gd name="connsiteY6" fmla="*/ 722988 h 722988"/>
              <a:gd name="connsiteX7" fmla="*/ 960013 w 1485900"/>
              <a:gd name="connsiteY7" fmla="*/ 246469 h 722988"/>
              <a:gd name="connsiteX8" fmla="*/ 882739 w 1485900"/>
              <a:gd name="connsiteY8" fmla="*/ 130559 h 722988"/>
              <a:gd name="connsiteX9" fmla="*/ 560767 w 1485900"/>
              <a:gd name="connsiteY9" fmla="*/ 130560 h 722988"/>
              <a:gd name="connsiteX10" fmla="*/ 474908 w 1485900"/>
              <a:gd name="connsiteY10" fmla="*/ 220711 h 722988"/>
              <a:gd name="connsiteX11" fmla="*/ 466323 w 1485900"/>
              <a:gd name="connsiteY11" fmla="*/ 718695 h 722988"/>
              <a:gd name="connsiteX12" fmla="*/ 118747 w 1485900"/>
              <a:gd name="connsiteY12" fmla="*/ 712470 h 722988"/>
              <a:gd name="connsiteX13" fmla="*/ 0 w 1485900"/>
              <a:gd name="connsiteY13" fmla="*/ 593723 h 722988"/>
              <a:gd name="connsiteX14" fmla="*/ 0 w 1485900"/>
              <a:gd name="connsiteY14" fmla="*/ 118747 h 722988"/>
              <a:gd name="connsiteX0" fmla="*/ 0 w 1485900"/>
              <a:gd name="connsiteY0" fmla="*/ 118747 h 722988"/>
              <a:gd name="connsiteX1" fmla="*/ 118747 w 1485900"/>
              <a:gd name="connsiteY1" fmla="*/ 0 h 722988"/>
              <a:gd name="connsiteX2" fmla="*/ 1367153 w 1485900"/>
              <a:gd name="connsiteY2" fmla="*/ 0 h 722988"/>
              <a:gd name="connsiteX3" fmla="*/ 1485900 w 1485900"/>
              <a:gd name="connsiteY3" fmla="*/ 118747 h 722988"/>
              <a:gd name="connsiteX4" fmla="*/ 1485900 w 1485900"/>
              <a:gd name="connsiteY4" fmla="*/ 593723 h 722988"/>
              <a:gd name="connsiteX5" fmla="*/ 1367153 w 1485900"/>
              <a:gd name="connsiteY5" fmla="*/ 712470 h 722988"/>
              <a:gd name="connsiteX6" fmla="*/ 968599 w 1485900"/>
              <a:gd name="connsiteY6" fmla="*/ 722988 h 722988"/>
              <a:gd name="connsiteX7" fmla="*/ 964306 w 1485900"/>
              <a:gd name="connsiteY7" fmla="*/ 602784 h 722988"/>
              <a:gd name="connsiteX8" fmla="*/ 960013 w 1485900"/>
              <a:gd name="connsiteY8" fmla="*/ 246469 h 722988"/>
              <a:gd name="connsiteX9" fmla="*/ 882739 w 1485900"/>
              <a:gd name="connsiteY9" fmla="*/ 130559 h 722988"/>
              <a:gd name="connsiteX10" fmla="*/ 560767 w 1485900"/>
              <a:gd name="connsiteY10" fmla="*/ 130560 h 722988"/>
              <a:gd name="connsiteX11" fmla="*/ 474908 w 1485900"/>
              <a:gd name="connsiteY11" fmla="*/ 220711 h 722988"/>
              <a:gd name="connsiteX12" fmla="*/ 466323 w 1485900"/>
              <a:gd name="connsiteY12" fmla="*/ 718695 h 722988"/>
              <a:gd name="connsiteX13" fmla="*/ 118747 w 1485900"/>
              <a:gd name="connsiteY13" fmla="*/ 712470 h 722988"/>
              <a:gd name="connsiteX14" fmla="*/ 0 w 1485900"/>
              <a:gd name="connsiteY14" fmla="*/ 593723 h 722988"/>
              <a:gd name="connsiteX15" fmla="*/ 0 w 1485900"/>
              <a:gd name="connsiteY15" fmla="*/ 118747 h 722988"/>
              <a:gd name="connsiteX0" fmla="*/ 0 w 1485900"/>
              <a:gd name="connsiteY0" fmla="*/ 118747 h 727281"/>
              <a:gd name="connsiteX1" fmla="*/ 118747 w 1485900"/>
              <a:gd name="connsiteY1" fmla="*/ 0 h 727281"/>
              <a:gd name="connsiteX2" fmla="*/ 1367153 w 1485900"/>
              <a:gd name="connsiteY2" fmla="*/ 0 h 727281"/>
              <a:gd name="connsiteX3" fmla="*/ 1485900 w 1485900"/>
              <a:gd name="connsiteY3" fmla="*/ 118747 h 727281"/>
              <a:gd name="connsiteX4" fmla="*/ 1485900 w 1485900"/>
              <a:gd name="connsiteY4" fmla="*/ 593723 h 727281"/>
              <a:gd name="connsiteX5" fmla="*/ 1367153 w 1485900"/>
              <a:gd name="connsiteY5" fmla="*/ 712470 h 727281"/>
              <a:gd name="connsiteX6" fmla="*/ 1045872 w 1485900"/>
              <a:gd name="connsiteY6" fmla="*/ 727281 h 727281"/>
              <a:gd name="connsiteX7" fmla="*/ 964306 w 1485900"/>
              <a:gd name="connsiteY7" fmla="*/ 602784 h 727281"/>
              <a:gd name="connsiteX8" fmla="*/ 960013 w 1485900"/>
              <a:gd name="connsiteY8" fmla="*/ 246469 h 727281"/>
              <a:gd name="connsiteX9" fmla="*/ 882739 w 1485900"/>
              <a:gd name="connsiteY9" fmla="*/ 130559 h 727281"/>
              <a:gd name="connsiteX10" fmla="*/ 560767 w 1485900"/>
              <a:gd name="connsiteY10" fmla="*/ 130560 h 727281"/>
              <a:gd name="connsiteX11" fmla="*/ 474908 w 1485900"/>
              <a:gd name="connsiteY11" fmla="*/ 220711 h 727281"/>
              <a:gd name="connsiteX12" fmla="*/ 466323 w 1485900"/>
              <a:gd name="connsiteY12" fmla="*/ 718695 h 727281"/>
              <a:gd name="connsiteX13" fmla="*/ 118747 w 1485900"/>
              <a:gd name="connsiteY13" fmla="*/ 712470 h 727281"/>
              <a:gd name="connsiteX14" fmla="*/ 0 w 1485900"/>
              <a:gd name="connsiteY14" fmla="*/ 593723 h 727281"/>
              <a:gd name="connsiteX15" fmla="*/ 0 w 1485900"/>
              <a:gd name="connsiteY15" fmla="*/ 118747 h 727281"/>
              <a:gd name="connsiteX0" fmla="*/ 0 w 1485900"/>
              <a:gd name="connsiteY0" fmla="*/ 118747 h 727281"/>
              <a:gd name="connsiteX1" fmla="*/ 118747 w 1485900"/>
              <a:gd name="connsiteY1" fmla="*/ 0 h 727281"/>
              <a:gd name="connsiteX2" fmla="*/ 1367153 w 1485900"/>
              <a:gd name="connsiteY2" fmla="*/ 0 h 727281"/>
              <a:gd name="connsiteX3" fmla="*/ 1485900 w 1485900"/>
              <a:gd name="connsiteY3" fmla="*/ 118747 h 727281"/>
              <a:gd name="connsiteX4" fmla="*/ 1485900 w 1485900"/>
              <a:gd name="connsiteY4" fmla="*/ 593723 h 727281"/>
              <a:gd name="connsiteX5" fmla="*/ 1367153 w 1485900"/>
              <a:gd name="connsiteY5" fmla="*/ 712470 h 727281"/>
              <a:gd name="connsiteX6" fmla="*/ 1045872 w 1485900"/>
              <a:gd name="connsiteY6" fmla="*/ 727281 h 727281"/>
              <a:gd name="connsiteX7" fmla="*/ 964306 w 1485900"/>
              <a:gd name="connsiteY7" fmla="*/ 602784 h 727281"/>
              <a:gd name="connsiteX8" fmla="*/ 960013 w 1485900"/>
              <a:gd name="connsiteY8" fmla="*/ 246469 h 727281"/>
              <a:gd name="connsiteX9" fmla="*/ 882739 w 1485900"/>
              <a:gd name="connsiteY9" fmla="*/ 130559 h 727281"/>
              <a:gd name="connsiteX10" fmla="*/ 560767 w 1485900"/>
              <a:gd name="connsiteY10" fmla="*/ 130560 h 727281"/>
              <a:gd name="connsiteX11" fmla="*/ 474908 w 1485900"/>
              <a:gd name="connsiteY11" fmla="*/ 220711 h 727281"/>
              <a:gd name="connsiteX12" fmla="*/ 466323 w 1485900"/>
              <a:gd name="connsiteY12" fmla="*/ 718695 h 727281"/>
              <a:gd name="connsiteX13" fmla="*/ 118747 w 1485900"/>
              <a:gd name="connsiteY13" fmla="*/ 712470 h 727281"/>
              <a:gd name="connsiteX14" fmla="*/ 0 w 1485900"/>
              <a:gd name="connsiteY14" fmla="*/ 593723 h 727281"/>
              <a:gd name="connsiteX15" fmla="*/ 0 w 1485900"/>
              <a:gd name="connsiteY15" fmla="*/ 118747 h 727281"/>
              <a:gd name="connsiteX0" fmla="*/ 0 w 1485900"/>
              <a:gd name="connsiteY0" fmla="*/ 118747 h 727281"/>
              <a:gd name="connsiteX1" fmla="*/ 118747 w 1485900"/>
              <a:gd name="connsiteY1" fmla="*/ 0 h 727281"/>
              <a:gd name="connsiteX2" fmla="*/ 1367153 w 1485900"/>
              <a:gd name="connsiteY2" fmla="*/ 0 h 727281"/>
              <a:gd name="connsiteX3" fmla="*/ 1485900 w 1485900"/>
              <a:gd name="connsiteY3" fmla="*/ 118747 h 727281"/>
              <a:gd name="connsiteX4" fmla="*/ 1485900 w 1485900"/>
              <a:gd name="connsiteY4" fmla="*/ 593723 h 727281"/>
              <a:gd name="connsiteX5" fmla="*/ 1367153 w 1485900"/>
              <a:gd name="connsiteY5" fmla="*/ 712470 h 727281"/>
              <a:gd name="connsiteX6" fmla="*/ 1045872 w 1485900"/>
              <a:gd name="connsiteY6" fmla="*/ 727281 h 727281"/>
              <a:gd name="connsiteX7" fmla="*/ 964306 w 1485900"/>
              <a:gd name="connsiteY7" fmla="*/ 602784 h 727281"/>
              <a:gd name="connsiteX8" fmla="*/ 960013 w 1485900"/>
              <a:gd name="connsiteY8" fmla="*/ 246469 h 727281"/>
              <a:gd name="connsiteX9" fmla="*/ 882739 w 1485900"/>
              <a:gd name="connsiteY9" fmla="*/ 130559 h 727281"/>
              <a:gd name="connsiteX10" fmla="*/ 560767 w 1485900"/>
              <a:gd name="connsiteY10" fmla="*/ 130560 h 727281"/>
              <a:gd name="connsiteX11" fmla="*/ 474908 w 1485900"/>
              <a:gd name="connsiteY11" fmla="*/ 220711 h 727281"/>
              <a:gd name="connsiteX12" fmla="*/ 466323 w 1485900"/>
              <a:gd name="connsiteY12" fmla="*/ 718695 h 727281"/>
              <a:gd name="connsiteX13" fmla="*/ 118747 w 1485900"/>
              <a:gd name="connsiteY13" fmla="*/ 712470 h 727281"/>
              <a:gd name="connsiteX14" fmla="*/ 0 w 1485900"/>
              <a:gd name="connsiteY14" fmla="*/ 593723 h 727281"/>
              <a:gd name="connsiteX15" fmla="*/ 0 w 1485900"/>
              <a:gd name="connsiteY15" fmla="*/ 118747 h 727281"/>
              <a:gd name="connsiteX0" fmla="*/ 0 w 1485900"/>
              <a:gd name="connsiteY0" fmla="*/ 118747 h 727281"/>
              <a:gd name="connsiteX1" fmla="*/ 118747 w 1485900"/>
              <a:gd name="connsiteY1" fmla="*/ 0 h 727281"/>
              <a:gd name="connsiteX2" fmla="*/ 1367153 w 1485900"/>
              <a:gd name="connsiteY2" fmla="*/ 0 h 727281"/>
              <a:gd name="connsiteX3" fmla="*/ 1485900 w 1485900"/>
              <a:gd name="connsiteY3" fmla="*/ 118747 h 727281"/>
              <a:gd name="connsiteX4" fmla="*/ 1485900 w 1485900"/>
              <a:gd name="connsiteY4" fmla="*/ 593723 h 727281"/>
              <a:gd name="connsiteX5" fmla="*/ 1367153 w 1485900"/>
              <a:gd name="connsiteY5" fmla="*/ 712470 h 727281"/>
              <a:gd name="connsiteX6" fmla="*/ 1045872 w 1485900"/>
              <a:gd name="connsiteY6" fmla="*/ 727281 h 727281"/>
              <a:gd name="connsiteX7" fmla="*/ 964306 w 1485900"/>
              <a:gd name="connsiteY7" fmla="*/ 602784 h 727281"/>
              <a:gd name="connsiteX8" fmla="*/ 960013 w 1485900"/>
              <a:gd name="connsiteY8" fmla="*/ 246469 h 727281"/>
              <a:gd name="connsiteX9" fmla="*/ 882739 w 1485900"/>
              <a:gd name="connsiteY9" fmla="*/ 130559 h 727281"/>
              <a:gd name="connsiteX10" fmla="*/ 560767 w 1485900"/>
              <a:gd name="connsiteY10" fmla="*/ 130560 h 727281"/>
              <a:gd name="connsiteX11" fmla="*/ 474908 w 1485900"/>
              <a:gd name="connsiteY11" fmla="*/ 220711 h 727281"/>
              <a:gd name="connsiteX12" fmla="*/ 466323 w 1485900"/>
              <a:gd name="connsiteY12" fmla="*/ 718695 h 727281"/>
              <a:gd name="connsiteX13" fmla="*/ 118747 w 1485900"/>
              <a:gd name="connsiteY13" fmla="*/ 712470 h 727281"/>
              <a:gd name="connsiteX14" fmla="*/ 0 w 1485900"/>
              <a:gd name="connsiteY14" fmla="*/ 593723 h 727281"/>
              <a:gd name="connsiteX15" fmla="*/ 0 w 1485900"/>
              <a:gd name="connsiteY15" fmla="*/ 118747 h 727281"/>
              <a:gd name="connsiteX0" fmla="*/ 0 w 1485900"/>
              <a:gd name="connsiteY0" fmla="*/ 118747 h 722988"/>
              <a:gd name="connsiteX1" fmla="*/ 118747 w 1485900"/>
              <a:gd name="connsiteY1" fmla="*/ 0 h 722988"/>
              <a:gd name="connsiteX2" fmla="*/ 1367153 w 1485900"/>
              <a:gd name="connsiteY2" fmla="*/ 0 h 722988"/>
              <a:gd name="connsiteX3" fmla="*/ 1485900 w 1485900"/>
              <a:gd name="connsiteY3" fmla="*/ 118747 h 722988"/>
              <a:gd name="connsiteX4" fmla="*/ 1485900 w 1485900"/>
              <a:gd name="connsiteY4" fmla="*/ 593723 h 722988"/>
              <a:gd name="connsiteX5" fmla="*/ 1367153 w 1485900"/>
              <a:gd name="connsiteY5" fmla="*/ 712470 h 722988"/>
              <a:gd name="connsiteX6" fmla="*/ 1054458 w 1485900"/>
              <a:gd name="connsiteY6" fmla="*/ 722988 h 722988"/>
              <a:gd name="connsiteX7" fmla="*/ 964306 w 1485900"/>
              <a:gd name="connsiteY7" fmla="*/ 602784 h 722988"/>
              <a:gd name="connsiteX8" fmla="*/ 960013 w 1485900"/>
              <a:gd name="connsiteY8" fmla="*/ 246469 h 722988"/>
              <a:gd name="connsiteX9" fmla="*/ 882739 w 1485900"/>
              <a:gd name="connsiteY9" fmla="*/ 130559 h 722988"/>
              <a:gd name="connsiteX10" fmla="*/ 560767 w 1485900"/>
              <a:gd name="connsiteY10" fmla="*/ 130560 h 722988"/>
              <a:gd name="connsiteX11" fmla="*/ 474908 w 1485900"/>
              <a:gd name="connsiteY11" fmla="*/ 220711 h 722988"/>
              <a:gd name="connsiteX12" fmla="*/ 466323 w 1485900"/>
              <a:gd name="connsiteY12" fmla="*/ 718695 h 722988"/>
              <a:gd name="connsiteX13" fmla="*/ 118747 w 1485900"/>
              <a:gd name="connsiteY13" fmla="*/ 712470 h 722988"/>
              <a:gd name="connsiteX14" fmla="*/ 0 w 1485900"/>
              <a:gd name="connsiteY14" fmla="*/ 593723 h 722988"/>
              <a:gd name="connsiteX15" fmla="*/ 0 w 1485900"/>
              <a:gd name="connsiteY15" fmla="*/ 118747 h 722988"/>
              <a:gd name="connsiteX0" fmla="*/ 0 w 1485900"/>
              <a:gd name="connsiteY0" fmla="*/ 118747 h 725845"/>
              <a:gd name="connsiteX1" fmla="*/ 118747 w 1485900"/>
              <a:gd name="connsiteY1" fmla="*/ 0 h 725845"/>
              <a:gd name="connsiteX2" fmla="*/ 1367153 w 1485900"/>
              <a:gd name="connsiteY2" fmla="*/ 0 h 725845"/>
              <a:gd name="connsiteX3" fmla="*/ 1485900 w 1485900"/>
              <a:gd name="connsiteY3" fmla="*/ 118747 h 725845"/>
              <a:gd name="connsiteX4" fmla="*/ 1485900 w 1485900"/>
              <a:gd name="connsiteY4" fmla="*/ 593723 h 725845"/>
              <a:gd name="connsiteX5" fmla="*/ 1367153 w 1485900"/>
              <a:gd name="connsiteY5" fmla="*/ 712470 h 725845"/>
              <a:gd name="connsiteX6" fmla="*/ 1054458 w 1485900"/>
              <a:gd name="connsiteY6" fmla="*/ 722988 h 725845"/>
              <a:gd name="connsiteX7" fmla="*/ 964306 w 1485900"/>
              <a:gd name="connsiteY7" fmla="*/ 602784 h 725845"/>
              <a:gd name="connsiteX8" fmla="*/ 960013 w 1485900"/>
              <a:gd name="connsiteY8" fmla="*/ 246469 h 725845"/>
              <a:gd name="connsiteX9" fmla="*/ 882739 w 1485900"/>
              <a:gd name="connsiteY9" fmla="*/ 130559 h 725845"/>
              <a:gd name="connsiteX10" fmla="*/ 560767 w 1485900"/>
              <a:gd name="connsiteY10" fmla="*/ 130560 h 725845"/>
              <a:gd name="connsiteX11" fmla="*/ 474908 w 1485900"/>
              <a:gd name="connsiteY11" fmla="*/ 220711 h 725845"/>
              <a:gd name="connsiteX12" fmla="*/ 466323 w 1485900"/>
              <a:gd name="connsiteY12" fmla="*/ 718695 h 725845"/>
              <a:gd name="connsiteX13" fmla="*/ 118747 w 1485900"/>
              <a:gd name="connsiteY13" fmla="*/ 712470 h 725845"/>
              <a:gd name="connsiteX14" fmla="*/ 0 w 1485900"/>
              <a:gd name="connsiteY14" fmla="*/ 593723 h 725845"/>
              <a:gd name="connsiteX15" fmla="*/ 0 w 1485900"/>
              <a:gd name="connsiteY15" fmla="*/ 118747 h 725845"/>
              <a:gd name="connsiteX0" fmla="*/ 0 w 1485900"/>
              <a:gd name="connsiteY0" fmla="*/ 118747 h 729007"/>
              <a:gd name="connsiteX1" fmla="*/ 118747 w 1485900"/>
              <a:gd name="connsiteY1" fmla="*/ 0 h 729007"/>
              <a:gd name="connsiteX2" fmla="*/ 1367153 w 1485900"/>
              <a:gd name="connsiteY2" fmla="*/ 0 h 729007"/>
              <a:gd name="connsiteX3" fmla="*/ 1485900 w 1485900"/>
              <a:gd name="connsiteY3" fmla="*/ 118747 h 729007"/>
              <a:gd name="connsiteX4" fmla="*/ 1485900 w 1485900"/>
              <a:gd name="connsiteY4" fmla="*/ 593723 h 729007"/>
              <a:gd name="connsiteX5" fmla="*/ 1375739 w 1485900"/>
              <a:gd name="connsiteY5" fmla="*/ 725349 h 729007"/>
              <a:gd name="connsiteX6" fmla="*/ 1054458 w 1485900"/>
              <a:gd name="connsiteY6" fmla="*/ 722988 h 729007"/>
              <a:gd name="connsiteX7" fmla="*/ 964306 w 1485900"/>
              <a:gd name="connsiteY7" fmla="*/ 602784 h 729007"/>
              <a:gd name="connsiteX8" fmla="*/ 960013 w 1485900"/>
              <a:gd name="connsiteY8" fmla="*/ 246469 h 729007"/>
              <a:gd name="connsiteX9" fmla="*/ 882739 w 1485900"/>
              <a:gd name="connsiteY9" fmla="*/ 130559 h 729007"/>
              <a:gd name="connsiteX10" fmla="*/ 560767 w 1485900"/>
              <a:gd name="connsiteY10" fmla="*/ 130560 h 729007"/>
              <a:gd name="connsiteX11" fmla="*/ 474908 w 1485900"/>
              <a:gd name="connsiteY11" fmla="*/ 220711 h 729007"/>
              <a:gd name="connsiteX12" fmla="*/ 466323 w 1485900"/>
              <a:gd name="connsiteY12" fmla="*/ 718695 h 729007"/>
              <a:gd name="connsiteX13" fmla="*/ 118747 w 1485900"/>
              <a:gd name="connsiteY13" fmla="*/ 712470 h 729007"/>
              <a:gd name="connsiteX14" fmla="*/ 0 w 1485900"/>
              <a:gd name="connsiteY14" fmla="*/ 593723 h 729007"/>
              <a:gd name="connsiteX15" fmla="*/ 0 w 1485900"/>
              <a:gd name="connsiteY15" fmla="*/ 118747 h 729007"/>
              <a:gd name="connsiteX0" fmla="*/ 0 w 1485900"/>
              <a:gd name="connsiteY0" fmla="*/ 118747 h 727647"/>
              <a:gd name="connsiteX1" fmla="*/ 118747 w 1485900"/>
              <a:gd name="connsiteY1" fmla="*/ 0 h 727647"/>
              <a:gd name="connsiteX2" fmla="*/ 1367153 w 1485900"/>
              <a:gd name="connsiteY2" fmla="*/ 0 h 727647"/>
              <a:gd name="connsiteX3" fmla="*/ 1485900 w 1485900"/>
              <a:gd name="connsiteY3" fmla="*/ 118747 h 727647"/>
              <a:gd name="connsiteX4" fmla="*/ 1485900 w 1485900"/>
              <a:gd name="connsiteY4" fmla="*/ 593723 h 727647"/>
              <a:gd name="connsiteX5" fmla="*/ 1375739 w 1485900"/>
              <a:gd name="connsiteY5" fmla="*/ 725349 h 727647"/>
              <a:gd name="connsiteX6" fmla="*/ 1054458 w 1485900"/>
              <a:gd name="connsiteY6" fmla="*/ 722988 h 727647"/>
              <a:gd name="connsiteX7" fmla="*/ 964306 w 1485900"/>
              <a:gd name="connsiteY7" fmla="*/ 602784 h 727647"/>
              <a:gd name="connsiteX8" fmla="*/ 960013 w 1485900"/>
              <a:gd name="connsiteY8" fmla="*/ 246469 h 727647"/>
              <a:gd name="connsiteX9" fmla="*/ 882739 w 1485900"/>
              <a:gd name="connsiteY9" fmla="*/ 130559 h 727647"/>
              <a:gd name="connsiteX10" fmla="*/ 560767 w 1485900"/>
              <a:gd name="connsiteY10" fmla="*/ 130560 h 727647"/>
              <a:gd name="connsiteX11" fmla="*/ 474908 w 1485900"/>
              <a:gd name="connsiteY11" fmla="*/ 220711 h 727647"/>
              <a:gd name="connsiteX12" fmla="*/ 466323 w 1485900"/>
              <a:gd name="connsiteY12" fmla="*/ 718695 h 727647"/>
              <a:gd name="connsiteX13" fmla="*/ 118747 w 1485900"/>
              <a:gd name="connsiteY13" fmla="*/ 712470 h 727647"/>
              <a:gd name="connsiteX14" fmla="*/ 0 w 1485900"/>
              <a:gd name="connsiteY14" fmla="*/ 593723 h 727647"/>
              <a:gd name="connsiteX15" fmla="*/ 0 w 1485900"/>
              <a:gd name="connsiteY15" fmla="*/ 118747 h 727647"/>
              <a:gd name="connsiteX0" fmla="*/ 0 w 1485900"/>
              <a:gd name="connsiteY0" fmla="*/ 118747 h 727647"/>
              <a:gd name="connsiteX1" fmla="*/ 118747 w 1485900"/>
              <a:gd name="connsiteY1" fmla="*/ 0 h 727647"/>
              <a:gd name="connsiteX2" fmla="*/ 1367153 w 1485900"/>
              <a:gd name="connsiteY2" fmla="*/ 0 h 727647"/>
              <a:gd name="connsiteX3" fmla="*/ 1485900 w 1485900"/>
              <a:gd name="connsiteY3" fmla="*/ 118747 h 727647"/>
              <a:gd name="connsiteX4" fmla="*/ 1485900 w 1485900"/>
              <a:gd name="connsiteY4" fmla="*/ 593723 h 727647"/>
              <a:gd name="connsiteX5" fmla="*/ 1375739 w 1485900"/>
              <a:gd name="connsiteY5" fmla="*/ 725349 h 727647"/>
              <a:gd name="connsiteX6" fmla="*/ 1054458 w 1485900"/>
              <a:gd name="connsiteY6" fmla="*/ 722988 h 727647"/>
              <a:gd name="connsiteX7" fmla="*/ 964306 w 1485900"/>
              <a:gd name="connsiteY7" fmla="*/ 602784 h 727647"/>
              <a:gd name="connsiteX8" fmla="*/ 960013 w 1485900"/>
              <a:gd name="connsiteY8" fmla="*/ 246469 h 727647"/>
              <a:gd name="connsiteX9" fmla="*/ 882739 w 1485900"/>
              <a:gd name="connsiteY9" fmla="*/ 130559 h 727647"/>
              <a:gd name="connsiteX10" fmla="*/ 560767 w 1485900"/>
              <a:gd name="connsiteY10" fmla="*/ 130560 h 727647"/>
              <a:gd name="connsiteX11" fmla="*/ 474908 w 1485900"/>
              <a:gd name="connsiteY11" fmla="*/ 220711 h 727647"/>
              <a:gd name="connsiteX12" fmla="*/ 466323 w 1485900"/>
              <a:gd name="connsiteY12" fmla="*/ 718695 h 727647"/>
              <a:gd name="connsiteX13" fmla="*/ 118747 w 1485900"/>
              <a:gd name="connsiteY13" fmla="*/ 712470 h 727647"/>
              <a:gd name="connsiteX14" fmla="*/ 0 w 1485900"/>
              <a:gd name="connsiteY14" fmla="*/ 593723 h 727647"/>
              <a:gd name="connsiteX15" fmla="*/ 0 w 1485900"/>
              <a:gd name="connsiteY15" fmla="*/ 118747 h 727647"/>
              <a:gd name="connsiteX0" fmla="*/ 0 w 1485900"/>
              <a:gd name="connsiteY0" fmla="*/ 118747 h 727647"/>
              <a:gd name="connsiteX1" fmla="*/ 118747 w 1485900"/>
              <a:gd name="connsiteY1" fmla="*/ 0 h 727647"/>
              <a:gd name="connsiteX2" fmla="*/ 1367153 w 1485900"/>
              <a:gd name="connsiteY2" fmla="*/ 0 h 727647"/>
              <a:gd name="connsiteX3" fmla="*/ 1485900 w 1485900"/>
              <a:gd name="connsiteY3" fmla="*/ 118747 h 727647"/>
              <a:gd name="connsiteX4" fmla="*/ 1485900 w 1485900"/>
              <a:gd name="connsiteY4" fmla="*/ 593723 h 727647"/>
              <a:gd name="connsiteX5" fmla="*/ 1375739 w 1485900"/>
              <a:gd name="connsiteY5" fmla="*/ 725349 h 727647"/>
              <a:gd name="connsiteX6" fmla="*/ 1054458 w 1485900"/>
              <a:gd name="connsiteY6" fmla="*/ 722988 h 727647"/>
              <a:gd name="connsiteX7" fmla="*/ 964306 w 1485900"/>
              <a:gd name="connsiteY7" fmla="*/ 602784 h 727647"/>
              <a:gd name="connsiteX8" fmla="*/ 960013 w 1485900"/>
              <a:gd name="connsiteY8" fmla="*/ 246469 h 727647"/>
              <a:gd name="connsiteX9" fmla="*/ 882739 w 1485900"/>
              <a:gd name="connsiteY9" fmla="*/ 130559 h 727647"/>
              <a:gd name="connsiteX10" fmla="*/ 560767 w 1485900"/>
              <a:gd name="connsiteY10" fmla="*/ 130560 h 727647"/>
              <a:gd name="connsiteX11" fmla="*/ 474908 w 1485900"/>
              <a:gd name="connsiteY11" fmla="*/ 220711 h 727647"/>
              <a:gd name="connsiteX12" fmla="*/ 466323 w 1485900"/>
              <a:gd name="connsiteY12" fmla="*/ 581319 h 727647"/>
              <a:gd name="connsiteX13" fmla="*/ 466323 w 1485900"/>
              <a:gd name="connsiteY13" fmla="*/ 718695 h 727647"/>
              <a:gd name="connsiteX14" fmla="*/ 118747 w 1485900"/>
              <a:gd name="connsiteY14" fmla="*/ 712470 h 727647"/>
              <a:gd name="connsiteX15" fmla="*/ 0 w 1485900"/>
              <a:gd name="connsiteY15" fmla="*/ 593723 h 727647"/>
              <a:gd name="connsiteX16" fmla="*/ 0 w 1485900"/>
              <a:gd name="connsiteY16" fmla="*/ 118747 h 727647"/>
              <a:gd name="connsiteX0" fmla="*/ 0 w 1485900"/>
              <a:gd name="connsiteY0" fmla="*/ 118747 h 727647"/>
              <a:gd name="connsiteX1" fmla="*/ 118747 w 1485900"/>
              <a:gd name="connsiteY1" fmla="*/ 0 h 727647"/>
              <a:gd name="connsiteX2" fmla="*/ 1367153 w 1485900"/>
              <a:gd name="connsiteY2" fmla="*/ 0 h 727647"/>
              <a:gd name="connsiteX3" fmla="*/ 1485900 w 1485900"/>
              <a:gd name="connsiteY3" fmla="*/ 118747 h 727647"/>
              <a:gd name="connsiteX4" fmla="*/ 1485900 w 1485900"/>
              <a:gd name="connsiteY4" fmla="*/ 593723 h 727647"/>
              <a:gd name="connsiteX5" fmla="*/ 1375739 w 1485900"/>
              <a:gd name="connsiteY5" fmla="*/ 725349 h 727647"/>
              <a:gd name="connsiteX6" fmla="*/ 1054458 w 1485900"/>
              <a:gd name="connsiteY6" fmla="*/ 722988 h 727647"/>
              <a:gd name="connsiteX7" fmla="*/ 964306 w 1485900"/>
              <a:gd name="connsiteY7" fmla="*/ 602784 h 727647"/>
              <a:gd name="connsiteX8" fmla="*/ 960013 w 1485900"/>
              <a:gd name="connsiteY8" fmla="*/ 246469 h 727647"/>
              <a:gd name="connsiteX9" fmla="*/ 882739 w 1485900"/>
              <a:gd name="connsiteY9" fmla="*/ 130559 h 727647"/>
              <a:gd name="connsiteX10" fmla="*/ 560767 w 1485900"/>
              <a:gd name="connsiteY10" fmla="*/ 130560 h 727647"/>
              <a:gd name="connsiteX11" fmla="*/ 474908 w 1485900"/>
              <a:gd name="connsiteY11" fmla="*/ 220711 h 727647"/>
              <a:gd name="connsiteX12" fmla="*/ 466323 w 1485900"/>
              <a:gd name="connsiteY12" fmla="*/ 581319 h 727647"/>
              <a:gd name="connsiteX13" fmla="*/ 397635 w 1485900"/>
              <a:gd name="connsiteY13" fmla="*/ 727281 h 727647"/>
              <a:gd name="connsiteX14" fmla="*/ 118747 w 1485900"/>
              <a:gd name="connsiteY14" fmla="*/ 712470 h 727647"/>
              <a:gd name="connsiteX15" fmla="*/ 0 w 1485900"/>
              <a:gd name="connsiteY15" fmla="*/ 593723 h 727647"/>
              <a:gd name="connsiteX16" fmla="*/ 0 w 1485900"/>
              <a:gd name="connsiteY16" fmla="*/ 118747 h 727647"/>
              <a:gd name="connsiteX0" fmla="*/ 0 w 1485900"/>
              <a:gd name="connsiteY0" fmla="*/ 118747 h 727647"/>
              <a:gd name="connsiteX1" fmla="*/ 118747 w 1485900"/>
              <a:gd name="connsiteY1" fmla="*/ 0 h 727647"/>
              <a:gd name="connsiteX2" fmla="*/ 1367153 w 1485900"/>
              <a:gd name="connsiteY2" fmla="*/ 0 h 727647"/>
              <a:gd name="connsiteX3" fmla="*/ 1485900 w 1485900"/>
              <a:gd name="connsiteY3" fmla="*/ 118747 h 727647"/>
              <a:gd name="connsiteX4" fmla="*/ 1485900 w 1485900"/>
              <a:gd name="connsiteY4" fmla="*/ 593723 h 727647"/>
              <a:gd name="connsiteX5" fmla="*/ 1375739 w 1485900"/>
              <a:gd name="connsiteY5" fmla="*/ 725349 h 727647"/>
              <a:gd name="connsiteX6" fmla="*/ 1054458 w 1485900"/>
              <a:gd name="connsiteY6" fmla="*/ 722988 h 727647"/>
              <a:gd name="connsiteX7" fmla="*/ 964306 w 1485900"/>
              <a:gd name="connsiteY7" fmla="*/ 602784 h 727647"/>
              <a:gd name="connsiteX8" fmla="*/ 960013 w 1485900"/>
              <a:gd name="connsiteY8" fmla="*/ 246469 h 727647"/>
              <a:gd name="connsiteX9" fmla="*/ 882739 w 1485900"/>
              <a:gd name="connsiteY9" fmla="*/ 130559 h 727647"/>
              <a:gd name="connsiteX10" fmla="*/ 560767 w 1485900"/>
              <a:gd name="connsiteY10" fmla="*/ 130560 h 727647"/>
              <a:gd name="connsiteX11" fmla="*/ 474908 w 1485900"/>
              <a:gd name="connsiteY11" fmla="*/ 220711 h 727647"/>
              <a:gd name="connsiteX12" fmla="*/ 466323 w 1485900"/>
              <a:gd name="connsiteY12" fmla="*/ 581319 h 727647"/>
              <a:gd name="connsiteX13" fmla="*/ 397635 w 1485900"/>
              <a:gd name="connsiteY13" fmla="*/ 727281 h 727647"/>
              <a:gd name="connsiteX14" fmla="*/ 118747 w 1485900"/>
              <a:gd name="connsiteY14" fmla="*/ 712470 h 727647"/>
              <a:gd name="connsiteX15" fmla="*/ 0 w 1485900"/>
              <a:gd name="connsiteY15" fmla="*/ 593723 h 727647"/>
              <a:gd name="connsiteX16" fmla="*/ 0 w 1485900"/>
              <a:gd name="connsiteY16" fmla="*/ 118747 h 727647"/>
              <a:gd name="connsiteX0" fmla="*/ 0 w 1485900"/>
              <a:gd name="connsiteY0" fmla="*/ 118747 h 727647"/>
              <a:gd name="connsiteX1" fmla="*/ 118747 w 1485900"/>
              <a:gd name="connsiteY1" fmla="*/ 0 h 727647"/>
              <a:gd name="connsiteX2" fmla="*/ 1367153 w 1485900"/>
              <a:gd name="connsiteY2" fmla="*/ 0 h 727647"/>
              <a:gd name="connsiteX3" fmla="*/ 1485900 w 1485900"/>
              <a:gd name="connsiteY3" fmla="*/ 118747 h 727647"/>
              <a:gd name="connsiteX4" fmla="*/ 1485900 w 1485900"/>
              <a:gd name="connsiteY4" fmla="*/ 593723 h 727647"/>
              <a:gd name="connsiteX5" fmla="*/ 1375739 w 1485900"/>
              <a:gd name="connsiteY5" fmla="*/ 725349 h 727647"/>
              <a:gd name="connsiteX6" fmla="*/ 1054458 w 1485900"/>
              <a:gd name="connsiteY6" fmla="*/ 722988 h 727647"/>
              <a:gd name="connsiteX7" fmla="*/ 964306 w 1485900"/>
              <a:gd name="connsiteY7" fmla="*/ 602784 h 727647"/>
              <a:gd name="connsiteX8" fmla="*/ 960013 w 1485900"/>
              <a:gd name="connsiteY8" fmla="*/ 246469 h 727647"/>
              <a:gd name="connsiteX9" fmla="*/ 882739 w 1485900"/>
              <a:gd name="connsiteY9" fmla="*/ 130559 h 727647"/>
              <a:gd name="connsiteX10" fmla="*/ 560767 w 1485900"/>
              <a:gd name="connsiteY10" fmla="*/ 130560 h 727647"/>
              <a:gd name="connsiteX11" fmla="*/ 474908 w 1485900"/>
              <a:gd name="connsiteY11" fmla="*/ 220711 h 727647"/>
              <a:gd name="connsiteX12" fmla="*/ 466323 w 1485900"/>
              <a:gd name="connsiteY12" fmla="*/ 581319 h 727647"/>
              <a:gd name="connsiteX13" fmla="*/ 393342 w 1485900"/>
              <a:gd name="connsiteY13" fmla="*/ 714402 h 727647"/>
              <a:gd name="connsiteX14" fmla="*/ 118747 w 1485900"/>
              <a:gd name="connsiteY14" fmla="*/ 712470 h 727647"/>
              <a:gd name="connsiteX15" fmla="*/ 0 w 1485900"/>
              <a:gd name="connsiteY15" fmla="*/ 593723 h 727647"/>
              <a:gd name="connsiteX16" fmla="*/ 0 w 1485900"/>
              <a:gd name="connsiteY16" fmla="*/ 118747 h 727647"/>
              <a:gd name="connsiteX0" fmla="*/ 0 w 1485900"/>
              <a:gd name="connsiteY0" fmla="*/ 118747 h 727647"/>
              <a:gd name="connsiteX1" fmla="*/ 118747 w 1485900"/>
              <a:gd name="connsiteY1" fmla="*/ 0 h 727647"/>
              <a:gd name="connsiteX2" fmla="*/ 1367153 w 1485900"/>
              <a:gd name="connsiteY2" fmla="*/ 0 h 727647"/>
              <a:gd name="connsiteX3" fmla="*/ 1485900 w 1485900"/>
              <a:gd name="connsiteY3" fmla="*/ 118747 h 727647"/>
              <a:gd name="connsiteX4" fmla="*/ 1485900 w 1485900"/>
              <a:gd name="connsiteY4" fmla="*/ 593723 h 727647"/>
              <a:gd name="connsiteX5" fmla="*/ 1375739 w 1485900"/>
              <a:gd name="connsiteY5" fmla="*/ 725349 h 727647"/>
              <a:gd name="connsiteX6" fmla="*/ 1054458 w 1485900"/>
              <a:gd name="connsiteY6" fmla="*/ 722988 h 727647"/>
              <a:gd name="connsiteX7" fmla="*/ 964306 w 1485900"/>
              <a:gd name="connsiteY7" fmla="*/ 602784 h 727647"/>
              <a:gd name="connsiteX8" fmla="*/ 960013 w 1485900"/>
              <a:gd name="connsiteY8" fmla="*/ 246469 h 727647"/>
              <a:gd name="connsiteX9" fmla="*/ 882739 w 1485900"/>
              <a:gd name="connsiteY9" fmla="*/ 130559 h 727647"/>
              <a:gd name="connsiteX10" fmla="*/ 560767 w 1485900"/>
              <a:gd name="connsiteY10" fmla="*/ 130560 h 727647"/>
              <a:gd name="connsiteX11" fmla="*/ 474908 w 1485900"/>
              <a:gd name="connsiteY11" fmla="*/ 220711 h 727647"/>
              <a:gd name="connsiteX12" fmla="*/ 466323 w 1485900"/>
              <a:gd name="connsiteY12" fmla="*/ 581319 h 727647"/>
              <a:gd name="connsiteX13" fmla="*/ 393342 w 1485900"/>
              <a:gd name="connsiteY13" fmla="*/ 714402 h 727647"/>
              <a:gd name="connsiteX14" fmla="*/ 118747 w 1485900"/>
              <a:gd name="connsiteY14" fmla="*/ 712470 h 727647"/>
              <a:gd name="connsiteX15" fmla="*/ 0 w 1485900"/>
              <a:gd name="connsiteY15" fmla="*/ 593723 h 727647"/>
              <a:gd name="connsiteX16" fmla="*/ 0 w 1485900"/>
              <a:gd name="connsiteY16" fmla="*/ 118747 h 727647"/>
              <a:gd name="connsiteX0" fmla="*/ 0 w 1485900"/>
              <a:gd name="connsiteY0" fmla="*/ 118747 h 727647"/>
              <a:gd name="connsiteX1" fmla="*/ 118747 w 1485900"/>
              <a:gd name="connsiteY1" fmla="*/ 0 h 727647"/>
              <a:gd name="connsiteX2" fmla="*/ 1367153 w 1485900"/>
              <a:gd name="connsiteY2" fmla="*/ 0 h 727647"/>
              <a:gd name="connsiteX3" fmla="*/ 1485900 w 1485900"/>
              <a:gd name="connsiteY3" fmla="*/ 118747 h 727647"/>
              <a:gd name="connsiteX4" fmla="*/ 1485900 w 1485900"/>
              <a:gd name="connsiteY4" fmla="*/ 593723 h 727647"/>
              <a:gd name="connsiteX5" fmla="*/ 1375739 w 1485900"/>
              <a:gd name="connsiteY5" fmla="*/ 725349 h 727647"/>
              <a:gd name="connsiteX6" fmla="*/ 1054458 w 1485900"/>
              <a:gd name="connsiteY6" fmla="*/ 722988 h 727647"/>
              <a:gd name="connsiteX7" fmla="*/ 964306 w 1485900"/>
              <a:gd name="connsiteY7" fmla="*/ 602784 h 727647"/>
              <a:gd name="connsiteX8" fmla="*/ 960013 w 1485900"/>
              <a:gd name="connsiteY8" fmla="*/ 246469 h 727647"/>
              <a:gd name="connsiteX9" fmla="*/ 882739 w 1485900"/>
              <a:gd name="connsiteY9" fmla="*/ 130559 h 727647"/>
              <a:gd name="connsiteX10" fmla="*/ 560767 w 1485900"/>
              <a:gd name="connsiteY10" fmla="*/ 130560 h 727647"/>
              <a:gd name="connsiteX11" fmla="*/ 474908 w 1485900"/>
              <a:gd name="connsiteY11" fmla="*/ 220711 h 727647"/>
              <a:gd name="connsiteX12" fmla="*/ 474908 w 1485900"/>
              <a:gd name="connsiteY12" fmla="*/ 589905 h 727647"/>
              <a:gd name="connsiteX13" fmla="*/ 393342 w 1485900"/>
              <a:gd name="connsiteY13" fmla="*/ 714402 h 727647"/>
              <a:gd name="connsiteX14" fmla="*/ 118747 w 1485900"/>
              <a:gd name="connsiteY14" fmla="*/ 712470 h 727647"/>
              <a:gd name="connsiteX15" fmla="*/ 0 w 1485900"/>
              <a:gd name="connsiteY15" fmla="*/ 593723 h 727647"/>
              <a:gd name="connsiteX16" fmla="*/ 0 w 1485900"/>
              <a:gd name="connsiteY16" fmla="*/ 118747 h 727647"/>
              <a:gd name="connsiteX0" fmla="*/ 0 w 1485900"/>
              <a:gd name="connsiteY0" fmla="*/ 118747 h 727647"/>
              <a:gd name="connsiteX1" fmla="*/ 118747 w 1485900"/>
              <a:gd name="connsiteY1" fmla="*/ 0 h 727647"/>
              <a:gd name="connsiteX2" fmla="*/ 1367153 w 1485900"/>
              <a:gd name="connsiteY2" fmla="*/ 0 h 727647"/>
              <a:gd name="connsiteX3" fmla="*/ 1485900 w 1485900"/>
              <a:gd name="connsiteY3" fmla="*/ 118747 h 727647"/>
              <a:gd name="connsiteX4" fmla="*/ 1485900 w 1485900"/>
              <a:gd name="connsiteY4" fmla="*/ 593723 h 727647"/>
              <a:gd name="connsiteX5" fmla="*/ 1375739 w 1485900"/>
              <a:gd name="connsiteY5" fmla="*/ 725349 h 727647"/>
              <a:gd name="connsiteX6" fmla="*/ 1054458 w 1485900"/>
              <a:gd name="connsiteY6" fmla="*/ 722988 h 727647"/>
              <a:gd name="connsiteX7" fmla="*/ 964306 w 1485900"/>
              <a:gd name="connsiteY7" fmla="*/ 602784 h 727647"/>
              <a:gd name="connsiteX8" fmla="*/ 960013 w 1485900"/>
              <a:gd name="connsiteY8" fmla="*/ 246469 h 727647"/>
              <a:gd name="connsiteX9" fmla="*/ 882739 w 1485900"/>
              <a:gd name="connsiteY9" fmla="*/ 130559 h 727647"/>
              <a:gd name="connsiteX10" fmla="*/ 560767 w 1485900"/>
              <a:gd name="connsiteY10" fmla="*/ 130560 h 727647"/>
              <a:gd name="connsiteX11" fmla="*/ 474908 w 1485900"/>
              <a:gd name="connsiteY11" fmla="*/ 220711 h 727647"/>
              <a:gd name="connsiteX12" fmla="*/ 474908 w 1485900"/>
              <a:gd name="connsiteY12" fmla="*/ 589905 h 727647"/>
              <a:gd name="connsiteX13" fmla="*/ 393342 w 1485900"/>
              <a:gd name="connsiteY13" fmla="*/ 714402 h 727647"/>
              <a:gd name="connsiteX14" fmla="*/ 118747 w 1485900"/>
              <a:gd name="connsiteY14" fmla="*/ 712470 h 727647"/>
              <a:gd name="connsiteX15" fmla="*/ 0 w 1485900"/>
              <a:gd name="connsiteY15" fmla="*/ 593723 h 727647"/>
              <a:gd name="connsiteX16" fmla="*/ 0 w 1485900"/>
              <a:gd name="connsiteY16" fmla="*/ 118747 h 727647"/>
              <a:gd name="connsiteX0" fmla="*/ 0 w 1485900"/>
              <a:gd name="connsiteY0" fmla="*/ 118747 h 727647"/>
              <a:gd name="connsiteX1" fmla="*/ 118747 w 1485900"/>
              <a:gd name="connsiteY1" fmla="*/ 0 h 727647"/>
              <a:gd name="connsiteX2" fmla="*/ 1367153 w 1485900"/>
              <a:gd name="connsiteY2" fmla="*/ 0 h 727647"/>
              <a:gd name="connsiteX3" fmla="*/ 1485900 w 1485900"/>
              <a:gd name="connsiteY3" fmla="*/ 118747 h 727647"/>
              <a:gd name="connsiteX4" fmla="*/ 1485900 w 1485900"/>
              <a:gd name="connsiteY4" fmla="*/ 593723 h 727647"/>
              <a:gd name="connsiteX5" fmla="*/ 1375739 w 1485900"/>
              <a:gd name="connsiteY5" fmla="*/ 725349 h 727647"/>
              <a:gd name="connsiteX6" fmla="*/ 1054458 w 1485900"/>
              <a:gd name="connsiteY6" fmla="*/ 722988 h 727647"/>
              <a:gd name="connsiteX7" fmla="*/ 964306 w 1485900"/>
              <a:gd name="connsiteY7" fmla="*/ 602784 h 727647"/>
              <a:gd name="connsiteX8" fmla="*/ 960013 w 1485900"/>
              <a:gd name="connsiteY8" fmla="*/ 246469 h 727647"/>
              <a:gd name="connsiteX9" fmla="*/ 882739 w 1485900"/>
              <a:gd name="connsiteY9" fmla="*/ 130559 h 727647"/>
              <a:gd name="connsiteX10" fmla="*/ 560767 w 1485900"/>
              <a:gd name="connsiteY10" fmla="*/ 130560 h 727647"/>
              <a:gd name="connsiteX11" fmla="*/ 474908 w 1485900"/>
              <a:gd name="connsiteY11" fmla="*/ 220711 h 727647"/>
              <a:gd name="connsiteX12" fmla="*/ 474908 w 1485900"/>
              <a:gd name="connsiteY12" fmla="*/ 589905 h 727647"/>
              <a:gd name="connsiteX13" fmla="*/ 393342 w 1485900"/>
              <a:gd name="connsiteY13" fmla="*/ 714402 h 727647"/>
              <a:gd name="connsiteX14" fmla="*/ 118747 w 1485900"/>
              <a:gd name="connsiteY14" fmla="*/ 712470 h 727647"/>
              <a:gd name="connsiteX15" fmla="*/ 0 w 1485900"/>
              <a:gd name="connsiteY15" fmla="*/ 593723 h 727647"/>
              <a:gd name="connsiteX16" fmla="*/ 0 w 1485900"/>
              <a:gd name="connsiteY16" fmla="*/ 118747 h 727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485900" h="727647">
                <a:moveTo>
                  <a:pt x="0" y="118747"/>
                </a:moveTo>
                <a:cubicBezTo>
                  <a:pt x="0" y="53165"/>
                  <a:pt x="53165" y="0"/>
                  <a:pt x="118747" y="0"/>
                </a:cubicBezTo>
                <a:lnTo>
                  <a:pt x="1367153" y="0"/>
                </a:lnTo>
                <a:cubicBezTo>
                  <a:pt x="1432735" y="0"/>
                  <a:pt x="1485900" y="53165"/>
                  <a:pt x="1485900" y="118747"/>
                </a:cubicBezTo>
                <a:lnTo>
                  <a:pt x="1485900" y="593723"/>
                </a:lnTo>
                <a:cubicBezTo>
                  <a:pt x="1485900" y="659305"/>
                  <a:pt x="1479958" y="729642"/>
                  <a:pt x="1375739" y="725349"/>
                </a:cubicBezTo>
                <a:cubicBezTo>
                  <a:pt x="1207112" y="724562"/>
                  <a:pt x="1158690" y="732361"/>
                  <a:pt x="1054458" y="722988"/>
                </a:cubicBezTo>
                <a:cubicBezTo>
                  <a:pt x="974438" y="717586"/>
                  <a:pt x="965737" y="682204"/>
                  <a:pt x="964306" y="602784"/>
                </a:cubicBezTo>
                <a:cubicBezTo>
                  <a:pt x="962875" y="523364"/>
                  <a:pt x="960728" y="436790"/>
                  <a:pt x="960013" y="246469"/>
                </a:cubicBezTo>
                <a:cubicBezTo>
                  <a:pt x="964305" y="184936"/>
                  <a:pt x="942840" y="131990"/>
                  <a:pt x="882739" y="130559"/>
                </a:cubicBezTo>
                <a:lnTo>
                  <a:pt x="560767" y="130560"/>
                </a:lnTo>
                <a:cubicBezTo>
                  <a:pt x="502096" y="134853"/>
                  <a:pt x="469184" y="177782"/>
                  <a:pt x="474908" y="220711"/>
                </a:cubicBezTo>
                <a:lnTo>
                  <a:pt x="474908" y="589905"/>
                </a:lnTo>
                <a:cubicBezTo>
                  <a:pt x="473477" y="702953"/>
                  <a:pt x="476339" y="712971"/>
                  <a:pt x="393342" y="714402"/>
                </a:cubicBezTo>
                <a:lnTo>
                  <a:pt x="118747" y="712470"/>
                </a:lnTo>
                <a:cubicBezTo>
                  <a:pt x="53165" y="712470"/>
                  <a:pt x="0" y="659305"/>
                  <a:pt x="0" y="593723"/>
                </a:cubicBezTo>
                <a:lnTo>
                  <a:pt x="0" y="118747"/>
                </a:lnTo>
                <a:close/>
              </a:path>
            </a:pathLst>
          </a:custGeom>
          <a:noFill/>
          <a:ln w="38100">
            <a:solidFill>
              <a:srgbClr val="FF0000"/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800" dirty="0" smtClean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5779287" y="2611785"/>
            <a:ext cx="955720" cy="542791"/>
          </a:xfrm>
          <a:prstGeom prst="roundRect">
            <a:avLst/>
          </a:prstGeom>
          <a:noFill/>
          <a:ln w="38100">
            <a:solidFill>
              <a:srgbClr val="0000FF"/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800" dirty="0" smtClean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983247" y="3629789"/>
            <a:ext cx="11288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latin typeface="Helvetica Neue Medium" charset="0"/>
                <a:ea typeface="Helvetica Neue Medium" charset="0"/>
                <a:cs typeface="Helvetica Neue Medium" charset="0"/>
              </a:rPr>
              <a:t>et cetera</a:t>
            </a:r>
          </a:p>
        </p:txBody>
      </p:sp>
    </p:spTree>
    <p:extLst>
      <p:ext uri="{BB962C8B-B14F-4D97-AF65-F5344CB8AC3E}">
        <p14:creationId xmlns:p14="http://schemas.microsoft.com/office/powerpoint/2010/main" val="793754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Housekeeping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Midterm finally scheduled</a:t>
            </a:r>
          </a:p>
          <a:p>
            <a:pPr lvl="1"/>
            <a:r>
              <a:rPr lang="en-US" dirty="0" smtClean="0"/>
              <a:t>10/24, 7-9pm</a:t>
            </a:r>
            <a:r>
              <a:rPr lang="en-US" dirty="0"/>
              <a:t>, Computer Science </a:t>
            </a:r>
            <a:r>
              <a:rPr lang="en-US" dirty="0" smtClean="0"/>
              <a:t>104</a:t>
            </a:r>
          </a:p>
          <a:p>
            <a:pPr lvl="1"/>
            <a:r>
              <a:rPr lang="en-US" dirty="0" smtClean="0"/>
              <a:t>Talk to me after if you have a conflict</a:t>
            </a:r>
          </a:p>
          <a:p>
            <a:r>
              <a:rPr lang="en-US" dirty="0" smtClean="0"/>
              <a:t>Final also scheduled</a:t>
            </a:r>
          </a:p>
          <a:p>
            <a:pPr lvl="1"/>
            <a:r>
              <a:rPr lang="en-US" dirty="0" smtClean="0"/>
              <a:t>1/23,</a:t>
            </a:r>
            <a:r>
              <a:rPr lang="en-US" dirty="0"/>
              <a:t> 730pm, Friend Center 101</a:t>
            </a:r>
            <a:endParaRPr lang="en-US" dirty="0" smtClean="0"/>
          </a:p>
          <a:p>
            <a:r>
              <a:rPr lang="en-US" dirty="0"/>
              <a:t>Assignment 2 due Thursday</a:t>
            </a:r>
          </a:p>
          <a:p>
            <a:r>
              <a:rPr lang="en-US" dirty="0" smtClean="0"/>
              <a:t>Where </a:t>
            </a:r>
            <a:r>
              <a:rPr lang="en-US" dirty="0"/>
              <a:t>I was last week</a:t>
            </a:r>
          </a:p>
          <a:p>
            <a:pPr lvl="1"/>
            <a:r>
              <a:rPr lang="en-US" dirty="0"/>
              <a:t>Global tables in </a:t>
            </a:r>
            <a:r>
              <a:rPr lang="en-US" dirty="0" err="1" smtClean="0"/>
              <a:t>DynamoDB</a:t>
            </a:r>
            <a:r>
              <a:rPr lang="en-US" dirty="0" smtClean="0"/>
              <a:t>!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229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Normal Operation:</a:t>
            </a:r>
          </a:p>
          <a:p>
            <a:pPr marL="0" indent="0" algn="ctr">
              <a:buNone/>
            </a:pPr>
            <a:endParaRPr lang="en-US" dirty="0" smtClean="0"/>
          </a:p>
          <a:p>
            <a:r>
              <a:rPr lang="en-US" dirty="0" smtClean="0"/>
              <a:t>Quorum that processes one request: </a:t>
            </a:r>
            <a:r>
              <a:rPr lang="en-US" dirty="0" smtClean="0">
                <a:solidFill>
                  <a:srgbClr val="FF0000"/>
                </a:solidFill>
              </a:rPr>
              <a:t>Q1</a:t>
            </a:r>
          </a:p>
          <a:p>
            <a:pPr lvl="1"/>
            <a:r>
              <a:rPr lang="en-US" dirty="0" smtClean="0"/>
              <a:t>...and 2</a:t>
            </a:r>
            <a:r>
              <a:rPr lang="en-US" baseline="30000" dirty="0" smtClean="0"/>
              <a:t>nd</a:t>
            </a:r>
            <a:r>
              <a:rPr lang="en-US" dirty="0" smtClean="0"/>
              <a:t> request: </a:t>
            </a:r>
            <a:r>
              <a:rPr lang="en-US" dirty="0" smtClean="0">
                <a:solidFill>
                  <a:srgbClr val="0000FF"/>
                </a:solidFill>
              </a:rPr>
              <a:t>Q2</a:t>
            </a:r>
          </a:p>
          <a:p>
            <a:pPr lvl="1"/>
            <a:endParaRPr lang="en-US" dirty="0"/>
          </a:p>
          <a:p>
            <a:r>
              <a:rPr lang="en-US" dirty="0" smtClean="0">
                <a:solidFill>
                  <a:srgbClr val="FF0000"/>
                </a:solidFill>
              </a:rPr>
              <a:t>Q1</a:t>
            </a:r>
            <a:r>
              <a:rPr lang="en-US" dirty="0" smtClean="0"/>
              <a:t> ∩ </a:t>
            </a:r>
            <a:r>
              <a:rPr lang="en-US" dirty="0" smtClean="0">
                <a:solidFill>
                  <a:srgbClr val="0000FF"/>
                </a:solidFill>
              </a:rPr>
              <a:t>Q2</a:t>
            </a:r>
            <a:r>
              <a:rPr lang="en-US" dirty="0" smtClean="0"/>
              <a:t> has at least one replica </a:t>
            </a:r>
            <a:r>
              <a:rPr lang="en-US" dirty="0" smtClean="0">
                <a:sym typeface="Wingdings"/>
              </a:rPr>
              <a:t></a:t>
            </a:r>
          </a:p>
          <a:p>
            <a:pPr lvl="1"/>
            <a:r>
              <a:rPr lang="en-US" dirty="0" smtClean="0"/>
              <a:t>Second request </a:t>
            </a:r>
            <a:r>
              <a:rPr lang="en-US" dirty="0" smtClean="0">
                <a:solidFill>
                  <a:srgbClr val="009900"/>
                </a:solidFill>
              </a:rPr>
              <a:t>reads first request’s effects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Applying the Quorum Principle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6471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1839172"/>
            <a:ext cx="9143999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View Change:</a:t>
            </a:r>
          </a:p>
          <a:p>
            <a:pPr marL="0" indent="0" algn="ctr">
              <a:buNone/>
            </a:pPr>
            <a:endParaRPr lang="en-US" dirty="0" smtClean="0"/>
          </a:p>
          <a:p>
            <a:r>
              <a:rPr lang="en-US" dirty="0" smtClean="0"/>
              <a:t>Quorum processes previous (committed) request: </a:t>
            </a:r>
            <a:r>
              <a:rPr lang="en-US" dirty="0" smtClean="0">
                <a:solidFill>
                  <a:srgbClr val="FF0000"/>
                </a:solidFill>
              </a:rPr>
              <a:t>Q1</a:t>
            </a:r>
          </a:p>
          <a:p>
            <a:pPr lvl="1"/>
            <a:r>
              <a:rPr lang="en-US" dirty="0" smtClean="0"/>
              <a:t>...and that processes Start-View-Change: </a:t>
            </a:r>
            <a:r>
              <a:rPr lang="en-US" dirty="0" smtClean="0">
                <a:solidFill>
                  <a:srgbClr val="0000FF"/>
                </a:solidFill>
              </a:rPr>
              <a:t>Q2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Q1</a:t>
            </a:r>
            <a:r>
              <a:rPr lang="en-US" dirty="0" smtClean="0"/>
              <a:t> ∩ </a:t>
            </a:r>
            <a:r>
              <a:rPr lang="en-US" dirty="0" smtClean="0">
                <a:solidFill>
                  <a:srgbClr val="0000FF"/>
                </a:solidFill>
              </a:rPr>
              <a:t>Q2 </a:t>
            </a:r>
            <a:r>
              <a:rPr lang="en-US" dirty="0" smtClean="0"/>
              <a:t>has at least </a:t>
            </a:r>
            <a:r>
              <a:rPr lang="en-US" dirty="0" smtClean="0">
                <a:solidFill>
                  <a:srgbClr val="7030A0"/>
                </a:solidFill>
              </a:rPr>
              <a:t>one replica </a:t>
            </a:r>
            <a:r>
              <a:rPr lang="en-US" dirty="0" smtClean="0">
                <a:solidFill>
                  <a:srgbClr val="7030A0"/>
                </a:solidFill>
                <a:sym typeface="Wingdings"/>
              </a:rPr>
              <a:t></a:t>
            </a:r>
          </a:p>
          <a:p>
            <a:pPr lvl="1"/>
            <a:r>
              <a:rPr lang="en-US" dirty="0" smtClean="0">
                <a:sym typeface="Wingdings"/>
              </a:rPr>
              <a:t>V</a:t>
            </a:r>
            <a:r>
              <a:rPr lang="en-US" dirty="0" smtClean="0"/>
              <a:t>iew Change </a:t>
            </a:r>
            <a:r>
              <a:rPr lang="en-US" dirty="0" smtClean="0">
                <a:solidFill>
                  <a:srgbClr val="009900"/>
                </a:solidFill>
              </a:rPr>
              <a:t>contains committed request</a:t>
            </a:r>
            <a:endParaRPr lang="en-US" dirty="0">
              <a:solidFill>
                <a:srgbClr val="009900"/>
              </a:solidFill>
            </a:endParaRP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Applying the Quorum Principle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8241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5237291"/>
            <a:ext cx="8763000" cy="1239708"/>
          </a:xfrm>
          <a:solidFill>
            <a:schemeClr val="bg1">
              <a:lumMod val="85000"/>
            </a:schemeClr>
          </a:solidFill>
        </p:spPr>
        <p:txBody>
          <a:bodyPr tIns="182880" bIns="91440">
            <a:normAutofit fontScale="77500" lnSpcReduction="20000"/>
          </a:bodyPr>
          <a:lstStyle/>
          <a:p>
            <a:r>
              <a:rPr lang="en-US" dirty="0" smtClean="0">
                <a:ea typeface="Helvetica Neue Medium" charset="0"/>
                <a:cs typeface="Helvetica Neue Medium" charset="0"/>
              </a:rPr>
              <a:t>What’s </a:t>
            </a:r>
            <a:r>
              <a:rPr lang="en-US" dirty="0" smtClean="0">
                <a:solidFill>
                  <a:srgbClr val="FF0000"/>
                </a:solidFill>
                <a:ea typeface="Helvetica Neue Medium" charset="0"/>
                <a:cs typeface="Helvetica Neue Medium" charset="0"/>
              </a:rPr>
              <a:t>undesirable </a:t>
            </a:r>
            <a:r>
              <a:rPr lang="en-US" dirty="0" smtClean="0">
                <a:ea typeface="Helvetica Neue Medium" charset="0"/>
                <a:cs typeface="Helvetica Neue Medium" charset="0"/>
              </a:rPr>
              <a:t>about this sequence of events?</a:t>
            </a:r>
          </a:p>
          <a:p>
            <a:endParaRPr lang="en-US" dirty="0" smtClean="0">
              <a:ea typeface="Helvetica Neue Medium" charset="0"/>
              <a:cs typeface="Helvetica Neue Medium" charset="0"/>
            </a:endParaRPr>
          </a:p>
          <a:p>
            <a:r>
              <a:rPr lang="en-US" dirty="0" smtClean="0">
                <a:ea typeface="Helvetica Neue Medium" charset="0"/>
                <a:cs typeface="Helvetica Neue Medium" charset="0"/>
              </a:rPr>
              <a:t>Why won’t this ever happen?  What </a:t>
            </a:r>
            <a:r>
              <a:rPr lang="en-US" dirty="0" smtClean="0">
                <a:solidFill>
                  <a:srgbClr val="00B050"/>
                </a:solidFill>
                <a:ea typeface="Helvetica Neue Medium" charset="0"/>
                <a:cs typeface="Helvetica Neue Medium" charset="0"/>
              </a:rPr>
              <a:t>happens instead?</a:t>
            </a:r>
            <a:endParaRPr lang="en-US" dirty="0">
              <a:solidFill>
                <a:srgbClr val="00B050"/>
              </a:solidFill>
              <a:ea typeface="Helvetica Neue Medium" charset="0"/>
              <a:cs typeface="Helvetica Neue Medium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>
                <a:ea typeface="Helvetica Neue Medium" charset="0"/>
                <a:cs typeface="Helvetica Neue Medium" charset="0"/>
              </a:rPr>
              <a:pPr>
                <a:defRPr/>
              </a:pPr>
              <a:t>22</a:t>
            </a:fld>
            <a:endParaRPr lang="en-US">
              <a:ea typeface="Helvetica Neue Medium" charset="0"/>
              <a:cs typeface="Helvetica Neue Medium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a typeface="Helvetica Neue Medium" charset="0"/>
                <a:cs typeface="Helvetica Neue Medium" charset="0"/>
              </a:rPr>
              <a:t>Split Brain</a:t>
            </a:r>
            <a:endParaRPr lang="en-US" dirty="0">
              <a:ea typeface="Helvetica Neue Medium" charset="0"/>
              <a:cs typeface="Helvetica Neue Medium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1401" y="1813932"/>
            <a:ext cx="12955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 smtClean="0">
                <a:latin typeface="Helvetica Neue Medium" charset="0"/>
                <a:ea typeface="Helvetica Neue Medium" charset="0"/>
                <a:cs typeface="Helvetica Neue Medium" charset="0"/>
              </a:rPr>
              <a:t>Client 1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61401" y="2408664"/>
            <a:ext cx="17411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 smtClean="0">
                <a:latin typeface="Helvetica Neue Medium" charset="0"/>
                <a:ea typeface="Helvetica Neue Medium" charset="0"/>
                <a:cs typeface="Helvetica Neue Medium" charset="0"/>
              </a:rPr>
              <a:t>A (Primary)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61401" y="3887110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 smtClean="0">
                <a:latin typeface="Helvetica Neue Medium" charset="0"/>
                <a:ea typeface="Helvetica Neue Medium" charset="0"/>
                <a:cs typeface="Helvetica Neue Medium" charset="0"/>
              </a:rPr>
              <a:t>C</a:t>
            </a:r>
          </a:p>
        </p:txBody>
      </p:sp>
      <p:cxnSp>
        <p:nvCxnSpPr>
          <p:cNvPr id="9" name="Straight Connector 8"/>
          <p:cNvCxnSpPr>
            <a:stCxn id="5" idx="3"/>
          </p:cNvCxnSpPr>
          <p:nvPr/>
        </p:nvCxnSpPr>
        <p:spPr>
          <a:xfrm>
            <a:off x="1456948" y="2044765"/>
            <a:ext cx="7458452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oli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stCxn id="10" idx="3"/>
          </p:cNvCxnSpPr>
          <p:nvPr/>
        </p:nvCxnSpPr>
        <p:spPr>
          <a:xfrm>
            <a:off x="1995365" y="2639497"/>
            <a:ext cx="6920035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oli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stCxn id="7" idx="1"/>
          </p:cNvCxnSpPr>
          <p:nvPr/>
        </p:nvCxnSpPr>
        <p:spPr>
          <a:xfrm>
            <a:off x="568885" y="3538973"/>
            <a:ext cx="8346515" cy="4496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oli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stCxn id="12" idx="3"/>
          </p:cNvCxnSpPr>
          <p:nvPr/>
        </p:nvCxnSpPr>
        <p:spPr>
          <a:xfrm>
            <a:off x="568885" y="4117943"/>
            <a:ext cx="8346515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oli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176797" y="2870329"/>
            <a:ext cx="27142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solidFill>
                  <a:srgbClr val="FF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Network partition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5891002" y="3117901"/>
            <a:ext cx="3252998" cy="0"/>
          </a:xfrm>
          <a:prstGeom prst="line">
            <a:avLst/>
          </a:prstGeom>
          <a:ln w="95250" cmpd="dbl">
            <a:solidFill>
              <a:srgbClr val="FF0000"/>
            </a:solidFill>
            <a:prstDash val="solid"/>
            <a:tailEnd type="non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0" y="3124497"/>
            <a:ext cx="3185799" cy="0"/>
          </a:xfrm>
          <a:prstGeom prst="line">
            <a:avLst/>
          </a:prstGeom>
          <a:ln w="95250" cmpd="dbl">
            <a:solidFill>
              <a:srgbClr val="FF0000"/>
            </a:solidFill>
            <a:prstDash val="solid"/>
            <a:tailEnd type="non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161401" y="4480020"/>
            <a:ext cx="12955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 smtClean="0">
                <a:latin typeface="Helvetica Neue Medium" charset="0"/>
                <a:ea typeface="Helvetica Neue Medium" charset="0"/>
                <a:cs typeface="Helvetica Neue Medium" charset="0"/>
              </a:rPr>
              <a:t>Client 2</a:t>
            </a:r>
          </a:p>
        </p:txBody>
      </p:sp>
      <p:cxnSp>
        <p:nvCxnSpPr>
          <p:cNvPr id="27" name="Straight Connector 26"/>
          <p:cNvCxnSpPr>
            <a:stCxn id="26" idx="3"/>
          </p:cNvCxnSpPr>
          <p:nvPr/>
        </p:nvCxnSpPr>
        <p:spPr>
          <a:xfrm>
            <a:off x="1456948" y="4710853"/>
            <a:ext cx="7458452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oli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63" name="Group 62"/>
          <p:cNvGrpSpPr/>
          <p:nvPr/>
        </p:nvGrpSpPr>
        <p:grpSpPr>
          <a:xfrm>
            <a:off x="1922702" y="3541647"/>
            <a:ext cx="3526826" cy="589764"/>
            <a:chOff x="1922702" y="3541647"/>
            <a:chExt cx="3526826" cy="589764"/>
          </a:xfrm>
        </p:grpSpPr>
        <p:cxnSp>
          <p:nvCxnSpPr>
            <p:cNvPr id="28" name="Straight Arrow Connector 27"/>
            <p:cNvCxnSpPr/>
            <p:nvPr/>
          </p:nvCxnSpPr>
          <p:spPr>
            <a:xfrm>
              <a:off x="2964258" y="3543469"/>
              <a:ext cx="338067" cy="587942"/>
            </a:xfrm>
            <a:prstGeom prst="straightConnector1">
              <a:avLst/>
            </a:prstGeom>
            <a:ln w="57150">
              <a:prstDash val="solid"/>
              <a:tailEnd type="triangle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/>
            <p:nvPr/>
          </p:nvCxnSpPr>
          <p:spPr>
            <a:xfrm flipV="1">
              <a:off x="3443002" y="3541647"/>
              <a:ext cx="243610" cy="550754"/>
            </a:xfrm>
            <a:prstGeom prst="straightConnector1">
              <a:avLst/>
            </a:prstGeom>
            <a:ln w="57150">
              <a:prstDash val="solid"/>
              <a:tailEnd type="triangle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/>
            <p:nvPr/>
          </p:nvCxnSpPr>
          <p:spPr>
            <a:xfrm>
              <a:off x="3791325" y="3582124"/>
              <a:ext cx="338067" cy="510277"/>
            </a:xfrm>
            <a:prstGeom prst="straightConnector1">
              <a:avLst/>
            </a:prstGeom>
            <a:ln w="57150">
              <a:prstDash val="solid"/>
              <a:tailEnd type="triangle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36" name="TextBox 35"/>
            <p:cNvSpPr txBox="1"/>
            <p:nvPr/>
          </p:nvSpPr>
          <p:spPr>
            <a:xfrm>
              <a:off x="4154878" y="3582124"/>
              <a:ext cx="12946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mtClean="0">
                  <a:latin typeface="Helvetica Neue Medium" charset="0"/>
                  <a:ea typeface="Helvetica Neue Medium" charset="0"/>
                  <a:cs typeface="Helvetica Neue Medium" charset="0"/>
                </a:rPr>
                <a:t>Start-View</a:t>
              </a: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1922702" y="3687055"/>
              <a:ext cx="109517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mtClean="0">
                  <a:latin typeface="Helvetica Neue Medium" charset="0"/>
                  <a:ea typeface="Helvetica Neue Medium" charset="0"/>
                  <a:cs typeface="Helvetica Neue Medium" charset="0"/>
                </a:rPr>
                <a:t>Start-VC</a:t>
              </a: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3112030" y="2249827"/>
            <a:ext cx="1203290" cy="484578"/>
            <a:chOff x="6662708" y="2253483"/>
            <a:chExt cx="1203290" cy="484578"/>
          </a:xfrm>
        </p:grpSpPr>
        <p:sp>
          <p:nvSpPr>
            <p:cNvPr id="39" name="TextBox 38"/>
            <p:cNvSpPr txBox="1"/>
            <p:nvPr/>
          </p:nvSpPr>
          <p:spPr>
            <a:xfrm>
              <a:off x="6796474" y="2253483"/>
              <a:ext cx="1069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smtClean="0">
                  <a:latin typeface="Helvetica Neue Medium" charset="0"/>
                  <a:ea typeface="Helvetica Neue Medium" charset="0"/>
                  <a:cs typeface="Helvetica Neue Medium" charset="0"/>
                </a:rPr>
                <a:t>Execute</a:t>
              </a:r>
            </a:p>
          </p:txBody>
        </p:sp>
        <p:sp>
          <p:nvSpPr>
            <p:cNvPr id="40" name="5-Point Star 39"/>
            <p:cNvSpPr/>
            <p:nvPr/>
          </p:nvSpPr>
          <p:spPr>
            <a:xfrm>
              <a:off x="6662708" y="2492734"/>
              <a:ext cx="245327" cy="245327"/>
            </a:xfrm>
            <a:prstGeom prst="star5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  <a:prstDash val="soli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800" dirty="0" smtClean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5618704" y="2247680"/>
            <a:ext cx="1203290" cy="484578"/>
            <a:chOff x="6662708" y="2253483"/>
            <a:chExt cx="1203290" cy="484578"/>
          </a:xfrm>
        </p:grpSpPr>
        <p:sp>
          <p:nvSpPr>
            <p:cNvPr id="42" name="TextBox 41"/>
            <p:cNvSpPr txBox="1"/>
            <p:nvPr/>
          </p:nvSpPr>
          <p:spPr>
            <a:xfrm>
              <a:off x="6796474" y="2253483"/>
              <a:ext cx="1069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smtClean="0">
                  <a:latin typeface="Helvetica Neue Medium" charset="0"/>
                  <a:ea typeface="Helvetica Neue Medium" charset="0"/>
                  <a:cs typeface="Helvetica Neue Medium" charset="0"/>
                </a:rPr>
                <a:t>Execute</a:t>
              </a:r>
            </a:p>
          </p:txBody>
        </p:sp>
        <p:sp>
          <p:nvSpPr>
            <p:cNvPr id="43" name="5-Point Star 42"/>
            <p:cNvSpPr/>
            <p:nvPr/>
          </p:nvSpPr>
          <p:spPr>
            <a:xfrm>
              <a:off x="6662708" y="2492734"/>
              <a:ext cx="245327" cy="245327"/>
            </a:xfrm>
            <a:prstGeom prst="star5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  <a:prstDash val="soli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800" dirty="0" smtClean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</p:grpSp>
      <p:sp>
        <p:nvSpPr>
          <p:cNvPr id="50" name="TextBox 49"/>
          <p:cNvSpPr txBox="1"/>
          <p:nvPr/>
        </p:nvSpPr>
        <p:spPr>
          <a:xfrm>
            <a:off x="4582319" y="748927"/>
            <a:ext cx="38289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Helvetica Neue Medium" charset="0"/>
                <a:ea typeface="Helvetica Neue Medium" charset="0"/>
                <a:cs typeface="Helvetica Neue Medium" charset="0"/>
              </a:rPr>
              <a:t>(not all protocol messages shown)</a:t>
            </a:r>
          </a:p>
        </p:txBody>
      </p:sp>
      <p:cxnSp>
        <p:nvCxnSpPr>
          <p:cNvPr id="51" name="Straight Arrow Connector 50"/>
          <p:cNvCxnSpPr/>
          <p:nvPr/>
        </p:nvCxnSpPr>
        <p:spPr>
          <a:xfrm>
            <a:off x="2289437" y="2039557"/>
            <a:ext cx="401444" cy="594733"/>
          </a:xfrm>
          <a:prstGeom prst="straightConnector1">
            <a:avLst/>
          </a:prstGeom>
          <a:ln w="57150">
            <a:prstDash val="solid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1891276" y="1554809"/>
            <a:ext cx="10743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latin typeface="Helvetica Neue Medium" charset="0"/>
                <a:ea typeface="Helvetica Neue Medium" charset="0"/>
                <a:cs typeface="Helvetica Neue Medium" charset="0"/>
              </a:rPr>
              <a:t>Request</a:t>
            </a:r>
          </a:p>
        </p:txBody>
      </p:sp>
      <p:cxnSp>
        <p:nvCxnSpPr>
          <p:cNvPr id="53" name="Straight Arrow Connector 52"/>
          <p:cNvCxnSpPr/>
          <p:nvPr/>
        </p:nvCxnSpPr>
        <p:spPr>
          <a:xfrm>
            <a:off x="4734130" y="2054922"/>
            <a:ext cx="401444" cy="594733"/>
          </a:xfrm>
          <a:prstGeom prst="straightConnector1">
            <a:avLst/>
          </a:prstGeom>
          <a:ln w="57150">
            <a:prstDash val="solid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4335969" y="1570174"/>
            <a:ext cx="10743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latin typeface="Helvetica Neue Medium" charset="0"/>
                <a:ea typeface="Helvetica Neue Medium" charset="0"/>
                <a:cs typeface="Helvetica Neue Medium" charset="0"/>
              </a:rPr>
              <a:t>Request</a:t>
            </a:r>
          </a:p>
        </p:txBody>
      </p:sp>
      <p:grpSp>
        <p:nvGrpSpPr>
          <p:cNvPr id="64" name="Group 63"/>
          <p:cNvGrpSpPr/>
          <p:nvPr/>
        </p:nvGrpSpPr>
        <p:grpSpPr>
          <a:xfrm>
            <a:off x="4420939" y="3143444"/>
            <a:ext cx="2698839" cy="1548974"/>
            <a:chOff x="4420939" y="3143444"/>
            <a:chExt cx="2698839" cy="1548974"/>
          </a:xfrm>
        </p:grpSpPr>
        <p:grpSp>
          <p:nvGrpSpPr>
            <p:cNvPr id="44" name="Group 43"/>
            <p:cNvGrpSpPr/>
            <p:nvPr/>
          </p:nvGrpSpPr>
          <p:grpSpPr>
            <a:xfrm>
              <a:off x="5916488" y="3143444"/>
              <a:ext cx="1203290" cy="484578"/>
              <a:chOff x="6662708" y="2253483"/>
              <a:chExt cx="1203290" cy="484578"/>
            </a:xfrm>
          </p:grpSpPr>
          <p:sp>
            <p:nvSpPr>
              <p:cNvPr id="45" name="TextBox 44"/>
              <p:cNvSpPr txBox="1"/>
              <p:nvPr/>
            </p:nvSpPr>
            <p:spPr>
              <a:xfrm>
                <a:off x="6796474" y="2253483"/>
                <a:ext cx="106952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smtClean="0">
                    <a:latin typeface="Helvetica Neue Medium" charset="0"/>
                    <a:ea typeface="Helvetica Neue Medium" charset="0"/>
                    <a:cs typeface="Helvetica Neue Medium" charset="0"/>
                  </a:rPr>
                  <a:t>Execute</a:t>
                </a:r>
              </a:p>
            </p:txBody>
          </p:sp>
          <p:sp>
            <p:nvSpPr>
              <p:cNvPr id="46" name="5-Point Star 45"/>
              <p:cNvSpPr/>
              <p:nvPr/>
            </p:nvSpPr>
            <p:spPr>
              <a:xfrm>
                <a:off x="6662708" y="2492734"/>
                <a:ext cx="245327" cy="245327"/>
              </a:xfrm>
              <a:prstGeom prst="star5">
                <a:avLst/>
              </a:prstGeom>
              <a:solidFill>
                <a:srgbClr val="FFFF00"/>
              </a:solidFill>
              <a:ln w="28575">
                <a:solidFill>
                  <a:schemeClr val="tx1"/>
                </a:solidFill>
                <a:prstDash val="soli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800" dirty="0" smtClean="0">
                  <a:solidFill>
                    <a:schemeClr val="tx1"/>
                  </a:solidFill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</p:grpSp>
        <p:cxnSp>
          <p:nvCxnSpPr>
            <p:cNvPr id="55" name="Straight Arrow Connector 54"/>
            <p:cNvCxnSpPr/>
            <p:nvPr/>
          </p:nvCxnSpPr>
          <p:spPr>
            <a:xfrm flipV="1">
              <a:off x="5619439" y="3557358"/>
              <a:ext cx="200722" cy="1135060"/>
            </a:xfrm>
            <a:prstGeom prst="straightConnector1">
              <a:avLst/>
            </a:prstGeom>
            <a:ln w="57150">
              <a:prstDash val="solid"/>
              <a:tailEnd type="triangle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56" name="TextBox 55"/>
            <p:cNvSpPr txBox="1"/>
            <p:nvPr/>
          </p:nvSpPr>
          <p:spPr>
            <a:xfrm>
              <a:off x="4420939" y="4223417"/>
              <a:ext cx="107433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mtClean="0">
                  <a:latin typeface="Helvetica Neue Medium" charset="0"/>
                  <a:ea typeface="Helvetica Neue Medium" charset="0"/>
                  <a:cs typeface="Helvetica Neue Medium" charset="0"/>
                </a:rPr>
                <a:t>Request</a:t>
              </a:r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5825292" y="3140406"/>
            <a:ext cx="2826686" cy="1546000"/>
            <a:chOff x="5825292" y="3140406"/>
            <a:chExt cx="2826686" cy="1546000"/>
          </a:xfrm>
        </p:grpSpPr>
        <p:grpSp>
          <p:nvGrpSpPr>
            <p:cNvPr id="47" name="Group 46"/>
            <p:cNvGrpSpPr/>
            <p:nvPr/>
          </p:nvGrpSpPr>
          <p:grpSpPr>
            <a:xfrm>
              <a:off x="7448688" y="3140406"/>
              <a:ext cx="1203290" cy="484578"/>
              <a:chOff x="6662708" y="2253483"/>
              <a:chExt cx="1203290" cy="484578"/>
            </a:xfrm>
          </p:grpSpPr>
          <p:sp>
            <p:nvSpPr>
              <p:cNvPr id="48" name="TextBox 47"/>
              <p:cNvSpPr txBox="1"/>
              <p:nvPr/>
            </p:nvSpPr>
            <p:spPr>
              <a:xfrm>
                <a:off x="6796474" y="2253483"/>
                <a:ext cx="106952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smtClean="0">
                    <a:latin typeface="Helvetica Neue Medium" charset="0"/>
                    <a:ea typeface="Helvetica Neue Medium" charset="0"/>
                    <a:cs typeface="Helvetica Neue Medium" charset="0"/>
                  </a:rPr>
                  <a:t>Execute</a:t>
                </a:r>
              </a:p>
            </p:txBody>
          </p:sp>
          <p:sp>
            <p:nvSpPr>
              <p:cNvPr id="49" name="5-Point Star 48"/>
              <p:cNvSpPr/>
              <p:nvPr/>
            </p:nvSpPr>
            <p:spPr>
              <a:xfrm>
                <a:off x="6662708" y="2492734"/>
                <a:ext cx="245327" cy="245327"/>
              </a:xfrm>
              <a:prstGeom prst="star5">
                <a:avLst/>
              </a:prstGeom>
              <a:solidFill>
                <a:srgbClr val="FFFF00"/>
              </a:solidFill>
              <a:ln w="28575">
                <a:solidFill>
                  <a:schemeClr val="tx1"/>
                </a:solidFill>
                <a:prstDash val="soli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800" dirty="0" smtClean="0">
                  <a:solidFill>
                    <a:schemeClr val="tx1"/>
                  </a:solidFill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</p:grpSp>
        <p:cxnSp>
          <p:nvCxnSpPr>
            <p:cNvPr id="58" name="Straight Arrow Connector 57"/>
            <p:cNvCxnSpPr/>
            <p:nvPr/>
          </p:nvCxnSpPr>
          <p:spPr>
            <a:xfrm flipV="1">
              <a:off x="7065962" y="3551346"/>
              <a:ext cx="200722" cy="1135060"/>
            </a:xfrm>
            <a:prstGeom prst="straightConnector1">
              <a:avLst/>
            </a:prstGeom>
            <a:ln w="57150">
              <a:prstDash val="solid"/>
              <a:tailEnd type="triangle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59" name="TextBox 58"/>
            <p:cNvSpPr txBox="1"/>
            <p:nvPr/>
          </p:nvSpPr>
          <p:spPr>
            <a:xfrm>
              <a:off x="5825292" y="4220931"/>
              <a:ext cx="107433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mtClean="0">
                  <a:latin typeface="Helvetica Neue Medium" charset="0"/>
                  <a:ea typeface="Helvetica Neue Medium" charset="0"/>
                  <a:cs typeface="Helvetica Neue Medium" charset="0"/>
                </a:rPr>
                <a:t>Request</a:t>
              </a:r>
            </a:p>
          </p:txBody>
        </p:sp>
      </p:grpSp>
      <p:sp>
        <p:nvSpPr>
          <p:cNvPr id="60" name="TextBox 59"/>
          <p:cNvSpPr txBox="1"/>
          <p:nvPr/>
        </p:nvSpPr>
        <p:spPr>
          <a:xfrm>
            <a:off x="161034" y="3308838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smtClean="0">
                <a:latin typeface="Helvetica Neue Medium" charset="0"/>
                <a:ea typeface="Helvetica Neue Medium" charset="0"/>
                <a:cs typeface="Helvetica Neue Medium" charset="0"/>
              </a:rPr>
              <a:t>B</a:t>
            </a:r>
            <a:endParaRPr lang="en-US" sz="2400" dirty="0" smtClean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68885" y="3308140"/>
            <a:ext cx="2169184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l"/>
            <a:r>
              <a:rPr lang="en-US" sz="2400" smtClean="0">
                <a:latin typeface="Helvetica Neue Medium" charset="0"/>
                <a:ea typeface="Helvetica Neue Medium" charset="0"/>
                <a:cs typeface="Helvetica Neue Medium" charset="0"/>
              </a:rPr>
              <a:t>(New </a:t>
            </a:r>
            <a:r>
              <a:rPr lang="en-US" sz="2400" dirty="0" smtClean="0">
                <a:latin typeface="Helvetica Neue Medium" charset="0"/>
                <a:ea typeface="Helvetica Neue Medium" charset="0"/>
                <a:cs typeface="Helvetica Neue Medium" charset="0"/>
              </a:rPr>
              <a:t>Primary)</a:t>
            </a:r>
          </a:p>
        </p:txBody>
      </p:sp>
    </p:spTree>
    <p:extLst>
      <p:ext uri="{BB962C8B-B14F-4D97-AF65-F5344CB8AC3E}">
        <p14:creationId xmlns:p14="http://schemas.microsoft.com/office/powerpoint/2010/main" val="102939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  <p:bldP spid="13" grpId="0"/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More primary-backup replication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View changes</a:t>
            </a:r>
          </a:p>
          <a:p>
            <a:pPr marL="914400" lvl="1" indent="-514350"/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With Viewstamped Replication</a:t>
            </a:r>
          </a:p>
          <a:p>
            <a:pPr marL="914400" lvl="1" indent="-514350"/>
            <a:r>
              <a:rPr lang="en-US" dirty="0" smtClean="0"/>
              <a:t>Using a View Server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Reconfiguration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9247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1447800"/>
            <a:ext cx="8763000" cy="5029200"/>
          </a:xfrm>
        </p:spPr>
        <p:txBody>
          <a:bodyPr>
            <a:noAutofit/>
          </a:bodyPr>
          <a:lstStyle/>
          <a:p>
            <a:endParaRPr lang="en-US" dirty="0"/>
          </a:p>
          <a:p>
            <a:r>
              <a:rPr lang="en-US" dirty="0" smtClean="0"/>
              <a:t>A single </a:t>
            </a:r>
            <a:r>
              <a:rPr lang="en-US" dirty="0">
                <a:solidFill>
                  <a:srgbClr val="FF8F00"/>
                </a:solidFill>
              </a:rPr>
              <a:t>V</a:t>
            </a:r>
            <a:r>
              <a:rPr lang="en-US" dirty="0" smtClean="0">
                <a:solidFill>
                  <a:srgbClr val="FF8F00"/>
                </a:solidFill>
              </a:rPr>
              <a:t>iew Server </a:t>
            </a:r>
            <a:r>
              <a:rPr lang="en-US" dirty="0" smtClean="0"/>
              <a:t>could decide who is primary</a:t>
            </a:r>
          </a:p>
          <a:p>
            <a:pPr lvl="1"/>
            <a:r>
              <a:rPr lang="en-US" dirty="0" smtClean="0"/>
              <a:t>Clients and servers depend on view server</a:t>
            </a:r>
          </a:p>
          <a:p>
            <a:pPr lvl="2"/>
            <a:r>
              <a:rPr lang="en-US" dirty="0" smtClean="0"/>
              <a:t>Don’t decide on their own (might not agree)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r>
              <a:rPr lang="en-US" dirty="0" smtClean="0"/>
              <a:t>Goal in designing the View Server:</a:t>
            </a:r>
          </a:p>
          <a:p>
            <a:pPr lvl="1"/>
            <a:r>
              <a:rPr lang="en-US" dirty="0" smtClean="0"/>
              <a:t>Only</a:t>
            </a:r>
            <a:r>
              <a:rPr lang="en-US" dirty="0" smtClean="0">
                <a:solidFill>
                  <a:srgbClr val="FF8F00"/>
                </a:solidFill>
              </a:rPr>
              <a:t> one primary </a:t>
            </a:r>
            <a:r>
              <a:rPr lang="en-US" dirty="0" smtClean="0"/>
              <a:t>at a time for correct state machine replication</a:t>
            </a:r>
          </a:p>
          <a:p>
            <a:endParaRPr lang="en-U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Would Centralization Simplify Design?</a:t>
            </a:r>
            <a:endParaRPr lang="en-US" sz="3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16681" y="2529510"/>
            <a:ext cx="608903" cy="926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304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/>
              <a:t>For now, assume </a:t>
            </a:r>
            <a:r>
              <a:rPr lang="en-US" dirty="0" smtClean="0"/>
              <a:t>View Server </a:t>
            </a:r>
            <a:r>
              <a:rPr lang="en-US" dirty="0"/>
              <a:t>never </a:t>
            </a:r>
            <a:r>
              <a:rPr lang="en-US" dirty="0" smtClean="0"/>
              <a:t>fails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Each replica periodically pings the View Server</a:t>
            </a:r>
          </a:p>
          <a:p>
            <a:pPr lvl="1"/>
            <a:r>
              <a:rPr lang="en-US" dirty="0" smtClean="0"/>
              <a:t>VS declares replica dead if missed N pings in a row</a:t>
            </a:r>
          </a:p>
          <a:p>
            <a:pPr lvl="1"/>
            <a:r>
              <a:rPr lang="en-US" dirty="0" smtClean="0"/>
              <a:t>VS considers replica alive after a single ping received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Problem: </a:t>
            </a:r>
            <a:r>
              <a:rPr lang="en-US" dirty="0"/>
              <a:t>R</a:t>
            </a:r>
            <a:r>
              <a:rPr lang="en-US" dirty="0" smtClean="0"/>
              <a:t>eplica can </a:t>
            </a:r>
            <a:r>
              <a:rPr lang="en-US" dirty="0" smtClean="0">
                <a:solidFill>
                  <a:srgbClr val="FF0000"/>
                </a:solidFill>
              </a:rPr>
              <a:t>be alive but because of network connectivity, be declared “dead”</a:t>
            </a:r>
            <a:endParaRPr lang="en-U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View Server Protocol Operation</a:t>
            </a:r>
            <a:endParaRPr lang="en-US" sz="3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61856" y="222504"/>
            <a:ext cx="608903" cy="926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517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View Server: Split Brain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4042" y="3013811"/>
            <a:ext cx="737293" cy="1121968"/>
          </a:xfrm>
          <a:prstGeom prst="rect">
            <a:avLst/>
          </a:prstGeom>
        </p:spPr>
      </p:pic>
      <p:pic>
        <p:nvPicPr>
          <p:cNvPr id="7" name="Picture 1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9122" y="2720071"/>
            <a:ext cx="990600" cy="838200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499040" y="2249781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latin typeface="Helvetica Neue Medium" charset="0"/>
                <a:ea typeface="Helvetica Neue Medium" charset="0"/>
                <a:cs typeface="Helvetica Neue Medium" charset="0"/>
              </a:rPr>
              <a:t>S</a:t>
            </a:r>
            <a:r>
              <a:rPr lang="en-US" baseline="-25000" smtClean="0">
                <a:latin typeface="Helvetica Neue Medium" charset="0"/>
                <a:ea typeface="Helvetica Neue Medium" charset="0"/>
                <a:cs typeface="Helvetica Neue Medium" charset="0"/>
              </a:rPr>
              <a:t>1</a:t>
            </a:r>
            <a:endParaRPr lang="en-US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pic>
        <p:nvPicPr>
          <p:cNvPr id="10" name="Picture 1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6909" y="3694686"/>
            <a:ext cx="9906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grpSp>
        <p:nvGrpSpPr>
          <p:cNvPr id="12" name="Group 11"/>
          <p:cNvGrpSpPr/>
          <p:nvPr/>
        </p:nvGrpSpPr>
        <p:grpSpPr>
          <a:xfrm>
            <a:off x="3848758" y="5441351"/>
            <a:ext cx="801823" cy="963173"/>
            <a:chOff x="638579" y="1870364"/>
            <a:chExt cx="801823" cy="963173"/>
          </a:xfrm>
        </p:grpSpPr>
        <p:pic>
          <p:nvPicPr>
            <p:cNvPr id="13" name="Picture 20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8074" y="1870364"/>
              <a:ext cx="314036" cy="5938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  <p:sp>
          <p:nvSpPr>
            <p:cNvPr id="14" name="TextBox 13"/>
            <p:cNvSpPr txBox="1"/>
            <p:nvPr/>
          </p:nvSpPr>
          <p:spPr>
            <a:xfrm>
              <a:off x="638579" y="2464205"/>
              <a:ext cx="80182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mtClean="0">
                  <a:latin typeface="Helvetica Neue Medium" charset="0"/>
                  <a:ea typeface="Helvetica Neue Medium" charset="0"/>
                  <a:cs typeface="Helvetica Neue Medium" charset="0"/>
                </a:rPr>
                <a:t>Client</a:t>
              </a:r>
              <a:endParaRPr lang="en-US" dirty="0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1624277" y="4178670"/>
            <a:ext cx="15392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Helvetica Neue Medium" charset="0"/>
                <a:ea typeface="Helvetica Neue Medium" charset="0"/>
                <a:cs typeface="Helvetica Neue Medium" charset="0"/>
              </a:rPr>
              <a:t>(1, S</a:t>
            </a:r>
            <a:r>
              <a:rPr lang="en-US" sz="2400" baseline="-25000" dirty="0" smtClean="0">
                <a:latin typeface="Helvetica Neue Medium" charset="0"/>
                <a:ea typeface="Helvetica Neue Medium" charset="0"/>
                <a:cs typeface="Helvetica Neue Medium" charset="0"/>
              </a:rPr>
              <a:t>1</a:t>
            </a:r>
            <a:r>
              <a:rPr lang="en-US" sz="2400" dirty="0" smtClean="0">
                <a:latin typeface="Helvetica Neue Medium" charset="0"/>
                <a:ea typeface="Helvetica Neue Medium" charset="0"/>
                <a:cs typeface="Helvetica Neue Medium" charset="0"/>
              </a:rPr>
              <a:t>, S</a:t>
            </a:r>
            <a:r>
              <a:rPr lang="en-US" sz="2400" baseline="-25000" dirty="0" smtClean="0">
                <a:latin typeface="Helvetica Neue Medium" charset="0"/>
                <a:ea typeface="Helvetica Neue Medium" charset="0"/>
                <a:cs typeface="Helvetica Neue Medium" charset="0"/>
              </a:rPr>
              <a:t>2</a:t>
            </a:r>
            <a:r>
              <a:rPr lang="en-US" sz="2400" dirty="0" smtClean="0">
                <a:latin typeface="Helvetica Neue Medium" charset="0"/>
                <a:ea typeface="Helvetica Neue Medium" charset="0"/>
                <a:cs typeface="Helvetica Neue Medium" charset="0"/>
              </a:rPr>
              <a:t>)</a:t>
            </a:r>
            <a:endParaRPr lang="en-US" sz="24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624278" y="4578780"/>
            <a:ext cx="13997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Helvetica Neue Medium" charset="0"/>
                <a:ea typeface="Helvetica Neue Medium" charset="0"/>
                <a:cs typeface="Helvetica Neue Medium" charset="0"/>
              </a:rPr>
              <a:t>(2, S</a:t>
            </a:r>
            <a:r>
              <a:rPr lang="en-US" sz="2400" baseline="-25000" dirty="0" smtClean="0">
                <a:latin typeface="Helvetica Neue Medium" charset="0"/>
                <a:ea typeface="Helvetica Neue Medium" charset="0"/>
                <a:cs typeface="Helvetica Neue Medium" charset="0"/>
              </a:rPr>
              <a:t>2</a:t>
            </a:r>
            <a:r>
              <a:rPr lang="en-US" sz="2400" dirty="0" smtClean="0">
                <a:latin typeface="Helvetica Neue Medium" charset="0"/>
                <a:ea typeface="Helvetica Neue Medium" charset="0"/>
                <a:cs typeface="Helvetica Neue Medium" charset="0"/>
              </a:rPr>
              <a:t>, −)</a:t>
            </a:r>
            <a:endParaRPr lang="en-US" sz="24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737509" y="3735669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latin typeface="Helvetica Neue Medium" charset="0"/>
                <a:ea typeface="Helvetica Neue Medium" charset="0"/>
                <a:cs typeface="Helvetica Neue Medium" charset="0"/>
              </a:rPr>
              <a:t>S</a:t>
            </a:r>
            <a:r>
              <a:rPr lang="en-US" baseline="-25000" smtClean="0">
                <a:latin typeface="Helvetica Neue Medium" charset="0"/>
                <a:ea typeface="Helvetica Neue Medium" charset="0"/>
                <a:cs typeface="Helvetica Neue Medium" charset="0"/>
              </a:rPr>
              <a:t>2</a:t>
            </a:r>
            <a:endParaRPr lang="en-US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cxnSp>
        <p:nvCxnSpPr>
          <p:cNvPr id="9" name="Straight Connector 8"/>
          <p:cNvCxnSpPr>
            <a:stCxn id="5" idx="3"/>
            <a:endCxn id="7" idx="1"/>
          </p:cNvCxnSpPr>
          <p:nvPr/>
        </p:nvCxnSpPr>
        <p:spPr>
          <a:xfrm flipV="1">
            <a:off x="2711335" y="3139171"/>
            <a:ext cx="1517787" cy="435624"/>
          </a:xfrm>
          <a:prstGeom prst="line">
            <a:avLst/>
          </a:prstGeom>
          <a:ln>
            <a:prstDash val="solid"/>
            <a:headEnd type="none" w="med" len="med"/>
            <a:tailEnd type="none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13" idx="0"/>
            <a:endCxn id="7" idx="2"/>
          </p:cNvCxnSpPr>
          <p:nvPr/>
        </p:nvCxnSpPr>
        <p:spPr>
          <a:xfrm flipV="1">
            <a:off x="4305271" y="3558271"/>
            <a:ext cx="419151" cy="1883080"/>
          </a:xfrm>
          <a:prstGeom prst="line">
            <a:avLst/>
          </a:prstGeom>
          <a:ln>
            <a:prstDash val="solid"/>
            <a:headEnd type="none" w="med" len="med"/>
            <a:tailEnd type="none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13" idx="3"/>
            <a:endCxn id="10" idx="2"/>
          </p:cNvCxnSpPr>
          <p:nvPr/>
        </p:nvCxnSpPr>
        <p:spPr>
          <a:xfrm flipV="1">
            <a:off x="4462289" y="4532886"/>
            <a:ext cx="1779920" cy="1205386"/>
          </a:xfrm>
          <a:prstGeom prst="line">
            <a:avLst/>
          </a:prstGeom>
          <a:ln>
            <a:prstDash val="solid"/>
            <a:headEnd type="none" w="med" len="med"/>
            <a:tailEnd type="none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stCxn id="10" idx="0"/>
            <a:endCxn id="7" idx="3"/>
          </p:cNvCxnSpPr>
          <p:nvPr/>
        </p:nvCxnSpPr>
        <p:spPr>
          <a:xfrm flipH="1" flipV="1">
            <a:off x="5219722" y="3139171"/>
            <a:ext cx="1022487" cy="555515"/>
          </a:xfrm>
          <a:prstGeom prst="line">
            <a:avLst/>
          </a:prstGeom>
          <a:ln>
            <a:prstDash val="solid"/>
            <a:headEnd type="none" w="med" len="med"/>
            <a:tailEnd type="none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stCxn id="5" idx="3"/>
            <a:endCxn id="10" idx="1"/>
          </p:cNvCxnSpPr>
          <p:nvPr/>
        </p:nvCxnSpPr>
        <p:spPr>
          <a:xfrm>
            <a:off x="2711335" y="3574795"/>
            <a:ext cx="3035574" cy="538991"/>
          </a:xfrm>
          <a:prstGeom prst="line">
            <a:avLst/>
          </a:prstGeom>
          <a:ln>
            <a:prstDash val="solid"/>
            <a:headEnd type="none" w="med" len="med"/>
            <a:tailEnd type="none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4" name="Cross 23"/>
          <p:cNvSpPr/>
          <p:nvPr/>
        </p:nvSpPr>
        <p:spPr>
          <a:xfrm rot="2700000">
            <a:off x="3458913" y="3120291"/>
            <a:ext cx="369328" cy="369825"/>
          </a:xfrm>
          <a:prstGeom prst="plus">
            <a:avLst>
              <a:gd name="adj" fmla="val 38681"/>
            </a:avLst>
          </a:prstGeom>
          <a:solidFill>
            <a:srgbClr val="FF00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600" dirty="0">
              <a:solidFill>
                <a:schemeClr val="tx1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cxnSp>
        <p:nvCxnSpPr>
          <p:cNvPr id="38" name="Straight Connector 37"/>
          <p:cNvCxnSpPr>
            <a:stCxn id="13" idx="1"/>
            <a:endCxn id="5" idx="3"/>
          </p:cNvCxnSpPr>
          <p:nvPr/>
        </p:nvCxnSpPr>
        <p:spPr>
          <a:xfrm flipH="1" flipV="1">
            <a:off x="2711335" y="3574795"/>
            <a:ext cx="1436918" cy="2163477"/>
          </a:xfrm>
          <a:prstGeom prst="line">
            <a:avLst/>
          </a:prstGeom>
          <a:ln>
            <a:prstDash val="solid"/>
            <a:headEnd type="none" w="med" len="med"/>
            <a:tailEnd type="none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1391650" y="2674177"/>
            <a:ext cx="14453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Helvetica Neue Medium" charset="0"/>
                <a:ea typeface="Helvetica Neue Medium" charset="0"/>
                <a:cs typeface="Helvetica Neue Medium" charset="0"/>
              </a:rPr>
              <a:t>View Server</a:t>
            </a:r>
            <a:endParaRPr lang="en-US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45" name="Cloud Callout 44"/>
          <p:cNvSpPr/>
          <p:nvPr/>
        </p:nvSpPr>
        <p:spPr>
          <a:xfrm>
            <a:off x="5041777" y="2111443"/>
            <a:ext cx="1740023" cy="652539"/>
          </a:xfrm>
          <a:prstGeom prst="cloudCallout">
            <a:avLst>
              <a:gd name="adj1" fmla="val -43792"/>
              <a:gd name="adj2" fmla="val 89710"/>
            </a:avLst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(1, S</a:t>
            </a:r>
            <a:r>
              <a:rPr lang="en-US" baseline="-2500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1</a:t>
            </a:r>
            <a:r>
              <a:rPr lang="en-US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, S</a:t>
            </a:r>
            <a:r>
              <a:rPr lang="en-US" baseline="-2500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2</a:t>
            </a:r>
            <a:r>
              <a:rPr lang="en-US" smtClean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)</a:t>
            </a:r>
            <a:endParaRPr lang="en-US">
              <a:solidFill>
                <a:schemeClr val="tx1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46" name="Cloud Callout 45"/>
          <p:cNvSpPr/>
          <p:nvPr/>
        </p:nvSpPr>
        <p:spPr>
          <a:xfrm>
            <a:off x="5988381" y="4811051"/>
            <a:ext cx="1740023" cy="652539"/>
          </a:xfrm>
          <a:prstGeom prst="cloudCallout">
            <a:avLst>
              <a:gd name="adj1" fmla="val -26445"/>
              <a:gd name="adj2" fmla="val -92594"/>
            </a:avLst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(2, S</a:t>
            </a:r>
            <a:r>
              <a:rPr lang="en-US" baseline="-25000" dirty="0" smtClean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2</a:t>
            </a:r>
            <a:r>
              <a:rPr lang="en-US" dirty="0" smtClean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, −)</a:t>
            </a:r>
            <a:endParaRPr lang="en-US" dirty="0">
              <a:solidFill>
                <a:schemeClr val="tx1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866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929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4" grpId="0" animBg="1"/>
      <p:bldP spid="45" grpId="0" animBg="1"/>
      <p:bldP spid="4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>
                <a:ea typeface="Helvetica Neue Medium" charset="0"/>
                <a:cs typeface="Helvetica Neue Medium" charset="0"/>
              </a:rPr>
              <a:pPr>
                <a:defRPr/>
              </a:pPr>
              <a:t>27</a:t>
            </a:fld>
            <a:endParaRPr lang="en-US">
              <a:ea typeface="Helvetica Neue Medium" charset="0"/>
              <a:cs typeface="Helvetica Neue Medium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a typeface="Helvetica Neue Medium" charset="0"/>
                <a:cs typeface="Helvetica Neue Medium" charset="0"/>
              </a:rPr>
              <a:t>One Possibility: S</a:t>
            </a:r>
            <a:r>
              <a:rPr lang="en-US" baseline="-25000" dirty="0" smtClean="0">
                <a:ea typeface="Helvetica Neue Medium" charset="0"/>
                <a:cs typeface="Helvetica Neue Medium" charset="0"/>
              </a:rPr>
              <a:t>2</a:t>
            </a:r>
            <a:r>
              <a:rPr lang="en-US" dirty="0" smtClean="0">
                <a:ea typeface="Helvetica Neue Medium" charset="0"/>
                <a:cs typeface="Helvetica Neue Medium" charset="0"/>
              </a:rPr>
              <a:t> in Old View</a:t>
            </a:r>
            <a:endParaRPr lang="en-US" dirty="0">
              <a:ea typeface="Helvetica Neue Medium" charset="0"/>
              <a:cs typeface="Helvetica Neue Medium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4042" y="3013811"/>
            <a:ext cx="737293" cy="1121968"/>
          </a:xfrm>
          <a:prstGeom prst="rect">
            <a:avLst/>
          </a:prstGeom>
        </p:spPr>
      </p:pic>
      <p:pic>
        <p:nvPicPr>
          <p:cNvPr id="6" name="Picture 1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9122" y="2720071"/>
            <a:ext cx="990600" cy="838200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499040" y="2249781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latin typeface="Helvetica Neue Medium" charset="0"/>
                <a:ea typeface="Helvetica Neue Medium" charset="0"/>
                <a:cs typeface="Helvetica Neue Medium" charset="0"/>
              </a:rPr>
              <a:t>S</a:t>
            </a:r>
            <a:r>
              <a:rPr lang="en-US" baseline="-25000" smtClean="0">
                <a:latin typeface="Helvetica Neue Medium" charset="0"/>
                <a:ea typeface="Helvetica Neue Medium" charset="0"/>
                <a:cs typeface="Helvetica Neue Medium" charset="0"/>
              </a:rPr>
              <a:t>1</a:t>
            </a:r>
            <a:endParaRPr lang="en-US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pic>
        <p:nvPicPr>
          <p:cNvPr id="8" name="Picture 1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6909" y="3694686"/>
            <a:ext cx="9906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3848758" y="5441351"/>
            <a:ext cx="801823" cy="963173"/>
            <a:chOff x="638579" y="1870364"/>
            <a:chExt cx="801823" cy="963173"/>
          </a:xfrm>
        </p:grpSpPr>
        <p:pic>
          <p:nvPicPr>
            <p:cNvPr id="10" name="Picture 20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8074" y="1870364"/>
              <a:ext cx="314036" cy="5938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  <p:sp>
          <p:nvSpPr>
            <p:cNvPr id="11" name="TextBox 10"/>
            <p:cNvSpPr txBox="1"/>
            <p:nvPr/>
          </p:nvSpPr>
          <p:spPr>
            <a:xfrm>
              <a:off x="638579" y="2464205"/>
              <a:ext cx="80182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mtClean="0">
                  <a:latin typeface="Helvetica Neue Medium" charset="0"/>
                  <a:ea typeface="Helvetica Neue Medium" charset="0"/>
                  <a:cs typeface="Helvetica Neue Medium" charset="0"/>
                </a:rPr>
                <a:t>Client</a:t>
              </a:r>
              <a:endParaRPr lang="en-US" dirty="0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624277" y="4178670"/>
            <a:ext cx="15392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(1, S</a:t>
            </a:r>
            <a:r>
              <a:rPr lang="en-US" sz="2400" baseline="-25000" dirty="0" smtClean="0">
                <a:solidFill>
                  <a:schemeClr val="bg1">
                    <a:lumMod val="50000"/>
                  </a:schemeClr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1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, S</a:t>
            </a:r>
            <a:r>
              <a:rPr lang="en-US" sz="2400" baseline="-25000" dirty="0" smtClean="0">
                <a:solidFill>
                  <a:schemeClr val="bg1">
                    <a:lumMod val="50000"/>
                  </a:schemeClr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2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)</a:t>
            </a:r>
            <a:endParaRPr lang="en-US" sz="2400" dirty="0">
              <a:solidFill>
                <a:schemeClr val="bg1">
                  <a:lumMod val="50000"/>
                </a:schemeClr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624278" y="4578780"/>
            <a:ext cx="13997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Helvetica Neue Medium" charset="0"/>
                <a:ea typeface="Helvetica Neue Medium" charset="0"/>
                <a:cs typeface="Helvetica Neue Medium" charset="0"/>
              </a:rPr>
              <a:t>(2, S</a:t>
            </a:r>
            <a:r>
              <a:rPr lang="en-US" sz="2400" baseline="-25000" dirty="0" smtClean="0">
                <a:latin typeface="Helvetica Neue Medium" charset="0"/>
                <a:ea typeface="Helvetica Neue Medium" charset="0"/>
                <a:cs typeface="Helvetica Neue Medium" charset="0"/>
              </a:rPr>
              <a:t>2</a:t>
            </a:r>
            <a:r>
              <a:rPr lang="en-US" sz="2400" dirty="0" smtClean="0">
                <a:latin typeface="Helvetica Neue Medium" charset="0"/>
                <a:ea typeface="Helvetica Neue Medium" charset="0"/>
                <a:cs typeface="Helvetica Neue Medium" charset="0"/>
              </a:rPr>
              <a:t>, −)</a:t>
            </a:r>
            <a:endParaRPr lang="en-US" sz="24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737509" y="3735669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latin typeface="Helvetica Neue Medium" charset="0"/>
                <a:ea typeface="Helvetica Neue Medium" charset="0"/>
                <a:cs typeface="Helvetica Neue Medium" charset="0"/>
              </a:rPr>
              <a:t>S</a:t>
            </a:r>
            <a:r>
              <a:rPr lang="en-US" baseline="-25000" smtClean="0">
                <a:latin typeface="Helvetica Neue Medium" charset="0"/>
                <a:ea typeface="Helvetica Neue Medium" charset="0"/>
                <a:cs typeface="Helvetica Neue Medium" charset="0"/>
              </a:rPr>
              <a:t>2</a:t>
            </a:r>
            <a:endParaRPr lang="en-US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cxnSp>
        <p:nvCxnSpPr>
          <p:cNvPr id="15" name="Straight Connector 14"/>
          <p:cNvCxnSpPr>
            <a:stCxn id="8" idx="3"/>
            <a:endCxn id="10" idx="1"/>
          </p:cNvCxnSpPr>
          <p:nvPr/>
        </p:nvCxnSpPr>
        <p:spPr>
          <a:xfrm flipV="1">
            <a:off x="2711335" y="3139171"/>
            <a:ext cx="1517787" cy="435624"/>
          </a:xfrm>
          <a:prstGeom prst="line">
            <a:avLst/>
          </a:prstGeom>
          <a:ln>
            <a:prstDash val="solid"/>
            <a:headEnd type="none" w="med" len="med"/>
            <a:tailEnd type="none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16" idx="0"/>
            <a:endCxn id="10" idx="2"/>
          </p:cNvCxnSpPr>
          <p:nvPr/>
        </p:nvCxnSpPr>
        <p:spPr>
          <a:xfrm flipV="1">
            <a:off x="4305271" y="3558271"/>
            <a:ext cx="419151" cy="1883080"/>
          </a:xfrm>
          <a:prstGeom prst="line">
            <a:avLst/>
          </a:prstGeom>
          <a:ln>
            <a:prstDash val="solid"/>
            <a:headEnd type="none" w="med" len="med"/>
            <a:tailEnd type="none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16" idx="3"/>
            <a:endCxn id="13" idx="2"/>
          </p:cNvCxnSpPr>
          <p:nvPr/>
        </p:nvCxnSpPr>
        <p:spPr>
          <a:xfrm flipV="1">
            <a:off x="4462289" y="4532886"/>
            <a:ext cx="1779920" cy="1205386"/>
          </a:xfrm>
          <a:prstGeom prst="line">
            <a:avLst/>
          </a:prstGeom>
          <a:ln>
            <a:prstDash val="solid"/>
            <a:headEnd type="none" w="med" len="med"/>
            <a:tailEnd type="none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13" idx="0"/>
            <a:endCxn id="10" idx="3"/>
          </p:cNvCxnSpPr>
          <p:nvPr/>
        </p:nvCxnSpPr>
        <p:spPr>
          <a:xfrm flipH="1" flipV="1">
            <a:off x="5219722" y="3139171"/>
            <a:ext cx="1022487" cy="555515"/>
          </a:xfrm>
          <a:prstGeom prst="line">
            <a:avLst/>
          </a:prstGeom>
          <a:ln>
            <a:prstDash val="solid"/>
            <a:headEnd type="none" w="med" len="med"/>
            <a:tailEnd type="none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8" idx="3"/>
            <a:endCxn id="13" idx="1"/>
          </p:cNvCxnSpPr>
          <p:nvPr/>
        </p:nvCxnSpPr>
        <p:spPr>
          <a:xfrm>
            <a:off x="2711335" y="3574795"/>
            <a:ext cx="3035574" cy="538991"/>
          </a:xfrm>
          <a:prstGeom prst="line">
            <a:avLst/>
          </a:prstGeom>
          <a:ln>
            <a:prstDash val="solid"/>
            <a:headEnd type="none" w="med" len="med"/>
            <a:tailEnd type="none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0" name="Cross 19"/>
          <p:cNvSpPr/>
          <p:nvPr/>
        </p:nvSpPr>
        <p:spPr>
          <a:xfrm rot="2700000">
            <a:off x="3458913" y="3120291"/>
            <a:ext cx="369328" cy="369825"/>
          </a:xfrm>
          <a:prstGeom prst="plus">
            <a:avLst>
              <a:gd name="adj" fmla="val 38681"/>
            </a:avLst>
          </a:prstGeom>
          <a:solidFill>
            <a:srgbClr val="FF00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600" dirty="0">
              <a:solidFill>
                <a:schemeClr val="tx1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cxnSp>
        <p:nvCxnSpPr>
          <p:cNvPr id="21" name="Straight Connector 20"/>
          <p:cNvCxnSpPr>
            <a:stCxn id="16" idx="1"/>
            <a:endCxn id="8" idx="3"/>
          </p:cNvCxnSpPr>
          <p:nvPr/>
        </p:nvCxnSpPr>
        <p:spPr>
          <a:xfrm flipH="1" flipV="1">
            <a:off x="2711335" y="3574795"/>
            <a:ext cx="1436918" cy="2163477"/>
          </a:xfrm>
          <a:prstGeom prst="line">
            <a:avLst/>
          </a:prstGeom>
          <a:ln>
            <a:prstDash val="solid"/>
            <a:headEnd type="none" w="med" len="med"/>
            <a:tailEnd type="none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1391650" y="2674177"/>
            <a:ext cx="14453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latin typeface="Helvetica Neue Medium" charset="0"/>
                <a:ea typeface="Helvetica Neue Medium" charset="0"/>
                <a:cs typeface="Helvetica Neue Medium" charset="0"/>
              </a:rPr>
              <a:t>View Server</a:t>
            </a:r>
            <a:endParaRPr lang="en-US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23" name="Cloud Callout 22"/>
          <p:cNvSpPr/>
          <p:nvPr/>
        </p:nvSpPr>
        <p:spPr>
          <a:xfrm>
            <a:off x="5041777" y="2111443"/>
            <a:ext cx="1740023" cy="652539"/>
          </a:xfrm>
          <a:prstGeom prst="cloudCallout">
            <a:avLst>
              <a:gd name="adj1" fmla="val -43792"/>
              <a:gd name="adj2" fmla="val 89710"/>
            </a:avLst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(1, S</a:t>
            </a:r>
            <a:r>
              <a:rPr lang="en-US" baseline="-2500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1</a:t>
            </a:r>
            <a:r>
              <a:rPr lang="en-US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, S</a:t>
            </a:r>
            <a:r>
              <a:rPr lang="en-US" baseline="-2500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2</a:t>
            </a:r>
            <a:r>
              <a:rPr lang="en-US" smtClean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)</a:t>
            </a:r>
            <a:endParaRPr lang="en-US">
              <a:solidFill>
                <a:schemeClr val="tx1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24" name="Cloud Callout 23"/>
          <p:cNvSpPr/>
          <p:nvPr/>
        </p:nvSpPr>
        <p:spPr>
          <a:xfrm>
            <a:off x="5988381" y="4811051"/>
            <a:ext cx="1740023" cy="652539"/>
          </a:xfrm>
          <a:prstGeom prst="cloudCallout">
            <a:avLst>
              <a:gd name="adj1" fmla="val -26445"/>
              <a:gd name="adj2" fmla="val -92594"/>
            </a:avLst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(1, S</a:t>
            </a:r>
            <a:r>
              <a:rPr lang="en-US" baseline="-25000" dirty="0" smtClean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1</a:t>
            </a:r>
            <a:r>
              <a:rPr lang="en-US" dirty="0" smtClean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, S</a:t>
            </a:r>
            <a:r>
              <a:rPr lang="en-US" baseline="-25000" dirty="0" smtClean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2</a:t>
            </a:r>
            <a:r>
              <a:rPr lang="en-US" dirty="0" smtClean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)</a:t>
            </a:r>
            <a:endParaRPr lang="en-US" dirty="0">
              <a:solidFill>
                <a:schemeClr val="tx1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35" name="Cloud Callout 34"/>
          <p:cNvSpPr/>
          <p:nvPr/>
        </p:nvSpPr>
        <p:spPr>
          <a:xfrm>
            <a:off x="3764733" y="4578780"/>
            <a:ext cx="1740023" cy="652539"/>
          </a:xfrm>
          <a:prstGeom prst="cloudCallout">
            <a:avLst>
              <a:gd name="adj1" fmla="val -9608"/>
              <a:gd name="adj2" fmla="val 97873"/>
            </a:avLst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(1, S</a:t>
            </a:r>
            <a:r>
              <a:rPr lang="en-US" baseline="-25000" dirty="0" smtClean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1</a:t>
            </a:r>
            <a:r>
              <a:rPr lang="en-US" dirty="0" smtClean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, S</a:t>
            </a:r>
            <a:r>
              <a:rPr lang="en-US" baseline="-25000" dirty="0" smtClean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2</a:t>
            </a:r>
            <a:r>
              <a:rPr lang="en-US" dirty="0" smtClean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)</a:t>
            </a:r>
            <a:endParaRPr lang="en-US" dirty="0">
              <a:solidFill>
                <a:schemeClr val="tx1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39" name="Cloud Callout 38"/>
          <p:cNvSpPr/>
          <p:nvPr/>
        </p:nvSpPr>
        <p:spPr>
          <a:xfrm>
            <a:off x="3760831" y="4571000"/>
            <a:ext cx="1740023" cy="652539"/>
          </a:xfrm>
          <a:prstGeom prst="cloudCallout">
            <a:avLst>
              <a:gd name="adj1" fmla="val -9608"/>
              <a:gd name="adj2" fmla="val 97873"/>
            </a:avLst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(2, S</a:t>
            </a:r>
            <a:r>
              <a:rPr lang="en-US" baseline="-25000" dirty="0" smtClean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2</a:t>
            </a:r>
            <a:r>
              <a:rPr lang="en-US" smtClean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, −)</a:t>
            </a:r>
            <a:endParaRPr lang="en-US" dirty="0">
              <a:solidFill>
                <a:schemeClr val="tx1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38" name="Freeform 37"/>
          <p:cNvSpPr/>
          <p:nvPr/>
        </p:nvSpPr>
        <p:spPr>
          <a:xfrm>
            <a:off x="4367814" y="3005601"/>
            <a:ext cx="1819922" cy="2347634"/>
          </a:xfrm>
          <a:custGeom>
            <a:avLst/>
            <a:gdLst>
              <a:gd name="connsiteX0" fmla="*/ 0 w 1819922"/>
              <a:gd name="connsiteY0" fmla="*/ 2347634 h 2347634"/>
              <a:gd name="connsiteX1" fmla="*/ 541537 w 1819922"/>
              <a:gd name="connsiteY1" fmla="*/ 66073 h 2347634"/>
              <a:gd name="connsiteX2" fmla="*/ 1819922 w 1819922"/>
              <a:gd name="connsiteY2" fmla="*/ 838430 h 2347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19922" h="2347634">
                <a:moveTo>
                  <a:pt x="0" y="2347634"/>
                </a:moveTo>
                <a:cubicBezTo>
                  <a:pt x="119108" y="1332620"/>
                  <a:pt x="238217" y="317607"/>
                  <a:pt x="541537" y="66073"/>
                </a:cubicBezTo>
                <a:cubicBezTo>
                  <a:pt x="844857" y="-185461"/>
                  <a:pt x="1332389" y="326484"/>
                  <a:pt x="1819922" y="838430"/>
                </a:cubicBezTo>
              </a:path>
            </a:pathLst>
          </a:custGeom>
          <a:noFill/>
          <a:ln w="57150">
            <a:solidFill>
              <a:srgbClr val="00B050"/>
            </a:solidFill>
            <a:prstDash val="solid"/>
            <a:headEnd type="arrow" w="med" len="med"/>
            <a:tailEnd type="arrow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grpSp>
        <p:nvGrpSpPr>
          <p:cNvPr id="44" name="Group 43"/>
          <p:cNvGrpSpPr/>
          <p:nvPr/>
        </p:nvGrpSpPr>
        <p:grpSpPr>
          <a:xfrm>
            <a:off x="4634744" y="4485396"/>
            <a:ext cx="1390845" cy="978194"/>
            <a:chOff x="4634744" y="4485396"/>
            <a:chExt cx="1390845" cy="978194"/>
          </a:xfrm>
        </p:grpSpPr>
        <p:cxnSp>
          <p:nvCxnSpPr>
            <p:cNvPr id="42" name="Straight Arrow Connector 41"/>
            <p:cNvCxnSpPr/>
            <p:nvPr/>
          </p:nvCxnSpPr>
          <p:spPr>
            <a:xfrm flipV="1">
              <a:off x="4634744" y="4656533"/>
              <a:ext cx="1197885" cy="807057"/>
            </a:xfrm>
            <a:prstGeom prst="straightConnector1">
              <a:avLst/>
            </a:prstGeom>
            <a:ln>
              <a:prstDash val="solid"/>
              <a:headEnd type="none" w="med" len="med"/>
              <a:tailEnd type="arrow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43" name="Cross 42"/>
            <p:cNvSpPr/>
            <p:nvPr/>
          </p:nvSpPr>
          <p:spPr>
            <a:xfrm rot="2700000">
              <a:off x="5828751" y="4485264"/>
              <a:ext cx="196705" cy="196970"/>
            </a:xfrm>
            <a:prstGeom prst="plus">
              <a:avLst>
                <a:gd name="adj" fmla="val 30691"/>
              </a:avLst>
            </a:prstGeom>
            <a:solidFill>
              <a:srgbClr val="FF0000"/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600" dirty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</p:grpSp>
      <p:sp>
        <p:nvSpPr>
          <p:cNvPr id="45" name="Cloud Callout 44"/>
          <p:cNvSpPr/>
          <p:nvPr/>
        </p:nvSpPr>
        <p:spPr>
          <a:xfrm>
            <a:off x="5988380" y="4811051"/>
            <a:ext cx="1740023" cy="652539"/>
          </a:xfrm>
          <a:prstGeom prst="cloudCallout">
            <a:avLst>
              <a:gd name="adj1" fmla="val -26445"/>
              <a:gd name="adj2" fmla="val -92594"/>
            </a:avLst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(2, S</a:t>
            </a:r>
            <a:r>
              <a:rPr lang="en-US" baseline="-25000" dirty="0" smtClean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2</a:t>
            </a:r>
            <a:r>
              <a:rPr lang="en-US" dirty="0" smtClean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, −)</a:t>
            </a:r>
            <a:endParaRPr lang="en-US" dirty="0">
              <a:solidFill>
                <a:schemeClr val="tx1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cxnSp>
        <p:nvCxnSpPr>
          <p:cNvPr id="47" name="Straight Arrow Connector 46"/>
          <p:cNvCxnSpPr/>
          <p:nvPr/>
        </p:nvCxnSpPr>
        <p:spPr>
          <a:xfrm flipV="1">
            <a:off x="4522379" y="4530377"/>
            <a:ext cx="1311710" cy="942435"/>
          </a:xfrm>
          <a:prstGeom prst="straightConnector1">
            <a:avLst/>
          </a:prstGeom>
          <a:ln w="57150">
            <a:solidFill>
              <a:srgbClr val="00B050"/>
            </a:solidFill>
            <a:prstDash val="solid"/>
            <a:headEnd type="arrow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3" name="Left Arrow 32"/>
          <p:cNvSpPr/>
          <p:nvPr/>
        </p:nvSpPr>
        <p:spPr>
          <a:xfrm rot="2700000">
            <a:off x="7522327" y="5436005"/>
            <a:ext cx="412153" cy="429836"/>
          </a:xfrm>
          <a:prstGeom prst="leftArrow">
            <a:avLst/>
          </a:prstGeom>
          <a:solidFill>
            <a:srgbClr val="FFFF00"/>
          </a:solidFill>
          <a:ln w="38100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7582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35" grpId="0" animBg="1"/>
      <p:bldP spid="39" grpId="0" animBg="1"/>
      <p:bldP spid="38" grpId="0" animBg="1"/>
      <p:bldP spid="38" grpId="1" animBg="1"/>
      <p:bldP spid="45" grpId="0" animBg="1"/>
      <p:bldP spid="3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Also Possible: S</a:t>
            </a:r>
            <a:r>
              <a:rPr lang="en-US" baseline="-25000" dirty="0" smtClean="0"/>
              <a:t>2</a:t>
            </a:r>
            <a:r>
              <a:rPr lang="en-US" dirty="0" smtClean="0"/>
              <a:t> in New View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4042" y="3013811"/>
            <a:ext cx="737293" cy="1121968"/>
          </a:xfrm>
          <a:prstGeom prst="rect">
            <a:avLst/>
          </a:prstGeom>
        </p:spPr>
      </p:pic>
      <p:pic>
        <p:nvPicPr>
          <p:cNvPr id="7" name="Picture 1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9122" y="2720071"/>
            <a:ext cx="990600" cy="838200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499040" y="2249781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latin typeface="Helvetica Neue Medium" charset="0"/>
                <a:ea typeface="Helvetica Neue Medium" charset="0"/>
                <a:cs typeface="Helvetica Neue Medium" charset="0"/>
              </a:rPr>
              <a:t>S</a:t>
            </a:r>
            <a:r>
              <a:rPr lang="en-US" baseline="-25000" smtClean="0">
                <a:latin typeface="Helvetica Neue Medium" charset="0"/>
                <a:ea typeface="Helvetica Neue Medium" charset="0"/>
                <a:cs typeface="Helvetica Neue Medium" charset="0"/>
              </a:rPr>
              <a:t>1</a:t>
            </a:r>
            <a:endParaRPr lang="en-US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pic>
        <p:nvPicPr>
          <p:cNvPr id="9" name="Picture 1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6909" y="3694686"/>
            <a:ext cx="9906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3848758" y="5441351"/>
            <a:ext cx="896399" cy="993951"/>
            <a:chOff x="638579" y="1870364"/>
            <a:chExt cx="896399" cy="993951"/>
          </a:xfrm>
        </p:grpSpPr>
        <p:pic>
          <p:nvPicPr>
            <p:cNvPr id="11" name="Picture 20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8074" y="1870364"/>
              <a:ext cx="314036" cy="5938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  <p:sp>
          <p:nvSpPr>
            <p:cNvPr id="12" name="TextBox 11"/>
            <p:cNvSpPr txBox="1"/>
            <p:nvPr/>
          </p:nvSpPr>
          <p:spPr>
            <a:xfrm>
              <a:off x="638579" y="2464205"/>
              <a:ext cx="89639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mtClean="0">
                  <a:latin typeface="+mn-lt"/>
                </a:rPr>
                <a:t>Client</a:t>
              </a:r>
              <a:endParaRPr lang="en-US" dirty="0">
                <a:latin typeface="+mn-lt"/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1624277" y="4178670"/>
            <a:ext cx="15392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(1, S</a:t>
            </a:r>
            <a:r>
              <a:rPr lang="en-US" sz="2400" baseline="-25000" dirty="0" smtClean="0">
                <a:solidFill>
                  <a:schemeClr val="bg1">
                    <a:lumMod val="50000"/>
                  </a:schemeClr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1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, S</a:t>
            </a:r>
            <a:r>
              <a:rPr lang="en-US" sz="2400" baseline="-25000" dirty="0" smtClean="0">
                <a:solidFill>
                  <a:schemeClr val="bg1">
                    <a:lumMod val="50000"/>
                  </a:schemeClr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2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)</a:t>
            </a:r>
            <a:endParaRPr lang="en-US" sz="2400" dirty="0">
              <a:solidFill>
                <a:schemeClr val="bg1">
                  <a:lumMod val="50000"/>
                </a:schemeClr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624278" y="4578780"/>
            <a:ext cx="13997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Helvetica Neue Medium" charset="0"/>
                <a:ea typeface="Helvetica Neue Medium" charset="0"/>
                <a:cs typeface="Helvetica Neue Medium" charset="0"/>
              </a:rPr>
              <a:t>(2, S</a:t>
            </a:r>
            <a:r>
              <a:rPr lang="en-US" sz="2400" baseline="-25000" dirty="0" smtClean="0">
                <a:latin typeface="Helvetica Neue Medium" charset="0"/>
                <a:ea typeface="Helvetica Neue Medium" charset="0"/>
                <a:cs typeface="Helvetica Neue Medium" charset="0"/>
              </a:rPr>
              <a:t>2</a:t>
            </a:r>
            <a:r>
              <a:rPr lang="en-US" sz="2400" dirty="0" smtClean="0">
                <a:latin typeface="Helvetica Neue Medium" charset="0"/>
                <a:ea typeface="Helvetica Neue Medium" charset="0"/>
                <a:cs typeface="Helvetica Neue Medium" charset="0"/>
              </a:rPr>
              <a:t>, −)</a:t>
            </a:r>
            <a:endParaRPr lang="en-US" sz="24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737509" y="3735669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latin typeface="Helvetica Neue Medium" charset="0"/>
                <a:ea typeface="Helvetica Neue Medium" charset="0"/>
                <a:cs typeface="Helvetica Neue Medium" charset="0"/>
              </a:rPr>
              <a:t>S</a:t>
            </a:r>
            <a:r>
              <a:rPr lang="en-US" baseline="-25000" smtClean="0">
                <a:latin typeface="Helvetica Neue Medium" charset="0"/>
                <a:ea typeface="Helvetica Neue Medium" charset="0"/>
                <a:cs typeface="Helvetica Neue Medium" charset="0"/>
              </a:rPr>
              <a:t>2</a:t>
            </a:r>
            <a:endParaRPr lang="en-US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cxnSp>
        <p:nvCxnSpPr>
          <p:cNvPr id="16" name="Straight Connector 15"/>
          <p:cNvCxnSpPr>
            <a:stCxn id="12" idx="3"/>
            <a:endCxn id="14" idx="1"/>
          </p:cNvCxnSpPr>
          <p:nvPr/>
        </p:nvCxnSpPr>
        <p:spPr>
          <a:xfrm flipV="1">
            <a:off x="2711335" y="3139171"/>
            <a:ext cx="1517787" cy="435624"/>
          </a:xfrm>
          <a:prstGeom prst="line">
            <a:avLst/>
          </a:prstGeom>
          <a:ln>
            <a:prstDash val="solid"/>
            <a:headEnd type="none" w="med" len="med"/>
            <a:tailEnd type="none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20" idx="0"/>
            <a:endCxn id="14" idx="2"/>
          </p:cNvCxnSpPr>
          <p:nvPr/>
        </p:nvCxnSpPr>
        <p:spPr>
          <a:xfrm flipV="1">
            <a:off x="4305271" y="3558271"/>
            <a:ext cx="419151" cy="1883080"/>
          </a:xfrm>
          <a:prstGeom prst="line">
            <a:avLst/>
          </a:prstGeom>
          <a:ln>
            <a:prstDash val="solid"/>
            <a:headEnd type="none" w="med" len="med"/>
            <a:tailEnd type="none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20" idx="3"/>
            <a:endCxn id="17" idx="2"/>
          </p:cNvCxnSpPr>
          <p:nvPr/>
        </p:nvCxnSpPr>
        <p:spPr>
          <a:xfrm flipV="1">
            <a:off x="4462289" y="4532886"/>
            <a:ext cx="1779920" cy="1205386"/>
          </a:xfrm>
          <a:prstGeom prst="line">
            <a:avLst/>
          </a:prstGeom>
          <a:ln>
            <a:prstDash val="solid"/>
            <a:headEnd type="none" w="med" len="med"/>
            <a:tailEnd type="none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17" idx="0"/>
            <a:endCxn id="14" idx="3"/>
          </p:cNvCxnSpPr>
          <p:nvPr/>
        </p:nvCxnSpPr>
        <p:spPr>
          <a:xfrm flipH="1" flipV="1">
            <a:off x="5219722" y="3139171"/>
            <a:ext cx="1022487" cy="555515"/>
          </a:xfrm>
          <a:prstGeom prst="line">
            <a:avLst/>
          </a:prstGeom>
          <a:ln>
            <a:prstDash val="solid"/>
            <a:headEnd type="none" w="med" len="med"/>
            <a:tailEnd type="none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12" idx="3"/>
            <a:endCxn id="17" idx="1"/>
          </p:cNvCxnSpPr>
          <p:nvPr/>
        </p:nvCxnSpPr>
        <p:spPr>
          <a:xfrm>
            <a:off x="2711335" y="3574795"/>
            <a:ext cx="3035574" cy="538991"/>
          </a:xfrm>
          <a:prstGeom prst="line">
            <a:avLst/>
          </a:prstGeom>
          <a:ln>
            <a:prstDash val="solid"/>
            <a:headEnd type="none" w="med" len="med"/>
            <a:tailEnd type="none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1" name="Cross 20"/>
          <p:cNvSpPr/>
          <p:nvPr/>
        </p:nvSpPr>
        <p:spPr>
          <a:xfrm rot="2700000">
            <a:off x="3458913" y="3120291"/>
            <a:ext cx="369328" cy="369825"/>
          </a:xfrm>
          <a:prstGeom prst="plus">
            <a:avLst>
              <a:gd name="adj" fmla="val 38681"/>
            </a:avLst>
          </a:prstGeom>
          <a:solidFill>
            <a:srgbClr val="FF00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600" dirty="0">
              <a:solidFill>
                <a:schemeClr val="tx1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cxnSp>
        <p:nvCxnSpPr>
          <p:cNvPr id="22" name="Straight Connector 21"/>
          <p:cNvCxnSpPr>
            <a:stCxn id="20" idx="1"/>
            <a:endCxn id="12" idx="3"/>
          </p:cNvCxnSpPr>
          <p:nvPr/>
        </p:nvCxnSpPr>
        <p:spPr>
          <a:xfrm flipH="1" flipV="1">
            <a:off x="2711335" y="3574795"/>
            <a:ext cx="1436918" cy="2163477"/>
          </a:xfrm>
          <a:prstGeom prst="line">
            <a:avLst/>
          </a:prstGeom>
          <a:ln>
            <a:prstDash val="solid"/>
            <a:headEnd type="none" w="med" len="med"/>
            <a:tailEnd type="none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1391650" y="2674177"/>
            <a:ext cx="14453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latin typeface="Helvetica Neue Medium" charset="0"/>
                <a:ea typeface="Helvetica Neue Medium" charset="0"/>
                <a:cs typeface="Helvetica Neue Medium" charset="0"/>
              </a:rPr>
              <a:t>View Server</a:t>
            </a:r>
            <a:endParaRPr lang="en-US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24" name="Cloud Callout 23"/>
          <p:cNvSpPr/>
          <p:nvPr/>
        </p:nvSpPr>
        <p:spPr>
          <a:xfrm>
            <a:off x="5041777" y="2111443"/>
            <a:ext cx="1740023" cy="652539"/>
          </a:xfrm>
          <a:prstGeom prst="cloudCallout">
            <a:avLst>
              <a:gd name="adj1" fmla="val -43792"/>
              <a:gd name="adj2" fmla="val 89710"/>
            </a:avLst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(1, S</a:t>
            </a:r>
            <a:r>
              <a:rPr lang="en-US" baseline="-2500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1</a:t>
            </a:r>
            <a:r>
              <a:rPr lang="en-US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, S</a:t>
            </a:r>
            <a:r>
              <a:rPr lang="en-US" baseline="-2500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2</a:t>
            </a:r>
            <a:r>
              <a:rPr lang="en-US" smtClean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)</a:t>
            </a:r>
            <a:endParaRPr lang="en-US">
              <a:solidFill>
                <a:schemeClr val="tx1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26" name="Cloud Callout 25"/>
          <p:cNvSpPr/>
          <p:nvPr/>
        </p:nvSpPr>
        <p:spPr>
          <a:xfrm>
            <a:off x="3764733" y="4578780"/>
            <a:ext cx="1740023" cy="652539"/>
          </a:xfrm>
          <a:prstGeom prst="cloudCallout">
            <a:avLst>
              <a:gd name="adj1" fmla="val -9608"/>
              <a:gd name="adj2" fmla="val 97873"/>
            </a:avLst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(1, S</a:t>
            </a:r>
            <a:r>
              <a:rPr lang="en-US" baseline="-2500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1</a:t>
            </a:r>
            <a:r>
              <a:rPr lang="en-US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, S</a:t>
            </a:r>
            <a:r>
              <a:rPr lang="en-US" baseline="-2500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2</a:t>
            </a:r>
            <a:r>
              <a:rPr lang="en-US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)</a:t>
            </a:r>
            <a:endParaRPr lang="en-US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7" name="Cloud Callout 26"/>
          <p:cNvSpPr/>
          <p:nvPr/>
        </p:nvSpPr>
        <p:spPr>
          <a:xfrm>
            <a:off x="3761313" y="4581837"/>
            <a:ext cx="1740023" cy="652539"/>
          </a:xfrm>
          <a:prstGeom prst="cloudCallout">
            <a:avLst>
              <a:gd name="adj1" fmla="val -9608"/>
              <a:gd name="adj2" fmla="val 97873"/>
            </a:avLst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(2, S</a:t>
            </a:r>
            <a:r>
              <a:rPr lang="en-US" baseline="-2500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2</a:t>
            </a:r>
            <a:r>
              <a:rPr lang="en-US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, −)</a:t>
            </a:r>
            <a:endParaRPr lang="en-US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5257129" y="3372610"/>
            <a:ext cx="726055" cy="420116"/>
            <a:chOff x="5299534" y="4261985"/>
            <a:chExt cx="726055" cy="420116"/>
          </a:xfrm>
        </p:grpSpPr>
        <p:cxnSp>
          <p:nvCxnSpPr>
            <p:cNvPr id="30" name="Straight Arrow Connector 29"/>
            <p:cNvCxnSpPr/>
            <p:nvPr/>
          </p:nvCxnSpPr>
          <p:spPr>
            <a:xfrm>
              <a:off x="5299534" y="4261985"/>
              <a:ext cx="486128" cy="292484"/>
            </a:xfrm>
            <a:prstGeom prst="straightConnector1">
              <a:avLst/>
            </a:prstGeom>
            <a:ln>
              <a:prstDash val="solid"/>
              <a:headEnd type="none" w="med" len="med"/>
              <a:tailEnd type="arrow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31" name="Cross 30"/>
            <p:cNvSpPr/>
            <p:nvPr/>
          </p:nvSpPr>
          <p:spPr>
            <a:xfrm rot="2700000">
              <a:off x="5828751" y="4485264"/>
              <a:ext cx="196705" cy="196970"/>
            </a:xfrm>
            <a:prstGeom prst="plus">
              <a:avLst>
                <a:gd name="adj" fmla="val 30691"/>
              </a:avLst>
            </a:prstGeom>
            <a:solidFill>
              <a:srgbClr val="FF0000"/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600" dirty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</p:grpSp>
      <p:cxnSp>
        <p:nvCxnSpPr>
          <p:cNvPr id="33" name="Straight Arrow Connector 32"/>
          <p:cNvCxnSpPr/>
          <p:nvPr/>
        </p:nvCxnSpPr>
        <p:spPr>
          <a:xfrm flipV="1">
            <a:off x="4460259" y="3461993"/>
            <a:ext cx="428707" cy="1921742"/>
          </a:xfrm>
          <a:prstGeom prst="straightConnector1">
            <a:avLst/>
          </a:prstGeom>
          <a:ln w="57150">
            <a:solidFill>
              <a:srgbClr val="00B050"/>
            </a:solidFill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V="1">
            <a:off x="4612659" y="4512922"/>
            <a:ext cx="1444634" cy="1023213"/>
          </a:xfrm>
          <a:prstGeom prst="straightConnector1">
            <a:avLst/>
          </a:prstGeom>
          <a:ln w="57150">
            <a:solidFill>
              <a:srgbClr val="00B050"/>
            </a:solidFill>
            <a:prstDash val="solid"/>
            <a:headEnd type="arrow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4" name="Cloud Callout 33"/>
          <p:cNvSpPr/>
          <p:nvPr/>
        </p:nvSpPr>
        <p:spPr>
          <a:xfrm>
            <a:off x="5988380" y="4811051"/>
            <a:ext cx="1740023" cy="652539"/>
          </a:xfrm>
          <a:prstGeom prst="cloudCallout">
            <a:avLst>
              <a:gd name="adj1" fmla="val -26445"/>
              <a:gd name="adj2" fmla="val -92594"/>
            </a:avLst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(2, S</a:t>
            </a:r>
            <a:r>
              <a:rPr lang="en-US" baseline="-25000" dirty="0" smtClean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2</a:t>
            </a:r>
            <a:r>
              <a:rPr lang="en-US" dirty="0" smtClean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, −)</a:t>
            </a:r>
            <a:endParaRPr lang="en-US" dirty="0">
              <a:solidFill>
                <a:schemeClr val="tx1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287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sz="3200" u="sng" dirty="0" smtClean="0"/>
          </a:p>
          <a:p>
            <a:pPr marL="0" indent="0" algn="ctr">
              <a:buNone/>
            </a:pPr>
            <a:r>
              <a:rPr lang="en-US" sz="3200" u="sng" dirty="0" smtClean="0"/>
              <a:t>Take-away points:</a:t>
            </a:r>
          </a:p>
          <a:p>
            <a:endParaRPr lang="en-US" dirty="0"/>
          </a:p>
          <a:p>
            <a:r>
              <a:rPr lang="en-US" dirty="0" smtClean="0"/>
              <a:t>Split Brain problem </a:t>
            </a:r>
            <a:r>
              <a:rPr lang="en-US" dirty="0" smtClean="0">
                <a:solidFill>
                  <a:srgbClr val="009900"/>
                </a:solidFill>
              </a:rPr>
              <a:t>can be avoided </a:t>
            </a:r>
            <a:r>
              <a:rPr lang="en-US" dirty="0" smtClean="0"/>
              <a:t>both:</a:t>
            </a:r>
          </a:p>
          <a:p>
            <a:pPr lvl="1"/>
            <a:r>
              <a:rPr lang="en-US" dirty="0" smtClean="0"/>
              <a:t>In a decentralized design (</a:t>
            </a:r>
            <a:r>
              <a:rPr lang="en-US" dirty="0" err="1" smtClean="0"/>
              <a:t>Viewstamped</a:t>
            </a:r>
            <a:r>
              <a:rPr lang="en-US" dirty="0" smtClean="0"/>
              <a:t> Replication)</a:t>
            </a:r>
          </a:p>
          <a:p>
            <a:pPr lvl="1"/>
            <a:r>
              <a:rPr lang="en-US" dirty="0" smtClean="0"/>
              <a:t>With centralized control (View Server)</a:t>
            </a:r>
          </a:p>
          <a:p>
            <a:endParaRPr lang="en-US" dirty="0"/>
          </a:p>
          <a:p>
            <a:r>
              <a:rPr lang="en-US" dirty="0" smtClean="0"/>
              <a:t>But protocol must be designed carefully so that replica state does not </a:t>
            </a:r>
            <a:r>
              <a:rPr lang="en-US" dirty="0" smtClean="0">
                <a:solidFill>
                  <a:srgbClr val="FF0000"/>
                </a:solidFill>
              </a:rPr>
              <a:t>diverge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34AC4-E5A6-0446-ADDB-6CB25A5DDD13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Split Brain and View Changes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6839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200" dirty="0" smtClean="0"/>
              <a:t>More primary-backup replication</a:t>
            </a:r>
          </a:p>
          <a:p>
            <a:pPr marL="514350" indent="-514350">
              <a:buFont typeface="+mj-lt"/>
              <a:buAutoNum type="arabicPeriod"/>
            </a:pPr>
            <a:endParaRPr lang="en-US" sz="3200" dirty="0"/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/>
              <a:t>View changes</a:t>
            </a:r>
          </a:p>
          <a:p>
            <a:pPr marL="514350" indent="-514350">
              <a:buFont typeface="+mj-lt"/>
              <a:buAutoNum type="arabicPeriod"/>
            </a:pPr>
            <a:endParaRPr lang="en-US" sz="3200" dirty="0"/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/>
              <a:t>Reconfiguration</a:t>
            </a:r>
            <a:endParaRPr lang="en-US" sz="3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9548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More primary-backup replication</a:t>
            </a:r>
          </a:p>
          <a:p>
            <a:pPr marL="514350" indent="-514350">
              <a:buFont typeface="+mj-lt"/>
              <a:buAutoNum type="arabicPeriod"/>
            </a:pPr>
            <a:endParaRPr lang="en-US" sz="3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View changes</a:t>
            </a:r>
          </a:p>
          <a:p>
            <a:pPr marL="514350" indent="-514350">
              <a:buFont typeface="+mj-lt"/>
              <a:buAutoNum type="arabicPeriod"/>
            </a:pPr>
            <a:endParaRPr lang="en-US" sz="3200" dirty="0"/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/>
              <a:t>Reconfiguration</a:t>
            </a:r>
            <a:endParaRPr lang="en-US" sz="3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346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1447799"/>
            <a:ext cx="8763000" cy="3658893"/>
          </a:xfrm>
        </p:spPr>
        <p:txBody>
          <a:bodyPr>
            <a:normAutofit/>
          </a:bodyPr>
          <a:lstStyle/>
          <a:p>
            <a:r>
              <a:rPr lang="en-US" dirty="0" smtClean="0">
                <a:ea typeface="Helvetica Neue Medium" charset="0"/>
                <a:cs typeface="Helvetica Neue Medium" charset="0"/>
              </a:rPr>
              <a:t>What if we want to replace a faulty replica with a different machine?</a:t>
            </a:r>
          </a:p>
          <a:p>
            <a:pPr lvl="1"/>
            <a:r>
              <a:rPr lang="en-US" dirty="0" smtClean="0">
                <a:ea typeface="Helvetica Neue Medium" charset="0"/>
                <a:cs typeface="Helvetica Neue Medium" charset="0"/>
              </a:rPr>
              <a:t>For example, one of the backups may fail permanently</a:t>
            </a:r>
          </a:p>
          <a:p>
            <a:endParaRPr lang="en-US" dirty="0" smtClean="0">
              <a:ea typeface="Helvetica Neue Medium" charset="0"/>
              <a:cs typeface="Helvetica Neue Medium" charset="0"/>
            </a:endParaRPr>
          </a:p>
          <a:p>
            <a:endParaRPr lang="en-US" dirty="0">
              <a:ea typeface="Helvetica Neue Medium" charset="0"/>
              <a:cs typeface="Helvetica Neue Medium" charset="0"/>
            </a:endParaRPr>
          </a:p>
          <a:p>
            <a:r>
              <a:rPr lang="en-US" dirty="0" smtClean="0">
                <a:ea typeface="Helvetica Neue Medium" charset="0"/>
                <a:cs typeface="Helvetica Neue Medium" charset="0"/>
              </a:rPr>
              <a:t>What if we want to change the replica group size?</a:t>
            </a:r>
          </a:p>
          <a:p>
            <a:pPr lvl="1"/>
            <a:r>
              <a:rPr lang="en-US" dirty="0" smtClean="0">
                <a:ea typeface="Helvetica Neue Medium" charset="0"/>
                <a:cs typeface="Helvetica Neue Medium" charset="0"/>
              </a:rPr>
              <a:t>Decommission a replica</a:t>
            </a:r>
          </a:p>
          <a:p>
            <a:pPr lvl="1"/>
            <a:r>
              <a:rPr lang="en-US" dirty="0" smtClean="0">
                <a:ea typeface="Helvetica Neue Medium" charset="0"/>
                <a:cs typeface="Helvetica Neue Medium" charset="0"/>
              </a:rPr>
              <a:t>Add another replica (increase f, possibly)</a:t>
            </a:r>
          </a:p>
          <a:p>
            <a:pPr lvl="1"/>
            <a:endParaRPr lang="en-US" dirty="0" smtClean="0">
              <a:ea typeface="Helvetica Neue Medium" charset="0"/>
              <a:cs typeface="Helvetica Neue Medium" charset="0"/>
            </a:endParaRPr>
          </a:p>
          <a:p>
            <a:pPr lvl="1"/>
            <a:endParaRPr lang="en-US" dirty="0">
              <a:ea typeface="Helvetica Neue Medium" charset="0"/>
              <a:cs typeface="Helvetica Neue Medium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>
                <a:ea typeface="Helvetica Neue Medium" charset="0"/>
                <a:cs typeface="Helvetica Neue Medium" charset="0"/>
              </a:rPr>
              <a:pPr>
                <a:defRPr/>
              </a:pPr>
              <a:t>31</a:t>
            </a:fld>
            <a:endParaRPr lang="en-US">
              <a:ea typeface="Helvetica Neue Medium" charset="0"/>
              <a:cs typeface="Helvetica Neue Medium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a typeface="Helvetica Neue Medium" charset="0"/>
                <a:cs typeface="Helvetica Neue Medium" charset="0"/>
              </a:rPr>
              <a:t>The Need for Reconfiguration</a:t>
            </a:r>
            <a:endParaRPr lang="en-US" dirty="0">
              <a:ea typeface="Helvetica Neue Medium" charset="0"/>
              <a:cs typeface="Helvetica Neue Medium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" y="5352892"/>
            <a:ext cx="8763000" cy="95410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 algn="l">
              <a:buFont typeface="Arial" charset="0"/>
              <a:buChar char="•"/>
            </a:pPr>
            <a:r>
              <a:rPr lang="en-US" sz="2800" dirty="0">
                <a:latin typeface="Helvetica Neue Medium" charset="0"/>
                <a:ea typeface="Helvetica Neue Medium" charset="0"/>
                <a:cs typeface="Helvetica Neue Medium" charset="0"/>
              </a:rPr>
              <a:t>Protocol that handles these possibilities is </a:t>
            </a:r>
            <a:r>
              <a:rPr lang="en-US" sz="2800" dirty="0" smtClean="0">
                <a:latin typeface="Helvetica Neue Medium" charset="0"/>
                <a:ea typeface="Helvetica Neue Medium" charset="0"/>
                <a:cs typeface="Helvetica Neue Medium" charset="0"/>
              </a:rPr>
              <a:t>called the </a:t>
            </a:r>
            <a:r>
              <a:rPr lang="en-US" sz="2800" dirty="0" smtClean="0">
                <a:solidFill>
                  <a:srgbClr val="FF8F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reconfiguration protocol</a:t>
            </a:r>
            <a:endParaRPr lang="en-US" sz="2800" dirty="0">
              <a:solidFill>
                <a:srgbClr val="FF8F00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5140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52400" y="5325029"/>
            <a:ext cx="6312568" cy="55262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800" dirty="0" smtClean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1730326"/>
            <a:ext cx="8763000" cy="4716512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configuration: sorted identities of all 2f + 1 replicas</a:t>
            </a:r>
          </a:p>
          <a:p>
            <a:pPr marL="514350" indent="-514350">
              <a:buFont typeface="+mj-lt"/>
              <a:buAutoNum type="arabicPeriod"/>
            </a:pPr>
            <a:endParaRPr lang="en-US" sz="24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In-memory log with clients’ requests in assigned order</a:t>
            </a:r>
          </a:p>
          <a:p>
            <a:pPr marL="514350" indent="-514350">
              <a:buFont typeface="+mj-lt"/>
              <a:buAutoNum type="arabicPeriod"/>
            </a:pPr>
            <a:endParaRPr lang="en-US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view-number: identifies primary in configuration list</a:t>
            </a:r>
          </a:p>
          <a:p>
            <a:pPr marL="514350" indent="-514350">
              <a:buFont typeface="+mj-lt"/>
              <a:buAutoNum type="arabicPeriod"/>
            </a:pPr>
            <a:endParaRPr lang="en-US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status: normal or in a view-change</a:t>
            </a:r>
          </a:p>
          <a:p>
            <a:pPr marL="514350" indent="-514350">
              <a:buFont typeface="+mj-lt"/>
              <a:buAutoNum type="arabicPeriod"/>
            </a:pPr>
            <a:endParaRPr lang="en-US" sz="2400" dirty="0"/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>
                <a:solidFill>
                  <a:srgbClr val="FF8F00"/>
                </a:solidFill>
              </a:rPr>
              <a:t>epoch-number: </a:t>
            </a:r>
            <a:r>
              <a:rPr lang="en-US" sz="2400" dirty="0" smtClean="0"/>
              <a:t>indexes configurations</a:t>
            </a:r>
            <a:endParaRPr lang="en-US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Replica State (for Reconfiguration)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712040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5171260"/>
            <a:ext cx="8763000" cy="1305740"/>
          </a:xfrm>
        </p:spPr>
        <p:txBody>
          <a:bodyPr>
            <a:normAutofit/>
          </a:bodyPr>
          <a:lstStyle/>
          <a:p>
            <a:r>
              <a:rPr lang="en-US" sz="2600" dirty="0" smtClean="0"/>
              <a:t>Primary immediately </a:t>
            </a:r>
            <a:r>
              <a:rPr lang="en-US" sz="2600" dirty="0" smtClean="0">
                <a:solidFill>
                  <a:srgbClr val="FF8F00"/>
                </a:solidFill>
              </a:rPr>
              <a:t>stops</a:t>
            </a:r>
            <a:r>
              <a:rPr lang="en-US" sz="2600" b="1" dirty="0" smtClean="0">
                <a:solidFill>
                  <a:srgbClr val="FF8F00"/>
                </a:solidFill>
              </a:rPr>
              <a:t> </a:t>
            </a:r>
            <a:r>
              <a:rPr lang="en-US" sz="2600" dirty="0" smtClean="0"/>
              <a:t>accepting new requests</a:t>
            </a:r>
            <a:endParaRPr lang="en-US" sz="2600" dirty="0"/>
          </a:p>
          <a:p>
            <a:endParaRPr lang="en-US" sz="2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Reconfiguration (1)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61401" y="1813932"/>
            <a:ext cx="10390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smtClean="0">
                <a:latin typeface="Helvetica Neue Medium" charset="0"/>
                <a:ea typeface="Helvetica Neue Medium" charset="0"/>
                <a:cs typeface="Helvetica Neue Medium" charset="0"/>
              </a:rPr>
              <a:t>Client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61401" y="2408664"/>
            <a:ext cx="17411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 smtClean="0">
                <a:latin typeface="Helvetica Neue Medium" charset="0"/>
                <a:ea typeface="Helvetica Neue Medium" charset="0"/>
                <a:cs typeface="Helvetica Neue Medium" charset="0"/>
              </a:rPr>
              <a:t>A (Primary)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61401" y="3003396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 smtClean="0">
                <a:latin typeface="Helvetica Neue Medium" charset="0"/>
                <a:ea typeface="Helvetica Neue Medium" charset="0"/>
                <a:cs typeface="Helvetica Neue Medium" charset="0"/>
              </a:rPr>
              <a:t>B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61401" y="3598128"/>
            <a:ext cx="17196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 smtClean="0">
                <a:latin typeface="Helvetica Neue Medium" charset="0"/>
                <a:ea typeface="Helvetica Neue Medium" charset="0"/>
                <a:cs typeface="Helvetica Neue Medium" charset="0"/>
              </a:rPr>
              <a:t>C (remove)</a:t>
            </a:r>
          </a:p>
        </p:txBody>
      </p:sp>
      <p:cxnSp>
        <p:nvCxnSpPr>
          <p:cNvPr id="9" name="Straight Connector 8"/>
          <p:cNvCxnSpPr>
            <a:stCxn id="9" idx="3"/>
          </p:cNvCxnSpPr>
          <p:nvPr/>
        </p:nvCxnSpPr>
        <p:spPr>
          <a:xfrm flipV="1">
            <a:off x="1200468" y="2044764"/>
            <a:ext cx="7714932" cy="1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oli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stCxn id="10" idx="3"/>
          </p:cNvCxnSpPr>
          <p:nvPr/>
        </p:nvCxnSpPr>
        <p:spPr>
          <a:xfrm>
            <a:off x="1995365" y="2639497"/>
            <a:ext cx="6920035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oli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stCxn id="11" idx="3"/>
          </p:cNvCxnSpPr>
          <p:nvPr/>
        </p:nvCxnSpPr>
        <p:spPr>
          <a:xfrm>
            <a:off x="568885" y="3234229"/>
            <a:ext cx="8346515" cy="1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oli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stCxn id="8" idx="3"/>
          </p:cNvCxnSpPr>
          <p:nvPr/>
        </p:nvCxnSpPr>
        <p:spPr>
          <a:xfrm>
            <a:off x="1881039" y="3828961"/>
            <a:ext cx="7034361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oli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7848600" y="4496845"/>
            <a:ext cx="9957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latin typeface="Helvetica Neue Medium" charset="0"/>
                <a:ea typeface="Helvetica Neue Medium" charset="0"/>
                <a:cs typeface="Helvetica Neue Medium" charset="0"/>
              </a:rPr>
              <a:t>Time </a:t>
            </a:r>
            <a:r>
              <a:rPr lang="en-US" smtClean="0">
                <a:latin typeface="Helvetica Neue Medium" charset="0"/>
                <a:ea typeface="Helvetica Neue Medium" charset="0"/>
                <a:cs typeface="Helvetica Neue Medium" charset="0"/>
                <a:sym typeface="Wingdings"/>
              </a:rPr>
              <a:t></a:t>
            </a:r>
            <a:endParaRPr lang="en-US" smtClean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2411357" y="2039557"/>
            <a:ext cx="401444" cy="594733"/>
          </a:xfrm>
          <a:prstGeom prst="straightConnector1">
            <a:avLst/>
          </a:prstGeom>
          <a:ln w="57150">
            <a:prstDash val="solid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241745" y="1553958"/>
            <a:ext cx="18822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Helvetica Neue Medium" charset="0"/>
                <a:ea typeface="Helvetica Neue Medium" charset="0"/>
                <a:cs typeface="Helvetica Neue Medium" charset="0"/>
              </a:rPr>
              <a:t>Reconfiguration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3181653" y="1544628"/>
            <a:ext cx="1019510" cy="2295398"/>
            <a:chOff x="3467124" y="1544628"/>
            <a:chExt cx="1019510" cy="2295398"/>
          </a:xfrm>
        </p:grpSpPr>
        <p:cxnSp>
          <p:nvCxnSpPr>
            <p:cNvPr id="17" name="Straight Arrow Connector 16"/>
            <p:cNvCxnSpPr/>
            <p:nvPr/>
          </p:nvCxnSpPr>
          <p:spPr>
            <a:xfrm>
              <a:off x="3652243" y="2650563"/>
              <a:ext cx="401444" cy="594733"/>
            </a:xfrm>
            <a:prstGeom prst="straightConnector1">
              <a:avLst/>
            </a:prstGeom>
            <a:ln w="57150">
              <a:prstDash val="solid"/>
              <a:tailEnd type="triangle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>
              <a:off x="3652243" y="2643794"/>
              <a:ext cx="401444" cy="1196232"/>
            </a:xfrm>
            <a:prstGeom prst="straightConnector1">
              <a:avLst/>
            </a:prstGeom>
            <a:ln w="57150">
              <a:prstDash val="solid"/>
              <a:tailEnd type="triangle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3467124" y="1544628"/>
              <a:ext cx="10195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Helvetica Neue Medium" charset="0"/>
                  <a:ea typeface="Helvetica Neue Medium" charset="0"/>
                  <a:cs typeface="Helvetica Neue Medium" charset="0"/>
                </a:rPr>
                <a:t>Prepare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4239543" y="1539851"/>
            <a:ext cx="1352934" cy="2290145"/>
            <a:chOff x="4239543" y="1539851"/>
            <a:chExt cx="1352934" cy="2290145"/>
          </a:xfrm>
        </p:grpSpPr>
        <p:cxnSp>
          <p:nvCxnSpPr>
            <p:cNvPr id="21" name="Straight Arrow Connector 20"/>
            <p:cNvCxnSpPr/>
            <p:nvPr/>
          </p:nvCxnSpPr>
          <p:spPr>
            <a:xfrm flipV="1">
              <a:off x="4697424" y="2640533"/>
              <a:ext cx="337954" cy="1189463"/>
            </a:xfrm>
            <a:prstGeom prst="straightConnector1">
              <a:avLst/>
            </a:prstGeom>
            <a:ln w="57150">
              <a:prstDash val="solid"/>
              <a:tailEnd type="triangle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 flipV="1">
              <a:off x="4561357" y="2628432"/>
              <a:ext cx="339142" cy="594731"/>
            </a:xfrm>
            <a:prstGeom prst="straightConnector1">
              <a:avLst/>
            </a:prstGeom>
            <a:ln w="57150">
              <a:prstDash val="solid"/>
              <a:tailEnd type="triangle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23" name="TextBox 22"/>
            <p:cNvSpPr txBox="1"/>
            <p:nvPr/>
          </p:nvSpPr>
          <p:spPr>
            <a:xfrm>
              <a:off x="4239543" y="1539851"/>
              <a:ext cx="135293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Helvetica Neue Medium" charset="0"/>
                  <a:ea typeface="Helvetica Neue Medium" charset="0"/>
                  <a:cs typeface="Helvetica Neue Medium" charset="0"/>
                </a:rPr>
                <a:t>PrepareOK</a:t>
              </a:r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1150677" y="2077690"/>
            <a:ext cx="14029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Helvetica Neue Medium" charset="0"/>
                <a:ea typeface="Helvetica Neue Medium" charset="0"/>
                <a:cs typeface="Helvetica Neue Medium" charset="0"/>
              </a:rPr>
              <a:t>new-</a:t>
            </a:r>
            <a:r>
              <a:rPr lang="en-US" sz="1800" dirty="0" err="1" smtClean="0">
                <a:latin typeface="Helvetica Neue Medium" charset="0"/>
                <a:ea typeface="Helvetica Neue Medium" charset="0"/>
                <a:cs typeface="Helvetica Neue Medium" charset="0"/>
              </a:rPr>
              <a:t>config</a:t>
            </a:r>
            <a:endParaRPr lang="en-US" sz="1800" dirty="0" smtClean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52400" y="4181513"/>
            <a:ext cx="12442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 smtClean="0">
                <a:latin typeface="Helvetica Neue Medium" charset="0"/>
                <a:ea typeface="Helvetica Neue Medium" charset="0"/>
                <a:cs typeface="Helvetica Neue Medium" charset="0"/>
              </a:rPr>
              <a:t>D (add)</a:t>
            </a:r>
          </a:p>
        </p:txBody>
      </p:sp>
      <p:cxnSp>
        <p:nvCxnSpPr>
          <p:cNvPr id="35" name="Straight Connector 34"/>
          <p:cNvCxnSpPr/>
          <p:nvPr/>
        </p:nvCxnSpPr>
        <p:spPr>
          <a:xfrm>
            <a:off x="1320451" y="4412346"/>
            <a:ext cx="7509748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oli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3088951" y="1553958"/>
            <a:ext cx="0" cy="3057920"/>
          </a:xfrm>
          <a:prstGeom prst="line">
            <a:avLst/>
          </a:prstGeom>
          <a:ln w="57150">
            <a:solidFill>
              <a:srgbClr val="FF8F00"/>
            </a:solidFill>
            <a:prstDash val="sysDash"/>
            <a:headEnd type="none" w="med" len="med"/>
            <a:tailEnd type="none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7972514" y="740956"/>
            <a:ext cx="8435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 (</a:t>
            </a:r>
            <a:r>
              <a:rPr lang="en-US" i="1" dirty="0">
                <a:latin typeface="Helvetica Neue Medium" charset="0"/>
                <a:ea typeface="Helvetica Neue Medium" charset="0"/>
                <a:cs typeface="Helvetica Neue Medium" charset="0"/>
              </a:rPr>
              <a:t>f</a:t>
            </a:r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 = 1)</a:t>
            </a:r>
          </a:p>
        </p:txBody>
      </p:sp>
    </p:spTree>
    <p:extLst>
      <p:ext uri="{BB962C8B-B14F-4D97-AF65-F5344CB8AC3E}">
        <p14:creationId xmlns:p14="http://schemas.microsoft.com/office/powerpoint/2010/main" val="726798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5171260"/>
            <a:ext cx="8763000" cy="130574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ea typeface="Helvetica Neue Medium" charset="0"/>
                <a:cs typeface="Helvetica Neue Medium" charset="0"/>
              </a:rPr>
              <a:t>Primary immediately stops accepting new requests</a:t>
            </a:r>
            <a:endParaRPr lang="en-US" dirty="0">
              <a:ea typeface="Helvetica Neue Medium" charset="0"/>
              <a:cs typeface="Helvetica Neue Medium" charset="0"/>
            </a:endParaRPr>
          </a:p>
          <a:p>
            <a:endParaRPr lang="en-US" dirty="0" smtClean="0">
              <a:ea typeface="Helvetica Neue Medium" charset="0"/>
              <a:cs typeface="Helvetica Neue Medium" charset="0"/>
            </a:endParaRPr>
          </a:p>
          <a:p>
            <a:r>
              <a:rPr lang="en-US" dirty="0" smtClean="0">
                <a:ea typeface="Helvetica Neue Medium" charset="0"/>
                <a:cs typeface="Helvetica Neue Medium" charset="0"/>
              </a:rPr>
              <a:t>No up-call to RSM for </a:t>
            </a:r>
            <a:r>
              <a:rPr lang="en-US" dirty="0" smtClean="0">
                <a:solidFill>
                  <a:srgbClr val="FF8F00"/>
                </a:solidFill>
                <a:ea typeface="Helvetica Neue Medium" charset="0"/>
                <a:cs typeface="Helvetica Neue Medium" charset="0"/>
              </a:rPr>
              <a:t>executing</a:t>
            </a:r>
            <a:r>
              <a:rPr lang="en-US" dirty="0" smtClean="0">
                <a:ea typeface="Helvetica Neue Medium" charset="0"/>
                <a:cs typeface="Helvetica Neue Medium" charset="0"/>
              </a:rPr>
              <a:t> this request</a:t>
            </a:r>
            <a:endParaRPr lang="en-US" dirty="0">
              <a:ea typeface="Helvetica Neue Medium" charset="0"/>
              <a:cs typeface="Helvetica Neue Medium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>
                <a:ea typeface="Helvetica Neue Medium" charset="0"/>
                <a:cs typeface="Helvetica Neue Medium" charset="0"/>
              </a:rPr>
              <a:pPr>
                <a:defRPr/>
              </a:pPr>
              <a:t>34</a:t>
            </a:fld>
            <a:endParaRPr lang="en-US">
              <a:ea typeface="Helvetica Neue Medium" charset="0"/>
              <a:cs typeface="Helvetica Neue Medium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a typeface="Helvetica Neue Medium" charset="0"/>
                <a:cs typeface="Helvetica Neue Medium" charset="0"/>
              </a:rPr>
              <a:t>Reconfiguration (2)</a:t>
            </a:r>
            <a:endParaRPr lang="en-US" dirty="0">
              <a:ea typeface="Helvetica Neue Medium" charset="0"/>
              <a:cs typeface="Helvetica Neue Medium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1401" y="1813932"/>
            <a:ext cx="10390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smtClean="0">
                <a:latin typeface="Helvetica Neue Medium" charset="0"/>
                <a:ea typeface="Helvetica Neue Medium" charset="0"/>
                <a:cs typeface="Helvetica Neue Medium" charset="0"/>
              </a:rPr>
              <a:t>Client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61401" y="2408664"/>
            <a:ext cx="17411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 smtClean="0">
                <a:latin typeface="Helvetica Neue Medium" charset="0"/>
                <a:ea typeface="Helvetica Neue Medium" charset="0"/>
                <a:cs typeface="Helvetica Neue Medium" charset="0"/>
              </a:rPr>
              <a:t>A (Primary)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61401" y="3003396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 smtClean="0">
                <a:latin typeface="Helvetica Neue Medium" charset="0"/>
                <a:ea typeface="Helvetica Neue Medium" charset="0"/>
                <a:cs typeface="Helvetica Neue Medium" charset="0"/>
              </a:rPr>
              <a:t>B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61401" y="3598128"/>
            <a:ext cx="17196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 smtClean="0">
                <a:latin typeface="Helvetica Neue Medium" charset="0"/>
                <a:ea typeface="Helvetica Neue Medium" charset="0"/>
                <a:cs typeface="Helvetica Neue Medium" charset="0"/>
              </a:rPr>
              <a:t>C (remove)</a:t>
            </a:r>
          </a:p>
        </p:txBody>
      </p:sp>
      <p:cxnSp>
        <p:nvCxnSpPr>
          <p:cNvPr id="9" name="Straight Connector 8"/>
          <p:cNvCxnSpPr>
            <a:stCxn id="9" idx="3"/>
          </p:cNvCxnSpPr>
          <p:nvPr/>
        </p:nvCxnSpPr>
        <p:spPr>
          <a:xfrm flipV="1">
            <a:off x="1200468" y="2044764"/>
            <a:ext cx="7714932" cy="1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oli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stCxn id="10" idx="3"/>
          </p:cNvCxnSpPr>
          <p:nvPr/>
        </p:nvCxnSpPr>
        <p:spPr>
          <a:xfrm>
            <a:off x="1995365" y="2639497"/>
            <a:ext cx="6920035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oli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stCxn id="11" idx="3"/>
          </p:cNvCxnSpPr>
          <p:nvPr/>
        </p:nvCxnSpPr>
        <p:spPr>
          <a:xfrm>
            <a:off x="568885" y="3234229"/>
            <a:ext cx="8346515" cy="1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oli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stCxn id="8" idx="3"/>
          </p:cNvCxnSpPr>
          <p:nvPr/>
        </p:nvCxnSpPr>
        <p:spPr>
          <a:xfrm>
            <a:off x="1881039" y="3828961"/>
            <a:ext cx="7034361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oli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7848600" y="4496845"/>
            <a:ext cx="9957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latin typeface="Helvetica Neue Medium" charset="0"/>
                <a:ea typeface="Helvetica Neue Medium" charset="0"/>
                <a:cs typeface="Helvetica Neue Medium" charset="0"/>
              </a:rPr>
              <a:t>Time </a:t>
            </a:r>
            <a:r>
              <a:rPr lang="en-US" smtClean="0">
                <a:latin typeface="Helvetica Neue Medium" charset="0"/>
                <a:ea typeface="Helvetica Neue Medium" charset="0"/>
                <a:cs typeface="Helvetica Neue Medium" charset="0"/>
                <a:sym typeface="Wingdings"/>
              </a:rPr>
              <a:t></a:t>
            </a:r>
            <a:endParaRPr lang="en-US" smtClean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2411357" y="2039557"/>
            <a:ext cx="401444" cy="594733"/>
          </a:xfrm>
          <a:prstGeom prst="straightConnector1">
            <a:avLst/>
          </a:prstGeom>
          <a:ln w="57150">
            <a:prstDash val="solid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241745" y="1553958"/>
            <a:ext cx="18822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latin typeface="Helvetica Neue Medium" charset="0"/>
                <a:ea typeface="Helvetica Neue Medium" charset="0"/>
                <a:cs typeface="Helvetica Neue Medium" charset="0"/>
              </a:rPr>
              <a:t>Reconfiguration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150677" y="2077690"/>
            <a:ext cx="14029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Helvetica Neue Medium" charset="0"/>
                <a:ea typeface="Helvetica Neue Medium" charset="0"/>
                <a:cs typeface="Helvetica Neue Medium" charset="0"/>
              </a:rPr>
              <a:t>new-</a:t>
            </a:r>
            <a:r>
              <a:rPr lang="en-US" sz="1800" dirty="0" err="1" smtClean="0">
                <a:latin typeface="Helvetica Neue Medium" charset="0"/>
                <a:ea typeface="Helvetica Neue Medium" charset="0"/>
                <a:cs typeface="Helvetica Neue Medium" charset="0"/>
              </a:rPr>
              <a:t>config</a:t>
            </a:r>
            <a:endParaRPr lang="en-US" sz="1800" dirty="0" smtClean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52400" y="4181513"/>
            <a:ext cx="12442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 smtClean="0">
                <a:latin typeface="Helvetica Neue Medium" charset="0"/>
                <a:ea typeface="Helvetica Neue Medium" charset="0"/>
                <a:cs typeface="Helvetica Neue Medium" charset="0"/>
              </a:rPr>
              <a:t>D (add)</a:t>
            </a:r>
          </a:p>
        </p:txBody>
      </p:sp>
      <p:cxnSp>
        <p:nvCxnSpPr>
          <p:cNvPr id="35" name="Straight Connector 34"/>
          <p:cNvCxnSpPr/>
          <p:nvPr/>
        </p:nvCxnSpPr>
        <p:spPr>
          <a:xfrm>
            <a:off x="1320451" y="4412346"/>
            <a:ext cx="7509748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oli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43" name="Group 42"/>
          <p:cNvGrpSpPr/>
          <p:nvPr/>
        </p:nvGrpSpPr>
        <p:grpSpPr>
          <a:xfrm>
            <a:off x="4079108" y="1540951"/>
            <a:ext cx="792205" cy="1084342"/>
            <a:chOff x="6952400" y="1532996"/>
            <a:chExt cx="792205" cy="1084342"/>
          </a:xfrm>
        </p:grpSpPr>
        <p:sp>
          <p:nvSpPr>
            <p:cNvPr id="44" name="TextBox 43"/>
            <p:cNvSpPr txBox="1"/>
            <p:nvPr/>
          </p:nvSpPr>
          <p:spPr>
            <a:xfrm>
              <a:off x="6952400" y="1532996"/>
              <a:ext cx="79220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mtClean="0">
                  <a:latin typeface="Helvetica Neue Medium" charset="0"/>
                  <a:ea typeface="Helvetica Neue Medium" charset="0"/>
                  <a:cs typeface="Helvetica Neue Medium" charset="0"/>
                </a:rPr>
                <a:t>Reply</a:t>
              </a:r>
            </a:p>
          </p:txBody>
        </p:sp>
        <p:cxnSp>
          <p:nvCxnSpPr>
            <p:cNvPr id="47" name="Straight Arrow Connector 46"/>
            <p:cNvCxnSpPr/>
            <p:nvPr/>
          </p:nvCxnSpPr>
          <p:spPr>
            <a:xfrm flipV="1">
              <a:off x="7064112" y="2044764"/>
              <a:ext cx="416312" cy="572574"/>
            </a:xfrm>
            <a:prstGeom prst="straightConnector1">
              <a:avLst/>
            </a:prstGeom>
            <a:ln w="57150">
              <a:prstDash val="solid"/>
              <a:tailEnd type="triangle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4" name="Rectangle 23"/>
          <p:cNvSpPr/>
          <p:nvPr/>
        </p:nvSpPr>
        <p:spPr>
          <a:xfrm>
            <a:off x="3048869" y="2275597"/>
            <a:ext cx="715646" cy="19059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vert270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75000"/>
              </a:lnSpc>
            </a:pPr>
            <a:r>
              <a:rPr lang="en-US" sz="2400" dirty="0" smtClean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Prepare, PrepareOK</a:t>
            </a:r>
          </a:p>
        </p:txBody>
      </p:sp>
      <p:cxnSp>
        <p:nvCxnSpPr>
          <p:cNvPr id="36" name="Straight Connector 35"/>
          <p:cNvCxnSpPr/>
          <p:nvPr/>
        </p:nvCxnSpPr>
        <p:spPr>
          <a:xfrm>
            <a:off x="4022795" y="1705269"/>
            <a:ext cx="0" cy="3057920"/>
          </a:xfrm>
          <a:prstGeom prst="line">
            <a:avLst/>
          </a:prstGeom>
          <a:ln w="57150">
            <a:solidFill>
              <a:srgbClr val="FF8F00"/>
            </a:solidFill>
            <a:prstDash val="sysDash"/>
            <a:headEnd type="none" w="med" len="med"/>
            <a:tailEnd type="none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7972514" y="740956"/>
            <a:ext cx="8435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 (</a:t>
            </a:r>
            <a:r>
              <a:rPr lang="en-US" i="1" dirty="0">
                <a:latin typeface="Helvetica Neue Medium" charset="0"/>
                <a:ea typeface="Helvetica Neue Medium" charset="0"/>
                <a:cs typeface="Helvetica Neue Medium" charset="0"/>
              </a:rPr>
              <a:t>f</a:t>
            </a:r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 = 1)</a:t>
            </a:r>
          </a:p>
        </p:txBody>
      </p:sp>
    </p:spTree>
    <p:extLst>
      <p:ext uri="{BB962C8B-B14F-4D97-AF65-F5344CB8AC3E}">
        <p14:creationId xmlns:p14="http://schemas.microsoft.com/office/powerpoint/2010/main" val="1364342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5171260"/>
            <a:ext cx="8763000" cy="130574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ea typeface="Helvetica Neue Medium" charset="0"/>
                <a:cs typeface="Helvetica Neue Medium" charset="0"/>
              </a:rPr>
              <a:t>Primary sends Commit messages to old replicas</a:t>
            </a:r>
          </a:p>
          <a:p>
            <a:endParaRPr lang="en-US" dirty="0">
              <a:ea typeface="Helvetica Neue Medium" charset="0"/>
              <a:cs typeface="Helvetica Neue Medium" charset="0"/>
            </a:endParaRPr>
          </a:p>
          <a:p>
            <a:r>
              <a:rPr lang="en-US" dirty="0" smtClean="0">
                <a:ea typeface="Helvetica Neue Medium" charset="0"/>
                <a:cs typeface="Helvetica Neue Medium" charset="0"/>
              </a:rPr>
              <a:t>Primary sends </a:t>
            </a:r>
            <a:r>
              <a:rPr lang="en-US" dirty="0" err="1" smtClean="0">
                <a:solidFill>
                  <a:srgbClr val="FF8F00"/>
                </a:solidFill>
                <a:ea typeface="Helvetica Neue Medium" charset="0"/>
                <a:cs typeface="Helvetica Neue Medium" charset="0"/>
              </a:rPr>
              <a:t>StartEpoch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ea typeface="Helvetica Neue Medium" charset="0"/>
                <a:cs typeface="Helvetica Neue Medium" charset="0"/>
              </a:rPr>
              <a:t> </a:t>
            </a:r>
            <a:r>
              <a:rPr lang="en-US" dirty="0" smtClean="0">
                <a:ea typeface="Helvetica Neue Medium" charset="0"/>
                <a:cs typeface="Helvetica Neue Medium" charset="0"/>
              </a:rPr>
              <a:t>message to new replica(s)</a:t>
            </a:r>
            <a:endParaRPr lang="en-US" dirty="0">
              <a:ea typeface="Helvetica Neue Medium" charset="0"/>
              <a:cs typeface="Helvetica Neue Medium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>
                <a:ea typeface="Helvetica Neue Medium" charset="0"/>
                <a:cs typeface="Helvetica Neue Medium" charset="0"/>
              </a:rPr>
              <a:pPr>
                <a:defRPr/>
              </a:pPr>
              <a:t>35</a:t>
            </a:fld>
            <a:endParaRPr lang="en-US">
              <a:ea typeface="Helvetica Neue Medium" charset="0"/>
              <a:cs typeface="Helvetica Neue Medium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a typeface="Helvetica Neue Medium" charset="0"/>
                <a:cs typeface="Helvetica Neue Medium" charset="0"/>
              </a:rPr>
              <a:t>Reconfiguration (3)</a:t>
            </a:r>
            <a:endParaRPr lang="en-US" dirty="0">
              <a:ea typeface="Helvetica Neue Medium" charset="0"/>
              <a:cs typeface="Helvetica Neue Medium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1401" y="1813932"/>
            <a:ext cx="10390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smtClean="0">
                <a:latin typeface="Helvetica Neue Medium" charset="0"/>
                <a:ea typeface="Helvetica Neue Medium" charset="0"/>
                <a:cs typeface="Helvetica Neue Medium" charset="0"/>
              </a:rPr>
              <a:t>Client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61401" y="2408664"/>
            <a:ext cx="17411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 smtClean="0">
                <a:latin typeface="Helvetica Neue Medium" charset="0"/>
                <a:ea typeface="Helvetica Neue Medium" charset="0"/>
                <a:cs typeface="Helvetica Neue Medium" charset="0"/>
              </a:rPr>
              <a:t>A (Primary)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61401" y="3003396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 smtClean="0">
                <a:latin typeface="Helvetica Neue Medium" charset="0"/>
                <a:ea typeface="Helvetica Neue Medium" charset="0"/>
                <a:cs typeface="Helvetica Neue Medium" charset="0"/>
              </a:rPr>
              <a:t>B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61401" y="3598128"/>
            <a:ext cx="17196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 smtClean="0">
                <a:latin typeface="Helvetica Neue Medium" charset="0"/>
                <a:ea typeface="Helvetica Neue Medium" charset="0"/>
                <a:cs typeface="Helvetica Neue Medium" charset="0"/>
              </a:rPr>
              <a:t>C (remove)</a:t>
            </a:r>
          </a:p>
        </p:txBody>
      </p:sp>
      <p:cxnSp>
        <p:nvCxnSpPr>
          <p:cNvPr id="9" name="Straight Connector 8"/>
          <p:cNvCxnSpPr>
            <a:stCxn id="9" idx="3"/>
          </p:cNvCxnSpPr>
          <p:nvPr/>
        </p:nvCxnSpPr>
        <p:spPr>
          <a:xfrm flipV="1">
            <a:off x="1200468" y="2044764"/>
            <a:ext cx="7714932" cy="1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oli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stCxn id="10" idx="3"/>
          </p:cNvCxnSpPr>
          <p:nvPr/>
        </p:nvCxnSpPr>
        <p:spPr>
          <a:xfrm>
            <a:off x="1995365" y="2639497"/>
            <a:ext cx="6920035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oli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stCxn id="11" idx="3"/>
          </p:cNvCxnSpPr>
          <p:nvPr/>
        </p:nvCxnSpPr>
        <p:spPr>
          <a:xfrm>
            <a:off x="568885" y="3234229"/>
            <a:ext cx="8346515" cy="1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oli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stCxn id="8" idx="3"/>
          </p:cNvCxnSpPr>
          <p:nvPr/>
        </p:nvCxnSpPr>
        <p:spPr>
          <a:xfrm>
            <a:off x="1881039" y="3828961"/>
            <a:ext cx="7034361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oli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7848600" y="4496845"/>
            <a:ext cx="9957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latin typeface="Helvetica Neue Medium" charset="0"/>
                <a:ea typeface="Helvetica Neue Medium" charset="0"/>
                <a:cs typeface="Helvetica Neue Medium" charset="0"/>
              </a:rPr>
              <a:t>Time </a:t>
            </a:r>
            <a:r>
              <a:rPr lang="en-US" smtClean="0">
                <a:latin typeface="Helvetica Neue Medium" charset="0"/>
                <a:ea typeface="Helvetica Neue Medium" charset="0"/>
                <a:cs typeface="Helvetica Neue Medium" charset="0"/>
                <a:sym typeface="Wingdings"/>
              </a:rPr>
              <a:t></a:t>
            </a:r>
            <a:endParaRPr lang="en-US" smtClean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2411357" y="2039557"/>
            <a:ext cx="401444" cy="594733"/>
          </a:xfrm>
          <a:prstGeom prst="straightConnector1">
            <a:avLst/>
          </a:prstGeom>
          <a:ln w="57150">
            <a:prstDash val="solid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241745" y="1553958"/>
            <a:ext cx="18822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latin typeface="Helvetica Neue Medium" charset="0"/>
                <a:ea typeface="Helvetica Neue Medium" charset="0"/>
                <a:cs typeface="Helvetica Neue Medium" charset="0"/>
              </a:rPr>
              <a:t>Reconfiguration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150677" y="2077690"/>
            <a:ext cx="14029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Helvetica Neue Medium" charset="0"/>
                <a:ea typeface="Helvetica Neue Medium" charset="0"/>
                <a:cs typeface="Helvetica Neue Medium" charset="0"/>
              </a:rPr>
              <a:t>new-</a:t>
            </a:r>
            <a:r>
              <a:rPr lang="en-US" sz="1800" dirty="0" err="1" smtClean="0">
                <a:latin typeface="Helvetica Neue Medium" charset="0"/>
                <a:ea typeface="Helvetica Neue Medium" charset="0"/>
                <a:cs typeface="Helvetica Neue Medium" charset="0"/>
              </a:rPr>
              <a:t>config</a:t>
            </a:r>
            <a:endParaRPr lang="en-US" sz="1800" dirty="0" smtClean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52400" y="4181513"/>
            <a:ext cx="12442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 smtClean="0">
                <a:latin typeface="Helvetica Neue Medium" charset="0"/>
                <a:ea typeface="Helvetica Neue Medium" charset="0"/>
                <a:cs typeface="Helvetica Neue Medium" charset="0"/>
              </a:rPr>
              <a:t>D (add)</a:t>
            </a:r>
          </a:p>
        </p:txBody>
      </p:sp>
      <p:cxnSp>
        <p:nvCxnSpPr>
          <p:cNvPr id="35" name="Straight Connector 34"/>
          <p:cNvCxnSpPr/>
          <p:nvPr/>
        </p:nvCxnSpPr>
        <p:spPr>
          <a:xfrm>
            <a:off x="1320451" y="4412346"/>
            <a:ext cx="7509748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oli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43" name="Group 42"/>
          <p:cNvGrpSpPr/>
          <p:nvPr/>
        </p:nvGrpSpPr>
        <p:grpSpPr>
          <a:xfrm>
            <a:off x="4079108" y="1540951"/>
            <a:ext cx="792205" cy="1084342"/>
            <a:chOff x="6952400" y="1532996"/>
            <a:chExt cx="792205" cy="1084342"/>
          </a:xfrm>
        </p:grpSpPr>
        <p:sp>
          <p:nvSpPr>
            <p:cNvPr id="44" name="TextBox 43"/>
            <p:cNvSpPr txBox="1"/>
            <p:nvPr/>
          </p:nvSpPr>
          <p:spPr>
            <a:xfrm>
              <a:off x="6952400" y="1532996"/>
              <a:ext cx="79220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mtClean="0">
                  <a:latin typeface="Helvetica Neue Medium" charset="0"/>
                  <a:ea typeface="Helvetica Neue Medium" charset="0"/>
                  <a:cs typeface="Helvetica Neue Medium" charset="0"/>
                </a:rPr>
                <a:t>Reply</a:t>
              </a:r>
            </a:p>
          </p:txBody>
        </p:sp>
        <p:cxnSp>
          <p:nvCxnSpPr>
            <p:cNvPr id="47" name="Straight Arrow Connector 46"/>
            <p:cNvCxnSpPr/>
            <p:nvPr/>
          </p:nvCxnSpPr>
          <p:spPr>
            <a:xfrm flipV="1">
              <a:off x="7064112" y="2044764"/>
              <a:ext cx="416312" cy="572574"/>
            </a:xfrm>
            <a:prstGeom prst="straightConnector1">
              <a:avLst/>
            </a:prstGeom>
            <a:ln w="57150">
              <a:prstDash val="solid"/>
              <a:tailEnd type="triangle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4" name="Rectangle 23"/>
          <p:cNvSpPr/>
          <p:nvPr/>
        </p:nvSpPr>
        <p:spPr>
          <a:xfrm>
            <a:off x="3048869" y="2275597"/>
            <a:ext cx="715646" cy="19059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vert270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75000"/>
              </a:lnSpc>
            </a:pPr>
            <a:r>
              <a:rPr lang="en-US" sz="2400" dirty="0" smtClean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Prepare, PrepareOK</a:t>
            </a:r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4870551" y="2643926"/>
            <a:ext cx="401444" cy="594733"/>
          </a:xfrm>
          <a:prstGeom prst="straightConnector1">
            <a:avLst/>
          </a:prstGeom>
          <a:ln w="57150">
            <a:prstDash val="solid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4870551" y="2637157"/>
            <a:ext cx="401444" cy="1196232"/>
          </a:xfrm>
          <a:prstGeom prst="straightConnector1">
            <a:avLst/>
          </a:prstGeom>
          <a:ln w="57150">
            <a:prstDash val="solid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3873608" y="3276355"/>
            <a:ext cx="10214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latin typeface="Helvetica Neue Medium" charset="0"/>
                <a:ea typeface="Helvetica Neue Medium" charset="0"/>
                <a:cs typeface="Helvetica Neue Medium" charset="0"/>
              </a:rPr>
              <a:t>Commit</a:t>
            </a:r>
            <a:endParaRPr lang="en-US" dirty="0" smtClean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4966352" y="2210151"/>
            <a:ext cx="1382110" cy="2212973"/>
            <a:chOff x="4966352" y="2210151"/>
            <a:chExt cx="1382110" cy="2212973"/>
          </a:xfrm>
        </p:grpSpPr>
        <p:cxnSp>
          <p:nvCxnSpPr>
            <p:cNvPr id="27" name="Straight Arrow Connector 26"/>
            <p:cNvCxnSpPr/>
            <p:nvPr/>
          </p:nvCxnSpPr>
          <p:spPr>
            <a:xfrm>
              <a:off x="5741465" y="2644543"/>
              <a:ext cx="547077" cy="1778581"/>
            </a:xfrm>
            <a:prstGeom prst="straightConnector1">
              <a:avLst/>
            </a:prstGeom>
            <a:ln w="57150">
              <a:prstDash val="solid"/>
              <a:tailEnd type="triangle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38" name="TextBox 37"/>
            <p:cNvSpPr txBox="1"/>
            <p:nvPr/>
          </p:nvSpPr>
          <p:spPr>
            <a:xfrm>
              <a:off x="4966352" y="2210151"/>
              <a:ext cx="13821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>
                  <a:solidFill>
                    <a:srgbClr val="FF8F00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StartEpoch</a:t>
              </a:r>
              <a:endParaRPr lang="en-US" dirty="0" smtClean="0">
                <a:solidFill>
                  <a:srgbClr val="FF8F00"/>
                </a:solidFill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</p:grpSp>
      <p:sp>
        <p:nvSpPr>
          <p:cNvPr id="29" name="Rectangle 28"/>
          <p:cNvSpPr/>
          <p:nvPr/>
        </p:nvSpPr>
        <p:spPr>
          <a:xfrm>
            <a:off x="7972514" y="740956"/>
            <a:ext cx="8435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 (</a:t>
            </a:r>
            <a:r>
              <a:rPr lang="en-US" i="1" dirty="0">
                <a:latin typeface="Helvetica Neue Medium" charset="0"/>
                <a:ea typeface="Helvetica Neue Medium" charset="0"/>
                <a:cs typeface="Helvetica Neue Medium" charset="0"/>
              </a:rPr>
              <a:t>f</a:t>
            </a:r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 = 1)</a:t>
            </a:r>
          </a:p>
        </p:txBody>
      </p:sp>
    </p:spTree>
    <p:extLst>
      <p:ext uri="{BB962C8B-B14F-4D97-AF65-F5344CB8AC3E}">
        <p14:creationId xmlns:p14="http://schemas.microsoft.com/office/powerpoint/2010/main" val="102976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4928218"/>
            <a:ext cx="8763000" cy="1548782"/>
          </a:xfrm>
        </p:spPr>
        <p:txBody>
          <a:bodyPr>
            <a:normAutofit fontScale="925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Update state with new epoch-number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Fetch state from old replicas, update log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Send </a:t>
            </a:r>
            <a:r>
              <a:rPr lang="en-US" dirty="0" err="1" smtClean="0">
                <a:solidFill>
                  <a:srgbClr val="FF8F00"/>
                </a:solidFill>
              </a:rPr>
              <a:t>EpochStarted</a:t>
            </a:r>
            <a:r>
              <a:rPr lang="en-US" dirty="0" smtClean="0">
                <a:solidFill>
                  <a:srgbClr val="FF8F00"/>
                </a:solidFill>
              </a:rPr>
              <a:t> </a:t>
            </a:r>
            <a:r>
              <a:rPr lang="en-US" dirty="0" err="1" smtClean="0"/>
              <a:t>msgs</a:t>
            </a:r>
            <a:r>
              <a:rPr lang="en-US" dirty="0" smtClean="0"/>
              <a:t> to replicas being removed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Reconfiguration in New </a:t>
            </a:r>
            <a:r>
              <a:rPr lang="en-US" sz="3600" dirty="0"/>
              <a:t>G</a:t>
            </a:r>
            <a:r>
              <a:rPr lang="en-US" sz="3600" dirty="0" smtClean="0"/>
              <a:t>roup {A, B, D}</a:t>
            </a:r>
            <a:endParaRPr lang="en-US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161401" y="1813932"/>
            <a:ext cx="10390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smtClean="0">
                <a:latin typeface="Helvetica Neue Medium" charset="0"/>
                <a:ea typeface="Helvetica Neue Medium" charset="0"/>
                <a:cs typeface="Helvetica Neue Medium" charset="0"/>
              </a:rPr>
              <a:t>Client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61401" y="2408664"/>
            <a:ext cx="17411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 smtClean="0">
                <a:latin typeface="Helvetica Neue Medium" charset="0"/>
                <a:ea typeface="Helvetica Neue Medium" charset="0"/>
                <a:cs typeface="Helvetica Neue Medium" charset="0"/>
              </a:rPr>
              <a:t>A (Primary)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61401" y="3003396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 smtClean="0">
                <a:latin typeface="Helvetica Neue Medium" charset="0"/>
                <a:ea typeface="Helvetica Neue Medium" charset="0"/>
                <a:cs typeface="Helvetica Neue Medium" charset="0"/>
              </a:rPr>
              <a:t>B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61401" y="3598128"/>
            <a:ext cx="17196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 smtClean="0">
                <a:latin typeface="Helvetica Neue Medium" charset="0"/>
                <a:ea typeface="Helvetica Neue Medium" charset="0"/>
                <a:cs typeface="Helvetica Neue Medium" charset="0"/>
              </a:rPr>
              <a:t>C (remove)</a:t>
            </a:r>
          </a:p>
        </p:txBody>
      </p:sp>
      <p:cxnSp>
        <p:nvCxnSpPr>
          <p:cNvPr id="9" name="Straight Connector 8"/>
          <p:cNvCxnSpPr>
            <a:stCxn id="9" idx="3"/>
          </p:cNvCxnSpPr>
          <p:nvPr/>
        </p:nvCxnSpPr>
        <p:spPr>
          <a:xfrm flipV="1">
            <a:off x="1200468" y="2044764"/>
            <a:ext cx="7714932" cy="1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oli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stCxn id="10" idx="3"/>
          </p:cNvCxnSpPr>
          <p:nvPr/>
        </p:nvCxnSpPr>
        <p:spPr>
          <a:xfrm>
            <a:off x="1995365" y="2639497"/>
            <a:ext cx="6920035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oli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stCxn id="11" idx="3"/>
          </p:cNvCxnSpPr>
          <p:nvPr/>
        </p:nvCxnSpPr>
        <p:spPr>
          <a:xfrm>
            <a:off x="568885" y="3234229"/>
            <a:ext cx="8346515" cy="1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oli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stCxn id="8" idx="3"/>
          </p:cNvCxnSpPr>
          <p:nvPr/>
        </p:nvCxnSpPr>
        <p:spPr>
          <a:xfrm>
            <a:off x="1881039" y="3828961"/>
            <a:ext cx="7034361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oli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7848600" y="4496845"/>
            <a:ext cx="9957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latin typeface="Helvetica Neue Medium" charset="0"/>
                <a:ea typeface="Helvetica Neue Medium" charset="0"/>
                <a:cs typeface="Helvetica Neue Medium" charset="0"/>
              </a:rPr>
              <a:t>Time </a:t>
            </a:r>
            <a:r>
              <a:rPr lang="en-US" smtClean="0">
                <a:latin typeface="Helvetica Neue Medium" charset="0"/>
                <a:ea typeface="Helvetica Neue Medium" charset="0"/>
                <a:cs typeface="Helvetica Neue Medium" charset="0"/>
                <a:sym typeface="Wingdings"/>
              </a:rPr>
              <a:t></a:t>
            </a:r>
            <a:endParaRPr lang="en-US" smtClean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2411357" y="2039557"/>
            <a:ext cx="401444" cy="594733"/>
          </a:xfrm>
          <a:prstGeom prst="straightConnector1">
            <a:avLst/>
          </a:prstGeom>
          <a:ln w="57150">
            <a:prstDash val="solid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241745" y="1553958"/>
            <a:ext cx="18822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Helvetica Neue Medium" charset="0"/>
                <a:ea typeface="Helvetica Neue Medium" charset="0"/>
                <a:cs typeface="Helvetica Neue Medium" charset="0"/>
              </a:rPr>
              <a:t>Reconfiguration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150677" y="2077690"/>
            <a:ext cx="14029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Helvetica Neue Medium" charset="0"/>
                <a:ea typeface="Helvetica Neue Medium" charset="0"/>
                <a:cs typeface="Helvetica Neue Medium" charset="0"/>
              </a:rPr>
              <a:t>new-</a:t>
            </a:r>
            <a:r>
              <a:rPr lang="en-US" sz="1800" dirty="0" err="1" smtClean="0">
                <a:latin typeface="Helvetica Neue Medium" charset="0"/>
                <a:ea typeface="Helvetica Neue Medium" charset="0"/>
                <a:cs typeface="Helvetica Neue Medium" charset="0"/>
              </a:rPr>
              <a:t>config</a:t>
            </a:r>
            <a:endParaRPr lang="en-US" sz="1800" dirty="0" smtClean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52400" y="4181513"/>
            <a:ext cx="12442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 smtClean="0">
                <a:latin typeface="Helvetica Neue Medium" charset="0"/>
                <a:ea typeface="Helvetica Neue Medium" charset="0"/>
                <a:cs typeface="Helvetica Neue Medium" charset="0"/>
              </a:rPr>
              <a:t>D (add)</a:t>
            </a:r>
          </a:p>
        </p:txBody>
      </p:sp>
      <p:cxnSp>
        <p:nvCxnSpPr>
          <p:cNvPr id="35" name="Straight Connector 34"/>
          <p:cNvCxnSpPr/>
          <p:nvPr/>
        </p:nvCxnSpPr>
        <p:spPr>
          <a:xfrm>
            <a:off x="1320451" y="4412346"/>
            <a:ext cx="7509748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oli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43" name="Group 42"/>
          <p:cNvGrpSpPr/>
          <p:nvPr/>
        </p:nvGrpSpPr>
        <p:grpSpPr>
          <a:xfrm>
            <a:off x="4079108" y="1540951"/>
            <a:ext cx="792205" cy="1084342"/>
            <a:chOff x="6952400" y="1532996"/>
            <a:chExt cx="792205" cy="1084342"/>
          </a:xfrm>
        </p:grpSpPr>
        <p:sp>
          <p:nvSpPr>
            <p:cNvPr id="44" name="TextBox 43"/>
            <p:cNvSpPr txBox="1"/>
            <p:nvPr/>
          </p:nvSpPr>
          <p:spPr>
            <a:xfrm>
              <a:off x="6952400" y="1532996"/>
              <a:ext cx="79220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mtClean="0">
                  <a:latin typeface="Helvetica Neue Medium" charset="0"/>
                  <a:ea typeface="Helvetica Neue Medium" charset="0"/>
                  <a:cs typeface="Helvetica Neue Medium" charset="0"/>
                </a:rPr>
                <a:t>Reply</a:t>
              </a:r>
            </a:p>
          </p:txBody>
        </p:sp>
        <p:cxnSp>
          <p:nvCxnSpPr>
            <p:cNvPr id="47" name="Straight Arrow Connector 46"/>
            <p:cNvCxnSpPr/>
            <p:nvPr/>
          </p:nvCxnSpPr>
          <p:spPr>
            <a:xfrm flipV="1">
              <a:off x="7064112" y="2044764"/>
              <a:ext cx="416312" cy="572574"/>
            </a:xfrm>
            <a:prstGeom prst="straightConnector1">
              <a:avLst/>
            </a:prstGeom>
            <a:ln w="57150">
              <a:prstDash val="solid"/>
              <a:tailEnd type="triangle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4" name="Rectangle 23"/>
          <p:cNvSpPr/>
          <p:nvPr/>
        </p:nvSpPr>
        <p:spPr>
          <a:xfrm>
            <a:off x="3048869" y="2275597"/>
            <a:ext cx="715646" cy="19059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vert270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75000"/>
              </a:lnSpc>
            </a:pPr>
            <a:r>
              <a:rPr lang="en-US" sz="2400" dirty="0" smtClean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Prepare, PrepareOK</a:t>
            </a:r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4870551" y="2643926"/>
            <a:ext cx="401444" cy="594733"/>
          </a:xfrm>
          <a:prstGeom prst="straightConnector1">
            <a:avLst/>
          </a:prstGeom>
          <a:ln w="57150">
            <a:prstDash val="solid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4870551" y="2637157"/>
            <a:ext cx="401444" cy="1196232"/>
          </a:xfrm>
          <a:prstGeom prst="straightConnector1">
            <a:avLst/>
          </a:prstGeom>
          <a:ln w="57150">
            <a:prstDash val="solid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6696660" y="1585211"/>
            <a:ext cx="0" cy="3069327"/>
          </a:xfrm>
          <a:prstGeom prst="line">
            <a:avLst/>
          </a:prstGeom>
          <a:ln w="57150">
            <a:prstDash val="sysDash"/>
            <a:headEnd type="none" w="med" len="med"/>
            <a:tailEnd type="none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17" name="Group 16"/>
          <p:cNvGrpSpPr/>
          <p:nvPr/>
        </p:nvGrpSpPr>
        <p:grpSpPr>
          <a:xfrm>
            <a:off x="6848193" y="1565795"/>
            <a:ext cx="1651414" cy="2840914"/>
            <a:chOff x="6848193" y="1565795"/>
            <a:chExt cx="1651414" cy="2840914"/>
          </a:xfrm>
        </p:grpSpPr>
        <p:sp>
          <p:nvSpPr>
            <p:cNvPr id="29" name="TextBox 28"/>
            <p:cNvSpPr txBox="1"/>
            <p:nvPr/>
          </p:nvSpPr>
          <p:spPr>
            <a:xfrm>
              <a:off x="6848193" y="1565795"/>
              <a:ext cx="165141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>
                  <a:solidFill>
                    <a:srgbClr val="FF8F00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EpochStarted</a:t>
              </a:r>
              <a:endParaRPr lang="en-US" dirty="0" smtClean="0">
                <a:solidFill>
                  <a:srgbClr val="FF8F00"/>
                </a:solidFill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cxnSp>
          <p:nvCxnSpPr>
            <p:cNvPr id="30" name="Straight Arrow Connector 29"/>
            <p:cNvCxnSpPr/>
            <p:nvPr/>
          </p:nvCxnSpPr>
          <p:spPr>
            <a:xfrm flipV="1">
              <a:off x="7217932" y="3854078"/>
              <a:ext cx="173394" cy="552631"/>
            </a:xfrm>
            <a:prstGeom prst="straightConnector1">
              <a:avLst/>
            </a:prstGeom>
            <a:ln w="57150">
              <a:prstDash val="solid"/>
              <a:tailEnd type="triangle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/>
            <p:nvPr/>
          </p:nvCxnSpPr>
          <p:spPr>
            <a:xfrm>
              <a:off x="7135847" y="2648944"/>
              <a:ext cx="401444" cy="1196232"/>
            </a:xfrm>
            <a:prstGeom prst="straightConnector1">
              <a:avLst/>
            </a:prstGeom>
            <a:ln w="57150">
              <a:prstDash val="solid"/>
              <a:tailEnd type="triangle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/>
            <p:nvPr/>
          </p:nvCxnSpPr>
          <p:spPr>
            <a:xfrm>
              <a:off x="7549339" y="3253695"/>
              <a:ext cx="220269" cy="585530"/>
            </a:xfrm>
            <a:prstGeom prst="straightConnector1">
              <a:avLst/>
            </a:prstGeom>
            <a:ln w="57150">
              <a:prstDash val="solid"/>
              <a:tailEnd type="triangle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7" name="TextBox 36"/>
          <p:cNvSpPr txBox="1"/>
          <p:nvPr/>
        </p:nvSpPr>
        <p:spPr>
          <a:xfrm>
            <a:off x="3873608" y="3276355"/>
            <a:ext cx="10214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latin typeface="Helvetica Neue Medium" charset="0"/>
                <a:ea typeface="Helvetica Neue Medium" charset="0"/>
                <a:cs typeface="Helvetica Neue Medium" charset="0"/>
              </a:rPr>
              <a:t>Commit</a:t>
            </a:r>
            <a:endParaRPr lang="en-US" dirty="0" smtClean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4966352" y="2210151"/>
            <a:ext cx="1382110" cy="2212973"/>
            <a:chOff x="4966352" y="2210151"/>
            <a:chExt cx="1382110" cy="2212973"/>
          </a:xfrm>
        </p:grpSpPr>
        <p:cxnSp>
          <p:nvCxnSpPr>
            <p:cNvPr id="27" name="Straight Arrow Connector 26"/>
            <p:cNvCxnSpPr/>
            <p:nvPr/>
          </p:nvCxnSpPr>
          <p:spPr>
            <a:xfrm>
              <a:off x="5741465" y="2644543"/>
              <a:ext cx="547077" cy="1778581"/>
            </a:xfrm>
            <a:prstGeom prst="straightConnector1">
              <a:avLst/>
            </a:prstGeom>
            <a:ln w="57150">
              <a:prstDash val="solid"/>
              <a:tailEnd type="triangle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38" name="TextBox 37"/>
            <p:cNvSpPr txBox="1"/>
            <p:nvPr/>
          </p:nvSpPr>
          <p:spPr>
            <a:xfrm>
              <a:off x="4966352" y="2210151"/>
              <a:ext cx="13821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>
                  <a:latin typeface="Helvetica Neue Medium" charset="0"/>
                  <a:ea typeface="Helvetica Neue Medium" charset="0"/>
                  <a:cs typeface="Helvetica Neue Medium" charset="0"/>
                </a:rPr>
                <a:t>StartEpoch</a:t>
              </a:r>
              <a:endParaRPr lang="en-US" dirty="0" smtClean="0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4105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4928218"/>
            <a:ext cx="8763000" cy="1548782"/>
          </a:xfrm>
        </p:spPr>
        <p:txBody>
          <a:bodyPr>
            <a:normAutofit fontScale="70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Respond to state transfer requests from others</a:t>
            </a:r>
          </a:p>
          <a:p>
            <a:pPr lvl="1"/>
            <a:r>
              <a:rPr lang="en-US" dirty="0" smtClean="0"/>
              <a:t>Waits until it receives f’ + 1 </a:t>
            </a:r>
            <a:r>
              <a:rPr lang="en-US" dirty="0" err="1" smtClean="0"/>
              <a:t>EpochStarteds</a:t>
            </a:r>
            <a:r>
              <a:rPr lang="en-US" dirty="0" smtClean="0"/>
              <a:t>, f’ is fault tolerance of new epoch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Send </a:t>
            </a:r>
            <a:r>
              <a:rPr lang="en-US" dirty="0" err="1" smtClean="0"/>
              <a:t>StartEpoch</a:t>
            </a:r>
            <a:r>
              <a:rPr lang="en-US" dirty="0" smtClean="0"/>
              <a:t> messages to new replicas if they don’t hear </a:t>
            </a:r>
            <a:r>
              <a:rPr lang="en-US" dirty="0" err="1" smtClean="0"/>
              <a:t>EpochStarted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(not shown above)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76435" y="0"/>
            <a:ext cx="8867565" cy="1325563"/>
          </a:xfrm>
        </p:spPr>
        <p:txBody>
          <a:bodyPr/>
          <a:lstStyle/>
          <a:p>
            <a:r>
              <a:rPr lang="en-US" sz="3600" dirty="0" smtClean="0"/>
              <a:t>Reconfiguration at Replaced Replica {C}</a:t>
            </a:r>
            <a:endParaRPr lang="en-US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161401" y="1813932"/>
            <a:ext cx="10054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smtClean="0">
                <a:latin typeface="Helvetica Neue Medium" charset="0"/>
                <a:ea typeface="Helvetica Neue Medium" charset="0"/>
                <a:cs typeface="Helvetica Neue Medium" charset="0"/>
              </a:rPr>
              <a:t>Client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61401" y="2408664"/>
            <a:ext cx="17411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 smtClean="0">
                <a:latin typeface="Helvetica Neue Medium" charset="0"/>
                <a:ea typeface="Helvetica Neue Medium" charset="0"/>
                <a:cs typeface="Helvetica Neue Medium" charset="0"/>
              </a:rPr>
              <a:t>A (Primary)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61401" y="3003396"/>
            <a:ext cx="4010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 smtClean="0">
                <a:latin typeface="Helvetica Neue Medium" charset="0"/>
                <a:ea typeface="Helvetica Neue Medium" charset="0"/>
                <a:cs typeface="Helvetica Neue Medium" charset="0"/>
              </a:rPr>
              <a:t>B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61401" y="3598128"/>
            <a:ext cx="1719638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l"/>
            <a:r>
              <a:rPr lang="en-US" sz="2400" dirty="0" smtClean="0">
                <a:latin typeface="Helvetica Neue Medium" charset="0"/>
                <a:ea typeface="Helvetica Neue Medium" charset="0"/>
                <a:cs typeface="Helvetica Neue Medium" charset="0"/>
              </a:rPr>
              <a:t>C (remove)</a:t>
            </a:r>
          </a:p>
        </p:txBody>
      </p:sp>
      <p:cxnSp>
        <p:nvCxnSpPr>
          <p:cNvPr id="9" name="Straight Connector 8"/>
          <p:cNvCxnSpPr>
            <a:stCxn id="9" idx="3"/>
          </p:cNvCxnSpPr>
          <p:nvPr/>
        </p:nvCxnSpPr>
        <p:spPr>
          <a:xfrm flipV="1">
            <a:off x="1200468" y="2044764"/>
            <a:ext cx="7714932" cy="1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oli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stCxn id="10" idx="3"/>
          </p:cNvCxnSpPr>
          <p:nvPr/>
        </p:nvCxnSpPr>
        <p:spPr>
          <a:xfrm>
            <a:off x="1995365" y="2639497"/>
            <a:ext cx="6920035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oli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stCxn id="11" idx="3"/>
          </p:cNvCxnSpPr>
          <p:nvPr/>
        </p:nvCxnSpPr>
        <p:spPr>
          <a:xfrm>
            <a:off x="568885" y="3234229"/>
            <a:ext cx="8346515" cy="1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oli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stCxn id="8" idx="3"/>
          </p:cNvCxnSpPr>
          <p:nvPr/>
        </p:nvCxnSpPr>
        <p:spPr>
          <a:xfrm>
            <a:off x="1881039" y="3828961"/>
            <a:ext cx="7034361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oli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7848600" y="4496845"/>
            <a:ext cx="9957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latin typeface="Helvetica Neue Medium" charset="0"/>
                <a:ea typeface="Helvetica Neue Medium" charset="0"/>
                <a:cs typeface="Helvetica Neue Medium" charset="0"/>
              </a:rPr>
              <a:t>Time </a:t>
            </a:r>
            <a:r>
              <a:rPr lang="en-US" smtClean="0">
                <a:latin typeface="Helvetica Neue Medium" charset="0"/>
                <a:ea typeface="Helvetica Neue Medium" charset="0"/>
                <a:cs typeface="Helvetica Neue Medium" charset="0"/>
                <a:sym typeface="Wingdings"/>
              </a:rPr>
              <a:t></a:t>
            </a:r>
            <a:endParaRPr lang="en-US" smtClean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2411357" y="2039557"/>
            <a:ext cx="401444" cy="594733"/>
          </a:xfrm>
          <a:prstGeom prst="straightConnector1">
            <a:avLst/>
          </a:prstGeom>
          <a:ln w="57150">
            <a:prstDash val="solid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241745" y="1553958"/>
            <a:ext cx="18822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latin typeface="Helvetica Neue Medium" charset="0"/>
                <a:ea typeface="Helvetica Neue Medium" charset="0"/>
                <a:cs typeface="Helvetica Neue Medium" charset="0"/>
              </a:rPr>
              <a:t>Reconfiguration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150677" y="2077690"/>
            <a:ext cx="13773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Helvetica Neue Medium" charset="0"/>
                <a:ea typeface="Helvetica Neue Medium" charset="0"/>
                <a:cs typeface="Helvetica Neue Medium" charset="0"/>
              </a:rPr>
              <a:t>new-</a:t>
            </a:r>
            <a:r>
              <a:rPr lang="en-US" sz="1800" dirty="0" err="1" smtClean="0">
                <a:latin typeface="Helvetica Neue Medium" charset="0"/>
                <a:ea typeface="Helvetica Neue Medium" charset="0"/>
                <a:cs typeface="Helvetica Neue Medium" charset="0"/>
              </a:rPr>
              <a:t>config</a:t>
            </a:r>
            <a:endParaRPr lang="en-US" sz="1800" dirty="0" smtClean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52400" y="4181513"/>
            <a:ext cx="12089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 smtClean="0">
                <a:latin typeface="Helvetica Neue Medium" charset="0"/>
                <a:ea typeface="Helvetica Neue Medium" charset="0"/>
                <a:cs typeface="Helvetica Neue Medium" charset="0"/>
              </a:rPr>
              <a:t>D (add)</a:t>
            </a:r>
          </a:p>
        </p:txBody>
      </p:sp>
      <p:cxnSp>
        <p:nvCxnSpPr>
          <p:cNvPr id="35" name="Straight Connector 34"/>
          <p:cNvCxnSpPr/>
          <p:nvPr/>
        </p:nvCxnSpPr>
        <p:spPr>
          <a:xfrm>
            <a:off x="1320451" y="4412346"/>
            <a:ext cx="7509748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oli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43" name="Group 42"/>
          <p:cNvGrpSpPr/>
          <p:nvPr/>
        </p:nvGrpSpPr>
        <p:grpSpPr>
          <a:xfrm>
            <a:off x="4079108" y="1540951"/>
            <a:ext cx="792205" cy="1084342"/>
            <a:chOff x="6952400" y="1532996"/>
            <a:chExt cx="792205" cy="1084342"/>
          </a:xfrm>
        </p:grpSpPr>
        <p:sp>
          <p:nvSpPr>
            <p:cNvPr id="44" name="TextBox 43"/>
            <p:cNvSpPr txBox="1"/>
            <p:nvPr/>
          </p:nvSpPr>
          <p:spPr>
            <a:xfrm>
              <a:off x="6952400" y="1532996"/>
              <a:ext cx="79220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mtClean="0">
                  <a:latin typeface="Helvetica Neue Medium" charset="0"/>
                  <a:ea typeface="Helvetica Neue Medium" charset="0"/>
                  <a:cs typeface="Helvetica Neue Medium" charset="0"/>
                </a:rPr>
                <a:t>Reply</a:t>
              </a:r>
            </a:p>
          </p:txBody>
        </p:sp>
        <p:cxnSp>
          <p:nvCxnSpPr>
            <p:cNvPr id="47" name="Straight Arrow Connector 46"/>
            <p:cNvCxnSpPr/>
            <p:nvPr/>
          </p:nvCxnSpPr>
          <p:spPr>
            <a:xfrm flipV="1">
              <a:off x="7064112" y="2044764"/>
              <a:ext cx="416312" cy="572574"/>
            </a:xfrm>
            <a:prstGeom prst="straightConnector1">
              <a:avLst/>
            </a:prstGeom>
            <a:ln w="57150">
              <a:prstDash val="solid"/>
              <a:tailEnd type="triangle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4" name="Rectangle 23"/>
          <p:cNvSpPr/>
          <p:nvPr/>
        </p:nvSpPr>
        <p:spPr>
          <a:xfrm>
            <a:off x="3048869" y="2275597"/>
            <a:ext cx="715646" cy="19059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vert270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75000"/>
              </a:lnSpc>
            </a:pPr>
            <a:r>
              <a:rPr lang="en-US" sz="2400" dirty="0" smtClean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Prepare, PrepareOK</a:t>
            </a:r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4870551" y="2643926"/>
            <a:ext cx="401444" cy="594733"/>
          </a:xfrm>
          <a:prstGeom prst="straightConnector1">
            <a:avLst/>
          </a:prstGeom>
          <a:ln w="57150">
            <a:prstDash val="solid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4870551" y="2637157"/>
            <a:ext cx="401444" cy="1196232"/>
          </a:xfrm>
          <a:prstGeom prst="straightConnector1">
            <a:avLst/>
          </a:prstGeom>
          <a:ln w="57150">
            <a:prstDash val="solid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6696660" y="1585211"/>
            <a:ext cx="0" cy="3069327"/>
          </a:xfrm>
          <a:prstGeom prst="line">
            <a:avLst/>
          </a:prstGeom>
          <a:ln w="57150">
            <a:prstDash val="sysDash"/>
            <a:headEnd type="none" w="med" len="med"/>
            <a:tailEnd type="none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6848193" y="1565795"/>
            <a:ext cx="16514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Helvetica Neue Medium" charset="0"/>
                <a:ea typeface="Helvetica Neue Medium" charset="0"/>
                <a:cs typeface="Helvetica Neue Medium" charset="0"/>
              </a:rPr>
              <a:t>EpochStarted</a:t>
            </a:r>
            <a:endParaRPr lang="en-US" dirty="0" smtClean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cxnSp>
        <p:nvCxnSpPr>
          <p:cNvPr id="30" name="Straight Arrow Connector 29"/>
          <p:cNvCxnSpPr/>
          <p:nvPr/>
        </p:nvCxnSpPr>
        <p:spPr>
          <a:xfrm flipV="1">
            <a:off x="7217932" y="3854078"/>
            <a:ext cx="173394" cy="552631"/>
          </a:xfrm>
          <a:prstGeom prst="straightConnector1">
            <a:avLst/>
          </a:prstGeom>
          <a:ln w="57150">
            <a:prstDash val="solid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7135847" y="2648944"/>
            <a:ext cx="401444" cy="1196232"/>
          </a:xfrm>
          <a:prstGeom prst="straightConnector1">
            <a:avLst/>
          </a:prstGeom>
          <a:ln w="57150">
            <a:prstDash val="solid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7549339" y="3253695"/>
            <a:ext cx="220269" cy="585530"/>
          </a:xfrm>
          <a:prstGeom prst="straightConnector1">
            <a:avLst/>
          </a:prstGeom>
          <a:ln w="57150">
            <a:prstDash val="solid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3873608" y="3276355"/>
            <a:ext cx="10214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latin typeface="Helvetica Neue Medium" charset="0"/>
                <a:ea typeface="Helvetica Neue Medium" charset="0"/>
                <a:cs typeface="Helvetica Neue Medium" charset="0"/>
              </a:rPr>
              <a:t>Commit</a:t>
            </a:r>
            <a:endParaRPr lang="en-US" dirty="0" smtClean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4966352" y="2210151"/>
            <a:ext cx="1382110" cy="2212973"/>
            <a:chOff x="4966352" y="2210151"/>
            <a:chExt cx="1382110" cy="2212973"/>
          </a:xfrm>
        </p:grpSpPr>
        <p:cxnSp>
          <p:nvCxnSpPr>
            <p:cNvPr id="27" name="Straight Arrow Connector 26"/>
            <p:cNvCxnSpPr/>
            <p:nvPr/>
          </p:nvCxnSpPr>
          <p:spPr>
            <a:xfrm>
              <a:off x="5741465" y="2644543"/>
              <a:ext cx="547077" cy="1778581"/>
            </a:xfrm>
            <a:prstGeom prst="straightConnector1">
              <a:avLst/>
            </a:prstGeom>
            <a:ln w="57150">
              <a:prstDash val="solid"/>
              <a:tailEnd type="triangle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38" name="TextBox 37"/>
            <p:cNvSpPr txBox="1"/>
            <p:nvPr/>
          </p:nvSpPr>
          <p:spPr>
            <a:xfrm>
              <a:off x="4966352" y="2210151"/>
              <a:ext cx="13821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>
                  <a:latin typeface="Helvetica Neue Medium" charset="0"/>
                  <a:ea typeface="Helvetica Neue Medium" charset="0"/>
                  <a:cs typeface="Helvetica Neue Medium" charset="0"/>
                </a:rPr>
                <a:t>StartEpoch</a:t>
              </a:r>
              <a:endParaRPr lang="en-US" dirty="0" smtClean="0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</p:grpSp>
      <p:sp>
        <p:nvSpPr>
          <p:cNvPr id="17" name="Rounded Rectangle 16"/>
          <p:cNvSpPr/>
          <p:nvPr/>
        </p:nvSpPr>
        <p:spPr>
          <a:xfrm>
            <a:off x="161402" y="3622376"/>
            <a:ext cx="1781431" cy="461665"/>
          </a:xfrm>
          <a:prstGeom prst="roundRect">
            <a:avLst/>
          </a:prstGeom>
          <a:noFill/>
          <a:ln w="57150">
            <a:solidFill>
              <a:srgbClr val="FF8F00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800" dirty="0" smtClean="0">
              <a:solidFill>
                <a:schemeClr val="tx1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2305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If admin doesn’t wait for reconfiguration to complete and decommissions old nodes, may cause </a:t>
            </a:r>
            <a:r>
              <a:rPr lang="en-US" dirty="0" smtClean="0">
                <a:solidFill>
                  <a:srgbClr val="FF0000"/>
                </a:solidFill>
              </a:rPr>
              <a:t>&gt; f failures in old group</a:t>
            </a:r>
          </a:p>
          <a:p>
            <a:pPr lvl="1"/>
            <a:r>
              <a:rPr lang="en-US" dirty="0" smtClean="0"/>
              <a:t>Can’t shut down replicas on receiving Reply at client</a:t>
            </a:r>
          </a:p>
          <a:p>
            <a:endParaRPr lang="en-US" dirty="0" smtClean="0"/>
          </a:p>
          <a:p>
            <a:r>
              <a:rPr lang="en-US" dirty="0" smtClean="0"/>
              <a:t>Must ensure committed requests survive reconfiguration!</a:t>
            </a:r>
          </a:p>
          <a:p>
            <a:endParaRPr lang="en-US" dirty="0"/>
          </a:p>
          <a:p>
            <a:r>
              <a:rPr lang="en-US" dirty="0" smtClean="0"/>
              <a:t>Fix: A new type of request </a:t>
            </a:r>
            <a:r>
              <a:rPr lang="en-US" dirty="0" err="1" smtClean="0">
                <a:solidFill>
                  <a:srgbClr val="FF8F00"/>
                </a:solidFill>
              </a:rPr>
              <a:t>CheckEpoch</a:t>
            </a:r>
            <a:r>
              <a:rPr lang="en-US" dirty="0" smtClean="0">
                <a:solidFill>
                  <a:srgbClr val="FF8F00"/>
                </a:solidFill>
              </a:rPr>
              <a:t> </a:t>
            </a:r>
            <a:r>
              <a:rPr lang="en-US" dirty="0" smtClean="0"/>
              <a:t>reports the current epoch</a:t>
            </a:r>
          </a:p>
          <a:p>
            <a:pPr lvl="1"/>
            <a:r>
              <a:rPr lang="en-US" dirty="0"/>
              <a:t>G</a:t>
            </a:r>
            <a:r>
              <a:rPr lang="en-US" dirty="0" smtClean="0"/>
              <a:t>oes thru normal request processing (again no </a:t>
            </a:r>
            <a:r>
              <a:rPr lang="en-US" dirty="0" err="1" smtClean="0"/>
              <a:t>upcall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Return indicates reconfiguration is complete</a:t>
            </a:r>
          </a:p>
          <a:p>
            <a:pPr lvl="1"/>
            <a:r>
              <a:rPr lang="en-US" dirty="0" smtClean="0"/>
              <a:t>Q: Why not have reconfigure wait for this to complete?</a:t>
            </a:r>
            <a:endParaRPr lang="en-US" dirty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Shutting Down Old Replicas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3456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76434" y="1471147"/>
            <a:ext cx="8596631" cy="5067766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Backups fail or has network connectivity problems?</a:t>
            </a:r>
            <a:endParaRPr lang="en-US" dirty="0"/>
          </a:p>
          <a:p>
            <a:r>
              <a:rPr lang="en-US" dirty="0" smtClean="0"/>
              <a:t>Minority </a:t>
            </a:r>
            <a:r>
              <a:rPr lang="en-US" dirty="0"/>
              <a:t>partitioned from primary</a:t>
            </a:r>
            <a:r>
              <a:rPr lang="en-US" dirty="0" smtClean="0"/>
              <a:t>?</a:t>
            </a:r>
            <a:endParaRPr lang="en-US" dirty="0"/>
          </a:p>
          <a:p>
            <a:pPr algn="r">
              <a:buFont typeface="Wingdings" charset="2"/>
              <a:buChar char="à"/>
            </a:pPr>
            <a:r>
              <a:rPr lang="en-US" dirty="0">
                <a:solidFill>
                  <a:srgbClr val="FF8F00"/>
                </a:solidFill>
                <a:sym typeface="Wingdings"/>
              </a:rPr>
              <a:t> </a:t>
            </a:r>
            <a:r>
              <a:rPr lang="en-US" dirty="0" smtClean="0">
                <a:solidFill>
                  <a:srgbClr val="FF8F00"/>
                </a:solidFill>
                <a:sym typeface="Wingdings"/>
              </a:rPr>
              <a:t>Quorums allow primary to continue</a:t>
            </a:r>
            <a:endParaRPr lang="en-US" dirty="0">
              <a:solidFill>
                <a:srgbClr val="FF8F00"/>
              </a:solidFill>
              <a:sym typeface="Wingdings"/>
            </a:endParaRPr>
          </a:p>
          <a:p>
            <a:endParaRPr lang="en-US" dirty="0" smtClean="0"/>
          </a:p>
          <a:p>
            <a:r>
              <a:rPr lang="en-US" dirty="0" smtClean="0"/>
              <a:t>Primary </a:t>
            </a:r>
            <a:r>
              <a:rPr lang="en-US" dirty="0" smtClean="0"/>
              <a:t>fails or has network connectivity problems?</a:t>
            </a:r>
          </a:p>
          <a:p>
            <a:r>
              <a:rPr lang="en-US" dirty="0" smtClean="0"/>
              <a:t>Majority partitioned from primary</a:t>
            </a:r>
            <a:r>
              <a:rPr lang="en-US" dirty="0" smtClean="0"/>
              <a:t>?</a:t>
            </a:r>
            <a:endParaRPr lang="en-US" dirty="0" smtClean="0"/>
          </a:p>
          <a:p>
            <a:pPr algn="r">
              <a:buFont typeface="Wingdings" charset="2"/>
              <a:buChar char="à"/>
            </a:pPr>
            <a:r>
              <a:rPr lang="en-US" dirty="0" smtClean="0">
                <a:solidFill>
                  <a:srgbClr val="FF8F00"/>
                </a:solidFill>
                <a:sym typeface="Wingdings"/>
              </a:rPr>
              <a:t> Rapidly execute view change</a:t>
            </a:r>
          </a:p>
          <a:p>
            <a:endParaRPr lang="en-US" dirty="0" smtClean="0">
              <a:sym typeface="Wingdings"/>
            </a:endParaRPr>
          </a:p>
          <a:p>
            <a:endParaRPr lang="en-US" dirty="0">
              <a:sym typeface="Wingdings"/>
            </a:endParaRPr>
          </a:p>
          <a:p>
            <a:r>
              <a:rPr lang="en-US" dirty="0" smtClean="0">
                <a:sym typeface="Wingdings"/>
              </a:rPr>
              <a:t>Replica permanently fails or is removed?</a:t>
            </a:r>
          </a:p>
          <a:p>
            <a:r>
              <a:rPr lang="en-US" dirty="0" smtClean="0">
                <a:sym typeface="Wingdings"/>
              </a:rPr>
              <a:t>Replica added</a:t>
            </a:r>
            <a:r>
              <a:rPr lang="en-US" dirty="0" smtClean="0">
                <a:sym typeface="Wingdings"/>
              </a:rPr>
              <a:t>?</a:t>
            </a:r>
            <a:endParaRPr lang="en-US" dirty="0" smtClean="0">
              <a:solidFill>
                <a:srgbClr val="0070C0"/>
              </a:solidFill>
              <a:sym typeface="Wingdings"/>
            </a:endParaRPr>
          </a:p>
          <a:p>
            <a:pPr marL="0" indent="0" algn="r">
              <a:buNone/>
            </a:pPr>
            <a:r>
              <a:rPr lang="en-US" dirty="0" smtClean="0">
                <a:solidFill>
                  <a:srgbClr val="FF8F00"/>
                </a:solidFill>
                <a:sym typeface="Wingdings"/>
              </a:rPr>
              <a:t> Administrator initiates reconfiguration protocol</a:t>
            </a:r>
            <a:endParaRPr lang="en-US" dirty="0">
              <a:solidFill>
                <a:srgbClr val="FF8F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Conclusion: What’s Useful When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8122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23" name="Rectangle 3"/>
          <p:cNvSpPr>
            <a:spLocks noGrp="1" noChangeArrowheads="1"/>
          </p:cNvSpPr>
          <p:nvPr>
            <p:ph idx="1"/>
          </p:nvPr>
        </p:nvSpPr>
        <p:spPr>
          <a:xfrm>
            <a:off x="277906" y="1447801"/>
            <a:ext cx="8637494" cy="1643723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dirty="0" smtClean="0"/>
              <a:t>Nominate one replica </a:t>
            </a:r>
            <a:r>
              <a:rPr lang="en-US" dirty="0" smtClean="0">
                <a:solidFill>
                  <a:srgbClr val="FF8F00"/>
                </a:solidFill>
              </a:rPr>
              <a:t>primary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Clients send all requests to </a:t>
            </a:r>
            <a:r>
              <a:rPr lang="en-US" dirty="0" smtClean="0"/>
              <a:t>primary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Primary </a:t>
            </a:r>
            <a:r>
              <a:rPr lang="en-US" dirty="0" smtClean="0"/>
              <a:t>orders clients’ requests</a:t>
            </a:r>
          </a:p>
        </p:txBody>
      </p:sp>
      <p:sp>
        <p:nvSpPr>
          <p:cNvPr id="44032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0"/>
            <a:ext cx="8763000" cy="1325563"/>
          </a:xfrm>
        </p:spPr>
        <p:txBody>
          <a:bodyPr/>
          <a:lstStyle/>
          <a:p>
            <a:r>
              <a:rPr lang="en-US" sz="3600" dirty="0" smtClean="0"/>
              <a:t>Review: Primary-Backup </a:t>
            </a:r>
            <a:r>
              <a:rPr lang="en-US" sz="3600" dirty="0"/>
              <a:t>R</a:t>
            </a:r>
            <a:r>
              <a:rPr lang="en-US" sz="3600" dirty="0" smtClean="0"/>
              <a:t>eplication</a:t>
            </a:r>
            <a:endParaRPr lang="en-US" sz="36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>
            <a:off x="2154683" y="4365844"/>
            <a:ext cx="2286000" cy="1905000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2459483" y="5889844"/>
            <a:ext cx="1524000" cy="228600"/>
            <a:chOff x="1828800" y="3733800"/>
            <a:chExt cx="1524000" cy="228600"/>
          </a:xfrm>
        </p:grpSpPr>
        <p:sp>
          <p:nvSpPr>
            <p:cNvPr id="20" name="Rectangle 19"/>
            <p:cNvSpPr/>
            <p:nvPr/>
          </p:nvSpPr>
          <p:spPr>
            <a:xfrm>
              <a:off x="1828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100" dirty="0" smtClean="0">
                  <a:solidFill>
                    <a:schemeClr val="tx1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add</a:t>
              </a:r>
              <a:endParaRPr lang="en-US" sz="1100" dirty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2209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100" dirty="0" err="1" smtClean="0">
                  <a:solidFill>
                    <a:schemeClr val="tx1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jmp</a:t>
              </a:r>
              <a:endParaRPr lang="en-US" sz="1100" dirty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2590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100" dirty="0" err="1" smtClean="0">
                  <a:solidFill>
                    <a:schemeClr val="tx1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mov</a:t>
              </a:r>
              <a:endParaRPr lang="en-US" sz="1100" dirty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2971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100" dirty="0" err="1" smtClean="0">
                  <a:solidFill>
                    <a:schemeClr val="tx1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shl</a:t>
              </a:r>
              <a:endParaRPr lang="en-US" sz="1100" dirty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3057977" y="5661244"/>
            <a:ext cx="314189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 smtClean="0">
                <a:latin typeface="Helvetica Neue Medium" charset="0"/>
                <a:ea typeface="Helvetica Neue Medium" charset="0"/>
                <a:cs typeface="Helvetica Neue Medium" charset="0"/>
              </a:rPr>
              <a:t>Log</a:t>
            </a:r>
            <a:endParaRPr lang="en-US" sz="14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3553450" y="4899244"/>
            <a:ext cx="658633" cy="609600"/>
            <a:chOff x="3075167" y="2286000"/>
            <a:chExt cx="658633" cy="609600"/>
          </a:xfrm>
        </p:grpSpPr>
        <p:sp>
          <p:nvSpPr>
            <p:cNvPr id="26" name="Oval 25"/>
            <p:cNvSpPr/>
            <p:nvPr/>
          </p:nvSpPr>
          <p:spPr>
            <a:xfrm>
              <a:off x="3322154" y="2401625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27" name="Oval 26"/>
            <p:cNvSpPr/>
            <p:nvPr/>
          </p:nvSpPr>
          <p:spPr>
            <a:xfrm>
              <a:off x="3569142" y="2566284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28" name="Oval 27"/>
            <p:cNvSpPr/>
            <p:nvPr/>
          </p:nvSpPr>
          <p:spPr>
            <a:xfrm>
              <a:off x="3322154" y="2730942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29" name="Oval 28"/>
            <p:cNvSpPr/>
            <p:nvPr/>
          </p:nvSpPr>
          <p:spPr>
            <a:xfrm>
              <a:off x="3075167" y="2566284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30" name="Freeform 29"/>
            <p:cNvSpPr/>
            <p:nvPr/>
          </p:nvSpPr>
          <p:spPr>
            <a:xfrm>
              <a:off x="3492394" y="2479551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31" name="Freeform 30"/>
            <p:cNvSpPr/>
            <p:nvPr/>
          </p:nvSpPr>
          <p:spPr>
            <a:xfrm rot="10800000">
              <a:off x="3157496" y="2725143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32" name="Freeform 31"/>
            <p:cNvSpPr/>
            <p:nvPr/>
          </p:nvSpPr>
          <p:spPr>
            <a:xfrm flipH="1">
              <a:off x="3158892" y="2483954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headEnd type="triangle" w="sm" len="med"/>
              <a:tailEnd type="non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33" name="Freeform 32"/>
            <p:cNvSpPr/>
            <p:nvPr/>
          </p:nvSpPr>
          <p:spPr>
            <a:xfrm rot="10800000" flipH="1">
              <a:off x="3488208" y="2725144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headEnd type="triangle" w="sm" len="med"/>
              <a:tailEnd type="non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34" name="Freeform 33"/>
            <p:cNvSpPr/>
            <p:nvPr/>
          </p:nvSpPr>
          <p:spPr>
            <a:xfrm>
              <a:off x="3334455" y="2286000"/>
              <a:ext cx="136991" cy="126788"/>
            </a:xfrm>
            <a:custGeom>
              <a:avLst/>
              <a:gdLst>
                <a:gd name="connsiteX0" fmla="*/ 0 w 185980"/>
                <a:gd name="connsiteY0" fmla="*/ 0 h 6711"/>
                <a:gd name="connsiteX1" fmla="*/ 185980 w 185980"/>
                <a:gd name="connsiteY1" fmla="*/ 0 h 6711"/>
                <a:gd name="connsiteX0" fmla="*/ 2160 w 12160"/>
                <a:gd name="connsiteY0" fmla="*/ 223289 h 223707"/>
                <a:gd name="connsiteX1" fmla="*/ 12160 w 12160"/>
                <a:gd name="connsiteY1" fmla="*/ 223289 h 223707"/>
                <a:gd name="connsiteX0" fmla="*/ 1366 w 13800"/>
                <a:gd name="connsiteY0" fmla="*/ 342290 h 342290"/>
                <a:gd name="connsiteX1" fmla="*/ 11366 w 13800"/>
                <a:gd name="connsiteY1" fmla="*/ 342290 h 342290"/>
                <a:gd name="connsiteX0" fmla="*/ 1989 w 14293"/>
                <a:gd name="connsiteY0" fmla="*/ 324153 h 324153"/>
                <a:gd name="connsiteX1" fmla="*/ 11989 w 14293"/>
                <a:gd name="connsiteY1" fmla="*/ 324153 h 324153"/>
                <a:gd name="connsiteX0" fmla="*/ 2255 w 14511"/>
                <a:gd name="connsiteY0" fmla="*/ 370090 h 370090"/>
                <a:gd name="connsiteX1" fmla="*/ 12255 w 14511"/>
                <a:gd name="connsiteY1" fmla="*/ 370090 h 370090"/>
                <a:gd name="connsiteX0" fmla="*/ 2329 w 14189"/>
                <a:gd name="connsiteY0" fmla="*/ 440603 h 440603"/>
                <a:gd name="connsiteX1" fmla="*/ 12329 w 14189"/>
                <a:gd name="connsiteY1" fmla="*/ 440603 h 440603"/>
                <a:gd name="connsiteX0" fmla="*/ 2751 w 14550"/>
                <a:gd name="connsiteY0" fmla="*/ 444918 h 444918"/>
                <a:gd name="connsiteX1" fmla="*/ 12751 w 14550"/>
                <a:gd name="connsiteY1" fmla="*/ 444918 h 444918"/>
                <a:gd name="connsiteX0" fmla="*/ 2670 w 14857"/>
                <a:gd name="connsiteY0" fmla="*/ 449265 h 449265"/>
                <a:gd name="connsiteX1" fmla="*/ 12670 w 14857"/>
                <a:gd name="connsiteY1" fmla="*/ 449265 h 449265"/>
                <a:gd name="connsiteX0" fmla="*/ 2810 w 14974"/>
                <a:gd name="connsiteY0" fmla="*/ 403354 h 403354"/>
                <a:gd name="connsiteX1" fmla="*/ 12810 w 14974"/>
                <a:gd name="connsiteY1" fmla="*/ 403354 h 403354"/>
                <a:gd name="connsiteX0" fmla="*/ 2954 w 14489"/>
                <a:gd name="connsiteY0" fmla="*/ 354005 h 354005"/>
                <a:gd name="connsiteX1" fmla="*/ 12954 w 14489"/>
                <a:gd name="connsiteY1" fmla="*/ 354005 h 354005"/>
                <a:gd name="connsiteX0" fmla="*/ 1970 w 13635"/>
                <a:gd name="connsiteY0" fmla="*/ 349722 h 349722"/>
                <a:gd name="connsiteX1" fmla="*/ 11970 w 13635"/>
                <a:gd name="connsiteY1" fmla="*/ 349722 h 349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635" h="349722">
                  <a:moveTo>
                    <a:pt x="1970" y="349722"/>
                  </a:moveTo>
                  <a:cubicBezTo>
                    <a:pt x="-7474" y="-103494"/>
                    <a:pt x="20582" y="-129473"/>
                    <a:pt x="11970" y="349722"/>
                  </a:cubicBezTo>
                </a:path>
              </a:pathLst>
            </a:cu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cxnSp>
          <p:nvCxnSpPr>
            <p:cNvPr id="35" name="Straight Connector 34"/>
            <p:cNvCxnSpPr/>
            <p:nvPr/>
          </p:nvCxnSpPr>
          <p:spPr>
            <a:xfrm flipV="1">
              <a:off x="3404484" y="2566284"/>
              <a:ext cx="0" cy="164658"/>
            </a:xfrm>
            <a:prstGeom prst="line">
              <a:avLst/>
            </a:pr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</p:grpSp>
      <p:grpSp>
        <p:nvGrpSpPr>
          <p:cNvPr id="36" name="Group 35"/>
          <p:cNvGrpSpPr/>
          <p:nvPr/>
        </p:nvGrpSpPr>
        <p:grpSpPr>
          <a:xfrm>
            <a:off x="2523011" y="4899244"/>
            <a:ext cx="531549" cy="533400"/>
            <a:chOff x="2057400" y="2438400"/>
            <a:chExt cx="379678" cy="381000"/>
          </a:xfrm>
        </p:grpSpPr>
        <p:sp>
          <p:nvSpPr>
            <p:cNvPr id="37" name="AutoShape 568"/>
            <p:cNvSpPr>
              <a:spLocks noChangeArrowheads="1"/>
            </p:cNvSpPr>
            <p:nvPr/>
          </p:nvSpPr>
          <p:spPr bwMode="auto">
            <a:xfrm>
              <a:off x="2057400" y="2438400"/>
              <a:ext cx="379678" cy="379204"/>
            </a:xfrm>
            <a:custGeom>
              <a:avLst/>
              <a:gdLst>
                <a:gd name="T0" fmla="*/ 101 w 21600"/>
                <a:gd name="T1" fmla="*/ 217 h 21600"/>
                <a:gd name="T2" fmla="*/ 134 w 21600"/>
                <a:gd name="T3" fmla="*/ 528 h 21600"/>
                <a:gd name="T4" fmla="*/ 317 w 21600"/>
                <a:gd name="T5" fmla="*/ 375 h 21600"/>
                <a:gd name="T6" fmla="*/ 325 w 21600"/>
                <a:gd name="T7" fmla="*/ -100 h 21600"/>
                <a:gd name="T8" fmla="*/ 660 w 21600"/>
                <a:gd name="T9" fmla="*/ 71 h 21600"/>
                <a:gd name="T10" fmla="*/ 488 w 21600"/>
                <a:gd name="T11" fmla="*/ 406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70 w 21600"/>
                <a:gd name="T19" fmla="*/ 3170 h 21600"/>
                <a:gd name="T20" fmla="*/ 18430 w 21600"/>
                <a:gd name="T21" fmla="*/ 1843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9164" y="5727"/>
                  </a:moveTo>
                  <a:cubicBezTo>
                    <a:pt x="6962" y="6437"/>
                    <a:pt x="5470" y="8486"/>
                    <a:pt x="5470" y="10799"/>
                  </a:cubicBezTo>
                  <a:lnTo>
                    <a:pt x="0" y="10800"/>
                  </a:lnTo>
                  <a:cubicBezTo>
                    <a:pt x="0" y="6112"/>
                    <a:pt x="3023" y="1960"/>
                    <a:pt x="7485" y="521"/>
                  </a:cubicBezTo>
                  <a:lnTo>
                    <a:pt x="6656" y="-2049"/>
                  </a:lnTo>
                  <a:lnTo>
                    <a:pt x="13496" y="1456"/>
                  </a:lnTo>
                  <a:lnTo>
                    <a:pt x="9992" y="8296"/>
                  </a:lnTo>
                  <a:lnTo>
                    <a:pt x="9164" y="5727"/>
                  </a:lnTo>
                  <a:close/>
                </a:path>
              </a:pathLst>
            </a:custGeom>
            <a:solidFill>
              <a:srgbClr val="7171E5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38" name="AutoShape 569"/>
            <p:cNvSpPr>
              <a:spLocks noChangeArrowheads="1"/>
            </p:cNvSpPr>
            <p:nvPr/>
          </p:nvSpPr>
          <p:spPr bwMode="auto">
            <a:xfrm rot="7281778">
              <a:off x="2057637" y="2439959"/>
              <a:ext cx="379204" cy="379678"/>
            </a:xfrm>
            <a:custGeom>
              <a:avLst/>
              <a:gdLst>
                <a:gd name="T0" fmla="*/ 101 w 21600"/>
                <a:gd name="T1" fmla="*/ 217 h 21600"/>
                <a:gd name="T2" fmla="*/ 134 w 21600"/>
                <a:gd name="T3" fmla="*/ 528 h 21600"/>
                <a:gd name="T4" fmla="*/ 317 w 21600"/>
                <a:gd name="T5" fmla="*/ 375 h 21600"/>
                <a:gd name="T6" fmla="*/ 325 w 21600"/>
                <a:gd name="T7" fmla="*/ -100 h 21600"/>
                <a:gd name="T8" fmla="*/ 660 w 21600"/>
                <a:gd name="T9" fmla="*/ 71 h 21600"/>
                <a:gd name="T10" fmla="*/ 488 w 21600"/>
                <a:gd name="T11" fmla="*/ 406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70 w 21600"/>
                <a:gd name="T19" fmla="*/ 3170 h 21600"/>
                <a:gd name="T20" fmla="*/ 18430 w 21600"/>
                <a:gd name="T21" fmla="*/ 1843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9164" y="5727"/>
                  </a:moveTo>
                  <a:cubicBezTo>
                    <a:pt x="6962" y="6437"/>
                    <a:pt x="5470" y="8486"/>
                    <a:pt x="5470" y="10799"/>
                  </a:cubicBezTo>
                  <a:lnTo>
                    <a:pt x="0" y="10800"/>
                  </a:lnTo>
                  <a:cubicBezTo>
                    <a:pt x="0" y="6112"/>
                    <a:pt x="3023" y="1960"/>
                    <a:pt x="7485" y="521"/>
                  </a:cubicBezTo>
                  <a:lnTo>
                    <a:pt x="6656" y="-2049"/>
                  </a:lnTo>
                  <a:lnTo>
                    <a:pt x="13496" y="1456"/>
                  </a:lnTo>
                  <a:lnTo>
                    <a:pt x="9992" y="8296"/>
                  </a:lnTo>
                  <a:lnTo>
                    <a:pt x="9164" y="5727"/>
                  </a:lnTo>
                  <a:close/>
                </a:path>
              </a:pathLst>
            </a:custGeom>
            <a:solidFill>
              <a:srgbClr val="7171E5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39" name="AutoShape 570"/>
            <p:cNvSpPr>
              <a:spLocks noChangeArrowheads="1"/>
            </p:cNvSpPr>
            <p:nvPr/>
          </p:nvSpPr>
          <p:spPr bwMode="auto">
            <a:xfrm rot="14395787">
              <a:off x="2057637" y="2438163"/>
              <a:ext cx="379204" cy="379678"/>
            </a:xfrm>
            <a:custGeom>
              <a:avLst/>
              <a:gdLst>
                <a:gd name="T0" fmla="*/ 101 w 21600"/>
                <a:gd name="T1" fmla="*/ 217 h 21600"/>
                <a:gd name="T2" fmla="*/ 134 w 21600"/>
                <a:gd name="T3" fmla="*/ 528 h 21600"/>
                <a:gd name="T4" fmla="*/ 317 w 21600"/>
                <a:gd name="T5" fmla="*/ 375 h 21600"/>
                <a:gd name="T6" fmla="*/ 325 w 21600"/>
                <a:gd name="T7" fmla="*/ -100 h 21600"/>
                <a:gd name="T8" fmla="*/ 660 w 21600"/>
                <a:gd name="T9" fmla="*/ 71 h 21600"/>
                <a:gd name="T10" fmla="*/ 488 w 21600"/>
                <a:gd name="T11" fmla="*/ 406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70 w 21600"/>
                <a:gd name="T19" fmla="*/ 3170 h 21600"/>
                <a:gd name="T20" fmla="*/ 18430 w 21600"/>
                <a:gd name="T21" fmla="*/ 1843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9164" y="5727"/>
                  </a:moveTo>
                  <a:cubicBezTo>
                    <a:pt x="6962" y="6437"/>
                    <a:pt x="5470" y="8486"/>
                    <a:pt x="5470" y="10799"/>
                  </a:cubicBezTo>
                  <a:lnTo>
                    <a:pt x="0" y="10800"/>
                  </a:lnTo>
                  <a:cubicBezTo>
                    <a:pt x="0" y="6112"/>
                    <a:pt x="3023" y="1960"/>
                    <a:pt x="7485" y="521"/>
                  </a:cubicBezTo>
                  <a:lnTo>
                    <a:pt x="6656" y="-2049"/>
                  </a:lnTo>
                  <a:lnTo>
                    <a:pt x="13496" y="1456"/>
                  </a:lnTo>
                  <a:lnTo>
                    <a:pt x="9992" y="8296"/>
                  </a:lnTo>
                  <a:lnTo>
                    <a:pt x="9164" y="5727"/>
                  </a:lnTo>
                  <a:close/>
                </a:path>
              </a:pathLst>
            </a:custGeom>
            <a:solidFill>
              <a:srgbClr val="7171E5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</p:grpSp>
      <p:sp>
        <p:nvSpPr>
          <p:cNvPr id="40" name="TextBox 39"/>
          <p:cNvSpPr txBox="1"/>
          <p:nvPr/>
        </p:nvSpPr>
        <p:spPr>
          <a:xfrm>
            <a:off x="2436926" y="4442044"/>
            <a:ext cx="671659" cy="3847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1500"/>
              </a:lnSpc>
            </a:pPr>
            <a:r>
              <a:rPr lang="en-US" sz="1400" dirty="0" smtClean="0">
                <a:latin typeface="Helvetica Neue Medium" charset="0"/>
                <a:ea typeface="Helvetica Neue Medium" charset="0"/>
                <a:cs typeface="Helvetica Neue Medium" charset="0"/>
              </a:rPr>
              <a:t>Logging</a:t>
            </a:r>
            <a:br>
              <a:rPr lang="en-US" sz="1400" dirty="0" smtClean="0">
                <a:latin typeface="Helvetica Neue Medium" charset="0"/>
                <a:ea typeface="Helvetica Neue Medium" charset="0"/>
                <a:cs typeface="Helvetica Neue Medium" charset="0"/>
              </a:rPr>
            </a:br>
            <a:r>
              <a:rPr lang="en-US" sz="1400" dirty="0" smtClean="0">
                <a:latin typeface="Helvetica Neue Medium" charset="0"/>
                <a:ea typeface="Helvetica Neue Medium" charset="0"/>
                <a:cs typeface="Helvetica Neue Medium" charset="0"/>
              </a:rPr>
              <a:t>Module</a:t>
            </a:r>
            <a:endParaRPr lang="en-US" sz="14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526283" y="4442044"/>
            <a:ext cx="714939" cy="3847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1500"/>
              </a:lnSpc>
            </a:pPr>
            <a:r>
              <a:rPr lang="en-US" sz="1400" dirty="0" smtClean="0">
                <a:latin typeface="Helvetica Neue Medium" charset="0"/>
                <a:ea typeface="Helvetica Neue Medium" charset="0"/>
                <a:cs typeface="Helvetica Neue Medium" charset="0"/>
              </a:rPr>
              <a:t>State</a:t>
            </a:r>
            <a:br>
              <a:rPr lang="en-US" sz="1400" dirty="0" smtClean="0">
                <a:latin typeface="Helvetica Neue Medium" charset="0"/>
                <a:ea typeface="Helvetica Neue Medium" charset="0"/>
                <a:cs typeface="Helvetica Neue Medium" charset="0"/>
              </a:rPr>
            </a:br>
            <a:r>
              <a:rPr lang="en-US" sz="1400" dirty="0" smtClean="0">
                <a:latin typeface="Helvetica Neue Medium" charset="0"/>
                <a:ea typeface="Helvetica Neue Medium" charset="0"/>
                <a:cs typeface="Helvetica Neue Medium" charset="0"/>
              </a:rPr>
              <a:t>Machine</a:t>
            </a:r>
            <a:endParaRPr lang="en-US" sz="14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42" name="Rounded Rectangle 41"/>
          <p:cNvSpPr/>
          <p:nvPr/>
        </p:nvSpPr>
        <p:spPr>
          <a:xfrm>
            <a:off x="4593083" y="4365844"/>
            <a:ext cx="2286000" cy="1905000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grpSp>
        <p:nvGrpSpPr>
          <p:cNvPr id="43" name="Group 42"/>
          <p:cNvGrpSpPr/>
          <p:nvPr/>
        </p:nvGrpSpPr>
        <p:grpSpPr>
          <a:xfrm>
            <a:off x="4897883" y="5889844"/>
            <a:ext cx="1524000" cy="228600"/>
            <a:chOff x="1828800" y="3733800"/>
            <a:chExt cx="1524000" cy="228600"/>
          </a:xfrm>
        </p:grpSpPr>
        <p:sp>
          <p:nvSpPr>
            <p:cNvPr id="44" name="Rectangle 43"/>
            <p:cNvSpPr/>
            <p:nvPr/>
          </p:nvSpPr>
          <p:spPr>
            <a:xfrm>
              <a:off x="1828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100" dirty="0" smtClean="0">
                  <a:solidFill>
                    <a:schemeClr val="tx1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add</a:t>
              </a:r>
              <a:endParaRPr lang="en-US" sz="1100" dirty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2209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100" dirty="0" err="1" smtClean="0">
                  <a:solidFill>
                    <a:schemeClr val="tx1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jmp</a:t>
              </a:r>
              <a:endParaRPr lang="en-US" sz="1100" dirty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46" name="Rectangle 45"/>
            <p:cNvSpPr/>
            <p:nvPr/>
          </p:nvSpPr>
          <p:spPr>
            <a:xfrm>
              <a:off x="2590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100" dirty="0" err="1" smtClean="0">
                  <a:solidFill>
                    <a:schemeClr val="tx1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mov</a:t>
              </a:r>
              <a:endParaRPr lang="en-US" sz="1100" dirty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47" name="Rectangle 46"/>
            <p:cNvSpPr/>
            <p:nvPr/>
          </p:nvSpPr>
          <p:spPr>
            <a:xfrm>
              <a:off x="2971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100" dirty="0" err="1" smtClean="0">
                  <a:solidFill>
                    <a:schemeClr val="tx1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shl</a:t>
              </a:r>
              <a:endParaRPr lang="en-US" sz="1100" dirty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</p:grpSp>
      <p:sp>
        <p:nvSpPr>
          <p:cNvPr id="48" name="TextBox 47"/>
          <p:cNvSpPr txBox="1"/>
          <p:nvPr/>
        </p:nvSpPr>
        <p:spPr>
          <a:xfrm>
            <a:off x="5496377" y="5661244"/>
            <a:ext cx="314189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 smtClean="0">
                <a:latin typeface="Helvetica Neue Medium" charset="0"/>
                <a:ea typeface="Helvetica Neue Medium" charset="0"/>
                <a:cs typeface="Helvetica Neue Medium" charset="0"/>
              </a:rPr>
              <a:t>Log</a:t>
            </a:r>
            <a:endParaRPr lang="en-US" sz="14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grpSp>
        <p:nvGrpSpPr>
          <p:cNvPr id="49" name="Group 48"/>
          <p:cNvGrpSpPr/>
          <p:nvPr/>
        </p:nvGrpSpPr>
        <p:grpSpPr>
          <a:xfrm>
            <a:off x="5991850" y="4899244"/>
            <a:ext cx="658633" cy="609600"/>
            <a:chOff x="3075167" y="2286000"/>
            <a:chExt cx="658633" cy="609600"/>
          </a:xfrm>
        </p:grpSpPr>
        <p:sp>
          <p:nvSpPr>
            <p:cNvPr id="50" name="Oval 49"/>
            <p:cNvSpPr/>
            <p:nvPr/>
          </p:nvSpPr>
          <p:spPr>
            <a:xfrm>
              <a:off x="3322154" y="2401625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51" name="Oval 50"/>
            <p:cNvSpPr/>
            <p:nvPr/>
          </p:nvSpPr>
          <p:spPr>
            <a:xfrm>
              <a:off x="3569142" y="2566284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52" name="Oval 51"/>
            <p:cNvSpPr/>
            <p:nvPr/>
          </p:nvSpPr>
          <p:spPr>
            <a:xfrm>
              <a:off x="3322154" y="2730942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53" name="Oval 52"/>
            <p:cNvSpPr/>
            <p:nvPr/>
          </p:nvSpPr>
          <p:spPr>
            <a:xfrm>
              <a:off x="3075167" y="2566284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54" name="Freeform 53"/>
            <p:cNvSpPr/>
            <p:nvPr/>
          </p:nvSpPr>
          <p:spPr>
            <a:xfrm>
              <a:off x="3492394" y="2479551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55" name="Freeform 54"/>
            <p:cNvSpPr/>
            <p:nvPr/>
          </p:nvSpPr>
          <p:spPr>
            <a:xfrm rot="10800000">
              <a:off x="3157496" y="2725143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56" name="Freeform 55"/>
            <p:cNvSpPr/>
            <p:nvPr/>
          </p:nvSpPr>
          <p:spPr>
            <a:xfrm flipH="1">
              <a:off x="3158892" y="2483954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headEnd type="triangle" w="sm" len="med"/>
              <a:tailEnd type="non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57" name="Freeform 56"/>
            <p:cNvSpPr/>
            <p:nvPr/>
          </p:nvSpPr>
          <p:spPr>
            <a:xfrm rot="10800000" flipH="1">
              <a:off x="3488208" y="2725144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headEnd type="triangle" w="sm" len="med"/>
              <a:tailEnd type="non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58" name="Freeform 57"/>
            <p:cNvSpPr/>
            <p:nvPr/>
          </p:nvSpPr>
          <p:spPr>
            <a:xfrm>
              <a:off x="3334455" y="2286000"/>
              <a:ext cx="136991" cy="126788"/>
            </a:xfrm>
            <a:custGeom>
              <a:avLst/>
              <a:gdLst>
                <a:gd name="connsiteX0" fmla="*/ 0 w 185980"/>
                <a:gd name="connsiteY0" fmla="*/ 0 h 6711"/>
                <a:gd name="connsiteX1" fmla="*/ 185980 w 185980"/>
                <a:gd name="connsiteY1" fmla="*/ 0 h 6711"/>
                <a:gd name="connsiteX0" fmla="*/ 2160 w 12160"/>
                <a:gd name="connsiteY0" fmla="*/ 223289 h 223707"/>
                <a:gd name="connsiteX1" fmla="*/ 12160 w 12160"/>
                <a:gd name="connsiteY1" fmla="*/ 223289 h 223707"/>
                <a:gd name="connsiteX0" fmla="*/ 1366 w 13800"/>
                <a:gd name="connsiteY0" fmla="*/ 342290 h 342290"/>
                <a:gd name="connsiteX1" fmla="*/ 11366 w 13800"/>
                <a:gd name="connsiteY1" fmla="*/ 342290 h 342290"/>
                <a:gd name="connsiteX0" fmla="*/ 1989 w 14293"/>
                <a:gd name="connsiteY0" fmla="*/ 324153 h 324153"/>
                <a:gd name="connsiteX1" fmla="*/ 11989 w 14293"/>
                <a:gd name="connsiteY1" fmla="*/ 324153 h 324153"/>
                <a:gd name="connsiteX0" fmla="*/ 2255 w 14511"/>
                <a:gd name="connsiteY0" fmla="*/ 370090 h 370090"/>
                <a:gd name="connsiteX1" fmla="*/ 12255 w 14511"/>
                <a:gd name="connsiteY1" fmla="*/ 370090 h 370090"/>
                <a:gd name="connsiteX0" fmla="*/ 2329 w 14189"/>
                <a:gd name="connsiteY0" fmla="*/ 440603 h 440603"/>
                <a:gd name="connsiteX1" fmla="*/ 12329 w 14189"/>
                <a:gd name="connsiteY1" fmla="*/ 440603 h 440603"/>
                <a:gd name="connsiteX0" fmla="*/ 2751 w 14550"/>
                <a:gd name="connsiteY0" fmla="*/ 444918 h 444918"/>
                <a:gd name="connsiteX1" fmla="*/ 12751 w 14550"/>
                <a:gd name="connsiteY1" fmla="*/ 444918 h 444918"/>
                <a:gd name="connsiteX0" fmla="*/ 2670 w 14857"/>
                <a:gd name="connsiteY0" fmla="*/ 449265 h 449265"/>
                <a:gd name="connsiteX1" fmla="*/ 12670 w 14857"/>
                <a:gd name="connsiteY1" fmla="*/ 449265 h 449265"/>
                <a:gd name="connsiteX0" fmla="*/ 2810 w 14974"/>
                <a:gd name="connsiteY0" fmla="*/ 403354 h 403354"/>
                <a:gd name="connsiteX1" fmla="*/ 12810 w 14974"/>
                <a:gd name="connsiteY1" fmla="*/ 403354 h 403354"/>
                <a:gd name="connsiteX0" fmla="*/ 2954 w 14489"/>
                <a:gd name="connsiteY0" fmla="*/ 354005 h 354005"/>
                <a:gd name="connsiteX1" fmla="*/ 12954 w 14489"/>
                <a:gd name="connsiteY1" fmla="*/ 354005 h 354005"/>
                <a:gd name="connsiteX0" fmla="*/ 1970 w 13635"/>
                <a:gd name="connsiteY0" fmla="*/ 349722 h 349722"/>
                <a:gd name="connsiteX1" fmla="*/ 11970 w 13635"/>
                <a:gd name="connsiteY1" fmla="*/ 349722 h 349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635" h="349722">
                  <a:moveTo>
                    <a:pt x="1970" y="349722"/>
                  </a:moveTo>
                  <a:cubicBezTo>
                    <a:pt x="-7474" y="-103494"/>
                    <a:pt x="20582" y="-129473"/>
                    <a:pt x="11970" y="349722"/>
                  </a:cubicBezTo>
                </a:path>
              </a:pathLst>
            </a:cu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cxnSp>
          <p:nvCxnSpPr>
            <p:cNvPr id="59" name="Straight Connector 58"/>
            <p:cNvCxnSpPr/>
            <p:nvPr/>
          </p:nvCxnSpPr>
          <p:spPr>
            <a:xfrm flipV="1">
              <a:off x="3404484" y="2566284"/>
              <a:ext cx="0" cy="164658"/>
            </a:xfrm>
            <a:prstGeom prst="line">
              <a:avLst/>
            </a:pr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</p:grpSp>
      <p:grpSp>
        <p:nvGrpSpPr>
          <p:cNvPr id="60" name="Group 59"/>
          <p:cNvGrpSpPr/>
          <p:nvPr/>
        </p:nvGrpSpPr>
        <p:grpSpPr>
          <a:xfrm>
            <a:off x="4961411" y="4899244"/>
            <a:ext cx="531549" cy="533400"/>
            <a:chOff x="2057400" y="2438400"/>
            <a:chExt cx="379678" cy="381000"/>
          </a:xfrm>
        </p:grpSpPr>
        <p:sp>
          <p:nvSpPr>
            <p:cNvPr id="61" name="AutoShape 568"/>
            <p:cNvSpPr>
              <a:spLocks noChangeArrowheads="1"/>
            </p:cNvSpPr>
            <p:nvPr/>
          </p:nvSpPr>
          <p:spPr bwMode="auto">
            <a:xfrm>
              <a:off x="2057400" y="2438400"/>
              <a:ext cx="379678" cy="379204"/>
            </a:xfrm>
            <a:custGeom>
              <a:avLst/>
              <a:gdLst>
                <a:gd name="T0" fmla="*/ 101 w 21600"/>
                <a:gd name="T1" fmla="*/ 217 h 21600"/>
                <a:gd name="T2" fmla="*/ 134 w 21600"/>
                <a:gd name="T3" fmla="*/ 528 h 21600"/>
                <a:gd name="T4" fmla="*/ 317 w 21600"/>
                <a:gd name="T5" fmla="*/ 375 h 21600"/>
                <a:gd name="T6" fmla="*/ 325 w 21600"/>
                <a:gd name="T7" fmla="*/ -100 h 21600"/>
                <a:gd name="T8" fmla="*/ 660 w 21600"/>
                <a:gd name="T9" fmla="*/ 71 h 21600"/>
                <a:gd name="T10" fmla="*/ 488 w 21600"/>
                <a:gd name="T11" fmla="*/ 406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70 w 21600"/>
                <a:gd name="T19" fmla="*/ 3170 h 21600"/>
                <a:gd name="T20" fmla="*/ 18430 w 21600"/>
                <a:gd name="T21" fmla="*/ 1843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9164" y="5727"/>
                  </a:moveTo>
                  <a:cubicBezTo>
                    <a:pt x="6962" y="6437"/>
                    <a:pt x="5470" y="8486"/>
                    <a:pt x="5470" y="10799"/>
                  </a:cubicBezTo>
                  <a:lnTo>
                    <a:pt x="0" y="10800"/>
                  </a:lnTo>
                  <a:cubicBezTo>
                    <a:pt x="0" y="6112"/>
                    <a:pt x="3023" y="1960"/>
                    <a:pt x="7485" y="521"/>
                  </a:cubicBezTo>
                  <a:lnTo>
                    <a:pt x="6656" y="-2049"/>
                  </a:lnTo>
                  <a:lnTo>
                    <a:pt x="13496" y="1456"/>
                  </a:lnTo>
                  <a:lnTo>
                    <a:pt x="9992" y="8296"/>
                  </a:lnTo>
                  <a:lnTo>
                    <a:pt x="9164" y="5727"/>
                  </a:lnTo>
                  <a:close/>
                </a:path>
              </a:pathLst>
            </a:custGeom>
            <a:solidFill>
              <a:srgbClr val="7171E5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62" name="AutoShape 569"/>
            <p:cNvSpPr>
              <a:spLocks noChangeArrowheads="1"/>
            </p:cNvSpPr>
            <p:nvPr/>
          </p:nvSpPr>
          <p:spPr bwMode="auto">
            <a:xfrm rot="7281778">
              <a:off x="2057637" y="2439959"/>
              <a:ext cx="379204" cy="379678"/>
            </a:xfrm>
            <a:custGeom>
              <a:avLst/>
              <a:gdLst>
                <a:gd name="T0" fmla="*/ 101 w 21600"/>
                <a:gd name="T1" fmla="*/ 217 h 21600"/>
                <a:gd name="T2" fmla="*/ 134 w 21600"/>
                <a:gd name="T3" fmla="*/ 528 h 21600"/>
                <a:gd name="T4" fmla="*/ 317 w 21600"/>
                <a:gd name="T5" fmla="*/ 375 h 21600"/>
                <a:gd name="T6" fmla="*/ 325 w 21600"/>
                <a:gd name="T7" fmla="*/ -100 h 21600"/>
                <a:gd name="T8" fmla="*/ 660 w 21600"/>
                <a:gd name="T9" fmla="*/ 71 h 21600"/>
                <a:gd name="T10" fmla="*/ 488 w 21600"/>
                <a:gd name="T11" fmla="*/ 406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70 w 21600"/>
                <a:gd name="T19" fmla="*/ 3170 h 21600"/>
                <a:gd name="T20" fmla="*/ 18430 w 21600"/>
                <a:gd name="T21" fmla="*/ 1843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9164" y="5727"/>
                  </a:moveTo>
                  <a:cubicBezTo>
                    <a:pt x="6962" y="6437"/>
                    <a:pt x="5470" y="8486"/>
                    <a:pt x="5470" y="10799"/>
                  </a:cubicBezTo>
                  <a:lnTo>
                    <a:pt x="0" y="10800"/>
                  </a:lnTo>
                  <a:cubicBezTo>
                    <a:pt x="0" y="6112"/>
                    <a:pt x="3023" y="1960"/>
                    <a:pt x="7485" y="521"/>
                  </a:cubicBezTo>
                  <a:lnTo>
                    <a:pt x="6656" y="-2049"/>
                  </a:lnTo>
                  <a:lnTo>
                    <a:pt x="13496" y="1456"/>
                  </a:lnTo>
                  <a:lnTo>
                    <a:pt x="9992" y="8296"/>
                  </a:lnTo>
                  <a:lnTo>
                    <a:pt x="9164" y="5727"/>
                  </a:lnTo>
                  <a:close/>
                </a:path>
              </a:pathLst>
            </a:custGeom>
            <a:solidFill>
              <a:srgbClr val="7171E5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63" name="AutoShape 570"/>
            <p:cNvSpPr>
              <a:spLocks noChangeArrowheads="1"/>
            </p:cNvSpPr>
            <p:nvPr/>
          </p:nvSpPr>
          <p:spPr bwMode="auto">
            <a:xfrm rot="14395787">
              <a:off x="2057637" y="2438163"/>
              <a:ext cx="379204" cy="379678"/>
            </a:xfrm>
            <a:custGeom>
              <a:avLst/>
              <a:gdLst>
                <a:gd name="T0" fmla="*/ 101 w 21600"/>
                <a:gd name="T1" fmla="*/ 217 h 21600"/>
                <a:gd name="T2" fmla="*/ 134 w 21600"/>
                <a:gd name="T3" fmla="*/ 528 h 21600"/>
                <a:gd name="T4" fmla="*/ 317 w 21600"/>
                <a:gd name="T5" fmla="*/ 375 h 21600"/>
                <a:gd name="T6" fmla="*/ 325 w 21600"/>
                <a:gd name="T7" fmla="*/ -100 h 21600"/>
                <a:gd name="T8" fmla="*/ 660 w 21600"/>
                <a:gd name="T9" fmla="*/ 71 h 21600"/>
                <a:gd name="T10" fmla="*/ 488 w 21600"/>
                <a:gd name="T11" fmla="*/ 406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70 w 21600"/>
                <a:gd name="T19" fmla="*/ 3170 h 21600"/>
                <a:gd name="T20" fmla="*/ 18430 w 21600"/>
                <a:gd name="T21" fmla="*/ 1843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9164" y="5727"/>
                  </a:moveTo>
                  <a:cubicBezTo>
                    <a:pt x="6962" y="6437"/>
                    <a:pt x="5470" y="8486"/>
                    <a:pt x="5470" y="10799"/>
                  </a:cubicBezTo>
                  <a:lnTo>
                    <a:pt x="0" y="10800"/>
                  </a:lnTo>
                  <a:cubicBezTo>
                    <a:pt x="0" y="6112"/>
                    <a:pt x="3023" y="1960"/>
                    <a:pt x="7485" y="521"/>
                  </a:cubicBezTo>
                  <a:lnTo>
                    <a:pt x="6656" y="-2049"/>
                  </a:lnTo>
                  <a:lnTo>
                    <a:pt x="13496" y="1456"/>
                  </a:lnTo>
                  <a:lnTo>
                    <a:pt x="9992" y="8296"/>
                  </a:lnTo>
                  <a:lnTo>
                    <a:pt x="9164" y="5727"/>
                  </a:lnTo>
                  <a:close/>
                </a:path>
              </a:pathLst>
            </a:custGeom>
            <a:solidFill>
              <a:srgbClr val="7171E5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</p:grpSp>
      <p:sp>
        <p:nvSpPr>
          <p:cNvPr id="64" name="TextBox 63"/>
          <p:cNvSpPr txBox="1"/>
          <p:nvPr/>
        </p:nvSpPr>
        <p:spPr>
          <a:xfrm>
            <a:off x="4875328" y="4442044"/>
            <a:ext cx="671659" cy="3847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1500"/>
              </a:lnSpc>
            </a:pPr>
            <a:r>
              <a:rPr lang="en-US" sz="1400" dirty="0" smtClean="0">
                <a:latin typeface="Helvetica Neue Medium" charset="0"/>
                <a:ea typeface="Helvetica Neue Medium" charset="0"/>
                <a:cs typeface="Helvetica Neue Medium" charset="0"/>
              </a:rPr>
              <a:t>Logging</a:t>
            </a:r>
          </a:p>
          <a:p>
            <a:pPr>
              <a:lnSpc>
                <a:spcPts val="1500"/>
              </a:lnSpc>
            </a:pPr>
            <a:r>
              <a:rPr lang="en-US" sz="1400" dirty="0" smtClean="0">
                <a:latin typeface="Helvetica Neue Medium" charset="0"/>
                <a:ea typeface="Helvetica Neue Medium" charset="0"/>
                <a:cs typeface="Helvetica Neue Medium" charset="0"/>
              </a:rPr>
              <a:t>Module</a:t>
            </a:r>
            <a:endParaRPr lang="en-US" sz="14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5964683" y="4442044"/>
            <a:ext cx="714939" cy="3847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1500"/>
              </a:lnSpc>
            </a:pPr>
            <a:r>
              <a:rPr lang="en-US" sz="1400" dirty="0" smtClean="0">
                <a:latin typeface="Helvetica Neue Medium" charset="0"/>
                <a:ea typeface="Helvetica Neue Medium" charset="0"/>
                <a:cs typeface="Helvetica Neue Medium" charset="0"/>
              </a:rPr>
              <a:t>State</a:t>
            </a:r>
            <a:br>
              <a:rPr lang="en-US" sz="1400" dirty="0" smtClean="0">
                <a:latin typeface="Helvetica Neue Medium" charset="0"/>
                <a:ea typeface="Helvetica Neue Medium" charset="0"/>
                <a:cs typeface="Helvetica Neue Medium" charset="0"/>
              </a:rPr>
            </a:br>
            <a:r>
              <a:rPr lang="en-US" sz="1400" dirty="0" smtClean="0">
                <a:latin typeface="Helvetica Neue Medium" charset="0"/>
                <a:ea typeface="Helvetica Neue Medium" charset="0"/>
                <a:cs typeface="Helvetica Neue Medium" charset="0"/>
              </a:rPr>
              <a:t>Machine</a:t>
            </a:r>
            <a:endParaRPr lang="en-US" sz="14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7006877" y="3509977"/>
            <a:ext cx="9220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Helvetica Neue Medium" charset="0"/>
                <a:ea typeface="Helvetica Neue Medium" charset="0"/>
                <a:cs typeface="Helvetica Neue Medium" charset="0"/>
              </a:rPr>
              <a:t>Clients</a:t>
            </a:r>
          </a:p>
        </p:txBody>
      </p:sp>
      <p:pic>
        <p:nvPicPr>
          <p:cNvPr id="67" name="Picture 559" descr="j043156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683" y="3370672"/>
            <a:ext cx="685800" cy="690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" name="Picture 559" descr="j043156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683" y="3370672"/>
            <a:ext cx="685800" cy="690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" name="Picture 559" descr="j043156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1683" y="3370672"/>
            <a:ext cx="685800" cy="690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" name="Picture 559" descr="j043156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1683" y="3370672"/>
            <a:ext cx="685800" cy="690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" name="Picture 559" descr="j043156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6683" y="3370672"/>
            <a:ext cx="685800" cy="690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" name="Picture 559" descr="j043156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1683" y="3370672"/>
            <a:ext cx="685800" cy="690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" name="Picture 559" descr="j043156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6683" y="3370672"/>
            <a:ext cx="685800" cy="690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4" name="Straight Connector 73"/>
          <p:cNvCxnSpPr/>
          <p:nvPr/>
        </p:nvCxnSpPr>
        <p:spPr>
          <a:xfrm>
            <a:off x="5202683" y="4061044"/>
            <a:ext cx="0" cy="762000"/>
          </a:xfrm>
          <a:prstGeom prst="line">
            <a:avLst/>
          </a:pr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5" name="Freeform 74"/>
          <p:cNvSpPr/>
          <p:nvPr/>
        </p:nvSpPr>
        <p:spPr>
          <a:xfrm>
            <a:off x="3010964" y="4557666"/>
            <a:ext cx="2007031" cy="355783"/>
          </a:xfrm>
          <a:custGeom>
            <a:avLst/>
            <a:gdLst>
              <a:gd name="connsiteX0" fmla="*/ 1983783 w 1983783"/>
              <a:gd name="connsiteY0" fmla="*/ 25352 h 25352"/>
              <a:gd name="connsiteX1" fmla="*/ 0 w 1983783"/>
              <a:gd name="connsiteY1" fmla="*/ 25352 h 25352"/>
              <a:gd name="connsiteX0" fmla="*/ 1983783 w 1983783"/>
              <a:gd name="connsiteY0" fmla="*/ 203577 h 203577"/>
              <a:gd name="connsiteX1" fmla="*/ 0 w 1983783"/>
              <a:gd name="connsiteY1" fmla="*/ 203577 h 203577"/>
              <a:gd name="connsiteX0" fmla="*/ 1983783 w 1983783"/>
              <a:gd name="connsiteY0" fmla="*/ 283044 h 283044"/>
              <a:gd name="connsiteX1" fmla="*/ 0 w 1983783"/>
              <a:gd name="connsiteY1" fmla="*/ 283044 h 283044"/>
              <a:gd name="connsiteX0" fmla="*/ 2007031 w 2007031"/>
              <a:gd name="connsiteY0" fmla="*/ 265800 h 296797"/>
              <a:gd name="connsiteX1" fmla="*/ 0 w 2007031"/>
              <a:gd name="connsiteY1" fmla="*/ 296797 h 296797"/>
              <a:gd name="connsiteX0" fmla="*/ 2007031 w 2007031"/>
              <a:gd name="connsiteY0" fmla="*/ 306367 h 337364"/>
              <a:gd name="connsiteX1" fmla="*/ 0 w 2007031"/>
              <a:gd name="connsiteY1" fmla="*/ 337364 h 337364"/>
              <a:gd name="connsiteX0" fmla="*/ 2007031 w 2007031"/>
              <a:gd name="connsiteY0" fmla="*/ 324786 h 355783"/>
              <a:gd name="connsiteX1" fmla="*/ 0 w 2007031"/>
              <a:gd name="connsiteY1" fmla="*/ 355783 h 355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007031" h="355783">
                <a:moveTo>
                  <a:pt x="2007031" y="324786"/>
                </a:moveTo>
                <a:cubicBezTo>
                  <a:pt x="1444571" y="-30384"/>
                  <a:pt x="796872" y="-191824"/>
                  <a:pt x="0" y="355783"/>
                </a:cubicBezTo>
              </a:path>
            </a:pathLst>
          </a:cu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76" name="Freeform 75"/>
          <p:cNvSpPr/>
          <p:nvPr/>
        </p:nvSpPr>
        <p:spPr>
          <a:xfrm>
            <a:off x="2793988" y="5471390"/>
            <a:ext cx="867905" cy="371959"/>
          </a:xfrm>
          <a:custGeom>
            <a:avLst/>
            <a:gdLst>
              <a:gd name="connsiteX0" fmla="*/ 0 w 867905"/>
              <a:gd name="connsiteY0" fmla="*/ 0 h 371959"/>
              <a:gd name="connsiteX1" fmla="*/ 867905 w 867905"/>
              <a:gd name="connsiteY1" fmla="*/ 371959 h 371959"/>
              <a:gd name="connsiteX0" fmla="*/ 0 w 867905"/>
              <a:gd name="connsiteY0" fmla="*/ 0 h 371959"/>
              <a:gd name="connsiteX1" fmla="*/ 867905 w 867905"/>
              <a:gd name="connsiteY1" fmla="*/ 371959 h 371959"/>
              <a:gd name="connsiteX0" fmla="*/ 0 w 867905"/>
              <a:gd name="connsiteY0" fmla="*/ 0 h 371959"/>
              <a:gd name="connsiteX1" fmla="*/ 867905 w 867905"/>
              <a:gd name="connsiteY1" fmla="*/ 371959 h 371959"/>
              <a:gd name="connsiteX0" fmla="*/ 0 w 867905"/>
              <a:gd name="connsiteY0" fmla="*/ 0 h 371959"/>
              <a:gd name="connsiteX1" fmla="*/ 867905 w 867905"/>
              <a:gd name="connsiteY1" fmla="*/ 371959 h 371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67905" h="371959">
                <a:moveTo>
                  <a:pt x="0" y="0"/>
                </a:moveTo>
                <a:cubicBezTo>
                  <a:pt x="12916" y="335796"/>
                  <a:pt x="552773" y="-41330"/>
                  <a:pt x="867905" y="371959"/>
                </a:cubicBezTo>
              </a:path>
            </a:pathLst>
          </a:cu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cxnSp>
        <p:nvCxnSpPr>
          <p:cNvPr id="77" name="Straight Connector 76"/>
          <p:cNvCxnSpPr/>
          <p:nvPr/>
        </p:nvCxnSpPr>
        <p:spPr>
          <a:xfrm flipV="1">
            <a:off x="3877577" y="5542493"/>
            <a:ext cx="0" cy="457200"/>
          </a:xfrm>
          <a:prstGeom prst="line">
            <a:avLst/>
          </a:pr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8" name="Freeform 77"/>
          <p:cNvSpPr/>
          <p:nvPr/>
        </p:nvSpPr>
        <p:spPr>
          <a:xfrm>
            <a:off x="5225931" y="5471390"/>
            <a:ext cx="867905" cy="371959"/>
          </a:xfrm>
          <a:custGeom>
            <a:avLst/>
            <a:gdLst>
              <a:gd name="connsiteX0" fmla="*/ 0 w 867905"/>
              <a:gd name="connsiteY0" fmla="*/ 0 h 371959"/>
              <a:gd name="connsiteX1" fmla="*/ 867905 w 867905"/>
              <a:gd name="connsiteY1" fmla="*/ 371959 h 371959"/>
              <a:gd name="connsiteX0" fmla="*/ 0 w 867905"/>
              <a:gd name="connsiteY0" fmla="*/ 0 h 371959"/>
              <a:gd name="connsiteX1" fmla="*/ 867905 w 867905"/>
              <a:gd name="connsiteY1" fmla="*/ 371959 h 371959"/>
              <a:gd name="connsiteX0" fmla="*/ 0 w 867905"/>
              <a:gd name="connsiteY0" fmla="*/ 0 h 371959"/>
              <a:gd name="connsiteX1" fmla="*/ 867905 w 867905"/>
              <a:gd name="connsiteY1" fmla="*/ 371959 h 371959"/>
              <a:gd name="connsiteX0" fmla="*/ 0 w 867905"/>
              <a:gd name="connsiteY0" fmla="*/ 0 h 371959"/>
              <a:gd name="connsiteX1" fmla="*/ 867905 w 867905"/>
              <a:gd name="connsiteY1" fmla="*/ 371959 h 371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67905" h="371959">
                <a:moveTo>
                  <a:pt x="0" y="0"/>
                </a:moveTo>
                <a:cubicBezTo>
                  <a:pt x="12916" y="335796"/>
                  <a:pt x="552773" y="-41330"/>
                  <a:pt x="867905" y="371959"/>
                </a:cubicBezTo>
              </a:path>
            </a:pathLst>
          </a:cu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cxnSp>
        <p:nvCxnSpPr>
          <p:cNvPr id="79" name="Straight Connector 78"/>
          <p:cNvCxnSpPr/>
          <p:nvPr/>
        </p:nvCxnSpPr>
        <p:spPr>
          <a:xfrm flipV="1">
            <a:off x="6314687" y="5542493"/>
            <a:ext cx="0" cy="457200"/>
          </a:xfrm>
          <a:prstGeom prst="line">
            <a:avLst/>
          </a:pr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1" name="Freeform 80"/>
          <p:cNvSpPr/>
          <p:nvPr/>
        </p:nvSpPr>
        <p:spPr>
          <a:xfrm>
            <a:off x="5389954" y="3789824"/>
            <a:ext cx="922149" cy="1022888"/>
          </a:xfrm>
          <a:custGeom>
            <a:avLst/>
            <a:gdLst>
              <a:gd name="connsiteX0" fmla="*/ 968644 w 968644"/>
              <a:gd name="connsiteY0" fmla="*/ 759417 h 759417"/>
              <a:gd name="connsiteX1" fmla="*/ 0 w 968644"/>
              <a:gd name="connsiteY1" fmla="*/ 0 h 759417"/>
              <a:gd name="connsiteX0" fmla="*/ 968644 w 968644"/>
              <a:gd name="connsiteY0" fmla="*/ 759417 h 759417"/>
              <a:gd name="connsiteX1" fmla="*/ 0 w 968644"/>
              <a:gd name="connsiteY1" fmla="*/ 0 h 759417"/>
              <a:gd name="connsiteX0" fmla="*/ 968644 w 968644"/>
              <a:gd name="connsiteY0" fmla="*/ 759417 h 759417"/>
              <a:gd name="connsiteX1" fmla="*/ 0 w 968644"/>
              <a:gd name="connsiteY1" fmla="*/ 0 h 759417"/>
              <a:gd name="connsiteX0" fmla="*/ 968644 w 968644"/>
              <a:gd name="connsiteY0" fmla="*/ 759417 h 759417"/>
              <a:gd name="connsiteX1" fmla="*/ 0 w 968644"/>
              <a:gd name="connsiteY1" fmla="*/ 0 h 759417"/>
              <a:gd name="connsiteX0" fmla="*/ 968644 w 968644"/>
              <a:gd name="connsiteY0" fmla="*/ 759417 h 759417"/>
              <a:gd name="connsiteX1" fmla="*/ 0 w 968644"/>
              <a:gd name="connsiteY1" fmla="*/ 0 h 759417"/>
              <a:gd name="connsiteX0" fmla="*/ 968644 w 968644"/>
              <a:gd name="connsiteY0" fmla="*/ 759417 h 759417"/>
              <a:gd name="connsiteX1" fmla="*/ 0 w 968644"/>
              <a:gd name="connsiteY1" fmla="*/ 0 h 759417"/>
              <a:gd name="connsiteX0" fmla="*/ 922149 w 922149"/>
              <a:gd name="connsiteY0" fmla="*/ 1022888 h 1022888"/>
              <a:gd name="connsiteX1" fmla="*/ 0 w 922149"/>
              <a:gd name="connsiteY1" fmla="*/ 0 h 1022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22149" h="1022888">
                <a:moveTo>
                  <a:pt x="922149" y="1022888"/>
                </a:moveTo>
                <a:cubicBezTo>
                  <a:pt x="876945" y="548898"/>
                  <a:pt x="669011" y="198894"/>
                  <a:pt x="0" y="0"/>
                </a:cubicBezTo>
              </a:path>
            </a:pathLst>
          </a:cu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4765995" y="4032969"/>
            <a:ext cx="37382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err="1" smtClean="0">
                <a:latin typeface="Helvetica Neue Medium" charset="0"/>
                <a:ea typeface="Helvetica Neue Medium" charset="0"/>
                <a:cs typeface="Helvetica Neue Medium" charset="0"/>
              </a:rPr>
              <a:t>shl</a:t>
            </a:r>
            <a:endParaRPr lang="en-US" sz="11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6963595" y="5607243"/>
            <a:ext cx="9941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Helvetica Neue Medium" charset="0"/>
                <a:ea typeface="Helvetica Neue Medium" charset="0"/>
                <a:cs typeface="Helvetica Neue Medium" charset="0"/>
              </a:rPr>
              <a:t>Servers</a:t>
            </a:r>
            <a:endParaRPr lang="en-US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3164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626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4918746"/>
            <a:ext cx="8763000" cy="150379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Last time: Primary-Backup </a:t>
            </a:r>
            <a:r>
              <a:rPr lang="en-US" dirty="0"/>
              <a:t>c</a:t>
            </a:r>
            <a:r>
              <a:rPr lang="en-US" dirty="0" smtClean="0"/>
              <a:t>ase study</a:t>
            </a:r>
          </a:p>
          <a:p>
            <a:endParaRPr lang="en-US" dirty="0" smtClean="0"/>
          </a:p>
          <a:p>
            <a:r>
              <a:rPr lang="en-US" dirty="0" smtClean="0"/>
              <a:t>Today: State Machine Replication with </a:t>
            </a:r>
            <a:r>
              <a:rPr lang="en-US" b="1" dirty="0" smtClean="0"/>
              <a:t>many</a:t>
            </a:r>
            <a:r>
              <a:rPr lang="en-US" dirty="0" smtClean="0"/>
              <a:t> replicas</a:t>
            </a:r>
          </a:p>
          <a:p>
            <a:pPr lvl="1"/>
            <a:r>
              <a:rPr lang="en-US" dirty="0" smtClean="0">
                <a:solidFill>
                  <a:srgbClr val="00B050"/>
                </a:solidFill>
              </a:rPr>
              <a:t>Survive more failures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From Two to Many Replicas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551274" y="2666394"/>
            <a:ext cx="2286000" cy="1905000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856074" y="4190394"/>
            <a:ext cx="1524000" cy="228600"/>
            <a:chOff x="1828800" y="3733800"/>
            <a:chExt cx="1524000" cy="228600"/>
          </a:xfrm>
        </p:grpSpPr>
        <p:sp>
          <p:nvSpPr>
            <p:cNvPr id="7" name="Rectangle 6"/>
            <p:cNvSpPr/>
            <p:nvPr/>
          </p:nvSpPr>
          <p:spPr>
            <a:xfrm>
              <a:off x="1828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100" dirty="0" smtClean="0">
                  <a:solidFill>
                    <a:schemeClr val="tx1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add</a:t>
              </a:r>
              <a:endParaRPr lang="en-US" sz="1100" dirty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2209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100" dirty="0" err="1" smtClean="0">
                  <a:solidFill>
                    <a:schemeClr val="tx1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jmp</a:t>
              </a:r>
              <a:endParaRPr lang="en-US" sz="1100" dirty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2590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100" dirty="0" err="1" smtClean="0">
                  <a:solidFill>
                    <a:schemeClr val="tx1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mov</a:t>
              </a:r>
              <a:endParaRPr lang="en-US" sz="1100" dirty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2971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100" dirty="0" err="1" smtClean="0">
                  <a:solidFill>
                    <a:schemeClr val="tx1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shl</a:t>
              </a:r>
              <a:endParaRPr lang="en-US" sz="1100" dirty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1454568" y="3961794"/>
            <a:ext cx="314189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 smtClean="0">
                <a:latin typeface="Helvetica Neue Medium" charset="0"/>
                <a:ea typeface="Helvetica Neue Medium" charset="0"/>
                <a:cs typeface="Helvetica Neue Medium" charset="0"/>
              </a:rPr>
              <a:t>Log</a:t>
            </a:r>
            <a:endParaRPr lang="en-US" sz="14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1950041" y="3199794"/>
            <a:ext cx="658633" cy="609600"/>
            <a:chOff x="3075167" y="2286000"/>
            <a:chExt cx="658633" cy="609600"/>
          </a:xfrm>
        </p:grpSpPr>
        <p:sp>
          <p:nvSpPr>
            <p:cNvPr id="13" name="Oval 12"/>
            <p:cNvSpPr/>
            <p:nvPr/>
          </p:nvSpPr>
          <p:spPr>
            <a:xfrm>
              <a:off x="3322154" y="2401625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3569142" y="2566284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3322154" y="2730942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3075167" y="2566284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17" name="Freeform 16"/>
            <p:cNvSpPr/>
            <p:nvPr/>
          </p:nvSpPr>
          <p:spPr>
            <a:xfrm>
              <a:off x="3492394" y="2479551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18" name="Freeform 17"/>
            <p:cNvSpPr/>
            <p:nvPr/>
          </p:nvSpPr>
          <p:spPr>
            <a:xfrm rot="10800000">
              <a:off x="3157496" y="2725143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19" name="Freeform 18"/>
            <p:cNvSpPr/>
            <p:nvPr/>
          </p:nvSpPr>
          <p:spPr>
            <a:xfrm flipH="1">
              <a:off x="3158892" y="2483954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headEnd type="triangle" w="sm" len="med"/>
              <a:tailEnd type="non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20" name="Freeform 19"/>
            <p:cNvSpPr/>
            <p:nvPr/>
          </p:nvSpPr>
          <p:spPr>
            <a:xfrm rot="10800000" flipH="1">
              <a:off x="3488208" y="2725144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headEnd type="triangle" w="sm" len="med"/>
              <a:tailEnd type="non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21" name="Freeform 20"/>
            <p:cNvSpPr/>
            <p:nvPr/>
          </p:nvSpPr>
          <p:spPr>
            <a:xfrm>
              <a:off x="3334455" y="2286000"/>
              <a:ext cx="136991" cy="126788"/>
            </a:xfrm>
            <a:custGeom>
              <a:avLst/>
              <a:gdLst>
                <a:gd name="connsiteX0" fmla="*/ 0 w 185980"/>
                <a:gd name="connsiteY0" fmla="*/ 0 h 6711"/>
                <a:gd name="connsiteX1" fmla="*/ 185980 w 185980"/>
                <a:gd name="connsiteY1" fmla="*/ 0 h 6711"/>
                <a:gd name="connsiteX0" fmla="*/ 2160 w 12160"/>
                <a:gd name="connsiteY0" fmla="*/ 223289 h 223707"/>
                <a:gd name="connsiteX1" fmla="*/ 12160 w 12160"/>
                <a:gd name="connsiteY1" fmla="*/ 223289 h 223707"/>
                <a:gd name="connsiteX0" fmla="*/ 1366 w 13800"/>
                <a:gd name="connsiteY0" fmla="*/ 342290 h 342290"/>
                <a:gd name="connsiteX1" fmla="*/ 11366 w 13800"/>
                <a:gd name="connsiteY1" fmla="*/ 342290 h 342290"/>
                <a:gd name="connsiteX0" fmla="*/ 1989 w 14293"/>
                <a:gd name="connsiteY0" fmla="*/ 324153 h 324153"/>
                <a:gd name="connsiteX1" fmla="*/ 11989 w 14293"/>
                <a:gd name="connsiteY1" fmla="*/ 324153 h 324153"/>
                <a:gd name="connsiteX0" fmla="*/ 2255 w 14511"/>
                <a:gd name="connsiteY0" fmla="*/ 370090 h 370090"/>
                <a:gd name="connsiteX1" fmla="*/ 12255 w 14511"/>
                <a:gd name="connsiteY1" fmla="*/ 370090 h 370090"/>
                <a:gd name="connsiteX0" fmla="*/ 2329 w 14189"/>
                <a:gd name="connsiteY0" fmla="*/ 440603 h 440603"/>
                <a:gd name="connsiteX1" fmla="*/ 12329 w 14189"/>
                <a:gd name="connsiteY1" fmla="*/ 440603 h 440603"/>
                <a:gd name="connsiteX0" fmla="*/ 2751 w 14550"/>
                <a:gd name="connsiteY0" fmla="*/ 444918 h 444918"/>
                <a:gd name="connsiteX1" fmla="*/ 12751 w 14550"/>
                <a:gd name="connsiteY1" fmla="*/ 444918 h 444918"/>
                <a:gd name="connsiteX0" fmla="*/ 2670 w 14857"/>
                <a:gd name="connsiteY0" fmla="*/ 449265 h 449265"/>
                <a:gd name="connsiteX1" fmla="*/ 12670 w 14857"/>
                <a:gd name="connsiteY1" fmla="*/ 449265 h 449265"/>
                <a:gd name="connsiteX0" fmla="*/ 2810 w 14974"/>
                <a:gd name="connsiteY0" fmla="*/ 403354 h 403354"/>
                <a:gd name="connsiteX1" fmla="*/ 12810 w 14974"/>
                <a:gd name="connsiteY1" fmla="*/ 403354 h 403354"/>
                <a:gd name="connsiteX0" fmla="*/ 2954 w 14489"/>
                <a:gd name="connsiteY0" fmla="*/ 354005 h 354005"/>
                <a:gd name="connsiteX1" fmla="*/ 12954 w 14489"/>
                <a:gd name="connsiteY1" fmla="*/ 354005 h 354005"/>
                <a:gd name="connsiteX0" fmla="*/ 1970 w 13635"/>
                <a:gd name="connsiteY0" fmla="*/ 349722 h 349722"/>
                <a:gd name="connsiteX1" fmla="*/ 11970 w 13635"/>
                <a:gd name="connsiteY1" fmla="*/ 349722 h 349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635" h="349722">
                  <a:moveTo>
                    <a:pt x="1970" y="349722"/>
                  </a:moveTo>
                  <a:cubicBezTo>
                    <a:pt x="-7474" y="-103494"/>
                    <a:pt x="20582" y="-129473"/>
                    <a:pt x="11970" y="349722"/>
                  </a:cubicBezTo>
                </a:path>
              </a:pathLst>
            </a:cu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cxnSp>
          <p:nvCxnSpPr>
            <p:cNvPr id="22" name="Straight Connector 21"/>
            <p:cNvCxnSpPr>
              <a:endCxn id="78" idx="4"/>
            </p:cNvCxnSpPr>
            <p:nvPr/>
          </p:nvCxnSpPr>
          <p:spPr>
            <a:xfrm flipV="1">
              <a:off x="3404484" y="2566284"/>
              <a:ext cx="0" cy="164658"/>
            </a:xfrm>
            <a:prstGeom prst="line">
              <a:avLst/>
            </a:pr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</p:grpSp>
      <p:grpSp>
        <p:nvGrpSpPr>
          <p:cNvPr id="23" name="Group 22"/>
          <p:cNvGrpSpPr/>
          <p:nvPr/>
        </p:nvGrpSpPr>
        <p:grpSpPr>
          <a:xfrm>
            <a:off x="919602" y="3199794"/>
            <a:ext cx="531549" cy="533400"/>
            <a:chOff x="2057400" y="2438400"/>
            <a:chExt cx="379678" cy="381000"/>
          </a:xfrm>
        </p:grpSpPr>
        <p:sp>
          <p:nvSpPr>
            <p:cNvPr id="24" name="AutoShape 568"/>
            <p:cNvSpPr>
              <a:spLocks noChangeArrowheads="1"/>
            </p:cNvSpPr>
            <p:nvPr/>
          </p:nvSpPr>
          <p:spPr bwMode="auto">
            <a:xfrm>
              <a:off x="2057400" y="2438400"/>
              <a:ext cx="379678" cy="379204"/>
            </a:xfrm>
            <a:custGeom>
              <a:avLst/>
              <a:gdLst>
                <a:gd name="T0" fmla="*/ 101 w 21600"/>
                <a:gd name="T1" fmla="*/ 217 h 21600"/>
                <a:gd name="T2" fmla="*/ 134 w 21600"/>
                <a:gd name="T3" fmla="*/ 528 h 21600"/>
                <a:gd name="T4" fmla="*/ 317 w 21600"/>
                <a:gd name="T5" fmla="*/ 375 h 21600"/>
                <a:gd name="T6" fmla="*/ 325 w 21600"/>
                <a:gd name="T7" fmla="*/ -100 h 21600"/>
                <a:gd name="T8" fmla="*/ 660 w 21600"/>
                <a:gd name="T9" fmla="*/ 71 h 21600"/>
                <a:gd name="T10" fmla="*/ 488 w 21600"/>
                <a:gd name="T11" fmla="*/ 406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70 w 21600"/>
                <a:gd name="T19" fmla="*/ 3170 h 21600"/>
                <a:gd name="T20" fmla="*/ 18430 w 21600"/>
                <a:gd name="T21" fmla="*/ 1843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9164" y="5727"/>
                  </a:moveTo>
                  <a:cubicBezTo>
                    <a:pt x="6962" y="6437"/>
                    <a:pt x="5470" y="8486"/>
                    <a:pt x="5470" y="10799"/>
                  </a:cubicBezTo>
                  <a:lnTo>
                    <a:pt x="0" y="10800"/>
                  </a:lnTo>
                  <a:cubicBezTo>
                    <a:pt x="0" y="6112"/>
                    <a:pt x="3023" y="1960"/>
                    <a:pt x="7485" y="521"/>
                  </a:cubicBezTo>
                  <a:lnTo>
                    <a:pt x="6656" y="-2049"/>
                  </a:lnTo>
                  <a:lnTo>
                    <a:pt x="13496" y="1456"/>
                  </a:lnTo>
                  <a:lnTo>
                    <a:pt x="9992" y="8296"/>
                  </a:lnTo>
                  <a:lnTo>
                    <a:pt x="9164" y="5727"/>
                  </a:lnTo>
                  <a:close/>
                </a:path>
              </a:pathLst>
            </a:custGeom>
            <a:solidFill>
              <a:srgbClr val="7171E5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25" name="AutoShape 569"/>
            <p:cNvSpPr>
              <a:spLocks noChangeArrowheads="1"/>
            </p:cNvSpPr>
            <p:nvPr/>
          </p:nvSpPr>
          <p:spPr bwMode="auto">
            <a:xfrm rot="7281778">
              <a:off x="2057637" y="2439959"/>
              <a:ext cx="379204" cy="379678"/>
            </a:xfrm>
            <a:custGeom>
              <a:avLst/>
              <a:gdLst>
                <a:gd name="T0" fmla="*/ 101 w 21600"/>
                <a:gd name="T1" fmla="*/ 217 h 21600"/>
                <a:gd name="T2" fmla="*/ 134 w 21600"/>
                <a:gd name="T3" fmla="*/ 528 h 21600"/>
                <a:gd name="T4" fmla="*/ 317 w 21600"/>
                <a:gd name="T5" fmla="*/ 375 h 21600"/>
                <a:gd name="T6" fmla="*/ 325 w 21600"/>
                <a:gd name="T7" fmla="*/ -100 h 21600"/>
                <a:gd name="T8" fmla="*/ 660 w 21600"/>
                <a:gd name="T9" fmla="*/ 71 h 21600"/>
                <a:gd name="T10" fmla="*/ 488 w 21600"/>
                <a:gd name="T11" fmla="*/ 406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70 w 21600"/>
                <a:gd name="T19" fmla="*/ 3170 h 21600"/>
                <a:gd name="T20" fmla="*/ 18430 w 21600"/>
                <a:gd name="T21" fmla="*/ 1843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9164" y="5727"/>
                  </a:moveTo>
                  <a:cubicBezTo>
                    <a:pt x="6962" y="6437"/>
                    <a:pt x="5470" y="8486"/>
                    <a:pt x="5470" y="10799"/>
                  </a:cubicBezTo>
                  <a:lnTo>
                    <a:pt x="0" y="10800"/>
                  </a:lnTo>
                  <a:cubicBezTo>
                    <a:pt x="0" y="6112"/>
                    <a:pt x="3023" y="1960"/>
                    <a:pt x="7485" y="521"/>
                  </a:cubicBezTo>
                  <a:lnTo>
                    <a:pt x="6656" y="-2049"/>
                  </a:lnTo>
                  <a:lnTo>
                    <a:pt x="13496" y="1456"/>
                  </a:lnTo>
                  <a:lnTo>
                    <a:pt x="9992" y="8296"/>
                  </a:lnTo>
                  <a:lnTo>
                    <a:pt x="9164" y="5727"/>
                  </a:lnTo>
                  <a:close/>
                </a:path>
              </a:pathLst>
            </a:custGeom>
            <a:solidFill>
              <a:srgbClr val="7171E5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26" name="AutoShape 570"/>
            <p:cNvSpPr>
              <a:spLocks noChangeArrowheads="1"/>
            </p:cNvSpPr>
            <p:nvPr/>
          </p:nvSpPr>
          <p:spPr bwMode="auto">
            <a:xfrm rot="14395787">
              <a:off x="2057637" y="2438163"/>
              <a:ext cx="379204" cy="379678"/>
            </a:xfrm>
            <a:custGeom>
              <a:avLst/>
              <a:gdLst>
                <a:gd name="T0" fmla="*/ 101 w 21600"/>
                <a:gd name="T1" fmla="*/ 217 h 21600"/>
                <a:gd name="T2" fmla="*/ 134 w 21600"/>
                <a:gd name="T3" fmla="*/ 528 h 21600"/>
                <a:gd name="T4" fmla="*/ 317 w 21600"/>
                <a:gd name="T5" fmla="*/ 375 h 21600"/>
                <a:gd name="T6" fmla="*/ 325 w 21600"/>
                <a:gd name="T7" fmla="*/ -100 h 21600"/>
                <a:gd name="T8" fmla="*/ 660 w 21600"/>
                <a:gd name="T9" fmla="*/ 71 h 21600"/>
                <a:gd name="T10" fmla="*/ 488 w 21600"/>
                <a:gd name="T11" fmla="*/ 406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70 w 21600"/>
                <a:gd name="T19" fmla="*/ 3170 h 21600"/>
                <a:gd name="T20" fmla="*/ 18430 w 21600"/>
                <a:gd name="T21" fmla="*/ 1843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9164" y="5727"/>
                  </a:moveTo>
                  <a:cubicBezTo>
                    <a:pt x="6962" y="6437"/>
                    <a:pt x="5470" y="8486"/>
                    <a:pt x="5470" y="10799"/>
                  </a:cubicBezTo>
                  <a:lnTo>
                    <a:pt x="0" y="10800"/>
                  </a:lnTo>
                  <a:cubicBezTo>
                    <a:pt x="0" y="6112"/>
                    <a:pt x="3023" y="1960"/>
                    <a:pt x="7485" y="521"/>
                  </a:cubicBezTo>
                  <a:lnTo>
                    <a:pt x="6656" y="-2049"/>
                  </a:lnTo>
                  <a:lnTo>
                    <a:pt x="13496" y="1456"/>
                  </a:lnTo>
                  <a:lnTo>
                    <a:pt x="9992" y="8296"/>
                  </a:lnTo>
                  <a:lnTo>
                    <a:pt x="9164" y="5727"/>
                  </a:lnTo>
                  <a:close/>
                </a:path>
              </a:pathLst>
            </a:custGeom>
            <a:solidFill>
              <a:srgbClr val="7171E5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833519" y="2742594"/>
            <a:ext cx="671659" cy="3847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1500"/>
              </a:lnSpc>
            </a:pPr>
            <a:r>
              <a:rPr lang="en-US" sz="1400" dirty="0" smtClean="0">
                <a:latin typeface="Helvetica Neue Medium" charset="0"/>
                <a:ea typeface="Helvetica Neue Medium" charset="0"/>
                <a:cs typeface="Helvetica Neue Medium" charset="0"/>
              </a:rPr>
              <a:t>Logging</a:t>
            </a:r>
          </a:p>
          <a:p>
            <a:pPr>
              <a:lnSpc>
                <a:spcPts val="1500"/>
              </a:lnSpc>
            </a:pPr>
            <a:r>
              <a:rPr lang="en-US" sz="1400" dirty="0" smtClean="0">
                <a:latin typeface="Helvetica Neue Medium" charset="0"/>
                <a:ea typeface="Helvetica Neue Medium" charset="0"/>
                <a:cs typeface="Helvetica Neue Medium" charset="0"/>
              </a:rPr>
              <a:t>Module</a:t>
            </a:r>
            <a:endParaRPr lang="en-US" sz="14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922874" y="2742594"/>
            <a:ext cx="714939" cy="3847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1500"/>
              </a:lnSpc>
            </a:pPr>
            <a:r>
              <a:rPr lang="en-US" sz="1400" dirty="0" smtClean="0">
                <a:latin typeface="Helvetica Neue Medium" charset="0"/>
                <a:ea typeface="Helvetica Neue Medium" charset="0"/>
                <a:cs typeface="Helvetica Neue Medium" charset="0"/>
              </a:rPr>
              <a:t>State</a:t>
            </a:r>
            <a:br>
              <a:rPr lang="en-US" sz="1400" dirty="0" smtClean="0">
                <a:latin typeface="Helvetica Neue Medium" charset="0"/>
                <a:ea typeface="Helvetica Neue Medium" charset="0"/>
                <a:cs typeface="Helvetica Neue Medium" charset="0"/>
              </a:rPr>
            </a:br>
            <a:r>
              <a:rPr lang="en-US" sz="1400" dirty="0" smtClean="0">
                <a:latin typeface="Helvetica Neue Medium" charset="0"/>
                <a:ea typeface="Helvetica Neue Medium" charset="0"/>
                <a:cs typeface="Helvetica Neue Medium" charset="0"/>
              </a:rPr>
              <a:t>Machine</a:t>
            </a:r>
            <a:endParaRPr lang="en-US" sz="14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2989674" y="2666394"/>
            <a:ext cx="2286000" cy="1905000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3294474" y="4190394"/>
            <a:ext cx="1524000" cy="228600"/>
            <a:chOff x="1828800" y="3733800"/>
            <a:chExt cx="1524000" cy="228600"/>
          </a:xfrm>
        </p:grpSpPr>
        <p:sp>
          <p:nvSpPr>
            <p:cNvPr id="31" name="Rectangle 30"/>
            <p:cNvSpPr/>
            <p:nvPr/>
          </p:nvSpPr>
          <p:spPr>
            <a:xfrm>
              <a:off x="1828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100" dirty="0" smtClean="0">
                  <a:solidFill>
                    <a:schemeClr val="tx1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add</a:t>
              </a:r>
              <a:endParaRPr lang="en-US" sz="1100" dirty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2209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100" dirty="0" err="1" smtClean="0">
                  <a:solidFill>
                    <a:schemeClr val="tx1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jmp</a:t>
              </a:r>
              <a:endParaRPr lang="en-US" sz="1100" dirty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2590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100" dirty="0" err="1" smtClean="0">
                  <a:solidFill>
                    <a:schemeClr val="tx1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mov</a:t>
              </a:r>
              <a:endParaRPr lang="en-US" sz="1100" dirty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2971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100" dirty="0" err="1" smtClean="0">
                  <a:solidFill>
                    <a:schemeClr val="tx1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shl</a:t>
              </a:r>
              <a:endParaRPr lang="en-US" sz="1100" dirty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3892968" y="3961794"/>
            <a:ext cx="314189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 smtClean="0">
                <a:latin typeface="Helvetica Neue Medium" charset="0"/>
                <a:ea typeface="Helvetica Neue Medium" charset="0"/>
                <a:cs typeface="Helvetica Neue Medium" charset="0"/>
              </a:rPr>
              <a:t>Log</a:t>
            </a:r>
            <a:endParaRPr lang="en-US" sz="14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4388441" y="3199794"/>
            <a:ext cx="658633" cy="609600"/>
            <a:chOff x="3075167" y="2286000"/>
            <a:chExt cx="658633" cy="609600"/>
          </a:xfrm>
        </p:grpSpPr>
        <p:sp>
          <p:nvSpPr>
            <p:cNvPr id="37" name="Oval 36"/>
            <p:cNvSpPr/>
            <p:nvPr/>
          </p:nvSpPr>
          <p:spPr>
            <a:xfrm>
              <a:off x="3322154" y="2401625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38" name="Oval 37"/>
            <p:cNvSpPr/>
            <p:nvPr/>
          </p:nvSpPr>
          <p:spPr>
            <a:xfrm>
              <a:off x="3569142" y="2566284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39" name="Oval 38"/>
            <p:cNvSpPr/>
            <p:nvPr/>
          </p:nvSpPr>
          <p:spPr>
            <a:xfrm>
              <a:off x="3322154" y="2730942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40" name="Oval 39"/>
            <p:cNvSpPr/>
            <p:nvPr/>
          </p:nvSpPr>
          <p:spPr>
            <a:xfrm>
              <a:off x="3075167" y="2566284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41" name="Freeform 40"/>
            <p:cNvSpPr/>
            <p:nvPr/>
          </p:nvSpPr>
          <p:spPr>
            <a:xfrm>
              <a:off x="3492394" y="2479551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42" name="Freeform 41"/>
            <p:cNvSpPr/>
            <p:nvPr/>
          </p:nvSpPr>
          <p:spPr>
            <a:xfrm rot="10800000">
              <a:off x="3157496" y="2725143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43" name="Freeform 42"/>
            <p:cNvSpPr/>
            <p:nvPr/>
          </p:nvSpPr>
          <p:spPr>
            <a:xfrm flipH="1">
              <a:off x="3158892" y="2483954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headEnd type="triangle" w="sm" len="med"/>
              <a:tailEnd type="non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44" name="Freeform 43"/>
            <p:cNvSpPr/>
            <p:nvPr/>
          </p:nvSpPr>
          <p:spPr>
            <a:xfrm rot="10800000" flipH="1">
              <a:off x="3488208" y="2725144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headEnd type="triangle" w="sm" len="med"/>
              <a:tailEnd type="non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45" name="Freeform 44"/>
            <p:cNvSpPr/>
            <p:nvPr/>
          </p:nvSpPr>
          <p:spPr>
            <a:xfrm>
              <a:off x="3334455" y="2286000"/>
              <a:ext cx="136991" cy="126788"/>
            </a:xfrm>
            <a:custGeom>
              <a:avLst/>
              <a:gdLst>
                <a:gd name="connsiteX0" fmla="*/ 0 w 185980"/>
                <a:gd name="connsiteY0" fmla="*/ 0 h 6711"/>
                <a:gd name="connsiteX1" fmla="*/ 185980 w 185980"/>
                <a:gd name="connsiteY1" fmla="*/ 0 h 6711"/>
                <a:gd name="connsiteX0" fmla="*/ 2160 w 12160"/>
                <a:gd name="connsiteY0" fmla="*/ 223289 h 223707"/>
                <a:gd name="connsiteX1" fmla="*/ 12160 w 12160"/>
                <a:gd name="connsiteY1" fmla="*/ 223289 h 223707"/>
                <a:gd name="connsiteX0" fmla="*/ 1366 w 13800"/>
                <a:gd name="connsiteY0" fmla="*/ 342290 h 342290"/>
                <a:gd name="connsiteX1" fmla="*/ 11366 w 13800"/>
                <a:gd name="connsiteY1" fmla="*/ 342290 h 342290"/>
                <a:gd name="connsiteX0" fmla="*/ 1989 w 14293"/>
                <a:gd name="connsiteY0" fmla="*/ 324153 h 324153"/>
                <a:gd name="connsiteX1" fmla="*/ 11989 w 14293"/>
                <a:gd name="connsiteY1" fmla="*/ 324153 h 324153"/>
                <a:gd name="connsiteX0" fmla="*/ 2255 w 14511"/>
                <a:gd name="connsiteY0" fmla="*/ 370090 h 370090"/>
                <a:gd name="connsiteX1" fmla="*/ 12255 w 14511"/>
                <a:gd name="connsiteY1" fmla="*/ 370090 h 370090"/>
                <a:gd name="connsiteX0" fmla="*/ 2329 w 14189"/>
                <a:gd name="connsiteY0" fmla="*/ 440603 h 440603"/>
                <a:gd name="connsiteX1" fmla="*/ 12329 w 14189"/>
                <a:gd name="connsiteY1" fmla="*/ 440603 h 440603"/>
                <a:gd name="connsiteX0" fmla="*/ 2751 w 14550"/>
                <a:gd name="connsiteY0" fmla="*/ 444918 h 444918"/>
                <a:gd name="connsiteX1" fmla="*/ 12751 w 14550"/>
                <a:gd name="connsiteY1" fmla="*/ 444918 h 444918"/>
                <a:gd name="connsiteX0" fmla="*/ 2670 w 14857"/>
                <a:gd name="connsiteY0" fmla="*/ 449265 h 449265"/>
                <a:gd name="connsiteX1" fmla="*/ 12670 w 14857"/>
                <a:gd name="connsiteY1" fmla="*/ 449265 h 449265"/>
                <a:gd name="connsiteX0" fmla="*/ 2810 w 14974"/>
                <a:gd name="connsiteY0" fmla="*/ 403354 h 403354"/>
                <a:gd name="connsiteX1" fmla="*/ 12810 w 14974"/>
                <a:gd name="connsiteY1" fmla="*/ 403354 h 403354"/>
                <a:gd name="connsiteX0" fmla="*/ 2954 w 14489"/>
                <a:gd name="connsiteY0" fmla="*/ 354005 h 354005"/>
                <a:gd name="connsiteX1" fmla="*/ 12954 w 14489"/>
                <a:gd name="connsiteY1" fmla="*/ 354005 h 354005"/>
                <a:gd name="connsiteX0" fmla="*/ 1970 w 13635"/>
                <a:gd name="connsiteY0" fmla="*/ 349722 h 349722"/>
                <a:gd name="connsiteX1" fmla="*/ 11970 w 13635"/>
                <a:gd name="connsiteY1" fmla="*/ 349722 h 349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635" h="349722">
                  <a:moveTo>
                    <a:pt x="1970" y="349722"/>
                  </a:moveTo>
                  <a:cubicBezTo>
                    <a:pt x="-7474" y="-103494"/>
                    <a:pt x="20582" y="-129473"/>
                    <a:pt x="11970" y="349722"/>
                  </a:cubicBezTo>
                </a:path>
              </a:pathLst>
            </a:cu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cxnSp>
          <p:nvCxnSpPr>
            <p:cNvPr id="46" name="Straight Connector 45"/>
            <p:cNvCxnSpPr/>
            <p:nvPr/>
          </p:nvCxnSpPr>
          <p:spPr>
            <a:xfrm flipV="1">
              <a:off x="3404484" y="2566284"/>
              <a:ext cx="0" cy="164658"/>
            </a:xfrm>
            <a:prstGeom prst="line">
              <a:avLst/>
            </a:pr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</p:grpSp>
      <p:grpSp>
        <p:nvGrpSpPr>
          <p:cNvPr id="47" name="Group 46"/>
          <p:cNvGrpSpPr/>
          <p:nvPr/>
        </p:nvGrpSpPr>
        <p:grpSpPr>
          <a:xfrm>
            <a:off x="3358002" y="3199794"/>
            <a:ext cx="531549" cy="533400"/>
            <a:chOff x="2057400" y="2438400"/>
            <a:chExt cx="379678" cy="381000"/>
          </a:xfrm>
        </p:grpSpPr>
        <p:sp>
          <p:nvSpPr>
            <p:cNvPr id="48" name="AutoShape 568"/>
            <p:cNvSpPr>
              <a:spLocks noChangeArrowheads="1"/>
            </p:cNvSpPr>
            <p:nvPr/>
          </p:nvSpPr>
          <p:spPr bwMode="auto">
            <a:xfrm>
              <a:off x="2057400" y="2438400"/>
              <a:ext cx="379678" cy="379204"/>
            </a:xfrm>
            <a:custGeom>
              <a:avLst/>
              <a:gdLst>
                <a:gd name="T0" fmla="*/ 101 w 21600"/>
                <a:gd name="T1" fmla="*/ 217 h 21600"/>
                <a:gd name="T2" fmla="*/ 134 w 21600"/>
                <a:gd name="T3" fmla="*/ 528 h 21600"/>
                <a:gd name="T4" fmla="*/ 317 w 21600"/>
                <a:gd name="T5" fmla="*/ 375 h 21600"/>
                <a:gd name="T6" fmla="*/ 325 w 21600"/>
                <a:gd name="T7" fmla="*/ -100 h 21600"/>
                <a:gd name="T8" fmla="*/ 660 w 21600"/>
                <a:gd name="T9" fmla="*/ 71 h 21600"/>
                <a:gd name="T10" fmla="*/ 488 w 21600"/>
                <a:gd name="T11" fmla="*/ 406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70 w 21600"/>
                <a:gd name="T19" fmla="*/ 3170 h 21600"/>
                <a:gd name="T20" fmla="*/ 18430 w 21600"/>
                <a:gd name="T21" fmla="*/ 1843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9164" y="5727"/>
                  </a:moveTo>
                  <a:cubicBezTo>
                    <a:pt x="6962" y="6437"/>
                    <a:pt x="5470" y="8486"/>
                    <a:pt x="5470" y="10799"/>
                  </a:cubicBezTo>
                  <a:lnTo>
                    <a:pt x="0" y="10800"/>
                  </a:lnTo>
                  <a:cubicBezTo>
                    <a:pt x="0" y="6112"/>
                    <a:pt x="3023" y="1960"/>
                    <a:pt x="7485" y="521"/>
                  </a:cubicBezTo>
                  <a:lnTo>
                    <a:pt x="6656" y="-2049"/>
                  </a:lnTo>
                  <a:lnTo>
                    <a:pt x="13496" y="1456"/>
                  </a:lnTo>
                  <a:lnTo>
                    <a:pt x="9992" y="8296"/>
                  </a:lnTo>
                  <a:lnTo>
                    <a:pt x="9164" y="5727"/>
                  </a:lnTo>
                  <a:close/>
                </a:path>
              </a:pathLst>
            </a:custGeom>
            <a:solidFill>
              <a:srgbClr val="7171E5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49" name="AutoShape 569"/>
            <p:cNvSpPr>
              <a:spLocks noChangeArrowheads="1"/>
            </p:cNvSpPr>
            <p:nvPr/>
          </p:nvSpPr>
          <p:spPr bwMode="auto">
            <a:xfrm rot="7281778">
              <a:off x="2057637" y="2439959"/>
              <a:ext cx="379204" cy="379678"/>
            </a:xfrm>
            <a:custGeom>
              <a:avLst/>
              <a:gdLst>
                <a:gd name="T0" fmla="*/ 101 w 21600"/>
                <a:gd name="T1" fmla="*/ 217 h 21600"/>
                <a:gd name="T2" fmla="*/ 134 w 21600"/>
                <a:gd name="T3" fmla="*/ 528 h 21600"/>
                <a:gd name="T4" fmla="*/ 317 w 21600"/>
                <a:gd name="T5" fmla="*/ 375 h 21600"/>
                <a:gd name="T6" fmla="*/ 325 w 21600"/>
                <a:gd name="T7" fmla="*/ -100 h 21600"/>
                <a:gd name="T8" fmla="*/ 660 w 21600"/>
                <a:gd name="T9" fmla="*/ 71 h 21600"/>
                <a:gd name="T10" fmla="*/ 488 w 21600"/>
                <a:gd name="T11" fmla="*/ 406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70 w 21600"/>
                <a:gd name="T19" fmla="*/ 3170 h 21600"/>
                <a:gd name="T20" fmla="*/ 18430 w 21600"/>
                <a:gd name="T21" fmla="*/ 1843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9164" y="5727"/>
                  </a:moveTo>
                  <a:cubicBezTo>
                    <a:pt x="6962" y="6437"/>
                    <a:pt x="5470" y="8486"/>
                    <a:pt x="5470" y="10799"/>
                  </a:cubicBezTo>
                  <a:lnTo>
                    <a:pt x="0" y="10800"/>
                  </a:lnTo>
                  <a:cubicBezTo>
                    <a:pt x="0" y="6112"/>
                    <a:pt x="3023" y="1960"/>
                    <a:pt x="7485" y="521"/>
                  </a:cubicBezTo>
                  <a:lnTo>
                    <a:pt x="6656" y="-2049"/>
                  </a:lnTo>
                  <a:lnTo>
                    <a:pt x="13496" y="1456"/>
                  </a:lnTo>
                  <a:lnTo>
                    <a:pt x="9992" y="8296"/>
                  </a:lnTo>
                  <a:lnTo>
                    <a:pt x="9164" y="5727"/>
                  </a:lnTo>
                  <a:close/>
                </a:path>
              </a:pathLst>
            </a:custGeom>
            <a:solidFill>
              <a:srgbClr val="7171E5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50" name="AutoShape 570"/>
            <p:cNvSpPr>
              <a:spLocks noChangeArrowheads="1"/>
            </p:cNvSpPr>
            <p:nvPr/>
          </p:nvSpPr>
          <p:spPr bwMode="auto">
            <a:xfrm rot="14395787">
              <a:off x="2057637" y="2438163"/>
              <a:ext cx="379204" cy="379678"/>
            </a:xfrm>
            <a:custGeom>
              <a:avLst/>
              <a:gdLst>
                <a:gd name="T0" fmla="*/ 101 w 21600"/>
                <a:gd name="T1" fmla="*/ 217 h 21600"/>
                <a:gd name="T2" fmla="*/ 134 w 21600"/>
                <a:gd name="T3" fmla="*/ 528 h 21600"/>
                <a:gd name="T4" fmla="*/ 317 w 21600"/>
                <a:gd name="T5" fmla="*/ 375 h 21600"/>
                <a:gd name="T6" fmla="*/ 325 w 21600"/>
                <a:gd name="T7" fmla="*/ -100 h 21600"/>
                <a:gd name="T8" fmla="*/ 660 w 21600"/>
                <a:gd name="T9" fmla="*/ 71 h 21600"/>
                <a:gd name="T10" fmla="*/ 488 w 21600"/>
                <a:gd name="T11" fmla="*/ 406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70 w 21600"/>
                <a:gd name="T19" fmla="*/ 3170 h 21600"/>
                <a:gd name="T20" fmla="*/ 18430 w 21600"/>
                <a:gd name="T21" fmla="*/ 1843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9164" y="5727"/>
                  </a:moveTo>
                  <a:cubicBezTo>
                    <a:pt x="6962" y="6437"/>
                    <a:pt x="5470" y="8486"/>
                    <a:pt x="5470" y="10799"/>
                  </a:cubicBezTo>
                  <a:lnTo>
                    <a:pt x="0" y="10800"/>
                  </a:lnTo>
                  <a:cubicBezTo>
                    <a:pt x="0" y="6112"/>
                    <a:pt x="3023" y="1960"/>
                    <a:pt x="7485" y="521"/>
                  </a:cubicBezTo>
                  <a:lnTo>
                    <a:pt x="6656" y="-2049"/>
                  </a:lnTo>
                  <a:lnTo>
                    <a:pt x="13496" y="1456"/>
                  </a:lnTo>
                  <a:lnTo>
                    <a:pt x="9992" y="8296"/>
                  </a:lnTo>
                  <a:lnTo>
                    <a:pt x="9164" y="5727"/>
                  </a:lnTo>
                  <a:close/>
                </a:path>
              </a:pathLst>
            </a:custGeom>
            <a:solidFill>
              <a:srgbClr val="7171E5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</p:grpSp>
      <p:sp>
        <p:nvSpPr>
          <p:cNvPr id="51" name="TextBox 50"/>
          <p:cNvSpPr txBox="1"/>
          <p:nvPr/>
        </p:nvSpPr>
        <p:spPr>
          <a:xfrm>
            <a:off x="3271917" y="2742594"/>
            <a:ext cx="671659" cy="3847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1500"/>
              </a:lnSpc>
            </a:pPr>
            <a:r>
              <a:rPr lang="en-US" sz="1400" dirty="0" smtClean="0">
                <a:latin typeface="Helvetica Neue Medium" charset="0"/>
                <a:ea typeface="Helvetica Neue Medium" charset="0"/>
                <a:cs typeface="Helvetica Neue Medium" charset="0"/>
              </a:rPr>
              <a:t>Logging</a:t>
            </a:r>
            <a:br>
              <a:rPr lang="en-US" sz="1400" dirty="0" smtClean="0">
                <a:latin typeface="Helvetica Neue Medium" charset="0"/>
                <a:ea typeface="Helvetica Neue Medium" charset="0"/>
                <a:cs typeface="Helvetica Neue Medium" charset="0"/>
              </a:rPr>
            </a:br>
            <a:r>
              <a:rPr lang="en-US" sz="1400" dirty="0" smtClean="0">
                <a:latin typeface="Helvetica Neue Medium" charset="0"/>
                <a:ea typeface="Helvetica Neue Medium" charset="0"/>
                <a:cs typeface="Helvetica Neue Medium" charset="0"/>
              </a:rPr>
              <a:t>Module</a:t>
            </a:r>
            <a:endParaRPr lang="en-US" sz="14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4361274" y="2742594"/>
            <a:ext cx="714939" cy="3847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1500"/>
              </a:lnSpc>
            </a:pPr>
            <a:r>
              <a:rPr lang="en-US" sz="1400" dirty="0" smtClean="0">
                <a:latin typeface="Helvetica Neue Medium" charset="0"/>
                <a:ea typeface="Helvetica Neue Medium" charset="0"/>
                <a:cs typeface="Helvetica Neue Medium" charset="0"/>
              </a:rPr>
              <a:t>State</a:t>
            </a:r>
            <a:br>
              <a:rPr lang="en-US" sz="1400" dirty="0" smtClean="0">
                <a:latin typeface="Helvetica Neue Medium" charset="0"/>
                <a:ea typeface="Helvetica Neue Medium" charset="0"/>
                <a:cs typeface="Helvetica Neue Medium" charset="0"/>
              </a:rPr>
            </a:br>
            <a:r>
              <a:rPr lang="en-US" sz="1400" dirty="0" smtClean="0">
                <a:latin typeface="Helvetica Neue Medium" charset="0"/>
                <a:ea typeface="Helvetica Neue Medium" charset="0"/>
                <a:cs typeface="Helvetica Neue Medium" charset="0"/>
              </a:rPr>
              <a:t>Machine</a:t>
            </a:r>
            <a:endParaRPr lang="en-US" sz="14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5428074" y="2666394"/>
            <a:ext cx="2286000" cy="1905000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grpSp>
        <p:nvGrpSpPr>
          <p:cNvPr id="54" name="Group 53"/>
          <p:cNvGrpSpPr/>
          <p:nvPr/>
        </p:nvGrpSpPr>
        <p:grpSpPr>
          <a:xfrm>
            <a:off x="5732874" y="4190394"/>
            <a:ext cx="1524000" cy="228600"/>
            <a:chOff x="1828800" y="3733800"/>
            <a:chExt cx="1524000" cy="228600"/>
          </a:xfrm>
        </p:grpSpPr>
        <p:sp>
          <p:nvSpPr>
            <p:cNvPr id="55" name="Rectangle 54"/>
            <p:cNvSpPr/>
            <p:nvPr/>
          </p:nvSpPr>
          <p:spPr>
            <a:xfrm>
              <a:off x="1828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100" dirty="0" smtClean="0">
                  <a:solidFill>
                    <a:schemeClr val="tx1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add</a:t>
              </a:r>
              <a:endParaRPr lang="en-US" sz="1100" dirty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56" name="Rectangle 55"/>
            <p:cNvSpPr/>
            <p:nvPr/>
          </p:nvSpPr>
          <p:spPr>
            <a:xfrm>
              <a:off x="2209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100" dirty="0" err="1" smtClean="0">
                  <a:solidFill>
                    <a:schemeClr val="tx1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jmp</a:t>
              </a:r>
              <a:endParaRPr lang="en-US" sz="1100" dirty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57" name="Rectangle 56"/>
            <p:cNvSpPr/>
            <p:nvPr/>
          </p:nvSpPr>
          <p:spPr>
            <a:xfrm>
              <a:off x="2590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100" dirty="0" err="1" smtClean="0">
                  <a:solidFill>
                    <a:schemeClr val="tx1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mov</a:t>
              </a:r>
              <a:endParaRPr lang="en-US" sz="1100" dirty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58" name="Rectangle 57"/>
            <p:cNvSpPr/>
            <p:nvPr/>
          </p:nvSpPr>
          <p:spPr>
            <a:xfrm>
              <a:off x="2971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100" dirty="0" err="1" smtClean="0">
                  <a:solidFill>
                    <a:schemeClr val="tx1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shl</a:t>
              </a:r>
              <a:endParaRPr lang="en-US" sz="1100" dirty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</p:grpSp>
      <p:sp>
        <p:nvSpPr>
          <p:cNvPr id="59" name="TextBox 58"/>
          <p:cNvSpPr txBox="1"/>
          <p:nvPr/>
        </p:nvSpPr>
        <p:spPr>
          <a:xfrm>
            <a:off x="6331368" y="3961794"/>
            <a:ext cx="314189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 smtClean="0">
                <a:latin typeface="Helvetica Neue Medium" charset="0"/>
                <a:ea typeface="Helvetica Neue Medium" charset="0"/>
                <a:cs typeface="Helvetica Neue Medium" charset="0"/>
              </a:rPr>
              <a:t>Log</a:t>
            </a:r>
            <a:endParaRPr lang="en-US" sz="14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grpSp>
        <p:nvGrpSpPr>
          <p:cNvPr id="60" name="Group 59"/>
          <p:cNvGrpSpPr/>
          <p:nvPr/>
        </p:nvGrpSpPr>
        <p:grpSpPr>
          <a:xfrm>
            <a:off x="6826841" y="3199794"/>
            <a:ext cx="658633" cy="609600"/>
            <a:chOff x="3075167" y="2286000"/>
            <a:chExt cx="658633" cy="609600"/>
          </a:xfrm>
        </p:grpSpPr>
        <p:sp>
          <p:nvSpPr>
            <p:cNvPr id="61" name="Oval 60"/>
            <p:cNvSpPr/>
            <p:nvPr/>
          </p:nvSpPr>
          <p:spPr>
            <a:xfrm>
              <a:off x="3322154" y="2401625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62" name="Oval 61"/>
            <p:cNvSpPr/>
            <p:nvPr/>
          </p:nvSpPr>
          <p:spPr>
            <a:xfrm>
              <a:off x="3569142" y="2566284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63" name="Oval 62"/>
            <p:cNvSpPr/>
            <p:nvPr/>
          </p:nvSpPr>
          <p:spPr>
            <a:xfrm>
              <a:off x="3322154" y="2730942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64" name="Oval 63"/>
            <p:cNvSpPr/>
            <p:nvPr/>
          </p:nvSpPr>
          <p:spPr>
            <a:xfrm>
              <a:off x="3075167" y="2566284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65" name="Freeform 64"/>
            <p:cNvSpPr/>
            <p:nvPr/>
          </p:nvSpPr>
          <p:spPr>
            <a:xfrm>
              <a:off x="3492394" y="2479551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66" name="Freeform 65"/>
            <p:cNvSpPr/>
            <p:nvPr/>
          </p:nvSpPr>
          <p:spPr>
            <a:xfrm rot="10800000">
              <a:off x="3157496" y="2725143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67" name="Freeform 66"/>
            <p:cNvSpPr/>
            <p:nvPr/>
          </p:nvSpPr>
          <p:spPr>
            <a:xfrm flipH="1">
              <a:off x="3158892" y="2483954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headEnd type="triangle" w="sm" len="med"/>
              <a:tailEnd type="non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68" name="Freeform 67"/>
            <p:cNvSpPr/>
            <p:nvPr/>
          </p:nvSpPr>
          <p:spPr>
            <a:xfrm rot="10800000" flipH="1">
              <a:off x="3488208" y="2725144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headEnd type="triangle" w="sm" len="med"/>
              <a:tailEnd type="non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69" name="Freeform 68"/>
            <p:cNvSpPr/>
            <p:nvPr/>
          </p:nvSpPr>
          <p:spPr>
            <a:xfrm>
              <a:off x="3334455" y="2286000"/>
              <a:ext cx="136991" cy="126788"/>
            </a:xfrm>
            <a:custGeom>
              <a:avLst/>
              <a:gdLst>
                <a:gd name="connsiteX0" fmla="*/ 0 w 185980"/>
                <a:gd name="connsiteY0" fmla="*/ 0 h 6711"/>
                <a:gd name="connsiteX1" fmla="*/ 185980 w 185980"/>
                <a:gd name="connsiteY1" fmla="*/ 0 h 6711"/>
                <a:gd name="connsiteX0" fmla="*/ 2160 w 12160"/>
                <a:gd name="connsiteY0" fmla="*/ 223289 h 223707"/>
                <a:gd name="connsiteX1" fmla="*/ 12160 w 12160"/>
                <a:gd name="connsiteY1" fmla="*/ 223289 h 223707"/>
                <a:gd name="connsiteX0" fmla="*/ 1366 w 13800"/>
                <a:gd name="connsiteY0" fmla="*/ 342290 h 342290"/>
                <a:gd name="connsiteX1" fmla="*/ 11366 w 13800"/>
                <a:gd name="connsiteY1" fmla="*/ 342290 h 342290"/>
                <a:gd name="connsiteX0" fmla="*/ 1989 w 14293"/>
                <a:gd name="connsiteY0" fmla="*/ 324153 h 324153"/>
                <a:gd name="connsiteX1" fmla="*/ 11989 w 14293"/>
                <a:gd name="connsiteY1" fmla="*/ 324153 h 324153"/>
                <a:gd name="connsiteX0" fmla="*/ 2255 w 14511"/>
                <a:gd name="connsiteY0" fmla="*/ 370090 h 370090"/>
                <a:gd name="connsiteX1" fmla="*/ 12255 w 14511"/>
                <a:gd name="connsiteY1" fmla="*/ 370090 h 370090"/>
                <a:gd name="connsiteX0" fmla="*/ 2329 w 14189"/>
                <a:gd name="connsiteY0" fmla="*/ 440603 h 440603"/>
                <a:gd name="connsiteX1" fmla="*/ 12329 w 14189"/>
                <a:gd name="connsiteY1" fmla="*/ 440603 h 440603"/>
                <a:gd name="connsiteX0" fmla="*/ 2751 w 14550"/>
                <a:gd name="connsiteY0" fmla="*/ 444918 h 444918"/>
                <a:gd name="connsiteX1" fmla="*/ 12751 w 14550"/>
                <a:gd name="connsiteY1" fmla="*/ 444918 h 444918"/>
                <a:gd name="connsiteX0" fmla="*/ 2670 w 14857"/>
                <a:gd name="connsiteY0" fmla="*/ 449265 h 449265"/>
                <a:gd name="connsiteX1" fmla="*/ 12670 w 14857"/>
                <a:gd name="connsiteY1" fmla="*/ 449265 h 449265"/>
                <a:gd name="connsiteX0" fmla="*/ 2810 w 14974"/>
                <a:gd name="connsiteY0" fmla="*/ 403354 h 403354"/>
                <a:gd name="connsiteX1" fmla="*/ 12810 w 14974"/>
                <a:gd name="connsiteY1" fmla="*/ 403354 h 403354"/>
                <a:gd name="connsiteX0" fmla="*/ 2954 w 14489"/>
                <a:gd name="connsiteY0" fmla="*/ 354005 h 354005"/>
                <a:gd name="connsiteX1" fmla="*/ 12954 w 14489"/>
                <a:gd name="connsiteY1" fmla="*/ 354005 h 354005"/>
                <a:gd name="connsiteX0" fmla="*/ 1970 w 13635"/>
                <a:gd name="connsiteY0" fmla="*/ 349722 h 349722"/>
                <a:gd name="connsiteX1" fmla="*/ 11970 w 13635"/>
                <a:gd name="connsiteY1" fmla="*/ 349722 h 349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635" h="349722">
                  <a:moveTo>
                    <a:pt x="1970" y="349722"/>
                  </a:moveTo>
                  <a:cubicBezTo>
                    <a:pt x="-7474" y="-103494"/>
                    <a:pt x="20582" y="-129473"/>
                    <a:pt x="11970" y="349722"/>
                  </a:cubicBezTo>
                </a:path>
              </a:pathLst>
            </a:cu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cxnSp>
          <p:nvCxnSpPr>
            <p:cNvPr id="70" name="Straight Connector 69"/>
            <p:cNvCxnSpPr/>
            <p:nvPr/>
          </p:nvCxnSpPr>
          <p:spPr>
            <a:xfrm flipV="1">
              <a:off x="3404484" y="2566284"/>
              <a:ext cx="0" cy="164658"/>
            </a:xfrm>
            <a:prstGeom prst="line">
              <a:avLst/>
            </a:pr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</p:grpSp>
      <p:grpSp>
        <p:nvGrpSpPr>
          <p:cNvPr id="71" name="Group 70"/>
          <p:cNvGrpSpPr/>
          <p:nvPr/>
        </p:nvGrpSpPr>
        <p:grpSpPr>
          <a:xfrm>
            <a:off x="5796402" y="3199794"/>
            <a:ext cx="531549" cy="533400"/>
            <a:chOff x="2057400" y="2438400"/>
            <a:chExt cx="379678" cy="381000"/>
          </a:xfrm>
        </p:grpSpPr>
        <p:sp>
          <p:nvSpPr>
            <p:cNvPr id="72" name="AutoShape 568"/>
            <p:cNvSpPr>
              <a:spLocks noChangeArrowheads="1"/>
            </p:cNvSpPr>
            <p:nvPr/>
          </p:nvSpPr>
          <p:spPr bwMode="auto">
            <a:xfrm>
              <a:off x="2057400" y="2438400"/>
              <a:ext cx="379678" cy="379204"/>
            </a:xfrm>
            <a:custGeom>
              <a:avLst/>
              <a:gdLst>
                <a:gd name="T0" fmla="*/ 101 w 21600"/>
                <a:gd name="T1" fmla="*/ 217 h 21600"/>
                <a:gd name="T2" fmla="*/ 134 w 21600"/>
                <a:gd name="T3" fmla="*/ 528 h 21600"/>
                <a:gd name="T4" fmla="*/ 317 w 21600"/>
                <a:gd name="T5" fmla="*/ 375 h 21600"/>
                <a:gd name="T6" fmla="*/ 325 w 21600"/>
                <a:gd name="T7" fmla="*/ -100 h 21600"/>
                <a:gd name="T8" fmla="*/ 660 w 21600"/>
                <a:gd name="T9" fmla="*/ 71 h 21600"/>
                <a:gd name="T10" fmla="*/ 488 w 21600"/>
                <a:gd name="T11" fmla="*/ 406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70 w 21600"/>
                <a:gd name="T19" fmla="*/ 3170 h 21600"/>
                <a:gd name="T20" fmla="*/ 18430 w 21600"/>
                <a:gd name="T21" fmla="*/ 1843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9164" y="5727"/>
                  </a:moveTo>
                  <a:cubicBezTo>
                    <a:pt x="6962" y="6437"/>
                    <a:pt x="5470" y="8486"/>
                    <a:pt x="5470" y="10799"/>
                  </a:cubicBezTo>
                  <a:lnTo>
                    <a:pt x="0" y="10800"/>
                  </a:lnTo>
                  <a:cubicBezTo>
                    <a:pt x="0" y="6112"/>
                    <a:pt x="3023" y="1960"/>
                    <a:pt x="7485" y="521"/>
                  </a:cubicBezTo>
                  <a:lnTo>
                    <a:pt x="6656" y="-2049"/>
                  </a:lnTo>
                  <a:lnTo>
                    <a:pt x="13496" y="1456"/>
                  </a:lnTo>
                  <a:lnTo>
                    <a:pt x="9992" y="8296"/>
                  </a:lnTo>
                  <a:lnTo>
                    <a:pt x="9164" y="5727"/>
                  </a:lnTo>
                  <a:close/>
                </a:path>
              </a:pathLst>
            </a:custGeom>
            <a:solidFill>
              <a:srgbClr val="7171E5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73" name="AutoShape 569"/>
            <p:cNvSpPr>
              <a:spLocks noChangeArrowheads="1"/>
            </p:cNvSpPr>
            <p:nvPr/>
          </p:nvSpPr>
          <p:spPr bwMode="auto">
            <a:xfrm rot="7281778">
              <a:off x="2057637" y="2439959"/>
              <a:ext cx="379204" cy="379678"/>
            </a:xfrm>
            <a:custGeom>
              <a:avLst/>
              <a:gdLst>
                <a:gd name="T0" fmla="*/ 101 w 21600"/>
                <a:gd name="T1" fmla="*/ 217 h 21600"/>
                <a:gd name="T2" fmla="*/ 134 w 21600"/>
                <a:gd name="T3" fmla="*/ 528 h 21600"/>
                <a:gd name="T4" fmla="*/ 317 w 21600"/>
                <a:gd name="T5" fmla="*/ 375 h 21600"/>
                <a:gd name="T6" fmla="*/ 325 w 21600"/>
                <a:gd name="T7" fmla="*/ -100 h 21600"/>
                <a:gd name="T8" fmla="*/ 660 w 21600"/>
                <a:gd name="T9" fmla="*/ 71 h 21600"/>
                <a:gd name="T10" fmla="*/ 488 w 21600"/>
                <a:gd name="T11" fmla="*/ 406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70 w 21600"/>
                <a:gd name="T19" fmla="*/ 3170 h 21600"/>
                <a:gd name="T20" fmla="*/ 18430 w 21600"/>
                <a:gd name="T21" fmla="*/ 1843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9164" y="5727"/>
                  </a:moveTo>
                  <a:cubicBezTo>
                    <a:pt x="6962" y="6437"/>
                    <a:pt x="5470" y="8486"/>
                    <a:pt x="5470" y="10799"/>
                  </a:cubicBezTo>
                  <a:lnTo>
                    <a:pt x="0" y="10800"/>
                  </a:lnTo>
                  <a:cubicBezTo>
                    <a:pt x="0" y="6112"/>
                    <a:pt x="3023" y="1960"/>
                    <a:pt x="7485" y="521"/>
                  </a:cubicBezTo>
                  <a:lnTo>
                    <a:pt x="6656" y="-2049"/>
                  </a:lnTo>
                  <a:lnTo>
                    <a:pt x="13496" y="1456"/>
                  </a:lnTo>
                  <a:lnTo>
                    <a:pt x="9992" y="8296"/>
                  </a:lnTo>
                  <a:lnTo>
                    <a:pt x="9164" y="5727"/>
                  </a:lnTo>
                  <a:close/>
                </a:path>
              </a:pathLst>
            </a:custGeom>
            <a:solidFill>
              <a:srgbClr val="7171E5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74" name="AutoShape 570"/>
            <p:cNvSpPr>
              <a:spLocks noChangeArrowheads="1"/>
            </p:cNvSpPr>
            <p:nvPr/>
          </p:nvSpPr>
          <p:spPr bwMode="auto">
            <a:xfrm rot="14395787">
              <a:off x="2057637" y="2438163"/>
              <a:ext cx="379204" cy="379678"/>
            </a:xfrm>
            <a:custGeom>
              <a:avLst/>
              <a:gdLst>
                <a:gd name="T0" fmla="*/ 101 w 21600"/>
                <a:gd name="T1" fmla="*/ 217 h 21600"/>
                <a:gd name="T2" fmla="*/ 134 w 21600"/>
                <a:gd name="T3" fmla="*/ 528 h 21600"/>
                <a:gd name="T4" fmla="*/ 317 w 21600"/>
                <a:gd name="T5" fmla="*/ 375 h 21600"/>
                <a:gd name="T6" fmla="*/ 325 w 21600"/>
                <a:gd name="T7" fmla="*/ -100 h 21600"/>
                <a:gd name="T8" fmla="*/ 660 w 21600"/>
                <a:gd name="T9" fmla="*/ 71 h 21600"/>
                <a:gd name="T10" fmla="*/ 488 w 21600"/>
                <a:gd name="T11" fmla="*/ 406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70 w 21600"/>
                <a:gd name="T19" fmla="*/ 3170 h 21600"/>
                <a:gd name="T20" fmla="*/ 18430 w 21600"/>
                <a:gd name="T21" fmla="*/ 1843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9164" y="5727"/>
                  </a:moveTo>
                  <a:cubicBezTo>
                    <a:pt x="6962" y="6437"/>
                    <a:pt x="5470" y="8486"/>
                    <a:pt x="5470" y="10799"/>
                  </a:cubicBezTo>
                  <a:lnTo>
                    <a:pt x="0" y="10800"/>
                  </a:lnTo>
                  <a:cubicBezTo>
                    <a:pt x="0" y="6112"/>
                    <a:pt x="3023" y="1960"/>
                    <a:pt x="7485" y="521"/>
                  </a:cubicBezTo>
                  <a:lnTo>
                    <a:pt x="6656" y="-2049"/>
                  </a:lnTo>
                  <a:lnTo>
                    <a:pt x="13496" y="1456"/>
                  </a:lnTo>
                  <a:lnTo>
                    <a:pt x="9992" y="8296"/>
                  </a:lnTo>
                  <a:lnTo>
                    <a:pt x="9164" y="5727"/>
                  </a:lnTo>
                  <a:close/>
                </a:path>
              </a:pathLst>
            </a:custGeom>
            <a:solidFill>
              <a:srgbClr val="7171E5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</p:grpSp>
      <p:sp>
        <p:nvSpPr>
          <p:cNvPr id="75" name="TextBox 74"/>
          <p:cNvSpPr txBox="1"/>
          <p:nvPr/>
        </p:nvSpPr>
        <p:spPr>
          <a:xfrm>
            <a:off x="5710319" y="2742594"/>
            <a:ext cx="671659" cy="3847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1500"/>
              </a:lnSpc>
            </a:pPr>
            <a:r>
              <a:rPr lang="en-US" sz="1400" dirty="0" smtClean="0">
                <a:latin typeface="Helvetica Neue Medium" charset="0"/>
                <a:ea typeface="Helvetica Neue Medium" charset="0"/>
                <a:cs typeface="Helvetica Neue Medium" charset="0"/>
              </a:rPr>
              <a:t>Logging</a:t>
            </a:r>
          </a:p>
          <a:p>
            <a:pPr>
              <a:lnSpc>
                <a:spcPts val="1500"/>
              </a:lnSpc>
            </a:pPr>
            <a:r>
              <a:rPr lang="en-US" sz="1400" dirty="0" smtClean="0">
                <a:latin typeface="Helvetica Neue Medium" charset="0"/>
                <a:ea typeface="Helvetica Neue Medium" charset="0"/>
                <a:cs typeface="Helvetica Neue Medium" charset="0"/>
              </a:rPr>
              <a:t>Module</a:t>
            </a:r>
            <a:endParaRPr lang="en-US" sz="14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6799674" y="2742594"/>
            <a:ext cx="714939" cy="3847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1500"/>
              </a:lnSpc>
            </a:pPr>
            <a:r>
              <a:rPr lang="en-US" sz="1400" dirty="0" smtClean="0">
                <a:latin typeface="Helvetica Neue Medium" charset="0"/>
                <a:ea typeface="Helvetica Neue Medium" charset="0"/>
                <a:cs typeface="Helvetica Neue Medium" charset="0"/>
              </a:rPr>
              <a:t>State</a:t>
            </a:r>
            <a:br>
              <a:rPr lang="en-US" sz="1400" dirty="0" smtClean="0">
                <a:latin typeface="Helvetica Neue Medium" charset="0"/>
                <a:ea typeface="Helvetica Neue Medium" charset="0"/>
                <a:cs typeface="Helvetica Neue Medium" charset="0"/>
              </a:rPr>
            </a:br>
            <a:r>
              <a:rPr lang="en-US" sz="1400" dirty="0" smtClean="0">
                <a:latin typeface="Helvetica Neue Medium" charset="0"/>
                <a:ea typeface="Helvetica Neue Medium" charset="0"/>
                <a:cs typeface="Helvetica Neue Medium" charset="0"/>
              </a:rPr>
              <a:t>Machine</a:t>
            </a:r>
            <a:endParaRPr lang="en-US" sz="14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7841868" y="1810527"/>
            <a:ext cx="9220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Helvetica Neue Medium" charset="0"/>
                <a:ea typeface="Helvetica Neue Medium" charset="0"/>
                <a:cs typeface="Helvetica Neue Medium" charset="0"/>
              </a:rPr>
              <a:t>Clients</a:t>
            </a:r>
          </a:p>
        </p:txBody>
      </p:sp>
      <p:pic>
        <p:nvPicPr>
          <p:cNvPr id="78" name="Picture 559" descr="j043156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6674" y="1671222"/>
            <a:ext cx="685800" cy="690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" name="Picture 559" descr="j043156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1674" y="1671222"/>
            <a:ext cx="685800" cy="690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" name="Picture 559" descr="j043156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6674" y="1671222"/>
            <a:ext cx="685800" cy="690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" name="Picture 559" descr="j043156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6674" y="1671222"/>
            <a:ext cx="685800" cy="690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" name="Picture 559" descr="j043156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1674" y="1671222"/>
            <a:ext cx="685800" cy="690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" name="Picture 559" descr="j043156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6674" y="1671222"/>
            <a:ext cx="685800" cy="690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4" name="Picture 559" descr="j043156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1674" y="1671222"/>
            <a:ext cx="685800" cy="690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5" name="Straight Connector 84"/>
          <p:cNvCxnSpPr/>
          <p:nvPr/>
        </p:nvCxnSpPr>
        <p:spPr>
          <a:xfrm>
            <a:off x="6037674" y="2361594"/>
            <a:ext cx="0" cy="762000"/>
          </a:xfrm>
          <a:prstGeom prst="line">
            <a:avLst/>
          </a:pr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6" name="Freeform 85"/>
          <p:cNvSpPr/>
          <p:nvPr/>
        </p:nvSpPr>
        <p:spPr>
          <a:xfrm>
            <a:off x="3845955" y="2858216"/>
            <a:ext cx="2007031" cy="355783"/>
          </a:xfrm>
          <a:custGeom>
            <a:avLst/>
            <a:gdLst>
              <a:gd name="connsiteX0" fmla="*/ 1983783 w 1983783"/>
              <a:gd name="connsiteY0" fmla="*/ 25352 h 25352"/>
              <a:gd name="connsiteX1" fmla="*/ 0 w 1983783"/>
              <a:gd name="connsiteY1" fmla="*/ 25352 h 25352"/>
              <a:gd name="connsiteX0" fmla="*/ 1983783 w 1983783"/>
              <a:gd name="connsiteY0" fmla="*/ 203577 h 203577"/>
              <a:gd name="connsiteX1" fmla="*/ 0 w 1983783"/>
              <a:gd name="connsiteY1" fmla="*/ 203577 h 203577"/>
              <a:gd name="connsiteX0" fmla="*/ 1983783 w 1983783"/>
              <a:gd name="connsiteY0" fmla="*/ 283044 h 283044"/>
              <a:gd name="connsiteX1" fmla="*/ 0 w 1983783"/>
              <a:gd name="connsiteY1" fmla="*/ 283044 h 283044"/>
              <a:gd name="connsiteX0" fmla="*/ 2007031 w 2007031"/>
              <a:gd name="connsiteY0" fmla="*/ 265800 h 296797"/>
              <a:gd name="connsiteX1" fmla="*/ 0 w 2007031"/>
              <a:gd name="connsiteY1" fmla="*/ 296797 h 296797"/>
              <a:gd name="connsiteX0" fmla="*/ 2007031 w 2007031"/>
              <a:gd name="connsiteY0" fmla="*/ 306367 h 337364"/>
              <a:gd name="connsiteX1" fmla="*/ 0 w 2007031"/>
              <a:gd name="connsiteY1" fmla="*/ 337364 h 337364"/>
              <a:gd name="connsiteX0" fmla="*/ 2007031 w 2007031"/>
              <a:gd name="connsiteY0" fmla="*/ 324786 h 355783"/>
              <a:gd name="connsiteX1" fmla="*/ 0 w 2007031"/>
              <a:gd name="connsiteY1" fmla="*/ 355783 h 355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007031" h="355783">
                <a:moveTo>
                  <a:pt x="2007031" y="324786"/>
                </a:moveTo>
                <a:cubicBezTo>
                  <a:pt x="1444571" y="-30384"/>
                  <a:pt x="796872" y="-191824"/>
                  <a:pt x="0" y="355783"/>
                </a:cubicBezTo>
              </a:path>
            </a:pathLst>
          </a:cu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87" name="Freeform 86"/>
          <p:cNvSpPr/>
          <p:nvPr/>
        </p:nvSpPr>
        <p:spPr>
          <a:xfrm>
            <a:off x="1389475" y="2614567"/>
            <a:ext cx="4463512" cy="599432"/>
          </a:xfrm>
          <a:custGeom>
            <a:avLst/>
            <a:gdLst>
              <a:gd name="connsiteX0" fmla="*/ 1983783 w 1983783"/>
              <a:gd name="connsiteY0" fmla="*/ 25352 h 25352"/>
              <a:gd name="connsiteX1" fmla="*/ 0 w 1983783"/>
              <a:gd name="connsiteY1" fmla="*/ 25352 h 25352"/>
              <a:gd name="connsiteX0" fmla="*/ 1983783 w 1983783"/>
              <a:gd name="connsiteY0" fmla="*/ 203577 h 203577"/>
              <a:gd name="connsiteX1" fmla="*/ 0 w 1983783"/>
              <a:gd name="connsiteY1" fmla="*/ 203577 h 203577"/>
              <a:gd name="connsiteX0" fmla="*/ 1983783 w 1983783"/>
              <a:gd name="connsiteY0" fmla="*/ 283044 h 283044"/>
              <a:gd name="connsiteX1" fmla="*/ 0 w 1983783"/>
              <a:gd name="connsiteY1" fmla="*/ 283044 h 283044"/>
              <a:gd name="connsiteX0" fmla="*/ 2007031 w 2007031"/>
              <a:gd name="connsiteY0" fmla="*/ 265800 h 296797"/>
              <a:gd name="connsiteX1" fmla="*/ 0 w 2007031"/>
              <a:gd name="connsiteY1" fmla="*/ 296797 h 296797"/>
              <a:gd name="connsiteX0" fmla="*/ 2007031 w 2007031"/>
              <a:gd name="connsiteY0" fmla="*/ 306367 h 337364"/>
              <a:gd name="connsiteX1" fmla="*/ 0 w 2007031"/>
              <a:gd name="connsiteY1" fmla="*/ 337364 h 337364"/>
              <a:gd name="connsiteX0" fmla="*/ 2007031 w 2007031"/>
              <a:gd name="connsiteY0" fmla="*/ 324786 h 355783"/>
              <a:gd name="connsiteX1" fmla="*/ 0 w 2007031"/>
              <a:gd name="connsiteY1" fmla="*/ 355783 h 355783"/>
              <a:gd name="connsiteX0" fmla="*/ 2007031 w 2007031"/>
              <a:gd name="connsiteY0" fmla="*/ 375253 h 406250"/>
              <a:gd name="connsiteX1" fmla="*/ 0 w 2007031"/>
              <a:gd name="connsiteY1" fmla="*/ 406250 h 406250"/>
              <a:gd name="connsiteX0" fmla="*/ 2007031 w 2007031"/>
              <a:gd name="connsiteY0" fmla="*/ 568435 h 599432"/>
              <a:gd name="connsiteX1" fmla="*/ 0 w 2007031"/>
              <a:gd name="connsiteY1" fmla="*/ 599432 h 599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007031" h="599432">
                <a:moveTo>
                  <a:pt x="2007031" y="568435"/>
                </a:moveTo>
                <a:cubicBezTo>
                  <a:pt x="1570010" y="-305928"/>
                  <a:pt x="605228" y="-72162"/>
                  <a:pt x="0" y="599432"/>
                </a:cubicBezTo>
              </a:path>
            </a:pathLst>
          </a:cu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88" name="Freeform 87"/>
          <p:cNvSpPr/>
          <p:nvPr/>
        </p:nvSpPr>
        <p:spPr>
          <a:xfrm>
            <a:off x="3628979" y="3771940"/>
            <a:ext cx="867905" cy="371959"/>
          </a:xfrm>
          <a:custGeom>
            <a:avLst/>
            <a:gdLst>
              <a:gd name="connsiteX0" fmla="*/ 0 w 867905"/>
              <a:gd name="connsiteY0" fmla="*/ 0 h 371959"/>
              <a:gd name="connsiteX1" fmla="*/ 867905 w 867905"/>
              <a:gd name="connsiteY1" fmla="*/ 371959 h 371959"/>
              <a:gd name="connsiteX0" fmla="*/ 0 w 867905"/>
              <a:gd name="connsiteY0" fmla="*/ 0 h 371959"/>
              <a:gd name="connsiteX1" fmla="*/ 867905 w 867905"/>
              <a:gd name="connsiteY1" fmla="*/ 371959 h 371959"/>
              <a:gd name="connsiteX0" fmla="*/ 0 w 867905"/>
              <a:gd name="connsiteY0" fmla="*/ 0 h 371959"/>
              <a:gd name="connsiteX1" fmla="*/ 867905 w 867905"/>
              <a:gd name="connsiteY1" fmla="*/ 371959 h 371959"/>
              <a:gd name="connsiteX0" fmla="*/ 0 w 867905"/>
              <a:gd name="connsiteY0" fmla="*/ 0 h 371959"/>
              <a:gd name="connsiteX1" fmla="*/ 867905 w 867905"/>
              <a:gd name="connsiteY1" fmla="*/ 371959 h 371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67905" h="371959">
                <a:moveTo>
                  <a:pt x="0" y="0"/>
                </a:moveTo>
                <a:cubicBezTo>
                  <a:pt x="12916" y="335796"/>
                  <a:pt x="552773" y="-41330"/>
                  <a:pt x="867905" y="371959"/>
                </a:cubicBezTo>
              </a:path>
            </a:pathLst>
          </a:cu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cxnSp>
        <p:nvCxnSpPr>
          <p:cNvPr id="89" name="Straight Connector 88"/>
          <p:cNvCxnSpPr/>
          <p:nvPr/>
        </p:nvCxnSpPr>
        <p:spPr>
          <a:xfrm flipV="1">
            <a:off x="4712568" y="3843043"/>
            <a:ext cx="0" cy="457200"/>
          </a:xfrm>
          <a:prstGeom prst="line">
            <a:avLst/>
          </a:pr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0" name="Freeform 89"/>
          <p:cNvSpPr/>
          <p:nvPr/>
        </p:nvSpPr>
        <p:spPr>
          <a:xfrm>
            <a:off x="6060922" y="3771940"/>
            <a:ext cx="867905" cy="371959"/>
          </a:xfrm>
          <a:custGeom>
            <a:avLst/>
            <a:gdLst>
              <a:gd name="connsiteX0" fmla="*/ 0 w 867905"/>
              <a:gd name="connsiteY0" fmla="*/ 0 h 371959"/>
              <a:gd name="connsiteX1" fmla="*/ 867905 w 867905"/>
              <a:gd name="connsiteY1" fmla="*/ 371959 h 371959"/>
              <a:gd name="connsiteX0" fmla="*/ 0 w 867905"/>
              <a:gd name="connsiteY0" fmla="*/ 0 h 371959"/>
              <a:gd name="connsiteX1" fmla="*/ 867905 w 867905"/>
              <a:gd name="connsiteY1" fmla="*/ 371959 h 371959"/>
              <a:gd name="connsiteX0" fmla="*/ 0 w 867905"/>
              <a:gd name="connsiteY0" fmla="*/ 0 h 371959"/>
              <a:gd name="connsiteX1" fmla="*/ 867905 w 867905"/>
              <a:gd name="connsiteY1" fmla="*/ 371959 h 371959"/>
              <a:gd name="connsiteX0" fmla="*/ 0 w 867905"/>
              <a:gd name="connsiteY0" fmla="*/ 0 h 371959"/>
              <a:gd name="connsiteX1" fmla="*/ 867905 w 867905"/>
              <a:gd name="connsiteY1" fmla="*/ 371959 h 371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67905" h="371959">
                <a:moveTo>
                  <a:pt x="0" y="0"/>
                </a:moveTo>
                <a:cubicBezTo>
                  <a:pt x="12916" y="335796"/>
                  <a:pt x="552773" y="-41330"/>
                  <a:pt x="867905" y="371959"/>
                </a:cubicBezTo>
              </a:path>
            </a:pathLst>
          </a:cu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91" name="Freeform 90"/>
          <p:cNvSpPr/>
          <p:nvPr/>
        </p:nvSpPr>
        <p:spPr>
          <a:xfrm>
            <a:off x="1184122" y="3771940"/>
            <a:ext cx="867905" cy="371959"/>
          </a:xfrm>
          <a:custGeom>
            <a:avLst/>
            <a:gdLst>
              <a:gd name="connsiteX0" fmla="*/ 0 w 867905"/>
              <a:gd name="connsiteY0" fmla="*/ 0 h 371959"/>
              <a:gd name="connsiteX1" fmla="*/ 867905 w 867905"/>
              <a:gd name="connsiteY1" fmla="*/ 371959 h 371959"/>
              <a:gd name="connsiteX0" fmla="*/ 0 w 867905"/>
              <a:gd name="connsiteY0" fmla="*/ 0 h 371959"/>
              <a:gd name="connsiteX1" fmla="*/ 867905 w 867905"/>
              <a:gd name="connsiteY1" fmla="*/ 371959 h 371959"/>
              <a:gd name="connsiteX0" fmla="*/ 0 w 867905"/>
              <a:gd name="connsiteY0" fmla="*/ 0 h 371959"/>
              <a:gd name="connsiteX1" fmla="*/ 867905 w 867905"/>
              <a:gd name="connsiteY1" fmla="*/ 371959 h 371959"/>
              <a:gd name="connsiteX0" fmla="*/ 0 w 867905"/>
              <a:gd name="connsiteY0" fmla="*/ 0 h 371959"/>
              <a:gd name="connsiteX1" fmla="*/ 867905 w 867905"/>
              <a:gd name="connsiteY1" fmla="*/ 371959 h 371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67905" h="371959">
                <a:moveTo>
                  <a:pt x="0" y="0"/>
                </a:moveTo>
                <a:cubicBezTo>
                  <a:pt x="12916" y="335796"/>
                  <a:pt x="552773" y="-41330"/>
                  <a:pt x="867905" y="371959"/>
                </a:cubicBezTo>
              </a:path>
            </a:pathLst>
          </a:cu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cxnSp>
        <p:nvCxnSpPr>
          <p:cNvPr id="92" name="Straight Connector 91"/>
          <p:cNvCxnSpPr/>
          <p:nvPr/>
        </p:nvCxnSpPr>
        <p:spPr>
          <a:xfrm flipV="1">
            <a:off x="7149678" y="3843043"/>
            <a:ext cx="0" cy="457200"/>
          </a:xfrm>
          <a:prstGeom prst="line">
            <a:avLst/>
          </a:pr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3" name="Straight Connector 92"/>
          <p:cNvCxnSpPr/>
          <p:nvPr/>
        </p:nvCxnSpPr>
        <p:spPr>
          <a:xfrm flipV="1">
            <a:off x="2272878" y="3843043"/>
            <a:ext cx="0" cy="457200"/>
          </a:xfrm>
          <a:prstGeom prst="line">
            <a:avLst/>
          </a:pr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4" name="Freeform 93"/>
          <p:cNvSpPr/>
          <p:nvPr/>
        </p:nvSpPr>
        <p:spPr>
          <a:xfrm>
            <a:off x="6224945" y="2090374"/>
            <a:ext cx="922149" cy="1022888"/>
          </a:xfrm>
          <a:custGeom>
            <a:avLst/>
            <a:gdLst>
              <a:gd name="connsiteX0" fmla="*/ 968644 w 968644"/>
              <a:gd name="connsiteY0" fmla="*/ 759417 h 759417"/>
              <a:gd name="connsiteX1" fmla="*/ 0 w 968644"/>
              <a:gd name="connsiteY1" fmla="*/ 0 h 759417"/>
              <a:gd name="connsiteX0" fmla="*/ 968644 w 968644"/>
              <a:gd name="connsiteY0" fmla="*/ 759417 h 759417"/>
              <a:gd name="connsiteX1" fmla="*/ 0 w 968644"/>
              <a:gd name="connsiteY1" fmla="*/ 0 h 759417"/>
              <a:gd name="connsiteX0" fmla="*/ 968644 w 968644"/>
              <a:gd name="connsiteY0" fmla="*/ 759417 h 759417"/>
              <a:gd name="connsiteX1" fmla="*/ 0 w 968644"/>
              <a:gd name="connsiteY1" fmla="*/ 0 h 759417"/>
              <a:gd name="connsiteX0" fmla="*/ 968644 w 968644"/>
              <a:gd name="connsiteY0" fmla="*/ 759417 h 759417"/>
              <a:gd name="connsiteX1" fmla="*/ 0 w 968644"/>
              <a:gd name="connsiteY1" fmla="*/ 0 h 759417"/>
              <a:gd name="connsiteX0" fmla="*/ 968644 w 968644"/>
              <a:gd name="connsiteY0" fmla="*/ 759417 h 759417"/>
              <a:gd name="connsiteX1" fmla="*/ 0 w 968644"/>
              <a:gd name="connsiteY1" fmla="*/ 0 h 759417"/>
              <a:gd name="connsiteX0" fmla="*/ 968644 w 968644"/>
              <a:gd name="connsiteY0" fmla="*/ 759417 h 759417"/>
              <a:gd name="connsiteX1" fmla="*/ 0 w 968644"/>
              <a:gd name="connsiteY1" fmla="*/ 0 h 759417"/>
              <a:gd name="connsiteX0" fmla="*/ 922149 w 922149"/>
              <a:gd name="connsiteY0" fmla="*/ 1022888 h 1022888"/>
              <a:gd name="connsiteX1" fmla="*/ 0 w 922149"/>
              <a:gd name="connsiteY1" fmla="*/ 0 h 1022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22149" h="1022888">
                <a:moveTo>
                  <a:pt x="922149" y="1022888"/>
                </a:moveTo>
                <a:cubicBezTo>
                  <a:pt x="876945" y="548898"/>
                  <a:pt x="669011" y="198894"/>
                  <a:pt x="0" y="0"/>
                </a:cubicBezTo>
              </a:path>
            </a:pathLst>
          </a:cu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5600986" y="2333519"/>
            <a:ext cx="37382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err="1" smtClean="0">
                <a:latin typeface="Helvetica Neue Medium" charset="0"/>
                <a:ea typeface="Helvetica Neue Medium" charset="0"/>
                <a:cs typeface="Helvetica Neue Medium" charset="0"/>
              </a:rPr>
              <a:t>shl</a:t>
            </a:r>
            <a:endParaRPr lang="en-US" sz="11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7798586" y="3907793"/>
            <a:ext cx="9941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Helvetica Neue Medium" charset="0"/>
                <a:ea typeface="Helvetica Neue Medium" charset="0"/>
                <a:cs typeface="Helvetica Neue Medium" charset="0"/>
              </a:rPr>
              <a:t>Servers</a:t>
            </a:r>
            <a:endParaRPr lang="en-US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626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State Machine Replication for any number of replicas</a:t>
            </a:r>
            <a:endParaRPr lang="en-US" dirty="0" smtClean="0">
              <a:solidFill>
                <a:srgbClr val="009900"/>
              </a:solidFill>
            </a:endParaRPr>
          </a:p>
          <a:p>
            <a:endParaRPr lang="en-US" dirty="0" smtClean="0"/>
          </a:p>
          <a:p>
            <a:r>
              <a:rPr lang="en-US" dirty="0" smtClean="0">
                <a:solidFill>
                  <a:srgbClr val="FF8F00"/>
                </a:solidFill>
              </a:rPr>
              <a:t>Replica group: </a:t>
            </a:r>
            <a:r>
              <a:rPr lang="en-US" dirty="0" smtClean="0"/>
              <a:t>Group of 2</a:t>
            </a:r>
            <a:r>
              <a:rPr lang="en-US" i="1" dirty="0" smtClean="0"/>
              <a:t>f </a:t>
            </a:r>
            <a:r>
              <a:rPr lang="en-US" dirty="0" smtClean="0"/>
              <a:t>+ 1 replicas</a:t>
            </a:r>
          </a:p>
          <a:p>
            <a:pPr lvl="1"/>
            <a:r>
              <a:rPr lang="en-US" dirty="0" smtClean="0"/>
              <a:t>Protocol can tolerate </a:t>
            </a:r>
            <a:r>
              <a:rPr lang="en-US" i="1" dirty="0" smtClean="0"/>
              <a:t>f</a:t>
            </a:r>
            <a:r>
              <a:rPr lang="en-US" dirty="0" smtClean="0"/>
              <a:t> replica crashes</a:t>
            </a:r>
          </a:p>
          <a:p>
            <a:endParaRPr lang="en-US" dirty="0"/>
          </a:p>
          <a:p>
            <a:pPr marL="0" indent="0" algn="ctr">
              <a:buNone/>
            </a:pPr>
            <a:r>
              <a:rPr lang="en-US" u="sng" dirty="0" smtClean="0"/>
              <a:t>Viewstamped Replication Assumptions:</a:t>
            </a:r>
            <a:endParaRPr lang="en-US" u="sng" dirty="0"/>
          </a:p>
          <a:p>
            <a:pPr marL="0" indent="0">
              <a:buNone/>
            </a:pPr>
            <a:endParaRPr lang="en-US" dirty="0" smtClean="0"/>
          </a:p>
          <a:p>
            <a:pPr marL="571500" indent="-514350">
              <a:buFont typeface="+mj-lt"/>
              <a:buAutoNum type="arabicPeriod"/>
            </a:pPr>
            <a:r>
              <a:rPr lang="en-US" dirty="0" smtClean="0"/>
              <a:t>Handles </a:t>
            </a:r>
            <a:r>
              <a:rPr lang="en-US" dirty="0" smtClean="0">
                <a:solidFill>
                  <a:srgbClr val="FF0000"/>
                </a:solidFill>
              </a:rPr>
              <a:t>crash failures </a:t>
            </a:r>
            <a:r>
              <a:rPr lang="en-US" dirty="0" smtClean="0"/>
              <a:t>only</a:t>
            </a:r>
          </a:p>
          <a:p>
            <a:pPr lvl="1"/>
            <a:r>
              <a:rPr lang="en-US" dirty="0" smtClean="0"/>
              <a:t>Replicas fail only by </a:t>
            </a:r>
            <a:r>
              <a:rPr lang="en-US" dirty="0" smtClean="0">
                <a:solidFill>
                  <a:srgbClr val="FF0000"/>
                </a:solidFill>
              </a:rPr>
              <a:t>completely stopping</a:t>
            </a:r>
          </a:p>
          <a:p>
            <a:pPr lvl="2"/>
            <a:endParaRPr lang="en-US" dirty="0" smtClean="0"/>
          </a:p>
          <a:p>
            <a:pPr marL="571500" indent="-514350">
              <a:buFont typeface="+mj-lt"/>
              <a:buAutoNum type="arabicPeriod"/>
            </a:pPr>
            <a:r>
              <a:rPr lang="en-US" dirty="0" smtClean="0">
                <a:solidFill>
                  <a:srgbClr val="FF0000"/>
                </a:solidFill>
              </a:rPr>
              <a:t>Unreliable network: </a:t>
            </a:r>
            <a:r>
              <a:rPr lang="en-US" dirty="0" smtClean="0"/>
              <a:t>Messages might be lost, duplicated, delayed, or delivered out-of-order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Intro to “</a:t>
            </a:r>
            <a:r>
              <a:rPr lang="en-US" sz="3600" dirty="0" err="1" smtClean="0"/>
              <a:t>Viewstamped</a:t>
            </a:r>
            <a:r>
              <a:rPr lang="en-US" sz="3600" dirty="0" smtClean="0"/>
              <a:t> Replication”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90746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1587062"/>
            <a:ext cx="8763000" cy="1479820"/>
          </a:xfrm>
        </p:spPr>
        <p:txBody>
          <a:bodyPr>
            <a:normAutofit fontScale="925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600" dirty="0" smtClean="0">
                <a:solidFill>
                  <a:srgbClr val="FF8F00"/>
                </a:solidFill>
              </a:rPr>
              <a:t>configuration: </a:t>
            </a:r>
            <a:r>
              <a:rPr lang="en-US" sz="2600" dirty="0" smtClean="0"/>
              <a:t>identities of all 2f + 1 replicas</a:t>
            </a:r>
          </a:p>
          <a:p>
            <a:pPr marL="514350" indent="-514350">
              <a:buFont typeface="+mj-lt"/>
              <a:buAutoNum type="arabicPeriod"/>
            </a:pPr>
            <a:endParaRPr lang="en-US" sz="26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600" dirty="0" smtClean="0"/>
              <a:t>In-memory </a:t>
            </a:r>
            <a:r>
              <a:rPr lang="en-US" sz="2600" dirty="0" smtClean="0">
                <a:solidFill>
                  <a:srgbClr val="FF8F00"/>
                </a:solidFill>
              </a:rPr>
              <a:t>log </a:t>
            </a:r>
            <a:r>
              <a:rPr lang="en-US" sz="2600" dirty="0" smtClean="0"/>
              <a:t>with clients’ requests in assigned order</a:t>
            </a:r>
            <a:endParaRPr lang="en-US" sz="2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Replica State</a:t>
            </a:r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1132570" y="3301528"/>
            <a:ext cx="5911909" cy="434598"/>
            <a:chOff x="929079" y="3733800"/>
            <a:chExt cx="3109684" cy="228600"/>
          </a:xfrm>
        </p:grpSpPr>
        <p:sp>
          <p:nvSpPr>
            <p:cNvPr id="12" name="Rectangle 11"/>
            <p:cNvSpPr/>
            <p:nvPr/>
          </p:nvSpPr>
          <p:spPr>
            <a:xfrm>
              <a:off x="929079" y="3733800"/>
              <a:ext cx="802970" cy="228600"/>
            </a:xfrm>
            <a:prstGeom prst="rect">
              <a:avLst/>
            </a:prstGeom>
            <a:solidFill>
              <a:srgbClr val="EDFFED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800">
                  <a:latin typeface="Helvetica Neue Medium" charset="0"/>
                  <a:ea typeface="Helvetica Neue Medium" charset="0"/>
                  <a:cs typeface="Helvetica Neue Medium" charset="0"/>
                </a:rPr>
                <a:t>⟨</a:t>
              </a:r>
              <a:r>
                <a:rPr lang="en-US" sz="1800" smtClean="0">
                  <a:latin typeface="Helvetica Neue Medium" charset="0"/>
                  <a:ea typeface="Helvetica Neue Medium" charset="0"/>
                  <a:cs typeface="Helvetica Neue Medium" charset="0"/>
                </a:rPr>
                <a:t>op1</a:t>
              </a:r>
              <a:r>
                <a:rPr lang="en-US" sz="1800" dirty="0">
                  <a:latin typeface="Helvetica Neue Medium" charset="0"/>
                  <a:ea typeface="Helvetica Neue Medium" charset="0"/>
                  <a:cs typeface="Helvetica Neue Medium" charset="0"/>
                </a:rPr>
                <a:t>, args1</a:t>
              </a:r>
              <a:r>
                <a:rPr lang="en-US" sz="1800" dirty="0" smtClean="0">
                  <a:latin typeface="Helvetica Neue Medium" charset="0"/>
                  <a:ea typeface="Helvetica Neue Medium" charset="0"/>
                  <a:cs typeface="Helvetica Neue Medium" charset="0"/>
                </a:rPr>
                <a:t>⟩</a:t>
              </a:r>
              <a:endParaRPr lang="en-US" sz="1800" dirty="0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732049" y="3733800"/>
              <a:ext cx="751872" cy="228600"/>
            </a:xfrm>
            <a:prstGeom prst="rect">
              <a:avLst/>
            </a:prstGeom>
            <a:solidFill>
              <a:srgbClr val="EDFFED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800" dirty="0" smtClean="0">
                  <a:latin typeface="Helvetica Neue Medium" charset="0"/>
                  <a:ea typeface="Helvetica Neue Medium" charset="0"/>
                  <a:cs typeface="Helvetica Neue Medium" charset="0"/>
                </a:rPr>
                <a:t>⟨op2, args2⟩</a:t>
              </a: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2483921" y="3733800"/>
              <a:ext cx="802970" cy="228600"/>
            </a:xfrm>
            <a:prstGeom prst="rect">
              <a:avLst/>
            </a:prstGeom>
            <a:solidFill>
              <a:srgbClr val="EDFFED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800" dirty="0">
                  <a:latin typeface="Helvetica Neue Medium" charset="0"/>
                  <a:ea typeface="Helvetica Neue Medium" charset="0"/>
                  <a:cs typeface="Helvetica Neue Medium" charset="0"/>
                </a:rPr>
                <a:t>⟨</a:t>
              </a:r>
              <a:r>
                <a:rPr lang="en-US" sz="1800" dirty="0" smtClean="0">
                  <a:latin typeface="Helvetica Neue Medium" charset="0"/>
                  <a:ea typeface="Helvetica Neue Medium" charset="0"/>
                  <a:cs typeface="Helvetica Neue Medium" charset="0"/>
                </a:rPr>
                <a:t>op3, args3⟩</a:t>
              </a:r>
              <a:endParaRPr lang="en-US" sz="1800" dirty="0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3286891" y="3733800"/>
              <a:ext cx="751872" cy="228600"/>
            </a:xfrm>
            <a:prstGeom prst="rect">
              <a:avLst/>
            </a:prstGeom>
            <a:solidFill>
              <a:srgbClr val="EDFFED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800" dirty="0">
                  <a:latin typeface="Helvetica Neue Medium" charset="0"/>
                  <a:ea typeface="Helvetica Neue Medium" charset="0"/>
                  <a:cs typeface="Helvetica Neue Medium" charset="0"/>
                </a:rPr>
                <a:t>⟨</a:t>
              </a:r>
              <a:r>
                <a:rPr lang="en-US" sz="1800" dirty="0" smtClean="0">
                  <a:latin typeface="Helvetica Neue Medium" charset="0"/>
                  <a:ea typeface="Helvetica Neue Medium" charset="0"/>
                  <a:cs typeface="Helvetica Neue Medium" charset="0"/>
                </a:rPr>
                <a:t>op4, args4⟩</a:t>
              </a:r>
              <a:endParaRPr lang="en-US" sz="1800" dirty="0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7044479" y="2936659"/>
            <a:ext cx="69923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smtClean="0">
                <a:latin typeface="Arial" charset="0"/>
                <a:ea typeface="Arial" charset="0"/>
                <a:cs typeface="Arial" charset="0"/>
              </a:rPr>
              <a:t>...</a:t>
            </a:r>
          </a:p>
        </p:txBody>
      </p:sp>
    </p:spTree>
    <p:extLst>
      <p:ext uri="{BB962C8B-B14F-4D97-AF65-F5344CB8AC3E}">
        <p14:creationId xmlns:p14="http://schemas.microsoft.com/office/powerpoint/2010/main" val="682380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Content Placeholder 42"/>
          <p:cNvSpPr>
            <a:spLocks noGrp="1"/>
          </p:cNvSpPr>
          <p:nvPr>
            <p:ph idx="1"/>
          </p:nvPr>
        </p:nvSpPr>
        <p:spPr>
          <a:xfrm>
            <a:off x="152400" y="4406454"/>
            <a:ext cx="8763000" cy="2070546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600" dirty="0" smtClean="0"/>
              <a:t>Primary adds request to end of its log</a:t>
            </a:r>
          </a:p>
          <a:p>
            <a:pPr marL="514350" indent="-514350">
              <a:buFont typeface="+mj-lt"/>
              <a:buAutoNum type="arabicPeriod"/>
            </a:pPr>
            <a:endParaRPr lang="en-US" sz="26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600" dirty="0" smtClean="0"/>
              <a:t>Replicas add requests to their logs in primary’s log order</a:t>
            </a:r>
          </a:p>
          <a:p>
            <a:pPr marL="514350" indent="-514350">
              <a:buFont typeface="+mj-lt"/>
              <a:buAutoNum type="arabicPeriod"/>
            </a:pPr>
            <a:endParaRPr lang="en-US" sz="26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600" dirty="0" smtClean="0"/>
              <a:t>Primary </a:t>
            </a:r>
            <a:r>
              <a:rPr lang="en-US" sz="2600" dirty="0" smtClean="0">
                <a:solidFill>
                  <a:srgbClr val="FF8F00"/>
                </a:solidFill>
              </a:rPr>
              <a:t>waits for f </a:t>
            </a:r>
            <a:r>
              <a:rPr lang="en-US" sz="2600" dirty="0" smtClean="0"/>
              <a:t>PrepareOKs</a:t>
            </a:r>
            <a:r>
              <a:rPr lang="en-US" sz="2600" dirty="0"/>
              <a:t> </a:t>
            </a:r>
            <a:r>
              <a:rPr lang="en-US" sz="2600" dirty="0" smtClean="0">
                <a:sym typeface="Wingdings"/>
              </a:rPr>
              <a:t> request is </a:t>
            </a:r>
            <a:r>
              <a:rPr lang="en-US" sz="2600" dirty="0" smtClean="0">
                <a:solidFill>
                  <a:srgbClr val="FF8F00"/>
                </a:solidFill>
                <a:sym typeface="Wingdings"/>
              </a:rPr>
              <a:t>committed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Normal Operation</a:t>
            </a:r>
            <a:endParaRPr lang="en-US" sz="4400" dirty="0"/>
          </a:p>
        </p:txBody>
      </p:sp>
      <p:sp>
        <p:nvSpPr>
          <p:cNvPr id="6" name="TextBox 5"/>
          <p:cNvSpPr txBox="1"/>
          <p:nvPr/>
        </p:nvSpPr>
        <p:spPr>
          <a:xfrm>
            <a:off x="161401" y="1813932"/>
            <a:ext cx="10390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smtClean="0">
                <a:latin typeface="Helvetica Neue Medium" charset="0"/>
                <a:ea typeface="Helvetica Neue Medium" charset="0"/>
                <a:cs typeface="Helvetica Neue Medium" charset="0"/>
              </a:rPr>
              <a:t>Client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61401" y="2408664"/>
            <a:ext cx="17411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 smtClean="0">
                <a:latin typeface="Helvetica Neue Medium" charset="0"/>
                <a:ea typeface="Helvetica Neue Medium" charset="0"/>
                <a:cs typeface="Helvetica Neue Medium" charset="0"/>
              </a:rPr>
              <a:t>A (Primary)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61401" y="3003396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 smtClean="0">
                <a:latin typeface="Helvetica Neue Medium" charset="0"/>
                <a:ea typeface="Helvetica Neue Medium" charset="0"/>
                <a:cs typeface="Helvetica Neue Medium" charset="0"/>
              </a:rPr>
              <a:t>B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61401" y="3598128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 smtClean="0">
                <a:latin typeface="Helvetica Neue Medium" charset="0"/>
                <a:ea typeface="Helvetica Neue Medium" charset="0"/>
                <a:cs typeface="Helvetica Neue Medium" charset="0"/>
              </a:rPr>
              <a:t>C</a:t>
            </a:r>
          </a:p>
        </p:txBody>
      </p:sp>
      <p:cxnSp>
        <p:nvCxnSpPr>
          <p:cNvPr id="11" name="Straight Connector 10"/>
          <p:cNvCxnSpPr>
            <a:stCxn id="6" idx="3"/>
          </p:cNvCxnSpPr>
          <p:nvPr/>
        </p:nvCxnSpPr>
        <p:spPr>
          <a:xfrm flipV="1">
            <a:off x="1200468" y="2044764"/>
            <a:ext cx="7714932" cy="1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oli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stCxn id="7" idx="3"/>
          </p:cNvCxnSpPr>
          <p:nvPr/>
        </p:nvCxnSpPr>
        <p:spPr>
          <a:xfrm>
            <a:off x="1902583" y="2639497"/>
            <a:ext cx="7012817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oli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8" idx="3"/>
          </p:cNvCxnSpPr>
          <p:nvPr/>
        </p:nvCxnSpPr>
        <p:spPr>
          <a:xfrm>
            <a:off x="568885" y="3234229"/>
            <a:ext cx="8346515" cy="1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oli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9" idx="3"/>
          </p:cNvCxnSpPr>
          <p:nvPr/>
        </p:nvCxnSpPr>
        <p:spPr>
          <a:xfrm>
            <a:off x="568885" y="3828961"/>
            <a:ext cx="8346515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oli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7810419" y="3859738"/>
            <a:ext cx="9957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latin typeface="Helvetica Neue Medium" charset="0"/>
                <a:ea typeface="Helvetica Neue Medium" charset="0"/>
                <a:cs typeface="Helvetica Neue Medium" charset="0"/>
              </a:rPr>
              <a:t>Time </a:t>
            </a:r>
            <a:r>
              <a:rPr lang="en-US" smtClean="0">
                <a:latin typeface="Helvetica Neue Medium" charset="0"/>
                <a:ea typeface="Helvetica Neue Medium" charset="0"/>
                <a:cs typeface="Helvetica Neue Medium" charset="0"/>
                <a:sym typeface="Wingdings"/>
              </a:rPr>
              <a:t></a:t>
            </a:r>
            <a:endParaRPr lang="en-US" smtClean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2289437" y="2039557"/>
            <a:ext cx="401444" cy="594733"/>
          </a:xfrm>
          <a:prstGeom prst="straightConnector1">
            <a:avLst/>
          </a:prstGeom>
          <a:ln w="57150">
            <a:prstDash val="solid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1891276" y="1554809"/>
            <a:ext cx="10743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latin typeface="Helvetica Neue Medium" charset="0"/>
                <a:ea typeface="Helvetica Neue Medium" charset="0"/>
                <a:cs typeface="Helvetica Neue Medium" charset="0"/>
              </a:rPr>
              <a:t>Request</a:t>
            </a:r>
          </a:p>
        </p:txBody>
      </p:sp>
      <p:grpSp>
        <p:nvGrpSpPr>
          <p:cNvPr id="49" name="Group 48"/>
          <p:cNvGrpSpPr/>
          <p:nvPr/>
        </p:nvGrpSpPr>
        <p:grpSpPr>
          <a:xfrm>
            <a:off x="3466019" y="1554809"/>
            <a:ext cx="1019510" cy="2275713"/>
            <a:chOff x="3466019" y="1554809"/>
            <a:chExt cx="1019510" cy="2275713"/>
          </a:xfrm>
        </p:grpSpPr>
        <p:cxnSp>
          <p:nvCxnSpPr>
            <p:cNvPr id="23" name="Straight Arrow Connector 22"/>
            <p:cNvCxnSpPr/>
            <p:nvPr/>
          </p:nvCxnSpPr>
          <p:spPr>
            <a:xfrm>
              <a:off x="3835326" y="2641059"/>
              <a:ext cx="401444" cy="594733"/>
            </a:xfrm>
            <a:prstGeom prst="straightConnector1">
              <a:avLst/>
            </a:prstGeom>
            <a:ln w="57150">
              <a:prstDash val="solid"/>
              <a:tailEnd type="triangle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>
              <a:off x="3835326" y="2634290"/>
              <a:ext cx="401444" cy="1196232"/>
            </a:xfrm>
            <a:prstGeom prst="straightConnector1">
              <a:avLst/>
            </a:prstGeom>
            <a:ln w="57150">
              <a:prstDash val="solid"/>
              <a:tailEnd type="triangle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>
              <a:off x="3466019" y="1554809"/>
              <a:ext cx="10195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mtClean="0">
                  <a:latin typeface="Helvetica Neue Medium" charset="0"/>
                  <a:ea typeface="Helvetica Neue Medium" charset="0"/>
                  <a:cs typeface="Helvetica Neue Medium" charset="0"/>
                </a:rPr>
                <a:t>Prepare</a:t>
              </a: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4899477" y="1554809"/>
            <a:ext cx="1352934" cy="2265531"/>
            <a:chOff x="4899477" y="1554809"/>
            <a:chExt cx="1352934" cy="2265531"/>
          </a:xfrm>
        </p:grpSpPr>
        <p:cxnSp>
          <p:nvCxnSpPr>
            <p:cNvPr id="27" name="Straight Arrow Connector 26"/>
            <p:cNvCxnSpPr/>
            <p:nvPr/>
          </p:nvCxnSpPr>
          <p:spPr>
            <a:xfrm flipV="1">
              <a:off x="5723898" y="2630877"/>
              <a:ext cx="337954" cy="1189463"/>
            </a:xfrm>
            <a:prstGeom prst="straightConnector1">
              <a:avLst/>
            </a:prstGeom>
            <a:ln w="57150">
              <a:prstDash val="solid"/>
              <a:tailEnd type="triangle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/>
            <p:nvPr/>
          </p:nvCxnSpPr>
          <p:spPr>
            <a:xfrm flipV="1">
              <a:off x="5636304" y="2630878"/>
              <a:ext cx="339142" cy="594731"/>
            </a:xfrm>
            <a:prstGeom prst="straightConnector1">
              <a:avLst/>
            </a:prstGeom>
            <a:ln w="57150">
              <a:prstDash val="solid"/>
              <a:tailEnd type="triangle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35" name="TextBox 34"/>
            <p:cNvSpPr txBox="1"/>
            <p:nvPr/>
          </p:nvSpPr>
          <p:spPr>
            <a:xfrm>
              <a:off x="4899477" y="1554809"/>
              <a:ext cx="135293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Helvetica Neue Medium" charset="0"/>
                  <a:ea typeface="Helvetica Neue Medium" charset="0"/>
                  <a:cs typeface="Helvetica Neue Medium" charset="0"/>
                </a:rPr>
                <a:t>PrepareOK</a:t>
              </a: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7462937" y="1546535"/>
            <a:ext cx="792205" cy="1084342"/>
            <a:chOff x="6952400" y="1532996"/>
            <a:chExt cx="792205" cy="1084342"/>
          </a:xfrm>
        </p:grpSpPr>
        <p:sp>
          <p:nvSpPr>
            <p:cNvPr id="36" name="TextBox 35"/>
            <p:cNvSpPr txBox="1"/>
            <p:nvPr/>
          </p:nvSpPr>
          <p:spPr>
            <a:xfrm>
              <a:off x="6952400" y="1532996"/>
              <a:ext cx="79220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mtClean="0">
                  <a:latin typeface="Helvetica Neue Medium" charset="0"/>
                  <a:ea typeface="Helvetica Neue Medium" charset="0"/>
                  <a:cs typeface="Helvetica Neue Medium" charset="0"/>
                </a:rPr>
                <a:t>Reply</a:t>
              </a:r>
            </a:p>
          </p:txBody>
        </p:sp>
        <p:cxnSp>
          <p:nvCxnSpPr>
            <p:cNvPr id="39" name="Straight Arrow Connector 38"/>
            <p:cNvCxnSpPr/>
            <p:nvPr/>
          </p:nvCxnSpPr>
          <p:spPr>
            <a:xfrm flipV="1">
              <a:off x="7186032" y="2044764"/>
              <a:ext cx="416312" cy="572574"/>
            </a:xfrm>
            <a:prstGeom prst="straightConnector1">
              <a:avLst/>
            </a:prstGeom>
            <a:ln w="57150">
              <a:prstDash val="solid"/>
              <a:tailEnd type="triangle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45" name="Straight Connector 44"/>
          <p:cNvCxnSpPr/>
          <p:nvPr/>
        </p:nvCxnSpPr>
        <p:spPr>
          <a:xfrm>
            <a:off x="3293327" y="1544628"/>
            <a:ext cx="0" cy="2592955"/>
          </a:xfrm>
          <a:prstGeom prst="line">
            <a:avLst/>
          </a:prstGeom>
          <a:ln w="57150">
            <a:prstDash val="sysDash"/>
            <a:headEnd type="none" w="med" len="med"/>
            <a:tailEnd type="none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4791308" y="1573851"/>
            <a:ext cx="0" cy="2592955"/>
          </a:xfrm>
          <a:prstGeom prst="line">
            <a:avLst/>
          </a:prstGeom>
          <a:ln w="57150">
            <a:prstDash val="sysDash"/>
            <a:headEnd type="none" w="med" len="med"/>
            <a:tailEnd type="none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6542960" y="1585258"/>
            <a:ext cx="0" cy="2592955"/>
          </a:xfrm>
          <a:prstGeom prst="line">
            <a:avLst/>
          </a:prstGeom>
          <a:ln w="57150">
            <a:solidFill>
              <a:srgbClr val="FF8F00"/>
            </a:solidFill>
            <a:prstDash val="sysDash"/>
            <a:headEnd type="none" w="med" len="med"/>
            <a:tailEnd type="none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4" name="Group 3"/>
          <p:cNvGrpSpPr/>
          <p:nvPr/>
        </p:nvGrpSpPr>
        <p:grpSpPr>
          <a:xfrm>
            <a:off x="6570902" y="2120965"/>
            <a:ext cx="1069524" cy="617096"/>
            <a:chOff x="6570902" y="2120965"/>
            <a:chExt cx="1069524" cy="617096"/>
          </a:xfrm>
        </p:grpSpPr>
        <p:sp>
          <p:nvSpPr>
            <p:cNvPr id="53" name="TextBox 52"/>
            <p:cNvSpPr txBox="1"/>
            <p:nvPr/>
          </p:nvSpPr>
          <p:spPr>
            <a:xfrm>
              <a:off x="6570902" y="2120965"/>
              <a:ext cx="1069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smtClean="0">
                  <a:latin typeface="Helvetica Neue Medium" charset="0"/>
                  <a:ea typeface="Helvetica Neue Medium" charset="0"/>
                  <a:cs typeface="Helvetica Neue Medium" charset="0"/>
                </a:rPr>
                <a:t>Execute</a:t>
              </a:r>
            </a:p>
          </p:txBody>
        </p:sp>
        <p:sp>
          <p:nvSpPr>
            <p:cNvPr id="2" name="5-Point Star 1"/>
            <p:cNvSpPr/>
            <p:nvPr/>
          </p:nvSpPr>
          <p:spPr>
            <a:xfrm>
              <a:off x="6662708" y="2492734"/>
              <a:ext cx="245327" cy="245327"/>
            </a:xfrm>
            <a:prstGeom prst="star5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  <a:prstDash val="soli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800" dirty="0" smtClean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</p:grpSp>
      <p:sp>
        <p:nvSpPr>
          <p:cNvPr id="10" name="Rectangle 9"/>
          <p:cNvSpPr/>
          <p:nvPr/>
        </p:nvSpPr>
        <p:spPr>
          <a:xfrm>
            <a:off x="7972514" y="773040"/>
            <a:ext cx="8435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 (</a:t>
            </a:r>
            <a:r>
              <a:rPr lang="en-US" i="1" dirty="0">
                <a:latin typeface="Helvetica Neue Medium" charset="0"/>
                <a:ea typeface="Helvetica Neue Medium" charset="0"/>
                <a:cs typeface="Helvetica Neue Medium" charset="0"/>
              </a:rPr>
              <a:t>f</a:t>
            </a:r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 = 1)</a:t>
            </a:r>
          </a:p>
        </p:txBody>
      </p:sp>
    </p:spTree>
    <p:extLst>
      <p:ext uri="{BB962C8B-B14F-4D97-AF65-F5344CB8AC3E}">
        <p14:creationId xmlns:p14="http://schemas.microsoft.com/office/powerpoint/2010/main" val="1283959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Content Placeholder 42"/>
          <p:cNvSpPr>
            <a:spLocks noGrp="1"/>
          </p:cNvSpPr>
          <p:nvPr>
            <p:ph idx="1"/>
          </p:nvPr>
        </p:nvSpPr>
        <p:spPr>
          <a:xfrm>
            <a:off x="152400" y="4406454"/>
            <a:ext cx="8763000" cy="2070546"/>
          </a:xfrm>
        </p:spPr>
        <p:txBody>
          <a:bodyPr>
            <a:normAutofit/>
          </a:bodyPr>
          <a:lstStyle/>
          <a:p>
            <a:r>
              <a:rPr lang="en-US" sz="2400" dirty="0" smtClean="0">
                <a:sym typeface="Wingdings"/>
              </a:rPr>
              <a:t>Protocol provides state machine replication</a:t>
            </a:r>
          </a:p>
          <a:p>
            <a:endParaRPr lang="en-US" sz="2400" dirty="0">
              <a:sym typeface="Wingdings"/>
            </a:endParaRPr>
          </a:p>
          <a:p>
            <a:r>
              <a:rPr lang="en-US" sz="2400" dirty="0" smtClean="0">
                <a:sym typeface="Wingdings"/>
              </a:rPr>
              <a:t>On execute, primary knows request in </a:t>
            </a:r>
            <a:r>
              <a:rPr lang="en-US" sz="2400" i="1" dirty="0" smtClean="0">
                <a:sym typeface="Wingdings"/>
              </a:rPr>
              <a:t>f </a:t>
            </a:r>
            <a:r>
              <a:rPr lang="en-US" sz="2400" dirty="0" smtClean="0">
                <a:sym typeface="Wingdings"/>
              </a:rPr>
              <a:t>+ 1 = 2 nodes’ logs</a:t>
            </a:r>
          </a:p>
          <a:p>
            <a:pPr lvl="1"/>
            <a:r>
              <a:rPr lang="en-US" dirty="0" smtClean="0">
                <a:sym typeface="Wingdings"/>
              </a:rPr>
              <a:t>Even if </a:t>
            </a:r>
            <a:r>
              <a:rPr lang="en-US" i="1" dirty="0" smtClean="0">
                <a:sym typeface="Wingdings"/>
              </a:rPr>
              <a:t>f</a:t>
            </a:r>
            <a:r>
              <a:rPr lang="en-US" dirty="0" smtClean="0">
                <a:sym typeface="Wingdings"/>
              </a:rPr>
              <a:t> = 1 then </a:t>
            </a:r>
            <a:r>
              <a:rPr lang="en-US" dirty="0" smtClean="0">
                <a:solidFill>
                  <a:srgbClr val="FF0000"/>
                </a:solidFill>
                <a:sym typeface="Wingdings"/>
              </a:rPr>
              <a:t>crash,</a:t>
            </a:r>
            <a:r>
              <a:rPr lang="en-US" dirty="0" smtClean="0">
                <a:sym typeface="Wingdings"/>
              </a:rPr>
              <a:t> ≥ 1 </a:t>
            </a:r>
            <a:r>
              <a:rPr lang="en-US" dirty="0" smtClean="0">
                <a:solidFill>
                  <a:srgbClr val="009900"/>
                </a:solidFill>
                <a:sym typeface="Wingdings"/>
              </a:rPr>
              <a:t>retains request in log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Normal Operation: Key Points</a:t>
            </a:r>
            <a:endParaRPr lang="en-US" sz="4400" dirty="0"/>
          </a:p>
        </p:txBody>
      </p:sp>
      <p:sp>
        <p:nvSpPr>
          <p:cNvPr id="6" name="TextBox 5"/>
          <p:cNvSpPr txBox="1"/>
          <p:nvPr/>
        </p:nvSpPr>
        <p:spPr>
          <a:xfrm>
            <a:off x="161401" y="1813932"/>
            <a:ext cx="10390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smtClean="0">
                <a:latin typeface="Helvetica Neue Medium" charset="0"/>
                <a:ea typeface="Helvetica Neue Medium" charset="0"/>
                <a:cs typeface="Helvetica Neue Medium" charset="0"/>
              </a:rPr>
              <a:t>Client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61401" y="2408664"/>
            <a:ext cx="17411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 smtClean="0">
                <a:latin typeface="Helvetica Neue Medium" charset="0"/>
                <a:ea typeface="Helvetica Neue Medium" charset="0"/>
                <a:cs typeface="Helvetica Neue Medium" charset="0"/>
              </a:rPr>
              <a:t>A (Primary)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61401" y="3003396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 smtClean="0">
                <a:latin typeface="Helvetica Neue Medium" charset="0"/>
                <a:ea typeface="Helvetica Neue Medium" charset="0"/>
                <a:cs typeface="Helvetica Neue Medium" charset="0"/>
              </a:rPr>
              <a:t>B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61401" y="3598128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 smtClean="0">
                <a:latin typeface="Helvetica Neue Medium" charset="0"/>
                <a:ea typeface="Helvetica Neue Medium" charset="0"/>
                <a:cs typeface="Helvetica Neue Medium" charset="0"/>
              </a:rPr>
              <a:t>C</a:t>
            </a:r>
          </a:p>
        </p:txBody>
      </p:sp>
      <p:cxnSp>
        <p:nvCxnSpPr>
          <p:cNvPr id="11" name="Straight Connector 10"/>
          <p:cNvCxnSpPr>
            <a:stCxn id="6" idx="3"/>
          </p:cNvCxnSpPr>
          <p:nvPr/>
        </p:nvCxnSpPr>
        <p:spPr>
          <a:xfrm flipV="1">
            <a:off x="1200468" y="2044764"/>
            <a:ext cx="7714932" cy="1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oli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stCxn id="7" idx="3"/>
          </p:cNvCxnSpPr>
          <p:nvPr/>
        </p:nvCxnSpPr>
        <p:spPr>
          <a:xfrm>
            <a:off x="1902583" y="2639497"/>
            <a:ext cx="7012817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oli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8" idx="3"/>
          </p:cNvCxnSpPr>
          <p:nvPr/>
        </p:nvCxnSpPr>
        <p:spPr>
          <a:xfrm>
            <a:off x="568885" y="3234229"/>
            <a:ext cx="8346515" cy="1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oli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9" idx="3"/>
          </p:cNvCxnSpPr>
          <p:nvPr/>
        </p:nvCxnSpPr>
        <p:spPr>
          <a:xfrm>
            <a:off x="568885" y="3828961"/>
            <a:ext cx="8346515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oli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7810419" y="3859738"/>
            <a:ext cx="9957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latin typeface="Helvetica Neue Medium" charset="0"/>
                <a:ea typeface="Helvetica Neue Medium" charset="0"/>
                <a:cs typeface="Helvetica Neue Medium" charset="0"/>
              </a:rPr>
              <a:t>Time </a:t>
            </a:r>
            <a:r>
              <a:rPr lang="en-US" smtClean="0">
                <a:latin typeface="Helvetica Neue Medium" charset="0"/>
                <a:ea typeface="Helvetica Neue Medium" charset="0"/>
                <a:cs typeface="Helvetica Neue Medium" charset="0"/>
                <a:sym typeface="Wingdings"/>
              </a:rPr>
              <a:t></a:t>
            </a:r>
            <a:endParaRPr lang="en-US" smtClean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2289437" y="2039557"/>
            <a:ext cx="401444" cy="594733"/>
          </a:xfrm>
          <a:prstGeom prst="straightConnector1">
            <a:avLst/>
          </a:prstGeom>
          <a:ln w="57150">
            <a:prstDash val="solid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1891276" y="1554809"/>
            <a:ext cx="10743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latin typeface="Helvetica Neue Medium" charset="0"/>
                <a:ea typeface="Helvetica Neue Medium" charset="0"/>
                <a:cs typeface="Helvetica Neue Medium" charset="0"/>
              </a:rPr>
              <a:t>Request</a:t>
            </a:r>
          </a:p>
        </p:txBody>
      </p:sp>
      <p:grpSp>
        <p:nvGrpSpPr>
          <p:cNvPr id="49" name="Group 48"/>
          <p:cNvGrpSpPr/>
          <p:nvPr/>
        </p:nvGrpSpPr>
        <p:grpSpPr>
          <a:xfrm>
            <a:off x="3466019" y="1554809"/>
            <a:ext cx="1019510" cy="2275713"/>
            <a:chOff x="3466019" y="1554809"/>
            <a:chExt cx="1019510" cy="2275713"/>
          </a:xfrm>
        </p:grpSpPr>
        <p:cxnSp>
          <p:nvCxnSpPr>
            <p:cNvPr id="23" name="Straight Arrow Connector 22"/>
            <p:cNvCxnSpPr/>
            <p:nvPr/>
          </p:nvCxnSpPr>
          <p:spPr>
            <a:xfrm>
              <a:off x="3835326" y="2641059"/>
              <a:ext cx="401444" cy="594733"/>
            </a:xfrm>
            <a:prstGeom prst="straightConnector1">
              <a:avLst/>
            </a:prstGeom>
            <a:ln w="57150">
              <a:prstDash val="solid"/>
              <a:tailEnd type="triangle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>
              <a:off x="3835326" y="2634290"/>
              <a:ext cx="401444" cy="1196232"/>
            </a:xfrm>
            <a:prstGeom prst="straightConnector1">
              <a:avLst/>
            </a:prstGeom>
            <a:ln w="57150">
              <a:prstDash val="solid"/>
              <a:tailEnd type="triangle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>
              <a:off x="3466019" y="1554809"/>
              <a:ext cx="10195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mtClean="0">
                  <a:latin typeface="Helvetica Neue Medium" charset="0"/>
                  <a:ea typeface="Helvetica Neue Medium" charset="0"/>
                  <a:cs typeface="Helvetica Neue Medium" charset="0"/>
                </a:rPr>
                <a:t>Prepare</a:t>
              </a: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4899477" y="1554809"/>
            <a:ext cx="1352934" cy="2265531"/>
            <a:chOff x="4899477" y="1554809"/>
            <a:chExt cx="1352934" cy="2265531"/>
          </a:xfrm>
        </p:grpSpPr>
        <p:cxnSp>
          <p:nvCxnSpPr>
            <p:cNvPr id="27" name="Straight Arrow Connector 26"/>
            <p:cNvCxnSpPr/>
            <p:nvPr/>
          </p:nvCxnSpPr>
          <p:spPr>
            <a:xfrm flipV="1">
              <a:off x="5723898" y="2630877"/>
              <a:ext cx="337954" cy="1189463"/>
            </a:xfrm>
            <a:prstGeom prst="straightConnector1">
              <a:avLst/>
            </a:prstGeom>
            <a:ln w="57150">
              <a:prstDash val="solid"/>
              <a:tailEnd type="triangle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/>
            <p:nvPr/>
          </p:nvCxnSpPr>
          <p:spPr>
            <a:xfrm flipV="1">
              <a:off x="5636304" y="2630878"/>
              <a:ext cx="339142" cy="594731"/>
            </a:xfrm>
            <a:prstGeom prst="straightConnector1">
              <a:avLst/>
            </a:prstGeom>
            <a:ln w="57150">
              <a:prstDash val="solid"/>
              <a:tailEnd type="triangle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35" name="TextBox 34"/>
            <p:cNvSpPr txBox="1"/>
            <p:nvPr/>
          </p:nvSpPr>
          <p:spPr>
            <a:xfrm>
              <a:off x="4899477" y="1554809"/>
              <a:ext cx="135293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Helvetica Neue Medium" charset="0"/>
                  <a:ea typeface="Helvetica Neue Medium" charset="0"/>
                  <a:cs typeface="Helvetica Neue Medium" charset="0"/>
                </a:rPr>
                <a:t>PrepareOK</a:t>
              </a: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7462937" y="1546535"/>
            <a:ext cx="792205" cy="1084342"/>
            <a:chOff x="6952400" y="1532996"/>
            <a:chExt cx="792205" cy="1084342"/>
          </a:xfrm>
        </p:grpSpPr>
        <p:sp>
          <p:nvSpPr>
            <p:cNvPr id="36" name="TextBox 35"/>
            <p:cNvSpPr txBox="1"/>
            <p:nvPr/>
          </p:nvSpPr>
          <p:spPr>
            <a:xfrm>
              <a:off x="6952400" y="1532996"/>
              <a:ext cx="79220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mtClean="0">
                  <a:latin typeface="Helvetica Neue Medium" charset="0"/>
                  <a:ea typeface="Helvetica Neue Medium" charset="0"/>
                  <a:cs typeface="Helvetica Neue Medium" charset="0"/>
                </a:rPr>
                <a:t>Reply</a:t>
              </a:r>
            </a:p>
          </p:txBody>
        </p:sp>
        <p:cxnSp>
          <p:nvCxnSpPr>
            <p:cNvPr id="39" name="Straight Arrow Connector 38"/>
            <p:cNvCxnSpPr/>
            <p:nvPr/>
          </p:nvCxnSpPr>
          <p:spPr>
            <a:xfrm flipV="1">
              <a:off x="7186032" y="2044764"/>
              <a:ext cx="416312" cy="572574"/>
            </a:xfrm>
            <a:prstGeom prst="straightConnector1">
              <a:avLst/>
            </a:prstGeom>
            <a:ln w="57150">
              <a:prstDash val="solid"/>
              <a:tailEnd type="triangle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4" name="Group 33"/>
          <p:cNvGrpSpPr/>
          <p:nvPr/>
        </p:nvGrpSpPr>
        <p:grpSpPr>
          <a:xfrm>
            <a:off x="6570902" y="2120965"/>
            <a:ext cx="1069524" cy="617096"/>
            <a:chOff x="6570902" y="2120965"/>
            <a:chExt cx="1069524" cy="617096"/>
          </a:xfrm>
        </p:grpSpPr>
        <p:sp>
          <p:nvSpPr>
            <p:cNvPr id="37" name="TextBox 36"/>
            <p:cNvSpPr txBox="1"/>
            <p:nvPr/>
          </p:nvSpPr>
          <p:spPr>
            <a:xfrm>
              <a:off x="6570902" y="2120965"/>
              <a:ext cx="1069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smtClean="0">
                  <a:latin typeface="Helvetica Neue Medium" charset="0"/>
                  <a:ea typeface="Helvetica Neue Medium" charset="0"/>
                  <a:cs typeface="Helvetica Neue Medium" charset="0"/>
                </a:rPr>
                <a:t>Execute</a:t>
              </a:r>
            </a:p>
          </p:txBody>
        </p:sp>
        <p:sp>
          <p:nvSpPr>
            <p:cNvPr id="38" name="5-Point Star 37"/>
            <p:cNvSpPr/>
            <p:nvPr/>
          </p:nvSpPr>
          <p:spPr>
            <a:xfrm>
              <a:off x="6662708" y="2492734"/>
              <a:ext cx="245327" cy="245327"/>
            </a:xfrm>
            <a:prstGeom prst="star5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  <a:prstDash val="soli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800" dirty="0" smtClean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</p:grpSp>
      <p:sp>
        <p:nvSpPr>
          <p:cNvPr id="30" name="Rectangle 29"/>
          <p:cNvSpPr/>
          <p:nvPr/>
        </p:nvSpPr>
        <p:spPr>
          <a:xfrm>
            <a:off x="7972514" y="773040"/>
            <a:ext cx="8435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 (</a:t>
            </a:r>
            <a:r>
              <a:rPr lang="en-US" i="1" dirty="0">
                <a:latin typeface="Helvetica Neue Medium" charset="0"/>
                <a:ea typeface="Helvetica Neue Medium" charset="0"/>
                <a:cs typeface="Helvetica Neue Medium" charset="0"/>
              </a:rPr>
              <a:t>f</a:t>
            </a:r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 = 1)</a:t>
            </a:r>
          </a:p>
        </p:txBody>
      </p:sp>
    </p:spTree>
    <p:extLst>
      <p:ext uri="{BB962C8B-B14F-4D97-AF65-F5344CB8AC3E}">
        <p14:creationId xmlns:p14="http://schemas.microsoft.com/office/powerpoint/2010/main" val="2023995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747</TotalTime>
  <Words>1844</Words>
  <Application>Microsoft Macintosh PowerPoint</Application>
  <PresentationFormat>Overhead</PresentationFormat>
  <Paragraphs>515</Paragraphs>
  <Slides>40</Slides>
  <Notes>37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5" baseType="lpstr">
      <vt:lpstr>Calibri</vt:lpstr>
      <vt:lpstr>Helvetica Neue Medium</vt:lpstr>
      <vt:lpstr>Wingdings</vt:lpstr>
      <vt:lpstr>Arial</vt:lpstr>
      <vt:lpstr>Office Theme</vt:lpstr>
      <vt:lpstr>View Change Protocols and Reconfiguration</vt:lpstr>
      <vt:lpstr>Housekeeping</vt:lpstr>
      <vt:lpstr>Today</vt:lpstr>
      <vt:lpstr>Review: Primary-Backup Replication</vt:lpstr>
      <vt:lpstr>From Two to Many Replicas</vt:lpstr>
      <vt:lpstr>Intro to “Viewstamped Replication”</vt:lpstr>
      <vt:lpstr>Replica State</vt:lpstr>
      <vt:lpstr>Normal Operation</vt:lpstr>
      <vt:lpstr>Normal Operation: Key Points</vt:lpstr>
      <vt:lpstr>Piggybacked Commits</vt:lpstr>
      <vt:lpstr>The Need For a View Change</vt:lpstr>
      <vt:lpstr>Today</vt:lpstr>
      <vt:lpstr>Views</vt:lpstr>
      <vt:lpstr>View Change Protocol</vt:lpstr>
      <vt:lpstr>Correctly Changing Views</vt:lpstr>
      <vt:lpstr>Replica State (for View Change)</vt:lpstr>
      <vt:lpstr>View Change Protocol</vt:lpstr>
      <vt:lpstr>View Change Protocol: Correctness</vt:lpstr>
      <vt:lpstr>Principle: Quorums         (f = 1)</vt:lpstr>
      <vt:lpstr>Applying the Quorum Principle</vt:lpstr>
      <vt:lpstr>Applying the Quorum Principle</vt:lpstr>
      <vt:lpstr>Split Brain</vt:lpstr>
      <vt:lpstr>Today</vt:lpstr>
      <vt:lpstr>Would Centralization Simplify Design?</vt:lpstr>
      <vt:lpstr>View Server Protocol Operation</vt:lpstr>
      <vt:lpstr>View Server: Split Brain</vt:lpstr>
      <vt:lpstr>One Possibility: S2 in Old View</vt:lpstr>
      <vt:lpstr>Also Possible: S2 in New View</vt:lpstr>
      <vt:lpstr>Split Brain and View Changes</vt:lpstr>
      <vt:lpstr>Today</vt:lpstr>
      <vt:lpstr>The Need for Reconfiguration</vt:lpstr>
      <vt:lpstr>Replica State (for Reconfiguration)</vt:lpstr>
      <vt:lpstr>Reconfiguration (1)</vt:lpstr>
      <vt:lpstr>Reconfiguration (2)</vt:lpstr>
      <vt:lpstr>Reconfiguration (3)</vt:lpstr>
      <vt:lpstr>Reconfiguration in New Group {A, B, D}</vt:lpstr>
      <vt:lpstr>Reconfiguration at Replaced Replica {C}</vt:lpstr>
      <vt:lpstr>Shutting Down Old Replicas</vt:lpstr>
      <vt:lpstr>Conclusion: What’s Useful When</vt:lpstr>
      <vt:lpstr>PowerPoint Presentation</vt:lpstr>
    </vt:vector>
  </TitlesOfParts>
  <Company/>
  <LinksUpToDate>false</LinksUpToDate>
  <SharedDoc>false</SharedDoc>
  <HyperlinksChanged>false</HyperlinksChanged>
  <AppVersion>15.0031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Distributed Systems</dc:title>
  <dc:creator>Wyatt Andrew Lloyd</dc:creator>
  <cp:lastModifiedBy>Wyatt Andrew Lloyd</cp:lastModifiedBy>
  <cp:revision>33</cp:revision>
  <dcterms:created xsi:type="dcterms:W3CDTF">2018-09-09T13:59:16Z</dcterms:created>
  <dcterms:modified xsi:type="dcterms:W3CDTF">2018-10-15T13:42:55Z</dcterms:modified>
</cp:coreProperties>
</file>