
<file path=[Content_Types].xml><?xml version="1.0" encoding="utf-8"?>
<Types xmlns="http://schemas.openxmlformats.org/package/2006/content-types">
  <Default Extension="xml" ContentType="application/xml"/>
  <Default Extension="tiff" ContentType="image/tiff"/>
  <Default Extension="emf" ContentType="image/x-emf"/>
  <Default Extension="rels" ContentType="application/vnd.openxmlformats-package.relationships+xml"/>
  <Default Extension="wdp" ContentType="image/vnd.ms-photo"/>
  <Default Extension="wmf" ContentType="image/x-wm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73" r:id="rId1"/>
  </p:sldMasterIdLst>
  <p:notesMasterIdLst>
    <p:notesMasterId r:id="rId48"/>
  </p:notesMasterIdLst>
  <p:handoutMasterIdLst>
    <p:handoutMasterId r:id="rId49"/>
  </p:handoutMasterIdLst>
  <p:sldIdLst>
    <p:sldId id="257" r:id="rId2"/>
    <p:sldId id="357" r:id="rId3"/>
    <p:sldId id="358" r:id="rId4"/>
    <p:sldId id="386" r:id="rId5"/>
    <p:sldId id="315" r:id="rId6"/>
    <p:sldId id="388" r:id="rId7"/>
    <p:sldId id="349" r:id="rId8"/>
    <p:sldId id="318" r:id="rId9"/>
    <p:sldId id="352" r:id="rId10"/>
    <p:sldId id="354" r:id="rId11"/>
    <p:sldId id="379" r:id="rId12"/>
    <p:sldId id="389" r:id="rId13"/>
    <p:sldId id="387" r:id="rId14"/>
    <p:sldId id="319" r:id="rId15"/>
    <p:sldId id="320" r:id="rId16"/>
    <p:sldId id="378" r:id="rId17"/>
    <p:sldId id="359" r:id="rId18"/>
    <p:sldId id="360" r:id="rId19"/>
    <p:sldId id="325" r:id="rId20"/>
    <p:sldId id="322" r:id="rId21"/>
    <p:sldId id="361" r:id="rId22"/>
    <p:sldId id="326" r:id="rId23"/>
    <p:sldId id="327" r:id="rId24"/>
    <p:sldId id="323" r:id="rId25"/>
    <p:sldId id="324" r:id="rId26"/>
    <p:sldId id="329" r:id="rId27"/>
    <p:sldId id="330" r:id="rId28"/>
    <p:sldId id="364" r:id="rId29"/>
    <p:sldId id="331" r:id="rId30"/>
    <p:sldId id="332" r:id="rId31"/>
    <p:sldId id="333" r:id="rId32"/>
    <p:sldId id="382" r:id="rId33"/>
    <p:sldId id="334" r:id="rId34"/>
    <p:sldId id="335" r:id="rId35"/>
    <p:sldId id="336" r:id="rId36"/>
    <p:sldId id="337" r:id="rId37"/>
    <p:sldId id="338" r:id="rId38"/>
    <p:sldId id="339" r:id="rId39"/>
    <p:sldId id="341" r:id="rId40"/>
    <p:sldId id="381" r:id="rId41"/>
    <p:sldId id="377" r:id="rId42"/>
    <p:sldId id="342" r:id="rId43"/>
    <p:sldId id="343" r:id="rId44"/>
    <p:sldId id="344" r:id="rId45"/>
    <p:sldId id="346" r:id="rId46"/>
    <p:sldId id="347" r:id="rId47"/>
  </p:sldIdLst>
  <p:sldSz cx="9144000" cy="6858000" type="screen4x3"/>
  <p:notesSz cx="9601200" cy="7315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5pPr>
    <a:lvl6pPr marL="22860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6pPr>
    <a:lvl7pPr marL="27432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7pPr>
    <a:lvl8pPr marL="32004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8pPr>
    <a:lvl9pPr marL="36576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009900"/>
    <a:srgbClr val="0000FF"/>
    <a:srgbClr val="92D050"/>
    <a:srgbClr val="CCFFFF"/>
    <a:srgbClr val="FFCC99"/>
    <a:srgbClr val="FF3300"/>
    <a:srgbClr val="FFCC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643" autoAdjust="0"/>
    <p:restoredTop sz="77117" autoAdjust="0"/>
  </p:normalViewPr>
  <p:slideViewPr>
    <p:cSldViewPr snapToGrid="0">
      <p:cViewPr varScale="1">
        <p:scale>
          <a:sx n="117" d="100"/>
          <a:sy n="117" d="100"/>
        </p:scale>
        <p:origin x="1552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20"/>
    </p:cViewPr>
    <p:sldLst>
      <p:sld r:id="rId1" collapse="1"/>
    </p:sldLst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26" d="100"/>
        <a:sy n="126" d="100"/>
      </p:scale>
      <p:origin x="0" y="0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notesMaster" Target="notesMasters/notesMaster1.xml"/><Relationship Id="rId4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40265" y="0"/>
            <a:ext cx="4160936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9924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40265" y="6949924"/>
            <a:ext cx="4160936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fld id="{227F3E45-4A14-2D47-8F04-4BB42089EFB5}" type="slidenum">
              <a:rPr lang="en-US">
                <a:latin typeface="Arial" charset="0"/>
              </a:rPr>
              <a:pPr>
                <a:defRPr/>
              </a:pPr>
              <a:t>‹#›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5706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818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9275"/>
            <a:ext cx="36576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6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538" y="3474963"/>
            <a:ext cx="7680127" cy="3291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6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18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fld id="{B069701C-02A1-CE43-ADB4-E98A80C283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505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8740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8572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6030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079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3926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487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 defTabSz="90487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endParaRPr lang="en-US" altLang="en-US">
              <a:latin typeface="Times New Roman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44707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487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 defTabSz="90487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endParaRPr lang="en-US" altLang="en-US">
              <a:latin typeface="Times New Roman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b="1" dirty="0"/>
          </a:p>
        </p:txBody>
      </p:sp>
    </p:spTree>
    <p:extLst>
      <p:ext uri="{BB962C8B-B14F-4D97-AF65-F5344CB8AC3E}">
        <p14:creationId xmlns:p14="http://schemas.microsoft.com/office/powerpoint/2010/main" val="20796103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6759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9116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487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 defTabSz="90487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endParaRPr lang="en-US" altLang="en-US">
              <a:latin typeface="Times New Roman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1715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487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 defTabSz="90487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endParaRPr lang="en-US" altLang="en-US">
              <a:latin typeface="Times New Roman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680804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966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925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7217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679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66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06418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487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 defTabSz="90487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endParaRPr lang="en-US" altLang="en-US">
              <a:latin typeface="Times New Roman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b="1" dirty="0"/>
          </a:p>
        </p:txBody>
      </p:sp>
    </p:spTree>
    <p:extLst>
      <p:ext uri="{BB962C8B-B14F-4D97-AF65-F5344CB8AC3E}">
        <p14:creationId xmlns:p14="http://schemas.microsoft.com/office/powerpoint/2010/main" val="21081069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35214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="0" i="0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90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487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 defTabSz="90487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endParaRPr lang="en-US" altLang="en-US">
              <a:latin typeface="Times New Roman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32966992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="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31744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49993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8444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0662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3943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14052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89096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092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2103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80540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2198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29370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86636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55174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3520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4261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7881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200">
              <a:latin typeface="Times New Roman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693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001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85800"/>
            <a:ext cx="8382000" cy="1905000"/>
          </a:xfrm>
          <a:prstGeom prst="rect">
            <a:avLst/>
          </a:prstGeom>
        </p:spPr>
        <p:txBody>
          <a:bodyPr anchor="b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 descr="Princeton_shield.tif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69050" y="2971800"/>
            <a:ext cx="805900" cy="1018171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152400" y="4343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9394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8755"/>
            <a:ext cx="8763000" cy="6298245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 sz="2600">
                <a:solidFill>
                  <a:schemeClr val="bg1"/>
                </a:solidFill>
              </a:defRPr>
            </a:lvl2pPr>
            <a:lvl3pPr>
              <a:defRPr sz="2600">
                <a:solidFill>
                  <a:schemeClr val="bg1"/>
                </a:solidFill>
              </a:defRPr>
            </a:lvl3pPr>
            <a:lvl4pPr>
              <a:defRPr sz="2600">
                <a:solidFill>
                  <a:schemeClr val="bg1"/>
                </a:solidFill>
              </a:defRPr>
            </a:lvl4pPr>
            <a:lvl5pPr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3113C-C0BF-5449-93A5-7F3F64ADB5E5}" type="datetime1">
              <a:rPr lang="en-US" smtClean="0"/>
              <a:t>10/8/18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07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D6988-116D-234B-A76D-9136F0888D35}" type="datetime1">
              <a:rPr lang="en-US" smtClean="0"/>
              <a:t>10/8/18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25072-9793-DD45-A50B-C84D5FD44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242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6132B-CB77-5E4D-AC7D-8C945C0269B4}" type="datetime1">
              <a:rPr lang="en-US" smtClean="0"/>
              <a:t>10/8/18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z="4000"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6650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96979-CDED-5C4A-9AC2-59601FC96336}" type="datetime1">
              <a:rPr lang="en-US" smtClean="0"/>
              <a:t>10/8/18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59B53-AEC7-9D43-BD4D-FB123296C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187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5425" y="1470346"/>
            <a:ext cx="4340375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470346"/>
            <a:ext cx="4263565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4ADB2-0CB4-9D4B-85A7-8502AEDB916C}" type="datetime1">
              <a:rPr lang="en-US" smtClean="0"/>
              <a:t>10/8/18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00562-6296-9E41-94C7-4DAE5BF4E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59364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z="4000"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7573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BA1D0-1B82-AC45-A659-1CD175B7BC7A}" type="datetime1">
              <a:rPr lang="en-US" smtClean="0"/>
              <a:t>10/8/18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34AC4-E5A6-0446-ADDB-6CB25A5DD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z="4000"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722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7A44F-CDED-4242-946A-66263A28DCB4}" type="datetime1">
              <a:rPr lang="en-US" smtClean="0"/>
              <a:t>10/8/18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25072-9793-DD45-A50B-C84D5FD44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087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25157-74A7-0A47-B133-A4BB6EC3A75C}" type="datetime1">
              <a:rPr lang="en-US" smtClean="0"/>
              <a:t>10/8/18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BDEDE-40D3-1C4C-B3CB-CF078D2D5C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66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E0659-624E-EE45-ADB2-DC742E746762}" type="datetime1">
              <a:rPr lang="en-US" smtClean="0"/>
              <a:t>10/8/18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0B851-7313-6B4B-90F0-D21AC23BC8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78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 sz="2600">
                <a:solidFill>
                  <a:schemeClr val="bg1"/>
                </a:solidFill>
              </a:defRPr>
            </a:lvl2pPr>
            <a:lvl3pPr>
              <a:defRPr sz="2600">
                <a:solidFill>
                  <a:schemeClr val="bg1"/>
                </a:solidFill>
              </a:defRPr>
            </a:lvl3pPr>
            <a:lvl4pPr>
              <a:defRPr sz="2600">
                <a:solidFill>
                  <a:schemeClr val="bg1"/>
                </a:solidFill>
              </a:defRPr>
            </a:lvl4pPr>
            <a:lvl5pPr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B3181-7C82-DC4E-8756-50D776CD3DDF}" type="datetime1">
              <a:rPr lang="en-US" smtClean="0"/>
              <a:t>10/8/18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pc="-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2922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47800"/>
            <a:ext cx="8763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53200"/>
            <a:ext cx="2133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4A663CA5-4AFD-9C40-B994-ADAC0452F093}" type="datetime1">
              <a:rPr lang="en-US" smtClean="0"/>
              <a:t>10/8/18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553200"/>
            <a:ext cx="2133600" cy="212725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400" b="1">
                <a:solidFill>
                  <a:srgbClr val="FF6600"/>
                </a:solidFill>
                <a:latin typeface="+mn-lt"/>
              </a:defRPr>
            </a:lvl1pPr>
          </a:lstStyle>
          <a:p>
            <a:pPr>
              <a:defRPr/>
            </a:pPr>
            <a:fld id="{62406363-7E77-DB4B-97E5-317AD9418D5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13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9pPr>
    </p:titleStyle>
    <p:bodyStyle>
      <a:lvl1pPr marL="342900" indent="-3429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2pPr>
      <a:lvl3pPr marL="11430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3pPr>
      <a:lvl4pPr marL="16002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4pPr>
      <a:lvl5pPr marL="20574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»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microsoft.com/office/2007/relationships/hdphoto" Target="../media/hdphoto1.wdp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microsoft.com/office/2007/relationships/hdphoto" Target="../media/hdphoto1.wdp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microsoft.com/office/2007/relationships/hdphoto" Target="../media/hdphoto1.wdp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w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685800"/>
            <a:ext cx="8382000" cy="2070100"/>
          </a:xfrm>
        </p:spPr>
        <p:txBody>
          <a:bodyPr/>
          <a:lstStyle/>
          <a:p>
            <a:r>
              <a:rPr lang="en-US" dirty="0"/>
              <a:t>Scaling Out Key-Value Storage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COS 418: </a:t>
            </a:r>
            <a:r>
              <a:rPr lang="en-US" i="1" dirty="0"/>
              <a:t>Distributed Systems</a:t>
            </a:r>
            <a:endParaRPr lang="en-US" dirty="0"/>
          </a:p>
          <a:p>
            <a:endParaRPr lang="en-US" dirty="0"/>
          </a:p>
          <a:p>
            <a:r>
              <a:rPr lang="en-US" dirty="0"/>
              <a:t>Logan Stafman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19387" y="6544979"/>
            <a:ext cx="39052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[Adapted from K. Jamieson, M. Freedman, B. Karp]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Each node owns </a:t>
            </a:r>
            <a:r>
              <a:rPr lang="en-US" altLang="en-US" b="1" dirty="0">
                <a:solidFill>
                  <a:schemeClr val="accent5">
                    <a:lumMod val="50000"/>
                  </a:schemeClr>
                </a:solidFill>
              </a:rPr>
              <a:t>1/n</a:t>
            </a:r>
            <a:r>
              <a:rPr lang="en-US" altLang="en-US" b="1" baseline="30000" dirty="0">
                <a:solidFill>
                  <a:schemeClr val="accent5">
                    <a:lumMod val="50000"/>
                  </a:schemeClr>
                </a:solidFill>
              </a:rPr>
              <a:t>th</a:t>
            </a:r>
            <a:r>
              <a:rPr lang="en-US" altLang="en-US" dirty="0"/>
              <a:t> of the ID space in expectation</a:t>
            </a:r>
          </a:p>
          <a:p>
            <a:pPr lvl="1"/>
            <a:r>
              <a:rPr lang="en-US" altLang="en-US" dirty="0"/>
              <a:t>Hot keys =&gt; some buckets have higher request rate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If a node fails, its successor takes over bucket</a:t>
            </a:r>
          </a:p>
          <a:p>
            <a:pPr lvl="1"/>
            <a:r>
              <a:rPr lang="en-US" altLang="en-US" b="1" dirty="0">
                <a:solidFill>
                  <a:schemeClr val="accent3">
                    <a:lumMod val="50000"/>
                  </a:schemeClr>
                </a:solidFill>
              </a:rPr>
              <a:t>Smoothness goal </a:t>
            </a:r>
            <a:r>
              <a:rPr lang="en-US" altLang="en-US" dirty="0">
                <a:solidFill>
                  <a:schemeClr val="accent3">
                    <a:lumMod val="50000"/>
                  </a:schemeClr>
                </a:solidFill>
              </a:rPr>
              <a:t>✔</a:t>
            </a:r>
            <a:r>
              <a:rPr lang="en-US" altLang="en-US" b="1" dirty="0">
                <a:solidFill>
                  <a:schemeClr val="accent3">
                    <a:lumMod val="50000"/>
                  </a:schemeClr>
                </a:solidFill>
              </a:rPr>
              <a:t>: </a:t>
            </a:r>
            <a:r>
              <a:rPr lang="en-US" alt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en-US" dirty="0"/>
              <a:t>Only localized shift, not O(n)</a:t>
            </a:r>
          </a:p>
          <a:p>
            <a:pPr lvl="1"/>
            <a:endParaRPr lang="en-US" altLang="en-US" spc="-150" dirty="0"/>
          </a:p>
          <a:p>
            <a:pPr lvl="1"/>
            <a:r>
              <a:rPr lang="en-US" altLang="en-US" spc="-150" dirty="0"/>
              <a:t>But now successor owns </a:t>
            </a:r>
            <a:r>
              <a:rPr lang="en-US" altLang="en-US" b="1" spc="-150" dirty="0"/>
              <a:t>two</a:t>
            </a:r>
            <a:r>
              <a:rPr lang="en-US" altLang="en-US" spc="-150" dirty="0"/>
              <a:t> buckets: </a:t>
            </a:r>
            <a:r>
              <a:rPr lang="en-US" altLang="en-US" b="1" spc="-150" dirty="0">
                <a:solidFill>
                  <a:schemeClr val="accent6">
                    <a:lumMod val="75000"/>
                  </a:schemeClr>
                </a:solidFill>
              </a:rPr>
              <a:t>2/n</a:t>
            </a:r>
            <a:r>
              <a:rPr lang="en-US" altLang="en-US" b="1" spc="-150" baseline="30000" dirty="0">
                <a:solidFill>
                  <a:schemeClr val="accent6">
                    <a:lumMod val="75000"/>
                  </a:schemeClr>
                </a:solidFill>
              </a:rPr>
              <a:t>th</a:t>
            </a:r>
            <a:r>
              <a:rPr lang="en-US" altLang="en-US" b="1" spc="-150" dirty="0">
                <a:solidFill>
                  <a:schemeClr val="accent6">
                    <a:lumMod val="75000"/>
                  </a:schemeClr>
                </a:solidFill>
              </a:rPr>
              <a:t> of key space</a:t>
            </a:r>
          </a:p>
          <a:p>
            <a:pPr lvl="2"/>
            <a:r>
              <a:rPr lang="en-US" altLang="en-US" dirty="0"/>
              <a:t>The failure has </a:t>
            </a:r>
            <a:r>
              <a:rPr lang="en-US" altLang="en-US" b="1" dirty="0">
                <a:solidFill>
                  <a:srgbClr val="FF0000"/>
                </a:solidFill>
              </a:rPr>
              <a:t>upset the load balance </a:t>
            </a:r>
          </a:p>
          <a:p>
            <a:pPr lvl="2"/>
            <a:endParaRPr lang="en-US" altLang="en-US" dirty="0"/>
          </a:p>
        </p:txBody>
      </p:sp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400" spc="-150" dirty="0"/>
              <a:t>Consistent </a:t>
            </a:r>
            <a:r>
              <a:rPr lang="en-US" altLang="en-US" sz="3400" spc="-150"/>
              <a:t>hashing’s load </a:t>
            </a:r>
            <a:r>
              <a:rPr lang="en-US" altLang="en-US" sz="3400" spc="-150" dirty="0"/>
              <a:t>balancing problem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31" name="Oval 6">
            <a:extLst>
              <a:ext uri="{FF2B5EF4-FFF2-40B4-BE49-F238E27FC236}">
                <a16:creationId xmlns:a16="http://schemas.microsoft.com/office/drawing/2014/main" xmlns="" id="{478DE975-2F29-48B2-864F-C1D839A166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2479450"/>
            <a:ext cx="1905000" cy="18288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01600" tIns="50800" rIns="101600" bIns="50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2" name="Oval 7">
            <a:extLst>
              <a:ext uri="{FF2B5EF4-FFF2-40B4-BE49-F238E27FC236}">
                <a16:creationId xmlns:a16="http://schemas.microsoft.com/office/drawing/2014/main" xmlns="" id="{1AB54B7D-D3CD-4DE5-9D01-F298C0C4E2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7162" y="4270150"/>
            <a:ext cx="76200" cy="76200"/>
          </a:xfrm>
          <a:prstGeom prst="ellipse">
            <a:avLst/>
          </a:prstGeom>
          <a:solidFill>
            <a:srgbClr val="3333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CC0000"/>
              </a:solidFill>
            </a:endParaRPr>
          </a:p>
        </p:txBody>
      </p:sp>
      <p:sp>
        <p:nvSpPr>
          <p:cNvPr id="33" name="Oval 8">
            <a:extLst>
              <a:ext uri="{FF2B5EF4-FFF2-40B4-BE49-F238E27FC236}">
                <a16:creationId xmlns:a16="http://schemas.microsoft.com/office/drawing/2014/main" xmlns="" id="{CB724D2D-8F67-4CBB-BB3A-E081C9AF55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7162" y="2431825"/>
            <a:ext cx="76200" cy="76200"/>
          </a:xfrm>
          <a:prstGeom prst="ellipse">
            <a:avLst/>
          </a:prstGeom>
          <a:solidFill>
            <a:srgbClr val="3333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CC0000"/>
              </a:solidFill>
            </a:endParaRPr>
          </a:p>
        </p:txBody>
      </p:sp>
      <p:sp>
        <p:nvSpPr>
          <p:cNvPr id="34" name="Oval 9">
            <a:extLst>
              <a:ext uri="{FF2B5EF4-FFF2-40B4-BE49-F238E27FC236}">
                <a16:creationId xmlns:a16="http://schemas.microsoft.com/office/drawing/2014/main" xmlns="" id="{45D52940-6A27-435A-A665-BE254B78D9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9900" y="3317650"/>
            <a:ext cx="76200" cy="76200"/>
          </a:xfrm>
          <a:prstGeom prst="ellipse">
            <a:avLst/>
          </a:prstGeom>
          <a:solidFill>
            <a:srgbClr val="3333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CC0000"/>
              </a:solidFill>
            </a:endParaRPr>
          </a:p>
        </p:txBody>
      </p:sp>
      <p:sp>
        <p:nvSpPr>
          <p:cNvPr id="35" name="Oval 10">
            <a:extLst>
              <a:ext uri="{FF2B5EF4-FFF2-40B4-BE49-F238E27FC236}">
                <a16:creationId xmlns:a16="http://schemas.microsoft.com/office/drawing/2014/main" xmlns="" id="{4827D262-0274-4CE1-B567-394F2AA647E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715375" y="3317650"/>
            <a:ext cx="101600" cy="109538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FF0000"/>
              </a:solidFill>
            </a:endParaRPr>
          </a:p>
        </p:txBody>
      </p:sp>
      <p:sp>
        <p:nvSpPr>
          <p:cNvPr id="36" name="Oval 11">
            <a:extLst>
              <a:ext uri="{FF2B5EF4-FFF2-40B4-BE49-F238E27FC236}">
                <a16:creationId xmlns:a16="http://schemas.microsoft.com/office/drawing/2014/main" xmlns="" id="{72DDC165-A998-4BB3-B451-F326A84B3E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3900" y="3968525"/>
            <a:ext cx="76200" cy="76200"/>
          </a:xfrm>
          <a:prstGeom prst="ellipse">
            <a:avLst/>
          </a:prstGeom>
          <a:solidFill>
            <a:srgbClr val="3333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CC0000"/>
              </a:solidFill>
            </a:endParaRPr>
          </a:p>
        </p:txBody>
      </p:sp>
      <p:sp>
        <p:nvSpPr>
          <p:cNvPr id="37" name="Oval 12">
            <a:extLst>
              <a:ext uri="{FF2B5EF4-FFF2-40B4-BE49-F238E27FC236}">
                <a16:creationId xmlns:a16="http://schemas.microsoft.com/office/drawing/2014/main" xmlns="" id="{79973C63-0ABA-4006-AFEC-55213B1DC1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0112" y="3927250"/>
            <a:ext cx="76200" cy="76200"/>
          </a:xfrm>
          <a:prstGeom prst="ellipse">
            <a:avLst/>
          </a:prstGeom>
          <a:solidFill>
            <a:srgbClr val="3333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CC0000"/>
              </a:solidFill>
            </a:endParaRPr>
          </a:p>
        </p:txBody>
      </p:sp>
      <p:sp>
        <p:nvSpPr>
          <p:cNvPr id="38" name="Oval 13">
            <a:extLst>
              <a:ext uri="{FF2B5EF4-FFF2-40B4-BE49-F238E27FC236}">
                <a16:creationId xmlns:a16="http://schemas.microsoft.com/office/drawing/2014/main" xmlns="" id="{57C054E8-F104-4C75-B835-2733730108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0887" y="2708050"/>
            <a:ext cx="76200" cy="76200"/>
          </a:xfrm>
          <a:prstGeom prst="ellipse">
            <a:avLst/>
          </a:prstGeom>
          <a:solidFill>
            <a:srgbClr val="3333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CC0000"/>
              </a:solidFill>
            </a:endParaRPr>
          </a:p>
        </p:txBody>
      </p:sp>
      <p:sp>
        <p:nvSpPr>
          <p:cNvPr id="39" name="Oval 14">
            <a:extLst>
              <a:ext uri="{FF2B5EF4-FFF2-40B4-BE49-F238E27FC236}">
                <a16:creationId xmlns:a16="http://schemas.microsoft.com/office/drawing/2014/main" xmlns="" id="{0F62347A-F40B-4C4E-966D-DFAA6AE179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16937" y="2785838"/>
            <a:ext cx="76200" cy="76200"/>
          </a:xfrm>
          <a:prstGeom prst="ellipse">
            <a:avLst/>
          </a:prstGeom>
          <a:solidFill>
            <a:srgbClr val="3333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CC0000"/>
              </a:solidFill>
            </a:endParaRPr>
          </a:p>
        </p:txBody>
      </p:sp>
      <p:sp>
        <p:nvSpPr>
          <p:cNvPr id="40" name="Oval 15">
            <a:extLst>
              <a:ext uri="{FF2B5EF4-FFF2-40B4-BE49-F238E27FC236}">
                <a16:creationId xmlns:a16="http://schemas.microsoft.com/office/drawing/2014/main" xmlns="" id="{349BB6CB-5102-44F7-A225-B33367D05D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8537" y="4170138"/>
            <a:ext cx="76200" cy="76200"/>
          </a:xfrm>
          <a:prstGeom prst="ellipse">
            <a:avLst/>
          </a:prstGeom>
          <a:solidFill>
            <a:srgbClr val="3333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CC0000"/>
              </a:solidFill>
            </a:endParaRPr>
          </a:p>
        </p:txBody>
      </p:sp>
      <p:sp>
        <p:nvSpPr>
          <p:cNvPr id="41" name="Oval 16">
            <a:extLst>
              <a:ext uri="{FF2B5EF4-FFF2-40B4-BE49-F238E27FC236}">
                <a16:creationId xmlns:a16="http://schemas.microsoft.com/office/drawing/2014/main" xmlns="" id="{9E6E1AD8-B4B3-4D6C-B3CF-745C11BFE1A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247062" y="4141563"/>
            <a:ext cx="101600" cy="104775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FF0000"/>
              </a:solidFill>
            </a:endParaRPr>
          </a:p>
        </p:txBody>
      </p:sp>
      <p:sp>
        <p:nvSpPr>
          <p:cNvPr id="42" name="Oval 17">
            <a:extLst>
              <a:ext uri="{FF2B5EF4-FFF2-40B4-BE49-F238E27FC236}">
                <a16:creationId xmlns:a16="http://schemas.microsoft.com/office/drawing/2014/main" xmlns="" id="{ECC74323-F9B0-4BA6-93A8-E2BAA01D8DA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70699" y="3704999"/>
            <a:ext cx="106362" cy="109538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FF0000"/>
              </a:solidFill>
            </a:endParaRPr>
          </a:p>
        </p:txBody>
      </p:sp>
      <p:sp>
        <p:nvSpPr>
          <p:cNvPr id="43" name="Oval 18">
            <a:extLst>
              <a:ext uri="{FF2B5EF4-FFF2-40B4-BE49-F238E27FC236}">
                <a16:creationId xmlns:a16="http://schemas.microsoft.com/office/drawing/2014/main" xmlns="" id="{5458B8E2-DDAF-4B69-8E74-B44785F40F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1975" y="2946175"/>
            <a:ext cx="76200" cy="76200"/>
          </a:xfrm>
          <a:prstGeom prst="ellipse">
            <a:avLst/>
          </a:prstGeom>
          <a:solidFill>
            <a:srgbClr val="3333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CC0000"/>
              </a:solidFill>
            </a:endParaRPr>
          </a:p>
        </p:txBody>
      </p:sp>
      <p:sp>
        <p:nvSpPr>
          <p:cNvPr id="44" name="Oval 19">
            <a:extLst>
              <a:ext uri="{FF2B5EF4-FFF2-40B4-BE49-F238E27FC236}">
                <a16:creationId xmlns:a16="http://schemas.microsoft.com/office/drawing/2014/main" xmlns="" id="{AAB6EE8E-D1F1-4CE1-93EC-EAF8D114B8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8537" y="2541363"/>
            <a:ext cx="76200" cy="76200"/>
          </a:xfrm>
          <a:prstGeom prst="ellipse">
            <a:avLst/>
          </a:prstGeom>
          <a:solidFill>
            <a:srgbClr val="3333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CC0000"/>
              </a:solidFill>
            </a:endParaRPr>
          </a:p>
        </p:txBody>
      </p:sp>
      <p:sp>
        <p:nvSpPr>
          <p:cNvPr id="45" name="Oval 20">
            <a:extLst>
              <a:ext uri="{FF2B5EF4-FFF2-40B4-BE49-F238E27FC236}">
                <a16:creationId xmlns:a16="http://schemas.microsoft.com/office/drawing/2014/main" xmlns="" id="{B99D17B2-45EA-4FFD-990C-CD50B83C06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800" y="3622450"/>
            <a:ext cx="76200" cy="76200"/>
          </a:xfrm>
          <a:prstGeom prst="ellipse">
            <a:avLst/>
          </a:prstGeom>
          <a:solidFill>
            <a:srgbClr val="3333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CC0000"/>
              </a:solidFill>
            </a:endParaRPr>
          </a:p>
        </p:txBody>
      </p:sp>
      <p:sp>
        <p:nvSpPr>
          <p:cNvPr id="46" name="Oval 21">
            <a:extLst>
              <a:ext uri="{FF2B5EF4-FFF2-40B4-BE49-F238E27FC236}">
                <a16:creationId xmlns:a16="http://schemas.microsoft.com/office/drawing/2014/main" xmlns="" id="{D3CEE5A2-6C2E-4C16-9952-F90F038E32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72512" y="3055713"/>
            <a:ext cx="76200" cy="76200"/>
          </a:xfrm>
          <a:prstGeom prst="ellipse">
            <a:avLst/>
          </a:prstGeom>
          <a:solidFill>
            <a:srgbClr val="3333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CC0000"/>
              </a:solidFill>
            </a:endParaRPr>
          </a:p>
        </p:txBody>
      </p:sp>
      <p:sp>
        <p:nvSpPr>
          <p:cNvPr id="47" name="Text Box 23">
            <a:extLst>
              <a:ext uri="{FF2B5EF4-FFF2-40B4-BE49-F238E27FC236}">
                <a16:creationId xmlns:a16="http://schemas.microsoft.com/office/drawing/2014/main" xmlns="" id="{F8B4EACD-B7BD-4F40-A90C-8BADD7E55F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9062" y="2127025"/>
            <a:ext cx="152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dirty="0"/>
              <a:t>0</a:t>
            </a:r>
          </a:p>
        </p:txBody>
      </p:sp>
      <p:sp>
        <p:nvSpPr>
          <p:cNvPr id="48" name="Text Box 24">
            <a:extLst>
              <a:ext uri="{FF2B5EF4-FFF2-40B4-BE49-F238E27FC236}">
                <a16:creationId xmlns:a16="http://schemas.microsoft.com/office/drawing/2014/main" xmlns="" id="{44C24066-0070-4D4F-91D1-009E2CACD1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9200" y="3195413"/>
            <a:ext cx="1524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4</a:t>
            </a:r>
          </a:p>
        </p:txBody>
      </p:sp>
      <p:sp>
        <p:nvSpPr>
          <p:cNvPr id="49" name="Text Box 25">
            <a:extLst>
              <a:ext uri="{FF2B5EF4-FFF2-40B4-BE49-F238E27FC236}">
                <a16:creationId xmlns:a16="http://schemas.microsoft.com/office/drawing/2014/main" xmlns="" id="{96D46681-FC14-4FD1-BC86-929D994D0D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9062" y="4308250"/>
            <a:ext cx="152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8</a:t>
            </a:r>
          </a:p>
        </p:txBody>
      </p:sp>
      <p:sp>
        <p:nvSpPr>
          <p:cNvPr id="50" name="Text Box 27">
            <a:extLst>
              <a:ext uri="{FF2B5EF4-FFF2-40B4-BE49-F238E27FC236}">
                <a16:creationId xmlns:a16="http://schemas.microsoft.com/office/drawing/2014/main" xmlns="" id="{054FD839-C169-438A-89DE-DC9DB9A1ED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8537" y="2974253"/>
            <a:ext cx="914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CC0000"/>
                </a:solidFill>
              </a:rPr>
              <a:t>Token</a:t>
            </a:r>
          </a:p>
        </p:txBody>
      </p:sp>
      <p:sp>
        <p:nvSpPr>
          <p:cNvPr id="51" name="Line 28">
            <a:extLst>
              <a:ext uri="{FF2B5EF4-FFF2-40B4-BE49-F238E27FC236}">
                <a16:creationId xmlns:a16="http://schemas.microsoft.com/office/drawing/2014/main" xmlns="" id="{7EE13DEB-9B3F-47F6-928E-F9D3C72A7AF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988174" y="3176363"/>
            <a:ext cx="436561" cy="53557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01600" tIns="50800" rIns="101600" bIns="50800"/>
          <a:lstStyle/>
          <a:p>
            <a:endParaRPr lang="en-US"/>
          </a:p>
        </p:txBody>
      </p:sp>
      <p:sp>
        <p:nvSpPr>
          <p:cNvPr id="52" name="Text Box 29">
            <a:extLst>
              <a:ext uri="{FF2B5EF4-FFF2-40B4-BE49-F238E27FC236}">
                <a16:creationId xmlns:a16="http://schemas.microsoft.com/office/drawing/2014/main" xmlns="" id="{6C98E988-5234-42B9-AEBB-A5341EE9A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2508025"/>
            <a:ext cx="381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14</a:t>
            </a:r>
          </a:p>
        </p:txBody>
      </p:sp>
      <p:sp>
        <p:nvSpPr>
          <p:cNvPr id="53" name="Oval 17">
            <a:extLst>
              <a:ext uri="{FF2B5EF4-FFF2-40B4-BE49-F238E27FC236}">
                <a16:creationId xmlns:a16="http://schemas.microsoft.com/office/drawing/2014/main" xmlns="" id="{57A73279-F68E-4E02-95A0-06D04EF8DC4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193881" y="2524694"/>
            <a:ext cx="106362" cy="109538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FF0000"/>
              </a:solidFill>
            </a:endParaRPr>
          </a:p>
        </p:txBody>
      </p:sp>
      <p:sp>
        <p:nvSpPr>
          <p:cNvPr id="54" name="Text Box 27">
            <a:extLst>
              <a:ext uri="{FF2B5EF4-FFF2-40B4-BE49-F238E27FC236}">
                <a16:creationId xmlns:a16="http://schemas.microsoft.com/office/drawing/2014/main" xmlns="" id="{C543C738-77FE-47B5-AB46-29416D8BA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8069" y="3771179"/>
            <a:ext cx="914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chemeClr val="accent6">
                    <a:lumMod val="75000"/>
                  </a:schemeClr>
                </a:solidFill>
              </a:rPr>
              <a:t>Bucket</a:t>
            </a:r>
          </a:p>
        </p:txBody>
      </p:sp>
      <p:sp>
        <p:nvSpPr>
          <p:cNvPr id="55" name="Arc 54">
            <a:extLst>
              <a:ext uri="{FF2B5EF4-FFF2-40B4-BE49-F238E27FC236}">
                <a16:creationId xmlns:a16="http://schemas.microsoft.com/office/drawing/2014/main" xmlns="" id="{D62F64CF-2BC0-4125-9E40-020AEDA8DEB7}"/>
              </a:ext>
            </a:extLst>
          </p:cNvPr>
          <p:cNvSpPr/>
          <p:nvPr/>
        </p:nvSpPr>
        <p:spPr>
          <a:xfrm>
            <a:off x="6972300" y="2553269"/>
            <a:ext cx="1700212" cy="1678782"/>
          </a:xfrm>
          <a:prstGeom prst="arc">
            <a:avLst>
              <a:gd name="adj1" fmla="val 3790699"/>
              <a:gd name="adj2" fmla="val 9345609"/>
            </a:avLst>
          </a:prstGeom>
          <a:ln w="76200">
            <a:solidFill>
              <a:schemeClr val="accent6">
                <a:lumMod val="75000"/>
              </a:schemeClr>
            </a:solidFill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Arc 55">
            <a:extLst>
              <a:ext uri="{FF2B5EF4-FFF2-40B4-BE49-F238E27FC236}">
                <a16:creationId xmlns:a16="http://schemas.microsoft.com/office/drawing/2014/main" xmlns="" id="{621EA8A2-BDAF-45E5-9C36-D51EC5C89089}"/>
              </a:ext>
            </a:extLst>
          </p:cNvPr>
          <p:cNvSpPr/>
          <p:nvPr/>
        </p:nvSpPr>
        <p:spPr>
          <a:xfrm>
            <a:off x="6983413" y="2563758"/>
            <a:ext cx="1700212" cy="1678782"/>
          </a:xfrm>
          <a:prstGeom prst="arc">
            <a:avLst>
              <a:gd name="adj1" fmla="val 3790699"/>
              <a:gd name="adj2" fmla="val 17624087"/>
            </a:avLst>
          </a:prstGeom>
          <a:ln w="76200">
            <a:solidFill>
              <a:schemeClr val="accent6">
                <a:lumMod val="75000"/>
              </a:schemeClr>
            </a:solidFill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218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50" grpId="0"/>
      <p:bldP spid="51" grpId="0" animBg="1"/>
      <p:bldP spid="5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b="1" dirty="0"/>
              <a:t>Idea: </a:t>
            </a:r>
            <a:r>
              <a:rPr lang="en-US" altLang="en-US" dirty="0"/>
              <a:t>Each physical node implements v </a:t>
            </a:r>
            <a:r>
              <a:rPr lang="en-US" altLang="en-US" b="1" i="1" dirty="0">
                <a:solidFill>
                  <a:schemeClr val="accent6">
                    <a:lumMod val="75000"/>
                  </a:schemeClr>
                </a:solidFill>
              </a:rPr>
              <a:t>virtual</a:t>
            </a:r>
            <a:r>
              <a:rPr lang="en-US" alt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dirty="0"/>
              <a:t>nodes</a:t>
            </a:r>
          </a:p>
          <a:p>
            <a:pPr lvl="1"/>
            <a:r>
              <a:rPr lang="en-US" altLang="en-US" dirty="0"/>
              <a:t>Each </a:t>
            </a:r>
            <a:r>
              <a:rPr lang="en-US" altLang="en-US" b="1" dirty="0"/>
              <a:t>physical node </a:t>
            </a:r>
            <a:r>
              <a:rPr lang="en-US" altLang="en-US" dirty="0"/>
              <a:t>maintains </a:t>
            </a:r>
            <a:r>
              <a:rPr lang="en-US" altLang="en-US" b="1" dirty="0"/>
              <a:t>v &gt; 1 token ids</a:t>
            </a:r>
          </a:p>
          <a:p>
            <a:pPr lvl="2"/>
            <a:r>
              <a:rPr lang="en-US" altLang="en-US" dirty="0"/>
              <a:t>Each token id corresponds to a virtual node</a:t>
            </a:r>
          </a:p>
          <a:p>
            <a:pPr lvl="2"/>
            <a:r>
              <a:rPr lang="en-US" altLang="en-US" dirty="0"/>
              <a:t>Each </a:t>
            </a:r>
            <a:r>
              <a:rPr lang="en-US" altLang="en-US" b="1" dirty="0"/>
              <a:t>physical node</a:t>
            </a:r>
            <a:r>
              <a:rPr lang="en-US" altLang="en-US" dirty="0"/>
              <a:t> can have a different v based on strength of node (heterogeneity)</a:t>
            </a:r>
          </a:p>
          <a:p>
            <a:endParaRPr lang="en-US" altLang="en-US" dirty="0"/>
          </a:p>
          <a:p>
            <a:r>
              <a:rPr lang="en-US" altLang="en-US" dirty="0"/>
              <a:t>Each virtual node owns an expected </a:t>
            </a:r>
            <a:r>
              <a:rPr lang="en-US" altLang="en-US" b="1" dirty="0">
                <a:solidFill>
                  <a:schemeClr val="accent5">
                    <a:lumMod val="50000"/>
                  </a:schemeClr>
                </a:solidFill>
              </a:rPr>
              <a:t>1/(</a:t>
            </a:r>
            <a:r>
              <a:rPr lang="en-US" altLang="en-US" b="1" dirty="0" err="1">
                <a:solidFill>
                  <a:schemeClr val="accent5">
                    <a:lumMod val="50000"/>
                  </a:schemeClr>
                </a:solidFill>
              </a:rPr>
              <a:t>vn</a:t>
            </a:r>
            <a:r>
              <a:rPr lang="en-US" altLang="en-US" b="1" dirty="0">
                <a:solidFill>
                  <a:schemeClr val="accent5">
                    <a:lumMod val="50000"/>
                  </a:schemeClr>
                </a:solidFill>
              </a:rPr>
              <a:t>)</a:t>
            </a:r>
            <a:r>
              <a:rPr lang="en-US" altLang="en-US" b="1" baseline="30000" dirty="0" err="1">
                <a:solidFill>
                  <a:schemeClr val="accent5">
                    <a:lumMod val="50000"/>
                  </a:schemeClr>
                </a:solidFill>
              </a:rPr>
              <a:t>th</a:t>
            </a:r>
            <a:r>
              <a:rPr lang="en-US" altLang="en-US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altLang="en-US" dirty="0"/>
              <a:t>of ID space </a:t>
            </a:r>
          </a:p>
          <a:p>
            <a:endParaRPr lang="en-US" altLang="en-US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altLang="en-US" b="1" dirty="0">
                <a:solidFill>
                  <a:schemeClr val="accent6">
                    <a:lumMod val="75000"/>
                  </a:schemeClr>
                </a:solidFill>
              </a:rPr>
              <a:t>Upon a physical node’s failure,</a:t>
            </a:r>
            <a:r>
              <a:rPr lang="en-US" altLang="en-US" dirty="0"/>
              <a:t> </a:t>
            </a:r>
            <a:r>
              <a:rPr lang="en-US" altLang="en-US" b="1" dirty="0"/>
              <a:t>v</a:t>
            </a:r>
            <a:r>
              <a:rPr lang="en-US" altLang="en-US" dirty="0"/>
              <a:t> virtual nodes fail</a:t>
            </a:r>
          </a:p>
          <a:p>
            <a:pPr lvl="1"/>
            <a:r>
              <a:rPr lang="en-US" altLang="en-US" dirty="0"/>
              <a:t>Their successors take over 1/(</a:t>
            </a:r>
            <a:r>
              <a:rPr lang="en-US" altLang="en-US" dirty="0" err="1"/>
              <a:t>vn</a:t>
            </a:r>
            <a:r>
              <a:rPr lang="en-US" altLang="en-US" dirty="0"/>
              <a:t>)</a:t>
            </a:r>
            <a:r>
              <a:rPr lang="en-US" altLang="en-US" baseline="30000" dirty="0" err="1"/>
              <a:t>th</a:t>
            </a:r>
            <a:r>
              <a:rPr lang="en-US" altLang="en-US" dirty="0"/>
              <a:t> more</a:t>
            </a:r>
          </a:p>
          <a:p>
            <a:pPr lvl="2"/>
            <a:r>
              <a:rPr lang="en-US" altLang="en-US" dirty="0"/>
              <a:t>Expected to be distributed across physical nodes</a:t>
            </a:r>
          </a:p>
        </p:txBody>
      </p:sp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Virtual nodes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7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5FB4470B-9468-428B-AAC8-DC8DC6802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29F787C6-6773-4B8C-93BD-13F3A8C3D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nodes: Example</a:t>
            </a:r>
          </a:p>
        </p:txBody>
      </p:sp>
      <p:sp>
        <p:nvSpPr>
          <p:cNvPr id="5" name="Oval 6">
            <a:extLst>
              <a:ext uri="{FF2B5EF4-FFF2-40B4-BE49-F238E27FC236}">
                <a16:creationId xmlns:a16="http://schemas.microsoft.com/office/drawing/2014/main" xmlns="" id="{B81AE2F0-025F-441A-8E3F-845E0428FF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9885" y="2675390"/>
            <a:ext cx="1905000" cy="18288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01600" tIns="50800" rIns="101600" bIns="50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6" name="Oval 7">
            <a:extLst>
              <a:ext uri="{FF2B5EF4-FFF2-40B4-BE49-F238E27FC236}">
                <a16:creationId xmlns:a16="http://schemas.microsoft.com/office/drawing/2014/main" xmlns="" id="{75B4E0C0-E6FF-4C06-95B9-CE5742D59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9047" y="4466090"/>
            <a:ext cx="76200" cy="76200"/>
          </a:xfrm>
          <a:prstGeom prst="ellipse">
            <a:avLst/>
          </a:prstGeom>
          <a:solidFill>
            <a:srgbClr val="3333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CC0000"/>
              </a:solidFill>
            </a:endParaRPr>
          </a:p>
        </p:txBody>
      </p:sp>
      <p:sp>
        <p:nvSpPr>
          <p:cNvPr id="7" name="Oval 8">
            <a:extLst>
              <a:ext uri="{FF2B5EF4-FFF2-40B4-BE49-F238E27FC236}">
                <a16:creationId xmlns:a16="http://schemas.microsoft.com/office/drawing/2014/main" xmlns="" id="{6D53BB6C-2C20-4C86-820F-6E9002118D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9047" y="2627765"/>
            <a:ext cx="76200" cy="76200"/>
          </a:xfrm>
          <a:prstGeom prst="ellipse">
            <a:avLst/>
          </a:prstGeom>
          <a:solidFill>
            <a:srgbClr val="3333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CC0000"/>
              </a:solidFill>
            </a:endParaRPr>
          </a:p>
        </p:txBody>
      </p:sp>
      <p:sp>
        <p:nvSpPr>
          <p:cNvPr id="8" name="Oval 9">
            <a:extLst>
              <a:ext uri="{FF2B5EF4-FFF2-40B4-BE49-F238E27FC236}">
                <a16:creationId xmlns:a16="http://schemas.microsoft.com/office/drawing/2014/main" xmlns="" id="{192E689A-082F-41B0-88A5-B1384F69DB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1785" y="3513590"/>
            <a:ext cx="76200" cy="76200"/>
          </a:xfrm>
          <a:prstGeom prst="ellipse">
            <a:avLst/>
          </a:prstGeom>
          <a:solidFill>
            <a:srgbClr val="3333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CC0000"/>
              </a:solidFill>
            </a:endParaRPr>
          </a:p>
        </p:txBody>
      </p:sp>
      <p:sp>
        <p:nvSpPr>
          <p:cNvPr id="9" name="Oval 10">
            <a:extLst>
              <a:ext uri="{FF2B5EF4-FFF2-40B4-BE49-F238E27FC236}">
                <a16:creationId xmlns:a16="http://schemas.microsoft.com/office/drawing/2014/main" xmlns="" id="{0D866D9B-26EF-49B5-80A8-A03E59D6A56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297260" y="3513590"/>
            <a:ext cx="101600" cy="109538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FF0000"/>
              </a:solidFill>
            </a:endParaRPr>
          </a:p>
        </p:txBody>
      </p:sp>
      <p:sp>
        <p:nvSpPr>
          <p:cNvPr id="10" name="Oval 11">
            <a:extLst>
              <a:ext uri="{FF2B5EF4-FFF2-40B4-BE49-F238E27FC236}">
                <a16:creationId xmlns:a16="http://schemas.microsoft.com/office/drawing/2014/main" xmlns="" id="{9A182B3C-3444-444B-A8EA-8AEF70FCB2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5785" y="4164465"/>
            <a:ext cx="76200" cy="76200"/>
          </a:xfrm>
          <a:prstGeom prst="ellipse">
            <a:avLst/>
          </a:prstGeom>
          <a:solidFill>
            <a:srgbClr val="3333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CC0000"/>
              </a:solidFill>
            </a:endParaRPr>
          </a:p>
        </p:txBody>
      </p:sp>
      <p:sp>
        <p:nvSpPr>
          <p:cNvPr id="11" name="Oval 12">
            <a:extLst>
              <a:ext uri="{FF2B5EF4-FFF2-40B4-BE49-F238E27FC236}">
                <a16:creationId xmlns:a16="http://schemas.microsoft.com/office/drawing/2014/main" xmlns="" id="{D9B8BBDC-3B9E-4BBD-89EE-AB5BB97E5D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1997" y="4123190"/>
            <a:ext cx="76200" cy="76200"/>
          </a:xfrm>
          <a:prstGeom prst="ellipse">
            <a:avLst/>
          </a:prstGeom>
          <a:solidFill>
            <a:srgbClr val="3333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CC0000"/>
              </a:solidFill>
            </a:endParaRPr>
          </a:p>
        </p:txBody>
      </p:sp>
      <p:sp>
        <p:nvSpPr>
          <p:cNvPr id="12" name="Oval 13">
            <a:extLst>
              <a:ext uri="{FF2B5EF4-FFF2-40B4-BE49-F238E27FC236}">
                <a16:creationId xmlns:a16="http://schemas.microsoft.com/office/drawing/2014/main" xmlns="" id="{BF7971BF-80EA-4CCE-A49A-51CFBDB856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2772" y="2903990"/>
            <a:ext cx="76200" cy="76200"/>
          </a:xfrm>
          <a:prstGeom prst="ellipse">
            <a:avLst/>
          </a:prstGeom>
          <a:solidFill>
            <a:srgbClr val="3333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CC0000"/>
              </a:solidFill>
            </a:endParaRPr>
          </a:p>
        </p:txBody>
      </p:sp>
      <p:sp>
        <p:nvSpPr>
          <p:cNvPr id="13" name="Oval 14">
            <a:extLst>
              <a:ext uri="{FF2B5EF4-FFF2-40B4-BE49-F238E27FC236}">
                <a16:creationId xmlns:a16="http://schemas.microsoft.com/office/drawing/2014/main" xmlns="" id="{9EC44AE0-116A-404D-8925-2754DDD81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8822" y="2981778"/>
            <a:ext cx="76200" cy="76200"/>
          </a:xfrm>
          <a:prstGeom prst="ellipse">
            <a:avLst/>
          </a:prstGeom>
          <a:solidFill>
            <a:srgbClr val="3333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CC0000"/>
              </a:solidFill>
            </a:endParaRPr>
          </a:p>
        </p:txBody>
      </p:sp>
      <p:sp>
        <p:nvSpPr>
          <p:cNvPr id="14" name="Oval 15">
            <a:extLst>
              <a:ext uri="{FF2B5EF4-FFF2-40B4-BE49-F238E27FC236}">
                <a16:creationId xmlns:a16="http://schemas.microsoft.com/office/drawing/2014/main" xmlns="" id="{421C66B1-1FB3-47B2-AA50-48644CBCF8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0422" y="4366078"/>
            <a:ext cx="76200" cy="76200"/>
          </a:xfrm>
          <a:prstGeom prst="ellipse">
            <a:avLst/>
          </a:prstGeom>
          <a:solidFill>
            <a:srgbClr val="3333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CC0000"/>
              </a:solidFill>
            </a:endParaRPr>
          </a:p>
        </p:txBody>
      </p:sp>
      <p:sp>
        <p:nvSpPr>
          <p:cNvPr id="15" name="Oval 16">
            <a:extLst>
              <a:ext uri="{FF2B5EF4-FFF2-40B4-BE49-F238E27FC236}">
                <a16:creationId xmlns:a16="http://schemas.microsoft.com/office/drawing/2014/main" xmlns="" id="{4D69D585-181C-4712-A7DF-5D9DBC1E78E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28947" y="4337503"/>
            <a:ext cx="101600" cy="104775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FF0000"/>
              </a:solidFill>
            </a:endParaRPr>
          </a:p>
        </p:txBody>
      </p:sp>
      <p:sp>
        <p:nvSpPr>
          <p:cNvPr id="16" name="Oval 17">
            <a:extLst>
              <a:ext uri="{FF2B5EF4-FFF2-40B4-BE49-F238E27FC236}">
                <a16:creationId xmlns:a16="http://schemas.microsoft.com/office/drawing/2014/main" xmlns="" id="{32595E50-7D52-4521-BFD8-08C6F8C5F67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452584" y="3900939"/>
            <a:ext cx="106362" cy="109538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FF0000"/>
              </a:solidFill>
            </a:endParaRPr>
          </a:p>
        </p:txBody>
      </p:sp>
      <p:sp>
        <p:nvSpPr>
          <p:cNvPr id="17" name="Oval 18">
            <a:extLst>
              <a:ext uri="{FF2B5EF4-FFF2-40B4-BE49-F238E27FC236}">
                <a16:creationId xmlns:a16="http://schemas.microsoft.com/office/drawing/2014/main" xmlns="" id="{5B1520D6-BC7D-4A45-AFFF-95A7C463FE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3860" y="3142115"/>
            <a:ext cx="76200" cy="76200"/>
          </a:xfrm>
          <a:prstGeom prst="ellipse">
            <a:avLst/>
          </a:prstGeom>
          <a:solidFill>
            <a:srgbClr val="3333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CC0000"/>
              </a:solidFill>
            </a:endParaRPr>
          </a:p>
        </p:txBody>
      </p:sp>
      <p:sp>
        <p:nvSpPr>
          <p:cNvPr id="18" name="Oval 19">
            <a:extLst>
              <a:ext uri="{FF2B5EF4-FFF2-40B4-BE49-F238E27FC236}">
                <a16:creationId xmlns:a16="http://schemas.microsoft.com/office/drawing/2014/main" xmlns="" id="{051D1CF9-9A82-4A86-B557-4ED7DE3646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0422" y="2737303"/>
            <a:ext cx="76200" cy="76200"/>
          </a:xfrm>
          <a:prstGeom prst="ellipse">
            <a:avLst/>
          </a:prstGeom>
          <a:solidFill>
            <a:srgbClr val="3333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CC0000"/>
              </a:solidFill>
            </a:endParaRPr>
          </a:p>
        </p:txBody>
      </p:sp>
      <p:sp>
        <p:nvSpPr>
          <p:cNvPr id="19" name="Oval 20">
            <a:extLst>
              <a:ext uri="{FF2B5EF4-FFF2-40B4-BE49-F238E27FC236}">
                <a16:creationId xmlns:a16="http://schemas.microsoft.com/office/drawing/2014/main" xmlns="" id="{D1F51219-B2D5-4796-AE69-8B5ACF8FB6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8685" y="3818390"/>
            <a:ext cx="76200" cy="76200"/>
          </a:xfrm>
          <a:prstGeom prst="ellipse">
            <a:avLst/>
          </a:prstGeom>
          <a:solidFill>
            <a:srgbClr val="3333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CC0000"/>
              </a:solidFill>
            </a:endParaRPr>
          </a:p>
        </p:txBody>
      </p:sp>
      <p:sp>
        <p:nvSpPr>
          <p:cNvPr id="20" name="Oval 21">
            <a:extLst>
              <a:ext uri="{FF2B5EF4-FFF2-40B4-BE49-F238E27FC236}">
                <a16:creationId xmlns:a16="http://schemas.microsoft.com/office/drawing/2014/main" xmlns="" id="{44210383-04A0-4BE9-BAC4-BCA11C2F78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4397" y="3251653"/>
            <a:ext cx="76200" cy="76200"/>
          </a:xfrm>
          <a:prstGeom prst="ellipse">
            <a:avLst/>
          </a:prstGeom>
          <a:solidFill>
            <a:srgbClr val="3333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CC0000"/>
              </a:solidFill>
            </a:endParaRPr>
          </a:p>
        </p:txBody>
      </p:sp>
      <p:sp>
        <p:nvSpPr>
          <p:cNvPr id="21" name="Text Box 23">
            <a:extLst>
              <a:ext uri="{FF2B5EF4-FFF2-40B4-BE49-F238E27FC236}">
                <a16:creationId xmlns:a16="http://schemas.microsoft.com/office/drawing/2014/main" xmlns="" id="{4C539AAB-707E-4D4D-9584-472FB6C092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0947" y="2322965"/>
            <a:ext cx="152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0</a:t>
            </a:r>
          </a:p>
        </p:txBody>
      </p:sp>
      <p:sp>
        <p:nvSpPr>
          <p:cNvPr id="22" name="Text Box 24">
            <a:extLst>
              <a:ext uri="{FF2B5EF4-FFF2-40B4-BE49-F238E27FC236}">
                <a16:creationId xmlns:a16="http://schemas.microsoft.com/office/drawing/2014/main" xmlns="" id="{6DFDF392-4FCB-4E59-8121-B2CABB1A0E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1085" y="3391353"/>
            <a:ext cx="1524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4</a:t>
            </a:r>
          </a:p>
        </p:txBody>
      </p:sp>
      <p:sp>
        <p:nvSpPr>
          <p:cNvPr id="23" name="Text Box 25">
            <a:extLst>
              <a:ext uri="{FF2B5EF4-FFF2-40B4-BE49-F238E27FC236}">
                <a16:creationId xmlns:a16="http://schemas.microsoft.com/office/drawing/2014/main" xmlns="" id="{A4F0E815-66E2-4636-99E9-1819AF69A8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0947" y="4504190"/>
            <a:ext cx="152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8</a:t>
            </a:r>
          </a:p>
        </p:txBody>
      </p:sp>
      <p:sp>
        <p:nvSpPr>
          <p:cNvPr id="26" name="Text Box 29">
            <a:extLst>
              <a:ext uri="{FF2B5EF4-FFF2-40B4-BE49-F238E27FC236}">
                <a16:creationId xmlns:a16="http://schemas.microsoft.com/office/drawing/2014/main" xmlns="" id="{F690DB98-03BB-44DF-BCAD-625043FDA3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7485" y="2703965"/>
            <a:ext cx="381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14</a:t>
            </a:r>
          </a:p>
        </p:txBody>
      </p:sp>
      <p:sp>
        <p:nvSpPr>
          <p:cNvPr id="27" name="Oval 17">
            <a:extLst>
              <a:ext uri="{FF2B5EF4-FFF2-40B4-BE49-F238E27FC236}">
                <a16:creationId xmlns:a16="http://schemas.microsoft.com/office/drawing/2014/main" xmlns="" id="{C4915C19-3991-4B5C-A6D1-A974724A68B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75766" y="2720634"/>
            <a:ext cx="106362" cy="109538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FF0000"/>
              </a:solidFill>
            </a:endParaRPr>
          </a:p>
        </p:txBody>
      </p:sp>
      <p:sp>
        <p:nvSpPr>
          <p:cNvPr id="30" name="Oval 16">
            <a:extLst>
              <a:ext uri="{FF2B5EF4-FFF2-40B4-BE49-F238E27FC236}">
                <a16:creationId xmlns:a16="http://schemas.microsoft.com/office/drawing/2014/main" xmlns="" id="{D64572F1-73E1-4D60-B937-773C9A7B051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924072" y="4361315"/>
            <a:ext cx="101600" cy="104775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FF0000"/>
              </a:solidFill>
            </a:endParaRPr>
          </a:p>
        </p:txBody>
      </p:sp>
      <p:sp>
        <p:nvSpPr>
          <p:cNvPr id="31" name="Oval 16">
            <a:extLst>
              <a:ext uri="{FF2B5EF4-FFF2-40B4-BE49-F238E27FC236}">
                <a16:creationId xmlns:a16="http://schemas.microsoft.com/office/drawing/2014/main" xmlns="" id="{BA7883C3-868E-4971-960C-FF369508E5E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924072" y="2725397"/>
            <a:ext cx="101600" cy="104775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FF0000"/>
              </a:solidFill>
            </a:endParaRPr>
          </a:p>
        </p:txBody>
      </p:sp>
      <p:sp>
        <p:nvSpPr>
          <p:cNvPr id="32" name="Oval 16">
            <a:extLst>
              <a:ext uri="{FF2B5EF4-FFF2-40B4-BE49-F238E27FC236}">
                <a16:creationId xmlns:a16="http://schemas.microsoft.com/office/drawing/2014/main" xmlns="" id="{6B99B734-634C-4A65-B696-78382217719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082493" y="4108902"/>
            <a:ext cx="101600" cy="104775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FF0000"/>
              </a:solidFill>
            </a:endParaRPr>
          </a:p>
        </p:txBody>
      </p:sp>
      <p:sp>
        <p:nvSpPr>
          <p:cNvPr id="33" name="Oval 16">
            <a:extLst>
              <a:ext uri="{FF2B5EF4-FFF2-40B4-BE49-F238E27FC236}">
                <a16:creationId xmlns:a16="http://schemas.microsoft.com/office/drawing/2014/main" xmlns="" id="{8EA7B373-FD4E-471C-954A-168DFC70F75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073422" y="2969304"/>
            <a:ext cx="101600" cy="104775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FF0000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32C7A5A5-9969-45A8-B7B0-FDA8BEC6A31B}"/>
              </a:ext>
            </a:extLst>
          </p:cNvPr>
          <p:cNvSpPr/>
          <p:nvPr/>
        </p:nvSpPr>
        <p:spPr>
          <a:xfrm>
            <a:off x="5694814" y="2575348"/>
            <a:ext cx="26500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CC0000"/>
                </a:solidFill>
                <a:latin typeface="+mj-lt"/>
              </a:rPr>
              <a:t>Same physical node</a:t>
            </a:r>
          </a:p>
        </p:txBody>
      </p:sp>
      <p:sp>
        <p:nvSpPr>
          <p:cNvPr id="35" name="Line 28">
            <a:extLst>
              <a:ext uri="{FF2B5EF4-FFF2-40B4-BE49-F238E27FC236}">
                <a16:creationId xmlns:a16="http://schemas.microsoft.com/office/drawing/2014/main" xmlns="" id="{FFF96229-3C57-41C8-AA80-AE130084DCA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76571" y="2734810"/>
            <a:ext cx="696913" cy="3086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01600" tIns="50800" rIns="101600" bIns="50800"/>
          <a:lstStyle/>
          <a:p>
            <a:endParaRPr lang="en-US"/>
          </a:p>
        </p:txBody>
      </p:sp>
      <p:sp>
        <p:nvSpPr>
          <p:cNvPr id="36" name="Line 28">
            <a:extLst>
              <a:ext uri="{FF2B5EF4-FFF2-40B4-BE49-F238E27FC236}">
                <a16:creationId xmlns:a16="http://schemas.microsoft.com/office/drawing/2014/main" xmlns="" id="{4F63940A-3395-402B-82CA-0615368AA48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59122" y="2989634"/>
            <a:ext cx="2051278" cy="14420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01600" tIns="50800" rIns="101600" bIns="50800"/>
          <a:lstStyle/>
          <a:p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BCD89A73-152F-4079-89F4-E5AF340F3D6A}"/>
              </a:ext>
            </a:extLst>
          </p:cNvPr>
          <p:cNvSpPr/>
          <p:nvPr/>
        </p:nvSpPr>
        <p:spPr>
          <a:xfrm>
            <a:off x="325892" y="1696424"/>
            <a:ext cx="2294218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dirty="0">
                <a:latin typeface="+mj-lt"/>
              </a:rPr>
              <a:t>4 Physical Nodes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dirty="0">
                <a:latin typeface="+mj-lt"/>
              </a:rPr>
              <a:t>V=2</a:t>
            </a:r>
          </a:p>
        </p:txBody>
      </p:sp>
      <p:sp>
        <p:nvSpPr>
          <p:cNvPr id="38" name="Arc 37">
            <a:extLst>
              <a:ext uri="{FF2B5EF4-FFF2-40B4-BE49-F238E27FC236}">
                <a16:creationId xmlns:a16="http://schemas.microsoft.com/office/drawing/2014/main" xmlns="" id="{AA9457AE-20FA-4AC0-8B58-43808C36FA0C}"/>
              </a:ext>
            </a:extLst>
          </p:cNvPr>
          <p:cNvSpPr/>
          <p:nvPr/>
        </p:nvSpPr>
        <p:spPr>
          <a:xfrm>
            <a:off x="3541598" y="2749209"/>
            <a:ext cx="1700212" cy="1678782"/>
          </a:xfrm>
          <a:prstGeom prst="arc">
            <a:avLst>
              <a:gd name="adj1" fmla="val 14487211"/>
              <a:gd name="adj2" fmla="val 17828123"/>
            </a:avLst>
          </a:prstGeom>
          <a:ln w="76200">
            <a:solidFill>
              <a:schemeClr val="accent6">
                <a:lumMod val="75000"/>
              </a:schemeClr>
            </a:solidFill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Arc 38">
            <a:extLst>
              <a:ext uri="{FF2B5EF4-FFF2-40B4-BE49-F238E27FC236}">
                <a16:creationId xmlns:a16="http://schemas.microsoft.com/office/drawing/2014/main" xmlns="" id="{576C7B17-E6C6-4470-ABA0-9ACF6177B05B}"/>
              </a:ext>
            </a:extLst>
          </p:cNvPr>
          <p:cNvSpPr/>
          <p:nvPr/>
        </p:nvSpPr>
        <p:spPr>
          <a:xfrm>
            <a:off x="3552712" y="2749209"/>
            <a:ext cx="1700212" cy="1678782"/>
          </a:xfrm>
          <a:prstGeom prst="arc">
            <a:avLst>
              <a:gd name="adj1" fmla="val 2312275"/>
              <a:gd name="adj2" fmla="val 3726900"/>
            </a:avLst>
          </a:prstGeom>
          <a:ln w="76200">
            <a:solidFill>
              <a:schemeClr val="accent6">
                <a:lumMod val="75000"/>
              </a:schemeClr>
            </a:solidFill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Cross 39">
            <a:extLst>
              <a:ext uri="{FF2B5EF4-FFF2-40B4-BE49-F238E27FC236}">
                <a16:creationId xmlns:a16="http://schemas.microsoft.com/office/drawing/2014/main" xmlns="" id="{CDC99FE3-EE66-4903-A04A-3A4F8BD3C424}"/>
              </a:ext>
            </a:extLst>
          </p:cNvPr>
          <p:cNvSpPr/>
          <p:nvPr/>
        </p:nvSpPr>
        <p:spPr>
          <a:xfrm rot="2700000">
            <a:off x="7342702" y="2674316"/>
            <a:ext cx="419100" cy="419100"/>
          </a:xfrm>
          <a:prstGeom prst="plus">
            <a:avLst>
              <a:gd name="adj" fmla="val 36111"/>
            </a:avLst>
          </a:prstGeom>
          <a:solidFill>
            <a:srgbClr val="FF00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1" name="Arc 40">
            <a:extLst>
              <a:ext uri="{FF2B5EF4-FFF2-40B4-BE49-F238E27FC236}">
                <a16:creationId xmlns:a16="http://schemas.microsoft.com/office/drawing/2014/main" xmlns="" id="{0FBAEA1D-0252-48C8-B498-71ED1CDA2AF4}"/>
              </a:ext>
            </a:extLst>
          </p:cNvPr>
          <p:cNvSpPr/>
          <p:nvPr/>
        </p:nvSpPr>
        <p:spPr>
          <a:xfrm>
            <a:off x="3552712" y="2749209"/>
            <a:ext cx="1700212" cy="1678782"/>
          </a:xfrm>
          <a:prstGeom prst="arc">
            <a:avLst>
              <a:gd name="adj1" fmla="val 2312275"/>
              <a:gd name="adj2" fmla="val 7117128"/>
            </a:avLst>
          </a:prstGeom>
          <a:ln w="76200">
            <a:solidFill>
              <a:schemeClr val="accent6">
                <a:lumMod val="75000"/>
              </a:schemeClr>
            </a:solidFill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Arc 41">
            <a:extLst>
              <a:ext uri="{FF2B5EF4-FFF2-40B4-BE49-F238E27FC236}">
                <a16:creationId xmlns:a16="http://schemas.microsoft.com/office/drawing/2014/main" xmlns="" id="{59BA3D85-B603-428E-8EE4-BA71F40A9870}"/>
              </a:ext>
            </a:extLst>
          </p:cNvPr>
          <p:cNvSpPr/>
          <p:nvPr/>
        </p:nvSpPr>
        <p:spPr>
          <a:xfrm>
            <a:off x="3552937" y="2760774"/>
            <a:ext cx="1700212" cy="1678782"/>
          </a:xfrm>
          <a:prstGeom prst="arc">
            <a:avLst>
              <a:gd name="adj1" fmla="val 14487211"/>
              <a:gd name="adj2" fmla="val 19231712"/>
            </a:avLst>
          </a:prstGeom>
          <a:ln w="76200">
            <a:solidFill>
              <a:schemeClr val="accent6">
                <a:lumMod val="75000"/>
              </a:schemeClr>
            </a:solidFill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Content Placeholder 2">
            <a:extLst>
              <a:ext uri="{FF2B5EF4-FFF2-40B4-BE49-F238E27FC236}">
                <a16:creationId xmlns:a16="http://schemas.microsoft.com/office/drawing/2014/main" xmlns="" id="{7F8E1328-BBA6-4003-93A4-2F7A97A27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447800"/>
            <a:ext cx="8763000" cy="5029200"/>
          </a:xfrm>
        </p:spPr>
        <p:txBody>
          <a:bodyPr>
            <a:normAutofit/>
          </a:bodyPr>
          <a:lstStyle/>
          <a:p>
            <a:endParaRPr lang="en-US" altLang="en-US" b="1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en-US" altLang="en-US" b="1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en-US" altLang="en-US" b="1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en-US" altLang="en-US" b="1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en-US" altLang="en-US" b="1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en-US" altLang="en-US" b="1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en-US" altLang="en-US" b="1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en-US" altLang="en-US" b="1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en-US" altLang="en-US" b="1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en-US" altLang="en-US" b="1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altLang="en-US" b="1" dirty="0">
                <a:solidFill>
                  <a:schemeClr val="accent3">
                    <a:lumMod val="50000"/>
                  </a:schemeClr>
                </a:solidFill>
              </a:rPr>
              <a:t>Result: Better load balance</a:t>
            </a:r>
            <a:r>
              <a:rPr lang="en-US" alt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en-US" dirty="0"/>
              <a:t>with larger v</a:t>
            </a:r>
            <a:endParaRPr lang="en-US" altLang="en-US" b="1" dirty="0"/>
          </a:p>
        </p:txBody>
      </p:sp>
    </p:spTree>
    <p:extLst>
      <p:ext uri="{BB962C8B-B14F-4D97-AF65-F5344CB8AC3E}">
        <p14:creationId xmlns:p14="http://schemas.microsoft.com/office/powerpoint/2010/main" val="1911753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chemeClr val="bg1">
                    <a:lumMod val="50000"/>
                  </a:schemeClr>
                </a:solidFill>
              </a:rPr>
              <a:t>Techniques for partitioning data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/>
          </a:p>
          <a:p>
            <a:pPr marL="514350" indent="-514350">
              <a:buFont typeface="+mj-lt"/>
              <a:buAutoNum type="arabicPeriod"/>
            </a:pPr>
            <a:endParaRPr lang="en-US" sz="3200" dirty="0"/>
          </a:p>
          <a:p>
            <a:pPr marL="514350" indent="-514350">
              <a:buFont typeface="+mj-lt"/>
              <a:buAutoNum type="arabicPeriod"/>
            </a:pPr>
            <a:r>
              <a:rPr lang="en-US" sz="3200" b="1" dirty="0"/>
              <a:t>Case study: the Amazon Dynamo key-value store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</p:spTree>
    <p:extLst>
      <p:ext uri="{BB962C8B-B14F-4D97-AF65-F5344CB8AC3E}">
        <p14:creationId xmlns:p14="http://schemas.microsoft.com/office/powerpoint/2010/main" val="10631965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Chord</a:t>
            </a:r>
            <a:r>
              <a:rPr lang="en-US" dirty="0"/>
              <a:t> and </a:t>
            </a:r>
            <a:r>
              <a:rPr lang="en-US" b="1" dirty="0" err="1"/>
              <a:t>DHash</a:t>
            </a:r>
            <a:r>
              <a:rPr lang="en-US" dirty="0"/>
              <a:t> intended for </a:t>
            </a:r>
            <a:r>
              <a:rPr lang="en-US" b="1" dirty="0"/>
              <a:t>wide-area P2P systems</a:t>
            </a:r>
          </a:p>
          <a:p>
            <a:pPr lvl="1"/>
            <a:r>
              <a:rPr lang="en-US" dirty="0"/>
              <a:t>Individual nodes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at Internet’s edge</a:t>
            </a:r>
            <a:r>
              <a:rPr lang="en-US" dirty="0"/>
              <a:t>, file sharing</a:t>
            </a:r>
          </a:p>
          <a:p>
            <a:endParaRPr lang="en-US" dirty="0"/>
          </a:p>
          <a:p>
            <a:r>
              <a:rPr lang="en-US" dirty="0"/>
              <a:t>Central challenge: low-latency key lookup with high availability</a:t>
            </a:r>
          </a:p>
          <a:p>
            <a:pPr lvl="1"/>
            <a:r>
              <a:rPr lang="en-US" dirty="0"/>
              <a:t>Trades off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consistency </a:t>
            </a:r>
            <a:r>
              <a:rPr lang="en-US" dirty="0"/>
              <a:t>for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availability</a:t>
            </a:r>
            <a:r>
              <a:rPr lang="en-US" dirty="0"/>
              <a:t> and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latency</a:t>
            </a:r>
            <a:endParaRPr lang="en-US" dirty="0"/>
          </a:p>
          <a:p>
            <a:pPr lvl="1"/>
            <a:endParaRPr lang="en-US" dirty="0"/>
          </a:p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Techniques:</a:t>
            </a:r>
          </a:p>
          <a:p>
            <a:pPr lvl="1"/>
            <a:r>
              <a:rPr lang="en-US" b="1" dirty="0"/>
              <a:t>Consistent hashing </a:t>
            </a:r>
            <a:r>
              <a:rPr lang="en-US" dirty="0"/>
              <a:t>to map keys to nodes</a:t>
            </a:r>
          </a:p>
          <a:p>
            <a:pPr lvl="1"/>
            <a:r>
              <a:rPr lang="en-US" b="1" dirty="0"/>
              <a:t>Vector clocks </a:t>
            </a:r>
            <a:r>
              <a:rPr lang="en-US" dirty="0"/>
              <a:t>for conflict resolution</a:t>
            </a:r>
          </a:p>
          <a:p>
            <a:pPr lvl="1"/>
            <a:r>
              <a:rPr lang="en-US" b="1" dirty="0"/>
              <a:t>Gossip </a:t>
            </a:r>
            <a:r>
              <a:rPr lang="en-US" dirty="0"/>
              <a:t>for node membership</a:t>
            </a:r>
            <a:endParaRPr lang="en-US" b="1" dirty="0"/>
          </a:p>
          <a:p>
            <a:pPr lvl="1"/>
            <a:r>
              <a:rPr lang="en-US" b="1" dirty="0"/>
              <a:t>Replication</a:t>
            </a:r>
            <a:r>
              <a:rPr lang="en-US" dirty="0"/>
              <a:t> at successors for availability under failure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A4DBD-C1B9-FE40-8FEF-473DBC8C018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Dynamo: The P2P context</a:t>
            </a:r>
          </a:p>
        </p:txBody>
      </p:sp>
    </p:spTree>
    <p:extLst>
      <p:ext uri="{BB962C8B-B14F-4D97-AF65-F5344CB8AC3E}">
        <p14:creationId xmlns:p14="http://schemas.microsoft.com/office/powerpoint/2010/main" val="16047016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447800"/>
            <a:ext cx="9144000" cy="503701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Tens of thousands </a:t>
            </a:r>
            <a:r>
              <a:rPr lang="en-US" sz="2800" dirty="0"/>
              <a:t>of servers in globally-distributed </a:t>
            </a:r>
            <a:r>
              <a:rPr lang="en-US" sz="2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data centers</a:t>
            </a:r>
          </a:p>
          <a:p>
            <a:endParaRPr lang="en-US" sz="2800" b="1" dirty="0"/>
          </a:p>
          <a:p>
            <a:r>
              <a:rPr lang="en-US" sz="2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Peak load: </a:t>
            </a:r>
            <a:r>
              <a:rPr lang="en-US" sz="2800" dirty="0"/>
              <a:t>Tens of millions of customers</a:t>
            </a:r>
          </a:p>
          <a:p>
            <a:endParaRPr lang="en-US" sz="2800" dirty="0"/>
          </a:p>
          <a:p>
            <a:r>
              <a:rPr lang="en-US" sz="2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Tiered</a:t>
            </a:r>
            <a:r>
              <a:rPr lang="en-US" sz="2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/>
              <a:t>service-oriented architecture</a:t>
            </a:r>
          </a:p>
          <a:p>
            <a:pPr lvl="1"/>
            <a:r>
              <a:rPr lang="en-US" sz="2800" b="1" dirty="0"/>
              <a:t>Stateless</a:t>
            </a:r>
            <a:r>
              <a:rPr lang="en-US" sz="2800" dirty="0"/>
              <a:t> web page rendering servers, atop</a:t>
            </a:r>
          </a:p>
          <a:p>
            <a:pPr lvl="1"/>
            <a:r>
              <a:rPr lang="en-US" sz="2800" b="1" dirty="0"/>
              <a:t>Stateless</a:t>
            </a:r>
            <a:r>
              <a:rPr lang="en-US" sz="2800" dirty="0"/>
              <a:t> aggregator servers, atop</a:t>
            </a:r>
          </a:p>
          <a:p>
            <a:pPr lvl="1"/>
            <a:r>
              <a:rPr lang="en-US" sz="2800" b="1" dirty="0"/>
              <a:t>Stateful</a:t>
            </a:r>
            <a:r>
              <a:rPr lang="en-US" sz="2800" dirty="0"/>
              <a:t> data stores (</a:t>
            </a:r>
            <a:r>
              <a:rPr lang="en-US" sz="2800" b="1" dirty="0"/>
              <a:t>e.g.</a:t>
            </a:r>
            <a:r>
              <a:rPr lang="en-US" sz="2800" dirty="0"/>
              <a:t>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Dynamo</a:t>
            </a:r>
            <a:r>
              <a:rPr lang="en-US" sz="2800" dirty="0"/>
              <a:t>)</a:t>
            </a:r>
          </a:p>
          <a:p>
            <a:pPr lvl="2"/>
            <a:r>
              <a:rPr lang="en-US" b="1" dirty="0"/>
              <a:t>put( ), get( ): </a:t>
            </a:r>
            <a:r>
              <a:rPr lang="en-US" dirty="0"/>
              <a:t>values “usually less than 1 MB”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A4DBD-C1B9-FE40-8FEF-473DBC8C018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Amazon’s workload (in 2007)</a:t>
            </a:r>
          </a:p>
        </p:txBody>
      </p:sp>
    </p:spTree>
    <p:extLst>
      <p:ext uri="{BB962C8B-B14F-4D97-AF65-F5344CB8AC3E}">
        <p14:creationId xmlns:p14="http://schemas.microsoft.com/office/powerpoint/2010/main" val="21209925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447800"/>
            <a:ext cx="9144000" cy="5037011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Shopping cart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Session info</a:t>
            </a:r>
          </a:p>
          <a:p>
            <a:pPr lvl="1"/>
            <a:r>
              <a:rPr lang="en-US" dirty="0"/>
              <a:t>Maybe “recently visited products” </a:t>
            </a:r>
            <a:r>
              <a:rPr lang="en-US" i="1" dirty="0"/>
              <a:t>et c.</a:t>
            </a:r>
            <a:r>
              <a:rPr lang="en-US" dirty="0"/>
              <a:t>?</a:t>
            </a:r>
          </a:p>
          <a:p>
            <a:endParaRPr lang="en-US" dirty="0"/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Product list</a:t>
            </a:r>
          </a:p>
          <a:p>
            <a:pPr lvl="1"/>
            <a:r>
              <a:rPr lang="en-US" dirty="0"/>
              <a:t>Mostly read-only, replication for high read throughput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Amazon use Dynamo?  </a:t>
            </a:r>
          </a:p>
        </p:txBody>
      </p:sp>
    </p:spTree>
    <p:extLst>
      <p:ext uri="{BB962C8B-B14F-4D97-AF65-F5344CB8AC3E}">
        <p14:creationId xmlns:p14="http://schemas.microsoft.com/office/powerpoint/2010/main" val="9224226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447800"/>
            <a:ext cx="9144000" cy="5037011"/>
          </a:xfrm>
          <a:prstGeom prst="rect">
            <a:avLst/>
          </a:prstGeom>
        </p:spPr>
      </p:pic>
      <p:sp>
        <p:nvSpPr>
          <p:cNvPr id="2867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Highly available writes </a:t>
            </a:r>
            <a:r>
              <a:rPr lang="en-US" dirty="0"/>
              <a:t>despite failures</a:t>
            </a:r>
          </a:p>
          <a:p>
            <a:pPr lvl="1"/>
            <a:r>
              <a:rPr lang="en-US" altLang="en-US" dirty="0"/>
              <a:t>Despite disks failing, network routes flapping, “data centers destroyed by tornadoes”</a:t>
            </a:r>
          </a:p>
          <a:p>
            <a:pPr lvl="1"/>
            <a:r>
              <a:rPr lang="en-US" altLang="en-US" dirty="0"/>
              <a:t>Always respond quickly, even during failures </a:t>
            </a:r>
            <a:r>
              <a:rPr lang="en-US" altLang="en-US" dirty="0">
                <a:sym typeface="Wingdings"/>
              </a:rPr>
              <a:t> replication</a:t>
            </a:r>
          </a:p>
          <a:p>
            <a:pPr lvl="1"/>
            <a:endParaRPr lang="en-US" altLang="en-US" dirty="0"/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Low request-response latency: </a:t>
            </a:r>
            <a:r>
              <a:rPr lang="en-US" dirty="0"/>
              <a:t>focus on </a:t>
            </a:r>
            <a:r>
              <a:rPr lang="en-US" b="1" dirty="0"/>
              <a:t>99.9%</a:t>
            </a:r>
            <a:r>
              <a:rPr lang="en-US" dirty="0"/>
              <a:t> SLA</a:t>
            </a:r>
          </a:p>
          <a:p>
            <a:endParaRPr lang="en-US" dirty="0"/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Incrementally scalable </a:t>
            </a:r>
            <a:r>
              <a:rPr lang="en-US" dirty="0"/>
              <a:t>as servers grow to workload</a:t>
            </a:r>
          </a:p>
          <a:p>
            <a:pPr lvl="1"/>
            <a:r>
              <a:rPr lang="en-US" altLang="en-US" dirty="0"/>
              <a:t>Adding “nodes” should be seamless</a:t>
            </a:r>
          </a:p>
          <a:p>
            <a:endParaRPr lang="en-US" altLang="en-US" dirty="0"/>
          </a:p>
          <a:p>
            <a:r>
              <a:rPr lang="en-US" altLang="en-US" dirty="0"/>
              <a:t>Comprehensible </a:t>
            </a:r>
            <a:r>
              <a:rPr lang="en-US" altLang="en-US" b="1" dirty="0">
                <a:solidFill>
                  <a:schemeClr val="accent6">
                    <a:lumMod val="75000"/>
                  </a:schemeClr>
                </a:solidFill>
              </a:rPr>
              <a:t>conflict resolution</a:t>
            </a:r>
          </a:p>
          <a:p>
            <a:pPr lvl="1"/>
            <a:r>
              <a:rPr lang="en-US" altLang="en-US" dirty="0"/>
              <a:t>High availability in above sense implies conflicts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111C5-E04E-4942-8174-12BB645D56A6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Dynamo requirements</a:t>
            </a:r>
            <a:endParaRPr lang="en-US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546706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How is data </a:t>
            </a:r>
            <a:r>
              <a:rPr lang="en-US" altLang="en-US" b="1" dirty="0">
                <a:solidFill>
                  <a:schemeClr val="accent5">
                    <a:lumMod val="50000"/>
                  </a:schemeClr>
                </a:solidFill>
              </a:rPr>
              <a:t>placed and replicated?</a:t>
            </a:r>
          </a:p>
          <a:p>
            <a:endParaRPr lang="en-US" altLang="en-US" b="1" dirty="0"/>
          </a:p>
          <a:p>
            <a:r>
              <a:rPr lang="en-US" altLang="en-US" dirty="0"/>
              <a:t>How are </a:t>
            </a:r>
            <a:r>
              <a:rPr lang="en-US" altLang="en-US" b="1" dirty="0">
                <a:solidFill>
                  <a:schemeClr val="accent5">
                    <a:lumMod val="50000"/>
                  </a:schemeClr>
                </a:solidFill>
              </a:rPr>
              <a:t>requests routed and handled </a:t>
            </a:r>
            <a:r>
              <a:rPr lang="en-US" altLang="en-US" dirty="0"/>
              <a:t>in a replicated system?</a:t>
            </a:r>
          </a:p>
          <a:p>
            <a:endParaRPr lang="en-US" altLang="en-US" dirty="0"/>
          </a:p>
          <a:p>
            <a:r>
              <a:rPr lang="en-US" altLang="en-US" dirty="0"/>
              <a:t>How to cope with temporary and permanent </a:t>
            </a:r>
            <a:r>
              <a:rPr lang="en-US" altLang="en-US" b="1" dirty="0">
                <a:solidFill>
                  <a:schemeClr val="accent6">
                    <a:lumMod val="75000"/>
                  </a:schemeClr>
                </a:solidFill>
              </a:rPr>
              <a:t>node</a:t>
            </a:r>
            <a:r>
              <a:rPr lang="en-US" alt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b="1" dirty="0">
                <a:solidFill>
                  <a:schemeClr val="accent6">
                    <a:lumMod val="75000"/>
                  </a:schemeClr>
                </a:solidFill>
              </a:rPr>
              <a:t>failures?</a:t>
            </a:r>
          </a:p>
        </p:txBody>
      </p:sp>
      <p:sp>
        <p:nvSpPr>
          <p:cNvPr id="3072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fld id="{CC0C88DD-F715-BB4F-AC89-45C5FFC11E71}" type="slidenum">
              <a:rPr lang="en-US" altLang="en-US" smtClean="0"/>
              <a:pPr/>
              <a:t>18</a:t>
            </a:fld>
            <a:endParaRPr lang="en-US" altLang="en-US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Design questions</a:t>
            </a:r>
          </a:p>
        </p:txBody>
      </p:sp>
    </p:spTree>
    <p:extLst>
      <p:ext uri="{BB962C8B-B14F-4D97-AF65-F5344CB8AC3E}">
        <p14:creationId xmlns:p14="http://schemas.microsoft.com/office/powerpoint/2010/main" val="3531610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Dynamo’s system interface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763000" cy="5036949"/>
          </a:xfrm>
        </p:spPr>
        <p:txBody>
          <a:bodyPr>
            <a:normAutofit/>
          </a:bodyPr>
          <a:lstStyle/>
          <a:p>
            <a:r>
              <a:rPr lang="en-US" altLang="en-US" dirty="0"/>
              <a:t>Basic interface is a key-value store</a:t>
            </a:r>
            <a:endParaRPr lang="en-US" altLang="en-US" dirty="0">
              <a:sym typeface="Wingdings" charset="2"/>
            </a:endParaRPr>
          </a:p>
          <a:p>
            <a:pPr lvl="1"/>
            <a:r>
              <a:rPr lang="en-US" altLang="en-US" b="1" dirty="0">
                <a:sym typeface="Wingdings" charset="2"/>
              </a:rPr>
              <a:t>get(k)</a:t>
            </a:r>
            <a:r>
              <a:rPr lang="en-US" altLang="en-US" dirty="0">
                <a:sym typeface="Wingdings" charset="2"/>
              </a:rPr>
              <a:t> and </a:t>
            </a:r>
            <a:r>
              <a:rPr lang="en-US" altLang="en-US" b="1" dirty="0">
                <a:sym typeface="Wingdings" charset="2"/>
              </a:rPr>
              <a:t>put(k, v)</a:t>
            </a:r>
          </a:p>
          <a:p>
            <a:pPr lvl="1"/>
            <a:r>
              <a:rPr lang="en-US" dirty="0"/>
              <a:t>Keys and values opaque to Dynamo</a:t>
            </a:r>
          </a:p>
          <a:p>
            <a:endParaRPr lang="en-US" dirty="0"/>
          </a:p>
          <a:p>
            <a:r>
              <a:rPr lang="en-US" dirty="0"/>
              <a:t>get(key) </a:t>
            </a:r>
            <a:r>
              <a:rPr lang="en-US" dirty="0">
                <a:sym typeface="Wingdings"/>
              </a:rPr>
              <a:t> value,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sym typeface="Wingdings"/>
              </a:rPr>
              <a:t>context</a:t>
            </a:r>
          </a:p>
          <a:p>
            <a:pPr lvl="1"/>
            <a:r>
              <a:rPr lang="en-US" dirty="0">
                <a:sym typeface="Wingdings"/>
              </a:rPr>
              <a:t>Returns one value or multiple conflicting values</a:t>
            </a:r>
          </a:p>
          <a:p>
            <a:pPr lvl="1"/>
            <a:r>
              <a:rPr lang="en-US" dirty="0">
                <a:sym typeface="Wingdings"/>
              </a:rPr>
              <a:t>Context describes version(s) of value(s)</a:t>
            </a:r>
          </a:p>
          <a:p>
            <a:pPr lvl="1"/>
            <a:endParaRPr lang="en-US" dirty="0">
              <a:sym typeface="Wingdings"/>
            </a:endParaRPr>
          </a:p>
          <a:p>
            <a:r>
              <a:rPr lang="en-US" dirty="0">
                <a:sym typeface="Wingdings"/>
              </a:rPr>
              <a:t>put(key,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sym typeface="Wingdings"/>
              </a:rPr>
              <a:t>context</a:t>
            </a:r>
            <a:r>
              <a:rPr lang="en-US" dirty="0">
                <a:sym typeface="Wingdings"/>
              </a:rPr>
              <a:t>, value)  “OK”</a:t>
            </a:r>
          </a:p>
          <a:p>
            <a:pPr lvl="1"/>
            <a:r>
              <a:rPr lang="en-US" b="1" dirty="0">
                <a:solidFill>
                  <a:schemeClr val="accent5">
                    <a:lumMod val="50000"/>
                  </a:schemeClr>
                </a:solidFill>
                <a:sym typeface="Wingdings"/>
              </a:rPr>
              <a:t>Context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sym typeface="Wingdings"/>
              </a:rPr>
              <a:t> </a:t>
            </a:r>
            <a:r>
              <a:rPr lang="en-US" dirty="0">
                <a:sym typeface="Wingdings"/>
              </a:rPr>
              <a:t>indicates </a:t>
            </a:r>
            <a:r>
              <a:rPr lang="en-US" b="1" dirty="0">
                <a:sym typeface="Wingdings"/>
              </a:rPr>
              <a:t>which versions </a:t>
            </a:r>
            <a:r>
              <a:rPr lang="en-US" dirty="0">
                <a:sym typeface="Wingdings"/>
              </a:rPr>
              <a:t>this version supersedes or merges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A4DBD-C1B9-FE40-8FEF-473DBC8C018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836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 descr="j02857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80200" y="2876550"/>
            <a:ext cx="1824038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Horizontal or vertical scalability?</a:t>
            </a:r>
            <a:endParaRPr lang="en-US" altLang="en-US" dirty="0"/>
          </a:p>
        </p:txBody>
      </p:sp>
      <p:pic>
        <p:nvPicPr>
          <p:cNvPr id="24581" name="Picture 5" descr="j02857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20775" y="1835150"/>
            <a:ext cx="1824038" cy="308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TextBox 1"/>
          <p:cNvSpPr txBox="1">
            <a:spLocks noChangeArrowheads="1"/>
          </p:cNvSpPr>
          <p:nvPr/>
        </p:nvSpPr>
        <p:spPr bwMode="auto">
          <a:xfrm>
            <a:off x="685800" y="5053013"/>
            <a:ext cx="2705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US" altLang="en-US" sz="3200"/>
              <a:t>Vertical Scaling</a:t>
            </a:r>
          </a:p>
        </p:txBody>
      </p:sp>
      <p:sp>
        <p:nvSpPr>
          <p:cNvPr id="24583" name="TextBox 6"/>
          <p:cNvSpPr txBox="1">
            <a:spLocks noChangeArrowheads="1"/>
          </p:cNvSpPr>
          <p:nvPr/>
        </p:nvSpPr>
        <p:spPr bwMode="auto">
          <a:xfrm>
            <a:off x="4841875" y="5053013"/>
            <a:ext cx="31654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US" altLang="en-US" sz="3200"/>
              <a:t>Horizontal Scaling</a:t>
            </a:r>
          </a:p>
        </p:txBody>
      </p:sp>
      <p:pic>
        <p:nvPicPr>
          <p:cNvPr id="24584" name="Picture 5" descr="j02857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99088" y="2876550"/>
            <a:ext cx="1824037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Picture 5" descr="j02857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78288" y="2876550"/>
            <a:ext cx="1824037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934AC4-E5A6-0446-ADDB-6CB25A5DDD1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7560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763000" cy="3192213"/>
          </a:xfrm>
        </p:spPr>
        <p:txBody>
          <a:bodyPr/>
          <a:lstStyle/>
          <a:p>
            <a:r>
              <a:rPr lang="en-US" b="1" spc="-100" dirty="0">
                <a:solidFill>
                  <a:schemeClr val="accent5">
                    <a:lumMod val="50000"/>
                  </a:schemeClr>
                </a:solidFill>
              </a:rPr>
              <a:t>Place</a:t>
            </a:r>
            <a:r>
              <a:rPr lang="en-US" spc="-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pc="-100" dirty="0"/>
              <a:t>replicated data on nodes with </a:t>
            </a:r>
            <a:r>
              <a:rPr lang="en-US" b="1" spc="-100" dirty="0">
                <a:solidFill>
                  <a:schemeClr val="accent5">
                    <a:lumMod val="50000"/>
                  </a:schemeClr>
                </a:solidFill>
              </a:rPr>
              <a:t>consistent hashing</a:t>
            </a:r>
          </a:p>
          <a:p>
            <a:endParaRPr lang="en-US" dirty="0"/>
          </a:p>
          <a:p>
            <a:r>
              <a:rPr lang="en-US" dirty="0"/>
              <a:t>Maintain consistency of replicated data with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vector clocks</a:t>
            </a:r>
            <a:endParaRPr lang="en-US" dirty="0"/>
          </a:p>
          <a:p>
            <a:pPr lvl="1"/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Eventual consistency </a:t>
            </a:r>
            <a:r>
              <a:rPr lang="en-US" dirty="0"/>
              <a:t>for replicated data: prioritize success and low latency of writes over reads</a:t>
            </a:r>
          </a:p>
          <a:p>
            <a:pPr lvl="2"/>
            <a:r>
              <a:rPr lang="en-US" dirty="0"/>
              <a:t>And availability over consistency (unlike DBs)</a:t>
            </a:r>
          </a:p>
          <a:p>
            <a:endParaRPr lang="en-US" dirty="0"/>
          </a:p>
          <a:p>
            <a:r>
              <a:rPr lang="en-US" dirty="0"/>
              <a:t>Efficiently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synchronize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replicas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/>
              <a:t>using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Merkle trees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A4DBD-C1B9-FE40-8FEF-473DBC8C018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Dynamo’s techniques</a:t>
            </a:r>
          </a:p>
        </p:txBody>
      </p:sp>
      <p:sp>
        <p:nvSpPr>
          <p:cNvPr id="5" name="Rectangle 4"/>
          <p:cNvSpPr/>
          <p:nvPr/>
        </p:nvSpPr>
        <p:spPr>
          <a:xfrm>
            <a:off x="1716258" y="5028795"/>
            <a:ext cx="5635307" cy="100624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600" dirty="0">
                <a:solidFill>
                  <a:schemeClr val="tx1"/>
                </a:solidFill>
              </a:rPr>
              <a:t>Key trade-offs: </a:t>
            </a:r>
            <a:r>
              <a:rPr lang="en-US" sz="2600" b="0" dirty="0">
                <a:solidFill>
                  <a:schemeClr val="tx1"/>
                </a:solidFill>
              </a:rPr>
              <a:t>Response time vs. consistency vs. durability</a:t>
            </a:r>
          </a:p>
        </p:txBody>
      </p:sp>
    </p:spTree>
    <p:extLst>
      <p:ext uri="{BB962C8B-B14F-4D97-AF65-F5344CB8AC3E}">
        <p14:creationId xmlns:p14="http://schemas.microsoft.com/office/powerpoint/2010/main" val="590883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Data placement</a:t>
            </a:r>
          </a:p>
        </p:txBody>
      </p:sp>
      <p:pic>
        <p:nvPicPr>
          <p:cNvPr id="3277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0061" y="1739154"/>
            <a:ext cx="5680364" cy="4457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71960" y="1575361"/>
            <a:ext cx="10230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>
                <a:latin typeface="Times New Roman" charset="0"/>
                <a:ea typeface="Times New Roman" charset="0"/>
                <a:cs typeface="Times New Roman" charset="0"/>
              </a:rPr>
              <a:t>Key </a:t>
            </a:r>
            <a:r>
              <a:rPr lang="en-US" sz="2400">
                <a:latin typeface="Times New Roman" charset="0"/>
                <a:ea typeface="Times New Roman" charset="0"/>
                <a:cs typeface="Times New Roman" charset="0"/>
              </a:rPr>
              <a:t>K</a:t>
            </a:r>
          </a:p>
        </p:txBody>
      </p:sp>
      <p:sp>
        <p:nvSpPr>
          <p:cNvPr id="4" name="Rectangle 3"/>
          <p:cNvSpPr/>
          <p:nvPr/>
        </p:nvSpPr>
        <p:spPr>
          <a:xfrm>
            <a:off x="5066607" y="2037026"/>
            <a:ext cx="1039091" cy="50569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14920" y="3004382"/>
            <a:ext cx="24336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accent6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Coordinator </a:t>
            </a:r>
            <a:r>
              <a:rPr lang="en-US" sz="2400" b="0" dirty="0">
                <a:latin typeface="Times New Roman" charset="0"/>
                <a:ea typeface="Times New Roman" charset="0"/>
                <a:cs typeface="Times New Roman" charset="0"/>
              </a:rPr>
              <a:t>node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934AC4-E5A6-0446-ADDB-6CB25A5DDD13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14716" y="6091535"/>
            <a:ext cx="75144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Times New Roman" charset="0"/>
                <a:ea typeface="Times New Roman" charset="0"/>
                <a:cs typeface="Times New Roman" charset="0"/>
              </a:rPr>
              <a:t>Each data item is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replicated</a:t>
            </a:r>
            <a:r>
              <a:rPr lang="en-US" sz="2400" b="0" dirty="0">
                <a:solidFill>
                  <a:schemeClr val="accent6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b="0" dirty="0">
                <a:latin typeface="Times New Roman" charset="0"/>
                <a:ea typeface="Times New Roman" charset="0"/>
                <a:cs typeface="Times New Roman" charset="0"/>
              </a:rPr>
              <a:t>at </a:t>
            </a:r>
            <a:r>
              <a:rPr lang="en-US" sz="2400" i="1" dirty="0">
                <a:latin typeface="Times New Roman" charset="0"/>
                <a:ea typeface="Times New Roman" charset="0"/>
                <a:cs typeface="Times New Roman" charset="0"/>
              </a:rPr>
              <a:t>N</a:t>
            </a:r>
            <a:r>
              <a:rPr lang="en-US" sz="2400" b="0" dirty="0">
                <a:latin typeface="Times New Roman" charset="0"/>
                <a:ea typeface="Times New Roman" charset="0"/>
                <a:cs typeface="Times New Roman" charset="0"/>
              </a:rPr>
              <a:t> virtual nodes (e.g., </a:t>
            </a:r>
            <a:r>
              <a:rPr lang="en-US" sz="2400" b="0" i="1" dirty="0">
                <a:latin typeface="Times New Roman" charset="0"/>
                <a:ea typeface="Times New Roman" charset="0"/>
                <a:cs typeface="Times New Roman" charset="0"/>
              </a:rPr>
              <a:t>N</a:t>
            </a:r>
            <a:r>
              <a:rPr lang="en-US" sz="2400" b="0" dirty="0">
                <a:latin typeface="Times New Roman" charset="0"/>
                <a:ea typeface="Times New Roman" charset="0"/>
                <a:cs typeface="Times New Roman" charset="0"/>
              </a:rPr>
              <a:t> = 3)</a:t>
            </a:r>
            <a:endParaRPr lang="en-US" sz="24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5926086" y="1596732"/>
            <a:ext cx="2160810" cy="775036"/>
          </a:xfrm>
          <a:prstGeom prst="wedgeRoundRectCallout">
            <a:avLst>
              <a:gd name="adj1" fmla="val -75861"/>
              <a:gd name="adj2" fmla="val 148851"/>
              <a:gd name="adj3" fmla="val 16667"/>
            </a:avLst>
          </a:prstGeom>
          <a:solidFill>
            <a:srgbClr val="FFFF99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b="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put(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K</a:t>
            </a:r>
            <a:r>
              <a:rPr lang="en-US" b="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,</a:t>
            </a:r>
            <a:r>
              <a:rPr lang="is-IS" b="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…), get(</a:t>
            </a:r>
            <a:r>
              <a:rPr lang="is-I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K</a:t>
            </a:r>
            <a:r>
              <a:rPr lang="is-IS" b="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) requests go to me</a:t>
            </a:r>
            <a:endParaRPr lang="en-US" b="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6126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Much like in Chord: a key-value pair </a:t>
            </a:r>
            <a:r>
              <a:rPr lang="en-US" sz="2800" dirty="0">
                <a:sym typeface="Wingdings"/>
              </a:rPr>
              <a:t> </a:t>
            </a:r>
            <a:r>
              <a:rPr lang="en-US" sz="2800" dirty="0"/>
              <a:t>key’s </a:t>
            </a:r>
            <a:r>
              <a:rPr lang="en-US" sz="2800" i="1" dirty="0"/>
              <a:t>N</a:t>
            </a:r>
            <a:r>
              <a:rPr lang="en-US" sz="2800" dirty="0"/>
              <a:t> successors (</a:t>
            </a:r>
            <a:r>
              <a:rPr lang="en-US" sz="2800" b="1" i="1" dirty="0">
                <a:solidFill>
                  <a:schemeClr val="accent6">
                    <a:lumMod val="75000"/>
                  </a:schemeClr>
                </a:solidFill>
              </a:rPr>
              <a:t>preference list</a:t>
            </a:r>
            <a:r>
              <a:rPr lang="en-US" sz="2800" dirty="0"/>
              <a:t>)</a:t>
            </a:r>
          </a:p>
          <a:p>
            <a:pPr lvl="1"/>
            <a:r>
              <a:rPr lang="en-US" sz="2800" b="1" dirty="0"/>
              <a:t>Coordinator receives a put </a:t>
            </a:r>
            <a:r>
              <a:rPr lang="en-US" sz="2800" dirty="0"/>
              <a:t>for some key</a:t>
            </a:r>
          </a:p>
          <a:p>
            <a:pPr lvl="1"/>
            <a:r>
              <a:rPr lang="en-US" sz="2800" dirty="0"/>
              <a:t>Coordinator then 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replicates data onto nodes </a:t>
            </a:r>
            <a:r>
              <a:rPr lang="en-US" sz="2800" dirty="0"/>
              <a:t>in the key’s </a:t>
            </a:r>
            <a:r>
              <a:rPr lang="en-US" sz="2800" b="1" dirty="0"/>
              <a:t>preference list</a:t>
            </a:r>
          </a:p>
          <a:p>
            <a:endParaRPr lang="en-US" sz="2800" dirty="0"/>
          </a:p>
          <a:p>
            <a:r>
              <a:rPr lang="en-US" sz="2800" dirty="0"/>
              <a:t>Writes to more than just </a:t>
            </a:r>
            <a:r>
              <a:rPr lang="en-US" sz="2800" i="1" dirty="0"/>
              <a:t>N</a:t>
            </a:r>
            <a:r>
              <a:rPr lang="en-US" sz="2800" dirty="0"/>
              <a:t> successors in case of failure</a:t>
            </a:r>
          </a:p>
          <a:p>
            <a:pPr lvl="1"/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For robustness, the preference list </a:t>
            </a:r>
            <a:r>
              <a:rPr lang="en-US" sz="2800" b="1" dirty="0"/>
              <a:t>skips tokens </a:t>
            </a:r>
            <a:r>
              <a:rPr lang="en-US" sz="2800" dirty="0"/>
              <a:t>to 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ensure distinct physical nodes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A4DBD-C1B9-FE40-8FEF-473DBC8C018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replication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207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Gossip: </a:t>
            </a:r>
            <a:r>
              <a:rPr lang="en-US" sz="2800" dirty="0"/>
              <a:t>Once per second, each node contacts a </a:t>
            </a:r>
            <a:r>
              <a:rPr lang="en-US" sz="2800" b="1" dirty="0"/>
              <a:t>randomly chosen other node</a:t>
            </a:r>
          </a:p>
          <a:p>
            <a:pPr lvl="1"/>
            <a:r>
              <a:rPr lang="en-US" sz="2800" dirty="0"/>
              <a:t>They 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exchange their lists of known nodes </a:t>
            </a:r>
            <a:r>
              <a:rPr lang="en-US" sz="2800" dirty="0"/>
              <a:t>(including virtual node IDs)</a:t>
            </a:r>
          </a:p>
          <a:p>
            <a:r>
              <a:rPr lang="en-US" sz="2800" dirty="0"/>
              <a:t>Assumes all nodes will come back eventually, doesn’t repartition</a:t>
            </a:r>
          </a:p>
          <a:p>
            <a:r>
              <a:rPr lang="en-US" sz="2800" dirty="0"/>
              <a:t>Each node 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learns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800" dirty="0"/>
              <a:t>which others handle all 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key ranges</a:t>
            </a:r>
          </a:p>
          <a:p>
            <a:pPr lvl="1"/>
            <a:endParaRPr lang="en-US" sz="2800" b="1" dirty="0"/>
          </a:p>
          <a:p>
            <a:pPr lvl="1"/>
            <a:r>
              <a:rPr lang="en-US" sz="2800" b="1" dirty="0"/>
              <a:t>Result: All</a:t>
            </a:r>
            <a:r>
              <a:rPr lang="en-US" sz="2800" dirty="0"/>
              <a:t> nodes can send 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</a:rPr>
              <a:t>directly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</a:rPr>
              <a:t>to any key’s coordinator</a:t>
            </a:r>
            <a:r>
              <a:rPr lang="en-US" sz="2800" dirty="0"/>
              <a:t> 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(“zero-hop DHT”)</a:t>
            </a:r>
          </a:p>
          <a:p>
            <a:pPr lvl="2"/>
            <a:r>
              <a:rPr lang="en-US" sz="2800" b="1" dirty="0">
                <a:solidFill>
                  <a:schemeClr val="accent3">
                    <a:lumMod val="50000"/>
                  </a:schemeClr>
                </a:solidFill>
              </a:rPr>
              <a:t>Reduces variability </a:t>
            </a:r>
            <a:r>
              <a:rPr lang="en-US" sz="2800" dirty="0"/>
              <a:t>in response times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A4DBD-C1B9-FE40-8FEF-473DBC8C018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Gossip and “lookup”</a:t>
            </a:r>
          </a:p>
        </p:txBody>
      </p:sp>
    </p:spTree>
    <p:extLst>
      <p:ext uri="{BB962C8B-B14F-4D97-AF65-F5344CB8AC3E}">
        <p14:creationId xmlns:p14="http://schemas.microsoft.com/office/powerpoint/2010/main" val="772072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Suppose </a:t>
            </a:r>
            <a:r>
              <a:rPr lang="en-US" b="1" dirty="0"/>
              <a:t>three</a:t>
            </a:r>
            <a:r>
              <a:rPr lang="en-US" dirty="0"/>
              <a:t> replicas are partitioned into </a:t>
            </a:r>
            <a:r>
              <a:rPr lang="en-US" b="1" dirty="0"/>
              <a:t>two and one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pc="-150" dirty="0"/>
              <a:t>If one replica fixed as master, no client in other partition can write</a:t>
            </a:r>
          </a:p>
          <a:p>
            <a:endParaRPr lang="en-US" dirty="0"/>
          </a:p>
          <a:p>
            <a:r>
              <a:rPr lang="en-US" dirty="0"/>
              <a:t>Traditional distributed databases emphasize consistency over availability when there are partitions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A4DBD-C1B9-FE40-8FEF-473DBC8C018B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pc="-150" dirty="0"/>
              <a:t>Partitions force a choice between availability and consistency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961169" y="2013667"/>
            <a:ext cx="7221662" cy="1279602"/>
            <a:chOff x="868101" y="2013667"/>
            <a:chExt cx="7221662" cy="1279602"/>
          </a:xfrm>
        </p:grpSpPr>
        <p:grpSp>
          <p:nvGrpSpPr>
            <p:cNvPr id="32" name="Group 31"/>
            <p:cNvGrpSpPr/>
            <p:nvPr/>
          </p:nvGrpSpPr>
          <p:grpSpPr>
            <a:xfrm>
              <a:off x="868101" y="2022084"/>
              <a:ext cx="2055774" cy="1271185"/>
              <a:chOff x="3868476" y="1714903"/>
              <a:chExt cx="2055774" cy="1271185"/>
            </a:xfrm>
          </p:grpSpPr>
          <p:sp>
            <p:nvSpPr>
              <p:cNvPr id="30" name="Cloud 29"/>
              <p:cNvSpPr/>
              <p:nvPr/>
            </p:nvSpPr>
            <p:spPr>
              <a:xfrm>
                <a:off x="3868476" y="1714903"/>
                <a:ext cx="2055774" cy="1271185"/>
              </a:xfrm>
              <a:prstGeom prst="cloud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b="0" dirty="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27" name="Oval 26"/>
              <p:cNvSpPr/>
              <p:nvPr/>
            </p:nvSpPr>
            <p:spPr bwMode="auto">
              <a:xfrm>
                <a:off x="4233615" y="2447434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charset="0"/>
                  <a:ea typeface="Batang" charset="0"/>
                  <a:cs typeface="Arial" charset="0"/>
                </a:endParaRPr>
              </a:p>
            </p:txBody>
          </p:sp>
          <p:sp>
            <p:nvSpPr>
              <p:cNvPr id="28" name="Oval 27"/>
              <p:cNvSpPr/>
              <p:nvPr/>
            </p:nvSpPr>
            <p:spPr bwMode="auto">
              <a:xfrm>
                <a:off x="4616309" y="1917966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charset="0"/>
                  <a:ea typeface="Batang" charset="0"/>
                  <a:cs typeface="Arial" charset="0"/>
                </a:endParaRPr>
              </a:p>
            </p:txBody>
          </p:sp>
          <p:sp>
            <p:nvSpPr>
              <p:cNvPr id="29" name="Oval 28"/>
              <p:cNvSpPr/>
              <p:nvPr/>
            </p:nvSpPr>
            <p:spPr bwMode="auto">
              <a:xfrm rot="20856410">
                <a:off x="5364770" y="2246939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charset="0"/>
                  <a:ea typeface="Batang" charset="0"/>
                  <a:cs typeface="Arial" charset="0"/>
                </a:endParaRPr>
              </a:p>
            </p:txBody>
          </p:sp>
          <p:cxnSp>
            <p:nvCxnSpPr>
              <p:cNvPr id="31" name="Straight Connector 30"/>
              <p:cNvCxnSpPr>
                <a:stCxn id="27" idx="0"/>
                <a:endCxn id="28" idx="3"/>
              </p:cNvCxnSpPr>
              <p:nvPr/>
            </p:nvCxnSpPr>
            <p:spPr bwMode="auto">
              <a:xfrm flipV="1">
                <a:off x="4347915" y="2113088"/>
                <a:ext cx="301872" cy="334346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6" name="Straight Connector 35"/>
              <p:cNvCxnSpPr>
                <a:stCxn id="27" idx="6"/>
                <a:endCxn id="29" idx="2"/>
              </p:cNvCxnSpPr>
              <p:nvPr/>
            </p:nvCxnSpPr>
            <p:spPr bwMode="auto">
              <a:xfrm flipV="1">
                <a:off x="4462215" y="2385770"/>
                <a:ext cx="905218" cy="175964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1" name="Straight Connector 40"/>
              <p:cNvCxnSpPr>
                <a:stCxn id="28" idx="6"/>
                <a:endCxn id="29" idx="1"/>
              </p:cNvCxnSpPr>
              <p:nvPr/>
            </p:nvCxnSpPr>
            <p:spPr bwMode="auto">
              <a:xfrm>
                <a:off x="4844909" y="2032266"/>
                <a:ext cx="537876" cy="26738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3" name="Right Arrow 32"/>
            <p:cNvSpPr/>
            <p:nvPr/>
          </p:nvSpPr>
          <p:spPr>
            <a:xfrm>
              <a:off x="3561410" y="2244434"/>
              <a:ext cx="685800" cy="441486"/>
            </a:xfrm>
            <a:prstGeom prst="rightArrow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61" name="Cloud 60"/>
            <p:cNvSpPr/>
            <p:nvPr/>
          </p:nvSpPr>
          <p:spPr>
            <a:xfrm>
              <a:off x="4891750" y="2031658"/>
              <a:ext cx="1444756" cy="951557"/>
            </a:xfrm>
            <a:prstGeom prst="cloud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5121158" y="2195164"/>
              <a:ext cx="745465" cy="517165"/>
              <a:chOff x="5288472" y="2262240"/>
              <a:chExt cx="745465" cy="517165"/>
            </a:xfrm>
          </p:grpSpPr>
          <p:sp>
            <p:nvSpPr>
              <p:cNvPr id="47" name="Oval 46"/>
              <p:cNvSpPr/>
              <p:nvPr/>
            </p:nvSpPr>
            <p:spPr bwMode="auto">
              <a:xfrm rot="1026486">
                <a:off x="5288472" y="2550805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charset="0"/>
                  <a:ea typeface="Batang" charset="0"/>
                  <a:cs typeface="Arial" charset="0"/>
                </a:endParaRPr>
              </a:p>
            </p:txBody>
          </p:sp>
          <p:sp>
            <p:nvSpPr>
              <p:cNvPr id="48" name="Oval 47"/>
              <p:cNvSpPr/>
              <p:nvPr/>
            </p:nvSpPr>
            <p:spPr bwMode="auto">
              <a:xfrm rot="19834220">
                <a:off x="5805337" y="2262240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charset="0"/>
                  <a:ea typeface="Batang" charset="0"/>
                  <a:cs typeface="Arial" charset="0"/>
                </a:endParaRPr>
              </a:p>
            </p:txBody>
          </p:sp>
          <p:cxnSp>
            <p:nvCxnSpPr>
              <p:cNvPr id="50" name="Straight Connector 49"/>
              <p:cNvCxnSpPr>
                <a:stCxn id="47" idx="7"/>
                <a:endCxn id="48" idx="2"/>
              </p:cNvCxnSpPr>
              <p:nvPr/>
            </p:nvCxnSpPr>
            <p:spPr bwMode="auto">
              <a:xfrm flipV="1">
                <a:off x="5503794" y="2432702"/>
                <a:ext cx="316292" cy="178933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62" name="Cloud 61"/>
            <p:cNvSpPr/>
            <p:nvPr/>
          </p:nvSpPr>
          <p:spPr>
            <a:xfrm>
              <a:off x="6692260" y="2013667"/>
              <a:ext cx="1397503" cy="920435"/>
            </a:xfrm>
            <a:prstGeom prst="cloud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49" name="Oval 48"/>
            <p:cNvSpPr/>
            <p:nvPr/>
          </p:nvSpPr>
          <p:spPr bwMode="auto">
            <a:xfrm>
              <a:off x="7416816" y="2393136"/>
              <a:ext cx="228600" cy="228600"/>
            </a:xfrm>
            <a:prstGeom prst="ellipse">
              <a:avLst/>
            </a:prstGeom>
            <a:solidFill>
              <a:schemeClr val="tx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  <a:ea typeface="Batang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13182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763000" cy="320133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Dynamo emphasizes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availability over consistency </a:t>
            </a:r>
            <a:r>
              <a:rPr lang="en-US" dirty="0"/>
              <a:t>when there are partitions</a:t>
            </a:r>
            <a:br>
              <a:rPr lang="en-US" dirty="0"/>
            </a:br>
            <a:endParaRPr lang="en-US" dirty="0"/>
          </a:p>
          <a:p>
            <a:r>
              <a:rPr lang="en-US" dirty="0"/>
              <a:t>Tell client write complete when only some replicas have stored it</a:t>
            </a:r>
          </a:p>
          <a:p>
            <a:endParaRPr lang="en-US" dirty="0"/>
          </a:p>
          <a:p>
            <a:r>
              <a:rPr lang="en-US" dirty="0"/>
              <a:t>Propagate to other replicas in background</a:t>
            </a:r>
          </a:p>
          <a:p>
            <a:endParaRPr lang="en-US" dirty="0"/>
          </a:p>
          <a:p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Allows writes in both partitions</a:t>
            </a:r>
            <a:r>
              <a:rPr lang="en-US" dirty="0"/>
              <a:t>…but risks:</a:t>
            </a:r>
          </a:p>
          <a:p>
            <a:pPr lvl="1"/>
            <a:r>
              <a:rPr lang="en-US" dirty="0"/>
              <a:t>Returning </a:t>
            </a:r>
            <a:r>
              <a:rPr lang="en-US" b="1" dirty="0">
                <a:solidFill>
                  <a:srgbClr val="FF0000"/>
                </a:solidFill>
              </a:rPr>
              <a:t>stale data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Write conflicts </a:t>
            </a:r>
            <a:r>
              <a:rPr lang="en-US" dirty="0"/>
              <a:t>when partition heals: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A4DBD-C1B9-FE40-8FEF-473DBC8C018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Alternative: Eventual consistency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962532" y="5833867"/>
            <a:ext cx="13520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0" spc="-150"/>
              <a:t>put(k,v</a:t>
            </a:r>
            <a:r>
              <a:rPr lang="en-US" i="0" spc="-150" baseline="-25000"/>
              <a:t>0</a:t>
            </a:r>
            <a:r>
              <a:rPr lang="en-US" i="0" spc="-150" dirty="0"/>
              <a:t>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861978" y="5783758"/>
            <a:ext cx="13871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0" spc="-150" dirty="0"/>
              <a:t>put(k,v</a:t>
            </a:r>
            <a:r>
              <a:rPr lang="en-US" i="0" spc="-150" baseline="-25000" dirty="0"/>
              <a:t>1</a:t>
            </a:r>
            <a:r>
              <a:rPr lang="en-US" i="0" spc="-150" dirty="0"/>
              <a:t>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371973" y="6183868"/>
            <a:ext cx="1138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 dirty="0">
                <a:solidFill>
                  <a:srgbClr val="FF0000"/>
                </a:solidFill>
              </a:rPr>
              <a:t>?@%$!!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892534" y="4763430"/>
            <a:ext cx="7221662" cy="1279602"/>
            <a:chOff x="868101" y="2013667"/>
            <a:chExt cx="7221662" cy="1279602"/>
          </a:xfrm>
        </p:grpSpPr>
        <p:grpSp>
          <p:nvGrpSpPr>
            <p:cNvPr id="32" name="Group 31"/>
            <p:cNvGrpSpPr/>
            <p:nvPr/>
          </p:nvGrpSpPr>
          <p:grpSpPr>
            <a:xfrm>
              <a:off x="868101" y="2022084"/>
              <a:ext cx="2055774" cy="1271185"/>
              <a:chOff x="3868476" y="1714903"/>
              <a:chExt cx="2055774" cy="1271185"/>
            </a:xfrm>
          </p:grpSpPr>
          <p:sp>
            <p:nvSpPr>
              <p:cNvPr id="41" name="Cloud 40"/>
              <p:cNvSpPr/>
              <p:nvPr/>
            </p:nvSpPr>
            <p:spPr>
              <a:xfrm>
                <a:off x="3868476" y="1714903"/>
                <a:ext cx="2055774" cy="1271185"/>
              </a:xfrm>
              <a:prstGeom prst="cloud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b="0" dirty="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42" name="Oval 41"/>
              <p:cNvSpPr/>
              <p:nvPr/>
            </p:nvSpPr>
            <p:spPr bwMode="auto">
              <a:xfrm>
                <a:off x="4233615" y="2447434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charset="0"/>
                  <a:ea typeface="Batang" charset="0"/>
                  <a:cs typeface="Arial" charset="0"/>
                </a:endParaRPr>
              </a:p>
            </p:txBody>
          </p:sp>
          <p:sp>
            <p:nvSpPr>
              <p:cNvPr id="43" name="Oval 42"/>
              <p:cNvSpPr/>
              <p:nvPr/>
            </p:nvSpPr>
            <p:spPr bwMode="auto">
              <a:xfrm>
                <a:off x="4616309" y="1917966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charset="0"/>
                  <a:ea typeface="Batang" charset="0"/>
                  <a:cs typeface="Arial" charset="0"/>
                </a:endParaRPr>
              </a:p>
            </p:txBody>
          </p:sp>
          <p:sp>
            <p:nvSpPr>
              <p:cNvPr id="44" name="Oval 43"/>
              <p:cNvSpPr/>
              <p:nvPr/>
            </p:nvSpPr>
            <p:spPr bwMode="auto">
              <a:xfrm rot="20856410">
                <a:off x="5364770" y="2246939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charset="0"/>
                  <a:ea typeface="Batang" charset="0"/>
                  <a:cs typeface="Arial" charset="0"/>
                </a:endParaRPr>
              </a:p>
            </p:txBody>
          </p:sp>
          <p:cxnSp>
            <p:nvCxnSpPr>
              <p:cNvPr id="45" name="Straight Connector 44"/>
              <p:cNvCxnSpPr/>
              <p:nvPr/>
            </p:nvCxnSpPr>
            <p:spPr bwMode="auto">
              <a:xfrm flipV="1">
                <a:off x="4347915" y="2113088"/>
                <a:ext cx="301872" cy="334346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6" name="Straight Connector 45"/>
              <p:cNvCxnSpPr/>
              <p:nvPr/>
            </p:nvCxnSpPr>
            <p:spPr bwMode="auto">
              <a:xfrm flipV="1">
                <a:off x="4462215" y="2385770"/>
                <a:ext cx="905218" cy="175964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7" name="Straight Connector 46"/>
              <p:cNvCxnSpPr/>
              <p:nvPr/>
            </p:nvCxnSpPr>
            <p:spPr bwMode="auto">
              <a:xfrm>
                <a:off x="4844909" y="2032266"/>
                <a:ext cx="537876" cy="26738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3" name="Right Arrow 32"/>
            <p:cNvSpPr/>
            <p:nvPr/>
          </p:nvSpPr>
          <p:spPr>
            <a:xfrm rot="10800000">
              <a:off x="3561410" y="2244434"/>
              <a:ext cx="685800" cy="441486"/>
            </a:xfrm>
            <a:prstGeom prst="rightArrow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34" name="Cloud 33"/>
            <p:cNvSpPr/>
            <p:nvPr/>
          </p:nvSpPr>
          <p:spPr>
            <a:xfrm>
              <a:off x="4891750" y="2031658"/>
              <a:ext cx="1444756" cy="951557"/>
            </a:xfrm>
            <a:prstGeom prst="cloud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5121158" y="2195164"/>
              <a:ext cx="745465" cy="517165"/>
              <a:chOff x="5288472" y="2262240"/>
              <a:chExt cx="745465" cy="517165"/>
            </a:xfrm>
          </p:grpSpPr>
          <p:sp>
            <p:nvSpPr>
              <p:cNvPr id="38" name="Oval 37"/>
              <p:cNvSpPr/>
              <p:nvPr/>
            </p:nvSpPr>
            <p:spPr bwMode="auto">
              <a:xfrm rot="1026486">
                <a:off x="5288472" y="2550805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charset="0"/>
                  <a:ea typeface="Batang" charset="0"/>
                  <a:cs typeface="Arial" charset="0"/>
                </a:endParaRPr>
              </a:p>
            </p:txBody>
          </p:sp>
          <p:sp>
            <p:nvSpPr>
              <p:cNvPr id="39" name="Oval 38"/>
              <p:cNvSpPr/>
              <p:nvPr/>
            </p:nvSpPr>
            <p:spPr bwMode="auto">
              <a:xfrm rot="19834220">
                <a:off x="5805337" y="2262240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charset="0"/>
                  <a:ea typeface="Batang" charset="0"/>
                  <a:cs typeface="Arial" charset="0"/>
                </a:endParaRPr>
              </a:p>
            </p:txBody>
          </p:sp>
          <p:cxnSp>
            <p:nvCxnSpPr>
              <p:cNvPr id="40" name="Straight Connector 39"/>
              <p:cNvCxnSpPr/>
              <p:nvPr/>
            </p:nvCxnSpPr>
            <p:spPr bwMode="auto">
              <a:xfrm flipV="1">
                <a:off x="5503794" y="2432702"/>
                <a:ext cx="316292" cy="178933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6" name="Cloud 35"/>
            <p:cNvSpPr/>
            <p:nvPr/>
          </p:nvSpPr>
          <p:spPr>
            <a:xfrm>
              <a:off x="6692260" y="2013667"/>
              <a:ext cx="1397503" cy="920435"/>
            </a:xfrm>
            <a:prstGeom prst="cloud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37" name="Oval 36"/>
            <p:cNvSpPr/>
            <p:nvPr/>
          </p:nvSpPr>
          <p:spPr bwMode="auto">
            <a:xfrm>
              <a:off x="7416816" y="2393136"/>
              <a:ext cx="228600" cy="228600"/>
            </a:xfrm>
            <a:prstGeom prst="ellipse">
              <a:avLst/>
            </a:prstGeom>
            <a:solidFill>
              <a:schemeClr val="tx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  <a:ea typeface="Batang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47938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spc="-150" dirty="0"/>
              <a:t>If </a:t>
            </a:r>
            <a:r>
              <a:rPr lang="en-US" sz="2800" b="1" spc="-150" dirty="0">
                <a:solidFill>
                  <a:schemeClr val="accent3">
                    <a:lumMod val="50000"/>
                  </a:schemeClr>
                </a:solidFill>
              </a:rPr>
              <a:t>no failure</a:t>
            </a:r>
            <a:r>
              <a:rPr lang="en-US" sz="2800" spc="-150" dirty="0"/>
              <a:t>, reap </a:t>
            </a:r>
            <a:r>
              <a:rPr lang="en-US" sz="2800" b="1" spc="-150" dirty="0">
                <a:solidFill>
                  <a:schemeClr val="accent3">
                    <a:lumMod val="50000"/>
                  </a:schemeClr>
                </a:solidFill>
              </a:rPr>
              <a:t>consistency benefits </a:t>
            </a:r>
            <a:r>
              <a:rPr lang="en-US" sz="2800" spc="-150" dirty="0"/>
              <a:t>of single master</a:t>
            </a:r>
          </a:p>
          <a:p>
            <a:pPr lvl="1"/>
            <a:r>
              <a:rPr lang="en-US" sz="2800" dirty="0"/>
              <a:t>Else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sacrifice consistency </a:t>
            </a:r>
            <a:r>
              <a:rPr lang="en-US" sz="2800" dirty="0"/>
              <a:t>to 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</a:rPr>
              <a:t>allow progress</a:t>
            </a:r>
          </a:p>
          <a:p>
            <a:endParaRPr lang="en-US" sz="2800" dirty="0"/>
          </a:p>
          <a:p>
            <a:r>
              <a:rPr lang="en-US" sz="2800" dirty="0"/>
              <a:t>Dynamo tries to store all values put() under a key on 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first </a:t>
            </a:r>
            <a:r>
              <a:rPr lang="en-US" sz="2800" b="1" i="1" dirty="0">
                <a:solidFill>
                  <a:schemeClr val="accent5">
                    <a:lumMod val="50000"/>
                  </a:schemeClr>
                </a:solidFill>
              </a:rPr>
              <a:t>N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 live nodes </a:t>
            </a:r>
            <a:r>
              <a:rPr lang="en-US" sz="2800" dirty="0"/>
              <a:t>of coordinator’s </a:t>
            </a:r>
            <a:r>
              <a:rPr lang="en-US" sz="2800" b="1" dirty="0"/>
              <a:t>preference list</a:t>
            </a:r>
          </a:p>
          <a:p>
            <a:endParaRPr lang="en-US" sz="2800" dirty="0"/>
          </a:p>
          <a:p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BUT to speed up </a:t>
            </a:r>
            <a:r>
              <a:rPr lang="en-US" sz="2800" dirty="0"/>
              <a:t>get() and put():</a:t>
            </a:r>
          </a:p>
          <a:p>
            <a:pPr lvl="1"/>
            <a:r>
              <a:rPr lang="en-US" sz="2800" dirty="0"/>
              <a:t>Coordinator returns “success” for </a:t>
            </a:r>
            <a:r>
              <a:rPr lang="en-US" sz="2800" b="1" dirty="0"/>
              <a:t>put</a:t>
            </a:r>
            <a:r>
              <a:rPr lang="en-US" sz="2800" dirty="0"/>
              <a:t> when </a:t>
            </a:r>
            <a:r>
              <a:rPr lang="en-US" sz="2800" b="1" dirty="0"/>
              <a:t>W</a:t>
            </a:r>
            <a:r>
              <a:rPr lang="en-US" sz="2800" dirty="0"/>
              <a:t> &lt; N replicas have completed </a:t>
            </a:r>
            <a:r>
              <a:rPr lang="en-US" sz="2800" b="1" dirty="0"/>
              <a:t>write</a:t>
            </a:r>
          </a:p>
          <a:p>
            <a:pPr lvl="1"/>
            <a:r>
              <a:rPr lang="en-US" sz="2800" dirty="0"/>
              <a:t>Coordinator returns “success” for </a:t>
            </a:r>
            <a:r>
              <a:rPr lang="en-US" sz="2800" b="1" dirty="0"/>
              <a:t>get</a:t>
            </a:r>
            <a:r>
              <a:rPr lang="en-US" sz="2800" dirty="0"/>
              <a:t> when </a:t>
            </a:r>
            <a:r>
              <a:rPr lang="en-US" sz="2800" b="1" dirty="0"/>
              <a:t>R</a:t>
            </a:r>
            <a:r>
              <a:rPr lang="en-US" sz="2800" dirty="0"/>
              <a:t> &lt; N replicas have completed </a:t>
            </a:r>
            <a:r>
              <a:rPr lang="en-US" sz="2800" b="1" dirty="0"/>
              <a:t>read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A4DBD-C1B9-FE40-8FEF-473DBC8C018B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Mechanism: Sloppy quorums</a:t>
            </a:r>
          </a:p>
        </p:txBody>
      </p:sp>
    </p:spTree>
    <p:extLst>
      <p:ext uri="{BB962C8B-B14F-4D97-AF65-F5344CB8AC3E}">
        <p14:creationId xmlns:p14="http://schemas.microsoft.com/office/powerpoint/2010/main" val="632349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Suppose coordinator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doesn’t receive </a:t>
            </a:r>
            <a:r>
              <a:rPr lang="en-US" sz="2800" b="1" i="1" dirty="0">
                <a:solidFill>
                  <a:schemeClr val="accent6">
                    <a:lumMod val="75000"/>
                  </a:schemeClr>
                </a:solidFill>
              </a:rPr>
              <a:t>W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replies </a:t>
            </a:r>
            <a:r>
              <a:rPr lang="en-US" sz="2800" dirty="0"/>
              <a:t>when replicating a put()</a:t>
            </a:r>
          </a:p>
          <a:p>
            <a:pPr lvl="1"/>
            <a:r>
              <a:rPr lang="en-US" sz="2800" dirty="0"/>
              <a:t>Could return failure, but remember goal of 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high availability for writes…</a:t>
            </a:r>
          </a:p>
          <a:p>
            <a:endParaRPr lang="en-US" sz="2800" dirty="0"/>
          </a:p>
          <a:p>
            <a:endParaRPr lang="en-US" sz="28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Hinted handoff: </a:t>
            </a:r>
            <a:r>
              <a:rPr lang="en-US" sz="2800" dirty="0"/>
              <a:t>Coordinator </a:t>
            </a:r>
            <a:r>
              <a:rPr lang="en-US" sz="2800" b="1" dirty="0"/>
              <a:t>tries further nodes </a:t>
            </a:r>
            <a:r>
              <a:rPr lang="en-US" sz="2800" dirty="0"/>
              <a:t>in preference list (</a:t>
            </a:r>
            <a:r>
              <a:rPr lang="en-US" sz="2800" b="1" dirty="0"/>
              <a:t>beyond first </a:t>
            </a:r>
            <a:r>
              <a:rPr lang="en-US" sz="2800" b="1" i="1" dirty="0"/>
              <a:t>N</a:t>
            </a:r>
            <a:r>
              <a:rPr lang="en-US" sz="2800" dirty="0"/>
              <a:t>) if necessary</a:t>
            </a:r>
          </a:p>
          <a:p>
            <a:pPr lvl="1"/>
            <a:r>
              <a:rPr lang="en-US" sz="2800" dirty="0"/>
              <a:t>Indicates the </a:t>
            </a:r>
            <a:r>
              <a:rPr lang="en-US" sz="2800" b="1" dirty="0"/>
              <a:t>intended replica node </a:t>
            </a:r>
            <a:r>
              <a:rPr lang="en-US" sz="2800" dirty="0"/>
              <a:t>to recipient</a:t>
            </a:r>
          </a:p>
          <a:p>
            <a:pPr lvl="1"/>
            <a:r>
              <a:rPr lang="en-US" sz="2800" b="1" dirty="0"/>
              <a:t>Recipient</a:t>
            </a:r>
            <a:r>
              <a:rPr lang="en-US" sz="2800" dirty="0"/>
              <a:t> will periodically try to forward to the </a:t>
            </a:r>
            <a:r>
              <a:rPr lang="en-US" sz="2800" b="1" dirty="0"/>
              <a:t>intended replica node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A4DBD-C1B9-FE40-8FEF-473DBC8C018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Sloppy quorums: Hinted handoff</a:t>
            </a:r>
          </a:p>
        </p:txBody>
      </p:sp>
    </p:spTree>
    <p:extLst>
      <p:ext uri="{BB962C8B-B14F-4D97-AF65-F5344CB8AC3E}">
        <p14:creationId xmlns:p14="http://schemas.microsoft.com/office/powerpoint/2010/main" val="2146053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fld id="{258DAD32-E849-D841-AA84-E87C2CF7A7E1}" type="slidenum">
              <a:rPr lang="en-US" altLang="en-US" smtClean="0"/>
              <a:pPr/>
              <a:t>28</a:t>
            </a:fld>
            <a:endParaRPr lang="en-US" altLang="en-US"/>
          </a:p>
        </p:txBody>
      </p:sp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Hinted handoff: Example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630" y="1898643"/>
            <a:ext cx="3886606" cy="305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6881222" y="1943038"/>
            <a:ext cx="1039091" cy="50569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47633" y="2560940"/>
            <a:ext cx="1767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>
                <a:solidFill>
                  <a:schemeClr val="accent6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Coordinator</a:t>
            </a:r>
            <a:endParaRPr lang="en-US" sz="2400" b="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05933" y="1572527"/>
            <a:ext cx="10230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>
                <a:latin typeface="Times New Roman" charset="0"/>
                <a:ea typeface="Times New Roman" charset="0"/>
                <a:cs typeface="Times New Roman" charset="0"/>
              </a:rPr>
              <a:t>Key </a:t>
            </a:r>
            <a:r>
              <a:rPr lang="en-US" sz="2400">
                <a:latin typeface="Times New Roman" charset="0"/>
                <a:ea typeface="Times New Roman" charset="0"/>
                <a:cs typeface="Times New Roman" charset="0"/>
              </a:rPr>
              <a:t>K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52400" y="1447800"/>
            <a:ext cx="5418096" cy="5029200"/>
          </a:xfrm>
        </p:spPr>
        <p:txBody>
          <a:bodyPr>
            <a:normAutofit/>
          </a:bodyPr>
          <a:lstStyle/>
          <a:p>
            <a:r>
              <a:rPr lang="en-US" sz="2800" dirty="0"/>
              <a:t>Suppose </a:t>
            </a:r>
            <a:r>
              <a:rPr lang="en-US" sz="2800" b="1" dirty="0">
                <a:solidFill>
                  <a:srgbClr val="FF0000"/>
                </a:solidFill>
              </a:rPr>
              <a:t>C fails</a:t>
            </a:r>
          </a:p>
          <a:p>
            <a:pPr lvl="1"/>
            <a:r>
              <a:rPr lang="en-US" sz="2800" b="1" dirty="0"/>
              <a:t>Node E</a:t>
            </a:r>
            <a:r>
              <a:rPr lang="en-US" sz="2800" dirty="0"/>
              <a:t> is in </a:t>
            </a:r>
            <a:r>
              <a:rPr lang="en-US" sz="2800" b="1" dirty="0"/>
              <a:t>preference list</a:t>
            </a:r>
          </a:p>
          <a:p>
            <a:pPr lvl="2"/>
            <a:r>
              <a:rPr lang="en-US" sz="2800" dirty="0"/>
              <a:t>Needs to receive replica of the data</a:t>
            </a:r>
          </a:p>
          <a:p>
            <a:pPr lvl="1"/>
            <a:r>
              <a:rPr lang="en-US" sz="2800" dirty="0"/>
              <a:t>Hinted Handoff: replica at </a:t>
            </a:r>
            <a:r>
              <a:rPr lang="en-US" sz="2800" b="1" dirty="0"/>
              <a:t>E</a:t>
            </a:r>
            <a:r>
              <a:rPr lang="en-US" sz="2800" dirty="0"/>
              <a:t> points to node </a:t>
            </a:r>
            <a:r>
              <a:rPr lang="en-US" sz="2800" b="1" dirty="0"/>
              <a:t>C</a:t>
            </a:r>
            <a:r>
              <a:rPr lang="en-US" sz="2800" dirty="0"/>
              <a:t>; </a:t>
            </a:r>
            <a:r>
              <a:rPr lang="en-US" sz="2800" b="1" dirty="0"/>
              <a:t>E</a:t>
            </a:r>
            <a:r>
              <a:rPr lang="en-US" sz="2800" dirty="0"/>
              <a:t> periodically forwards to </a:t>
            </a:r>
            <a:r>
              <a:rPr lang="en-US" sz="2800" b="1" dirty="0"/>
              <a:t>C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When 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</a:rPr>
              <a:t>C comes back</a:t>
            </a:r>
          </a:p>
          <a:p>
            <a:pPr lvl="1"/>
            <a:r>
              <a:rPr lang="en-US" sz="2800" b="1" dirty="0"/>
              <a:t>E</a:t>
            </a:r>
            <a:r>
              <a:rPr lang="en-US" sz="2800" dirty="0"/>
              <a:t> forwards the replicated data back to </a:t>
            </a:r>
            <a:r>
              <a:rPr lang="en-US" sz="2800" b="1" dirty="0"/>
              <a:t>C</a:t>
            </a:r>
          </a:p>
        </p:txBody>
      </p:sp>
      <p:sp>
        <p:nvSpPr>
          <p:cNvPr id="11" name="Cross 10"/>
          <p:cNvSpPr/>
          <p:nvPr/>
        </p:nvSpPr>
        <p:spPr>
          <a:xfrm rot="2700000">
            <a:off x="7007900" y="3752850"/>
            <a:ext cx="419100" cy="419100"/>
          </a:xfrm>
          <a:prstGeom prst="plus">
            <a:avLst>
              <a:gd name="adj" fmla="val 36111"/>
            </a:avLst>
          </a:prstGeom>
          <a:solidFill>
            <a:srgbClr val="FF00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88265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Last ¶,§4.6: </a:t>
            </a:r>
            <a:r>
              <a:rPr lang="en-US" sz="2800" b="1" dirty="0"/>
              <a:t>Preference lists always</a:t>
            </a:r>
            <a:r>
              <a:rPr lang="en-US" sz="2800" dirty="0"/>
              <a:t> contain nodes from 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</a:rPr>
              <a:t>more than one data center</a:t>
            </a:r>
          </a:p>
          <a:p>
            <a:pPr lvl="1"/>
            <a:r>
              <a:rPr lang="en-US" sz="2800" b="1" dirty="0">
                <a:solidFill>
                  <a:schemeClr val="accent3">
                    <a:lumMod val="50000"/>
                  </a:schemeClr>
                </a:solidFill>
              </a:rPr>
              <a:t>Consequence: </a:t>
            </a:r>
            <a:r>
              <a:rPr lang="en-US" sz="2800" dirty="0"/>
              <a:t>Data likely to </a:t>
            </a:r>
            <a:r>
              <a:rPr lang="en-US" sz="2800" b="1" dirty="0"/>
              <a:t>survive failure</a:t>
            </a:r>
            <a:r>
              <a:rPr lang="en-US" sz="2800" dirty="0"/>
              <a:t> of </a:t>
            </a:r>
            <a:r>
              <a:rPr lang="en-US" sz="2800" b="1" dirty="0"/>
              <a:t>entire data center</a:t>
            </a:r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Blocking on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writes to a remote data center </a:t>
            </a:r>
            <a:r>
              <a:rPr lang="en-US" sz="2800" dirty="0"/>
              <a:t>would incur unacceptably high latency</a:t>
            </a:r>
          </a:p>
          <a:p>
            <a:pPr lvl="1"/>
            <a:r>
              <a:rPr lang="en-US" sz="2800" b="1" dirty="0"/>
              <a:t>Compromise: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W &lt; N</a:t>
            </a:r>
            <a:r>
              <a:rPr lang="en-US" sz="2800" dirty="0"/>
              <a:t>, eventual consistency</a:t>
            </a:r>
          </a:p>
          <a:p>
            <a:pPr lvl="1"/>
            <a:r>
              <a:rPr lang="en-US" sz="2800" dirty="0"/>
              <a:t>Better </a:t>
            </a:r>
            <a:r>
              <a:rPr lang="en-US" sz="2800" b="1" dirty="0" err="1"/>
              <a:t>durability</a:t>
            </a:r>
            <a:r>
              <a:rPr lang="en-US" sz="2800" dirty="0" err="1"/>
              <a:t>,</a:t>
            </a:r>
            <a:r>
              <a:rPr lang="en-US" sz="2800" b="1" dirty="0" err="1"/>
              <a:t>latency</a:t>
            </a:r>
            <a:r>
              <a:rPr lang="en-US" sz="2800" dirty="0"/>
              <a:t> but worse </a:t>
            </a:r>
            <a:r>
              <a:rPr lang="en-US" sz="2800" b="1" dirty="0"/>
              <a:t>consistency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A4DBD-C1B9-FE40-8FEF-473DBC8C018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Wide-area replication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877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7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Probability of any failure in given period = 1−(1−</a:t>
            </a:r>
            <a:r>
              <a:rPr lang="en-US" altLang="en-US" i="1" dirty="0"/>
              <a:t>p</a:t>
            </a:r>
            <a:r>
              <a:rPr lang="en-US" altLang="en-US" dirty="0"/>
              <a:t>)</a:t>
            </a:r>
            <a:r>
              <a:rPr lang="en-US" altLang="en-US" i="1" baseline="30000" dirty="0"/>
              <a:t>n</a:t>
            </a:r>
          </a:p>
          <a:p>
            <a:pPr lvl="1"/>
            <a:r>
              <a:rPr lang="en-US" altLang="en-US" i="1" dirty="0"/>
              <a:t>p</a:t>
            </a:r>
            <a:r>
              <a:rPr lang="en-US" altLang="en-US" dirty="0"/>
              <a:t> = probability a machine fails in given period</a:t>
            </a:r>
          </a:p>
          <a:p>
            <a:pPr lvl="1"/>
            <a:r>
              <a:rPr lang="en-US" altLang="en-US" i="1" dirty="0"/>
              <a:t>n</a:t>
            </a:r>
            <a:r>
              <a:rPr lang="en-US" altLang="en-US" dirty="0"/>
              <a:t> = number of machines</a:t>
            </a:r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sz="2800" dirty="0"/>
              <a:t>For </a:t>
            </a:r>
            <a:r>
              <a:rPr lang="en-US" altLang="en-US" sz="2800" b="1" dirty="0"/>
              <a:t>50K</a:t>
            </a:r>
            <a:r>
              <a:rPr lang="en-US" altLang="en-US" sz="2800" dirty="0"/>
              <a:t> </a:t>
            </a:r>
            <a:r>
              <a:rPr lang="en-US" altLang="en-US" sz="2800" b="1" dirty="0"/>
              <a:t>machines</a:t>
            </a:r>
            <a:r>
              <a:rPr lang="en-US" altLang="en-US" sz="2800" dirty="0"/>
              <a:t>, each with </a:t>
            </a:r>
            <a:r>
              <a:rPr lang="en-US" altLang="en-US" sz="2800" b="1" dirty="0">
                <a:solidFill>
                  <a:schemeClr val="accent3">
                    <a:lumMod val="50000"/>
                  </a:schemeClr>
                </a:solidFill>
              </a:rPr>
              <a:t>99.99966% available</a:t>
            </a:r>
          </a:p>
          <a:p>
            <a:pPr lvl="1"/>
            <a:r>
              <a:rPr lang="en-US" altLang="en-US" sz="2800" b="1" dirty="0">
                <a:solidFill>
                  <a:srgbClr val="FF0000"/>
                </a:solidFill>
              </a:rPr>
              <a:t>16%</a:t>
            </a:r>
            <a:r>
              <a:rPr lang="en-US" altLang="en-US" sz="2800" dirty="0"/>
              <a:t> of the time, </a:t>
            </a:r>
            <a:r>
              <a:rPr lang="en-US" altLang="en-US" sz="2800" b="1" dirty="0"/>
              <a:t>data center experiences </a:t>
            </a:r>
            <a:r>
              <a:rPr lang="en-US" altLang="en-US" sz="2800" b="1" dirty="0">
                <a:solidFill>
                  <a:srgbClr val="FF0000"/>
                </a:solidFill>
              </a:rPr>
              <a:t>failures</a:t>
            </a:r>
          </a:p>
          <a:p>
            <a:endParaRPr lang="en-US" altLang="en-US" sz="2800" dirty="0"/>
          </a:p>
          <a:p>
            <a:r>
              <a:rPr lang="en-US" altLang="en-US" sz="2800" dirty="0"/>
              <a:t>For </a:t>
            </a:r>
            <a:r>
              <a:rPr lang="en-US" altLang="en-US" sz="2800" b="1" dirty="0"/>
              <a:t>100K machines, </a:t>
            </a:r>
            <a:r>
              <a:rPr lang="en-US" altLang="en-US" sz="2800" b="1" dirty="0">
                <a:solidFill>
                  <a:srgbClr val="FF0000"/>
                </a:solidFill>
              </a:rPr>
              <a:t>failures</a:t>
            </a:r>
            <a:r>
              <a:rPr lang="en-US" altLang="en-US" sz="2800" b="1" dirty="0"/>
              <a:t> </a:t>
            </a:r>
            <a:r>
              <a:rPr lang="en-US" altLang="en-US" sz="2800" b="1" dirty="0">
                <a:solidFill>
                  <a:srgbClr val="FF0000"/>
                </a:solidFill>
              </a:rPr>
              <a:t>30%</a:t>
            </a:r>
            <a:r>
              <a:rPr lang="en-US" altLang="en-US" sz="2800" dirty="0"/>
              <a:t> of the time!</a:t>
            </a: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Horizontal scaling is challenging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26232" y="5771213"/>
            <a:ext cx="8015336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Main challenge: 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Coping with </a:t>
            </a:r>
            <a:r>
              <a:rPr lang="en-US" sz="28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constant failures</a:t>
            </a:r>
          </a:p>
        </p:txBody>
      </p:sp>
    </p:spTree>
    <p:extLst>
      <p:ext uri="{BB962C8B-B14F-4D97-AF65-F5344CB8AC3E}">
        <p14:creationId xmlns:p14="http://schemas.microsoft.com/office/powerpoint/2010/main" val="809462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Suppose coordinator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doesn’t receive </a:t>
            </a:r>
            <a:r>
              <a:rPr lang="en-US" sz="2800" b="1" i="1" dirty="0">
                <a:solidFill>
                  <a:schemeClr val="accent6">
                    <a:lumMod val="75000"/>
                  </a:schemeClr>
                </a:solidFill>
              </a:rPr>
              <a:t>R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replies </a:t>
            </a:r>
            <a:r>
              <a:rPr lang="en-US" sz="2800" dirty="0"/>
              <a:t>when processing a get()</a:t>
            </a:r>
          </a:p>
          <a:p>
            <a:pPr lvl="1"/>
            <a:r>
              <a:rPr lang="en-US" sz="2800" dirty="0"/>
              <a:t>Penultimate ¶,§4.5: “</a:t>
            </a:r>
            <a:r>
              <a:rPr lang="en-US" sz="2800" i="1" dirty="0"/>
              <a:t>R</a:t>
            </a:r>
            <a:r>
              <a:rPr lang="en-US" sz="2800" dirty="0"/>
              <a:t> is the min. number of nodes that must participate in a successful read operation.”</a:t>
            </a:r>
          </a:p>
          <a:p>
            <a:pPr lvl="2"/>
            <a:r>
              <a:rPr lang="en-US" sz="2800" dirty="0"/>
              <a:t>Sounds like these get()s fail</a:t>
            </a:r>
          </a:p>
          <a:p>
            <a:pPr lvl="1"/>
            <a:endParaRPr lang="en-US" sz="2800" dirty="0"/>
          </a:p>
          <a:p>
            <a:r>
              <a:rPr lang="en-US" sz="2800" b="1" dirty="0"/>
              <a:t>Why not return whatever data was found, though?</a:t>
            </a:r>
          </a:p>
          <a:p>
            <a:pPr lvl="1"/>
            <a:r>
              <a:rPr lang="en-US" sz="2800" b="1" spc="-150" dirty="0"/>
              <a:t> </a:t>
            </a:r>
            <a:r>
              <a:rPr lang="en-US" sz="2800" spc="-150" dirty="0"/>
              <a:t>As we will see, consistency not guaranteed anyway…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A4DBD-C1B9-FE40-8FEF-473DBC8C018B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Sloppy quorums and get()s</a:t>
            </a:r>
          </a:p>
        </p:txBody>
      </p:sp>
    </p:spTree>
    <p:extLst>
      <p:ext uri="{BB962C8B-B14F-4D97-AF65-F5344CB8AC3E}">
        <p14:creationId xmlns:p14="http://schemas.microsoft.com/office/powerpoint/2010/main" val="20780070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Common case given in paper: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N = 3; R = W = 2</a:t>
            </a:r>
          </a:p>
          <a:p>
            <a:pPr lvl="1"/>
            <a:r>
              <a:rPr lang="en-US" sz="2800" dirty="0"/>
              <a:t>With these values, </a:t>
            </a:r>
            <a:r>
              <a:rPr lang="en-US" sz="2800" b="1" dirty="0"/>
              <a:t>do sloppy quorums guarantee a get() sees all prior put()s?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If </a:t>
            </a:r>
            <a:r>
              <a:rPr lang="en-US" sz="2800" b="1" dirty="0"/>
              <a:t>no failures</a:t>
            </a:r>
            <a:r>
              <a:rPr lang="en-US" sz="2800" dirty="0"/>
              <a:t>, 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</a:rPr>
              <a:t>yes:</a:t>
            </a:r>
          </a:p>
          <a:p>
            <a:pPr lvl="1"/>
            <a:r>
              <a:rPr lang="en-US" sz="2800" b="1" dirty="0"/>
              <a:t>Two writers </a:t>
            </a:r>
            <a:r>
              <a:rPr lang="en-US" sz="2800" dirty="0"/>
              <a:t>saw each put()</a:t>
            </a:r>
          </a:p>
          <a:p>
            <a:pPr lvl="1"/>
            <a:r>
              <a:rPr lang="en-US" sz="2800" b="1" dirty="0"/>
              <a:t>Two readers </a:t>
            </a:r>
            <a:r>
              <a:rPr lang="en-US" sz="2800" dirty="0"/>
              <a:t>responded to each get()</a:t>
            </a:r>
          </a:p>
          <a:p>
            <a:pPr lvl="1"/>
            <a:r>
              <a:rPr lang="en-US" sz="2800" dirty="0"/>
              <a:t>Write and read 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</a:rPr>
              <a:t>quorums must overlap!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A4DBD-C1B9-FE40-8FEF-473DBC8C018B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Sloppy quorums and freshness</a:t>
            </a:r>
          </a:p>
        </p:txBody>
      </p:sp>
    </p:spTree>
    <p:extLst>
      <p:ext uri="{BB962C8B-B14F-4D97-AF65-F5344CB8AC3E}">
        <p14:creationId xmlns:p14="http://schemas.microsoft.com/office/powerpoint/2010/main" val="537417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Common case given in paper: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N = 3, R = W = 2</a:t>
            </a:r>
          </a:p>
          <a:p>
            <a:pPr lvl="1"/>
            <a:r>
              <a:rPr lang="en-US" sz="2800" dirty="0"/>
              <a:t>With these values, </a:t>
            </a:r>
            <a:r>
              <a:rPr lang="en-US" sz="2800" b="1" dirty="0"/>
              <a:t>do sloppy quorums guarantee a get() sees all prior put()s?</a:t>
            </a:r>
          </a:p>
          <a:p>
            <a:pPr lvl="1"/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With </a:t>
            </a:r>
            <a:r>
              <a:rPr lang="en-US" sz="2800" b="1" dirty="0"/>
              <a:t>node</a:t>
            </a:r>
            <a:r>
              <a:rPr lang="en-US" sz="2800" dirty="0"/>
              <a:t> </a:t>
            </a:r>
            <a:r>
              <a:rPr lang="en-US" sz="2800" b="1" dirty="0"/>
              <a:t>failures,</a:t>
            </a:r>
            <a:r>
              <a:rPr lang="en-US" sz="2800" dirty="0"/>
              <a:t> </a:t>
            </a:r>
            <a:r>
              <a:rPr lang="en-US" sz="2800" b="1" dirty="0">
                <a:solidFill>
                  <a:srgbClr val="FF0000"/>
                </a:solidFill>
              </a:rPr>
              <a:t>no:</a:t>
            </a:r>
          </a:p>
          <a:p>
            <a:pPr lvl="1"/>
            <a:r>
              <a:rPr lang="en-US" sz="2800" b="1" dirty="0"/>
              <a:t>Two nodes </a:t>
            </a:r>
            <a:r>
              <a:rPr lang="en-US" sz="2800" dirty="0"/>
              <a:t>in preference list </a:t>
            </a:r>
            <a:r>
              <a:rPr lang="en-US" sz="2800" b="1" dirty="0"/>
              <a:t>go down</a:t>
            </a:r>
          </a:p>
          <a:p>
            <a:pPr lvl="2"/>
            <a:r>
              <a:rPr lang="en-US" sz="2800" dirty="0"/>
              <a:t>put() replicated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outside preference list; </a:t>
            </a:r>
            <a:r>
              <a:rPr lang="en-US" sz="2800" dirty="0"/>
              <a:t>Hinted handoff nodes have data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  <a:p>
            <a:pPr lvl="1"/>
            <a:endParaRPr lang="en-US" sz="2800" dirty="0"/>
          </a:p>
          <a:p>
            <a:pPr lvl="1"/>
            <a:r>
              <a:rPr lang="en-US" sz="2800" b="1" dirty="0"/>
              <a:t>Two nodes </a:t>
            </a:r>
            <a:r>
              <a:rPr lang="en-US" sz="2800" dirty="0"/>
              <a:t>in preference list </a:t>
            </a:r>
            <a:r>
              <a:rPr lang="en-US" sz="2800" b="1" dirty="0"/>
              <a:t>come back up</a:t>
            </a:r>
            <a:endParaRPr lang="en-US" sz="2800" dirty="0"/>
          </a:p>
          <a:p>
            <a:pPr lvl="2"/>
            <a:r>
              <a:rPr lang="en-US" sz="2800" dirty="0"/>
              <a:t>get() occurs before they receive prior put()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A4DBD-C1B9-FE40-8FEF-473DBC8C018B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Sloppy quorums and freshness</a:t>
            </a:r>
          </a:p>
        </p:txBody>
      </p:sp>
    </p:spTree>
    <p:extLst>
      <p:ext uri="{BB962C8B-B14F-4D97-AF65-F5344CB8AC3E}">
        <p14:creationId xmlns:p14="http://schemas.microsoft.com/office/powerpoint/2010/main" val="15694217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Suppose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N = 3, W = R = 2, </a:t>
            </a:r>
            <a:r>
              <a:rPr lang="en-US" sz="2800" dirty="0"/>
              <a:t>nodes are named </a:t>
            </a:r>
            <a:r>
              <a:rPr lang="en-US" sz="2800" b="1" dirty="0"/>
              <a:t>A, B, C</a:t>
            </a:r>
          </a:p>
          <a:p>
            <a:pPr lvl="1"/>
            <a:r>
              <a:rPr lang="en-US" sz="2800" dirty="0"/>
              <a:t>1</a:t>
            </a:r>
            <a:r>
              <a:rPr lang="en-US" sz="2800" baseline="30000" dirty="0"/>
              <a:t>st</a:t>
            </a:r>
            <a:r>
              <a:rPr lang="en-US" sz="2800" dirty="0"/>
              <a:t> put(k, …) completes on </a:t>
            </a:r>
            <a:r>
              <a:rPr lang="en-US" sz="2800" b="1" dirty="0"/>
              <a:t>A</a:t>
            </a:r>
            <a:r>
              <a:rPr lang="en-US" sz="2800" dirty="0"/>
              <a:t> and </a:t>
            </a:r>
            <a:r>
              <a:rPr lang="en-US" sz="2800" b="1" dirty="0"/>
              <a:t>B</a:t>
            </a:r>
          </a:p>
          <a:p>
            <a:pPr lvl="1"/>
            <a:r>
              <a:rPr lang="en-US" sz="2800" dirty="0"/>
              <a:t>2</a:t>
            </a:r>
            <a:r>
              <a:rPr lang="en-US" sz="2800" baseline="30000" dirty="0"/>
              <a:t>nd</a:t>
            </a:r>
            <a:r>
              <a:rPr lang="en-US" sz="2800" dirty="0"/>
              <a:t> put(k, …) completes on </a:t>
            </a:r>
            <a:r>
              <a:rPr lang="en-US" sz="2800" b="1" dirty="0"/>
              <a:t>B</a:t>
            </a:r>
            <a:r>
              <a:rPr lang="en-US" sz="2800" dirty="0"/>
              <a:t> and </a:t>
            </a:r>
            <a:r>
              <a:rPr lang="en-US" sz="2800" b="1" dirty="0"/>
              <a:t>C</a:t>
            </a:r>
          </a:p>
          <a:p>
            <a:pPr lvl="1"/>
            <a:r>
              <a:rPr lang="en-US" sz="2800" dirty="0"/>
              <a:t>Now get(k) arrives, completes first at </a:t>
            </a:r>
            <a:r>
              <a:rPr lang="en-US" sz="2800" b="1" dirty="0"/>
              <a:t>A</a:t>
            </a:r>
            <a:r>
              <a:rPr lang="en-US" sz="2800" dirty="0"/>
              <a:t> and </a:t>
            </a:r>
            <a:r>
              <a:rPr lang="en-US" sz="2800" b="1" dirty="0"/>
              <a:t>C</a:t>
            </a:r>
          </a:p>
          <a:p>
            <a:pPr lvl="1"/>
            <a:endParaRPr lang="en-US" sz="2800" dirty="0"/>
          </a:p>
          <a:p>
            <a:r>
              <a:rPr lang="en-US" sz="2800" b="1" dirty="0">
                <a:solidFill>
                  <a:srgbClr val="FF0000"/>
                </a:solidFill>
              </a:rPr>
              <a:t>Conflicting results </a:t>
            </a:r>
            <a:r>
              <a:rPr lang="en-US" sz="2800" dirty="0"/>
              <a:t>from </a:t>
            </a:r>
            <a:r>
              <a:rPr lang="en-US" sz="2800" b="1" dirty="0"/>
              <a:t>A</a:t>
            </a:r>
            <a:r>
              <a:rPr lang="en-US" sz="2800" dirty="0"/>
              <a:t> and </a:t>
            </a:r>
            <a:r>
              <a:rPr lang="en-US" sz="2800" b="1" dirty="0"/>
              <a:t>C</a:t>
            </a:r>
          </a:p>
          <a:p>
            <a:pPr lvl="1"/>
            <a:r>
              <a:rPr lang="en-US" sz="2800" dirty="0"/>
              <a:t>Each has seen a </a:t>
            </a:r>
            <a:r>
              <a:rPr lang="en-US" sz="2800" b="1" dirty="0">
                <a:solidFill>
                  <a:srgbClr val="FF0000"/>
                </a:solidFill>
              </a:rPr>
              <a:t>different put(k, …)</a:t>
            </a:r>
          </a:p>
          <a:p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800" b="1" spc="-150" dirty="0">
                <a:solidFill>
                  <a:schemeClr val="accent6">
                    <a:lumMod val="75000"/>
                  </a:schemeClr>
                </a:solidFill>
              </a:rPr>
              <a:t>Dynamo returns both results;</a:t>
            </a:r>
            <a:r>
              <a:rPr lang="en-US" sz="2800" spc="-150" dirty="0"/>
              <a:t> what does client do now?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A4DBD-C1B9-FE40-8FEF-473DBC8C018B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Conflicts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36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Shopping cart:</a:t>
            </a:r>
          </a:p>
          <a:p>
            <a:pPr lvl="1"/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Could take union </a:t>
            </a:r>
            <a:r>
              <a:rPr lang="en-US" sz="2800" dirty="0"/>
              <a:t>of two shopping carts</a:t>
            </a:r>
          </a:p>
          <a:p>
            <a:pPr lvl="1"/>
            <a:r>
              <a:rPr lang="en-US" sz="2800" dirty="0"/>
              <a:t>What if second put() was result of user deleting item from cart stored in first put()?</a:t>
            </a:r>
          </a:p>
          <a:p>
            <a:pPr lvl="2"/>
            <a:r>
              <a:rPr lang="en-US" sz="2800" b="1" dirty="0"/>
              <a:t>Result: </a:t>
            </a:r>
            <a:r>
              <a:rPr lang="en-US" sz="2800" b="1" dirty="0">
                <a:solidFill>
                  <a:srgbClr val="FF0000"/>
                </a:solidFill>
              </a:rPr>
              <a:t>“resurrection” of deleted item</a:t>
            </a:r>
          </a:p>
          <a:p>
            <a:pPr lvl="1"/>
            <a:endParaRPr lang="en-US" sz="2800" dirty="0"/>
          </a:p>
          <a:p>
            <a:pPr lvl="1"/>
            <a:endParaRPr lang="en-US" sz="2800" dirty="0"/>
          </a:p>
          <a:p>
            <a:r>
              <a:rPr lang="en-US" sz="2800" dirty="0"/>
              <a:t>Can we do better? Can Dynamo resolve cases when multiple values are found?</a:t>
            </a:r>
          </a:p>
          <a:p>
            <a:pPr lvl="1"/>
            <a:r>
              <a:rPr lang="en-US" sz="2800" b="1" dirty="0">
                <a:solidFill>
                  <a:schemeClr val="accent3">
                    <a:lumMod val="50000"/>
                  </a:schemeClr>
                </a:solidFill>
              </a:rPr>
              <a:t>Sometimes. </a:t>
            </a:r>
            <a:r>
              <a:rPr lang="en-US" sz="2800" dirty="0"/>
              <a:t>If it can’t, </a:t>
            </a:r>
            <a:r>
              <a:rPr lang="en-US" sz="2800" b="1" dirty="0"/>
              <a:t>application</a:t>
            </a:r>
            <a:r>
              <a:rPr lang="en-US" sz="2800" dirty="0"/>
              <a:t> must do so.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A4DBD-C1B9-FE40-8FEF-473DBC8C018B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Conflicts vs. applications</a:t>
            </a:r>
          </a:p>
        </p:txBody>
      </p:sp>
    </p:spTree>
    <p:extLst>
      <p:ext uri="{BB962C8B-B14F-4D97-AF65-F5344CB8AC3E}">
        <p14:creationId xmlns:p14="http://schemas.microsoft.com/office/powerpoint/2010/main" val="863725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i="1" spc="-150" dirty="0">
                <a:solidFill>
                  <a:schemeClr val="accent6">
                    <a:lumMod val="75000"/>
                  </a:schemeClr>
                </a:solidFill>
              </a:rPr>
              <a:t>Version vector: </a:t>
            </a:r>
            <a:r>
              <a:rPr lang="en-US" sz="2800" spc="-150" dirty="0"/>
              <a:t>List of </a:t>
            </a:r>
            <a:r>
              <a:rPr lang="en-US" sz="2800" b="1" spc="-150" dirty="0"/>
              <a:t>(coordinator node, counter) </a:t>
            </a:r>
            <a:r>
              <a:rPr lang="en-US" sz="2800" spc="-150" dirty="0"/>
              <a:t>pairs</a:t>
            </a:r>
          </a:p>
          <a:p>
            <a:pPr lvl="1"/>
            <a:r>
              <a:rPr lang="en-US" sz="2800" i="1" dirty="0"/>
              <a:t>e.g., </a:t>
            </a:r>
            <a:r>
              <a:rPr lang="en-US" sz="2800" dirty="0"/>
              <a:t>[(A, 1), (B, 3), …]</a:t>
            </a:r>
          </a:p>
          <a:p>
            <a:endParaRPr lang="en-US" sz="2800" dirty="0"/>
          </a:p>
          <a:p>
            <a:r>
              <a:rPr lang="en-US" sz="2800" dirty="0"/>
              <a:t>Dynamo stores a version vector with </a:t>
            </a:r>
            <a:r>
              <a:rPr lang="en-US" sz="2800" b="1" dirty="0"/>
              <a:t>each stored </a:t>
            </a:r>
            <a:r>
              <a:rPr lang="en-US" sz="2800" dirty="0"/>
              <a:t>key-value </a:t>
            </a:r>
            <a:r>
              <a:rPr lang="en-US" sz="2800" b="1" dirty="0"/>
              <a:t>pair</a:t>
            </a:r>
          </a:p>
          <a:p>
            <a:endParaRPr lang="en-US" sz="2800" dirty="0"/>
          </a:p>
          <a:p>
            <a:r>
              <a:rPr lang="en-US" sz="2800" b="1" dirty="0"/>
              <a:t>Idea: </a:t>
            </a:r>
            <a:r>
              <a:rPr lang="en-US" sz="2800" dirty="0"/>
              <a:t>track “ancestor-descendant” relationship between different versions of data stored under the same key </a:t>
            </a:r>
            <a:r>
              <a:rPr lang="en-US" sz="2800" b="1" dirty="0"/>
              <a:t>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A4DBD-C1B9-FE40-8FEF-473DBC8C018B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Version vectors (vector clocks)</a:t>
            </a:r>
          </a:p>
        </p:txBody>
      </p:sp>
    </p:spTree>
    <p:extLst>
      <p:ext uri="{BB962C8B-B14F-4D97-AF65-F5344CB8AC3E}">
        <p14:creationId xmlns:p14="http://schemas.microsoft.com/office/powerpoint/2010/main" val="17947101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Rule: </a:t>
            </a:r>
            <a:r>
              <a:rPr lang="en-US" dirty="0"/>
              <a:t>If vector clock comparison of v1 &lt; v2, then the first is an ancestor of the second –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Dynamo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can forget v1</a:t>
            </a:r>
          </a:p>
          <a:p>
            <a:endParaRPr lang="en-US" dirty="0"/>
          </a:p>
          <a:p>
            <a:r>
              <a:rPr lang="en-US" dirty="0"/>
              <a:t>Each time a put() occurs, Dynamo increments the counter in the V.V. for the coordinator node</a:t>
            </a:r>
          </a:p>
          <a:p>
            <a:endParaRPr lang="en-US" dirty="0"/>
          </a:p>
          <a:p>
            <a:r>
              <a:rPr lang="en-US" dirty="0"/>
              <a:t>Each time a get() occurs, Dynamo returns the V.V. for the value(s) returned (in the “context”)</a:t>
            </a:r>
          </a:p>
          <a:p>
            <a:endParaRPr lang="en-US" dirty="0"/>
          </a:p>
          <a:p>
            <a:pPr lvl="1"/>
            <a:r>
              <a:rPr lang="en-US" dirty="0"/>
              <a:t>Then users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must supply that context </a:t>
            </a:r>
            <a:r>
              <a:rPr lang="en-US" dirty="0"/>
              <a:t>to put()s that modify the same key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A4DBD-C1B9-FE40-8FEF-473DBC8C018B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Version vectors: Dynamo’s mechanism</a:t>
            </a:r>
          </a:p>
        </p:txBody>
      </p:sp>
    </p:spTree>
    <p:extLst>
      <p:ext uri="{BB962C8B-B14F-4D97-AF65-F5344CB8AC3E}">
        <p14:creationId xmlns:p14="http://schemas.microsoft.com/office/powerpoint/2010/main" val="15029451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A4DBD-C1B9-FE40-8FEF-473DBC8C018B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Version vectors (auto-resolving case)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71058" y="306307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0" dirty="0">
                <a:latin typeface="Times New Roman" charset="0"/>
                <a:ea typeface="Times New Roman" charset="0"/>
                <a:cs typeface="Times New Roman" charset="0"/>
              </a:rPr>
              <a:t>v1</a:t>
            </a:r>
            <a:r>
              <a:rPr lang="en-US" sz="2400" b="0" i="0" dirty="0">
                <a:latin typeface="Times New Roman" charset="0"/>
                <a:ea typeface="Times New Roman" charset="0"/>
                <a:cs typeface="Times New Roman" charset="0"/>
              </a:rPr>
              <a:t> [(A,1)]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3598718" y="3524735"/>
            <a:ext cx="2781300" cy="1909970"/>
            <a:chOff x="3598718" y="3524735"/>
            <a:chExt cx="2781300" cy="1909970"/>
          </a:xfrm>
        </p:grpSpPr>
        <p:sp>
          <p:nvSpPr>
            <p:cNvPr id="6" name="TextBox 5"/>
            <p:cNvSpPr txBox="1"/>
            <p:nvPr/>
          </p:nvSpPr>
          <p:spPr>
            <a:xfrm>
              <a:off x="3598718" y="4973040"/>
              <a:ext cx="27813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0" dirty="0">
                  <a:latin typeface="Times New Roman" charset="0"/>
                  <a:ea typeface="Times New Roman" charset="0"/>
                  <a:cs typeface="Times New Roman" charset="0"/>
                </a:rPr>
                <a:t>v2</a:t>
              </a:r>
              <a:r>
                <a:rPr lang="en-US" sz="2400" b="0" i="0" dirty="0">
                  <a:latin typeface="Times New Roman" charset="0"/>
                  <a:ea typeface="Times New Roman" charset="0"/>
                  <a:cs typeface="Times New Roman" charset="0"/>
                </a:rPr>
                <a:t> [(A,1), (C,1)]</a:t>
              </a:r>
            </a:p>
          </p:txBody>
        </p:sp>
        <p:cxnSp>
          <p:nvCxnSpPr>
            <p:cNvPr id="8" name="Straight Connector 7"/>
            <p:cNvCxnSpPr>
              <a:stCxn id="5" idx="2"/>
              <a:endCxn id="6" idx="0"/>
            </p:cNvCxnSpPr>
            <p:nvPr/>
          </p:nvCxnSpPr>
          <p:spPr bwMode="auto">
            <a:xfrm>
              <a:off x="4071158" y="3524735"/>
              <a:ext cx="918210" cy="1448305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" name="TextBox 9"/>
            <p:cNvSpPr txBox="1"/>
            <p:nvPr/>
          </p:nvSpPr>
          <p:spPr>
            <a:xfrm>
              <a:off x="4570268" y="3615341"/>
              <a:ext cx="18097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0" i="0" dirty="0">
                  <a:latin typeface="Times New Roman" charset="0"/>
                  <a:ea typeface="Times New Roman" charset="0"/>
                  <a:cs typeface="Times New Roman" charset="0"/>
                </a:rPr>
                <a:t>put handled by node </a:t>
              </a:r>
              <a:r>
                <a:rPr lang="en-US" sz="2400" i="0" dirty="0">
                  <a:latin typeface="Times New Roman" charset="0"/>
                  <a:ea typeface="Times New Roman" charset="0"/>
                  <a:cs typeface="Times New Roman" charset="0"/>
                </a:rPr>
                <a:t>C</a:t>
              </a:r>
            </a:p>
          </p:txBody>
        </p:sp>
      </p:grpSp>
      <p:cxnSp>
        <p:nvCxnSpPr>
          <p:cNvPr id="11" name="Straight Connector 10"/>
          <p:cNvCxnSpPr>
            <a:endCxn id="5" idx="0"/>
          </p:cNvCxnSpPr>
          <p:nvPr/>
        </p:nvCxnSpPr>
        <p:spPr bwMode="auto">
          <a:xfrm>
            <a:off x="4071158" y="1919565"/>
            <a:ext cx="0" cy="114350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TextBox 13"/>
          <p:cNvSpPr txBox="1"/>
          <p:nvPr/>
        </p:nvSpPr>
        <p:spPr>
          <a:xfrm>
            <a:off x="4081895" y="1951114"/>
            <a:ext cx="18149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i="0" dirty="0">
                <a:latin typeface="Times New Roman" charset="0"/>
                <a:ea typeface="Times New Roman" charset="0"/>
                <a:cs typeface="Times New Roman" charset="0"/>
              </a:rPr>
              <a:t>put handled by node </a:t>
            </a:r>
            <a:r>
              <a:rPr lang="en-US" sz="2400" i="0" dirty="0">
                <a:latin typeface="Times New Roman" charset="0"/>
                <a:ea typeface="Times New Roman" charset="0"/>
                <a:cs typeface="Times New Roman" charset="0"/>
              </a:rP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43803" y="5715664"/>
            <a:ext cx="7772919" cy="4924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600" b="0" spc="-150">
                <a:latin typeface="+mj-lt"/>
              </a:rPr>
              <a:t>v2 &gt; v1, </a:t>
            </a:r>
            <a:r>
              <a:rPr lang="en-US" sz="2600" b="0" spc="-150" dirty="0">
                <a:latin typeface="+mj-lt"/>
              </a:rPr>
              <a:t>so Dynamo nodes </a:t>
            </a:r>
            <a:r>
              <a:rPr lang="en-US" sz="2600" spc="-15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automatically drop</a:t>
            </a:r>
            <a:r>
              <a:rPr lang="en-US" sz="2600" b="0" spc="-150" dirty="0">
                <a:latin typeface="+mj-lt"/>
              </a:rPr>
              <a:t> </a:t>
            </a:r>
            <a:r>
              <a:rPr lang="en-US" sz="2600" spc="-150" dirty="0">
                <a:latin typeface="+mj-lt"/>
              </a:rPr>
              <a:t>v1</a:t>
            </a:r>
            <a:r>
              <a:rPr lang="en-US" sz="2600" b="0" spc="-150" dirty="0">
                <a:latin typeface="+mj-lt"/>
              </a:rPr>
              <a:t>, for </a:t>
            </a:r>
            <a:r>
              <a:rPr lang="en-US" sz="2600" spc="-150" dirty="0">
                <a:latin typeface="+mj-lt"/>
              </a:rPr>
              <a:t>v2</a:t>
            </a:r>
          </a:p>
        </p:txBody>
      </p:sp>
    </p:spTree>
    <p:extLst>
      <p:ext uri="{BB962C8B-B14F-4D97-AF65-F5344CB8AC3E}">
        <p14:creationId xmlns:p14="http://schemas.microsoft.com/office/powerpoint/2010/main" val="1296681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A4DBD-C1B9-FE40-8FEF-473DBC8C018B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Version vectors (app-resolving case)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32909" y="2465561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0" dirty="0">
                <a:latin typeface="Times New Roman" charset="0"/>
                <a:ea typeface="Times New Roman" charset="0"/>
                <a:cs typeface="Times New Roman" charset="0"/>
              </a:rPr>
              <a:t>v1</a:t>
            </a:r>
            <a:r>
              <a:rPr lang="en-US" sz="2400" b="0" i="0" dirty="0">
                <a:latin typeface="Times New Roman" charset="0"/>
                <a:ea typeface="Times New Roman" charset="0"/>
                <a:cs typeface="Times New Roman" charset="0"/>
              </a:rPr>
              <a:t> [(A,1)]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4371109" y="2927226"/>
            <a:ext cx="2667000" cy="1528465"/>
            <a:chOff x="6324600" y="3124200"/>
            <a:chExt cx="2667000" cy="1528465"/>
          </a:xfrm>
        </p:grpSpPr>
        <p:sp>
          <p:nvSpPr>
            <p:cNvPr id="6" name="TextBox 5"/>
            <p:cNvSpPr txBox="1"/>
            <p:nvPr/>
          </p:nvSpPr>
          <p:spPr>
            <a:xfrm>
              <a:off x="6705600" y="4191000"/>
              <a:ext cx="2286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0" dirty="0">
                  <a:latin typeface="Times New Roman" charset="0"/>
                  <a:ea typeface="Times New Roman" charset="0"/>
                  <a:cs typeface="Times New Roman" charset="0"/>
                </a:rPr>
                <a:t>v3</a:t>
              </a:r>
              <a:r>
                <a:rPr lang="en-US" sz="2400" b="0" i="0" dirty="0">
                  <a:latin typeface="Times New Roman" charset="0"/>
                  <a:ea typeface="Times New Roman" charset="0"/>
                  <a:cs typeface="Times New Roman" charset="0"/>
                </a:rPr>
                <a:t> [(A,1), (C,1)]</a:t>
              </a:r>
            </a:p>
          </p:txBody>
        </p:sp>
        <p:cxnSp>
          <p:nvCxnSpPr>
            <p:cNvPr id="7" name="Straight Connector 6"/>
            <p:cNvCxnSpPr/>
            <p:nvPr/>
          </p:nvCxnSpPr>
          <p:spPr bwMode="auto">
            <a:xfrm>
              <a:off x="6324600" y="3124200"/>
              <a:ext cx="533400" cy="10668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" name="TextBox 7"/>
            <p:cNvSpPr txBox="1"/>
            <p:nvPr/>
          </p:nvSpPr>
          <p:spPr>
            <a:xfrm>
              <a:off x="6551815" y="3129170"/>
              <a:ext cx="190638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0" i="0" dirty="0">
                  <a:latin typeface="Times New Roman" charset="0"/>
                  <a:ea typeface="Times New Roman" charset="0"/>
                  <a:cs typeface="Times New Roman" charset="0"/>
                </a:rPr>
                <a:t>put handled by node </a:t>
              </a:r>
              <a:r>
                <a:rPr lang="en-US" sz="2400" i="0" dirty="0">
                  <a:latin typeface="Times New Roman" charset="0"/>
                  <a:ea typeface="Times New Roman" charset="0"/>
                  <a:cs typeface="Times New Roman" charset="0"/>
                </a:rPr>
                <a:t>C</a:t>
              </a:r>
            </a:p>
          </p:txBody>
        </p:sp>
      </p:grpSp>
      <p:cxnSp>
        <p:nvCxnSpPr>
          <p:cNvPr id="9" name="Straight Connector 8"/>
          <p:cNvCxnSpPr/>
          <p:nvPr/>
        </p:nvCxnSpPr>
        <p:spPr bwMode="auto">
          <a:xfrm>
            <a:off x="4371109" y="1615201"/>
            <a:ext cx="0" cy="77862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Box 9"/>
          <p:cNvSpPr txBox="1"/>
          <p:nvPr/>
        </p:nvSpPr>
        <p:spPr>
          <a:xfrm>
            <a:off x="4371109" y="1515122"/>
            <a:ext cx="19105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i="0" dirty="0">
                <a:latin typeface="Times New Roman" charset="0"/>
                <a:ea typeface="Times New Roman" charset="0"/>
                <a:cs typeface="Times New Roman" charset="0"/>
              </a:rPr>
              <a:t>put handled by node </a:t>
            </a:r>
            <a:r>
              <a:rPr lang="en-US" sz="2400" i="0" dirty="0">
                <a:latin typeface="Times New Roman" charset="0"/>
                <a:ea typeface="Times New Roman" charset="0"/>
                <a:cs typeface="Times New Roman" charset="0"/>
              </a:rPr>
              <a:t>A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627909" y="2927226"/>
            <a:ext cx="2590800" cy="1524000"/>
            <a:chOff x="3581400" y="3124200"/>
            <a:chExt cx="2590800" cy="1524000"/>
          </a:xfrm>
        </p:grpSpPr>
        <p:cxnSp>
          <p:nvCxnSpPr>
            <p:cNvPr id="13" name="Straight Connector 12"/>
            <p:cNvCxnSpPr/>
            <p:nvPr/>
          </p:nvCxnSpPr>
          <p:spPr bwMode="auto">
            <a:xfrm flipH="1">
              <a:off x="5638800" y="3124200"/>
              <a:ext cx="533400" cy="10668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" name="TextBox 13"/>
            <p:cNvSpPr txBox="1"/>
            <p:nvPr/>
          </p:nvSpPr>
          <p:spPr>
            <a:xfrm>
              <a:off x="4114800" y="3135445"/>
              <a:ext cx="1828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0" i="0" dirty="0">
                  <a:latin typeface="Times New Roman" charset="0"/>
                  <a:ea typeface="Times New Roman" charset="0"/>
                  <a:cs typeface="Times New Roman" charset="0"/>
                </a:rPr>
                <a:t>put handled by node </a:t>
              </a:r>
              <a:r>
                <a:rPr lang="en-US" sz="2400" i="0" dirty="0">
                  <a:latin typeface="Times New Roman" charset="0"/>
                  <a:ea typeface="Times New Roman" charset="0"/>
                  <a:cs typeface="Times New Roman" charset="0"/>
                </a:rPr>
                <a:t>B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581400" y="4186535"/>
              <a:ext cx="2286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0" dirty="0">
                  <a:latin typeface="Times New Roman" charset="0"/>
                  <a:ea typeface="Times New Roman" charset="0"/>
                  <a:cs typeface="Times New Roman" charset="0"/>
                </a:rPr>
                <a:t>v2</a:t>
              </a:r>
              <a:r>
                <a:rPr lang="en-US" sz="2400" b="0" i="0" dirty="0">
                  <a:latin typeface="Times New Roman" charset="0"/>
                  <a:ea typeface="Times New Roman" charset="0"/>
                  <a:cs typeface="Times New Roman" charset="0"/>
                </a:rPr>
                <a:t> [(A,1), (B,1)]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2920539" y="5610541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0" dirty="0">
                <a:latin typeface="Times New Roman" charset="0"/>
                <a:ea typeface="Times New Roman" charset="0"/>
                <a:cs typeface="Times New Roman" charset="0"/>
              </a:rPr>
              <a:t>v4</a:t>
            </a:r>
            <a:r>
              <a:rPr lang="en-US" sz="2400" b="0" i="0" dirty="0">
                <a:latin typeface="Times New Roman" charset="0"/>
                <a:ea typeface="Times New Roman" charset="0"/>
                <a:cs typeface="Times New Roman" charset="0"/>
              </a:rPr>
              <a:t> [(A,2), (B,1), (C,1)]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228600" y="4527426"/>
            <a:ext cx="4675909" cy="1066800"/>
            <a:chOff x="228600" y="4527426"/>
            <a:chExt cx="4675909" cy="1066800"/>
          </a:xfrm>
        </p:grpSpPr>
        <p:cxnSp>
          <p:nvCxnSpPr>
            <p:cNvPr id="16" name="Straight Connector 15"/>
            <p:cNvCxnSpPr/>
            <p:nvPr/>
          </p:nvCxnSpPr>
          <p:spPr bwMode="auto">
            <a:xfrm flipH="1">
              <a:off x="4371109" y="4527426"/>
              <a:ext cx="533400" cy="10668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Straight Connector 16"/>
            <p:cNvCxnSpPr/>
            <p:nvPr/>
          </p:nvCxnSpPr>
          <p:spPr bwMode="auto">
            <a:xfrm>
              <a:off x="3685309" y="4527426"/>
              <a:ext cx="533400" cy="10668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3" name="TextBox 22"/>
            <p:cNvSpPr txBox="1"/>
            <p:nvPr/>
          </p:nvSpPr>
          <p:spPr>
            <a:xfrm>
              <a:off x="228600" y="4707820"/>
              <a:ext cx="368530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0" dirty="0">
                  <a:latin typeface="Times New Roman" charset="0"/>
                  <a:ea typeface="Times New Roman" charset="0"/>
                  <a:cs typeface="Times New Roman" charset="0"/>
                </a:rPr>
                <a:t>Client reads v2, v3; context: [(A,1), (B,1), (C,1)]</a:t>
              </a:r>
              <a:endParaRPr lang="en-US" sz="2400" i="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4476403" y="4451226"/>
            <a:ext cx="4468092" cy="8925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600" b="0" spc="-150" dirty="0">
                <a:latin typeface="+mj-lt"/>
              </a:rPr>
              <a:t>v2 || v3, so </a:t>
            </a:r>
            <a:r>
              <a:rPr lang="en-US" sz="2600" spc="-150" dirty="0">
                <a:latin typeface="+mj-lt"/>
              </a:rPr>
              <a:t>a client </a:t>
            </a:r>
            <a:r>
              <a:rPr lang="en-US" sz="2600" b="0" spc="-150" dirty="0">
                <a:latin typeface="+mj-lt"/>
              </a:rPr>
              <a:t>must perform </a:t>
            </a:r>
            <a:r>
              <a:rPr lang="en-US" sz="2600" spc="-150" dirty="0">
                <a:latin typeface="+mj-lt"/>
              </a:rPr>
              <a:t>semantic reconciliation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88027" y="6088521"/>
            <a:ext cx="8091744" cy="4924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+mj-lt"/>
              </a:rPr>
              <a:t>Client reconciles </a:t>
            </a:r>
            <a:r>
              <a:rPr lang="en-US" sz="2600" b="0" dirty="0">
                <a:latin typeface="+mj-lt"/>
              </a:rPr>
              <a:t>v2 and v3; node </a:t>
            </a:r>
            <a:r>
              <a:rPr lang="en-US" sz="2600" dirty="0">
                <a:latin typeface="+mj-lt"/>
              </a:rPr>
              <a:t>A</a:t>
            </a:r>
            <a:r>
              <a:rPr lang="en-US" sz="2600" b="0" dirty="0">
                <a:latin typeface="+mj-lt"/>
              </a:rPr>
              <a:t> handles the put</a:t>
            </a:r>
            <a:endParaRPr lang="en-US" sz="2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65618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 animBg="1"/>
      <p:bldP spid="2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Many nodes </a:t>
            </a:r>
            <a:r>
              <a:rPr lang="en-US" dirty="0"/>
              <a:t>may process a series of put()s to </a:t>
            </a:r>
            <a:r>
              <a:rPr lang="en-US" b="1" dirty="0"/>
              <a:t>same key</a:t>
            </a:r>
          </a:p>
          <a:p>
            <a:pPr lvl="1"/>
            <a:r>
              <a:rPr lang="en-US" dirty="0"/>
              <a:t>Version vectors </a:t>
            </a:r>
            <a:r>
              <a:rPr lang="en-US" b="1" dirty="0">
                <a:solidFill>
                  <a:srgbClr val="FF0000"/>
                </a:solidFill>
              </a:rPr>
              <a:t>may get long </a:t>
            </a:r>
            <a:r>
              <a:rPr lang="en-US" dirty="0"/>
              <a:t>– do they grow forever?</a:t>
            </a:r>
          </a:p>
          <a:p>
            <a:pPr lvl="1"/>
            <a:r>
              <a:rPr lang="en-US" dirty="0"/>
              <a:t>In practice, unlikely: unless </a:t>
            </a:r>
            <a:r>
              <a:rPr lang="en-US" b="1" dirty="0">
                <a:solidFill>
                  <a:srgbClr val="FF0000"/>
                </a:solidFill>
              </a:rPr>
              <a:t>failures</a:t>
            </a:r>
            <a:r>
              <a:rPr lang="en-US" dirty="0"/>
              <a:t>, upper limit of </a:t>
            </a:r>
            <a:r>
              <a:rPr lang="en-US" b="1" dirty="0"/>
              <a:t>N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No, there is a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clock truncation scheme</a:t>
            </a:r>
          </a:p>
          <a:p>
            <a:pPr lvl="1"/>
            <a:r>
              <a:rPr lang="en-US" dirty="0"/>
              <a:t>Dynamo stores time of modification with each V.V. entry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When V.V. &gt; 10 nodes long, V.V.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drops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/>
              <a:t>the timestamp of the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node that least recently processed </a:t>
            </a:r>
            <a:r>
              <a:rPr lang="en-US" dirty="0"/>
              <a:t>that key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A4DBD-C1B9-FE40-8FEF-473DBC8C018B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Trimming version vectors</a:t>
            </a:r>
          </a:p>
        </p:txBody>
      </p:sp>
    </p:spTree>
    <p:extLst>
      <p:ext uri="{BB962C8B-B14F-4D97-AF65-F5344CB8AC3E}">
        <p14:creationId xmlns:p14="http://schemas.microsoft.com/office/powerpoint/2010/main" val="2020191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b="1" dirty="0"/>
              <a:t>Techniques for partitioning data</a:t>
            </a:r>
          </a:p>
          <a:p>
            <a:pPr marL="914400" lvl="1" indent="-514350"/>
            <a:r>
              <a:rPr lang="en-US" sz="3200" b="1" dirty="0"/>
              <a:t>Metrics for success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/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Case study: Amazon Dynamo key-value store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</p:spTree>
    <p:extLst>
      <p:ext uri="{BB962C8B-B14F-4D97-AF65-F5344CB8AC3E}">
        <p14:creationId xmlns:p14="http://schemas.microsoft.com/office/powerpoint/2010/main" val="138774573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A4DBD-C1B9-FE40-8FEF-473DBC8C018B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Impact of deleting a VV entry?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71058" y="306307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0" dirty="0">
                <a:latin typeface="Times New Roman" charset="0"/>
                <a:ea typeface="Times New Roman" charset="0"/>
                <a:cs typeface="Times New Roman" charset="0"/>
              </a:rPr>
              <a:t>v1</a:t>
            </a:r>
            <a:r>
              <a:rPr lang="en-US" sz="2400" b="0" i="0" dirty="0">
                <a:latin typeface="Times New Roman" charset="0"/>
                <a:ea typeface="Times New Roman" charset="0"/>
                <a:cs typeface="Times New Roman" charset="0"/>
              </a:rPr>
              <a:t> [(A,1)]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3598718" y="3524735"/>
            <a:ext cx="2781300" cy="1909970"/>
            <a:chOff x="3598718" y="3524735"/>
            <a:chExt cx="2781300" cy="1909970"/>
          </a:xfrm>
        </p:grpSpPr>
        <p:sp>
          <p:nvSpPr>
            <p:cNvPr id="6" name="TextBox 5"/>
            <p:cNvSpPr txBox="1"/>
            <p:nvPr/>
          </p:nvSpPr>
          <p:spPr>
            <a:xfrm>
              <a:off x="3598718" y="4973040"/>
              <a:ext cx="27813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0" dirty="0">
                  <a:latin typeface="Times New Roman" charset="0"/>
                  <a:ea typeface="Times New Roman" charset="0"/>
                  <a:cs typeface="Times New Roman" charset="0"/>
                </a:rPr>
                <a:t>v2</a:t>
              </a:r>
              <a:r>
                <a:rPr lang="en-US" sz="2400" b="0" i="0" dirty="0">
                  <a:latin typeface="Times New Roman" charset="0"/>
                  <a:ea typeface="Times New Roman" charset="0"/>
                  <a:cs typeface="Times New Roman" charset="0"/>
                </a:rPr>
                <a:t> [</a:t>
              </a:r>
              <a:r>
                <a:rPr lang="en-US" sz="2400" b="0" i="0" strike="sngStrike" dirty="0">
                  <a:solidFill>
                    <a:srgbClr val="FF000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(A,1),</a:t>
              </a:r>
              <a:r>
                <a:rPr lang="en-US" sz="2400" b="0" i="0" dirty="0">
                  <a:latin typeface="Times New Roman" charset="0"/>
                  <a:ea typeface="Times New Roman" charset="0"/>
                  <a:cs typeface="Times New Roman" charset="0"/>
                </a:rPr>
                <a:t> (C,1)]</a:t>
              </a:r>
            </a:p>
          </p:txBody>
        </p:sp>
        <p:cxnSp>
          <p:nvCxnSpPr>
            <p:cNvPr id="8" name="Straight Connector 7"/>
            <p:cNvCxnSpPr>
              <a:stCxn id="5" idx="2"/>
              <a:endCxn id="6" idx="0"/>
            </p:cNvCxnSpPr>
            <p:nvPr/>
          </p:nvCxnSpPr>
          <p:spPr bwMode="auto">
            <a:xfrm>
              <a:off x="4071158" y="3524735"/>
              <a:ext cx="918210" cy="1448305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" name="TextBox 9"/>
            <p:cNvSpPr txBox="1"/>
            <p:nvPr/>
          </p:nvSpPr>
          <p:spPr>
            <a:xfrm>
              <a:off x="4570268" y="3615341"/>
              <a:ext cx="18097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0" i="0" dirty="0">
                  <a:latin typeface="Times New Roman" charset="0"/>
                  <a:ea typeface="Times New Roman" charset="0"/>
                  <a:cs typeface="Times New Roman" charset="0"/>
                </a:rPr>
                <a:t>put handled by node </a:t>
              </a:r>
              <a:r>
                <a:rPr lang="en-US" sz="2400" i="0" dirty="0">
                  <a:latin typeface="Times New Roman" charset="0"/>
                  <a:ea typeface="Times New Roman" charset="0"/>
                  <a:cs typeface="Times New Roman" charset="0"/>
                </a:rPr>
                <a:t>C</a:t>
              </a:r>
            </a:p>
          </p:txBody>
        </p:sp>
      </p:grpSp>
      <p:cxnSp>
        <p:nvCxnSpPr>
          <p:cNvPr id="11" name="Straight Connector 10"/>
          <p:cNvCxnSpPr>
            <a:endCxn id="5" idx="0"/>
          </p:cNvCxnSpPr>
          <p:nvPr/>
        </p:nvCxnSpPr>
        <p:spPr bwMode="auto">
          <a:xfrm>
            <a:off x="4071158" y="1919565"/>
            <a:ext cx="0" cy="114350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TextBox 13"/>
          <p:cNvSpPr txBox="1"/>
          <p:nvPr/>
        </p:nvSpPr>
        <p:spPr>
          <a:xfrm>
            <a:off x="4081895" y="1951114"/>
            <a:ext cx="18149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i="0" dirty="0">
                <a:latin typeface="Times New Roman" charset="0"/>
                <a:ea typeface="Times New Roman" charset="0"/>
                <a:cs typeface="Times New Roman" charset="0"/>
              </a:rPr>
              <a:t>put handled by node </a:t>
            </a:r>
            <a:r>
              <a:rPr lang="en-US" sz="2400" i="0" dirty="0">
                <a:latin typeface="Times New Roman" charset="0"/>
                <a:ea typeface="Times New Roman" charset="0"/>
                <a:cs typeface="Times New Roman" charset="0"/>
              </a:rP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56705" y="5715664"/>
            <a:ext cx="7760017" cy="4924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600" b="0" spc="-150" dirty="0">
                <a:latin typeface="+mj-lt"/>
              </a:rPr>
              <a:t>v2 || v1, so </a:t>
            </a:r>
            <a:r>
              <a:rPr lang="en-US" sz="2600" spc="-150" dirty="0">
                <a:latin typeface="+mj-lt"/>
              </a:rPr>
              <a:t>looks like application resolution </a:t>
            </a:r>
            <a:r>
              <a:rPr lang="en-US" sz="2600" b="0" spc="-150" dirty="0">
                <a:latin typeface="+mj-lt"/>
              </a:rPr>
              <a:t>is required</a:t>
            </a:r>
            <a:endParaRPr lang="en-US" sz="2600" spc="-15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30734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if two clients concurrently write w/o failure?</a:t>
            </a:r>
          </a:p>
          <a:p>
            <a:pPr lvl="1"/>
            <a:r>
              <a:rPr lang="en-US" i="1" dirty="0"/>
              <a:t>e.g.</a:t>
            </a:r>
            <a:r>
              <a:rPr lang="en-US" dirty="0"/>
              <a:t> add </a:t>
            </a:r>
            <a:r>
              <a:rPr lang="en-US" b="1" dirty="0"/>
              <a:t>different items</a:t>
            </a:r>
            <a:r>
              <a:rPr lang="en-US" dirty="0"/>
              <a:t> to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same cart </a:t>
            </a:r>
            <a:r>
              <a:rPr lang="en-US" dirty="0"/>
              <a:t>at </a:t>
            </a:r>
            <a:r>
              <a:rPr lang="en-US" b="1" dirty="0"/>
              <a:t>same time</a:t>
            </a:r>
          </a:p>
          <a:p>
            <a:pPr lvl="1"/>
            <a:r>
              <a:rPr lang="en-US" dirty="0"/>
              <a:t>Each does get-modify-put</a:t>
            </a:r>
          </a:p>
          <a:p>
            <a:pPr lvl="1"/>
            <a:r>
              <a:rPr lang="en-US" dirty="0"/>
              <a:t>They both see the same initial version</a:t>
            </a:r>
          </a:p>
          <a:p>
            <a:pPr lvl="2"/>
            <a:r>
              <a:rPr lang="en-US" dirty="0"/>
              <a:t>And they both send put() to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same coordinator</a:t>
            </a:r>
          </a:p>
          <a:p>
            <a:endParaRPr lang="en-US" dirty="0"/>
          </a:p>
          <a:p>
            <a:r>
              <a:rPr lang="en-US" dirty="0"/>
              <a:t>Will coordinator create two versions with conflicting VVs?</a:t>
            </a:r>
          </a:p>
          <a:p>
            <a:pPr lvl="1"/>
            <a:r>
              <a:rPr lang="en-US" dirty="0"/>
              <a:t>We want that outcome, otherwise one was thrown away</a:t>
            </a:r>
          </a:p>
          <a:p>
            <a:pPr lvl="1"/>
            <a:r>
              <a:rPr lang="en-US" dirty="0"/>
              <a:t>Paper doesn't say, but coordinator could detect problem via put() context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Concurrent writes</a:t>
            </a:r>
          </a:p>
        </p:txBody>
      </p:sp>
    </p:spTree>
    <p:extLst>
      <p:ext uri="{BB962C8B-B14F-4D97-AF65-F5344CB8AC3E}">
        <p14:creationId xmlns:p14="http://schemas.microsoft.com/office/powerpoint/2010/main" val="189503693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763000" cy="3743178"/>
          </a:xfrm>
        </p:spPr>
        <p:txBody>
          <a:bodyPr>
            <a:normAutofit/>
          </a:bodyPr>
          <a:lstStyle/>
          <a:p>
            <a:r>
              <a:rPr lang="en-US" sz="2800" dirty="0"/>
              <a:t>Hinted handoff node </a:t>
            </a:r>
            <a:r>
              <a:rPr lang="en-US" sz="2800" b="1" dirty="0">
                <a:solidFill>
                  <a:srgbClr val="FF0000"/>
                </a:solidFill>
              </a:rPr>
              <a:t>crashes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b="1" dirty="0">
                <a:solidFill>
                  <a:srgbClr val="FF0000"/>
                </a:solidFill>
              </a:rPr>
              <a:t>before it can replicate data </a:t>
            </a:r>
            <a:r>
              <a:rPr lang="en-US" sz="2800" dirty="0"/>
              <a:t>to node in </a:t>
            </a:r>
            <a:r>
              <a:rPr lang="en-US" sz="2800" b="1" dirty="0"/>
              <a:t>preference list</a:t>
            </a:r>
          </a:p>
          <a:p>
            <a:pPr lvl="1"/>
            <a:r>
              <a:rPr lang="en-US" sz="2800" dirty="0"/>
              <a:t>Need another way to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ensure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/>
              <a:t>that each key-value pair is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replicated N times</a:t>
            </a:r>
          </a:p>
          <a:p>
            <a:endParaRPr lang="en-US" sz="2800" dirty="0"/>
          </a:p>
          <a:p>
            <a:r>
              <a:rPr lang="en-US" sz="2800" b="1" dirty="0"/>
              <a:t>Mechanism: 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replica synchronization</a:t>
            </a:r>
            <a:endParaRPr lang="en-US" sz="2800" dirty="0"/>
          </a:p>
          <a:p>
            <a:pPr lvl="1"/>
            <a:r>
              <a:rPr lang="en-US" sz="2800" dirty="0"/>
              <a:t>Nodes nearby on ring periodically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gossip</a:t>
            </a:r>
          </a:p>
          <a:p>
            <a:pPr lvl="2"/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Compare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800" dirty="0"/>
              <a:t>the (k, v) pairs they hold</a:t>
            </a:r>
          </a:p>
          <a:p>
            <a:pPr lvl="2"/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Copy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800" dirty="0"/>
              <a:t>any missing keys the other has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A4DBD-C1B9-FE40-8FEF-473DBC8C018B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Removing threats to durability</a:t>
            </a:r>
          </a:p>
        </p:txBody>
      </p:sp>
      <p:sp>
        <p:nvSpPr>
          <p:cNvPr id="5" name="Rectangle 4"/>
          <p:cNvSpPr/>
          <p:nvPr/>
        </p:nvSpPr>
        <p:spPr>
          <a:xfrm>
            <a:off x="1517650" y="5435600"/>
            <a:ext cx="6032500" cy="1041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b="0" dirty="0">
                <a:solidFill>
                  <a:schemeClr val="tx1"/>
                </a:solidFill>
              </a:rPr>
              <a:t>How to </a:t>
            </a:r>
            <a:r>
              <a:rPr lang="en-US" sz="2800" dirty="0">
                <a:solidFill>
                  <a:schemeClr val="tx1"/>
                </a:solidFill>
              </a:rPr>
              <a:t>compare and copy </a:t>
            </a:r>
            <a:r>
              <a:rPr lang="en-US" sz="2800" b="0" dirty="0">
                <a:solidFill>
                  <a:schemeClr val="tx1"/>
                </a:solidFill>
              </a:rPr>
              <a:t>replica state 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quickly and efficiently?</a:t>
            </a:r>
          </a:p>
        </p:txBody>
      </p:sp>
    </p:spTree>
    <p:extLst>
      <p:ext uri="{BB962C8B-B14F-4D97-AF65-F5344CB8AC3E}">
        <p14:creationId xmlns:p14="http://schemas.microsoft.com/office/powerpoint/2010/main" val="1647678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Merkle trees </a:t>
            </a:r>
            <a:r>
              <a:rPr lang="en-US" sz="2800" b="1" dirty="0"/>
              <a:t>hierarchically summarize </a:t>
            </a:r>
            <a:r>
              <a:rPr lang="en-US" sz="2800" dirty="0"/>
              <a:t>the key-value pairs a node holds</a:t>
            </a:r>
          </a:p>
          <a:p>
            <a:endParaRPr lang="en-US" sz="2800" dirty="0"/>
          </a:p>
          <a:p>
            <a:r>
              <a:rPr lang="en-US" sz="2800" spc="-100" dirty="0"/>
              <a:t>One Merkle tree for each </a:t>
            </a:r>
            <a:r>
              <a:rPr lang="en-US" sz="2800" b="1" spc="-100" dirty="0"/>
              <a:t>virtual node key range</a:t>
            </a:r>
          </a:p>
          <a:p>
            <a:pPr lvl="1"/>
            <a:r>
              <a:rPr lang="en-US" sz="2800" b="1" dirty="0"/>
              <a:t>Leaf node</a:t>
            </a:r>
            <a:r>
              <a:rPr lang="en-US" sz="2800" dirty="0"/>
              <a:t> = hash of 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one key’s value</a:t>
            </a:r>
          </a:p>
          <a:p>
            <a:pPr lvl="1"/>
            <a:r>
              <a:rPr lang="en-US" sz="2800" b="1" dirty="0"/>
              <a:t>Internal node </a:t>
            </a:r>
            <a:r>
              <a:rPr lang="en-US" sz="2800" dirty="0"/>
              <a:t>= hash of 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concatenation of children</a:t>
            </a:r>
          </a:p>
          <a:p>
            <a:pPr lvl="1"/>
            <a:endParaRPr lang="en-US" sz="2800" dirty="0"/>
          </a:p>
          <a:p>
            <a:r>
              <a:rPr lang="en-US" sz="2800" b="1" dirty="0"/>
              <a:t>Compare roots;</a:t>
            </a:r>
            <a:r>
              <a:rPr lang="en-US" sz="2800" dirty="0"/>
              <a:t> 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</a:rPr>
              <a:t>if match, values match</a:t>
            </a:r>
          </a:p>
          <a:p>
            <a:pPr lvl="1"/>
            <a:r>
              <a:rPr lang="en-US" sz="2800" dirty="0"/>
              <a:t>If they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don’t match</a:t>
            </a:r>
            <a:r>
              <a:rPr lang="en-US" sz="2800" dirty="0"/>
              <a:t>, compare </a:t>
            </a:r>
            <a:r>
              <a:rPr lang="en-US" sz="2800" b="1" dirty="0"/>
              <a:t>children</a:t>
            </a:r>
          </a:p>
          <a:p>
            <a:pPr lvl="2"/>
            <a:r>
              <a:rPr lang="en-US" sz="2800" b="1" dirty="0"/>
              <a:t>Iterate</a:t>
            </a:r>
            <a:r>
              <a:rPr lang="en-US" sz="2800" dirty="0"/>
              <a:t> this process down the tree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A4DBD-C1B9-FE40-8FEF-473DBC8C018B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pc="-150" dirty="0"/>
              <a:t>Efficient synchronization with Merkle trees</a:t>
            </a:r>
          </a:p>
        </p:txBody>
      </p:sp>
    </p:spTree>
    <p:extLst>
      <p:ext uri="{BB962C8B-B14F-4D97-AF65-F5344CB8AC3E}">
        <p14:creationId xmlns:p14="http://schemas.microsoft.com/office/powerpoint/2010/main" val="72522386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763000" cy="1666231"/>
          </a:xfrm>
        </p:spPr>
        <p:txBody>
          <a:bodyPr>
            <a:normAutofit/>
          </a:bodyPr>
          <a:lstStyle/>
          <a:p>
            <a:r>
              <a:rPr lang="en-US" sz="2800" b="1" dirty="0"/>
              <a:t>B</a:t>
            </a:r>
            <a:r>
              <a:rPr lang="en-US" sz="2800" dirty="0"/>
              <a:t> is missing orange key; </a:t>
            </a:r>
            <a:r>
              <a:rPr lang="en-US" sz="2800" b="1" dirty="0"/>
              <a:t>A</a:t>
            </a:r>
            <a:r>
              <a:rPr lang="en-US" sz="2800" dirty="0"/>
              <a:t> is missing green one</a:t>
            </a:r>
          </a:p>
          <a:p>
            <a:endParaRPr lang="en-US" sz="2800" dirty="0"/>
          </a:p>
          <a:p>
            <a:r>
              <a:rPr lang="en-US" sz="2800" dirty="0"/>
              <a:t>Exchange and compare hash nodes from root downwards, 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</a:rPr>
              <a:t>pruning when hashes match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A4DBD-C1B9-FE40-8FEF-473DBC8C018B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Merkle tree reconciliation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031796" y="5062835"/>
            <a:ext cx="304800" cy="228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 i="0">
              <a:latin typeface="+mn-lt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488996" y="5062835"/>
            <a:ext cx="304800" cy="228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 i="0">
              <a:latin typeface="+mn-lt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403396" y="5062835"/>
            <a:ext cx="304800" cy="228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 i="0">
              <a:latin typeface="+mn-lt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860596" y="5062835"/>
            <a:ext cx="304800" cy="2286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 i="0">
              <a:latin typeface="+mn-lt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8232196" y="5062835"/>
            <a:ext cx="304800" cy="228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 i="0">
              <a:latin typeface="+mn-lt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7317796" y="5062835"/>
            <a:ext cx="304800" cy="228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 i="0">
              <a:latin typeface="+mn-lt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7774996" y="5062835"/>
            <a:ext cx="304800" cy="228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 i="0">
              <a:latin typeface="+mn-lt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5882355" y="3183533"/>
            <a:ext cx="179889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r>
              <a:rPr lang="en-US" sz="2400" i="0" dirty="0">
                <a:latin typeface="+mn-lt"/>
              </a:rPr>
              <a:t>B</a:t>
            </a:r>
            <a:r>
              <a:rPr lang="en-US" sz="2400" dirty="0">
                <a:latin typeface="+mn-lt"/>
              </a:rPr>
              <a:t>’</a:t>
            </a:r>
            <a:r>
              <a:rPr lang="en-US" sz="2400" i="0" dirty="0">
                <a:latin typeface="+mn-lt"/>
              </a:rPr>
              <a:t>s values:</a:t>
            </a:r>
          </a:p>
        </p:txBody>
      </p: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5184196" y="4224635"/>
            <a:ext cx="3200400" cy="838200"/>
            <a:chOff x="3456" y="2496"/>
            <a:chExt cx="2016" cy="528"/>
          </a:xfrm>
        </p:grpSpPr>
        <p:grpSp>
          <p:nvGrpSpPr>
            <p:cNvPr id="14" name="Group 13"/>
            <p:cNvGrpSpPr>
              <a:grpSpLocks/>
            </p:cNvGrpSpPr>
            <p:nvPr/>
          </p:nvGrpSpPr>
          <p:grpSpPr bwMode="auto">
            <a:xfrm>
              <a:off x="3456" y="2880"/>
              <a:ext cx="288" cy="144"/>
              <a:chOff x="3504" y="1152"/>
              <a:chExt cx="288" cy="144"/>
            </a:xfrm>
          </p:grpSpPr>
          <p:sp>
            <p:nvSpPr>
              <p:cNvPr id="30" name="Line 14"/>
              <p:cNvSpPr>
                <a:spLocks noChangeShapeType="1"/>
              </p:cNvSpPr>
              <p:nvPr/>
            </p:nvSpPr>
            <p:spPr bwMode="auto">
              <a:xfrm flipV="1">
                <a:off x="3504" y="1152"/>
                <a:ext cx="144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i="0">
                  <a:latin typeface="+mn-lt"/>
                </a:endParaRPr>
              </a:p>
            </p:txBody>
          </p:sp>
          <p:sp>
            <p:nvSpPr>
              <p:cNvPr id="31" name="Line 15"/>
              <p:cNvSpPr>
                <a:spLocks noChangeShapeType="1"/>
              </p:cNvSpPr>
              <p:nvPr/>
            </p:nvSpPr>
            <p:spPr bwMode="auto">
              <a:xfrm flipH="1" flipV="1">
                <a:off x="3648" y="1152"/>
                <a:ext cx="144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i="0">
                  <a:latin typeface="+mn-lt"/>
                </a:endParaRPr>
              </a:p>
            </p:txBody>
          </p:sp>
        </p:grp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 flipH="1" flipV="1">
              <a:off x="4176" y="2880"/>
              <a:ext cx="144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i="0">
                <a:latin typeface="+mn-lt"/>
              </a:endParaRPr>
            </a:p>
          </p:txBody>
        </p:sp>
        <p:grpSp>
          <p:nvGrpSpPr>
            <p:cNvPr id="16" name="Group 17"/>
            <p:cNvGrpSpPr>
              <a:grpSpLocks/>
            </p:cNvGrpSpPr>
            <p:nvPr/>
          </p:nvGrpSpPr>
          <p:grpSpPr bwMode="auto">
            <a:xfrm>
              <a:off x="4608" y="2880"/>
              <a:ext cx="288" cy="144"/>
              <a:chOff x="3504" y="1152"/>
              <a:chExt cx="288" cy="144"/>
            </a:xfrm>
          </p:grpSpPr>
          <p:sp>
            <p:nvSpPr>
              <p:cNvPr id="28" name="Line 18"/>
              <p:cNvSpPr>
                <a:spLocks noChangeShapeType="1"/>
              </p:cNvSpPr>
              <p:nvPr/>
            </p:nvSpPr>
            <p:spPr bwMode="auto">
              <a:xfrm flipV="1">
                <a:off x="3504" y="1152"/>
                <a:ext cx="144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i="0">
                  <a:latin typeface="+mn-lt"/>
                </a:endParaRPr>
              </a:p>
            </p:txBody>
          </p:sp>
          <p:sp>
            <p:nvSpPr>
              <p:cNvPr id="29" name="Line 19"/>
              <p:cNvSpPr>
                <a:spLocks noChangeShapeType="1"/>
              </p:cNvSpPr>
              <p:nvPr/>
            </p:nvSpPr>
            <p:spPr bwMode="auto">
              <a:xfrm flipH="1" flipV="1">
                <a:off x="3648" y="1152"/>
                <a:ext cx="144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i="0">
                  <a:latin typeface="+mn-lt"/>
                </a:endParaRPr>
              </a:p>
            </p:txBody>
          </p:sp>
        </p:grpSp>
        <p:grpSp>
          <p:nvGrpSpPr>
            <p:cNvPr id="17" name="Group 20"/>
            <p:cNvGrpSpPr>
              <a:grpSpLocks/>
            </p:cNvGrpSpPr>
            <p:nvPr/>
          </p:nvGrpSpPr>
          <p:grpSpPr bwMode="auto">
            <a:xfrm>
              <a:off x="5184" y="2880"/>
              <a:ext cx="288" cy="144"/>
              <a:chOff x="3504" y="1152"/>
              <a:chExt cx="288" cy="144"/>
            </a:xfrm>
          </p:grpSpPr>
          <p:sp>
            <p:nvSpPr>
              <p:cNvPr id="26" name="Line 21"/>
              <p:cNvSpPr>
                <a:spLocks noChangeShapeType="1"/>
              </p:cNvSpPr>
              <p:nvPr/>
            </p:nvSpPr>
            <p:spPr bwMode="auto">
              <a:xfrm flipV="1">
                <a:off x="3504" y="1152"/>
                <a:ext cx="144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i="0">
                  <a:latin typeface="+mn-lt"/>
                </a:endParaRPr>
              </a:p>
            </p:txBody>
          </p:sp>
          <p:sp>
            <p:nvSpPr>
              <p:cNvPr id="27" name="Line 22"/>
              <p:cNvSpPr>
                <a:spLocks noChangeShapeType="1"/>
              </p:cNvSpPr>
              <p:nvPr/>
            </p:nvSpPr>
            <p:spPr bwMode="auto">
              <a:xfrm flipH="1" flipV="1">
                <a:off x="3648" y="1152"/>
                <a:ext cx="144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i="0">
                  <a:latin typeface="+mn-lt"/>
                </a:endParaRPr>
              </a:p>
            </p:txBody>
          </p:sp>
        </p:grpSp>
        <p:grpSp>
          <p:nvGrpSpPr>
            <p:cNvPr id="18" name="Group 23"/>
            <p:cNvGrpSpPr>
              <a:grpSpLocks/>
            </p:cNvGrpSpPr>
            <p:nvPr/>
          </p:nvGrpSpPr>
          <p:grpSpPr bwMode="auto">
            <a:xfrm>
              <a:off x="3600" y="2688"/>
              <a:ext cx="576" cy="192"/>
              <a:chOff x="3648" y="960"/>
              <a:chExt cx="576" cy="192"/>
            </a:xfrm>
          </p:grpSpPr>
          <p:sp>
            <p:nvSpPr>
              <p:cNvPr id="24" name="Line 24"/>
              <p:cNvSpPr>
                <a:spLocks noChangeShapeType="1"/>
              </p:cNvSpPr>
              <p:nvPr/>
            </p:nvSpPr>
            <p:spPr bwMode="auto">
              <a:xfrm flipH="1">
                <a:off x="3648" y="960"/>
                <a:ext cx="288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i="0">
                  <a:latin typeface="+mn-lt"/>
                </a:endParaRPr>
              </a:p>
            </p:txBody>
          </p:sp>
          <p:sp>
            <p:nvSpPr>
              <p:cNvPr id="25" name="Line 25"/>
              <p:cNvSpPr>
                <a:spLocks noChangeShapeType="1"/>
              </p:cNvSpPr>
              <p:nvPr/>
            </p:nvSpPr>
            <p:spPr bwMode="auto">
              <a:xfrm>
                <a:off x="3936" y="960"/>
                <a:ext cx="288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i="0">
                  <a:latin typeface="+mn-lt"/>
                </a:endParaRPr>
              </a:p>
            </p:txBody>
          </p:sp>
        </p:grpSp>
        <p:grpSp>
          <p:nvGrpSpPr>
            <p:cNvPr id="19" name="Group 26"/>
            <p:cNvGrpSpPr>
              <a:grpSpLocks/>
            </p:cNvGrpSpPr>
            <p:nvPr/>
          </p:nvGrpSpPr>
          <p:grpSpPr bwMode="auto">
            <a:xfrm>
              <a:off x="4752" y="2688"/>
              <a:ext cx="576" cy="192"/>
              <a:chOff x="3648" y="960"/>
              <a:chExt cx="576" cy="192"/>
            </a:xfrm>
          </p:grpSpPr>
          <p:sp>
            <p:nvSpPr>
              <p:cNvPr id="22" name="Line 27"/>
              <p:cNvSpPr>
                <a:spLocks noChangeShapeType="1"/>
              </p:cNvSpPr>
              <p:nvPr/>
            </p:nvSpPr>
            <p:spPr bwMode="auto">
              <a:xfrm flipH="1">
                <a:off x="3648" y="960"/>
                <a:ext cx="288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i="0">
                  <a:latin typeface="+mn-lt"/>
                </a:endParaRPr>
              </a:p>
            </p:txBody>
          </p:sp>
          <p:sp>
            <p:nvSpPr>
              <p:cNvPr id="23" name="Line 28"/>
              <p:cNvSpPr>
                <a:spLocks noChangeShapeType="1"/>
              </p:cNvSpPr>
              <p:nvPr/>
            </p:nvSpPr>
            <p:spPr bwMode="auto">
              <a:xfrm>
                <a:off x="3936" y="960"/>
                <a:ext cx="288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i="0">
                  <a:latin typeface="+mn-lt"/>
                </a:endParaRPr>
              </a:p>
            </p:txBody>
          </p:sp>
        </p:grpSp>
        <p:sp>
          <p:nvSpPr>
            <p:cNvPr id="20" name="Line 29"/>
            <p:cNvSpPr>
              <a:spLocks noChangeShapeType="1"/>
            </p:cNvSpPr>
            <p:nvPr/>
          </p:nvSpPr>
          <p:spPr bwMode="auto">
            <a:xfrm flipV="1">
              <a:off x="3888" y="2496"/>
              <a:ext cx="576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i="0">
                <a:latin typeface="+mn-lt"/>
              </a:endParaRPr>
            </a:p>
          </p:txBody>
        </p:sp>
        <p:sp>
          <p:nvSpPr>
            <p:cNvPr id="21" name="Line 30"/>
            <p:cNvSpPr>
              <a:spLocks noChangeShapeType="1"/>
            </p:cNvSpPr>
            <p:nvPr/>
          </p:nvSpPr>
          <p:spPr bwMode="auto">
            <a:xfrm flipH="1" flipV="1">
              <a:off x="4464" y="2496"/>
              <a:ext cx="576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i="0">
                <a:latin typeface="+mn-lt"/>
              </a:endParaRPr>
            </a:p>
          </p:txBody>
        </p:sp>
      </p:grp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535996" y="5062835"/>
            <a:ext cx="304800" cy="228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 i="0">
              <a:latin typeface="+mn-lt"/>
            </a:endParaRP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993196" y="5062835"/>
            <a:ext cx="304800" cy="228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 i="0">
              <a:latin typeface="+mn-lt"/>
            </a:endParaRPr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1450396" y="5062835"/>
            <a:ext cx="304800" cy="228600"/>
          </a:xfrm>
          <a:prstGeom prst="rect">
            <a:avLst/>
          </a:prstGeom>
          <a:solidFill>
            <a:srgbClr val="FF80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 i="0">
              <a:latin typeface="+mn-lt"/>
            </a:endParaRPr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1907596" y="5062835"/>
            <a:ext cx="304800" cy="228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 i="0">
              <a:latin typeface="+mn-lt"/>
            </a:endParaRPr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3736396" y="5062835"/>
            <a:ext cx="304800" cy="228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 i="0">
              <a:latin typeface="+mn-lt"/>
            </a:endParaRPr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2821996" y="5062835"/>
            <a:ext cx="304800" cy="228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 i="0">
              <a:latin typeface="+mn-lt"/>
            </a:endParaRPr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3279196" y="5062835"/>
            <a:ext cx="304800" cy="228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 i="0">
              <a:latin typeface="+mn-lt"/>
            </a:endParaRPr>
          </a:p>
        </p:txBody>
      </p:sp>
      <p:sp>
        <p:nvSpPr>
          <p:cNvPr id="39" name="Text Box 38"/>
          <p:cNvSpPr txBox="1">
            <a:spLocks noChangeArrowheads="1"/>
          </p:cNvSpPr>
          <p:nvPr/>
        </p:nvSpPr>
        <p:spPr bwMode="auto">
          <a:xfrm>
            <a:off x="1488145" y="3183533"/>
            <a:ext cx="179889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r>
              <a:rPr lang="en-US" sz="2400" i="0" dirty="0">
                <a:latin typeface="+mn-lt"/>
              </a:rPr>
              <a:t>A</a:t>
            </a:r>
            <a:r>
              <a:rPr lang="en-US" sz="2400" dirty="0">
                <a:latin typeface="+mn-lt"/>
              </a:rPr>
              <a:t>’</a:t>
            </a:r>
            <a:r>
              <a:rPr lang="en-US" sz="2400" i="0" dirty="0">
                <a:latin typeface="+mn-lt"/>
              </a:rPr>
              <a:t>s values:</a:t>
            </a:r>
          </a:p>
        </p:txBody>
      </p:sp>
      <p:grpSp>
        <p:nvGrpSpPr>
          <p:cNvPr id="40" name="Group 39"/>
          <p:cNvGrpSpPr>
            <a:grpSpLocks/>
          </p:cNvGrpSpPr>
          <p:nvPr/>
        </p:nvGrpSpPr>
        <p:grpSpPr bwMode="auto">
          <a:xfrm>
            <a:off x="688396" y="4224635"/>
            <a:ext cx="3200400" cy="838200"/>
            <a:chOff x="3456" y="1200"/>
            <a:chExt cx="2016" cy="528"/>
          </a:xfrm>
        </p:grpSpPr>
        <p:grpSp>
          <p:nvGrpSpPr>
            <p:cNvPr id="41" name="Group 40"/>
            <p:cNvGrpSpPr>
              <a:grpSpLocks/>
            </p:cNvGrpSpPr>
            <p:nvPr/>
          </p:nvGrpSpPr>
          <p:grpSpPr bwMode="auto">
            <a:xfrm>
              <a:off x="3456" y="1584"/>
              <a:ext cx="288" cy="144"/>
              <a:chOff x="3504" y="1152"/>
              <a:chExt cx="288" cy="144"/>
            </a:xfrm>
          </p:grpSpPr>
          <p:sp>
            <p:nvSpPr>
              <p:cNvPr id="57" name="Line 41"/>
              <p:cNvSpPr>
                <a:spLocks noChangeShapeType="1"/>
              </p:cNvSpPr>
              <p:nvPr/>
            </p:nvSpPr>
            <p:spPr bwMode="auto">
              <a:xfrm flipV="1">
                <a:off x="3504" y="1152"/>
                <a:ext cx="144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i="0">
                  <a:latin typeface="+mn-lt"/>
                </a:endParaRPr>
              </a:p>
            </p:txBody>
          </p:sp>
          <p:sp>
            <p:nvSpPr>
              <p:cNvPr id="58" name="Line 42"/>
              <p:cNvSpPr>
                <a:spLocks noChangeShapeType="1"/>
              </p:cNvSpPr>
              <p:nvPr/>
            </p:nvSpPr>
            <p:spPr bwMode="auto">
              <a:xfrm flipH="1" flipV="1">
                <a:off x="3648" y="1152"/>
                <a:ext cx="144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i="0">
                  <a:latin typeface="+mn-lt"/>
                </a:endParaRPr>
              </a:p>
            </p:txBody>
          </p:sp>
        </p:grpSp>
        <p:grpSp>
          <p:nvGrpSpPr>
            <p:cNvPr id="42" name="Group 43"/>
            <p:cNvGrpSpPr>
              <a:grpSpLocks/>
            </p:cNvGrpSpPr>
            <p:nvPr/>
          </p:nvGrpSpPr>
          <p:grpSpPr bwMode="auto">
            <a:xfrm>
              <a:off x="4032" y="1584"/>
              <a:ext cx="288" cy="144"/>
              <a:chOff x="3504" y="1152"/>
              <a:chExt cx="288" cy="144"/>
            </a:xfrm>
          </p:grpSpPr>
          <p:sp>
            <p:nvSpPr>
              <p:cNvPr id="55" name="Line 44"/>
              <p:cNvSpPr>
                <a:spLocks noChangeShapeType="1"/>
              </p:cNvSpPr>
              <p:nvPr/>
            </p:nvSpPr>
            <p:spPr bwMode="auto">
              <a:xfrm flipV="1">
                <a:off x="3504" y="1152"/>
                <a:ext cx="144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i="0">
                  <a:latin typeface="+mn-lt"/>
                </a:endParaRPr>
              </a:p>
            </p:txBody>
          </p:sp>
          <p:sp>
            <p:nvSpPr>
              <p:cNvPr id="56" name="Line 45"/>
              <p:cNvSpPr>
                <a:spLocks noChangeShapeType="1"/>
              </p:cNvSpPr>
              <p:nvPr/>
            </p:nvSpPr>
            <p:spPr bwMode="auto">
              <a:xfrm flipH="1" flipV="1">
                <a:off x="3648" y="1152"/>
                <a:ext cx="144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i="0">
                  <a:latin typeface="+mn-lt"/>
                </a:endParaRPr>
              </a:p>
            </p:txBody>
          </p:sp>
        </p:grpSp>
        <p:sp>
          <p:nvSpPr>
            <p:cNvPr id="43" name="Line 46"/>
            <p:cNvSpPr>
              <a:spLocks noChangeShapeType="1"/>
            </p:cNvSpPr>
            <p:nvPr/>
          </p:nvSpPr>
          <p:spPr bwMode="auto">
            <a:xfrm flipH="1" flipV="1">
              <a:off x="4752" y="1584"/>
              <a:ext cx="144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i="0">
                <a:latin typeface="+mn-lt"/>
              </a:endParaRPr>
            </a:p>
          </p:txBody>
        </p:sp>
        <p:grpSp>
          <p:nvGrpSpPr>
            <p:cNvPr id="44" name="Group 47"/>
            <p:cNvGrpSpPr>
              <a:grpSpLocks/>
            </p:cNvGrpSpPr>
            <p:nvPr/>
          </p:nvGrpSpPr>
          <p:grpSpPr bwMode="auto">
            <a:xfrm>
              <a:off x="5184" y="1584"/>
              <a:ext cx="288" cy="144"/>
              <a:chOff x="3504" y="1152"/>
              <a:chExt cx="288" cy="144"/>
            </a:xfrm>
          </p:grpSpPr>
          <p:sp>
            <p:nvSpPr>
              <p:cNvPr id="53" name="Line 48"/>
              <p:cNvSpPr>
                <a:spLocks noChangeShapeType="1"/>
              </p:cNvSpPr>
              <p:nvPr/>
            </p:nvSpPr>
            <p:spPr bwMode="auto">
              <a:xfrm flipV="1">
                <a:off x="3504" y="1152"/>
                <a:ext cx="144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i="0">
                  <a:latin typeface="+mn-lt"/>
                </a:endParaRPr>
              </a:p>
            </p:txBody>
          </p:sp>
          <p:sp>
            <p:nvSpPr>
              <p:cNvPr id="54" name="Line 49"/>
              <p:cNvSpPr>
                <a:spLocks noChangeShapeType="1"/>
              </p:cNvSpPr>
              <p:nvPr/>
            </p:nvSpPr>
            <p:spPr bwMode="auto">
              <a:xfrm flipH="1" flipV="1">
                <a:off x="3648" y="1152"/>
                <a:ext cx="144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i="0">
                  <a:latin typeface="+mn-lt"/>
                </a:endParaRPr>
              </a:p>
            </p:txBody>
          </p:sp>
        </p:grpSp>
        <p:grpSp>
          <p:nvGrpSpPr>
            <p:cNvPr id="45" name="Group 50"/>
            <p:cNvGrpSpPr>
              <a:grpSpLocks/>
            </p:cNvGrpSpPr>
            <p:nvPr/>
          </p:nvGrpSpPr>
          <p:grpSpPr bwMode="auto">
            <a:xfrm>
              <a:off x="3600" y="1392"/>
              <a:ext cx="576" cy="192"/>
              <a:chOff x="3648" y="960"/>
              <a:chExt cx="576" cy="192"/>
            </a:xfrm>
          </p:grpSpPr>
          <p:sp>
            <p:nvSpPr>
              <p:cNvPr id="51" name="Line 51"/>
              <p:cNvSpPr>
                <a:spLocks noChangeShapeType="1"/>
              </p:cNvSpPr>
              <p:nvPr/>
            </p:nvSpPr>
            <p:spPr bwMode="auto">
              <a:xfrm flipH="1">
                <a:off x="3648" y="960"/>
                <a:ext cx="288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i="0">
                  <a:latin typeface="+mn-lt"/>
                </a:endParaRPr>
              </a:p>
            </p:txBody>
          </p:sp>
          <p:sp>
            <p:nvSpPr>
              <p:cNvPr id="52" name="Line 52"/>
              <p:cNvSpPr>
                <a:spLocks noChangeShapeType="1"/>
              </p:cNvSpPr>
              <p:nvPr/>
            </p:nvSpPr>
            <p:spPr bwMode="auto">
              <a:xfrm>
                <a:off x="3936" y="960"/>
                <a:ext cx="288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i="0">
                  <a:latin typeface="+mn-lt"/>
                </a:endParaRPr>
              </a:p>
            </p:txBody>
          </p:sp>
        </p:grpSp>
        <p:grpSp>
          <p:nvGrpSpPr>
            <p:cNvPr id="46" name="Group 53"/>
            <p:cNvGrpSpPr>
              <a:grpSpLocks/>
            </p:cNvGrpSpPr>
            <p:nvPr/>
          </p:nvGrpSpPr>
          <p:grpSpPr bwMode="auto">
            <a:xfrm>
              <a:off x="4752" y="1392"/>
              <a:ext cx="576" cy="192"/>
              <a:chOff x="3648" y="960"/>
              <a:chExt cx="576" cy="192"/>
            </a:xfrm>
          </p:grpSpPr>
          <p:sp>
            <p:nvSpPr>
              <p:cNvPr id="49" name="Line 54"/>
              <p:cNvSpPr>
                <a:spLocks noChangeShapeType="1"/>
              </p:cNvSpPr>
              <p:nvPr/>
            </p:nvSpPr>
            <p:spPr bwMode="auto">
              <a:xfrm flipH="1">
                <a:off x="3648" y="960"/>
                <a:ext cx="288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i="0">
                  <a:latin typeface="+mn-lt"/>
                </a:endParaRPr>
              </a:p>
            </p:txBody>
          </p:sp>
          <p:sp>
            <p:nvSpPr>
              <p:cNvPr id="50" name="Line 55"/>
              <p:cNvSpPr>
                <a:spLocks noChangeShapeType="1"/>
              </p:cNvSpPr>
              <p:nvPr/>
            </p:nvSpPr>
            <p:spPr bwMode="auto">
              <a:xfrm>
                <a:off x="3936" y="960"/>
                <a:ext cx="288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i="0">
                  <a:latin typeface="+mn-lt"/>
                </a:endParaRPr>
              </a:p>
            </p:txBody>
          </p:sp>
        </p:grpSp>
        <p:sp>
          <p:nvSpPr>
            <p:cNvPr id="47" name="Line 56"/>
            <p:cNvSpPr>
              <a:spLocks noChangeShapeType="1"/>
            </p:cNvSpPr>
            <p:nvPr/>
          </p:nvSpPr>
          <p:spPr bwMode="auto">
            <a:xfrm flipV="1">
              <a:off x="3888" y="1200"/>
              <a:ext cx="576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i="0">
                <a:latin typeface="+mn-lt"/>
              </a:endParaRPr>
            </a:p>
          </p:txBody>
        </p:sp>
        <p:sp>
          <p:nvSpPr>
            <p:cNvPr id="48" name="Line 57"/>
            <p:cNvSpPr>
              <a:spLocks noChangeShapeType="1"/>
            </p:cNvSpPr>
            <p:nvPr/>
          </p:nvSpPr>
          <p:spPr bwMode="auto">
            <a:xfrm flipH="1" flipV="1">
              <a:off x="4464" y="1200"/>
              <a:ext cx="576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i="0">
                <a:latin typeface="+mn-lt"/>
              </a:endParaRPr>
            </a:p>
          </p:txBody>
        </p:sp>
      </p:grpSp>
      <p:sp>
        <p:nvSpPr>
          <p:cNvPr id="59" name="Text Box 58"/>
          <p:cNvSpPr txBox="1">
            <a:spLocks noChangeArrowheads="1"/>
          </p:cNvSpPr>
          <p:nvPr/>
        </p:nvSpPr>
        <p:spPr bwMode="auto">
          <a:xfrm>
            <a:off x="1675286" y="3617268"/>
            <a:ext cx="12266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r>
              <a:rPr lang="en-US" sz="2400" b="0" i="0" dirty="0">
                <a:latin typeface="+mn-lt"/>
              </a:rPr>
              <a:t>[0, 2</a:t>
            </a:r>
            <a:r>
              <a:rPr lang="en-US" sz="2400" b="0" i="0" baseline="30000" dirty="0">
                <a:latin typeface="+mn-lt"/>
              </a:rPr>
              <a:t>128</a:t>
            </a:r>
            <a:r>
              <a:rPr lang="en-US" sz="2400" b="0" i="0" dirty="0">
                <a:latin typeface="+mn-lt"/>
              </a:rPr>
              <a:t>)</a:t>
            </a:r>
          </a:p>
        </p:txBody>
      </p:sp>
      <p:sp>
        <p:nvSpPr>
          <p:cNvPr id="60" name="Text Box 59"/>
          <p:cNvSpPr txBox="1">
            <a:spLocks noChangeArrowheads="1"/>
          </p:cNvSpPr>
          <p:nvPr/>
        </p:nvSpPr>
        <p:spPr bwMode="auto">
          <a:xfrm>
            <a:off x="785797" y="3996035"/>
            <a:ext cx="12266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r>
              <a:rPr lang="en-US" sz="2400" b="0" i="0" dirty="0">
                <a:latin typeface="+mn-lt"/>
              </a:rPr>
              <a:t>[0, 2</a:t>
            </a:r>
            <a:r>
              <a:rPr lang="en-US" sz="2400" b="0" i="0" baseline="30000" dirty="0">
                <a:latin typeface="+mn-lt"/>
              </a:rPr>
              <a:t>127</a:t>
            </a:r>
            <a:r>
              <a:rPr lang="en-US" sz="2400" b="0" i="0" dirty="0">
                <a:latin typeface="+mn-lt"/>
              </a:rPr>
              <a:t>)</a:t>
            </a:r>
          </a:p>
        </p:txBody>
      </p:sp>
      <p:sp>
        <p:nvSpPr>
          <p:cNvPr id="61" name="Text Box 60"/>
          <p:cNvSpPr txBox="1">
            <a:spLocks noChangeArrowheads="1"/>
          </p:cNvSpPr>
          <p:nvPr/>
        </p:nvSpPr>
        <p:spPr bwMode="auto">
          <a:xfrm>
            <a:off x="2821996" y="3996035"/>
            <a:ext cx="16177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r>
              <a:rPr lang="en-US" sz="2400" b="0" i="0" dirty="0">
                <a:latin typeface="+mn-lt"/>
              </a:rPr>
              <a:t>[2</a:t>
            </a:r>
            <a:r>
              <a:rPr lang="en-US" sz="2400" b="0" i="0" baseline="30000" dirty="0">
                <a:latin typeface="+mn-lt"/>
              </a:rPr>
              <a:t>127</a:t>
            </a:r>
            <a:r>
              <a:rPr lang="en-US" sz="2400" b="0" i="0" dirty="0">
                <a:latin typeface="+mn-lt"/>
              </a:rPr>
              <a:t>, 2</a:t>
            </a:r>
            <a:r>
              <a:rPr lang="en-US" sz="2400" b="0" i="0" baseline="30000" dirty="0">
                <a:latin typeface="+mn-lt"/>
              </a:rPr>
              <a:t>128</a:t>
            </a:r>
            <a:r>
              <a:rPr lang="en-US" sz="2400" b="0" i="0" dirty="0">
                <a:latin typeface="+mn-lt"/>
              </a:rPr>
              <a:t>)</a:t>
            </a:r>
          </a:p>
        </p:txBody>
      </p:sp>
      <p:grpSp>
        <p:nvGrpSpPr>
          <p:cNvPr id="62" name="Group 61"/>
          <p:cNvGrpSpPr>
            <a:grpSpLocks/>
          </p:cNvGrpSpPr>
          <p:nvPr/>
        </p:nvGrpSpPr>
        <p:grpSpPr bwMode="auto">
          <a:xfrm>
            <a:off x="2212396" y="4148435"/>
            <a:ext cx="4648200" cy="152400"/>
            <a:chOff x="1536" y="3120"/>
            <a:chExt cx="2928" cy="96"/>
          </a:xfrm>
        </p:grpSpPr>
        <p:sp>
          <p:nvSpPr>
            <p:cNvPr id="63" name="Oval 62"/>
            <p:cNvSpPr>
              <a:spLocks noChangeArrowheads="1"/>
            </p:cNvSpPr>
            <p:nvPr/>
          </p:nvSpPr>
          <p:spPr bwMode="auto">
            <a:xfrm>
              <a:off x="1536" y="3120"/>
              <a:ext cx="96" cy="96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 b="0" i="0">
                <a:latin typeface="+mn-lt"/>
              </a:endParaRPr>
            </a:p>
          </p:txBody>
        </p:sp>
        <p:sp>
          <p:nvSpPr>
            <p:cNvPr id="64" name="Oval 63"/>
            <p:cNvSpPr>
              <a:spLocks noChangeArrowheads="1"/>
            </p:cNvSpPr>
            <p:nvPr/>
          </p:nvSpPr>
          <p:spPr bwMode="auto">
            <a:xfrm>
              <a:off x="4368" y="3120"/>
              <a:ext cx="96" cy="96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 b="0" i="0">
                <a:latin typeface="+mn-lt"/>
              </a:endParaRPr>
            </a:p>
          </p:txBody>
        </p:sp>
      </p:grpSp>
      <p:grpSp>
        <p:nvGrpSpPr>
          <p:cNvPr id="65" name="Group 64"/>
          <p:cNvGrpSpPr>
            <a:grpSpLocks/>
          </p:cNvGrpSpPr>
          <p:nvPr/>
        </p:nvGrpSpPr>
        <p:grpSpPr bwMode="auto">
          <a:xfrm>
            <a:off x="1297996" y="4453235"/>
            <a:ext cx="6477000" cy="152400"/>
            <a:chOff x="960" y="3312"/>
            <a:chExt cx="4080" cy="96"/>
          </a:xfrm>
        </p:grpSpPr>
        <p:sp>
          <p:nvSpPr>
            <p:cNvPr id="66" name="Oval 65"/>
            <p:cNvSpPr>
              <a:spLocks noChangeArrowheads="1"/>
            </p:cNvSpPr>
            <p:nvPr/>
          </p:nvSpPr>
          <p:spPr bwMode="auto">
            <a:xfrm>
              <a:off x="960" y="3312"/>
              <a:ext cx="96" cy="96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 i="0">
                <a:latin typeface="+mn-lt"/>
              </a:endParaRPr>
            </a:p>
          </p:txBody>
        </p:sp>
        <p:sp>
          <p:nvSpPr>
            <p:cNvPr id="67" name="Oval 66"/>
            <p:cNvSpPr>
              <a:spLocks noChangeArrowheads="1"/>
            </p:cNvSpPr>
            <p:nvPr/>
          </p:nvSpPr>
          <p:spPr bwMode="auto">
            <a:xfrm>
              <a:off x="2112" y="3312"/>
              <a:ext cx="96" cy="96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 i="0">
                <a:latin typeface="+mn-lt"/>
              </a:endParaRPr>
            </a:p>
          </p:txBody>
        </p:sp>
        <p:sp>
          <p:nvSpPr>
            <p:cNvPr id="68" name="Oval 67"/>
            <p:cNvSpPr>
              <a:spLocks noChangeArrowheads="1"/>
            </p:cNvSpPr>
            <p:nvPr/>
          </p:nvSpPr>
          <p:spPr bwMode="auto">
            <a:xfrm>
              <a:off x="3792" y="3312"/>
              <a:ext cx="96" cy="96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 i="0">
                <a:latin typeface="+mn-lt"/>
              </a:endParaRPr>
            </a:p>
          </p:txBody>
        </p:sp>
        <p:sp>
          <p:nvSpPr>
            <p:cNvPr id="69" name="Oval 68"/>
            <p:cNvSpPr>
              <a:spLocks noChangeArrowheads="1"/>
            </p:cNvSpPr>
            <p:nvPr/>
          </p:nvSpPr>
          <p:spPr bwMode="auto">
            <a:xfrm>
              <a:off x="4944" y="3312"/>
              <a:ext cx="96" cy="96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 i="0">
                <a:latin typeface="+mn-lt"/>
              </a:endParaRPr>
            </a:p>
          </p:txBody>
        </p:sp>
      </p:grpSp>
      <p:grpSp>
        <p:nvGrpSpPr>
          <p:cNvPr id="70" name="Group 69"/>
          <p:cNvGrpSpPr>
            <a:grpSpLocks/>
          </p:cNvGrpSpPr>
          <p:nvPr/>
        </p:nvGrpSpPr>
        <p:grpSpPr bwMode="auto">
          <a:xfrm>
            <a:off x="1755196" y="4758035"/>
            <a:ext cx="5562600" cy="152400"/>
            <a:chOff x="1248" y="3504"/>
            <a:chExt cx="3504" cy="96"/>
          </a:xfrm>
        </p:grpSpPr>
        <p:sp>
          <p:nvSpPr>
            <p:cNvPr id="71" name="Oval 70"/>
            <p:cNvSpPr>
              <a:spLocks noChangeArrowheads="1"/>
            </p:cNvSpPr>
            <p:nvPr/>
          </p:nvSpPr>
          <p:spPr bwMode="auto">
            <a:xfrm>
              <a:off x="1248" y="3504"/>
              <a:ext cx="96" cy="96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 i="0">
                <a:latin typeface="+mn-lt"/>
              </a:endParaRPr>
            </a:p>
          </p:txBody>
        </p:sp>
        <p:sp>
          <p:nvSpPr>
            <p:cNvPr id="72" name="Oval 71"/>
            <p:cNvSpPr>
              <a:spLocks noChangeArrowheads="1"/>
            </p:cNvSpPr>
            <p:nvPr/>
          </p:nvSpPr>
          <p:spPr bwMode="auto">
            <a:xfrm>
              <a:off x="1824" y="3504"/>
              <a:ext cx="96" cy="96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 i="0">
                <a:latin typeface="+mn-lt"/>
              </a:endParaRPr>
            </a:p>
          </p:txBody>
        </p:sp>
        <p:sp>
          <p:nvSpPr>
            <p:cNvPr id="73" name="Oval 72"/>
            <p:cNvSpPr>
              <a:spLocks noChangeArrowheads="1"/>
            </p:cNvSpPr>
            <p:nvPr/>
          </p:nvSpPr>
          <p:spPr bwMode="auto">
            <a:xfrm>
              <a:off x="4080" y="3504"/>
              <a:ext cx="96" cy="96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 i="0">
                <a:latin typeface="+mn-lt"/>
              </a:endParaRPr>
            </a:p>
          </p:txBody>
        </p:sp>
        <p:sp>
          <p:nvSpPr>
            <p:cNvPr id="74" name="Oval 73"/>
            <p:cNvSpPr>
              <a:spLocks noChangeArrowheads="1"/>
            </p:cNvSpPr>
            <p:nvPr/>
          </p:nvSpPr>
          <p:spPr bwMode="auto">
            <a:xfrm>
              <a:off x="4656" y="3504"/>
              <a:ext cx="96" cy="96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 i="0">
                <a:latin typeface="+mn-lt"/>
              </a:endParaRPr>
            </a:p>
          </p:txBody>
        </p:sp>
      </p:grpSp>
      <p:sp>
        <p:nvSpPr>
          <p:cNvPr id="75" name="Text Box 74"/>
          <p:cNvSpPr txBox="1">
            <a:spLocks noChangeArrowheads="1"/>
          </p:cNvSpPr>
          <p:nvPr/>
        </p:nvSpPr>
        <p:spPr bwMode="auto">
          <a:xfrm>
            <a:off x="6168490" y="3615035"/>
            <a:ext cx="12266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r>
              <a:rPr lang="en-US" sz="2400" b="0" i="0" dirty="0">
                <a:latin typeface="+mn-lt"/>
              </a:rPr>
              <a:t>[0, 2</a:t>
            </a:r>
            <a:r>
              <a:rPr lang="en-US" sz="2400" b="0" i="0" baseline="30000" dirty="0">
                <a:latin typeface="+mn-lt"/>
              </a:rPr>
              <a:t>128</a:t>
            </a:r>
            <a:r>
              <a:rPr lang="en-US" sz="2400" b="0" i="0" dirty="0">
                <a:latin typeface="+mn-lt"/>
              </a:rPr>
              <a:t>)</a:t>
            </a:r>
          </a:p>
        </p:txBody>
      </p:sp>
      <p:sp>
        <p:nvSpPr>
          <p:cNvPr id="76" name="Text Box 75"/>
          <p:cNvSpPr txBox="1">
            <a:spLocks noChangeArrowheads="1"/>
          </p:cNvSpPr>
          <p:nvPr/>
        </p:nvSpPr>
        <p:spPr bwMode="auto">
          <a:xfrm>
            <a:off x="5205397" y="3996035"/>
            <a:ext cx="12266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r>
              <a:rPr lang="en-US" sz="2400" b="0" i="0" dirty="0">
                <a:latin typeface="+mn-lt"/>
              </a:rPr>
              <a:t>[0, 2</a:t>
            </a:r>
            <a:r>
              <a:rPr lang="en-US" sz="2400" b="0" i="0" baseline="30000" dirty="0">
                <a:latin typeface="+mn-lt"/>
              </a:rPr>
              <a:t>127</a:t>
            </a:r>
            <a:r>
              <a:rPr lang="en-US" sz="2400" b="0" i="0" dirty="0">
                <a:latin typeface="+mn-lt"/>
              </a:rPr>
              <a:t>)</a:t>
            </a:r>
          </a:p>
        </p:txBody>
      </p:sp>
      <p:sp>
        <p:nvSpPr>
          <p:cNvPr id="77" name="Text Box 76"/>
          <p:cNvSpPr txBox="1">
            <a:spLocks noChangeArrowheads="1"/>
          </p:cNvSpPr>
          <p:nvPr/>
        </p:nvSpPr>
        <p:spPr bwMode="auto">
          <a:xfrm>
            <a:off x="7241596" y="3996035"/>
            <a:ext cx="16177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r>
              <a:rPr lang="en-US" sz="2400" b="0" i="0" dirty="0">
                <a:latin typeface="+mn-lt"/>
              </a:rPr>
              <a:t>[2</a:t>
            </a:r>
            <a:r>
              <a:rPr lang="en-US" sz="2400" b="0" i="0" baseline="30000" dirty="0">
                <a:latin typeface="+mn-lt"/>
              </a:rPr>
              <a:t>127</a:t>
            </a:r>
            <a:r>
              <a:rPr lang="en-US" sz="2400" b="0" i="0" dirty="0">
                <a:latin typeface="+mn-lt"/>
              </a:rPr>
              <a:t>, 2</a:t>
            </a:r>
            <a:r>
              <a:rPr lang="en-US" sz="2400" b="0" i="0" baseline="30000" dirty="0">
                <a:latin typeface="+mn-lt"/>
              </a:rPr>
              <a:t>128</a:t>
            </a:r>
            <a:r>
              <a:rPr lang="en-US" sz="2400" b="0" i="0" dirty="0">
                <a:latin typeface="+mn-lt"/>
              </a:rPr>
              <a:t>)</a:t>
            </a:r>
          </a:p>
        </p:txBody>
      </p:sp>
      <p:sp>
        <p:nvSpPr>
          <p:cNvPr id="78" name="Rectangle 77"/>
          <p:cNvSpPr/>
          <p:nvPr/>
        </p:nvSpPr>
        <p:spPr>
          <a:xfrm>
            <a:off x="1324724" y="5481935"/>
            <a:ext cx="6418351" cy="9950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b="0" dirty="0">
                <a:solidFill>
                  <a:schemeClr val="tx1"/>
                </a:solidFill>
                <a:latin typeface="+mn-lt"/>
              </a:rPr>
              <a:t>Finds differing keys 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quickly</a:t>
            </a:r>
            <a:r>
              <a:rPr lang="en-US" sz="2800" b="0" dirty="0">
                <a:solidFill>
                  <a:schemeClr val="tx1"/>
                </a:solidFill>
                <a:latin typeface="+mn-lt"/>
              </a:rPr>
              <a:t> and with minimum information exchange</a:t>
            </a:r>
          </a:p>
        </p:txBody>
      </p:sp>
    </p:spTree>
    <p:extLst>
      <p:ext uri="{BB962C8B-B14F-4D97-AF65-F5344CB8AC3E}">
        <p14:creationId xmlns:p14="http://schemas.microsoft.com/office/powerpoint/2010/main" val="1867751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useful is it to vary N, R, W?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9630366"/>
              </p:ext>
            </p:extLst>
          </p:nvPr>
        </p:nvGraphicFramePr>
        <p:xfrm>
          <a:off x="152400" y="1571625"/>
          <a:ext cx="8762999" cy="3548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56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569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46477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20700">
                <a:tc>
                  <a:txBody>
                    <a:bodyPr/>
                    <a:lstStyle/>
                    <a:p>
                      <a:r>
                        <a:rPr lang="en-US" sz="280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Behavior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0700">
                <a:tc>
                  <a:txBody>
                    <a:bodyPr/>
                    <a:lstStyle/>
                    <a:p>
                      <a:r>
                        <a:rPr lang="en-US" sz="2800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/>
                        <a:t>Parameters from paper:</a:t>
                      </a:r>
                    </a:p>
                    <a:p>
                      <a:r>
                        <a:rPr lang="en-US" sz="2800" b="1" dirty="0"/>
                        <a:t>Good durability, good R/W</a:t>
                      </a:r>
                      <a:r>
                        <a:rPr lang="en-US" sz="2800" b="1" baseline="0" dirty="0"/>
                        <a:t> latency</a:t>
                      </a:r>
                      <a:endParaRPr lang="en-US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0700">
                <a:tc>
                  <a:txBody>
                    <a:bodyPr/>
                    <a:lstStyle/>
                    <a:p>
                      <a:r>
                        <a:rPr lang="en-US" sz="2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Slow reads, 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</a:rPr>
                        <a:t>weak durability,</a:t>
                      </a:r>
                      <a:r>
                        <a:rPr lang="en-US" sz="2800" dirty="0"/>
                        <a:t> </a:t>
                      </a:r>
                      <a:r>
                        <a:rPr lang="en-US" sz="28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fast writes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20700">
                <a:tc>
                  <a:txBody>
                    <a:bodyPr/>
                    <a:lstStyle/>
                    <a:p>
                      <a:r>
                        <a:rPr lang="en-US" sz="2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FF0000"/>
                          </a:solidFill>
                        </a:rPr>
                        <a:t>Slow writes, </a:t>
                      </a:r>
                      <a:r>
                        <a:rPr lang="en-US" sz="2800" dirty="0"/>
                        <a:t>strong</a:t>
                      </a:r>
                      <a:r>
                        <a:rPr lang="en-US" sz="2800" baseline="0" dirty="0"/>
                        <a:t> durability, fast reads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20700">
                <a:tc>
                  <a:txBody>
                    <a:bodyPr/>
                    <a:lstStyle/>
                    <a:p>
                      <a:r>
                        <a:rPr lang="en-US" sz="2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More likely</a:t>
                      </a:r>
                      <a:r>
                        <a:rPr lang="en-US" sz="2800" baseline="0" dirty="0"/>
                        <a:t> that </a:t>
                      </a:r>
                      <a:r>
                        <a:rPr lang="en-US" sz="2800" b="1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reads see all prior writes</a:t>
                      </a:r>
                      <a:r>
                        <a:rPr lang="en-US" sz="2800" baseline="0" dirty="0"/>
                        <a:t>?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20700">
                <a:tc>
                  <a:txBody>
                    <a:bodyPr/>
                    <a:lstStyle/>
                    <a:p>
                      <a:r>
                        <a:rPr lang="en-US" sz="2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Read quorum 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</a:rPr>
                        <a:t>doesn’t overlap </a:t>
                      </a:r>
                      <a:r>
                        <a:rPr lang="en-US" sz="2800" dirty="0"/>
                        <a:t>write quorum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A4DBD-C1B9-FE40-8FEF-473DBC8C018B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24990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Consistent hashing broadly useful for replication—not only in P2P systems</a:t>
            </a:r>
          </a:p>
          <a:p>
            <a:endParaRPr lang="en-US" dirty="0"/>
          </a:p>
          <a:p>
            <a:r>
              <a:rPr lang="en-US" dirty="0"/>
              <a:t>Extreme emphasis on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availability and low latency, </a:t>
            </a:r>
            <a:r>
              <a:rPr lang="en-US" dirty="0"/>
              <a:t>unusually, at the </a:t>
            </a:r>
            <a:r>
              <a:rPr lang="en-US" b="1" dirty="0"/>
              <a:t>cost of some inconsistency</a:t>
            </a:r>
          </a:p>
          <a:p>
            <a:endParaRPr lang="en-US" dirty="0"/>
          </a:p>
          <a:p>
            <a:r>
              <a:rPr lang="en-US" dirty="0"/>
              <a:t>Eventual consistency lets writes and reads return quickly,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even when partitions and failures</a:t>
            </a:r>
          </a:p>
          <a:p>
            <a:endParaRPr lang="en-US" dirty="0"/>
          </a:p>
          <a:p>
            <a:r>
              <a:rPr lang="en-US" b="1" dirty="0"/>
              <a:t>Version vectors </a:t>
            </a:r>
            <a:r>
              <a:rPr lang="en-US" dirty="0"/>
              <a:t>allow some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conflicts to be resolved </a:t>
            </a:r>
            <a:r>
              <a:rPr lang="en-US" dirty="0"/>
              <a:t>automatically; others left to application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A4DBD-C1B9-FE40-8FEF-473DBC8C018B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Dynamo: Take-away ideas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020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have key-value pairs to be partitioned across nodes based on an id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Problem 1: Data placement</a:t>
            </a:r>
          </a:p>
          <a:p>
            <a:pPr lvl="1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On which node(s) </a:t>
            </a:r>
            <a:r>
              <a:rPr lang="en-US" dirty="0"/>
              <a:t>to </a:t>
            </a:r>
            <a:r>
              <a:rPr lang="en-US" b="1" dirty="0"/>
              <a:t>place</a:t>
            </a:r>
            <a:r>
              <a:rPr lang="en-US" dirty="0"/>
              <a:t> each key-value pair?</a:t>
            </a:r>
          </a:p>
          <a:p>
            <a:pPr lvl="2"/>
            <a:r>
              <a:rPr lang="en-US" dirty="0"/>
              <a:t>Maintain mapping from data object to node(s)</a:t>
            </a:r>
          </a:p>
          <a:p>
            <a:pPr lvl="2"/>
            <a:r>
              <a:rPr lang="en-US" dirty="0"/>
              <a:t>Evenly distribute data/load</a:t>
            </a:r>
          </a:p>
          <a:p>
            <a:pPr lvl="2"/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2DDF-CCE5-9644-9AF3-BFB84D893AE1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/>
              <a:t>Scaling out: Placement</a:t>
            </a:r>
          </a:p>
        </p:txBody>
      </p:sp>
    </p:spTree>
    <p:extLst>
      <p:ext uri="{BB962C8B-B14F-4D97-AF65-F5344CB8AC3E}">
        <p14:creationId xmlns:p14="http://schemas.microsoft.com/office/powerpoint/2010/main" val="1778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17316AAF-F5B5-4EA4-81C3-57813AE2BC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Problem 2: Partition management</a:t>
            </a:r>
          </a:p>
          <a:p>
            <a:pPr lvl="1"/>
            <a:r>
              <a:rPr lang="en-US" dirty="0"/>
              <a:t>Including how to recover from node failure</a:t>
            </a:r>
          </a:p>
          <a:p>
            <a:pPr lvl="2"/>
            <a:r>
              <a:rPr lang="en-US" i="1" dirty="0"/>
              <a:t>e.g.,</a:t>
            </a:r>
            <a:r>
              <a:rPr lang="en-US" dirty="0"/>
              <a:t> bringing another node into partition group</a:t>
            </a:r>
          </a:p>
          <a:p>
            <a:pPr lvl="1"/>
            <a:r>
              <a:rPr lang="en-US" dirty="0"/>
              <a:t>Changes in system size, </a:t>
            </a:r>
            <a:r>
              <a:rPr lang="en-US" i="1" dirty="0"/>
              <a:t>i.e.</a:t>
            </a:r>
            <a:r>
              <a:rPr lang="en-US" dirty="0"/>
              <a:t> </a:t>
            </a:r>
            <a:r>
              <a:rPr lang="en-US" b="1" dirty="0"/>
              <a:t>nodes joining/leaving</a:t>
            </a:r>
          </a:p>
          <a:p>
            <a:pPr lvl="1"/>
            <a:r>
              <a:rPr lang="en-US" dirty="0"/>
              <a:t>Heterogeneous nodes</a:t>
            </a:r>
          </a:p>
          <a:p>
            <a:pPr lvl="1"/>
            <a:endParaRPr lang="en-US" dirty="0"/>
          </a:p>
          <a:p>
            <a:pPr lvl="2"/>
            <a:endParaRPr lang="en-US" dirty="0"/>
          </a:p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Centralized:</a:t>
            </a:r>
            <a:r>
              <a:rPr lang="en-US" dirty="0"/>
              <a:t> Cluster manager</a:t>
            </a:r>
          </a:p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Decentralized:</a:t>
            </a:r>
            <a:r>
              <a:rPr lang="en-US" dirty="0"/>
              <a:t> Deterministic hashing and algorithms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B303D8A8-1DF2-4AF1-ADEA-F7A50E311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EB106B98-3D75-485D-81E8-7C940C70D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Scaling out: Partition Management</a:t>
            </a:r>
          </a:p>
        </p:txBody>
      </p:sp>
    </p:spTree>
    <p:extLst>
      <p:ext uri="{BB962C8B-B14F-4D97-AF65-F5344CB8AC3E}">
        <p14:creationId xmlns:p14="http://schemas.microsoft.com/office/powerpoint/2010/main" val="2821504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447800"/>
            <a:ext cx="8763000" cy="3750276"/>
          </a:xfrm>
        </p:spPr>
        <p:txBody>
          <a:bodyPr>
            <a:normAutofit/>
          </a:bodyPr>
          <a:lstStyle/>
          <a:p>
            <a:r>
              <a:rPr lang="en-US" sz="2800" dirty="0"/>
              <a:t>Consider problem of data partition:  </a:t>
            </a:r>
          </a:p>
          <a:p>
            <a:pPr lvl="1"/>
            <a:r>
              <a:rPr lang="en-US" sz="2800" dirty="0"/>
              <a:t>Given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object id X</a:t>
            </a:r>
            <a:r>
              <a:rPr lang="en-US" sz="2800" dirty="0"/>
              <a:t>, choose one of </a:t>
            </a:r>
            <a:r>
              <a:rPr lang="en-US" sz="2800" b="1" i="1" dirty="0"/>
              <a:t>k</a:t>
            </a:r>
            <a:r>
              <a:rPr lang="en-US" sz="2800" dirty="0"/>
              <a:t> servers to use</a:t>
            </a:r>
          </a:p>
          <a:p>
            <a:endParaRPr lang="en-US" sz="2800" dirty="0"/>
          </a:p>
          <a:p>
            <a:r>
              <a:rPr lang="en-US" sz="2800" dirty="0"/>
              <a:t>Suppose instead we use 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modulo hashing:</a:t>
            </a:r>
          </a:p>
          <a:p>
            <a:pPr lvl="1"/>
            <a:r>
              <a:rPr lang="en-US" sz="2800" dirty="0"/>
              <a:t>Place </a:t>
            </a:r>
            <a:r>
              <a:rPr lang="en-US" sz="2800" b="1" i="1" dirty="0"/>
              <a:t>X</a:t>
            </a:r>
            <a:r>
              <a:rPr lang="en-US" sz="2800" dirty="0"/>
              <a:t> on server </a:t>
            </a:r>
            <a:r>
              <a:rPr lang="en-US" sz="2800" b="1" i="1" dirty="0" err="1"/>
              <a:t>i</a:t>
            </a:r>
            <a:r>
              <a:rPr lang="en-US" sz="2800" b="1" i="1" dirty="0"/>
              <a:t> </a:t>
            </a:r>
            <a:r>
              <a:rPr lang="en-US" sz="2800" b="1" dirty="0"/>
              <a:t>= hash(</a:t>
            </a:r>
            <a:r>
              <a:rPr lang="en-US" sz="2800" b="1" i="1" dirty="0"/>
              <a:t>X</a:t>
            </a:r>
            <a:r>
              <a:rPr lang="en-US" sz="2800" b="1" dirty="0"/>
              <a:t>) mod </a:t>
            </a:r>
            <a:r>
              <a:rPr lang="en-US" sz="2800" b="1" i="1" dirty="0"/>
              <a:t>k</a:t>
            </a:r>
          </a:p>
          <a:p>
            <a:endParaRPr lang="en-US" sz="2800" dirty="0"/>
          </a:p>
          <a:p>
            <a:r>
              <a:rPr lang="en-US" sz="2800" dirty="0"/>
              <a:t>What happens if a server fails or joins (k </a:t>
            </a:r>
            <a:r>
              <a:rPr lang="en-US" sz="2800" dirty="0">
                <a:sym typeface="Wingdings"/>
              </a:rPr>
              <a:t></a:t>
            </a:r>
            <a:r>
              <a:rPr lang="en-US" sz="2800" dirty="0">
                <a:sym typeface="Wingdings" pitchFamily="-84" charset="2"/>
              </a:rPr>
              <a:t> k±1)?</a:t>
            </a:r>
          </a:p>
          <a:p>
            <a:pPr lvl="1"/>
            <a:r>
              <a:rPr lang="en-US" sz="2800" dirty="0">
                <a:sym typeface="Wingdings" pitchFamily="-84" charset="2"/>
              </a:rPr>
              <a:t>or different clients have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sym typeface="Wingdings" pitchFamily="-84" charset="2"/>
              </a:rPr>
              <a:t>different estimate </a:t>
            </a:r>
            <a:r>
              <a:rPr lang="en-US" sz="2800" dirty="0">
                <a:sym typeface="Wingdings" pitchFamily="-84" charset="2"/>
              </a:rPr>
              <a:t>of k?</a:t>
            </a:r>
          </a:p>
        </p:txBody>
      </p:sp>
      <p:sp>
        <p:nvSpPr>
          <p:cNvPr id="1843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BCE68-7F05-C54E-A197-EAFC3EA707C7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Modulo hashing</a:t>
            </a:r>
          </a:p>
        </p:txBody>
      </p:sp>
    </p:spTree>
    <p:extLst>
      <p:ext uri="{BB962C8B-B14F-4D97-AF65-F5344CB8AC3E}">
        <p14:creationId xmlns:p14="http://schemas.microsoft.com/office/powerpoint/2010/main" val="432083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Straight Connector 48"/>
          <p:cNvCxnSpPr/>
          <p:nvPr/>
        </p:nvCxnSpPr>
        <p:spPr>
          <a:xfrm>
            <a:off x="2278577" y="5415280"/>
            <a:ext cx="5340726" cy="1588"/>
          </a:xfrm>
          <a:prstGeom prst="line">
            <a:avLst/>
          </a:prstGeom>
          <a:ln w="25400" cap="flat" cmpd="sng" algn="ctr">
            <a:solidFill>
              <a:schemeClr val="bg1">
                <a:lumMod val="50000"/>
              </a:schemeClr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2278577" y="4839547"/>
            <a:ext cx="5340726" cy="1588"/>
          </a:xfrm>
          <a:prstGeom prst="line">
            <a:avLst/>
          </a:prstGeom>
          <a:ln w="25400" cap="flat" cmpd="sng" algn="ctr">
            <a:solidFill>
              <a:schemeClr val="bg1">
                <a:lumMod val="50000"/>
              </a:schemeClr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2278577" y="4204547"/>
            <a:ext cx="5340726" cy="1588"/>
          </a:xfrm>
          <a:prstGeom prst="line">
            <a:avLst/>
          </a:prstGeom>
          <a:ln w="25400" cap="flat" cmpd="sng" algn="ctr">
            <a:solidFill>
              <a:schemeClr val="bg1">
                <a:lumMod val="50000"/>
              </a:schemeClr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2278577" y="3569547"/>
            <a:ext cx="5340726" cy="1588"/>
          </a:xfrm>
          <a:prstGeom prst="line">
            <a:avLst/>
          </a:prstGeom>
          <a:ln w="25400" cap="flat" cmpd="sng" algn="ctr">
            <a:solidFill>
              <a:schemeClr val="bg1">
                <a:lumMod val="50000"/>
              </a:schemeClr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2278577" y="2965531"/>
            <a:ext cx="5340726" cy="1588"/>
          </a:xfrm>
          <a:prstGeom prst="line">
            <a:avLst/>
          </a:prstGeom>
          <a:ln w="25400" cap="flat" cmpd="sng" algn="ctr">
            <a:solidFill>
              <a:schemeClr val="bg1">
                <a:lumMod val="50000"/>
              </a:schemeClr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7470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Problem for modulo hashing:</a:t>
            </a:r>
            <a:br>
              <a:rPr lang="en-US" sz="3600" dirty="0"/>
            </a:br>
            <a:r>
              <a:rPr lang="en-US" sz="3600" dirty="0"/>
              <a:t>Changing number of servers</a:t>
            </a:r>
          </a:p>
        </p:txBody>
      </p:sp>
      <p:sp>
        <p:nvSpPr>
          <p:cNvPr id="41989" name="Line 16"/>
          <p:cNvSpPr>
            <a:spLocks noChangeShapeType="1"/>
          </p:cNvSpPr>
          <p:nvPr/>
        </p:nvSpPr>
        <p:spPr bwMode="auto">
          <a:xfrm>
            <a:off x="2278577" y="5622945"/>
            <a:ext cx="5638800" cy="0"/>
          </a:xfrm>
          <a:prstGeom prst="line">
            <a:avLst/>
          </a:prstGeom>
          <a:noFill/>
          <a:ln w="44450" cap="flat" cmpd="sng" algn="ctr">
            <a:solidFill>
              <a:schemeClr val="tx1"/>
            </a:solidFill>
            <a:prstDash val="solid"/>
            <a:round/>
            <a:headEnd w="med" len="med"/>
            <a:tailEnd type="arrow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41992" name="Text Box 19"/>
          <p:cNvSpPr txBox="1">
            <a:spLocks noChangeArrowheads="1"/>
          </p:cNvSpPr>
          <p:nvPr/>
        </p:nvSpPr>
        <p:spPr bwMode="auto">
          <a:xfrm>
            <a:off x="614248" y="2547789"/>
            <a:ext cx="11448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latin typeface="Arial" charset="0"/>
              </a:rPr>
              <a:t>Server</a:t>
            </a:r>
          </a:p>
        </p:txBody>
      </p:sp>
      <p:sp>
        <p:nvSpPr>
          <p:cNvPr id="41993" name="Text Box 20"/>
          <p:cNvSpPr txBox="1">
            <a:spLocks noChangeArrowheads="1"/>
          </p:cNvSpPr>
          <p:nvPr/>
        </p:nvSpPr>
        <p:spPr bwMode="auto">
          <a:xfrm>
            <a:off x="4847010" y="6068922"/>
            <a:ext cx="32447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latin typeface="Arial" charset="0"/>
              </a:rPr>
              <a:t>Object serial number</a:t>
            </a:r>
          </a:p>
        </p:txBody>
      </p:sp>
      <p:sp>
        <p:nvSpPr>
          <p:cNvPr id="41995" name="Text Box 22"/>
          <p:cNvSpPr txBox="1">
            <a:spLocks noChangeArrowheads="1"/>
          </p:cNvSpPr>
          <p:nvPr/>
        </p:nvSpPr>
        <p:spPr bwMode="auto">
          <a:xfrm>
            <a:off x="1936349" y="1535646"/>
            <a:ext cx="29867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Arial" charset="0"/>
              </a:rPr>
              <a:t>h(</a:t>
            </a:r>
            <a:r>
              <a:rPr lang="en-US" sz="2400" i="1" dirty="0">
                <a:solidFill>
                  <a:schemeClr val="tx2"/>
                </a:solidFill>
                <a:latin typeface="Arial" charset="0"/>
              </a:rPr>
              <a:t>x</a:t>
            </a:r>
            <a:r>
              <a:rPr lang="en-US" sz="2400" dirty="0">
                <a:solidFill>
                  <a:schemeClr val="tx2"/>
                </a:solidFill>
                <a:latin typeface="Arial" charset="0"/>
              </a:rPr>
              <a:t>)</a:t>
            </a:r>
            <a:r>
              <a:rPr lang="en-US" sz="2400" i="1" dirty="0">
                <a:solidFill>
                  <a:schemeClr val="tx2"/>
                </a:solidFill>
                <a:latin typeface="Arial" charset="0"/>
              </a:rPr>
              <a:t> = x </a:t>
            </a:r>
            <a:r>
              <a:rPr lang="en-US" sz="2400" dirty="0">
                <a:solidFill>
                  <a:schemeClr val="tx2"/>
                </a:solidFill>
                <a:latin typeface="Arial" charset="0"/>
              </a:rPr>
              <a:t>+ 1 (mod 4)</a:t>
            </a:r>
          </a:p>
        </p:txBody>
      </p:sp>
      <p:sp>
        <p:nvSpPr>
          <p:cNvPr id="41996" name="Oval 23"/>
          <p:cNvSpPr>
            <a:spLocks noChangeArrowheads="1"/>
          </p:cNvSpPr>
          <p:nvPr/>
        </p:nvSpPr>
        <p:spPr bwMode="auto">
          <a:xfrm>
            <a:off x="2596473" y="412993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41997" name="Oval 24"/>
          <p:cNvSpPr>
            <a:spLocks noChangeArrowheads="1"/>
          </p:cNvSpPr>
          <p:nvPr/>
        </p:nvSpPr>
        <p:spPr bwMode="auto">
          <a:xfrm>
            <a:off x="3090424" y="533908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41998" name="Oval 25"/>
          <p:cNvSpPr>
            <a:spLocks noChangeArrowheads="1"/>
          </p:cNvSpPr>
          <p:nvPr/>
        </p:nvSpPr>
        <p:spPr bwMode="auto">
          <a:xfrm>
            <a:off x="3593298" y="349493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983894" y="5653723"/>
            <a:ext cx="34176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" charset="0"/>
              </a:rPr>
              <a:t>7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418925" y="5653723"/>
            <a:ext cx="49885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" charset="0"/>
              </a:rPr>
              <a:t>10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031205" y="5653723"/>
            <a:ext cx="48333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" charset="0"/>
              </a:rPr>
              <a:t>11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619949" y="5653723"/>
            <a:ext cx="49885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" charset="0"/>
              </a:rPr>
              <a:t>27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318845" y="5653723"/>
            <a:ext cx="49885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" charset="0"/>
              </a:rPr>
              <a:t>29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915349" y="5653723"/>
            <a:ext cx="49885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" charset="0"/>
              </a:rPr>
              <a:t>36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558716" y="5653723"/>
            <a:ext cx="49885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" charset="0"/>
              </a:rPr>
              <a:t>38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134549" y="5653723"/>
            <a:ext cx="49885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" charset="0"/>
              </a:rPr>
              <a:t>40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841314" y="2730975"/>
            <a:ext cx="34176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" charset="0"/>
              </a:rPr>
              <a:t>4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841314" y="3340575"/>
            <a:ext cx="34176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" charset="0"/>
              </a:rPr>
              <a:t>3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841314" y="3963333"/>
            <a:ext cx="34176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" charset="0"/>
              </a:rPr>
              <a:t>2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841314" y="4591297"/>
            <a:ext cx="34176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" charset="0"/>
              </a:rPr>
              <a:t>1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841314" y="5192058"/>
            <a:ext cx="34176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" charset="0"/>
              </a:rPr>
              <a:t>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513222" y="5653723"/>
            <a:ext cx="34176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" charset="0"/>
              </a:rPr>
              <a:t>5</a:t>
            </a:r>
          </a:p>
        </p:txBody>
      </p:sp>
      <p:sp>
        <p:nvSpPr>
          <p:cNvPr id="41988" name="Line 15"/>
          <p:cNvSpPr>
            <a:spLocks noChangeShapeType="1"/>
          </p:cNvSpPr>
          <p:nvPr/>
        </p:nvSpPr>
        <p:spPr bwMode="auto">
          <a:xfrm>
            <a:off x="2278577" y="2547789"/>
            <a:ext cx="0" cy="3075156"/>
          </a:xfrm>
          <a:prstGeom prst="line">
            <a:avLst/>
          </a:prstGeom>
          <a:noFill/>
          <a:ln w="44450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54" name="Oval 25"/>
          <p:cNvSpPr>
            <a:spLocks noChangeArrowheads="1"/>
          </p:cNvSpPr>
          <p:nvPr/>
        </p:nvSpPr>
        <p:spPr bwMode="auto">
          <a:xfrm>
            <a:off x="4190999" y="533908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55" name="Oval 25"/>
          <p:cNvSpPr>
            <a:spLocks noChangeArrowheads="1"/>
          </p:cNvSpPr>
          <p:nvPr/>
        </p:nvSpPr>
        <p:spPr bwMode="auto">
          <a:xfrm>
            <a:off x="4805083" y="534066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56" name="Oval 25"/>
          <p:cNvSpPr>
            <a:spLocks noChangeArrowheads="1"/>
          </p:cNvSpPr>
          <p:nvPr/>
        </p:nvSpPr>
        <p:spPr bwMode="auto">
          <a:xfrm>
            <a:off x="5516979" y="412993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57" name="Oval 25"/>
          <p:cNvSpPr>
            <a:spLocks noChangeArrowheads="1"/>
          </p:cNvSpPr>
          <p:nvPr/>
        </p:nvSpPr>
        <p:spPr bwMode="auto">
          <a:xfrm>
            <a:off x="6088780" y="4763347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58" name="Oval 25"/>
          <p:cNvSpPr>
            <a:spLocks noChangeArrowheads="1"/>
          </p:cNvSpPr>
          <p:nvPr/>
        </p:nvSpPr>
        <p:spPr bwMode="auto">
          <a:xfrm>
            <a:off x="6764867" y="349493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59" name="Oval 25"/>
          <p:cNvSpPr>
            <a:spLocks noChangeArrowheads="1"/>
          </p:cNvSpPr>
          <p:nvPr/>
        </p:nvSpPr>
        <p:spPr bwMode="auto">
          <a:xfrm>
            <a:off x="7293017" y="472865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grpSp>
        <p:nvGrpSpPr>
          <p:cNvPr id="96" name="Group 95"/>
          <p:cNvGrpSpPr/>
          <p:nvPr/>
        </p:nvGrpSpPr>
        <p:grpSpPr>
          <a:xfrm>
            <a:off x="1936349" y="1949892"/>
            <a:ext cx="5737468" cy="3543176"/>
            <a:chOff x="1936349" y="1817812"/>
            <a:chExt cx="5737468" cy="3543176"/>
          </a:xfrm>
        </p:grpSpPr>
        <p:sp>
          <p:nvSpPr>
            <p:cNvPr id="42006" name="Text Box 3"/>
            <p:cNvSpPr txBox="1">
              <a:spLocks noChangeArrowheads="1"/>
            </p:cNvSpPr>
            <p:nvPr/>
          </p:nvSpPr>
          <p:spPr bwMode="auto">
            <a:xfrm>
              <a:off x="1936349" y="1817812"/>
              <a:ext cx="573746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dirty="0">
                  <a:solidFill>
                    <a:srgbClr val="800000"/>
                  </a:solidFill>
                  <a:latin typeface="Arial" charset="0"/>
                </a:rPr>
                <a:t>Add one machine: h(</a:t>
              </a:r>
              <a:r>
                <a:rPr lang="en-US" sz="2400" i="1" dirty="0">
                  <a:solidFill>
                    <a:srgbClr val="800000"/>
                  </a:solidFill>
                  <a:latin typeface="Arial" charset="0"/>
                </a:rPr>
                <a:t>x</a:t>
              </a:r>
              <a:r>
                <a:rPr lang="en-US" sz="2400" dirty="0">
                  <a:solidFill>
                    <a:srgbClr val="800000"/>
                  </a:solidFill>
                  <a:latin typeface="Arial" charset="0"/>
                </a:rPr>
                <a:t>)</a:t>
              </a:r>
              <a:r>
                <a:rPr lang="en-US" sz="2400" i="1" dirty="0">
                  <a:solidFill>
                    <a:srgbClr val="800000"/>
                  </a:solidFill>
                  <a:latin typeface="Arial" charset="0"/>
                </a:rPr>
                <a:t> = x </a:t>
              </a:r>
              <a:r>
                <a:rPr lang="en-US" sz="2400" dirty="0">
                  <a:solidFill>
                    <a:srgbClr val="800000"/>
                  </a:solidFill>
                  <a:latin typeface="Arial" charset="0"/>
                </a:rPr>
                <a:t>+ 1</a:t>
              </a:r>
              <a:r>
                <a:rPr lang="en-US" sz="2400" i="1" dirty="0">
                  <a:solidFill>
                    <a:srgbClr val="800000"/>
                  </a:solidFill>
                  <a:latin typeface="Arial" charset="0"/>
                </a:rPr>
                <a:t> </a:t>
              </a:r>
              <a:r>
                <a:rPr lang="en-US" sz="2400" dirty="0">
                  <a:solidFill>
                    <a:srgbClr val="800000"/>
                  </a:solidFill>
                  <a:latin typeface="Arial" charset="0"/>
                </a:rPr>
                <a:t>(mod 5)</a:t>
              </a:r>
            </a:p>
          </p:txBody>
        </p:sp>
        <p:sp>
          <p:nvSpPr>
            <p:cNvPr id="42011" name="Rectangle 8"/>
            <p:cNvSpPr>
              <a:spLocks noChangeArrowheads="1"/>
            </p:cNvSpPr>
            <p:nvPr/>
          </p:nvSpPr>
          <p:spPr bwMode="auto">
            <a:xfrm>
              <a:off x="2596473" y="4631267"/>
              <a:ext cx="152400" cy="152400"/>
            </a:xfrm>
            <a:prstGeom prst="rect">
              <a:avLst/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Arial" charset="0"/>
              </a:endParaRPr>
            </a:p>
          </p:txBody>
        </p:sp>
        <p:sp>
          <p:nvSpPr>
            <p:cNvPr id="60" name="Rectangle 8"/>
            <p:cNvSpPr>
              <a:spLocks noChangeArrowheads="1"/>
            </p:cNvSpPr>
            <p:nvPr/>
          </p:nvSpPr>
          <p:spPr bwMode="auto">
            <a:xfrm>
              <a:off x="3090424" y="3362855"/>
              <a:ext cx="152400" cy="152400"/>
            </a:xfrm>
            <a:prstGeom prst="rect">
              <a:avLst/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Arial" charset="0"/>
              </a:endParaRPr>
            </a:p>
          </p:txBody>
        </p:sp>
        <p:sp>
          <p:nvSpPr>
            <p:cNvPr id="61" name="Rectangle 8"/>
            <p:cNvSpPr>
              <a:spLocks noChangeArrowheads="1"/>
            </p:cNvSpPr>
            <p:nvPr/>
          </p:nvSpPr>
          <p:spPr bwMode="auto">
            <a:xfrm>
              <a:off x="3593298" y="4632855"/>
              <a:ext cx="152400" cy="152400"/>
            </a:xfrm>
            <a:prstGeom prst="rect">
              <a:avLst/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Arial" charset="0"/>
              </a:endParaRPr>
            </a:p>
          </p:txBody>
        </p:sp>
        <p:sp>
          <p:nvSpPr>
            <p:cNvPr id="62" name="Rectangle 8"/>
            <p:cNvSpPr>
              <a:spLocks noChangeArrowheads="1"/>
            </p:cNvSpPr>
            <p:nvPr/>
          </p:nvSpPr>
          <p:spPr bwMode="auto">
            <a:xfrm>
              <a:off x="4190999" y="3996267"/>
              <a:ext cx="152400" cy="152400"/>
            </a:xfrm>
            <a:prstGeom prst="rect">
              <a:avLst/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Arial" charset="0"/>
              </a:endParaRPr>
            </a:p>
          </p:txBody>
        </p:sp>
        <p:sp>
          <p:nvSpPr>
            <p:cNvPr id="63" name="Rectangle 8"/>
            <p:cNvSpPr>
              <a:spLocks noChangeArrowheads="1"/>
            </p:cNvSpPr>
            <p:nvPr/>
          </p:nvSpPr>
          <p:spPr bwMode="auto">
            <a:xfrm>
              <a:off x="4805083" y="3362855"/>
              <a:ext cx="152400" cy="152400"/>
            </a:xfrm>
            <a:prstGeom prst="rect">
              <a:avLst/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Arial" charset="0"/>
              </a:endParaRPr>
            </a:p>
          </p:txBody>
        </p:sp>
        <p:sp>
          <p:nvSpPr>
            <p:cNvPr id="64" name="Rectangle 8"/>
            <p:cNvSpPr>
              <a:spLocks noChangeArrowheads="1"/>
            </p:cNvSpPr>
            <p:nvPr/>
          </p:nvSpPr>
          <p:spPr bwMode="auto">
            <a:xfrm>
              <a:off x="5516979" y="5208588"/>
              <a:ext cx="152400" cy="152400"/>
            </a:xfrm>
            <a:prstGeom prst="rect">
              <a:avLst/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Arial" charset="0"/>
              </a:endParaRPr>
            </a:p>
          </p:txBody>
        </p:sp>
        <p:sp>
          <p:nvSpPr>
            <p:cNvPr id="65" name="Rectangle 8"/>
            <p:cNvSpPr>
              <a:spLocks noChangeArrowheads="1"/>
            </p:cNvSpPr>
            <p:nvPr/>
          </p:nvSpPr>
          <p:spPr bwMode="auto">
            <a:xfrm>
              <a:off x="6088780" y="3996267"/>
              <a:ext cx="152400" cy="152400"/>
            </a:xfrm>
            <a:prstGeom prst="rect">
              <a:avLst/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Arial" charset="0"/>
              </a:endParaRPr>
            </a:p>
          </p:txBody>
        </p:sp>
        <p:sp>
          <p:nvSpPr>
            <p:cNvPr id="66" name="Rectangle 8"/>
            <p:cNvSpPr>
              <a:spLocks noChangeArrowheads="1"/>
            </p:cNvSpPr>
            <p:nvPr/>
          </p:nvSpPr>
          <p:spPr bwMode="auto">
            <a:xfrm>
              <a:off x="6764867" y="2757251"/>
              <a:ext cx="152400" cy="152400"/>
            </a:xfrm>
            <a:prstGeom prst="rect">
              <a:avLst/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Arial" charset="0"/>
              </a:endParaRPr>
            </a:p>
          </p:txBody>
        </p:sp>
        <p:sp>
          <p:nvSpPr>
            <p:cNvPr id="67" name="Rectangle 8"/>
            <p:cNvSpPr>
              <a:spLocks noChangeArrowheads="1"/>
            </p:cNvSpPr>
            <p:nvPr/>
          </p:nvSpPr>
          <p:spPr bwMode="auto">
            <a:xfrm>
              <a:off x="7369217" y="4671182"/>
              <a:ext cx="152400" cy="152400"/>
            </a:xfrm>
            <a:prstGeom prst="rect">
              <a:avLst/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Arial" charset="0"/>
              </a:endParaRPr>
            </a:p>
          </p:txBody>
        </p:sp>
        <p:cxnSp>
          <p:nvCxnSpPr>
            <p:cNvPr id="69" name="Straight Arrow Connector 68"/>
            <p:cNvCxnSpPr>
              <a:stCxn id="41996" idx="4"/>
              <a:endCxn id="42011" idx="0"/>
            </p:cNvCxnSpPr>
            <p:nvPr/>
          </p:nvCxnSpPr>
          <p:spPr>
            <a:xfrm>
              <a:off x="2672673" y="4282335"/>
              <a:ext cx="0" cy="34893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>
              <a:stCxn id="41997" idx="0"/>
              <a:endCxn id="60" idx="2"/>
            </p:cNvCxnSpPr>
            <p:nvPr/>
          </p:nvCxnSpPr>
          <p:spPr>
            <a:xfrm flipV="1">
              <a:off x="3166624" y="3515255"/>
              <a:ext cx="0" cy="182382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>
              <a:stCxn id="41998" idx="4"/>
              <a:endCxn id="61" idx="0"/>
            </p:cNvCxnSpPr>
            <p:nvPr/>
          </p:nvCxnSpPr>
          <p:spPr>
            <a:xfrm>
              <a:off x="3669498" y="3647335"/>
              <a:ext cx="0" cy="98552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>
              <a:stCxn id="54" idx="0"/>
              <a:endCxn id="62" idx="2"/>
            </p:cNvCxnSpPr>
            <p:nvPr/>
          </p:nvCxnSpPr>
          <p:spPr>
            <a:xfrm flipV="1">
              <a:off x="4267199" y="4148667"/>
              <a:ext cx="0" cy="119041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>
              <a:stCxn id="55" idx="0"/>
              <a:endCxn id="63" idx="2"/>
            </p:cNvCxnSpPr>
            <p:nvPr/>
          </p:nvCxnSpPr>
          <p:spPr>
            <a:xfrm flipV="1">
              <a:off x="4881283" y="3515255"/>
              <a:ext cx="0" cy="182541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>
              <a:stCxn id="56" idx="4"/>
              <a:endCxn id="64" idx="0"/>
            </p:cNvCxnSpPr>
            <p:nvPr/>
          </p:nvCxnSpPr>
          <p:spPr>
            <a:xfrm>
              <a:off x="5593179" y="4282335"/>
              <a:ext cx="0" cy="92625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>
              <a:stCxn id="57" idx="0"/>
              <a:endCxn id="65" idx="2"/>
            </p:cNvCxnSpPr>
            <p:nvPr/>
          </p:nvCxnSpPr>
          <p:spPr>
            <a:xfrm flipV="1">
              <a:off x="6164980" y="4148667"/>
              <a:ext cx="0" cy="61468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/>
            <p:cNvCxnSpPr>
              <a:stCxn id="58" idx="0"/>
              <a:endCxn id="66" idx="2"/>
            </p:cNvCxnSpPr>
            <p:nvPr/>
          </p:nvCxnSpPr>
          <p:spPr>
            <a:xfrm flipV="1">
              <a:off x="6841067" y="2909651"/>
              <a:ext cx="0" cy="58528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Rectangle 67"/>
          <p:cNvSpPr/>
          <p:nvPr/>
        </p:nvSpPr>
        <p:spPr>
          <a:xfrm>
            <a:off x="327660" y="3592533"/>
            <a:ext cx="8412480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  <a:sym typeface="Wingdings" pitchFamily="-84" charset="2"/>
              </a:rPr>
              <a:t>All</a:t>
            </a:r>
            <a:r>
              <a:rPr lang="en-US" sz="3200" b="0" dirty="0">
                <a:latin typeface="Arial" charset="0"/>
                <a:ea typeface="Arial" charset="0"/>
                <a:cs typeface="Arial" charset="0"/>
                <a:sym typeface="Wingdings" pitchFamily="-84" charset="2"/>
              </a:rPr>
              <a:t> entries get </a:t>
            </a:r>
            <a:r>
              <a:rPr lang="en-US" sz="32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Wingdings" pitchFamily="-84" charset="2"/>
              </a:rPr>
              <a:t>remapped</a:t>
            </a:r>
            <a:r>
              <a:rPr lang="en-US" sz="3200" b="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Wingdings" pitchFamily="-84" charset="2"/>
              </a:rPr>
              <a:t> </a:t>
            </a:r>
            <a:r>
              <a:rPr lang="en-US" sz="3200" b="0" dirty="0">
                <a:latin typeface="Arial" charset="0"/>
                <a:ea typeface="Arial" charset="0"/>
                <a:cs typeface="Arial" charset="0"/>
                <a:sym typeface="Wingdings" pitchFamily="-84" charset="2"/>
              </a:rPr>
              <a:t>to new nodes!</a:t>
            </a:r>
          </a:p>
          <a:p>
            <a:r>
              <a:rPr lang="en-US" sz="3200" b="0" dirty="0">
                <a:latin typeface="Arial" charset="0"/>
                <a:ea typeface="Arial" charset="0"/>
                <a:cs typeface="Arial" charset="0"/>
                <a:sym typeface="Wingdings"/>
              </a:rPr>
              <a:t> Need to </a:t>
            </a:r>
            <a:r>
              <a:rPr lang="en-US" sz="32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Wingdings"/>
              </a:rPr>
              <a:t>move</a:t>
            </a:r>
            <a:r>
              <a:rPr lang="en-US" sz="3200" b="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Wingdings"/>
              </a:rPr>
              <a:t> </a:t>
            </a:r>
            <a:r>
              <a:rPr lang="en-US" sz="3200" b="0" dirty="0">
                <a:latin typeface="Arial" charset="0"/>
                <a:ea typeface="Arial" charset="0"/>
                <a:cs typeface="Arial" charset="0"/>
                <a:sym typeface="Wingdings"/>
              </a:rPr>
              <a:t>objects </a:t>
            </a:r>
            <a:r>
              <a:rPr lang="en-US" sz="3200" dirty="0">
                <a:latin typeface="Arial" charset="0"/>
                <a:ea typeface="Arial" charset="0"/>
                <a:cs typeface="Arial" charset="0"/>
                <a:sym typeface="Wingdings"/>
              </a:rPr>
              <a:t>over the network</a:t>
            </a:r>
            <a:endParaRPr lang="en-US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934AC4-E5A6-0446-ADDB-6CB25A5DDD1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442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Consistent hashing</a:t>
            </a:r>
          </a:p>
        </p:txBody>
      </p:sp>
      <p:sp>
        <p:nvSpPr>
          <p:cNvPr id="24579" name="Oval 6"/>
          <p:cNvSpPr>
            <a:spLocks noChangeArrowheads="1"/>
          </p:cNvSpPr>
          <p:nvPr/>
        </p:nvSpPr>
        <p:spPr bwMode="auto">
          <a:xfrm>
            <a:off x="6781800" y="2011362"/>
            <a:ext cx="1905000" cy="18288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01600" tIns="50800" rIns="101600" bIns="50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4580" name="Oval 7"/>
          <p:cNvSpPr>
            <a:spLocks noChangeArrowheads="1"/>
          </p:cNvSpPr>
          <p:nvPr/>
        </p:nvSpPr>
        <p:spPr bwMode="auto">
          <a:xfrm>
            <a:off x="7700962" y="3802062"/>
            <a:ext cx="76200" cy="76200"/>
          </a:xfrm>
          <a:prstGeom prst="ellipse">
            <a:avLst/>
          </a:prstGeom>
          <a:solidFill>
            <a:srgbClr val="3333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CC0000"/>
              </a:solidFill>
            </a:endParaRPr>
          </a:p>
        </p:txBody>
      </p:sp>
      <p:sp>
        <p:nvSpPr>
          <p:cNvPr id="24581" name="Oval 8"/>
          <p:cNvSpPr>
            <a:spLocks noChangeArrowheads="1"/>
          </p:cNvSpPr>
          <p:nvPr/>
        </p:nvSpPr>
        <p:spPr bwMode="auto">
          <a:xfrm>
            <a:off x="7700962" y="1963737"/>
            <a:ext cx="76200" cy="76200"/>
          </a:xfrm>
          <a:prstGeom prst="ellipse">
            <a:avLst/>
          </a:prstGeom>
          <a:solidFill>
            <a:srgbClr val="3333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CC0000"/>
              </a:solidFill>
            </a:endParaRPr>
          </a:p>
        </p:txBody>
      </p:sp>
      <p:sp>
        <p:nvSpPr>
          <p:cNvPr id="24582" name="Oval 9"/>
          <p:cNvSpPr>
            <a:spLocks noChangeArrowheads="1"/>
          </p:cNvSpPr>
          <p:nvPr/>
        </p:nvSpPr>
        <p:spPr bwMode="auto">
          <a:xfrm>
            <a:off x="6743700" y="2849562"/>
            <a:ext cx="76200" cy="76200"/>
          </a:xfrm>
          <a:prstGeom prst="ellipse">
            <a:avLst/>
          </a:prstGeom>
          <a:solidFill>
            <a:srgbClr val="3333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CC0000"/>
              </a:solidFill>
            </a:endParaRPr>
          </a:p>
        </p:txBody>
      </p:sp>
      <p:sp>
        <p:nvSpPr>
          <p:cNvPr id="24583" name="Oval 10"/>
          <p:cNvSpPr>
            <a:spLocks noChangeAspect="1" noChangeArrowheads="1"/>
          </p:cNvSpPr>
          <p:nvPr/>
        </p:nvSpPr>
        <p:spPr bwMode="auto">
          <a:xfrm>
            <a:off x="8639175" y="2849562"/>
            <a:ext cx="101600" cy="109538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FF0000"/>
              </a:solidFill>
            </a:endParaRPr>
          </a:p>
        </p:txBody>
      </p:sp>
      <p:sp>
        <p:nvSpPr>
          <p:cNvPr id="24584" name="Oval 11"/>
          <p:cNvSpPr>
            <a:spLocks noChangeArrowheads="1"/>
          </p:cNvSpPr>
          <p:nvPr/>
        </p:nvSpPr>
        <p:spPr bwMode="auto">
          <a:xfrm>
            <a:off x="6997700" y="3500437"/>
            <a:ext cx="76200" cy="76200"/>
          </a:xfrm>
          <a:prstGeom prst="ellipse">
            <a:avLst/>
          </a:prstGeom>
          <a:solidFill>
            <a:srgbClr val="3333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CC0000"/>
              </a:solidFill>
            </a:endParaRPr>
          </a:p>
        </p:txBody>
      </p:sp>
      <p:sp>
        <p:nvSpPr>
          <p:cNvPr id="24585" name="Oval 12"/>
          <p:cNvSpPr>
            <a:spLocks noChangeArrowheads="1"/>
          </p:cNvSpPr>
          <p:nvPr/>
        </p:nvSpPr>
        <p:spPr bwMode="auto">
          <a:xfrm>
            <a:off x="8443912" y="3459162"/>
            <a:ext cx="76200" cy="76200"/>
          </a:xfrm>
          <a:prstGeom prst="ellipse">
            <a:avLst/>
          </a:prstGeom>
          <a:solidFill>
            <a:srgbClr val="3333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CC0000"/>
              </a:solidFill>
            </a:endParaRPr>
          </a:p>
        </p:txBody>
      </p:sp>
      <p:sp>
        <p:nvSpPr>
          <p:cNvPr id="24586" name="Oval 13"/>
          <p:cNvSpPr>
            <a:spLocks noChangeArrowheads="1"/>
          </p:cNvSpPr>
          <p:nvPr/>
        </p:nvSpPr>
        <p:spPr bwMode="auto">
          <a:xfrm>
            <a:off x="7024687" y="2239962"/>
            <a:ext cx="76200" cy="76200"/>
          </a:xfrm>
          <a:prstGeom prst="ellipse">
            <a:avLst/>
          </a:prstGeom>
          <a:solidFill>
            <a:srgbClr val="3333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CC0000"/>
              </a:solidFill>
            </a:endParaRPr>
          </a:p>
        </p:txBody>
      </p:sp>
      <p:sp>
        <p:nvSpPr>
          <p:cNvPr id="24587" name="Oval 14"/>
          <p:cNvSpPr>
            <a:spLocks noChangeArrowheads="1"/>
          </p:cNvSpPr>
          <p:nvPr/>
        </p:nvSpPr>
        <p:spPr bwMode="auto">
          <a:xfrm>
            <a:off x="8440737" y="2317750"/>
            <a:ext cx="76200" cy="76200"/>
          </a:xfrm>
          <a:prstGeom prst="ellipse">
            <a:avLst/>
          </a:prstGeom>
          <a:solidFill>
            <a:srgbClr val="3333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CC0000"/>
              </a:solidFill>
            </a:endParaRPr>
          </a:p>
        </p:txBody>
      </p:sp>
      <p:sp>
        <p:nvSpPr>
          <p:cNvPr id="24588" name="Oval 15"/>
          <p:cNvSpPr>
            <a:spLocks noChangeArrowheads="1"/>
          </p:cNvSpPr>
          <p:nvPr/>
        </p:nvSpPr>
        <p:spPr bwMode="auto">
          <a:xfrm>
            <a:off x="7272337" y="3702050"/>
            <a:ext cx="76200" cy="76200"/>
          </a:xfrm>
          <a:prstGeom prst="ellipse">
            <a:avLst/>
          </a:prstGeom>
          <a:solidFill>
            <a:srgbClr val="3333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CC0000"/>
              </a:solidFill>
            </a:endParaRPr>
          </a:p>
        </p:txBody>
      </p:sp>
      <p:sp>
        <p:nvSpPr>
          <p:cNvPr id="24589" name="Oval 16"/>
          <p:cNvSpPr>
            <a:spLocks noChangeAspect="1" noChangeArrowheads="1"/>
          </p:cNvSpPr>
          <p:nvPr/>
        </p:nvSpPr>
        <p:spPr bwMode="auto">
          <a:xfrm>
            <a:off x="8170862" y="3673475"/>
            <a:ext cx="101600" cy="104775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FF0000"/>
              </a:solidFill>
            </a:endParaRPr>
          </a:p>
        </p:txBody>
      </p:sp>
      <p:sp>
        <p:nvSpPr>
          <p:cNvPr id="24590" name="Oval 17"/>
          <p:cNvSpPr>
            <a:spLocks noChangeAspect="1" noChangeArrowheads="1"/>
          </p:cNvSpPr>
          <p:nvPr/>
        </p:nvSpPr>
        <p:spPr bwMode="auto">
          <a:xfrm>
            <a:off x="6794499" y="3236911"/>
            <a:ext cx="106362" cy="109538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FF0000"/>
              </a:solidFill>
            </a:endParaRPr>
          </a:p>
        </p:txBody>
      </p:sp>
      <p:sp>
        <p:nvSpPr>
          <p:cNvPr id="24591" name="Oval 18"/>
          <p:cNvSpPr>
            <a:spLocks noChangeArrowheads="1"/>
          </p:cNvSpPr>
          <p:nvPr/>
        </p:nvSpPr>
        <p:spPr bwMode="auto">
          <a:xfrm>
            <a:off x="6835775" y="2478087"/>
            <a:ext cx="76200" cy="76200"/>
          </a:xfrm>
          <a:prstGeom prst="ellipse">
            <a:avLst/>
          </a:prstGeom>
          <a:solidFill>
            <a:srgbClr val="3333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CC0000"/>
              </a:solidFill>
            </a:endParaRPr>
          </a:p>
        </p:txBody>
      </p:sp>
      <p:sp>
        <p:nvSpPr>
          <p:cNvPr id="24592" name="Oval 19"/>
          <p:cNvSpPr>
            <a:spLocks noChangeArrowheads="1"/>
          </p:cNvSpPr>
          <p:nvPr/>
        </p:nvSpPr>
        <p:spPr bwMode="auto">
          <a:xfrm>
            <a:off x="7272337" y="2073275"/>
            <a:ext cx="76200" cy="76200"/>
          </a:xfrm>
          <a:prstGeom prst="ellipse">
            <a:avLst/>
          </a:prstGeom>
          <a:solidFill>
            <a:srgbClr val="3333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CC0000"/>
              </a:solidFill>
            </a:endParaRPr>
          </a:p>
        </p:txBody>
      </p:sp>
      <p:sp>
        <p:nvSpPr>
          <p:cNvPr id="24593" name="Oval 20"/>
          <p:cNvSpPr>
            <a:spLocks noChangeArrowheads="1"/>
          </p:cNvSpPr>
          <p:nvPr/>
        </p:nvSpPr>
        <p:spPr bwMode="auto">
          <a:xfrm>
            <a:off x="8610600" y="3154362"/>
            <a:ext cx="76200" cy="76200"/>
          </a:xfrm>
          <a:prstGeom prst="ellipse">
            <a:avLst/>
          </a:prstGeom>
          <a:solidFill>
            <a:srgbClr val="3333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CC0000"/>
              </a:solidFill>
            </a:endParaRPr>
          </a:p>
        </p:txBody>
      </p:sp>
      <p:sp>
        <p:nvSpPr>
          <p:cNvPr id="24594" name="Oval 21"/>
          <p:cNvSpPr>
            <a:spLocks noChangeArrowheads="1"/>
          </p:cNvSpPr>
          <p:nvPr/>
        </p:nvSpPr>
        <p:spPr bwMode="auto">
          <a:xfrm>
            <a:off x="8596312" y="2587625"/>
            <a:ext cx="76200" cy="76200"/>
          </a:xfrm>
          <a:prstGeom prst="ellipse">
            <a:avLst/>
          </a:prstGeom>
          <a:solidFill>
            <a:srgbClr val="3333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CC0000"/>
              </a:solidFill>
            </a:endParaRPr>
          </a:p>
        </p:txBody>
      </p:sp>
      <p:sp>
        <p:nvSpPr>
          <p:cNvPr id="24596" name="Text Box 23"/>
          <p:cNvSpPr txBox="1">
            <a:spLocks noChangeArrowheads="1"/>
          </p:cNvSpPr>
          <p:nvPr/>
        </p:nvSpPr>
        <p:spPr bwMode="auto">
          <a:xfrm>
            <a:off x="7662862" y="1658937"/>
            <a:ext cx="152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0</a:t>
            </a:r>
          </a:p>
        </p:txBody>
      </p:sp>
      <p:sp>
        <p:nvSpPr>
          <p:cNvPr id="24597" name="Text Box 24"/>
          <p:cNvSpPr txBox="1">
            <a:spLocks noChangeArrowheads="1"/>
          </p:cNvSpPr>
          <p:nvPr/>
        </p:nvSpPr>
        <p:spPr bwMode="auto">
          <a:xfrm>
            <a:off x="8763000" y="2727325"/>
            <a:ext cx="1524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4</a:t>
            </a:r>
          </a:p>
        </p:txBody>
      </p:sp>
      <p:sp>
        <p:nvSpPr>
          <p:cNvPr id="24598" name="Text Box 25"/>
          <p:cNvSpPr txBox="1">
            <a:spLocks noChangeArrowheads="1"/>
          </p:cNvSpPr>
          <p:nvPr/>
        </p:nvSpPr>
        <p:spPr bwMode="auto">
          <a:xfrm>
            <a:off x="7662862" y="3840162"/>
            <a:ext cx="152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8</a:t>
            </a:r>
          </a:p>
        </p:txBody>
      </p:sp>
      <p:sp>
        <p:nvSpPr>
          <p:cNvPr id="24599" name="Text Box 26"/>
          <p:cNvSpPr txBox="1">
            <a:spLocks noChangeArrowheads="1"/>
          </p:cNvSpPr>
          <p:nvPr/>
        </p:nvSpPr>
        <p:spPr bwMode="auto">
          <a:xfrm>
            <a:off x="6357937" y="2725737"/>
            <a:ext cx="4238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12</a:t>
            </a:r>
          </a:p>
        </p:txBody>
      </p:sp>
      <p:sp>
        <p:nvSpPr>
          <p:cNvPr id="98330" name="Text Box 27"/>
          <p:cNvSpPr txBox="1">
            <a:spLocks noChangeArrowheads="1"/>
          </p:cNvSpPr>
          <p:nvPr/>
        </p:nvSpPr>
        <p:spPr bwMode="auto">
          <a:xfrm>
            <a:off x="7272337" y="2506165"/>
            <a:ext cx="914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CC0000"/>
                </a:solidFill>
              </a:rPr>
              <a:t>Token</a:t>
            </a:r>
          </a:p>
        </p:txBody>
      </p:sp>
      <p:sp>
        <p:nvSpPr>
          <p:cNvPr id="98331" name="Line 28"/>
          <p:cNvSpPr>
            <a:spLocks noChangeShapeType="1"/>
          </p:cNvSpPr>
          <p:nvPr/>
        </p:nvSpPr>
        <p:spPr bwMode="auto">
          <a:xfrm flipH="1">
            <a:off x="6911974" y="2708275"/>
            <a:ext cx="436561" cy="53557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01600" tIns="50800" rIns="101600" bIns="50800"/>
          <a:lstStyle/>
          <a:p>
            <a:endParaRPr lang="en-US"/>
          </a:p>
        </p:txBody>
      </p:sp>
      <p:sp>
        <p:nvSpPr>
          <p:cNvPr id="24602" name="Text Box 29"/>
          <p:cNvSpPr txBox="1">
            <a:spLocks noChangeArrowheads="1"/>
          </p:cNvSpPr>
          <p:nvPr/>
        </p:nvSpPr>
        <p:spPr bwMode="auto">
          <a:xfrm>
            <a:off x="6629400" y="2039937"/>
            <a:ext cx="381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14</a:t>
            </a:r>
          </a:p>
        </p:txBody>
      </p:sp>
      <p:sp>
        <p:nvSpPr>
          <p:cNvPr id="24603" name="Rectangle 3"/>
          <p:cNvSpPr txBox="1">
            <a:spLocks noChangeArrowheads="1"/>
          </p:cNvSpPr>
          <p:nvPr/>
        </p:nvSpPr>
        <p:spPr bwMode="auto">
          <a:xfrm>
            <a:off x="152400" y="1435100"/>
            <a:ext cx="6310312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2001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eaLnBrk="1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–"/>
            </a:pPr>
            <a:r>
              <a:rPr lang="en-US" altLang="en-US" sz="2800" b="0" spc="-100" dirty="0">
                <a:ea typeface="Arial" charset="0"/>
                <a:cs typeface="Arial" charset="0"/>
              </a:rPr>
              <a:t>Assign </a:t>
            </a:r>
            <a:r>
              <a:rPr lang="en-US" altLang="en-US" sz="2800" b="0" i="1" spc="-100" dirty="0">
                <a:ea typeface="Arial" charset="0"/>
                <a:cs typeface="Arial" charset="0"/>
              </a:rPr>
              <a:t>n</a:t>
            </a:r>
            <a:r>
              <a:rPr lang="en-US" altLang="en-US" sz="2800" b="0" spc="-100" dirty="0">
                <a:ea typeface="Arial" charset="0"/>
                <a:cs typeface="Arial" charset="0"/>
              </a:rPr>
              <a:t> </a:t>
            </a:r>
            <a:r>
              <a:rPr lang="en-US" altLang="en-US" sz="2800" i="1" spc="-100" dirty="0">
                <a:solidFill>
                  <a:srgbClr val="C00000"/>
                </a:solidFill>
                <a:ea typeface="Arial" charset="0"/>
                <a:cs typeface="Arial" charset="0"/>
              </a:rPr>
              <a:t>tokens</a:t>
            </a:r>
            <a:r>
              <a:rPr lang="en-US" altLang="en-US" sz="2800" b="0" spc="-100" dirty="0">
                <a:solidFill>
                  <a:srgbClr val="C00000"/>
                </a:solidFill>
                <a:ea typeface="Arial" charset="0"/>
                <a:cs typeface="Arial" charset="0"/>
              </a:rPr>
              <a:t> </a:t>
            </a:r>
            <a:r>
              <a:rPr lang="en-US" altLang="en-US" sz="2800" b="0" spc="-100" dirty="0">
                <a:ea typeface="Arial" charset="0"/>
                <a:cs typeface="Arial" charset="0"/>
              </a:rPr>
              <a:t>to random points on mod 2</a:t>
            </a:r>
            <a:r>
              <a:rPr lang="en-US" altLang="en-US" sz="2800" b="0" i="1" spc="-100" baseline="30000" dirty="0">
                <a:ea typeface="Arial" charset="0"/>
                <a:cs typeface="Arial" charset="0"/>
              </a:rPr>
              <a:t>k</a:t>
            </a:r>
            <a:r>
              <a:rPr lang="en-US" altLang="en-US" sz="2800" b="0" spc="-100" dirty="0">
                <a:ea typeface="Arial" charset="0"/>
                <a:cs typeface="Arial" charset="0"/>
              </a:rPr>
              <a:t> circle; hash key size = </a:t>
            </a:r>
            <a:r>
              <a:rPr lang="en-US" altLang="en-US" sz="2800" b="0" i="1" spc="-100" dirty="0">
                <a:ea typeface="Arial" charset="0"/>
                <a:cs typeface="Arial" charset="0"/>
              </a:rPr>
              <a:t>k</a:t>
            </a:r>
            <a:endParaRPr lang="en-US" altLang="en-US" sz="2800" b="0" spc="-100" dirty="0">
              <a:ea typeface="Arial" charset="0"/>
              <a:cs typeface="Arial" charset="0"/>
            </a:endParaRPr>
          </a:p>
          <a:p>
            <a:pPr algn="l" eaLnBrk="1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–"/>
            </a:pPr>
            <a:r>
              <a:rPr lang="en-US" altLang="en-US" sz="2800" b="0" spc="-100" dirty="0">
                <a:ea typeface="Arial" charset="0"/>
                <a:cs typeface="Arial" charset="0"/>
              </a:rPr>
              <a:t>Hash object to random circle position</a:t>
            </a:r>
          </a:p>
          <a:p>
            <a:pPr algn="l" eaLnBrk="1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–"/>
            </a:pPr>
            <a:r>
              <a:rPr lang="en-US" altLang="en-US" sz="2800" b="0" spc="-150" dirty="0">
                <a:ea typeface="Arial" charset="0"/>
                <a:cs typeface="Arial" charset="0"/>
              </a:rPr>
              <a:t>Put object in </a:t>
            </a:r>
            <a:r>
              <a:rPr lang="en-US" altLang="en-US" sz="2800" spc="-150" dirty="0">
                <a:ea typeface="Arial" charset="0"/>
                <a:cs typeface="Arial" charset="0"/>
              </a:rPr>
              <a:t>closest clockwise </a:t>
            </a:r>
            <a:r>
              <a:rPr lang="en-US" altLang="en-US" sz="2800" spc="-150" dirty="0">
                <a:solidFill>
                  <a:schemeClr val="accent6">
                    <a:lumMod val="75000"/>
                  </a:schemeClr>
                </a:solidFill>
                <a:ea typeface="Arial" charset="0"/>
                <a:cs typeface="Arial" charset="0"/>
              </a:rPr>
              <a:t>bucket</a:t>
            </a:r>
          </a:p>
          <a:p>
            <a:pPr lvl="1" algn="l" eaLnBrk="1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–"/>
            </a:pPr>
            <a:r>
              <a:rPr lang="en-US" altLang="en-US" sz="2800" i="1" spc="-100" dirty="0">
                <a:ea typeface="Arial" charset="0"/>
                <a:cs typeface="Arial" charset="0"/>
              </a:rPr>
              <a:t>successor</a:t>
            </a:r>
            <a:r>
              <a:rPr lang="en-US" altLang="en-US" sz="2800" b="0" i="1" spc="-100" dirty="0">
                <a:ea typeface="Arial" charset="0"/>
                <a:cs typeface="Arial" charset="0"/>
              </a:rPr>
              <a:t> </a:t>
            </a:r>
            <a:r>
              <a:rPr lang="en-US" altLang="en-US" sz="2800" b="0" spc="-100" dirty="0">
                <a:ea typeface="Arial" charset="0"/>
                <a:cs typeface="Arial" charset="0"/>
              </a:rPr>
              <a:t>(key) </a:t>
            </a:r>
            <a:r>
              <a:rPr lang="en-US" altLang="en-US" sz="2800" b="0" spc="-100" dirty="0">
                <a:ea typeface="Arial" charset="0"/>
                <a:cs typeface="Arial" charset="0"/>
                <a:sym typeface="Wingdings" charset="2"/>
              </a:rPr>
              <a:t> bucket</a:t>
            </a:r>
            <a:endParaRPr lang="en-US" altLang="en-US" sz="2800" b="0" spc="-100" dirty="0">
              <a:ea typeface="Arial" charset="0"/>
              <a:cs typeface="Arial" charset="0"/>
            </a:endParaRPr>
          </a:p>
          <a:p>
            <a:pPr algn="l" eaLnBrk="1" hangingPunct="1">
              <a:spcBef>
                <a:spcPts val="0"/>
              </a:spcBef>
              <a:spcAft>
                <a:spcPts val="0"/>
              </a:spcAft>
            </a:pPr>
            <a:endParaRPr lang="en-US" altLang="en-US" sz="2800" b="0" spc="-100" dirty="0">
              <a:solidFill>
                <a:srgbClr val="800000"/>
              </a:solidFill>
              <a:ea typeface="Arial" charset="0"/>
              <a:cs typeface="Arial" charset="0"/>
            </a:endParaRPr>
          </a:p>
        </p:txBody>
      </p:sp>
      <p:sp>
        <p:nvSpPr>
          <p:cNvPr id="34" name="Rectangle 3"/>
          <p:cNvSpPr txBox="1">
            <a:spLocks noChangeArrowheads="1"/>
          </p:cNvSpPr>
          <p:nvPr/>
        </p:nvSpPr>
        <p:spPr bwMode="auto">
          <a:xfrm>
            <a:off x="152400" y="4126909"/>
            <a:ext cx="8534400" cy="2169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eaLnBrk="1" hangingPunct="1">
              <a:spcBef>
                <a:spcPts val="0"/>
              </a:spcBef>
              <a:buFont typeface="Arial" charset="0"/>
              <a:buChar char="•"/>
            </a:pPr>
            <a:r>
              <a:rPr lang="en-US" altLang="en-US" sz="2800" spc="-100" dirty="0">
                <a:ea typeface="Arial" charset="0"/>
                <a:cs typeface="Arial" charset="0"/>
              </a:rPr>
              <a:t>Desired features –</a:t>
            </a:r>
          </a:p>
          <a:p>
            <a:pPr lvl="1" algn="l" eaLnBrk="1" hangingPunct="1">
              <a:spcBef>
                <a:spcPts val="0"/>
              </a:spcBef>
              <a:spcAft>
                <a:spcPts val="600"/>
              </a:spcAft>
              <a:buFont typeface="Arial" charset="0"/>
              <a:buChar char="–"/>
            </a:pPr>
            <a:r>
              <a:rPr lang="en-US" altLang="en-US" sz="2800" spc="-100" dirty="0">
                <a:solidFill>
                  <a:schemeClr val="accent5">
                    <a:lumMod val="50000"/>
                  </a:schemeClr>
                </a:solidFill>
                <a:ea typeface="Arial" charset="0"/>
                <a:cs typeface="Arial" charset="0"/>
              </a:rPr>
              <a:t>Balance: </a:t>
            </a:r>
            <a:r>
              <a:rPr lang="en-US" altLang="en-US" sz="2800" b="0" spc="-100" dirty="0">
                <a:ea typeface="Arial" charset="0"/>
                <a:cs typeface="Arial" charset="0"/>
              </a:rPr>
              <a:t> No bucket has “too many” objects; E(bucket size)=1/ n</a:t>
            </a:r>
            <a:r>
              <a:rPr lang="en-US" altLang="en-US" sz="2800" b="0" i="1" spc="-100" baseline="30000" dirty="0">
                <a:ea typeface="Arial" charset="0"/>
                <a:cs typeface="Arial" charset="0"/>
              </a:rPr>
              <a:t>th</a:t>
            </a:r>
            <a:endParaRPr lang="en-US" altLang="en-US" sz="2800" b="0" spc="-100" dirty="0">
              <a:ea typeface="Arial" charset="0"/>
              <a:cs typeface="Arial" charset="0"/>
            </a:endParaRPr>
          </a:p>
          <a:p>
            <a:pPr lvl="1" algn="l" eaLnBrk="1" hangingPunct="1">
              <a:spcBef>
                <a:spcPts val="0"/>
              </a:spcBef>
              <a:spcAft>
                <a:spcPts val="600"/>
              </a:spcAft>
              <a:buFont typeface="Arial" charset="0"/>
              <a:buChar char="–"/>
            </a:pPr>
            <a:r>
              <a:rPr lang="en-US" altLang="en-US" sz="2800" spc="-100" dirty="0">
                <a:solidFill>
                  <a:schemeClr val="accent5">
                    <a:lumMod val="50000"/>
                  </a:schemeClr>
                </a:solidFill>
                <a:ea typeface="Arial" charset="0"/>
                <a:cs typeface="Arial" charset="0"/>
              </a:rPr>
              <a:t>Smoothness:</a:t>
            </a:r>
            <a:r>
              <a:rPr lang="en-US" altLang="en-US" sz="2800" b="0" spc="-100" dirty="0">
                <a:ea typeface="Arial" charset="0"/>
                <a:cs typeface="Arial" charset="0"/>
              </a:rPr>
              <a:t>  Addition/removal of token </a:t>
            </a:r>
            <a:r>
              <a:rPr lang="en-US" altLang="en-US" sz="2800" spc="-100" dirty="0">
                <a:solidFill>
                  <a:schemeClr val="accent3">
                    <a:lumMod val="50000"/>
                  </a:schemeClr>
                </a:solidFill>
                <a:ea typeface="Arial" charset="0"/>
                <a:cs typeface="Arial" charset="0"/>
              </a:rPr>
              <a:t>minimizes object movements</a:t>
            </a:r>
            <a:r>
              <a:rPr lang="en-US" altLang="en-US" sz="2800" b="0" spc="-100" dirty="0">
                <a:ea typeface="Arial" charset="0"/>
                <a:cs typeface="Arial" charset="0"/>
              </a:rPr>
              <a:t> for other buckets</a:t>
            </a:r>
          </a:p>
          <a:p>
            <a:pPr lvl="1" algn="l" eaLnBrk="1" hangingPunct="1">
              <a:spcBef>
                <a:spcPts val="0"/>
              </a:spcBef>
              <a:spcAft>
                <a:spcPts val="600"/>
              </a:spcAft>
              <a:buFont typeface="Arial" charset="0"/>
              <a:buChar char="–"/>
            </a:pPr>
            <a:endParaRPr lang="en-US" altLang="en-US" sz="2800" b="0" spc="-100" dirty="0">
              <a:ea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37" name="Oval 17"/>
          <p:cNvSpPr>
            <a:spLocks noChangeAspect="1" noChangeArrowheads="1"/>
          </p:cNvSpPr>
          <p:nvPr/>
        </p:nvSpPr>
        <p:spPr bwMode="auto">
          <a:xfrm>
            <a:off x="8117681" y="2056606"/>
            <a:ext cx="106362" cy="109538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FF0000"/>
              </a:solidFill>
            </a:endParaRP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7331869" y="3303091"/>
            <a:ext cx="914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chemeClr val="accent6">
                    <a:lumMod val="75000"/>
                  </a:schemeClr>
                </a:solidFill>
              </a:rPr>
              <a:t>Bucket</a:t>
            </a:r>
          </a:p>
        </p:txBody>
      </p:sp>
      <p:sp>
        <p:nvSpPr>
          <p:cNvPr id="2" name="Arc 1"/>
          <p:cNvSpPr/>
          <p:nvPr/>
        </p:nvSpPr>
        <p:spPr>
          <a:xfrm>
            <a:off x="6896100" y="2085181"/>
            <a:ext cx="1700212" cy="1678782"/>
          </a:xfrm>
          <a:prstGeom prst="arc">
            <a:avLst>
              <a:gd name="adj1" fmla="val 3790699"/>
              <a:gd name="adj2" fmla="val 9345609"/>
            </a:avLst>
          </a:prstGeom>
          <a:ln w="76200">
            <a:solidFill>
              <a:schemeClr val="accent6">
                <a:lumMod val="75000"/>
              </a:schemeClr>
            </a:solidFill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088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Mod val="40000"/>
            <a:lumOff val="60000"/>
          </a:schemeClr>
        </a:solidFill>
        <a:ln w="28575">
          <a:solidFill>
            <a:schemeClr val="tx1"/>
          </a:solidFill>
          <a:prstDash val="sysDash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b="0" dirty="0">
            <a:solidFill>
              <a:schemeClr val="tx1"/>
            </a:solidFill>
            <a:latin typeface="+mn-lt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prstDash val="sysDash"/>
        </a:ln>
        <a:effectLst/>
      </a:spPr>
      <a:bodyPr/>
      <a:lstStyle/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mtClean="0">
            <a:latin typeface="Arial" charset="0"/>
            <a:ea typeface="Arial" charset="0"/>
            <a:cs typeface="Arial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2568</Words>
  <Application>Microsoft Macintosh PowerPoint</Application>
  <PresentationFormat>On-screen Show (4:3)</PresentationFormat>
  <Paragraphs>504</Paragraphs>
  <Slides>46</Slides>
  <Notes>44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5" baseType="lpstr">
      <vt:lpstr>Arial</vt:lpstr>
      <vt:lpstr>Batang</vt:lpstr>
      <vt:lpstr>Calibri</vt:lpstr>
      <vt:lpstr>Courier New</vt:lpstr>
      <vt:lpstr>ＭＳ Ｐゴシック</vt:lpstr>
      <vt:lpstr>Tahoma</vt:lpstr>
      <vt:lpstr>Times New Roman</vt:lpstr>
      <vt:lpstr>Wingdings</vt:lpstr>
      <vt:lpstr>1_Office Theme</vt:lpstr>
      <vt:lpstr>Scaling Out Key-Value Storage</vt:lpstr>
      <vt:lpstr>Horizontal or vertical scalability?</vt:lpstr>
      <vt:lpstr>Horizontal scaling is challenging</vt:lpstr>
      <vt:lpstr>Today</vt:lpstr>
      <vt:lpstr>Scaling out: Placement</vt:lpstr>
      <vt:lpstr>Scaling out: Partition Management</vt:lpstr>
      <vt:lpstr>Modulo hashing</vt:lpstr>
      <vt:lpstr>Problem for modulo hashing: Changing number of servers</vt:lpstr>
      <vt:lpstr>Consistent hashing</vt:lpstr>
      <vt:lpstr>Consistent hashing’s load balancing problem</vt:lpstr>
      <vt:lpstr>Virtual nodes</vt:lpstr>
      <vt:lpstr>Virtual nodes: Example</vt:lpstr>
      <vt:lpstr>Today</vt:lpstr>
      <vt:lpstr>Dynamo: The P2P context</vt:lpstr>
      <vt:lpstr>Amazon’s workload (in 2007)</vt:lpstr>
      <vt:lpstr>How does Amazon use Dynamo?  </vt:lpstr>
      <vt:lpstr>Dynamo requirements</vt:lpstr>
      <vt:lpstr>Design questions</vt:lpstr>
      <vt:lpstr>Dynamo’s system interface</vt:lpstr>
      <vt:lpstr>Dynamo’s techniques</vt:lpstr>
      <vt:lpstr>Data placement</vt:lpstr>
      <vt:lpstr>Data replication</vt:lpstr>
      <vt:lpstr>Gossip and “lookup”</vt:lpstr>
      <vt:lpstr>Partitions force a choice between availability and consistency</vt:lpstr>
      <vt:lpstr>Alternative: Eventual consistency</vt:lpstr>
      <vt:lpstr>Mechanism: Sloppy quorums</vt:lpstr>
      <vt:lpstr>Sloppy quorums: Hinted handoff</vt:lpstr>
      <vt:lpstr>Hinted handoff: Example</vt:lpstr>
      <vt:lpstr>Wide-area replication</vt:lpstr>
      <vt:lpstr>Sloppy quorums and get()s</vt:lpstr>
      <vt:lpstr>Sloppy quorums and freshness</vt:lpstr>
      <vt:lpstr>Sloppy quorums and freshness</vt:lpstr>
      <vt:lpstr>Conflicts</vt:lpstr>
      <vt:lpstr>Conflicts vs. applications</vt:lpstr>
      <vt:lpstr>Version vectors (vector clocks)</vt:lpstr>
      <vt:lpstr>Version vectors: Dynamo’s mechanism</vt:lpstr>
      <vt:lpstr>Version vectors (auto-resolving case)</vt:lpstr>
      <vt:lpstr>Version vectors (app-resolving case)</vt:lpstr>
      <vt:lpstr>Trimming version vectors</vt:lpstr>
      <vt:lpstr>Impact of deleting a VV entry?</vt:lpstr>
      <vt:lpstr>Concurrent writes</vt:lpstr>
      <vt:lpstr>Removing threats to durability</vt:lpstr>
      <vt:lpstr>Efficient synchronization with Merkle trees</vt:lpstr>
      <vt:lpstr>Merkle tree reconciliation</vt:lpstr>
      <vt:lpstr>How useful is it to vary N, R, W?</vt:lpstr>
      <vt:lpstr>Dynamo: Take-away ideas</vt:lpstr>
    </vt:vector>
  </TitlesOfParts>
  <Company/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cp:lastPrinted>2018-10-08T14:44:24Z</cp:lastPrinted>
  <dcterms:created xsi:type="dcterms:W3CDTF">2018-10-08T06:24:53Z</dcterms:created>
  <dcterms:modified xsi:type="dcterms:W3CDTF">2018-10-08T14:44:41Z</dcterms:modified>
</cp:coreProperties>
</file>