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14" r:id="rId44"/>
    <p:sldId id="300" r:id="rId45"/>
    <p:sldId id="302" r:id="rId46"/>
    <p:sldId id="307" r:id="rId47"/>
    <p:sldId id="309" r:id="rId48"/>
    <p:sldId id="310" r:id="rId49"/>
    <p:sldId id="311" r:id="rId50"/>
    <p:sldId id="317" r:id="rId5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76651"/>
  </p:normalViewPr>
  <p:slideViewPr>
    <p:cSldViewPr snapToGrid="0" snapToObjects="1">
      <p:cViewPr varScale="1">
        <p:scale>
          <a:sx n="170" d="100"/>
          <a:sy n="170" d="100"/>
        </p:scale>
        <p:origin x="3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A9804-EE9C-B44D-8212-83E2AD8DF732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21CE-EEBB-F046-A2B7-8D22BD3B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89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5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1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20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0" dirty="0" smtClean="0"/>
              <a:t>Discuss</a:t>
            </a:r>
            <a:r>
              <a:rPr lang="en-US" b="0" baseline="0" dirty="0" smtClean="0"/>
              <a:t> the alternative of Mod N hashing</a:t>
            </a:r>
            <a:r>
              <a:rPr lang="mr-IN" b="0" baseline="0" dirty="0" smtClean="0"/>
              <a:t>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51145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358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7977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081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6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5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5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16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3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2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2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4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</a:t>
            </a:r>
            <a:r>
              <a:rPr lang="en-US" baseline="0" dirty="0" smtClean="0"/>
              <a:t> nodes periodically send out stabilize messages to make sure they have the correct successors.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3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27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28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40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8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5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53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68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9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7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13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0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 smtClean="0"/>
              <a:t>Not a good tradeoff for P2P systems.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07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 smtClean="0"/>
              <a:t>Ask EVERYONE</a:t>
            </a:r>
            <a:r>
              <a:rPr lang="en-US" baseline="0" dirty="0" smtClean="0"/>
              <a:t> if they have it?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65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23028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825625"/>
            <a:ext cx="8765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96" y="857250"/>
            <a:ext cx="7631084" cy="1790700"/>
          </a:xfrm>
        </p:spPr>
        <p:txBody>
          <a:bodyPr>
            <a:noAutofit/>
          </a:bodyPr>
          <a:lstStyle/>
          <a:p>
            <a:r>
              <a:rPr lang="en-US" sz="4400" dirty="0"/>
              <a:t>Peer-to-Peer Systems and Distributed Hash Tables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1</a:t>
            </a:r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Slides adapted from Kyle Jamison’s, which are partially adapted from Brad Karp’s and Robert Morris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Routed DHT queries (Chord)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585275" y="1426694"/>
            <a:ext cx="2309906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</a:t>
            </a:r>
            <a:r>
              <a:rPr lang="en-US" dirty="0" err="1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prstClr val="black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key=“Star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Wars.mov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53506" y="5586403"/>
            <a:ext cx="706560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Goal: robust</a:t>
            </a:r>
            <a:r>
              <a:rPr lang="en-US" sz="3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reasonable state, reasonable number of hops?</a:t>
            </a:r>
            <a:endParaRPr lang="en-US" sz="3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14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DHT?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75249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Local hash table: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Hash(name)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value</a:t>
            </a:r>
          </a:p>
          <a:p>
            <a:endParaRPr lang="en-US" sz="2800" dirty="0" smtClean="0"/>
          </a:p>
          <a:p>
            <a:r>
              <a:rPr lang="en-US" sz="2800" dirty="0" smtClean="0"/>
              <a:t>Service</a:t>
            </a:r>
            <a:r>
              <a:rPr lang="en-US" sz="2800" dirty="0"/>
              <a:t>: </a:t>
            </a:r>
            <a:r>
              <a:rPr lang="en-US" sz="2800" dirty="0" smtClean="0"/>
              <a:t>Constant-time insertion and lookup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82250" y="4493492"/>
            <a:ext cx="744261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775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Distributed Hash Table (DHT</a:t>
            </a:r>
            <a:r>
              <a:rPr lang="en-US" sz="3200" dirty="0" smtClean="0">
                <a:solidFill>
                  <a:srgbClr val="E775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):</a:t>
            </a:r>
            <a:endParaRPr lang="en-US" sz="3200" dirty="0">
              <a:solidFill>
                <a:srgbClr val="E775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3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Do (roughly</a:t>
            </a:r>
            <a:r>
              <a:rPr lang="en-US" sz="3200" dirty="0">
                <a:latin typeface="Helvetica Neue Medium" charset="0"/>
                <a:ea typeface="Helvetica Neue Medium" charset="0"/>
                <a:cs typeface="Helvetica Neue Medium" charset="0"/>
              </a:rPr>
              <a:t>) this across millions of hosts on the </a:t>
            </a:r>
            <a:r>
              <a:rPr lang="en-US" sz="3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Internet!</a:t>
            </a:r>
            <a:endParaRPr lang="en-US" sz="3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hash(data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 smtClean="0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E77500"/>
                </a:solidFill>
              </a:rPr>
              <a:t>(Chord lookup service)</a:t>
            </a:r>
            <a:endParaRPr lang="en-US" sz="2800" dirty="0">
              <a:solidFill>
                <a:srgbClr val="E775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key,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data)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Partitions </a:t>
            </a:r>
            <a:r>
              <a:rPr lang="en-US" sz="2800" dirty="0" smtClean="0"/>
              <a:t>data in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E77500"/>
                </a:solidFill>
              </a:rPr>
              <a:t>large-scale </a:t>
            </a:r>
            <a:r>
              <a:rPr lang="en-US" sz="2800" dirty="0">
                <a:solidFill>
                  <a:srgbClr val="E77500"/>
                </a:solidFill>
              </a:rPr>
              <a:t>distributed </a:t>
            </a:r>
            <a:r>
              <a:rPr lang="en-US" sz="2800" dirty="0" smtClean="0">
                <a:solidFill>
                  <a:srgbClr val="E77500"/>
                </a:solidFill>
              </a:rPr>
              <a:t>system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Tuples in a global database engine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Data </a:t>
            </a:r>
            <a:r>
              <a:rPr lang="en-US" sz="2800" dirty="0" smtClean="0"/>
              <a:t>blocks in </a:t>
            </a:r>
            <a:r>
              <a:rPr lang="en-US" sz="2800" dirty="0"/>
              <a:t>a global file system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Files in </a:t>
            </a:r>
            <a:r>
              <a:rPr lang="en-US" sz="2800" dirty="0"/>
              <a:t>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349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App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may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be distributed over many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nodes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DHT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distributes data storage over many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nodes</a:t>
            </a:r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Cooperative storage </a:t>
            </a:r>
            <a:r>
              <a:rPr lang="en-US" sz="4000" dirty="0" smtClean="0"/>
              <a:t>with </a:t>
            </a:r>
            <a:r>
              <a:rPr lang="en-US" sz="4000" dirty="0" smtClean="0"/>
              <a:t>a DHT</a:t>
            </a:r>
            <a:endParaRPr lang="en-US" sz="4000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4783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BitTorrent can </a:t>
            </a:r>
            <a:r>
              <a:rPr lang="en-US" dirty="0" smtClean="0"/>
              <a:t>use DHT instead of (or with) a tracker</a:t>
            </a:r>
          </a:p>
          <a:p>
            <a:endParaRPr lang="en-US" dirty="0" smtClean="0"/>
          </a:p>
          <a:p>
            <a:r>
              <a:rPr lang="en-US" dirty="0" smtClean="0"/>
              <a:t>BT </a:t>
            </a:r>
            <a:r>
              <a:rPr lang="en-US" dirty="0"/>
              <a:t>clients </a:t>
            </a:r>
            <a:r>
              <a:rPr lang="en-US" dirty="0" smtClean="0"/>
              <a:t>use DHT:</a:t>
            </a:r>
          </a:p>
          <a:p>
            <a:pPr lvl="1"/>
            <a:r>
              <a:rPr lang="en-US" dirty="0" smtClean="0"/>
              <a:t>Key = </a:t>
            </a:r>
            <a:r>
              <a:rPr lang="en-US" b="1" dirty="0" smtClean="0"/>
              <a:t>file </a:t>
            </a:r>
            <a:r>
              <a:rPr lang="en-US" b="1" dirty="0"/>
              <a:t>content hash </a:t>
            </a:r>
            <a:r>
              <a:rPr lang="en-US" dirty="0" smtClean="0"/>
              <a:t>(“</a:t>
            </a:r>
            <a:r>
              <a:rPr lang="en-US" dirty="0" err="1" smtClean="0"/>
              <a:t>infohash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Value = </a:t>
            </a:r>
            <a:r>
              <a:rPr lang="en-US" b="1" dirty="0" smtClean="0"/>
              <a:t>IP </a:t>
            </a:r>
            <a:r>
              <a:rPr lang="en-US" b="1" dirty="0"/>
              <a:t>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smtClean="0"/>
              <a:t>peer</a:t>
            </a:r>
            <a:r>
              <a:rPr lang="en-US" dirty="0" smtClean="0"/>
              <a:t> willing </a:t>
            </a:r>
            <a:r>
              <a:rPr lang="en-US" dirty="0"/>
              <a:t>to serve </a:t>
            </a:r>
            <a:r>
              <a:rPr lang="en-US" dirty="0" smtClean="0"/>
              <a:t>file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store multiple </a:t>
            </a:r>
            <a:r>
              <a:rPr lang="en-US" dirty="0" smtClean="0"/>
              <a:t>values (i.e. IP addresses) </a:t>
            </a:r>
            <a:r>
              <a:rPr lang="en-US" dirty="0"/>
              <a:t>for a </a:t>
            </a:r>
            <a:r>
              <a:rPr lang="en-US" dirty="0" smtClean="0"/>
              <a:t>key</a:t>
            </a:r>
          </a:p>
          <a:p>
            <a:endParaRPr lang="en-US" dirty="0" smtClean="0"/>
          </a:p>
          <a:p>
            <a:r>
              <a:rPr lang="en-US" dirty="0" smtClean="0"/>
              <a:t>Client does: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</a:t>
            </a:r>
            <a:r>
              <a:rPr lang="en-US" dirty="0" smtClean="0"/>
              <a:t>serve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 smtClean="0"/>
              <a:t>to identify itself </a:t>
            </a:r>
            <a:r>
              <a:rPr lang="en-US" dirty="0"/>
              <a:t>as </a:t>
            </a:r>
            <a:r>
              <a:rPr lang="en-US" dirty="0" smtClean="0"/>
              <a:t>willing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 DHT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DHT </a:t>
            </a:r>
            <a:r>
              <a:rPr lang="en-US" dirty="0" smtClean="0"/>
              <a:t>is a </a:t>
            </a:r>
            <a:r>
              <a:rPr lang="en-US" dirty="0" smtClean="0"/>
              <a:t>single </a:t>
            </a:r>
            <a:r>
              <a:rPr lang="en-US" dirty="0"/>
              <a:t>giant tracker, less fragmented than many </a:t>
            </a:r>
            <a:r>
              <a:rPr lang="en-US" dirty="0" smtClean="0"/>
              <a:t>trackers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 peers more </a:t>
            </a:r>
            <a:r>
              <a:rPr lang="en-US" dirty="0"/>
              <a:t>likely to find each </a:t>
            </a:r>
            <a:r>
              <a:rPr lang="en-US" dirty="0" smtClean="0"/>
              <a:t>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 </a:t>
            </a:r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n-US" dirty="0" smtClean="0"/>
              <a:t>tracker is </a:t>
            </a:r>
            <a:r>
              <a:rPr lang="en-US" dirty="0" smtClean="0"/>
              <a:t>a single point of failure</a:t>
            </a:r>
          </a:p>
          <a:p>
            <a:pPr lvl="1"/>
            <a:r>
              <a:rPr lang="en-US" dirty="0" smtClean="0"/>
              <a:t>Legal attacks</a:t>
            </a:r>
          </a:p>
          <a:p>
            <a:pPr lvl="1"/>
            <a:r>
              <a:rPr lang="en-US" dirty="0" err="1" smtClean="0"/>
              <a:t>DoS</a:t>
            </a:r>
            <a:r>
              <a:rPr lang="en-US" dirty="0" smtClean="0"/>
              <a:t> attacks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269" y="0"/>
            <a:ext cx="8529403" cy="1325563"/>
          </a:xfrm>
        </p:spPr>
        <p:txBody>
          <a:bodyPr/>
          <a:lstStyle/>
          <a:p>
            <a:r>
              <a:rPr lang="en-US" sz="3600" dirty="0"/>
              <a:t>Why </a:t>
            </a:r>
            <a:r>
              <a:rPr lang="en-US" sz="3600" dirty="0" smtClean="0"/>
              <a:t>DHT for </a:t>
            </a:r>
            <a:r>
              <a:rPr lang="en-US" sz="3600" dirty="0" err="1" smtClean="0"/>
              <a:t>BitTorrent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73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API supports a </a:t>
            </a:r>
            <a:r>
              <a:rPr lang="en-US" sz="2800" b="1" dirty="0" smtClean="0">
                <a:solidFill>
                  <a:srgbClr val="009900"/>
                </a:solidFill>
              </a:rPr>
              <a:t>wide range of applications</a:t>
            </a:r>
          </a:p>
          <a:p>
            <a:pPr lvl="1"/>
            <a:r>
              <a:rPr lang="en-US" sz="2800" dirty="0" smtClean="0"/>
              <a:t>DHT imposes no structure/meaning on keys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Key-value pairs are </a:t>
            </a:r>
            <a:r>
              <a:rPr lang="en-US" sz="2800" b="1" dirty="0" smtClean="0">
                <a:solidFill>
                  <a:srgbClr val="009900"/>
                </a:solidFill>
              </a:rPr>
              <a:t>persistent and global</a:t>
            </a:r>
          </a:p>
          <a:p>
            <a:pPr lvl="1"/>
            <a:r>
              <a:rPr lang="en-US" sz="2800" dirty="0" smtClean="0"/>
              <a:t>Can store keys in other DHT values</a:t>
            </a:r>
          </a:p>
          <a:p>
            <a:pPr lvl="1"/>
            <a:r>
              <a:rPr lang="en-US" sz="2800" dirty="0" smtClean="0"/>
              <a:t>And thus build </a:t>
            </a:r>
            <a:r>
              <a:rPr lang="en-US" sz="2800" b="1" dirty="0" smtClean="0"/>
              <a:t>complex data structures</a:t>
            </a:r>
            <a:endParaRPr lang="en-US" sz="28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put/get DHT interface?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Decentralized:</a:t>
            </a:r>
            <a:r>
              <a:rPr lang="en-US" sz="2800" dirty="0" smtClean="0"/>
              <a:t> no central authority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</a:t>
            </a:r>
            <a:r>
              <a:rPr lang="en-US" sz="2800" dirty="0" smtClean="0"/>
              <a:t> low network traffic overhead </a:t>
            </a:r>
          </a:p>
          <a:p>
            <a:endParaRPr lang="en-US" sz="2800" dirty="0" smtClean="0"/>
          </a:p>
          <a:p>
            <a:r>
              <a:rPr lang="en-US" sz="2800" b="1" dirty="0" smtClean="0"/>
              <a:t>Efficient:</a:t>
            </a:r>
            <a:r>
              <a:rPr lang="en-US" sz="2800" dirty="0" smtClean="0"/>
              <a:t> find items quickly (latency)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Robust:</a:t>
            </a:r>
            <a:r>
              <a:rPr lang="en-US" sz="2800" dirty="0" smtClean="0"/>
              <a:t> </a:t>
            </a:r>
            <a:r>
              <a:rPr lang="en-US" sz="2800" dirty="0" smtClean="0"/>
              <a:t>nodes fail, new nodes join</a:t>
            </a:r>
          </a:p>
          <a:p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hard in DHT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</a:t>
            </a:r>
            <a:r>
              <a:rPr lang="en-US" sz="3200" dirty="0" smtClean="0"/>
              <a:t>Service</a:t>
            </a:r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67891"/>
            <a:ext cx="8763000" cy="360910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Efficient: </a:t>
            </a:r>
            <a:r>
              <a:rPr lang="en-US" sz="2800" dirty="0" smtClean="0"/>
              <a:t>O(log </a:t>
            </a:r>
            <a:r>
              <a:rPr lang="en-US" sz="2800" i="1" dirty="0" smtClean="0"/>
              <a:t>N</a:t>
            </a:r>
            <a:r>
              <a:rPr lang="en-US" sz="2800" dirty="0" smtClean="0"/>
              <a:t>) messages per lookup</a:t>
            </a:r>
          </a:p>
          <a:p>
            <a:pPr lvl="1"/>
            <a:r>
              <a:rPr lang="en-US" sz="2800" i="1" dirty="0" smtClean="0"/>
              <a:t>N</a:t>
            </a:r>
            <a:r>
              <a:rPr lang="en-US" sz="2800" dirty="0" smtClean="0"/>
              <a:t> is the total number of servers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 </a:t>
            </a:r>
            <a:r>
              <a:rPr lang="en-US" sz="2800" dirty="0" smtClean="0"/>
              <a:t>O(log </a:t>
            </a:r>
            <a:r>
              <a:rPr lang="en-US" sz="2800" i="1" dirty="0" smtClean="0"/>
              <a:t>N</a:t>
            </a:r>
            <a:r>
              <a:rPr lang="en-US" sz="2800" dirty="0" smtClean="0"/>
              <a:t>) state per node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Robust: </a:t>
            </a:r>
            <a:r>
              <a:rPr lang="en-US" sz="2800" dirty="0" smtClean="0"/>
              <a:t>survives massive </a:t>
            </a:r>
            <a:r>
              <a:rPr lang="en-US" sz="2800" dirty="0" smtClean="0"/>
              <a:t>failures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1991" y="1911274"/>
            <a:ext cx="6303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Helvetica Neue Medium" charset="0"/>
                <a:ea typeface="Helvetica Neue Medium" charset="0"/>
                <a:cs typeface="Helvetica Neue Medium" charset="0"/>
              </a:rPr>
              <a:t>Interface: lookup(key) </a:t>
            </a:r>
            <a:r>
              <a:rPr lang="en-US" sz="2800">
                <a:latin typeface="Helvetica Neue Medium" charset="0"/>
                <a:ea typeface="Helvetica Neue Medium" charset="0"/>
                <a:cs typeface="Helvetica Neue Medium" charset="0"/>
                <a:sym typeface="Symbol" charset="0"/>
              </a:rPr>
              <a:t></a:t>
            </a:r>
            <a:r>
              <a:rPr lang="en-US" sz="2800">
                <a:latin typeface="Helvetica Neue Medium" charset="0"/>
                <a:ea typeface="Helvetica Neue Medium" charset="0"/>
                <a:cs typeface="Helvetica Neue Medium" charset="0"/>
              </a:rPr>
              <a:t> IP address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Key identifier = SHA-1(key)</a:t>
            </a:r>
          </a:p>
          <a:p>
            <a:endParaRPr lang="en-US" sz="2800" dirty="0" smtClean="0"/>
          </a:p>
          <a:p>
            <a:r>
              <a:rPr lang="en-US" sz="2800" dirty="0" smtClean="0"/>
              <a:t>Node identifier = SHA-1(IP address)</a:t>
            </a:r>
          </a:p>
          <a:p>
            <a:endParaRPr lang="en-US" sz="2800" dirty="0" smtClean="0"/>
          </a:p>
          <a:p>
            <a:r>
              <a:rPr lang="en-US" sz="2800" dirty="0" smtClean="0"/>
              <a:t>SHA-1 distributes both uniformly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How does Chord partition data?</a:t>
            </a:r>
          </a:p>
          <a:p>
            <a:pPr lvl="1"/>
            <a:r>
              <a:rPr lang="en-US" sz="2800" dirty="0" smtClean="0"/>
              <a:t>i.e., map key IDs to node IDs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Lookup: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</a:t>
            </a:r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K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ey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successor: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node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with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next-higher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Chord: Successor pointers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lookup algorithm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2100"/>
            <a:ext cx="8534400" cy="45339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200" dirty="0" smtClean="0">
                <a:latin typeface="Monaco" charset="0"/>
                <a:ea typeface="Monaco" charset="0"/>
                <a:cs typeface="Monaco" charset="0"/>
              </a:rPr>
              <a:t>Lookup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(key-id)</a:t>
            </a:r>
            <a:endParaRPr lang="en-US" sz="3200" i="1" spc="-200" dirty="0" smtClean="0">
              <a:latin typeface="Monaco" charset="0"/>
              <a:ea typeface="Monaco" charset="0"/>
              <a:cs typeface="Monaco" charset="0"/>
            </a:endParaRPr>
          </a:p>
          <a:p>
            <a:pPr>
              <a:buFontTx/>
              <a:buNone/>
            </a:pP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3200" spc="-200" dirty="0" err="1" smtClean="0">
                <a:latin typeface="Monaco" charset="0"/>
                <a:ea typeface="Monaco" charset="0"/>
                <a:cs typeface="Monaco" charset="0"/>
              </a:rPr>
              <a:t>succ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  <a:sym typeface="Wingdings"/>
              </a:rPr>
              <a:t>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3200" b="1" spc="-200" dirty="0" smtClean="0">
                <a:latin typeface="Monaco" charset="0"/>
                <a:ea typeface="Monaco" charset="0"/>
                <a:cs typeface="Monaco" charset="0"/>
              </a:rPr>
              <a:t>if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my-id 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  <a:sym typeface="Symbol" charset="0"/>
              </a:rPr>
              <a:t>&lt;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3200" spc="-200" dirty="0" err="1" smtClean="0">
                <a:latin typeface="Monaco" charset="0"/>
                <a:ea typeface="Monaco" charset="0"/>
                <a:cs typeface="Monaco" charset="0"/>
              </a:rPr>
              <a:t>succ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  <a:sym typeface="Symbol" charset="0"/>
              </a:rPr>
              <a:t>&lt;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key-id 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3200" i="1" spc="-200" dirty="0" smtClean="0">
                <a:latin typeface="Monaco" charset="0"/>
                <a:ea typeface="Monaco" charset="0"/>
                <a:cs typeface="Monaco" charset="0"/>
              </a:rPr>
              <a:t>// </a:t>
            </a:r>
            <a:r>
              <a:rPr lang="en-US" sz="3200" i="1" spc="-200" dirty="0" smtClean="0">
                <a:latin typeface="Monaco" charset="0"/>
                <a:ea typeface="Monaco" charset="0"/>
                <a:cs typeface="Monaco" charset="0"/>
              </a:rPr>
              <a:t>next hop</a:t>
            </a:r>
          </a:p>
          <a:p>
            <a:pPr>
              <a:buFontTx/>
              <a:buNone/>
            </a:pP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		 call Lookup(key-id) on </a:t>
            </a:r>
            <a:r>
              <a:rPr lang="en-US" sz="3200" spc="-200" dirty="0" err="1" smtClean="0">
                <a:latin typeface="Monaco" charset="0"/>
                <a:ea typeface="Monaco" charset="0"/>
                <a:cs typeface="Monaco" charset="0"/>
              </a:rPr>
              <a:t>succ</a:t>
            </a:r>
            <a:endParaRPr lang="en-US" sz="3200" i="1" spc="-200" dirty="0" smtClean="0">
              <a:latin typeface="Monaco" charset="0"/>
              <a:ea typeface="Monaco" charset="0"/>
              <a:cs typeface="Monaco" charset="0"/>
            </a:endParaRPr>
          </a:p>
          <a:p>
            <a:pPr>
              <a:buFontTx/>
              <a:buNone/>
            </a:pP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3200" b="1" spc="-200" dirty="0" smtClean="0">
                <a:latin typeface="Monaco" charset="0"/>
                <a:ea typeface="Monaco" charset="0"/>
                <a:cs typeface="Monaco" charset="0"/>
              </a:rPr>
              <a:t>else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    				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3200" i="1" spc="-200" dirty="0" smtClean="0">
                <a:latin typeface="Monaco" charset="0"/>
                <a:ea typeface="Monaco" charset="0"/>
                <a:cs typeface="Monaco" charset="0"/>
              </a:rPr>
              <a:t>// </a:t>
            </a:r>
            <a:r>
              <a:rPr lang="en-US" sz="3200" i="1" spc="-200" dirty="0" smtClean="0">
                <a:latin typeface="Monaco" charset="0"/>
                <a:ea typeface="Monaco" charset="0"/>
                <a:cs typeface="Monaco" charset="0"/>
              </a:rPr>
              <a:t>done</a:t>
            </a:r>
          </a:p>
          <a:p>
            <a:pPr>
              <a:buFontTx/>
              <a:buNone/>
            </a:pPr>
            <a:r>
              <a:rPr lang="en-US" sz="3200" spc="-2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3200" b="1" spc="-200" dirty="0" smtClean="0"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 sz="32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3200" spc="-200" dirty="0" err="1" smtClean="0">
                <a:latin typeface="Monaco" charset="0"/>
                <a:ea typeface="Monaco" charset="0"/>
                <a:cs typeface="Monaco" charset="0"/>
              </a:rPr>
              <a:t>succ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 smtClean="0">
              <a:latin typeface="Times New Roman" charset="0"/>
            </a:endParaRPr>
          </a:p>
          <a:p>
            <a:r>
              <a:rPr lang="en-US" sz="3200" dirty="0" smtClean="0"/>
              <a:t>Correctness depends only on successors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59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Forwarding </a:t>
            </a:r>
            <a:r>
              <a:rPr lang="en-US" dirty="0"/>
              <a:t>through successor is </a:t>
            </a:r>
            <a:r>
              <a:rPr lang="en-US" dirty="0" smtClean="0"/>
              <a:t>slow</a:t>
            </a:r>
          </a:p>
          <a:p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structure is a linked list: </a:t>
            </a:r>
            <a:r>
              <a:rPr lang="en-US" dirty="0" smtClean="0"/>
              <a:t>O(n)</a:t>
            </a:r>
          </a:p>
          <a:p>
            <a:endParaRPr lang="en-US" dirty="0"/>
          </a:p>
          <a:p>
            <a:r>
              <a:rPr lang="en-US" dirty="0" smtClean="0"/>
              <a:t>Idea: Can </a:t>
            </a:r>
            <a:r>
              <a:rPr lang="en-US" dirty="0"/>
              <a:t>we make it more like a binary search?    </a:t>
            </a:r>
            <a:endParaRPr lang="en-US" dirty="0" smtClean="0"/>
          </a:p>
          <a:p>
            <a:pPr lvl="1"/>
            <a:r>
              <a:rPr lang="en-US" sz="2800" dirty="0" smtClean="0"/>
              <a:t>Need </a:t>
            </a:r>
            <a:r>
              <a:rPr lang="en-US" sz="2800" dirty="0"/>
              <a:t>to be able to halve </a:t>
            </a:r>
            <a:r>
              <a:rPr lang="en-US" sz="2800" dirty="0" smtClean="0"/>
              <a:t>distance </a:t>
            </a:r>
            <a:r>
              <a:rPr lang="en-US" sz="2800" dirty="0"/>
              <a:t>at each </a:t>
            </a:r>
            <a:r>
              <a:rPr lang="en-US" sz="2800" dirty="0" smtClean="0"/>
              <a:t>step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793" y="22225"/>
            <a:ext cx="8529404" cy="1325563"/>
          </a:xfrm>
        </p:spPr>
        <p:txBody>
          <a:bodyPr/>
          <a:lstStyle/>
          <a:p>
            <a:r>
              <a:rPr lang="en-US" sz="3600" dirty="0" smtClean="0">
                <a:latin typeface="Arial"/>
              </a:rPr>
              <a:t>“</a:t>
            </a:r>
            <a:r>
              <a:rPr lang="en-US" sz="3600" dirty="0" smtClean="0"/>
              <a:t>Finger table</a:t>
            </a:r>
            <a:r>
              <a:rPr lang="en-US" sz="3600" dirty="0" smtClean="0">
                <a:latin typeface="Arial"/>
              </a:rPr>
              <a:t>”</a:t>
            </a:r>
            <a:r>
              <a:rPr lang="en-US" sz="3600" dirty="0" smtClean="0"/>
              <a:t> for O(log </a:t>
            </a:r>
            <a:r>
              <a:rPr lang="en-US" sz="3600" i="1" dirty="0" smtClean="0"/>
              <a:t>N)</a:t>
            </a:r>
            <a:r>
              <a:rPr lang="en-US" sz="3600" dirty="0" smtClean="0"/>
              <a:t>-time lookups</a:t>
            </a:r>
            <a:endParaRPr lang="en-US" sz="3600" dirty="0"/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>
            <a:normAutofit fontScale="90000"/>
          </a:bodyPr>
          <a:lstStyle/>
          <a:p>
            <a:r>
              <a:rPr lang="en-US" dirty="0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</a:t>
            </a:r>
            <a:r>
              <a:rPr lang="en-US" dirty="0" smtClean="0"/>
              <a:t>points </a:t>
            </a:r>
            <a:r>
              <a:rPr lang="en-US" dirty="0"/>
              <a:t>to </a:t>
            </a:r>
            <a:r>
              <a:rPr lang="en-US" dirty="0" smtClean="0"/>
              <a:t>successor </a:t>
            </a:r>
            <a:r>
              <a:rPr lang="en-US" dirty="0"/>
              <a:t>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latin typeface="Tahoma" charset="0"/>
              </a:rPr>
              <a:t>K112</a:t>
            </a:r>
            <a:endParaRPr lang="en-US" sz="2000">
              <a:latin typeface="Tahoma" charset="0"/>
            </a:endParaRP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binary lookup tree rooted at every node  </a:t>
            </a:r>
            <a:endParaRPr lang="en-US" sz="3200" dirty="0" smtClean="0"/>
          </a:p>
          <a:p>
            <a:pPr lvl="1"/>
            <a:r>
              <a:rPr lang="en-US" sz="3200" dirty="0" smtClean="0"/>
              <a:t>Threaded </a:t>
            </a:r>
            <a:r>
              <a:rPr lang="en-US" sz="3200" dirty="0"/>
              <a:t>through other nodes' finger </a:t>
            </a:r>
            <a:r>
              <a:rPr lang="en-US" sz="3200" dirty="0" smtClean="0"/>
              <a:t>tables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is </a:t>
            </a:r>
            <a:r>
              <a:rPr lang="en-US" sz="3200" dirty="0" smtClean="0"/>
              <a:t>better </a:t>
            </a:r>
            <a:r>
              <a:rPr lang="en-US" sz="3200" dirty="0"/>
              <a:t>than simply arranging the nodes in a single </a:t>
            </a:r>
            <a:r>
              <a:rPr lang="en-US" sz="3200" dirty="0" smtClean="0"/>
              <a:t>tree</a:t>
            </a:r>
          </a:p>
          <a:p>
            <a:pPr lvl="1"/>
            <a:r>
              <a:rPr lang="en-US" sz="3200" dirty="0" smtClean="0"/>
              <a:t>Every </a:t>
            </a:r>
            <a:r>
              <a:rPr lang="en-US" sz="3200" dirty="0"/>
              <a:t>node acts as a </a:t>
            </a:r>
            <a:r>
              <a:rPr lang="en-US" sz="3200" dirty="0" smtClean="0"/>
              <a:t>root</a:t>
            </a:r>
          </a:p>
          <a:p>
            <a:pPr lvl="2"/>
            <a:r>
              <a:rPr lang="en-US" sz="3200" dirty="0" smtClean="0"/>
              <a:t>So there's </a:t>
            </a:r>
            <a:r>
              <a:rPr lang="en-US" sz="3200" dirty="0"/>
              <a:t>no root </a:t>
            </a:r>
            <a:r>
              <a:rPr lang="en-US" sz="3200" dirty="0" smtClean="0"/>
              <a:t>hotspot</a:t>
            </a:r>
          </a:p>
          <a:p>
            <a:pPr lvl="2"/>
            <a:r>
              <a:rPr lang="en-US" sz="3200" dirty="0" smtClean="0"/>
              <a:t>No single point of failure</a:t>
            </a:r>
          </a:p>
          <a:p>
            <a:pPr lvl="2"/>
            <a:r>
              <a:rPr lang="en-US" sz="3200" dirty="0" smtClean="0"/>
              <a:t>But </a:t>
            </a:r>
            <a:r>
              <a:rPr lang="en-US" sz="3200" dirty="0"/>
              <a:t>a lot more state 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Implication of finger 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2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85832"/>
            <a:ext cx="8763000" cy="23911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distributed system architecture:</a:t>
            </a:r>
          </a:p>
          <a:p>
            <a:pPr lvl="1"/>
            <a:r>
              <a:rPr lang="en-US" sz="2800" dirty="0" smtClean="0"/>
              <a:t>No centralized control</a:t>
            </a:r>
          </a:p>
          <a:p>
            <a:pPr lvl="1"/>
            <a:r>
              <a:rPr lang="en-US" sz="2800" dirty="0" smtClean="0"/>
              <a:t>Nodes are roughly symmetric in function</a:t>
            </a:r>
          </a:p>
          <a:p>
            <a:endParaRPr lang="en-US" sz="2800" dirty="0" smtClean="0"/>
          </a:p>
          <a:p>
            <a:r>
              <a:rPr lang="en-US" sz="2800" dirty="0" smtClean="0"/>
              <a:t>Large number of </a:t>
            </a:r>
            <a:r>
              <a:rPr lang="en-US" sz="2800" dirty="0" smtClean="0">
                <a:solidFill>
                  <a:srgbClr val="E77500"/>
                </a:solidFill>
              </a:rPr>
              <a:t>unreliable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7795" y="0"/>
            <a:ext cx="821831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 Peer-to-Peer </a:t>
            </a:r>
            <a:r>
              <a:rPr lang="en-US" sz="3600" smtClean="0"/>
              <a:t>(</a:t>
            </a:r>
            <a:r>
              <a:rPr lang="en-US" sz="3600" smtClean="0"/>
              <a:t>P2P) system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20254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finger table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14475"/>
            <a:ext cx="8763000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spc="-200" dirty="0" smtClean="0">
                <a:latin typeface="Monaco" charset="0"/>
                <a:ea typeface="Monaco" charset="0"/>
                <a:cs typeface="Monaco" charset="0"/>
              </a:rPr>
              <a:t>Lookup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(key-id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)</a:t>
            </a:r>
            <a:endParaRPr lang="en-US" sz="2400" i="1" spc="-200" dirty="0">
              <a:latin typeface="Monaco" charset="0"/>
              <a:ea typeface="Monaco" charset="0"/>
              <a:cs typeface="Monaco" charset="0"/>
            </a:endParaRPr>
          </a:p>
          <a:p>
            <a:pPr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highest n: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my-id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  <a:sym typeface="Symbol" charset="0"/>
              </a:rPr>
              <a:t>&lt;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n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  <a:sym typeface="Symbol" charset="0"/>
              </a:rPr>
              <a:t>&lt;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 key-id</a:t>
            </a:r>
          </a:p>
          <a:p>
            <a:pPr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2400" b="1" spc="-200" dirty="0">
                <a:latin typeface="Monaco" charset="0"/>
                <a:ea typeface="Monaco" charset="0"/>
                <a:cs typeface="Monaco" charset="0"/>
              </a:rPr>
              <a:t>if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 n exists</a:t>
            </a:r>
          </a:p>
          <a:p>
            <a:pPr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call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Lookup(key-id) on node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n  </a:t>
            </a:r>
            <a:r>
              <a:rPr lang="en-US" sz="2400" i="1" spc="-200" dirty="0" smtClean="0">
                <a:latin typeface="Monaco" charset="0"/>
                <a:ea typeface="Monaco" charset="0"/>
                <a:cs typeface="Monaco" charset="0"/>
              </a:rPr>
              <a:t>// </a:t>
            </a:r>
            <a:r>
              <a:rPr lang="en-US" sz="2400" i="1" spc="-200" dirty="0">
                <a:latin typeface="Monaco" charset="0"/>
                <a:ea typeface="Monaco" charset="0"/>
                <a:cs typeface="Monaco" charset="0"/>
              </a:rPr>
              <a:t>next hop</a:t>
            </a:r>
          </a:p>
          <a:p>
            <a:pPr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2400" b="1" spc="-200" dirty="0">
                <a:latin typeface="Monaco" charset="0"/>
                <a:ea typeface="Monaco" charset="0"/>
                <a:cs typeface="Monaco" charset="0"/>
              </a:rPr>
              <a:t>else</a:t>
            </a:r>
          </a:p>
          <a:p>
            <a:pPr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2400" b="1" spc="-200" dirty="0" smtClean="0"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my successor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        </a:t>
            </a:r>
            <a:r>
              <a:rPr lang="en-US" sz="2400" i="1" spc="-200" dirty="0" smtClean="0">
                <a:latin typeface="Monaco" charset="0"/>
                <a:ea typeface="Monaco" charset="0"/>
                <a:cs typeface="Monaco" charset="0"/>
              </a:rPr>
              <a:t>// </a:t>
            </a:r>
            <a:r>
              <a:rPr lang="en-US" sz="2400" i="1" spc="-200" dirty="0">
                <a:latin typeface="Monaco" charset="0"/>
                <a:ea typeface="Monaco" charset="0"/>
                <a:cs typeface="Monaco" charset="0"/>
              </a:rPr>
              <a:t>done</a:t>
            </a:r>
            <a:r>
              <a:rPr lang="en-US" sz="32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30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Lookups Take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O(log N) </a:t>
            </a:r>
            <a:r>
              <a:rPr lang="en-US" dirty="0">
                <a:ea typeface="Helvetica Neue Medium" charset="0"/>
                <a:cs typeface="Helvetica Neue Medium" charset="0"/>
              </a:rPr>
              <a:t>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44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For </a:t>
            </a:r>
            <a:r>
              <a:rPr lang="en-US" sz="2400" dirty="0"/>
              <a:t>a million </a:t>
            </a:r>
            <a:r>
              <a:rPr lang="en-US" sz="2400" dirty="0" smtClean="0"/>
              <a:t>nodes, it’s </a:t>
            </a:r>
            <a:r>
              <a:rPr lang="en-US" sz="2400" dirty="0"/>
              <a:t>20 </a:t>
            </a:r>
            <a:r>
              <a:rPr lang="en-US" sz="2400" dirty="0" smtClean="0"/>
              <a:t>hops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each hop takes 50 </a:t>
            </a:r>
            <a:r>
              <a:rPr lang="en-US" sz="2400" dirty="0" smtClean="0"/>
              <a:t>milliseconds, </a:t>
            </a:r>
            <a:r>
              <a:rPr lang="en-US" sz="2400" dirty="0"/>
              <a:t>lookups take </a:t>
            </a:r>
            <a:r>
              <a:rPr lang="en-US" sz="2400" dirty="0" smtClean="0">
                <a:solidFill>
                  <a:srgbClr val="FF0000"/>
                </a:solidFill>
              </a:rPr>
              <a:t>one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smtClean="0">
                <a:solidFill>
                  <a:srgbClr val="FF0000"/>
                </a:solidFill>
              </a:rPr>
              <a:t>second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each hop has 10% chance of failure, </a:t>
            </a:r>
            <a:r>
              <a:rPr lang="en-US" sz="2400" dirty="0" smtClean="0"/>
              <a:t>it’s </a:t>
            </a:r>
            <a:r>
              <a:rPr lang="en-US" sz="2400" dirty="0"/>
              <a:t>a couple of </a:t>
            </a:r>
            <a:r>
              <a:rPr lang="en-US" sz="2400" dirty="0" smtClean="0"/>
              <a:t>timeouts</a:t>
            </a:r>
          </a:p>
          <a:p>
            <a:endParaRPr lang="en-US" sz="2400" dirty="0" smtClean="0"/>
          </a:p>
          <a:p>
            <a:r>
              <a:rPr lang="en-US" sz="2400" dirty="0" smtClean="0"/>
              <a:t>So </a:t>
            </a:r>
            <a:r>
              <a:rPr lang="en-US" sz="2400" dirty="0"/>
              <a:t>in practice log(n) is better than O(n) </a:t>
            </a:r>
            <a:r>
              <a:rPr lang="en-US" sz="2400" dirty="0">
                <a:solidFill>
                  <a:srgbClr val="FF0000"/>
                </a:solidFill>
              </a:rPr>
              <a:t>but not </a:t>
            </a:r>
            <a:r>
              <a:rPr lang="en-US" sz="2400" dirty="0" smtClean="0">
                <a:solidFill>
                  <a:srgbClr val="FF0000"/>
                </a:solidFill>
              </a:rPr>
              <a:t>great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Aside: </a:t>
            </a:r>
            <a:r>
              <a:rPr lang="en-US" sz="4000" dirty="0" smtClean="0"/>
              <a:t>Is O(log </a:t>
            </a:r>
            <a:r>
              <a:rPr lang="en-US" sz="4000" i="1" dirty="0" smtClean="0"/>
              <a:t>N</a:t>
            </a:r>
            <a:r>
              <a:rPr lang="en-US" sz="4000" dirty="0" smtClean="0"/>
              <a:t>) </a:t>
            </a:r>
            <a:r>
              <a:rPr lang="en-US" sz="4000" dirty="0"/>
              <a:t>fast or slow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2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</a:t>
            </a:r>
            <a:r>
              <a:rPr lang="en-US" sz="4000" dirty="0" smtClean="0"/>
              <a:t>list insert</a:t>
            </a:r>
            <a:endParaRPr lang="en-US" sz="4000" dirty="0"/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8480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8786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6126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83" y="0"/>
            <a:ext cx="8491927" cy="1325563"/>
          </a:xfrm>
        </p:spPr>
        <p:txBody>
          <a:bodyPr/>
          <a:lstStyle/>
          <a:p>
            <a:r>
              <a:rPr lang="en-US" dirty="0" smtClean="0"/>
              <a:t>Notify messages maintain predecessors</a:t>
            </a:r>
            <a:endParaRPr lang="en-US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notify N36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notify N25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Stabilize message fixes successor</a:t>
            </a:r>
            <a:endParaRPr lang="en-US" sz="4000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stabilize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“</a:t>
            </a:r>
            <a:r>
              <a:rPr lang="en-US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My predecessor </a:t>
            </a:r>
            <a:r>
              <a:rPr lang="en-US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is N36.”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121336"/>
            <a:ext cx="8763000" cy="1355664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>
                <a:ea typeface="Helvetica Neue Medium" charset="0"/>
                <a:cs typeface="Helvetica Neue Medium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ea typeface="Helvetica Neue Medium" charset="0"/>
                <a:cs typeface="Helvetica Neue Medium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ea typeface="Helvetica Neue Medium" charset="0"/>
                <a:cs typeface="Helvetica Neue Medium" charset="0"/>
              </a:rPr>
              <a:t>Correct successors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generally produce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correct lookups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Joining: Summary</a:t>
            </a:r>
            <a:endParaRPr lang="en-US" sz="4000" dirty="0"/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7750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Failures </a:t>
            </a:r>
            <a:r>
              <a:rPr lang="en-US" dirty="0" smtClean="0"/>
              <a:t>may cause incorrect lookup</a:t>
            </a:r>
            <a:endParaRPr lang="en-US" dirty="0"/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N80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does not 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know correct successor, so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Lookup(K90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capacity for services through parallelism:</a:t>
            </a:r>
          </a:p>
          <a:p>
            <a:pPr lvl="1"/>
            <a:r>
              <a:rPr lang="en-US" dirty="0" smtClean="0"/>
              <a:t>Many disks</a:t>
            </a:r>
          </a:p>
          <a:p>
            <a:pPr lvl="1"/>
            <a:r>
              <a:rPr lang="en-US" dirty="0" smtClean="0"/>
              <a:t>Many network connections</a:t>
            </a:r>
          </a:p>
          <a:p>
            <a:pPr lvl="1"/>
            <a:r>
              <a:rPr lang="en-US" dirty="0" smtClean="0"/>
              <a:t>Many CPUs</a:t>
            </a:r>
          </a:p>
          <a:p>
            <a:endParaRPr lang="en-US" dirty="0" smtClean="0"/>
          </a:p>
          <a:p>
            <a:r>
              <a:rPr lang="en-US" dirty="0" smtClean="0"/>
              <a:t>No centralized </a:t>
            </a:r>
            <a:r>
              <a:rPr lang="en-US" dirty="0" smtClean="0"/>
              <a:t>server or servers may mean:</a:t>
            </a:r>
          </a:p>
          <a:p>
            <a:pPr lvl="1"/>
            <a:r>
              <a:rPr lang="en-US" dirty="0" smtClean="0"/>
              <a:t>Less chance of service overload as load increases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single failure won’t wreck the whole system</a:t>
            </a:r>
          </a:p>
          <a:p>
            <a:pPr lvl="1"/>
            <a:r>
              <a:rPr lang="en-US" dirty="0" smtClean="0"/>
              <a:t>System as a whole is harder to attack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P2P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Successor lists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7326"/>
            <a:ext cx="8763000" cy="4410074"/>
          </a:xfrm>
        </p:spPr>
        <p:txBody>
          <a:bodyPr/>
          <a:lstStyle/>
          <a:p>
            <a:r>
              <a:rPr lang="en-US" sz="3000" dirty="0">
                <a:ea typeface="Helvetica Neue Medium" charset="0"/>
                <a:cs typeface="Helvetica Neue Medium" charset="0"/>
              </a:rPr>
              <a:t>Each node </a:t>
            </a:r>
            <a:r>
              <a:rPr lang="en-US" sz="3000" dirty="0" smtClean="0">
                <a:ea typeface="Helvetica Neue Medium" charset="0"/>
                <a:cs typeface="Helvetica Neue Medium" charset="0"/>
              </a:rPr>
              <a:t>stores a list of its </a:t>
            </a:r>
            <a:r>
              <a:rPr lang="en-US" sz="3000" dirty="0">
                <a:solidFill>
                  <a:srgbClr val="E77500"/>
                </a:solidFill>
                <a:ea typeface="Helvetica Neue Medium" charset="0"/>
                <a:cs typeface="Helvetica Neue Medium" charset="0"/>
              </a:rPr>
              <a:t>r</a:t>
            </a:r>
            <a:r>
              <a:rPr lang="en-US" sz="3000" dirty="0">
                <a:ea typeface="Helvetica Neue Medium" charset="0"/>
                <a:cs typeface="Helvetica Neue Medium" charset="0"/>
              </a:rPr>
              <a:t> immediate successors</a:t>
            </a:r>
          </a:p>
          <a:p>
            <a:pPr lvl="3"/>
            <a:endParaRPr lang="en-US" sz="1800" dirty="0" smtClean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2800" dirty="0" smtClean="0">
                <a:ea typeface="Helvetica Neue Medium" charset="0"/>
                <a:cs typeface="Helvetica Neue Medium" charset="0"/>
              </a:rPr>
              <a:t>After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failure, will know first live successor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Correct successors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generally produce correct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lookups</a:t>
            </a:r>
          </a:p>
          <a:p>
            <a:pPr lvl="2"/>
            <a:r>
              <a:rPr lang="en-US" dirty="0">
                <a:ea typeface="Helvetica Neue Medium" charset="0"/>
                <a:cs typeface="Helvetica Neue Medium" charset="0"/>
              </a:rPr>
              <a:t>Guarantee is with some probability</a:t>
            </a:r>
            <a:endParaRPr lang="en-US" sz="2000" dirty="0" smtClean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is often </a:t>
            </a:r>
            <a:r>
              <a:rPr lang="en-US" sz="2800" dirty="0" err="1" smtClean="0">
                <a:ea typeface="Helvetica Neue Medium" charset="0"/>
                <a:cs typeface="Helvetica Neue Medium" charset="0"/>
              </a:rPr>
              <a:t>log</a:t>
            </a:r>
            <a:r>
              <a:rPr lang="en-US" sz="2800" i="1" dirty="0" err="1" smtClean="0">
                <a:ea typeface="Helvetica Neue Medium" charset="0"/>
                <a:cs typeface="Helvetica Neue Medium" charset="0"/>
              </a:rPr>
              <a:t>N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too, e.g., 20 for 1 million nodes</a:t>
            </a:r>
            <a:endParaRPr lang="en-US" sz="2800" dirty="0" smtClean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41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fault tolerance</a:t>
            </a:r>
            <a:endParaRPr lang="en-US" sz="40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5888"/>
            <a:ext cx="87630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400" b="1" spc="-200" dirty="0" smtClean="0">
                <a:latin typeface="Monaco" charset="0"/>
                <a:ea typeface="Monaco" charset="0"/>
                <a:cs typeface="Monaco" charset="0"/>
              </a:rPr>
              <a:t>Lookup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(key-id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)</a:t>
            </a:r>
            <a:endParaRPr lang="en-US" sz="2400" i="1" spc="-200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look in local finger table </a:t>
            </a: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and successor-list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for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highest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n: my-id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  <a:sym typeface="Symbol" charset="0"/>
              </a:rPr>
              <a:t>&lt;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n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  <a:sym typeface="Symbol" charset="0"/>
              </a:rPr>
              <a:t>&lt;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key-id</a:t>
            </a:r>
            <a:endParaRPr lang="en-US" sz="2400" spc="-200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2400" b="1" spc="-200" dirty="0">
                <a:latin typeface="Monaco" charset="0"/>
                <a:ea typeface="Monaco" charset="0"/>
                <a:cs typeface="Monaco" charset="0"/>
              </a:rPr>
              <a:t>if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call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Lookup(key-id) on node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n  </a:t>
            </a:r>
            <a:r>
              <a:rPr lang="en-US" i="1" spc="-200" dirty="0" smtClean="0">
                <a:latin typeface="Monaco" charset="0"/>
                <a:ea typeface="Monaco" charset="0"/>
                <a:cs typeface="Monaco" charset="0"/>
              </a:rPr>
              <a:t>// </a:t>
            </a:r>
            <a:r>
              <a:rPr lang="en-US" i="1" spc="-200" dirty="0">
                <a:latin typeface="Monaco" charset="0"/>
                <a:ea typeface="Monaco" charset="0"/>
                <a:cs typeface="Monaco" charset="0"/>
              </a:rPr>
              <a:t>next hop</a:t>
            </a:r>
            <a:endParaRPr lang="en-US" sz="2400" i="1" spc="-200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US" sz="2400" spc="-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2400" b="1" spc="-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			</a:t>
            </a:r>
            <a:r>
              <a:rPr lang="en-US" sz="2400" b="1" spc="-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 remove </a:t>
            </a: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 from finger </a:t>
            </a:r>
            <a:r>
              <a:rPr lang="en-US" sz="2400" b="1" spc="-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2400" b="1" spc="-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				successor list</a:t>
            </a:r>
            <a:endParaRPr lang="en-US" sz="2400" b="1" spc="-200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			</a:t>
            </a:r>
            <a:r>
              <a:rPr lang="en-US" sz="2400" b="1" spc="-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 return Lookup(key-id</a:t>
            </a:r>
            <a:r>
              <a:rPr lang="en-US" sz="2400" b="1" spc="-2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2400" b="1" spc="-200" dirty="0">
                <a:latin typeface="Monaco" charset="0"/>
                <a:ea typeface="Monaco" charset="0"/>
                <a:cs typeface="Monaco" charset="0"/>
              </a:rPr>
              <a:t>else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 </a:t>
            </a:r>
            <a:endParaRPr lang="en-US" sz="2400" spc="-200" dirty="0" smtClean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  </a:t>
            </a:r>
            <a:r>
              <a:rPr lang="en-US" sz="2400" b="1" spc="-200" dirty="0" smtClean="0"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my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successor</a:t>
            </a:r>
            <a:r>
              <a:rPr lang="en-US" sz="2400" spc="-200" dirty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400" spc="-200" dirty="0" smtClean="0">
                <a:latin typeface="Monaco" charset="0"/>
                <a:ea typeface="Monaco" charset="0"/>
                <a:cs typeface="Monaco" charset="0"/>
              </a:rPr>
              <a:t>         </a:t>
            </a:r>
            <a:r>
              <a:rPr lang="en-US" i="1" spc="-200" dirty="0" smtClean="0">
                <a:latin typeface="Monaco" charset="0"/>
                <a:ea typeface="Monaco" charset="0"/>
                <a:cs typeface="Monaco" charset="0"/>
              </a:rPr>
              <a:t>// </a:t>
            </a:r>
            <a:r>
              <a:rPr lang="en-US" i="1" spc="-200" dirty="0" smtClean="0">
                <a:latin typeface="Monaco" charset="0"/>
                <a:ea typeface="Monaco" charset="0"/>
                <a:cs typeface="Monaco" charset="0"/>
              </a:rPr>
              <a:t>done</a:t>
            </a:r>
            <a:endParaRPr lang="en-US" sz="2400" spc="-2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</a:t>
            </a:r>
            <a:r>
              <a:rPr lang="en-US" sz="3200" dirty="0" smtClean="0"/>
              <a:t>Service</a:t>
            </a:r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App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may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be distributed over many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nodes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DHT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distributes data storage over many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nodes</a:t>
            </a:r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Cooperative storage </a:t>
            </a:r>
            <a:r>
              <a:rPr lang="en-US" sz="4000" dirty="0" smtClean="0"/>
              <a:t>with </a:t>
            </a:r>
            <a:r>
              <a:rPr lang="en-US" sz="4000" dirty="0" smtClean="0"/>
              <a:t>a DHT</a:t>
            </a:r>
            <a:endParaRPr lang="en-US" sz="4000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539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DHash</a:t>
            </a:r>
            <a:r>
              <a:rPr lang="en-US" dirty="0" smtClean="0"/>
              <a:t> DHT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Builds key/value storage on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Chord</a:t>
            </a:r>
          </a:p>
          <a:p>
            <a:pPr>
              <a:lnSpc>
                <a:spcPct val="70000"/>
              </a:lnSpc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7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Replicates blocks for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availability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Stores </a:t>
            </a:r>
            <a:r>
              <a:rPr lang="en-US" sz="3200" dirty="0" smtClean="0">
                <a:ea typeface="Helvetica Neue Medium" charset="0"/>
                <a:cs typeface="Helvetica Neue Medium" charset="0"/>
              </a:rPr>
              <a:t>k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replicas at the </a:t>
            </a:r>
            <a:r>
              <a:rPr lang="en-US" sz="3200" dirty="0" smtClean="0">
                <a:ea typeface="Helvetica Neue Medium" charset="0"/>
                <a:cs typeface="Helvetica Neue Medium" charset="0"/>
              </a:rPr>
              <a:t>k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successors after the block on the Chord ring 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70000"/>
              </a:lnSpc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0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477549"/>
            <a:ext cx="87630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ea typeface="ＭＳ Ｐゴシック" charset="0"/>
              </a:rPr>
              <a:t>Replicas </a:t>
            </a:r>
            <a:r>
              <a:rPr lang="en-US" sz="2800" dirty="0">
                <a:ea typeface="ＭＳ Ｐゴシック" charset="0"/>
              </a:rPr>
              <a:t>are easy to find if successor fails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ＭＳ Ｐゴシック" charset="0"/>
              </a:rPr>
              <a:t>Hashed </a:t>
            </a:r>
            <a:r>
              <a:rPr lang="en-US" sz="2800" dirty="0">
                <a:ea typeface="ＭＳ Ｐゴシック" charset="0"/>
              </a:rPr>
              <a:t>node IDs ensure independent </a:t>
            </a:r>
            <a:r>
              <a:rPr lang="en-US" sz="2800" dirty="0" smtClean="0">
                <a:ea typeface="ＭＳ Ｐゴシック" charset="0"/>
              </a:rPr>
              <a:t>failure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45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</a:t>
            </a:r>
            <a:r>
              <a:rPr lang="en-US" sz="3600" dirty="0" smtClean="0"/>
              <a:t>replicates </a:t>
            </a:r>
            <a:r>
              <a:rPr lang="en-US" sz="3600" dirty="0"/>
              <a:t>b</a:t>
            </a:r>
            <a:r>
              <a:rPr lang="en-US" sz="3600" dirty="0" smtClean="0"/>
              <a:t>locks </a:t>
            </a:r>
            <a:r>
              <a:rPr lang="en-US" sz="3600" dirty="0"/>
              <a:t>at </a:t>
            </a:r>
            <a:r>
              <a:rPr lang="en-US" sz="3600" i="1" dirty="0" smtClean="0"/>
              <a:t>r</a:t>
            </a:r>
            <a:r>
              <a:rPr lang="en-US" sz="3600" dirty="0"/>
              <a:t> </a:t>
            </a:r>
            <a:r>
              <a:rPr lang="en-US" sz="3600" dirty="0" smtClean="0"/>
              <a:t>successors</a:t>
            </a:r>
            <a:endParaRPr lang="en-US" sz="3600" dirty="0"/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smtClean="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5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/>
              <a:t>Concluding thoughts on </a:t>
            </a:r>
            <a:r>
              <a:rPr lang="en-US" sz="3200" dirty="0" smtClean="0"/>
              <a:t>DHTs, </a:t>
            </a:r>
            <a:r>
              <a:rPr lang="en-US" sz="3200" dirty="0" smtClean="0"/>
              <a:t>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3" y="0"/>
            <a:ext cx="8499423" cy="1325563"/>
          </a:xfrm>
        </p:spPr>
        <p:txBody>
          <a:bodyPr/>
          <a:lstStyle/>
          <a:p>
            <a:r>
              <a:rPr lang="en-US" dirty="0"/>
              <a:t>Why don’t all </a:t>
            </a:r>
            <a:r>
              <a:rPr lang="en-US" dirty="0" smtClean="0"/>
              <a:t>services </a:t>
            </a:r>
            <a:r>
              <a:rPr lang="en-US" dirty="0"/>
              <a:t>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 smtClean="0"/>
              <a:t>between peers </a:t>
            </a:r>
            <a:r>
              <a:rPr lang="en-US" sz="3200" dirty="0" smtClean="0"/>
              <a:t>(</a:t>
            </a:r>
            <a:r>
              <a:rPr lang="en-US" sz="3200" dirty="0" smtClean="0"/>
              <a:t>vs </a:t>
            </a:r>
            <a:r>
              <a:rPr lang="en-US" sz="3200" dirty="0" smtClean="0"/>
              <a:t>servers in </a:t>
            </a:r>
            <a:r>
              <a:rPr lang="en-US" sz="3200" dirty="0" smtClean="0"/>
              <a:t>datacenter)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User </a:t>
            </a:r>
            <a:r>
              <a:rPr lang="en-US" sz="3200" dirty="0"/>
              <a:t>computers are </a:t>
            </a:r>
            <a:r>
              <a:rPr lang="en-US" sz="3200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</a:t>
            </a:r>
            <a:r>
              <a:rPr lang="en-US" sz="3200" dirty="0" smtClean="0"/>
              <a:t>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Lack of trust </a:t>
            </a:r>
            <a:r>
              <a:rPr lang="en-US" sz="3200" dirty="0" smtClean="0"/>
              <a:t>in peers’ correct behavior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Seem promising </a:t>
            </a:r>
            <a:r>
              <a:rPr lang="en-US" sz="2800" dirty="0"/>
              <a:t>for finding data in large </a:t>
            </a:r>
            <a:r>
              <a:rPr lang="en-US" sz="2800" dirty="0" smtClean="0"/>
              <a:t>P2P systems</a:t>
            </a:r>
          </a:p>
          <a:p>
            <a:r>
              <a:rPr lang="en-US" sz="2800" dirty="0" smtClean="0"/>
              <a:t>Decentralization </a:t>
            </a:r>
            <a:r>
              <a:rPr lang="en-US" sz="2800" dirty="0"/>
              <a:t>seems good for load, fault tolerance  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But</a:t>
            </a:r>
            <a:r>
              <a:rPr lang="en-US" sz="2800" dirty="0"/>
              <a:t>: the </a:t>
            </a:r>
            <a:r>
              <a:rPr lang="en-US" sz="2800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</a:t>
            </a:r>
            <a:r>
              <a:rPr lang="en-US" sz="2800" dirty="0" smtClean="0"/>
              <a:t>difficult</a:t>
            </a:r>
          </a:p>
          <a:p>
            <a:r>
              <a:rPr lang="en-US" sz="2800" dirty="0" smtClean="0"/>
              <a:t>But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churn </a:t>
            </a:r>
            <a:r>
              <a:rPr lang="en-US" sz="2800" dirty="0"/>
              <a:t>is a </a:t>
            </a:r>
            <a:r>
              <a:rPr lang="en-US" sz="2800" dirty="0" smtClean="0"/>
              <a:t>problem</a:t>
            </a:r>
            <a:r>
              <a:rPr lang="en-US" sz="2800" dirty="0"/>
              <a:t>, particularly if </a:t>
            </a:r>
            <a:r>
              <a:rPr lang="en-US" sz="2800" dirty="0" smtClean="0"/>
              <a:t>log(N) </a:t>
            </a:r>
            <a:r>
              <a:rPr lang="en-US" sz="2800" dirty="0"/>
              <a:t>is big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DHTs have not had the impact that many hoped for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 in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E77500"/>
                </a:solidFill>
              </a:rPr>
              <a:t>Consistent hashing</a:t>
            </a:r>
          </a:p>
          <a:p>
            <a:pPr lvl="1"/>
            <a:r>
              <a:rPr lang="en-US" sz="2000" dirty="0" smtClean="0"/>
              <a:t>Elegant way to divide a workload across machines</a:t>
            </a:r>
          </a:p>
          <a:p>
            <a:pPr lvl="1"/>
            <a:r>
              <a:rPr lang="en-US" sz="2000" dirty="0" smtClean="0"/>
              <a:t>Very useful in clusters: </a:t>
            </a:r>
            <a:r>
              <a:rPr lang="en-US" sz="2000" dirty="0" smtClean="0"/>
              <a:t>used in </a:t>
            </a:r>
            <a:r>
              <a:rPr lang="en-US" sz="2000" dirty="0" smtClean="0"/>
              <a:t>Amazon Dynamo and other systems</a:t>
            </a: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E77500"/>
                </a:solidFill>
              </a:rPr>
              <a:t>Replication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for high availability, efficient recovery after node failure</a:t>
            </a: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E77500"/>
                </a:solidFill>
              </a:rPr>
              <a:t>Incremental scalability: </a:t>
            </a:r>
            <a:r>
              <a:rPr lang="en-US" sz="2400" dirty="0" smtClean="0"/>
              <a:t>“add nodes, capacity increases”</a:t>
            </a:r>
          </a:p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E77500"/>
                </a:solidFill>
              </a:rPr>
              <a:t>Self-management: </a:t>
            </a:r>
            <a:r>
              <a:rPr lang="en-US" sz="2400" dirty="0" smtClean="0"/>
              <a:t>minimal </a:t>
            </a:r>
            <a:r>
              <a:rPr lang="en-US" sz="2400" dirty="0" smtClean="0"/>
              <a:t>configuration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DHTs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r</a:t>
            </a:r>
            <a:r>
              <a:rPr lang="en-US" dirty="0" smtClean="0"/>
              <a:t>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338" y="1825625"/>
            <a:ext cx="864830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Successful adoption in some niche areas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Client-to-client (legal, illegal) file sharing</a:t>
            </a:r>
          </a:p>
          <a:p>
            <a:pPr lvl="1"/>
            <a:r>
              <a:rPr lang="en-US" dirty="0" smtClean="0"/>
              <a:t>Popular data but owning organization has no money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Digital currency: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Voice/video </a:t>
            </a:r>
            <a:r>
              <a:rPr lang="en-US" sz="2400" dirty="0" smtClean="0"/>
              <a:t>telephony</a:t>
            </a:r>
          </a:p>
          <a:p>
            <a:pPr marL="914400" lvl="1" indent="-514350"/>
            <a:r>
              <a:rPr lang="en-US" dirty="0" smtClean="0"/>
              <a:t>Skype used to do this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92222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clicks on download </a:t>
            </a:r>
            <a:r>
              <a:rPr lang="en-US" dirty="0" smtClean="0"/>
              <a:t>link</a:t>
            </a:r>
          </a:p>
          <a:p>
            <a:pPr marL="914400" lvl="1" indent="-514350"/>
            <a:r>
              <a:rPr lang="en-US" dirty="0" smtClean="0"/>
              <a:t>Gets </a:t>
            </a:r>
            <a:r>
              <a:rPr lang="en-US" dirty="0"/>
              <a:t>torrent file </a:t>
            </a:r>
            <a:r>
              <a:rPr lang="en-US" dirty="0" smtClean="0"/>
              <a:t>with </a:t>
            </a:r>
            <a:r>
              <a:rPr lang="en-US" dirty="0"/>
              <a:t>content </a:t>
            </a:r>
            <a:r>
              <a:rPr lang="en-US" dirty="0" smtClean="0"/>
              <a:t>hash, IP </a:t>
            </a:r>
            <a:r>
              <a:rPr lang="en-US" dirty="0" smtClean="0"/>
              <a:t>address </a:t>
            </a:r>
            <a:r>
              <a:rPr lang="en-US" dirty="0" smtClean="0"/>
              <a:t>of tracker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BitTorrent (BT) </a:t>
            </a:r>
            <a:r>
              <a:rPr lang="en-US" dirty="0"/>
              <a:t>client talks to </a:t>
            </a:r>
            <a:r>
              <a:rPr lang="en-US" dirty="0" smtClean="0"/>
              <a:t>tracker</a:t>
            </a:r>
          </a:p>
          <a:p>
            <a:pPr marL="914400" lvl="1" indent="-514350"/>
            <a:r>
              <a:rPr lang="en-US" dirty="0"/>
              <a:t>T</a:t>
            </a:r>
            <a:r>
              <a:rPr lang="en-US" dirty="0" smtClean="0"/>
              <a:t>racker </a:t>
            </a:r>
            <a:r>
              <a:rPr lang="en-US" dirty="0"/>
              <a:t>tells it list of </a:t>
            </a:r>
            <a:r>
              <a:rPr lang="en-US" dirty="0" smtClean="0"/>
              <a:t>peers who have file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</a:t>
            </a:r>
            <a:r>
              <a:rPr lang="en-US" dirty="0" smtClean="0"/>
              <a:t>downloads file from one </a:t>
            </a:r>
            <a:r>
              <a:rPr lang="en-US" dirty="0"/>
              <a:t>or more </a:t>
            </a:r>
            <a:r>
              <a:rPr lang="en-US" dirty="0" smtClean="0"/>
              <a:t>peers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tells tracker it has a copy </a:t>
            </a:r>
            <a:r>
              <a:rPr lang="en-US" dirty="0" smtClean="0"/>
              <a:t>now, too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serves the file to others for a </a:t>
            </a:r>
            <a:r>
              <a:rPr lang="en-US" dirty="0" smtClean="0"/>
              <a:t>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Classic BitTorrent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97467" y="5467696"/>
            <a:ext cx="6913379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Provides </a:t>
            </a:r>
            <a:r>
              <a:rPr lang="en-US" sz="26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huge download </a:t>
            </a:r>
            <a:r>
              <a:rPr lang="en-US" sz="26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bandwidth, without </a:t>
            </a:r>
            <a:r>
              <a:rPr lang="en-US" sz="26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expensive </a:t>
            </a:r>
            <a:r>
              <a:rPr lang="en-US" sz="26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server or network links</a:t>
            </a:r>
            <a:endParaRPr lang="en-US" sz="26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lookup problem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8948" y="5100516"/>
            <a:ext cx="3333275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put(“Star Wars.mov”, </a:t>
            </a:r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[content])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477428" y="1543205"/>
            <a:ext cx="3437972" cy="528662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0369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lookup (Napster)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9784" y="3479476"/>
            <a:ext cx="3799437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Star Wars.mov”,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IP address of N</a:t>
            </a:r>
            <a:r>
              <a:rPr lang="en-US" baseline="-25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6052453" y="3405535"/>
            <a:ext cx="2198345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749204" y="5577029"/>
            <a:ext cx="42231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Simple,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but O(N) state and a </a:t>
            </a:r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603553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Flooded queries (original Gnutella)</a:t>
            </a:r>
            <a:endParaRPr lang="en-US" sz="3600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774379" y="1426695"/>
            <a:ext cx="212080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83454" y="3369859"/>
            <a:ext cx="452614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Robust,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>
                <a:latin typeface="Helvetica Neue Medium" charset="0"/>
                <a:ea typeface="Helvetica Neue Medium" charset="0"/>
                <a:cs typeface="Helvetica Neue Medium" charset="0"/>
              </a:rPr>
              <a:t>but </a:t>
            </a:r>
            <a:r>
              <a:rPr lang="en-US" sz="28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O(</a:t>
            </a:r>
            <a:r>
              <a:rPr lang="en-US" sz="28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total </a:t>
            </a:r>
            <a:r>
              <a:rPr lang="en-US" sz="28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peers</a:t>
            </a:r>
            <a:r>
              <a:rPr lang="en-US" sz="28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1587</Words>
  <Application>Microsoft Macintosh PowerPoint</Application>
  <PresentationFormat>Overhead</PresentationFormat>
  <Paragraphs>510</Paragraphs>
  <Slides>50</Slides>
  <Notes>48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 Regular</vt:lpstr>
      <vt:lpstr>Calibri</vt:lpstr>
      <vt:lpstr>Courier</vt:lpstr>
      <vt:lpstr>Helvetica</vt:lpstr>
      <vt:lpstr>Helvetica Neue Medium</vt:lpstr>
      <vt:lpstr>Mangal</vt:lpstr>
      <vt:lpstr>Monaco</vt:lpstr>
      <vt:lpstr>ＭＳ Ｐゴシック</vt:lpstr>
      <vt:lpstr>Symbol</vt:lpstr>
      <vt:lpstr>Tahoma</vt:lpstr>
      <vt:lpstr>Times New Roman</vt:lpstr>
      <vt:lpstr>Wingdings</vt:lpstr>
      <vt:lpstr>Arial</vt:lpstr>
      <vt:lpstr>Office Theme</vt:lpstr>
      <vt:lpstr>Peer-to-Peer Systems and Distributed Hash Tables</vt:lpstr>
      <vt:lpstr>Today</vt:lpstr>
      <vt:lpstr>What is a Peer-to-Peer (P2P) system?</vt:lpstr>
      <vt:lpstr>Advantages of P2P systems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DHT?</vt:lpstr>
      <vt:lpstr>What is a DHT (and why)?</vt:lpstr>
      <vt:lpstr>Cooperative storage with a DHT</vt:lpstr>
      <vt:lpstr>BitTorrent over DHT</vt:lpstr>
      <vt:lpstr>Why DHT for BitTorrent?</vt:lpstr>
      <vt:lpstr>Why the put/get DHT interface?</vt:lpstr>
      <vt:lpstr>What is hard in DHT design?</vt:lpstr>
      <vt:lpstr>Today</vt:lpstr>
      <vt:lpstr>Chord lookup algorithm</vt:lpstr>
      <vt:lpstr>Chord Lookup: Identifiers</vt:lpstr>
      <vt:lpstr>Consistent hashing</vt:lpstr>
      <vt:lpstr>Chord: Successor pointers</vt:lpstr>
      <vt:lpstr>Basic lookup</vt:lpstr>
      <vt:lpstr>Simple lookup algorithm</vt:lpstr>
      <vt:lpstr>Improving performance</vt:lpstr>
      <vt:lpstr>“Finger table” for O(log N)-time lookups</vt:lpstr>
      <vt:lpstr>Finger i points to successor of n+2i</vt:lpstr>
      <vt:lpstr>Implication of finger tables</vt:lpstr>
      <vt:lpstr>Lookup with finger table</vt:lpstr>
      <vt:lpstr>Lookups Take O(log N) Hops</vt:lpstr>
      <vt:lpstr>Aside: Is O(log N) fast or slow?</vt:lpstr>
      <vt:lpstr>Joining: Linked list insert</vt:lpstr>
      <vt:lpstr>Join (2)</vt:lpstr>
      <vt:lpstr>Join (3)</vt:lpstr>
      <vt:lpstr>Notify messages maintain predecessors</vt:lpstr>
      <vt:lpstr>Stabilize message fixes successor</vt:lpstr>
      <vt:lpstr>Joining: Summary</vt:lpstr>
      <vt:lpstr>Failures may cause incorrect lookup</vt:lpstr>
      <vt:lpstr>Successor lists</vt:lpstr>
      <vt:lpstr>Lookup with fault tolerance</vt:lpstr>
      <vt:lpstr>Today</vt:lpstr>
      <vt:lpstr>Cooperative storage with a DHT</vt:lpstr>
      <vt:lpstr>The DHash DHT</vt:lpstr>
      <vt:lpstr>DHash replicates blocks at r successors</vt:lpstr>
      <vt:lpstr>Today</vt:lpstr>
      <vt:lpstr>Why don’t all services use P2P?</vt:lpstr>
      <vt:lpstr>DHTs in retrospective</vt:lpstr>
      <vt:lpstr>What DHTs got right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20</cp:revision>
  <dcterms:created xsi:type="dcterms:W3CDTF">2018-09-09T13:59:16Z</dcterms:created>
  <dcterms:modified xsi:type="dcterms:W3CDTF">2018-10-02T21:02:35Z</dcterms:modified>
</cp:coreProperties>
</file>