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30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308" r:id="rId35"/>
    <p:sldId id="299" r:id="rId36"/>
    <p:sldId id="300" r:id="rId37"/>
    <p:sldId id="301" r:id="rId38"/>
    <p:sldId id="309" r:id="rId39"/>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1"/>
    <p:restoredTop sz="78939"/>
  </p:normalViewPr>
  <p:slideViewPr>
    <p:cSldViewPr snapToGrid="0" snapToObjects="1">
      <p:cViewPr varScale="1">
        <p:scale>
          <a:sx n="145" d="100"/>
          <a:sy n="145" d="100"/>
        </p:scale>
        <p:origin x="200" y="6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53C36-1A6B-C042-978B-EA841CD8F3AD}" type="datetimeFigureOut">
              <a:rPr lang="en-US" smtClean="0"/>
              <a:t>9/28/18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A9F79-9AE7-E842-9C58-AA07C7B250C7}" type="slidenum">
              <a:rPr lang="en-US" smtClean="0"/>
              <a:t>‹#›</a:t>
            </a:fld>
            <a:endParaRPr lang="en-US"/>
          </a:p>
        </p:txBody>
      </p:sp>
    </p:spTree>
    <p:extLst>
      <p:ext uri="{BB962C8B-B14F-4D97-AF65-F5344CB8AC3E}">
        <p14:creationId xmlns:p14="http://schemas.microsoft.com/office/powerpoint/2010/main" val="609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9116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8236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07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1213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5450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2955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550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422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6879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lamport</a:t>
            </a:r>
            <a:r>
              <a:rPr lang="en-US" dirty="0" smtClean="0"/>
              <a:t> clocks</a:t>
            </a:r>
            <a:r>
              <a:rPr lang="en-US" baseline="0" dirty="0" smtClean="0"/>
              <a:t> provide some total ordering of them</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00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3592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299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7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if</a:t>
            </a:r>
            <a:r>
              <a:rPr lang="en-US" baseline="0" dirty="0" smtClean="0"/>
              <a:t> I have a conference room where I want priority in booking it and never having things be tentative I can make my laptop the primary</a:t>
            </a:r>
          </a:p>
          <a:p>
            <a:endParaRPr lang="en-US" baseline="0" dirty="0" smtClean="0"/>
          </a:p>
          <a:p>
            <a:r>
              <a:rPr lang="en-US" baseline="0" dirty="0" smtClean="0"/>
              <a:t>Or if there are conference rooms in a satellite office in LA, can have the primary in LA nearby where most booking will occur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92960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83703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80753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They can behave strangely, though not too</a:t>
            </a:r>
            <a:r>
              <a:rPr lang="en-US" b="0" baseline="0" dirty="0" smtClean="0"/>
              <a:t> strangely </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946993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6375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3888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111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23741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0342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47514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766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8791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57563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before b in the same process: that process puts them in the log in that order</a:t>
            </a:r>
          </a:p>
          <a:p>
            <a:r>
              <a:rPr lang="en-US" b="0" dirty="0" smtClean="0"/>
              <a:t>If</a:t>
            </a:r>
            <a:r>
              <a:rPr lang="en-US" b="0" baseline="0" dirty="0" smtClean="0"/>
              <a:t> a before b across processes, then a must have been synced to the process that originated b, before b originated (by definition of causality). So the </a:t>
            </a:r>
            <a:r>
              <a:rPr lang="en-US" b="0" baseline="0" dirty="0" err="1" smtClean="0"/>
              <a:t>lamport</a:t>
            </a:r>
            <a:r>
              <a:rPr lang="en-US" b="0" baseline="0" dirty="0" smtClean="0"/>
              <a:t> clock on the process that originated b, will be advanced past a, and thus give b a higher timestamp</a:t>
            </a:r>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32311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47009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57313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68727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16563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0942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1761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s-IS" baseline="0" dirty="0" smtClean="0"/>
              <a:t>(Bayou specifies a “dependency check” that determines if there is a conflict.  It is a database query with an expected result. If the result doesn’t match, it’s a conflict and a special type of update is performed called a “merge procedure”. This terminology is not important for us and the idea of splitting out the check and the special type of update is an optimization to improve performance in the normal case when there</a:t>
            </a:r>
            <a:endParaRPr lang="is-IS"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20794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is-IS" b="1"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6605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782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3567" y="1825625"/>
            <a:ext cx="8880389"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83F3E-8D2D-8D4F-BA7F-C0A897C14CA0}"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6556" y="6356350"/>
            <a:ext cx="2057400" cy="365125"/>
          </a:xfrm>
        </p:spPr>
        <p:txBody>
          <a:bodyPr/>
          <a:lstStyle/>
          <a:p>
            <a:fld id="{BA294D44-32C8-FE4A-A262-B6F8943234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83F3E-8D2D-8D4F-BA7F-C0A897C14CA0}"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883F3E-8D2D-8D4F-BA7F-C0A897C14CA0}"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83F3E-8D2D-8D4F-BA7F-C0A897C14CA0}" type="datetimeFigureOut">
              <a:rPr lang="en-US" smtClean="0"/>
              <a:t>9/28/18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883F3E-8D2D-8D4F-BA7F-C0A897C14CA0}" type="datetimeFigureOut">
              <a:rPr lang="en-US" smtClean="0"/>
              <a:t>9/28/18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3F3E-8D2D-8D4F-BA7F-C0A897C14CA0}" type="datetimeFigureOut">
              <a:rPr lang="en-US" smtClean="0"/>
              <a:t>9/28/18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83F3E-8D2D-8D4F-BA7F-C0A897C14CA0}"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94D44-32C8-FE4A-A262-B6F8943234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charset="0"/>
              </a:defRPr>
            </a:lvl1pPr>
          </a:lstStyle>
          <a:p>
            <a:fld id="{16883F3E-8D2D-8D4F-BA7F-C0A897C14CA0}" type="datetimeFigureOut">
              <a:rPr lang="en-US" smtClean="0"/>
              <a:pPr/>
              <a:t>9/28/18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charset="0"/>
              </a:defRPr>
            </a:lvl1pPr>
          </a:lstStyle>
          <a:p>
            <a:fld id="{BA294D44-32C8-FE4A-A262-B6F8943234A2}" type="slidenum">
              <a:rPr lang="en-US" smtClean="0"/>
              <a:pPr/>
              <a:t>‹#›</a:t>
            </a:fld>
            <a:endParaRPr lang="en-US" dirty="0"/>
          </a:p>
        </p:txBody>
      </p:sp>
    </p:spTree>
    <p:extLst>
      <p:ext uri="{BB962C8B-B14F-4D97-AF65-F5344CB8AC3E}">
        <p14:creationId xmlns:p14="http://schemas.microsoft.com/office/powerpoint/2010/main" val="185847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269" y="857250"/>
            <a:ext cx="7772400" cy="1790700"/>
          </a:xfrm>
        </p:spPr>
        <p:txBody>
          <a:bodyPr>
            <a:normAutofit fontScale="90000"/>
          </a:bodyPr>
          <a:lstStyle/>
          <a:p>
            <a:r>
              <a:rPr lang="en-US" dirty="0" smtClean="0"/>
              <a:t>Eventual Consistency: </a:t>
            </a:r>
            <a:br>
              <a:rPr lang="en-US" dirty="0" smtClean="0"/>
            </a:br>
            <a:r>
              <a:rPr lang="en-US" dirty="0" smtClean="0"/>
              <a:t>Bayou</a:t>
            </a:r>
            <a:endParaRPr lang="en-US" dirty="0"/>
          </a:p>
        </p:txBody>
      </p:sp>
      <p:sp>
        <p:nvSpPr>
          <p:cNvPr id="3" name="Subtitle 2"/>
          <p:cNvSpPr>
            <a:spLocks noGrp="1"/>
          </p:cNvSpPr>
          <p:nvPr>
            <p:ph type="subTitle" idx="1"/>
          </p:nvPr>
        </p:nvSpPr>
        <p:spPr>
          <a:xfrm>
            <a:off x="1143000" y="4137259"/>
            <a:ext cx="6858000" cy="1241822"/>
          </a:xfrm>
        </p:spPr>
        <p:txBody>
          <a:bodyPr>
            <a:normAutofit fontScale="70000" lnSpcReduction="20000"/>
          </a:bodyPr>
          <a:lstStyle/>
          <a:p>
            <a:r>
              <a:rPr lang="en-US" dirty="0" smtClean="0"/>
              <a:t>COS 418: Distributed Systems</a:t>
            </a:r>
          </a:p>
          <a:p>
            <a:r>
              <a:rPr lang="en-US" dirty="0" smtClean="0"/>
              <a:t>Lecture </a:t>
            </a:r>
            <a:r>
              <a:rPr lang="en-US" dirty="0" smtClean="0"/>
              <a:t>5</a:t>
            </a:r>
            <a:endParaRPr lang="en-US" dirty="0" smtClean="0"/>
          </a:p>
          <a:p>
            <a:endParaRPr lang="en-US" dirty="0"/>
          </a:p>
          <a:p>
            <a:r>
              <a:rPr lang="en-US" dirty="0" smtClean="0"/>
              <a:t>Wyatt Lloyd</a:t>
            </a:r>
            <a:endParaRPr lang="en-US" dirty="0"/>
          </a:p>
        </p:txBody>
      </p:sp>
      <p:pic>
        <p:nvPicPr>
          <p:cNvPr id="6" name="Picture 5"/>
          <p:cNvPicPr>
            <a:picLocks noChangeAspect="1"/>
          </p:cNvPicPr>
          <p:nvPr/>
        </p:nvPicPr>
        <p:blipFill>
          <a:blip r:embed="rId2"/>
          <a:stretch>
            <a:fillRect/>
          </a:stretch>
        </p:blipFill>
        <p:spPr>
          <a:xfrm>
            <a:off x="4138218" y="2843509"/>
            <a:ext cx="867565" cy="1098192"/>
          </a:xfrm>
          <a:prstGeom prst="rect">
            <a:avLst/>
          </a:prstGeom>
        </p:spPr>
      </p:pic>
      <p:sp>
        <p:nvSpPr>
          <p:cNvPr id="5" name="Subtitle 2"/>
          <p:cNvSpPr txBox="1">
            <a:spLocks/>
          </p:cNvSpPr>
          <p:nvPr/>
        </p:nvSpPr>
        <p:spPr>
          <a:xfrm>
            <a:off x="1155469" y="6542115"/>
            <a:ext cx="6858000" cy="274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Neue Medium"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Neue Medium"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Neue Medium"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Neue Medium"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Neue Medium"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smtClean="0">
                <a:solidFill>
                  <a:schemeClr val="bg1">
                    <a:lumMod val="50000"/>
                  </a:schemeClr>
                </a:solidFill>
              </a:rPr>
              <a:t>Slides adapted from Kyle Jamison’s, which are partially adapted from Brad Karp’s and Robert Morris</a:t>
            </a:r>
            <a:endParaRPr lang="en-US" sz="1100" dirty="0">
              <a:solidFill>
                <a:schemeClr val="bg1">
                  <a:lumMod val="50000"/>
                </a:schemeClr>
              </a:solidFill>
            </a:endParaRPr>
          </a:p>
        </p:txBody>
      </p:sp>
    </p:spTree>
    <p:extLst>
      <p:ext uri="{BB962C8B-B14F-4D97-AF65-F5344CB8AC3E}">
        <p14:creationId xmlns:p14="http://schemas.microsoft.com/office/powerpoint/2010/main" val="885804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1"/>
            <a:ext cx="8763000" cy="3157450"/>
          </a:xfrm>
        </p:spPr>
        <p:txBody>
          <a:bodyPr>
            <a:normAutofit/>
          </a:bodyPr>
          <a:lstStyle/>
          <a:p>
            <a:r>
              <a:rPr lang="en-US" dirty="0" smtClean="0"/>
              <a:t>Suppose calendar </a:t>
            </a:r>
            <a:r>
              <a:rPr lang="en-US" dirty="0" smtClean="0"/>
              <a:t>write takes </a:t>
            </a:r>
            <a:r>
              <a:rPr lang="en-US" dirty="0" smtClean="0"/>
              <a:t>form:</a:t>
            </a:r>
          </a:p>
          <a:p>
            <a:pPr lvl="1"/>
            <a:r>
              <a:rPr lang="en-US" u="sng" dirty="0" smtClean="0"/>
              <a:t>“10 AM meeting, </a:t>
            </a:r>
            <a:r>
              <a:rPr lang="en-US" u="sng" dirty="0" smtClean="0"/>
              <a:t>Room=302, </a:t>
            </a:r>
            <a:r>
              <a:rPr lang="en-US" u="sng" dirty="0" smtClean="0"/>
              <a:t>COS-418 staff”</a:t>
            </a:r>
          </a:p>
          <a:p>
            <a:pPr lvl="1"/>
            <a:r>
              <a:rPr lang="en-US" dirty="0" smtClean="0"/>
              <a:t>How would this handle conflicts?</a:t>
            </a:r>
          </a:p>
          <a:p>
            <a:endParaRPr lang="en-US" dirty="0"/>
          </a:p>
          <a:p>
            <a:r>
              <a:rPr lang="en-US" dirty="0" smtClean="0"/>
              <a:t>Better: write is an update function for the app</a:t>
            </a:r>
          </a:p>
          <a:p>
            <a:pPr lvl="1"/>
            <a:r>
              <a:rPr lang="en-US" u="sng" dirty="0" smtClean="0"/>
              <a:t>“1-hour meeting at 10 AM if room is free, else 11 AM, </a:t>
            </a:r>
            <a:r>
              <a:rPr lang="en-US" u="sng" dirty="0" smtClean="0"/>
              <a:t>Room=302, </a:t>
            </a:r>
            <a:r>
              <a:rPr lang="en-US" u="sng" dirty="0" smtClean="0"/>
              <a:t>COS-418 staff”</a:t>
            </a:r>
            <a:endParaRPr lang="en-US" u="sng"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
        <p:nvSpPr>
          <p:cNvPr id="4" name="Title 3"/>
          <p:cNvSpPr>
            <a:spLocks noGrp="1"/>
          </p:cNvSpPr>
          <p:nvPr>
            <p:ph type="title"/>
          </p:nvPr>
        </p:nvSpPr>
        <p:spPr/>
        <p:txBody>
          <a:bodyPr>
            <a:normAutofit/>
          </a:bodyPr>
          <a:lstStyle/>
          <a:p>
            <a:r>
              <a:rPr lang="en-US" sz="4000" dirty="0" smtClean="0"/>
              <a:t>Application-specific update functions</a:t>
            </a:r>
            <a:endParaRPr lang="en-US" sz="4000" dirty="0"/>
          </a:p>
        </p:txBody>
      </p:sp>
    </p:spTree>
    <p:extLst>
      <p:ext uri="{BB962C8B-B14F-4D97-AF65-F5344CB8AC3E}">
        <p14:creationId xmlns:p14="http://schemas.microsoft.com/office/powerpoint/2010/main" val="18327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555797"/>
          </a:xfrm>
        </p:spPr>
        <p:txBody>
          <a:bodyPr>
            <a:normAutofit fontScale="92500" lnSpcReduction="10000"/>
          </a:bodyPr>
          <a:lstStyle/>
          <a:p>
            <a:r>
              <a:rPr lang="en-US" dirty="0" smtClean="0"/>
              <a:t>Node </a:t>
            </a:r>
            <a:r>
              <a:rPr lang="en-US" b="1" dirty="0" smtClean="0"/>
              <a:t>A </a:t>
            </a:r>
            <a:r>
              <a:rPr lang="en-US" dirty="0" smtClean="0"/>
              <a:t>asks for meeting </a:t>
            </a:r>
            <a:r>
              <a:rPr lang="en-US" b="1" dirty="0" smtClean="0"/>
              <a:t>M1</a:t>
            </a:r>
            <a:r>
              <a:rPr lang="en-US" dirty="0" smtClean="0"/>
              <a:t> at 10 AM, else 11 AM</a:t>
            </a:r>
          </a:p>
          <a:p>
            <a:r>
              <a:rPr lang="en-US" dirty="0" smtClean="0"/>
              <a:t>Node </a:t>
            </a:r>
            <a:r>
              <a:rPr lang="en-US" b="1" dirty="0" smtClean="0"/>
              <a:t>B </a:t>
            </a:r>
            <a:r>
              <a:rPr lang="en-US" dirty="0" smtClean="0"/>
              <a:t>asks for meeting </a:t>
            </a:r>
            <a:r>
              <a:rPr lang="en-US" b="1" dirty="0" smtClean="0"/>
              <a:t>M2</a:t>
            </a:r>
            <a:r>
              <a:rPr lang="en-US" dirty="0" smtClean="0"/>
              <a:t> at 10 AM, else 11 AM</a:t>
            </a:r>
          </a:p>
          <a:p>
            <a:endParaRPr lang="en-US" dirty="0" smtClean="0"/>
          </a:p>
          <a:p>
            <a:r>
              <a:rPr lang="en-US" dirty="0" smtClean="0"/>
              <a:t>Node</a:t>
            </a:r>
            <a:r>
              <a:rPr lang="en-US" b="1" dirty="0" smtClean="0"/>
              <a:t> X</a:t>
            </a:r>
            <a:r>
              <a:rPr lang="en-US" dirty="0" smtClean="0"/>
              <a:t> syncs with </a:t>
            </a:r>
            <a:r>
              <a:rPr lang="en-US" b="1" dirty="0" smtClean="0"/>
              <a:t>A, </a:t>
            </a:r>
            <a:r>
              <a:rPr lang="en-US" dirty="0" smtClean="0"/>
              <a:t>then </a:t>
            </a:r>
            <a:r>
              <a:rPr lang="en-US" b="1" dirty="0" smtClean="0"/>
              <a:t>B</a:t>
            </a:r>
          </a:p>
          <a:p>
            <a:r>
              <a:rPr lang="en-US" dirty="0" smtClean="0"/>
              <a:t>Node</a:t>
            </a:r>
            <a:r>
              <a:rPr lang="en-US" b="1" dirty="0" smtClean="0"/>
              <a:t> Y</a:t>
            </a:r>
            <a:r>
              <a:rPr lang="en-US" dirty="0" smtClean="0"/>
              <a:t> syncs with </a:t>
            </a:r>
            <a:r>
              <a:rPr lang="en-US" b="1" dirty="0" smtClean="0"/>
              <a:t>B,</a:t>
            </a:r>
            <a:r>
              <a:rPr lang="en-US" dirty="0" smtClean="0"/>
              <a:t> then </a:t>
            </a:r>
            <a:r>
              <a:rPr lang="en-US" b="1" dirty="0" smtClean="0"/>
              <a:t>A</a:t>
            </a:r>
          </a:p>
          <a:p>
            <a:endParaRPr lang="en-US" dirty="0"/>
          </a:p>
          <a:p>
            <a:r>
              <a:rPr lang="en-US" b="1" dirty="0" smtClean="0"/>
              <a:t>X</a:t>
            </a:r>
            <a:r>
              <a:rPr lang="en-US" dirty="0" smtClean="0"/>
              <a:t> will put meeting </a:t>
            </a:r>
            <a:r>
              <a:rPr lang="en-US" b="1" dirty="0" smtClean="0"/>
              <a:t>M1</a:t>
            </a:r>
            <a:r>
              <a:rPr lang="en-US" dirty="0" smtClean="0"/>
              <a:t> at </a:t>
            </a:r>
            <a:r>
              <a:rPr lang="en-US" b="1" dirty="0" smtClean="0">
                <a:solidFill>
                  <a:srgbClr val="FF0000"/>
                </a:solidFill>
              </a:rPr>
              <a:t>10:00</a:t>
            </a:r>
          </a:p>
          <a:p>
            <a:r>
              <a:rPr lang="en-US" b="1" dirty="0" smtClean="0"/>
              <a:t>Y</a:t>
            </a:r>
            <a:r>
              <a:rPr lang="en-US" dirty="0" smtClean="0"/>
              <a:t> will put meeting </a:t>
            </a:r>
            <a:r>
              <a:rPr lang="en-US" b="1" dirty="0" smtClean="0"/>
              <a:t>M1</a:t>
            </a:r>
            <a:r>
              <a:rPr lang="en-US" dirty="0" smtClean="0"/>
              <a:t> at </a:t>
            </a:r>
            <a:r>
              <a:rPr lang="en-US" b="1" dirty="0" smtClean="0">
                <a:solidFill>
                  <a:srgbClr val="FF0000"/>
                </a:solidFill>
              </a:rPr>
              <a:t>11:00</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4" name="Title 3"/>
          <p:cNvSpPr>
            <a:spLocks noGrp="1"/>
          </p:cNvSpPr>
          <p:nvPr>
            <p:ph type="title"/>
          </p:nvPr>
        </p:nvSpPr>
        <p:spPr/>
        <p:txBody>
          <a:bodyPr>
            <a:normAutofit/>
          </a:bodyPr>
          <a:lstStyle/>
          <a:p>
            <a:r>
              <a:rPr lang="en-US" sz="3600" dirty="0" smtClean="0"/>
              <a:t>Potential Problem:</a:t>
            </a:r>
            <a:br>
              <a:rPr lang="en-US" sz="3600" dirty="0" smtClean="0"/>
            </a:br>
            <a:r>
              <a:rPr lang="en-US" sz="3600" dirty="0" smtClean="0"/>
              <a:t>Permanently inconsistent replicas</a:t>
            </a:r>
            <a:endParaRPr lang="en-US" sz="3600" dirty="0"/>
          </a:p>
        </p:txBody>
      </p:sp>
      <p:sp>
        <p:nvSpPr>
          <p:cNvPr id="5" name="Rectangle 4"/>
          <p:cNvSpPr/>
          <p:nvPr/>
        </p:nvSpPr>
        <p:spPr>
          <a:xfrm>
            <a:off x="1914164" y="5301345"/>
            <a:ext cx="5239472"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r>
              <a:rPr lang="en-US" sz="2800" dirty="0">
                <a:latin typeface="Helvetica Neue Medium" charset="0"/>
                <a:ea typeface="Helvetica Neue Medium" charset="0"/>
                <a:cs typeface="Helvetica Neue Medium" charset="0"/>
              </a:rPr>
              <a:t>Can’t just apply update functions </a:t>
            </a:r>
            <a:r>
              <a:rPr lang="en-US" sz="2800" dirty="0" smtClean="0">
                <a:latin typeface="Helvetica Neue Medium" charset="0"/>
                <a:ea typeface="Helvetica Neue Medium" charset="0"/>
                <a:cs typeface="Helvetica Neue Medium" charset="0"/>
              </a:rPr>
              <a:t>when replicas sync</a:t>
            </a:r>
            <a:endParaRPr lang="en-US" sz="2800" dirty="0">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136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Maintain an ordered list of updates at each node</a:t>
            </a:r>
          </a:p>
          <a:p>
            <a:pPr lvl="1"/>
            <a:endParaRPr lang="en-US" dirty="0" smtClean="0"/>
          </a:p>
          <a:p>
            <a:pPr lvl="1"/>
            <a:endParaRPr lang="en-US" dirty="0" smtClean="0"/>
          </a:p>
          <a:p>
            <a:pPr lvl="1"/>
            <a:r>
              <a:rPr lang="en-US" dirty="0" smtClean="0"/>
              <a:t>Make sure every node holds same updates</a:t>
            </a:r>
          </a:p>
          <a:p>
            <a:pPr lvl="2"/>
            <a:r>
              <a:rPr lang="en-US" dirty="0" smtClean="0"/>
              <a:t>And applies updates in the same order</a:t>
            </a:r>
          </a:p>
          <a:p>
            <a:pPr lvl="1"/>
            <a:endParaRPr lang="en-US" dirty="0" smtClean="0"/>
          </a:p>
          <a:p>
            <a:pPr lvl="1"/>
            <a:r>
              <a:rPr lang="en-US" dirty="0" smtClean="0"/>
              <a:t>Make sure updates are a deterministic function of database contents</a:t>
            </a:r>
            <a:endParaRPr lang="en-US" dirty="0"/>
          </a:p>
          <a:p>
            <a:endParaRPr lang="en-US" dirty="0" smtClean="0"/>
          </a:p>
          <a:p>
            <a:r>
              <a:rPr lang="en-US" dirty="0" smtClean="0"/>
              <a:t>If we obey the above, “sync” is a simple merge of two ordered lists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12</a:t>
            </a:fld>
            <a:endParaRPr lang="en-US"/>
          </a:p>
        </p:txBody>
      </p:sp>
      <p:sp>
        <p:nvSpPr>
          <p:cNvPr id="4" name="Title 3"/>
          <p:cNvSpPr>
            <a:spLocks noGrp="1"/>
          </p:cNvSpPr>
          <p:nvPr>
            <p:ph type="title"/>
          </p:nvPr>
        </p:nvSpPr>
        <p:spPr/>
        <p:txBody>
          <a:bodyPr>
            <a:normAutofit/>
          </a:bodyPr>
          <a:lstStyle/>
          <a:p>
            <a:r>
              <a:rPr lang="en-US" sz="4000" dirty="0" smtClean="0"/>
              <a:t>Totally Order the Updates!</a:t>
            </a:r>
            <a:endParaRPr lang="en-US" sz="4000" dirty="0"/>
          </a:p>
        </p:txBody>
      </p:sp>
      <p:sp>
        <p:nvSpPr>
          <p:cNvPr id="5" name="Rectangle 4"/>
          <p:cNvSpPr/>
          <p:nvPr/>
        </p:nvSpPr>
        <p:spPr>
          <a:xfrm>
            <a:off x="3310588" y="2326880"/>
            <a:ext cx="1728521" cy="523220"/>
          </a:xfrm>
          <a:prstGeom prst="rect">
            <a:avLst/>
          </a:prstGeom>
          <a:solidFill>
            <a:schemeClr val="accent6">
              <a:lumMod val="20000"/>
              <a:lumOff val="80000"/>
            </a:schemeClr>
          </a:solidFill>
          <a:ln w="28575">
            <a:solidFill>
              <a:schemeClr val="tx1"/>
            </a:solidFill>
            <a:prstDash val="sysDash"/>
          </a:ln>
        </p:spPr>
        <p:txBody>
          <a:bodyPr wrap="square">
            <a:spAutoFit/>
          </a:bodyPr>
          <a:lstStyle/>
          <a:p>
            <a:r>
              <a:rPr lang="en-US" sz="2800" dirty="0" smtClean="0">
                <a:solidFill>
                  <a:schemeClr val="accent6">
                    <a:lumMod val="75000"/>
                  </a:schemeClr>
                </a:solidFill>
                <a:latin typeface="Helvetica Neue Medium" charset="0"/>
                <a:ea typeface="Helvetica Neue Medium" charset="0"/>
                <a:cs typeface="Helvetica Neue Medium" charset="0"/>
              </a:rPr>
              <a:t>Write log</a:t>
            </a:r>
            <a:endParaRPr lang="en-US" sz="2800" dirty="0">
              <a:solidFill>
                <a:schemeClr val="accent6">
                  <a:lumMod val="7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16471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2" indent="-342900"/>
            <a:r>
              <a:rPr lang="en-US" sz="2400" dirty="0" smtClean="0"/>
              <a:t>Timestamp:</a:t>
            </a:r>
            <a:r>
              <a:rPr lang="en-US" sz="2400" b="1" dirty="0" smtClean="0"/>
              <a:t> </a:t>
            </a:r>
            <a:r>
              <a:rPr lang="en-US" sz="2400" dirty="0"/>
              <a:t>〈local </a:t>
            </a:r>
            <a:r>
              <a:rPr lang="en-US" sz="2400" dirty="0" smtClean="0"/>
              <a:t>timestamp </a:t>
            </a:r>
            <a:r>
              <a:rPr lang="en-US" sz="2400" b="1" dirty="0" smtClean="0"/>
              <a:t>T</a:t>
            </a:r>
            <a:r>
              <a:rPr lang="en-US" sz="2400" dirty="0" smtClean="0"/>
              <a:t>, </a:t>
            </a:r>
            <a:r>
              <a:rPr lang="en-US" sz="2400" dirty="0"/>
              <a:t>originating node </a:t>
            </a:r>
            <a:r>
              <a:rPr lang="en-US" sz="2400" b="1" dirty="0"/>
              <a:t>ID</a:t>
            </a:r>
            <a:r>
              <a:rPr lang="en-US" sz="2400" dirty="0" smtClean="0"/>
              <a:t>〉</a:t>
            </a:r>
          </a:p>
          <a:p>
            <a:pPr marL="342900" lvl="2" indent="-342900"/>
            <a:endParaRPr lang="en-US" sz="2400" dirty="0" smtClean="0"/>
          </a:p>
          <a:p>
            <a:pPr marL="342900" lvl="2" indent="-342900"/>
            <a:r>
              <a:rPr lang="en-US" sz="2400" dirty="0" smtClean="0"/>
              <a:t>Ordering updates a and b:</a:t>
            </a:r>
          </a:p>
          <a:p>
            <a:pPr marL="800100" lvl="3" indent="-342900"/>
            <a:r>
              <a:rPr lang="en-US" sz="2000" dirty="0" smtClean="0"/>
              <a:t>a &lt; b if </a:t>
            </a:r>
            <a:r>
              <a:rPr lang="en-US" sz="2000" dirty="0" err="1" smtClean="0"/>
              <a:t>a.T</a:t>
            </a:r>
            <a:r>
              <a:rPr lang="en-US" sz="2000" dirty="0" smtClean="0"/>
              <a:t> &lt; </a:t>
            </a:r>
            <a:r>
              <a:rPr lang="en-US" sz="2000" dirty="0" err="1" smtClean="0"/>
              <a:t>b.T</a:t>
            </a:r>
            <a:r>
              <a:rPr lang="en-US" sz="2000" dirty="0" smtClean="0"/>
              <a:t>, or (</a:t>
            </a:r>
            <a:r>
              <a:rPr lang="en-US" sz="2000" dirty="0" err="1" smtClean="0"/>
              <a:t>a.T</a:t>
            </a:r>
            <a:r>
              <a:rPr lang="en-US" sz="2000" dirty="0" smtClean="0"/>
              <a:t> = </a:t>
            </a:r>
            <a:r>
              <a:rPr lang="en-US" sz="2000" dirty="0" err="1" smtClean="0"/>
              <a:t>b.T</a:t>
            </a:r>
            <a:r>
              <a:rPr lang="en-US" sz="2000" dirty="0"/>
              <a:t> </a:t>
            </a:r>
            <a:r>
              <a:rPr lang="en-US" sz="2000" dirty="0" smtClean="0"/>
              <a:t>and </a:t>
            </a:r>
            <a:r>
              <a:rPr lang="en-US" sz="2000" dirty="0" err="1" smtClean="0"/>
              <a:t>a.ID</a:t>
            </a:r>
            <a:r>
              <a:rPr lang="en-US" sz="2000" dirty="0" smtClean="0"/>
              <a:t> &lt; </a:t>
            </a:r>
            <a:r>
              <a:rPr lang="en-US" sz="2000" dirty="0" err="1" smtClean="0"/>
              <a:t>b.ID</a:t>
            </a:r>
            <a:r>
              <a:rPr lang="en-US" sz="2000" dirty="0" smtClean="0"/>
              <a:t>)</a:t>
            </a:r>
          </a:p>
          <a:p>
            <a:pPr marL="342900" lvl="2" indent="-342900"/>
            <a:endParaRPr lang="en-US" sz="2400" dirty="0"/>
          </a:p>
          <a:p>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
        <p:nvSpPr>
          <p:cNvPr id="4" name="Title 3"/>
          <p:cNvSpPr>
            <a:spLocks noGrp="1"/>
          </p:cNvSpPr>
          <p:nvPr>
            <p:ph type="title"/>
          </p:nvPr>
        </p:nvSpPr>
        <p:spPr/>
        <p:txBody>
          <a:bodyPr/>
          <a:lstStyle/>
          <a:p>
            <a:r>
              <a:rPr lang="en-US" dirty="0" smtClean="0"/>
              <a:t>Agreeing on the update order</a:t>
            </a:r>
            <a:endParaRPr lang="en-US" dirty="0"/>
          </a:p>
        </p:txBody>
      </p:sp>
    </p:spTree>
    <p:extLst>
      <p:ext uri="{BB962C8B-B14F-4D97-AF65-F5344CB8AC3E}">
        <p14:creationId xmlns:p14="http://schemas.microsoft.com/office/powerpoint/2010/main" val="63236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〈701, A〉: A asks for meeting </a:t>
            </a:r>
            <a:r>
              <a:rPr lang="en-US" b="1" dirty="0" smtClean="0"/>
              <a:t>M1</a:t>
            </a:r>
            <a:r>
              <a:rPr lang="en-US" dirty="0" smtClean="0"/>
              <a:t> at 10 AM, else 11 AM</a:t>
            </a:r>
          </a:p>
          <a:p>
            <a:r>
              <a:rPr lang="en-US" dirty="0"/>
              <a:t>〈</a:t>
            </a:r>
            <a:r>
              <a:rPr lang="en-US" dirty="0" smtClean="0"/>
              <a:t>770, B〉: B asks for meeting </a:t>
            </a:r>
            <a:r>
              <a:rPr lang="en-US" b="1" dirty="0" smtClean="0"/>
              <a:t>M2</a:t>
            </a:r>
            <a:r>
              <a:rPr lang="en-US" dirty="0" smtClean="0"/>
              <a:t> at 10 AM, else 11 AM</a:t>
            </a:r>
          </a:p>
          <a:p>
            <a:endParaRPr lang="en-US" dirty="0" smtClean="0"/>
          </a:p>
          <a:p>
            <a:endParaRPr lang="en-US" dirty="0" smtClean="0"/>
          </a:p>
          <a:p>
            <a:r>
              <a:rPr lang="en-US" dirty="0" smtClean="0"/>
              <a:t>Pre-sync database state:</a:t>
            </a:r>
          </a:p>
          <a:p>
            <a:pPr lvl="1"/>
            <a:r>
              <a:rPr lang="en-US" dirty="0" smtClean="0"/>
              <a:t>A has M1 at 10 AM</a:t>
            </a:r>
          </a:p>
          <a:p>
            <a:pPr lvl="1"/>
            <a:r>
              <a:rPr lang="en-US" dirty="0" smtClean="0"/>
              <a:t>B has M2 at 10 AM</a:t>
            </a:r>
          </a:p>
          <a:p>
            <a:endParaRPr lang="en-US" dirty="0" smtClean="0"/>
          </a:p>
          <a:p>
            <a:r>
              <a:rPr lang="en-US" dirty="0" smtClean="0"/>
              <a:t>What's </a:t>
            </a:r>
            <a:r>
              <a:rPr lang="en-US" dirty="0"/>
              <a:t>the </a:t>
            </a:r>
            <a:r>
              <a:rPr lang="en-US" dirty="0">
                <a:solidFill>
                  <a:srgbClr val="E77500"/>
                </a:solidFill>
              </a:rPr>
              <a:t>correct eventual outcome?   </a:t>
            </a:r>
            <a:endParaRPr lang="en-US" dirty="0" smtClean="0">
              <a:solidFill>
                <a:srgbClr val="E77500"/>
              </a:solidFill>
            </a:endParaRPr>
          </a:p>
          <a:p>
            <a:pPr lvl="1"/>
            <a:r>
              <a:rPr lang="en-US" dirty="0" smtClean="0"/>
              <a:t>The </a:t>
            </a:r>
            <a:r>
              <a:rPr lang="en-US" dirty="0"/>
              <a:t>result of executing update functions in timestamp </a:t>
            </a:r>
            <a:r>
              <a:rPr lang="en-US" dirty="0" smtClean="0"/>
              <a:t>order: </a:t>
            </a:r>
            <a:r>
              <a:rPr lang="en-US" b="1" dirty="0" smtClean="0"/>
              <a:t>M1</a:t>
            </a:r>
            <a:r>
              <a:rPr lang="en-US" dirty="0" smtClean="0"/>
              <a:t> at 10 AM, </a:t>
            </a:r>
            <a:r>
              <a:rPr lang="en-US" b="1" dirty="0" smtClean="0"/>
              <a:t>M2</a:t>
            </a:r>
            <a:r>
              <a:rPr lang="en-US" dirty="0" smtClean="0"/>
              <a:t> at 11 AM</a:t>
            </a:r>
            <a:endParaRPr lang="en-US" dirty="0"/>
          </a:p>
          <a:p>
            <a:endParaRPr lang="en-US" dirty="0" smtClean="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4" name="Title 3"/>
          <p:cNvSpPr>
            <a:spLocks noGrp="1"/>
          </p:cNvSpPr>
          <p:nvPr>
            <p:ph type="title"/>
          </p:nvPr>
        </p:nvSpPr>
        <p:spPr/>
        <p:txBody>
          <a:bodyPr/>
          <a:lstStyle/>
          <a:p>
            <a:r>
              <a:rPr lang="en-US" dirty="0" smtClean="0"/>
              <a:t>Write log example</a:t>
            </a:r>
            <a:endParaRPr lang="en-US" dirty="0"/>
          </a:p>
        </p:txBody>
      </p:sp>
      <p:sp>
        <p:nvSpPr>
          <p:cNvPr id="5" name="Rectangular Callout 4"/>
          <p:cNvSpPr/>
          <p:nvPr/>
        </p:nvSpPr>
        <p:spPr>
          <a:xfrm>
            <a:off x="773199" y="2898590"/>
            <a:ext cx="1828800" cy="439523"/>
          </a:xfrm>
          <a:prstGeom prst="wedgeRectCallout">
            <a:avLst>
              <a:gd name="adj1" fmla="val -35148"/>
              <a:gd name="adj2" fmla="val -91885"/>
            </a:avLst>
          </a:prstGeom>
          <a:solidFill>
            <a:srgbClr val="FFFF99"/>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Helvetica Neue Medium" charset="0"/>
                <a:ea typeface="Helvetica Neue Medium" charset="0"/>
                <a:cs typeface="Helvetica Neue Medium" charset="0"/>
              </a:rPr>
              <a:t>Timestamp</a:t>
            </a:r>
            <a:endParaRPr lang="en-US" sz="2400" dirty="0" smtClean="0">
              <a:solidFill>
                <a:schemeClr val="tx1"/>
              </a:solidFill>
              <a:latin typeface="Helvetica Neue Medium" charset="0"/>
              <a:ea typeface="Helvetica Neue Medium" charset="0"/>
              <a:cs typeface="Helvetica Neue Medium" charset="0"/>
            </a:endParaRPr>
          </a:p>
        </p:txBody>
      </p:sp>
      <p:sp>
        <p:nvSpPr>
          <p:cNvPr id="6" name="Left Arrow 5"/>
          <p:cNvSpPr/>
          <p:nvPr/>
        </p:nvSpPr>
        <p:spPr>
          <a:xfrm>
            <a:off x="3986783" y="4030675"/>
            <a:ext cx="343815" cy="285293"/>
          </a:xfrm>
          <a:prstGeom prst="leftArrow">
            <a:avLst/>
          </a:prstGeom>
          <a:solidFill>
            <a:srgbClr val="FF00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smtClean="0">
              <a:solidFill>
                <a:schemeClr val="tx1"/>
              </a:solidFill>
              <a:latin typeface="+mn-lt"/>
            </a:endParaRPr>
          </a:p>
        </p:txBody>
      </p:sp>
    </p:spTree>
    <p:extLst>
      <p:ext uri="{BB962C8B-B14F-4D97-AF65-F5344CB8AC3E}">
        <p14:creationId xmlns:p14="http://schemas.microsoft.com/office/powerpoint/2010/main" val="5542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6" end="6"/>
                                            </p:txEl>
                                          </p:spTgt>
                                        </p:tgtEl>
                                        <p:attrNameLst>
                                          <p:attrName>style.color</p:attrName>
                                        </p:attrNameLst>
                                      </p:cBhvr>
                                      <p:to>
                                        <a:srgbClr val="FF2600"/>
                                      </p:to>
                                    </p:animClr>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chemeClr val="tx1">
                    <a:lumMod val="50000"/>
                    <a:lumOff val="50000"/>
                  </a:schemeClr>
                </a:solidFill>
              </a:rPr>
              <a:t>〈701, A〉: A asks for meeting </a:t>
            </a:r>
            <a:r>
              <a:rPr lang="en-US" b="1" dirty="0" smtClean="0">
                <a:solidFill>
                  <a:schemeClr val="tx1">
                    <a:lumMod val="50000"/>
                    <a:lumOff val="50000"/>
                  </a:schemeClr>
                </a:solidFill>
              </a:rPr>
              <a:t>M1</a:t>
            </a:r>
            <a:r>
              <a:rPr lang="en-US" dirty="0" smtClean="0">
                <a:solidFill>
                  <a:schemeClr val="tx1">
                    <a:lumMod val="50000"/>
                    <a:lumOff val="50000"/>
                  </a:schemeClr>
                </a:solidFill>
              </a:rPr>
              <a:t> at 10 AM, else 11 AM</a:t>
            </a:r>
          </a:p>
          <a:p>
            <a:r>
              <a:rPr lang="en-US" dirty="0">
                <a:solidFill>
                  <a:schemeClr val="tx1">
                    <a:lumMod val="50000"/>
                    <a:lumOff val="50000"/>
                  </a:schemeClr>
                </a:solidFill>
              </a:rPr>
              <a:t>〈</a:t>
            </a:r>
            <a:r>
              <a:rPr lang="en-US" dirty="0" smtClean="0">
                <a:solidFill>
                  <a:schemeClr val="tx1">
                    <a:lumMod val="50000"/>
                    <a:lumOff val="50000"/>
                  </a:schemeClr>
                </a:solidFill>
              </a:rPr>
              <a:t>770, B〉: B asks for meeting </a:t>
            </a:r>
            <a:r>
              <a:rPr lang="en-US" b="1" dirty="0" smtClean="0">
                <a:solidFill>
                  <a:schemeClr val="tx1">
                    <a:lumMod val="50000"/>
                    <a:lumOff val="50000"/>
                  </a:schemeClr>
                </a:solidFill>
              </a:rPr>
              <a:t>M2</a:t>
            </a:r>
            <a:r>
              <a:rPr lang="en-US" dirty="0" smtClean="0">
                <a:solidFill>
                  <a:schemeClr val="tx1">
                    <a:lumMod val="50000"/>
                    <a:lumOff val="50000"/>
                  </a:schemeClr>
                </a:solidFill>
              </a:rPr>
              <a:t> at 10 AM, else 11 AM</a:t>
            </a:r>
          </a:p>
          <a:p>
            <a:endParaRPr lang="en-US" dirty="0" smtClean="0"/>
          </a:p>
          <a:p>
            <a:r>
              <a:rPr lang="en-US" dirty="0" smtClean="0"/>
              <a:t>Now A and B sync with each other.  Then:</a:t>
            </a:r>
          </a:p>
          <a:p>
            <a:pPr lvl="1"/>
            <a:r>
              <a:rPr lang="en-US" dirty="0" smtClean="0"/>
              <a:t>Each sorts new entries into its own log </a:t>
            </a:r>
          </a:p>
          <a:p>
            <a:pPr lvl="2"/>
            <a:r>
              <a:rPr lang="en-US" dirty="0" smtClean="0"/>
              <a:t>Ordering by timestamp</a:t>
            </a:r>
          </a:p>
          <a:p>
            <a:pPr lvl="1"/>
            <a:r>
              <a:rPr lang="en-US" dirty="0" smtClean="0"/>
              <a:t>Both now know the full set of updates</a:t>
            </a:r>
          </a:p>
          <a:p>
            <a:pPr lvl="1"/>
            <a:endParaRPr lang="en-US" b="1" dirty="0" smtClean="0"/>
          </a:p>
          <a:p>
            <a:r>
              <a:rPr lang="en-US" dirty="0" smtClean="0"/>
              <a:t>A can just run B’s update function</a:t>
            </a:r>
          </a:p>
          <a:p>
            <a:r>
              <a:rPr lang="en-US" dirty="0" smtClean="0"/>
              <a:t>But B has </a:t>
            </a:r>
            <a:r>
              <a:rPr lang="en-US" dirty="0" smtClean="0">
                <a:solidFill>
                  <a:srgbClr val="FF0000"/>
                </a:solidFill>
              </a:rPr>
              <a:t>already </a:t>
            </a:r>
            <a:r>
              <a:rPr lang="en-US" dirty="0" smtClean="0"/>
              <a:t>run B’s operation, </a:t>
            </a:r>
            <a:r>
              <a:rPr lang="en-US" dirty="0" smtClean="0">
                <a:solidFill>
                  <a:srgbClr val="FF0000"/>
                </a:solidFill>
              </a:rPr>
              <a:t>too soon!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
        <p:nvSpPr>
          <p:cNvPr id="4" name="Title 3"/>
          <p:cNvSpPr>
            <a:spLocks noGrp="1"/>
          </p:cNvSpPr>
          <p:nvPr>
            <p:ph type="title"/>
          </p:nvPr>
        </p:nvSpPr>
        <p:spPr/>
        <p:txBody>
          <a:bodyPr>
            <a:normAutofit/>
          </a:bodyPr>
          <a:lstStyle/>
          <a:p>
            <a:r>
              <a:rPr lang="en-US" sz="3600" dirty="0" smtClean="0"/>
              <a:t>Write log example: Sync problem</a:t>
            </a:r>
            <a:endParaRPr lang="en-US" sz="3600" dirty="0"/>
          </a:p>
        </p:txBody>
      </p:sp>
    </p:spTree>
    <p:extLst>
      <p:ext uri="{BB962C8B-B14F-4D97-AF65-F5344CB8AC3E}">
        <p14:creationId xmlns:p14="http://schemas.microsoft.com/office/powerpoint/2010/main" val="6817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 needs to </a:t>
            </a:r>
            <a:r>
              <a:rPr lang="en-US" dirty="0" smtClean="0">
                <a:solidFill>
                  <a:srgbClr val="E77500"/>
                </a:solidFill>
              </a:rPr>
              <a:t>“roll back” </a:t>
            </a:r>
            <a:r>
              <a:rPr lang="en-US" dirty="0" smtClean="0"/>
              <a:t>the DB, and re-run both ops in the correct order</a:t>
            </a:r>
          </a:p>
          <a:p>
            <a:endParaRPr lang="en-US" dirty="0" smtClean="0"/>
          </a:p>
          <a:p>
            <a:endParaRPr lang="en-US" dirty="0" smtClean="0"/>
          </a:p>
          <a:p>
            <a:r>
              <a:rPr lang="en-US" dirty="0" smtClean="0"/>
              <a:t>Bayou User Interface</a:t>
            </a:r>
            <a:r>
              <a:rPr lang="en-US" dirty="0"/>
              <a:t>:</a:t>
            </a:r>
            <a:r>
              <a:rPr lang="en-US" dirty="0" smtClean="0"/>
              <a:t> Displayed </a:t>
            </a:r>
            <a:r>
              <a:rPr lang="en-US" dirty="0"/>
              <a:t>meeting room calendar entries are </a:t>
            </a:r>
            <a:r>
              <a:rPr lang="en-US" dirty="0" smtClean="0">
                <a:solidFill>
                  <a:srgbClr val="E77500"/>
                </a:solidFill>
              </a:rPr>
              <a:t>“Tentative” at first</a:t>
            </a:r>
          </a:p>
          <a:p>
            <a:pPr lvl="1"/>
            <a:r>
              <a:rPr lang="en-US" dirty="0" smtClean="0"/>
              <a:t>B’s </a:t>
            </a:r>
            <a:r>
              <a:rPr lang="en-US" dirty="0"/>
              <a:t>user saw </a:t>
            </a:r>
            <a:r>
              <a:rPr lang="en-US" dirty="0" smtClean="0"/>
              <a:t>M2 at 10 AM, </a:t>
            </a:r>
            <a:r>
              <a:rPr lang="en-US" dirty="0"/>
              <a:t>then it </a:t>
            </a:r>
            <a:r>
              <a:rPr lang="en-US" dirty="0" smtClean="0"/>
              <a:t>moved to 11 AM </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4" name="Title 3"/>
          <p:cNvSpPr>
            <a:spLocks noGrp="1"/>
          </p:cNvSpPr>
          <p:nvPr>
            <p:ph type="title"/>
          </p:nvPr>
        </p:nvSpPr>
        <p:spPr/>
        <p:txBody>
          <a:bodyPr>
            <a:normAutofit/>
          </a:bodyPr>
          <a:lstStyle/>
          <a:p>
            <a:r>
              <a:rPr lang="en-US" sz="4000" dirty="0" smtClean="0"/>
              <a:t>Solution: Roll back and replay</a:t>
            </a:r>
            <a:endParaRPr lang="en-US" sz="4000" dirty="0"/>
          </a:p>
        </p:txBody>
      </p:sp>
      <p:sp>
        <p:nvSpPr>
          <p:cNvPr id="5" name="Rectangle 4"/>
          <p:cNvSpPr/>
          <p:nvPr/>
        </p:nvSpPr>
        <p:spPr>
          <a:xfrm>
            <a:off x="548641" y="5245577"/>
            <a:ext cx="7966710" cy="1021080"/>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solidFill>
                  <a:schemeClr val="tx1"/>
                </a:solidFill>
                <a:latin typeface="Helvetica Neue Medium" charset="0"/>
                <a:ea typeface="Helvetica Neue Medium" charset="0"/>
                <a:cs typeface="Helvetica Neue Medium" charset="0"/>
              </a:rPr>
              <a:t>Big point: The log at each node holds the truth; the DB is just an optimization</a:t>
            </a:r>
            <a:endParaRPr lang="en-US" sz="2800" dirty="0">
              <a:solidFill>
                <a:schemeClr val="accent5">
                  <a:lumMod val="50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221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a:t>
            </a:r>
            <a:r>
              <a:rPr lang="en-US" sz="2400" dirty="0"/>
              <a:t>701, A〉: A asks for meeting M1 at 10 AM, else 11 AM</a:t>
            </a:r>
          </a:p>
          <a:p>
            <a:r>
              <a:rPr lang="en-US" sz="2400" dirty="0"/>
              <a:t>〈</a:t>
            </a:r>
            <a:r>
              <a:rPr lang="en-US" sz="2400" dirty="0" smtClean="0"/>
              <a:t>700, B〉: Delete update </a:t>
            </a:r>
            <a:r>
              <a:rPr lang="en-US" sz="2400" dirty="0"/>
              <a:t>〈701, A</a:t>
            </a:r>
            <a:r>
              <a:rPr lang="en-US" sz="2400" dirty="0" smtClean="0"/>
              <a:t>〉</a:t>
            </a:r>
            <a:endParaRPr lang="en-US" sz="2400" dirty="0"/>
          </a:p>
          <a:p>
            <a:pPr lvl="1"/>
            <a:r>
              <a:rPr lang="en-US" sz="2000" dirty="0" smtClean="0"/>
              <a:t>Possible if B’s </a:t>
            </a:r>
            <a:r>
              <a:rPr lang="en-US" sz="2000" dirty="0" smtClean="0"/>
              <a:t>clock </a:t>
            </a:r>
            <a:r>
              <a:rPr lang="en-US" sz="2000" dirty="0" smtClean="0"/>
              <a:t>is slow, and using real-time timestamps</a:t>
            </a:r>
            <a:endParaRPr lang="en-US" sz="2000" dirty="0" smtClean="0"/>
          </a:p>
          <a:p>
            <a:endParaRPr lang="en-US" sz="2400" dirty="0" smtClean="0"/>
          </a:p>
          <a:p>
            <a:r>
              <a:rPr lang="en-US" sz="2400" dirty="0" smtClean="0"/>
              <a:t>Result: delete </a:t>
            </a:r>
            <a:r>
              <a:rPr lang="en-US" sz="2400" dirty="0" smtClean="0"/>
              <a:t>will be ordered before </a:t>
            </a:r>
            <a:r>
              <a:rPr lang="en-US" sz="2400" dirty="0" smtClean="0"/>
              <a:t>add</a:t>
            </a:r>
          </a:p>
          <a:p>
            <a:pPr lvl="1"/>
            <a:r>
              <a:rPr lang="en-US" sz="2000" dirty="0" smtClean="0"/>
              <a:t>(Delete never has an effect.)</a:t>
            </a:r>
          </a:p>
          <a:p>
            <a:pPr lvl="1"/>
            <a:endParaRPr lang="en-US" sz="2000" dirty="0"/>
          </a:p>
          <a:p>
            <a:r>
              <a:rPr lang="en-US" sz="2400" dirty="0" smtClean="0"/>
              <a:t>Q: How can we assign timestamp to respect causality?</a:t>
            </a:r>
            <a:endParaRPr lang="en-US" sz="24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
        <p:nvSpPr>
          <p:cNvPr id="4" name="Title 3"/>
          <p:cNvSpPr>
            <a:spLocks noGrp="1"/>
          </p:cNvSpPr>
          <p:nvPr>
            <p:ph type="title"/>
          </p:nvPr>
        </p:nvSpPr>
        <p:spPr>
          <a:xfrm>
            <a:off x="628650" y="0"/>
            <a:ext cx="8172450" cy="1325563"/>
          </a:xfrm>
        </p:spPr>
        <p:txBody>
          <a:bodyPr/>
          <a:lstStyle/>
          <a:p>
            <a:r>
              <a:rPr lang="en-US" sz="3600" smtClean="0"/>
              <a:t>Does </a:t>
            </a:r>
            <a:r>
              <a:rPr lang="en-US" sz="3600"/>
              <a:t>u</a:t>
            </a:r>
            <a:r>
              <a:rPr lang="en-US" sz="3600" smtClean="0"/>
              <a:t>pdate order </a:t>
            </a:r>
            <a:r>
              <a:rPr lang="en-US" sz="3600" smtClean="0"/>
              <a:t>respect causality</a:t>
            </a:r>
            <a:r>
              <a:rPr lang="en-US" sz="3600" dirty="0" smtClean="0"/>
              <a:t>?</a:t>
            </a:r>
            <a:endParaRPr lang="en-US" sz="3600" dirty="0"/>
          </a:p>
        </p:txBody>
      </p:sp>
    </p:spTree>
    <p:extLst>
      <p:ext uri="{BB962C8B-B14F-4D97-AF65-F5344CB8AC3E}">
        <p14:creationId xmlns:p14="http://schemas.microsoft.com/office/powerpoint/2010/main" val="18092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Want event timestamps so that if a node observes E1 then generates E2, then </a:t>
            </a:r>
            <a:r>
              <a:rPr lang="en-US" dirty="0" smtClean="0">
                <a:solidFill>
                  <a:srgbClr val="E77500"/>
                </a:solidFill>
              </a:rPr>
              <a:t>TS(E1) </a:t>
            </a:r>
            <a:r>
              <a:rPr lang="en-US" dirty="0">
                <a:solidFill>
                  <a:srgbClr val="E77500"/>
                </a:solidFill>
              </a:rPr>
              <a:t>&lt;</a:t>
            </a:r>
            <a:r>
              <a:rPr lang="en-US" dirty="0" smtClean="0">
                <a:solidFill>
                  <a:srgbClr val="E77500"/>
                </a:solidFill>
              </a:rPr>
              <a:t> TS(E2)</a:t>
            </a:r>
          </a:p>
          <a:p>
            <a:endParaRPr lang="en-US" dirty="0"/>
          </a:p>
          <a:p>
            <a:r>
              <a:rPr lang="en-US" dirty="0" smtClean="0"/>
              <a:t>Use </a:t>
            </a:r>
            <a:r>
              <a:rPr lang="en-US" dirty="0" err="1"/>
              <a:t>l</a:t>
            </a:r>
            <a:r>
              <a:rPr lang="en-US" dirty="0" err="1" smtClean="0"/>
              <a:t>amport</a:t>
            </a:r>
            <a:r>
              <a:rPr lang="en-US" dirty="0" smtClean="0"/>
              <a:t> clocks!</a:t>
            </a:r>
            <a:endParaRPr lang="en-US" dirty="0"/>
          </a:p>
          <a:p>
            <a:pPr lvl="1"/>
            <a:r>
              <a:rPr lang="en-US" dirty="0" smtClean="0"/>
              <a:t>If </a:t>
            </a:r>
            <a:r>
              <a:rPr lang="en-US" dirty="0" smtClean="0"/>
              <a:t>E1 </a:t>
            </a:r>
            <a:r>
              <a:rPr lang="en-US" dirty="0" smtClean="0">
                <a:sym typeface="Wingdings"/>
              </a:rPr>
              <a:t> </a:t>
            </a:r>
            <a:r>
              <a:rPr lang="en-US" dirty="0" smtClean="0"/>
              <a:t>E2 </a:t>
            </a:r>
            <a:r>
              <a:rPr lang="en-US" dirty="0" smtClean="0">
                <a:sym typeface="Wingdings"/>
              </a:rPr>
              <a:t>then</a:t>
            </a:r>
            <a:r>
              <a:rPr lang="en-US" dirty="0" smtClean="0"/>
              <a:t> </a:t>
            </a:r>
            <a:r>
              <a:rPr lang="en-US" dirty="0"/>
              <a:t>TS(E1) &lt; TS(E2)    </a:t>
            </a:r>
            <a:endParaRPr lang="en-US" dirty="0" smtClean="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
        <p:nvSpPr>
          <p:cNvPr id="4" name="Title 3"/>
          <p:cNvSpPr>
            <a:spLocks noGrp="1"/>
          </p:cNvSpPr>
          <p:nvPr>
            <p:ph type="title"/>
          </p:nvPr>
        </p:nvSpPr>
        <p:spPr/>
        <p:txBody>
          <a:bodyPr/>
          <a:lstStyle/>
          <a:p>
            <a:r>
              <a:rPr lang="en-US" sz="3600" dirty="0" err="1" smtClean="0"/>
              <a:t>Lamport</a:t>
            </a:r>
            <a:r>
              <a:rPr lang="en-US" sz="3600" dirty="0" smtClean="0"/>
              <a:t> </a:t>
            </a:r>
            <a:r>
              <a:rPr lang="en-US" sz="3600" dirty="0" smtClean="0"/>
              <a:t>clocks </a:t>
            </a:r>
            <a:r>
              <a:rPr lang="en-US" sz="3600" dirty="0" smtClean="0"/>
              <a:t>respect causality</a:t>
            </a:r>
            <a:endParaRPr lang="en-US" sz="3600" dirty="0"/>
          </a:p>
        </p:txBody>
      </p:sp>
    </p:spTree>
    <p:extLst>
      <p:ext uri="{BB962C8B-B14F-4D97-AF65-F5344CB8AC3E}">
        <p14:creationId xmlns:p14="http://schemas.microsoft.com/office/powerpoint/2010/main" val="114631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t>〈</a:t>
            </a:r>
            <a:r>
              <a:rPr lang="en-US" sz="2400" dirty="0"/>
              <a:t>701, A〉: A asks for meeting M1 at 10 AM, else 11 AM</a:t>
            </a:r>
          </a:p>
          <a:p>
            <a:r>
              <a:rPr lang="en-US" sz="2400" dirty="0"/>
              <a:t>〈</a:t>
            </a:r>
            <a:r>
              <a:rPr lang="en-US" sz="2400" dirty="0" smtClean="0"/>
              <a:t>700, B〉: Delete update </a:t>
            </a:r>
            <a:r>
              <a:rPr lang="en-US" sz="2400" dirty="0"/>
              <a:t>〈701, A</a:t>
            </a:r>
            <a:r>
              <a:rPr lang="en-US" sz="2400" dirty="0" smtClean="0"/>
              <a:t>〉</a:t>
            </a:r>
          </a:p>
          <a:p>
            <a:pPr marL="342900" lvl="2" indent="-342900"/>
            <a:r>
              <a:rPr lang="en-US" sz="1800" dirty="0"/>
              <a:t>〈</a:t>
            </a:r>
            <a:r>
              <a:rPr lang="en-US" sz="1800" dirty="0" smtClean="0"/>
              <a:t>706, </a:t>
            </a:r>
            <a:r>
              <a:rPr lang="en-US" sz="1800" dirty="0"/>
              <a:t>B〉: Delete update 〈701, A</a:t>
            </a:r>
            <a:r>
              <a:rPr lang="en-US" sz="1800" dirty="0" smtClean="0"/>
              <a:t>〉</a:t>
            </a:r>
          </a:p>
          <a:p>
            <a:endParaRPr lang="en-US" sz="2400" dirty="0"/>
          </a:p>
          <a:p>
            <a:endParaRPr lang="en-US" sz="2400" dirty="0" smtClean="0"/>
          </a:p>
          <a:p>
            <a:r>
              <a:rPr lang="en-US" sz="2400" dirty="0" smtClean="0"/>
              <a:t>With </a:t>
            </a:r>
            <a:r>
              <a:rPr lang="en-US" sz="2400" dirty="0" err="1" smtClean="0"/>
              <a:t>Lamport</a:t>
            </a:r>
            <a:r>
              <a:rPr lang="en-US" sz="2400" dirty="0" smtClean="0"/>
              <a:t> clocks:</a:t>
            </a:r>
          </a:p>
          <a:p>
            <a:pPr lvl="1"/>
            <a:r>
              <a:rPr lang="en-US" sz="2000" dirty="0" smtClean="0"/>
              <a:t>When A sends </a:t>
            </a:r>
            <a:r>
              <a:rPr lang="en-US" sz="2000" dirty="0"/>
              <a:t>〈701, A</a:t>
            </a:r>
            <a:r>
              <a:rPr lang="en-US" sz="2000" dirty="0" smtClean="0"/>
              <a:t>〉, it includes its clock, T (&gt; 701)</a:t>
            </a:r>
          </a:p>
          <a:p>
            <a:pPr lvl="1"/>
            <a:r>
              <a:rPr lang="en-US" sz="2000" dirty="0" smtClean="0"/>
              <a:t>When B receives 〈701, A〉, it updates its clock to T’ &gt; T</a:t>
            </a:r>
          </a:p>
          <a:p>
            <a:pPr lvl="1"/>
            <a:r>
              <a:rPr lang="en-US" sz="2000" dirty="0" smtClean="0"/>
              <a:t>When B creates the delete, it timestamps it with its clock, T’’ &gt; T’</a:t>
            </a:r>
          </a:p>
          <a:p>
            <a:pPr lvl="1"/>
            <a:r>
              <a:rPr lang="en-US" sz="2000" dirty="0" smtClean="0"/>
              <a:t>T’’ &gt; T’ &gt; T &gt; 701</a:t>
            </a:r>
          </a:p>
          <a:p>
            <a:pPr lvl="2"/>
            <a:r>
              <a:rPr lang="en-US" sz="1600" dirty="0" smtClean="0"/>
              <a:t>E.g., T’’ is 706</a:t>
            </a:r>
          </a:p>
          <a:p>
            <a:pPr lvl="2"/>
            <a:endParaRPr lang="en-US" sz="1600" dirty="0"/>
          </a:p>
          <a:p>
            <a:r>
              <a:rPr lang="en-US" sz="2400" dirty="0" smtClean="0"/>
              <a:t>Q: What if A and B are concurrent?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19</a:t>
            </a:fld>
            <a:endParaRPr lang="en-US"/>
          </a:p>
        </p:txBody>
      </p:sp>
      <p:sp>
        <p:nvSpPr>
          <p:cNvPr id="4" name="Title 3"/>
          <p:cNvSpPr>
            <a:spLocks noGrp="1"/>
          </p:cNvSpPr>
          <p:nvPr>
            <p:ph type="title"/>
          </p:nvPr>
        </p:nvSpPr>
        <p:spPr/>
        <p:txBody>
          <a:bodyPr/>
          <a:lstStyle/>
          <a:p>
            <a:r>
              <a:rPr lang="en-US" sz="3600" dirty="0" smtClean="0"/>
              <a:t>Lamport clocks </a:t>
            </a:r>
            <a:r>
              <a:rPr lang="en-US" sz="3600" dirty="0" smtClean="0"/>
              <a:t>respect causality</a:t>
            </a:r>
            <a:endParaRPr lang="en-US" sz="3600" dirty="0"/>
          </a:p>
        </p:txBody>
      </p:sp>
      <p:cxnSp>
        <p:nvCxnSpPr>
          <p:cNvPr id="6" name="Straight Connector 5"/>
          <p:cNvCxnSpPr/>
          <p:nvPr/>
        </p:nvCxnSpPr>
        <p:spPr>
          <a:xfrm>
            <a:off x="357447" y="2377440"/>
            <a:ext cx="5120640" cy="0"/>
          </a:xfrm>
          <a:prstGeom prst="line">
            <a:avLst/>
          </a:prstGeom>
          <a:ln>
            <a:solidFill>
              <a:schemeClr val="tx1"/>
            </a:solidFill>
            <a:prstDash val="solid"/>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37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566984"/>
          </a:xfrm>
        </p:spPr>
        <p:txBody>
          <a:bodyPr>
            <a:normAutofit lnSpcReduction="10000"/>
          </a:bodyPr>
          <a:lstStyle/>
          <a:p>
            <a:r>
              <a:rPr lang="en-US" sz="2800" dirty="0" smtClean="0"/>
              <a:t>Totally-Ordered Multicast kept replicas consistent but had single points of failure</a:t>
            </a:r>
          </a:p>
          <a:p>
            <a:pPr lvl="1"/>
            <a:r>
              <a:rPr lang="en-US" sz="2800" dirty="0" smtClean="0"/>
              <a:t>Not available under failures</a:t>
            </a:r>
          </a:p>
          <a:p>
            <a:endParaRPr lang="en-US" sz="2800" dirty="0" smtClean="0"/>
          </a:p>
          <a:p>
            <a:endParaRPr lang="en-US" sz="2800" dirty="0"/>
          </a:p>
          <a:p>
            <a:r>
              <a:rPr lang="en-US" sz="2800" dirty="0" smtClean="0"/>
              <a:t>(Later</a:t>
            </a:r>
            <a:r>
              <a:rPr lang="en-US" dirty="0" smtClean="0">
                <a:sym typeface="Wingdings"/>
              </a:rPr>
              <a:t>): </a:t>
            </a:r>
            <a:r>
              <a:rPr lang="en-US" sz="2800" dirty="0" smtClean="0"/>
              <a:t>Distributed consensus algorithms</a:t>
            </a:r>
          </a:p>
          <a:p>
            <a:pPr lvl="1"/>
            <a:r>
              <a:rPr lang="en-US" sz="2800" dirty="0" smtClean="0"/>
              <a:t>Strong consistency </a:t>
            </a:r>
            <a:r>
              <a:rPr lang="en-US" dirty="0" smtClean="0"/>
              <a:t>(ops in same order everywhere)</a:t>
            </a:r>
            <a:endParaRPr lang="en-US" sz="2800" dirty="0" smtClean="0"/>
          </a:p>
          <a:p>
            <a:pPr lvl="1"/>
            <a:r>
              <a:rPr lang="en-US" sz="2800" dirty="0" smtClean="0"/>
              <a:t>But, strong reachability requirements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
        <p:nvSpPr>
          <p:cNvPr id="4" name="Title 3"/>
          <p:cNvSpPr>
            <a:spLocks noGrp="1"/>
          </p:cNvSpPr>
          <p:nvPr>
            <p:ph type="title"/>
          </p:nvPr>
        </p:nvSpPr>
        <p:spPr>
          <a:xfrm>
            <a:off x="628650" y="7937"/>
            <a:ext cx="7886700" cy="1325563"/>
          </a:xfrm>
        </p:spPr>
        <p:txBody>
          <a:bodyPr>
            <a:normAutofit/>
          </a:bodyPr>
          <a:lstStyle/>
          <a:p>
            <a:r>
              <a:rPr lang="en-US" sz="4000" dirty="0" smtClean="0"/>
              <a:t>Availability versus </a:t>
            </a:r>
            <a:r>
              <a:rPr lang="en-US" sz="4000" dirty="0" smtClean="0"/>
              <a:t>Consistency</a:t>
            </a:r>
            <a:r>
              <a:rPr lang="en-US" sz="4000" dirty="0" smtClean="0"/>
              <a:t>	</a:t>
            </a:r>
            <a:endParaRPr lang="en-US" sz="4000" dirty="0"/>
          </a:p>
        </p:txBody>
      </p:sp>
      <p:sp>
        <p:nvSpPr>
          <p:cNvPr id="5" name="Rectangle 4"/>
          <p:cNvSpPr/>
          <p:nvPr/>
        </p:nvSpPr>
        <p:spPr>
          <a:xfrm>
            <a:off x="1003986" y="5243384"/>
            <a:ext cx="7059827" cy="1079157"/>
          </a:xfrm>
          <a:prstGeom prst="rect">
            <a:avLst/>
          </a:prstGeom>
          <a:solidFill>
            <a:schemeClr val="accent3">
              <a:lumMod val="40000"/>
              <a:lumOff val="6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spc="-100" dirty="0">
                <a:solidFill>
                  <a:schemeClr val="tx1"/>
                </a:solidFill>
                <a:latin typeface="Helvetica Neue Medium" charset="0"/>
                <a:ea typeface="Helvetica Neue Medium" charset="0"/>
                <a:cs typeface="Helvetica Neue Medium" charset="0"/>
              </a:rPr>
              <a:t>If the network fails (common </a:t>
            </a:r>
            <a:r>
              <a:rPr lang="en-US" sz="2800" spc="-100" dirty="0" smtClean="0">
                <a:solidFill>
                  <a:schemeClr val="tx1"/>
                </a:solidFill>
                <a:latin typeface="Helvetica Neue Medium" charset="0"/>
                <a:ea typeface="Helvetica Neue Medium" charset="0"/>
                <a:cs typeface="Helvetica Neue Medium" charset="0"/>
              </a:rPr>
              <a:t>case), </a:t>
            </a:r>
            <a:r>
              <a:rPr lang="en-US" sz="2800" spc="-100" dirty="0">
                <a:solidFill>
                  <a:schemeClr val="tx1"/>
                </a:solidFill>
                <a:latin typeface="Helvetica Neue Medium" charset="0"/>
                <a:ea typeface="Helvetica Neue Medium" charset="0"/>
                <a:cs typeface="Helvetica Neue Medium" charset="0"/>
              </a:rPr>
              <a:t>can we provide any consistency when we replicate</a:t>
            </a:r>
            <a:r>
              <a:rPr lang="en-US" sz="2800" spc="-100" dirty="0" smtClean="0">
                <a:solidFill>
                  <a:schemeClr val="tx1"/>
                </a:solidFill>
                <a:latin typeface="Helvetica Neue Medium" charset="0"/>
                <a:ea typeface="Helvetica Neue Medium" charset="0"/>
                <a:cs typeface="Helvetica Neue Medium" charset="0"/>
              </a:rPr>
              <a:t>?</a:t>
            </a:r>
            <a:endParaRPr lang="en-US" sz="2800" spc="-100" dirty="0">
              <a:solidFill>
                <a:schemeClr val="tx1"/>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68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124200"/>
          </a:xfrm>
        </p:spPr>
        <p:txBody>
          <a:bodyPr>
            <a:normAutofit/>
          </a:bodyPr>
          <a:lstStyle/>
          <a:p>
            <a:r>
              <a:rPr lang="en-US" dirty="0" smtClean="0"/>
              <a:t>Never </a:t>
            </a:r>
            <a:r>
              <a:rPr lang="en-US" dirty="0" smtClean="0"/>
              <a:t>know whether some write from </a:t>
            </a:r>
            <a:r>
              <a:rPr lang="en-US" dirty="0" smtClean="0"/>
              <a:t>“the past” </a:t>
            </a:r>
            <a:r>
              <a:rPr lang="en-US" dirty="0" smtClean="0"/>
              <a:t>may yet reach your node</a:t>
            </a:r>
            <a:r>
              <a:rPr lang="is-IS" dirty="0" smtClean="0"/>
              <a:t>…</a:t>
            </a:r>
            <a:endParaRPr lang="en-US" dirty="0" smtClean="0"/>
          </a:p>
          <a:p>
            <a:pPr lvl="1"/>
            <a:endParaRPr lang="en-US" dirty="0" smtClean="0"/>
          </a:p>
          <a:p>
            <a:pPr lvl="1"/>
            <a:r>
              <a:rPr lang="en-US" dirty="0" smtClean="0"/>
              <a:t>So all entries in log must be </a:t>
            </a:r>
            <a:r>
              <a:rPr lang="en-US" dirty="0" smtClean="0">
                <a:solidFill>
                  <a:srgbClr val="FF0000"/>
                </a:solidFill>
              </a:rPr>
              <a:t>tentative forever</a:t>
            </a:r>
          </a:p>
          <a:p>
            <a:pPr lvl="1"/>
            <a:endParaRPr lang="en-US" dirty="0" smtClean="0"/>
          </a:p>
          <a:p>
            <a:pPr lvl="1"/>
            <a:r>
              <a:rPr lang="en-US" dirty="0" smtClean="0"/>
              <a:t>And you must </a:t>
            </a:r>
            <a:r>
              <a:rPr lang="en-US" dirty="0" smtClean="0">
                <a:solidFill>
                  <a:srgbClr val="FF0000"/>
                </a:solidFill>
              </a:rPr>
              <a:t>store entire log forever</a:t>
            </a:r>
          </a:p>
          <a:p>
            <a:pPr lvl="1"/>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
        <p:nvSpPr>
          <p:cNvPr id="4" name="Title 3"/>
          <p:cNvSpPr>
            <a:spLocks noGrp="1"/>
          </p:cNvSpPr>
          <p:nvPr>
            <p:ph type="title"/>
          </p:nvPr>
        </p:nvSpPr>
        <p:spPr/>
        <p:txBody>
          <a:bodyPr/>
          <a:lstStyle/>
          <a:p>
            <a:r>
              <a:rPr lang="en-US" sz="3400" dirty="0" smtClean="0"/>
              <a:t>Timestamps for write ordering: Limitations</a:t>
            </a:r>
            <a:endParaRPr lang="en-US" sz="3400" dirty="0"/>
          </a:p>
        </p:txBody>
      </p:sp>
      <p:sp>
        <p:nvSpPr>
          <p:cNvPr id="5" name="Rectangle 4"/>
          <p:cNvSpPr/>
          <p:nvPr/>
        </p:nvSpPr>
        <p:spPr>
          <a:xfrm>
            <a:off x="637308" y="4800600"/>
            <a:ext cx="6644641" cy="1059180"/>
          </a:xfrm>
          <a:prstGeom prst="rect">
            <a:avLst/>
          </a:prstGeom>
          <a:solidFill>
            <a:schemeClr val="accent2">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dirty="0" smtClean="0">
                <a:solidFill>
                  <a:schemeClr val="tx1"/>
                </a:solidFill>
                <a:latin typeface="Helvetica Neue Medium" charset="0"/>
                <a:ea typeface="Helvetica Neue Medium" charset="0"/>
                <a:cs typeface="Helvetica Neue Medium" charset="0"/>
              </a:rPr>
              <a:t>Want to</a:t>
            </a:r>
            <a:r>
              <a:rPr lang="en-US" sz="2800" dirty="0" smtClean="0">
                <a:solidFill>
                  <a:schemeClr val="tx1"/>
                </a:solidFill>
                <a:latin typeface="Helvetica Neue Medium" charset="0"/>
                <a:ea typeface="Helvetica Neue Medium" charset="0"/>
                <a:cs typeface="Helvetica Neue Medium" charset="0"/>
              </a:rPr>
              <a:t> </a:t>
            </a:r>
            <a:r>
              <a:rPr lang="en-US" sz="2800" dirty="0" smtClean="0">
                <a:solidFill>
                  <a:srgbClr val="E77500"/>
                </a:solidFill>
                <a:latin typeface="Helvetica Neue Medium" charset="0"/>
                <a:ea typeface="Helvetica Neue Medium" charset="0"/>
                <a:cs typeface="Helvetica Neue Medium" charset="0"/>
              </a:rPr>
              <a:t>commit</a:t>
            </a:r>
            <a:r>
              <a:rPr lang="en-US" sz="2800" dirty="0" smtClean="0">
                <a:solidFill>
                  <a:schemeClr val="tx1"/>
                </a:solidFill>
                <a:latin typeface="Helvetica Neue Medium" charset="0"/>
                <a:ea typeface="Helvetica Neue Medium" charset="0"/>
                <a:cs typeface="Helvetica Neue Medium" charset="0"/>
              </a:rPr>
              <a:t> </a:t>
            </a:r>
            <a:r>
              <a:rPr lang="en-US" sz="2800" dirty="0" smtClean="0">
                <a:solidFill>
                  <a:schemeClr val="tx1"/>
                </a:solidFill>
                <a:latin typeface="Helvetica Neue Medium" charset="0"/>
                <a:ea typeface="Helvetica Neue Medium" charset="0"/>
                <a:cs typeface="Helvetica Neue Medium" charset="0"/>
              </a:rPr>
              <a:t>a tentative entry,</a:t>
            </a:r>
            <a:r>
              <a:rPr lang="en-US" sz="2800" dirty="0">
                <a:solidFill>
                  <a:schemeClr val="tx1"/>
                </a:solidFill>
                <a:latin typeface="Helvetica Neue Medium" charset="0"/>
                <a:ea typeface="Helvetica Neue Medium" charset="0"/>
                <a:cs typeface="Helvetica Neue Medium" charset="0"/>
              </a:rPr>
              <a:t> </a:t>
            </a:r>
            <a:r>
              <a:rPr lang="en-US" sz="2800" dirty="0" smtClean="0">
                <a:solidFill>
                  <a:schemeClr val="tx1"/>
                </a:solidFill>
                <a:latin typeface="Helvetica Neue Medium" charset="0"/>
                <a:ea typeface="Helvetica Neue Medium" charset="0"/>
                <a:cs typeface="Helvetica Neue Medium" charset="0"/>
              </a:rPr>
              <a:t>so we can trim logs and have meetings</a:t>
            </a:r>
            <a:endParaRPr lang="en-US" sz="2800" dirty="0">
              <a:solidFill>
                <a:schemeClr val="tx1"/>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1433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Strawman proposal: Update 〈10, A〉 is </a:t>
            </a:r>
            <a:r>
              <a:rPr lang="en-US" dirty="0" smtClean="0"/>
              <a:t>committed when  </a:t>
            </a:r>
            <a:r>
              <a:rPr lang="en-US" dirty="0" smtClean="0"/>
              <a:t>all nodes have seen all updates with TS ≤ 10</a:t>
            </a:r>
          </a:p>
          <a:p>
            <a:endParaRPr lang="en-US" dirty="0"/>
          </a:p>
          <a:p>
            <a:r>
              <a:rPr lang="en-US" dirty="0" smtClean="0"/>
              <a:t>Have sync always send in log order</a:t>
            </a:r>
          </a:p>
          <a:p>
            <a:r>
              <a:rPr lang="en-US" dirty="0" smtClean="0"/>
              <a:t>If you have seen updates with TS &gt; 10 from every node then you’ll never again see one &lt; </a:t>
            </a:r>
            <a:r>
              <a:rPr lang="en-US" dirty="0"/>
              <a:t>〈10, A</a:t>
            </a:r>
            <a:r>
              <a:rPr lang="en-US" dirty="0" smtClean="0"/>
              <a:t>〉</a:t>
            </a:r>
          </a:p>
          <a:p>
            <a:pPr lvl="1"/>
            <a:r>
              <a:rPr lang="en-US" dirty="0" smtClean="0"/>
              <a:t>So </a:t>
            </a:r>
            <a:r>
              <a:rPr lang="en-US" dirty="0"/>
              <a:t>〈10, A</a:t>
            </a:r>
            <a:r>
              <a:rPr lang="en-US" dirty="0" smtClean="0"/>
              <a:t>〉 is </a:t>
            </a:r>
            <a:r>
              <a:rPr lang="en-US" dirty="0" smtClean="0"/>
              <a:t>committed</a:t>
            </a:r>
            <a:endParaRPr lang="en-US" dirty="0" smtClean="0"/>
          </a:p>
          <a:p>
            <a:endParaRPr lang="en-US" dirty="0"/>
          </a:p>
          <a:p>
            <a:r>
              <a:rPr lang="en-US" dirty="0" smtClean="0"/>
              <a:t>Why doesn’t Bayou do this?</a:t>
            </a:r>
            <a:endParaRPr lang="en-US" dirty="0"/>
          </a:p>
          <a:p>
            <a:pPr lvl="1"/>
            <a:r>
              <a:rPr lang="en-US" dirty="0" smtClean="0"/>
              <a:t>A </a:t>
            </a:r>
            <a:r>
              <a:rPr lang="en-US" dirty="0" smtClean="0"/>
              <a:t>node that </a:t>
            </a:r>
            <a:r>
              <a:rPr lang="en-US" dirty="0" smtClean="0"/>
              <a:t>remains disconnected </a:t>
            </a:r>
            <a:r>
              <a:rPr lang="en-US" dirty="0" smtClean="0"/>
              <a:t>prevents </a:t>
            </a:r>
            <a:r>
              <a:rPr lang="en-US" dirty="0" err="1" smtClean="0"/>
              <a:t>commiting</a:t>
            </a:r>
            <a:endParaRPr lang="en-US" dirty="0" smtClean="0"/>
          </a:p>
          <a:p>
            <a:pPr lvl="2"/>
            <a:r>
              <a:rPr lang="en-US" dirty="0" smtClean="0"/>
              <a:t>So many writes may be rolled back on re-connect</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
        <p:nvSpPr>
          <p:cNvPr id="4" name="Title 3"/>
          <p:cNvSpPr>
            <a:spLocks noGrp="1"/>
          </p:cNvSpPr>
          <p:nvPr>
            <p:ph type="title"/>
          </p:nvPr>
        </p:nvSpPr>
        <p:spPr/>
        <p:txBody>
          <a:bodyPr/>
          <a:lstStyle/>
          <a:p>
            <a:r>
              <a:rPr lang="en-US" sz="3800" smtClean="0"/>
              <a:t>Fully </a:t>
            </a:r>
            <a:r>
              <a:rPr lang="en-US" sz="3800" dirty="0" smtClean="0"/>
              <a:t>decentralized commit</a:t>
            </a:r>
            <a:endParaRPr lang="en-US" sz="3800" dirty="0"/>
          </a:p>
        </p:txBody>
      </p:sp>
      <p:sp>
        <p:nvSpPr>
          <p:cNvPr id="5" name="&quot;No&quot; Symbol 4"/>
          <p:cNvSpPr/>
          <p:nvPr/>
        </p:nvSpPr>
        <p:spPr>
          <a:xfrm>
            <a:off x="2557799" y="1489198"/>
            <a:ext cx="2106777" cy="2106777"/>
          </a:xfrm>
          <a:prstGeom prst="noSmoking">
            <a:avLst>
              <a:gd name="adj" fmla="val 15609"/>
            </a:avLst>
          </a:prstGeom>
          <a:solidFill>
            <a:srgbClr val="FF0000">
              <a:alpha val="35000"/>
            </a:srgbClr>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smtClean="0">
              <a:solidFill>
                <a:schemeClr val="tx1"/>
              </a:solidFill>
              <a:latin typeface="+mn-lt"/>
            </a:endParaRPr>
          </a:p>
        </p:txBody>
      </p:sp>
    </p:spTree>
    <p:extLst>
      <p:ext uri="{BB962C8B-B14F-4D97-AF65-F5344CB8AC3E}">
        <p14:creationId xmlns:p14="http://schemas.microsoft.com/office/powerpoint/2010/main" val="14830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094939"/>
          </a:xfrm>
        </p:spPr>
        <p:txBody>
          <a:bodyPr>
            <a:normAutofit/>
          </a:bodyPr>
          <a:lstStyle/>
          <a:p>
            <a:r>
              <a:rPr lang="en-US" dirty="0" smtClean="0"/>
              <a:t>Bayou uses a </a:t>
            </a:r>
            <a:r>
              <a:rPr lang="en-US" dirty="0"/>
              <a:t>p</a:t>
            </a:r>
            <a:r>
              <a:rPr lang="en-US" dirty="0" smtClean="0"/>
              <a:t>rimary commit scheme</a:t>
            </a:r>
          </a:p>
          <a:p>
            <a:pPr lvl="1"/>
            <a:r>
              <a:rPr lang="en-US" dirty="0" smtClean="0"/>
              <a:t>One designated node (the primary) commits updates</a:t>
            </a:r>
          </a:p>
          <a:p>
            <a:endParaRPr lang="en-US" dirty="0"/>
          </a:p>
          <a:p>
            <a:r>
              <a:rPr lang="en-US" dirty="0" smtClean="0"/>
              <a:t>Primary marks each write it receives with a permanent CSN (commit sequence number)</a:t>
            </a:r>
          </a:p>
          <a:p>
            <a:pPr lvl="1"/>
            <a:r>
              <a:rPr lang="en-US" dirty="0" smtClean="0"/>
              <a:t>That write is committed</a:t>
            </a:r>
          </a:p>
          <a:p>
            <a:pPr lvl="1"/>
            <a:r>
              <a:rPr lang="en-US" dirty="0" smtClean="0"/>
              <a:t>Complete timestamp = 〈CSN, local TS, node-id〉</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
        <p:nvSpPr>
          <p:cNvPr id="4" name="Title 3"/>
          <p:cNvSpPr>
            <a:spLocks noGrp="1"/>
          </p:cNvSpPr>
          <p:nvPr>
            <p:ph type="title"/>
          </p:nvPr>
        </p:nvSpPr>
        <p:spPr/>
        <p:txBody>
          <a:bodyPr/>
          <a:lstStyle/>
          <a:p>
            <a:r>
              <a:rPr lang="en-US" sz="3600" dirty="0" smtClean="0"/>
              <a:t>How Bayou commits writes</a:t>
            </a:r>
            <a:endParaRPr lang="en-US" sz="3600" dirty="0"/>
          </a:p>
        </p:txBody>
      </p:sp>
      <p:sp>
        <p:nvSpPr>
          <p:cNvPr id="5" name="TextBox 4"/>
          <p:cNvSpPr txBox="1"/>
          <p:nvPr/>
        </p:nvSpPr>
        <p:spPr>
          <a:xfrm>
            <a:off x="1176223" y="4879239"/>
            <a:ext cx="6715353" cy="95410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800" dirty="0" smtClean="0">
                <a:latin typeface="Helvetica Neue Medium" charset="0"/>
                <a:ea typeface="Helvetica Neue Medium" charset="0"/>
                <a:cs typeface="Helvetica Neue Medium" charset="0"/>
              </a:rPr>
              <a:t>Advantage: Can pick a primary </a:t>
            </a:r>
            <a:r>
              <a:rPr lang="en-US" sz="2800" dirty="0" smtClean="0">
                <a:latin typeface="Helvetica Neue Medium" charset="0"/>
                <a:ea typeface="Helvetica Neue Medium" charset="0"/>
                <a:cs typeface="Helvetica Neue Medium" charset="0"/>
              </a:rPr>
              <a:t>node close </a:t>
            </a:r>
            <a:r>
              <a:rPr lang="en-US" sz="2800" dirty="0" smtClean="0">
                <a:latin typeface="Helvetica Neue Medium" charset="0"/>
                <a:ea typeface="Helvetica Neue Medium" charset="0"/>
                <a:cs typeface="Helvetica Neue Medium" charset="0"/>
              </a:rPr>
              <a:t>to locus of update activity</a:t>
            </a:r>
          </a:p>
        </p:txBody>
      </p:sp>
    </p:spTree>
    <p:extLst>
      <p:ext uri="{BB962C8B-B14F-4D97-AF65-F5344CB8AC3E}">
        <p14:creationId xmlns:p14="http://schemas.microsoft.com/office/powerpoint/2010/main" val="5891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402178"/>
          </a:xfrm>
        </p:spPr>
        <p:txBody>
          <a:bodyPr>
            <a:normAutofit/>
          </a:bodyPr>
          <a:lstStyle/>
          <a:p>
            <a:r>
              <a:rPr lang="en-US" dirty="0" smtClean="0"/>
              <a:t>Nodes exchange CSNs when they </a:t>
            </a:r>
            <a:r>
              <a:rPr lang="en-US" dirty="0" smtClean="0"/>
              <a:t>sync</a:t>
            </a:r>
            <a:endParaRPr lang="en-US" dirty="0" smtClean="0"/>
          </a:p>
          <a:p>
            <a:endParaRPr lang="en-US" dirty="0" smtClean="0"/>
          </a:p>
          <a:p>
            <a:r>
              <a:rPr lang="en-US" dirty="0" smtClean="0"/>
              <a:t>CSNs </a:t>
            </a:r>
            <a:r>
              <a:rPr lang="en-US" dirty="0" smtClean="0">
                <a:sym typeface="Wingdings"/>
              </a:rPr>
              <a:t>define a </a:t>
            </a:r>
            <a:r>
              <a:rPr lang="en-US" dirty="0" smtClean="0"/>
              <a:t>total order for committed writes</a:t>
            </a:r>
          </a:p>
          <a:p>
            <a:pPr lvl="1"/>
            <a:r>
              <a:rPr lang="en-US" dirty="0" smtClean="0"/>
              <a:t>All nodes eventually agree on the total order</a:t>
            </a:r>
          </a:p>
          <a:p>
            <a:pPr lvl="1"/>
            <a:r>
              <a:rPr lang="en-US" dirty="0" smtClean="0"/>
              <a:t>Tentative writes </a:t>
            </a:r>
            <a:r>
              <a:rPr lang="en-US" dirty="0" smtClean="0"/>
              <a:t>come after all committed writes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
        <p:nvSpPr>
          <p:cNvPr id="4" name="Title 3"/>
          <p:cNvSpPr>
            <a:spLocks noGrp="1"/>
          </p:cNvSpPr>
          <p:nvPr>
            <p:ph type="title"/>
          </p:nvPr>
        </p:nvSpPr>
        <p:spPr/>
        <p:txBody>
          <a:bodyPr/>
          <a:lstStyle/>
          <a:p>
            <a:r>
              <a:rPr lang="en-US" sz="3600" dirty="0" smtClean="0"/>
              <a:t>How Bayou commits writes (2)</a:t>
            </a:r>
            <a:endParaRPr lang="en-US" sz="3600" dirty="0"/>
          </a:p>
        </p:txBody>
      </p:sp>
    </p:spTree>
    <p:extLst>
      <p:ext uri="{BB962C8B-B14F-4D97-AF65-F5344CB8AC3E}">
        <p14:creationId xmlns:p14="http://schemas.microsoft.com/office/powerpoint/2010/main" val="609842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Suppose a node has seen every CSN up to a write, as guaranteed by propagation protocol</a:t>
            </a:r>
          </a:p>
          <a:p>
            <a:pPr lvl="1"/>
            <a:endParaRPr lang="en-US" dirty="0" smtClean="0"/>
          </a:p>
          <a:p>
            <a:pPr lvl="1"/>
            <a:r>
              <a:rPr lang="en-US" dirty="0" smtClean="0"/>
              <a:t>Can then show user the write has </a:t>
            </a:r>
            <a:r>
              <a:rPr lang="en-US" dirty="0" smtClean="0">
                <a:solidFill>
                  <a:srgbClr val="E77500"/>
                </a:solidFill>
              </a:rPr>
              <a:t>committed</a:t>
            </a:r>
          </a:p>
          <a:p>
            <a:pPr lvl="2"/>
            <a:r>
              <a:rPr lang="en-US" dirty="0" smtClean="0"/>
              <a:t>Mark calendar entry “Confirmed”</a:t>
            </a:r>
          </a:p>
          <a:p>
            <a:endParaRPr lang="en-US" dirty="0" smtClean="0"/>
          </a:p>
          <a:p>
            <a:endParaRPr lang="en-US" dirty="0"/>
          </a:p>
          <a:p>
            <a:r>
              <a:rPr lang="en-US" dirty="0" smtClean="0"/>
              <a:t>Slow/disconnected node cannot prevent commits</a:t>
            </a:r>
            <a:r>
              <a:rPr lang="en-US" dirty="0" smtClean="0"/>
              <a:t>!</a:t>
            </a:r>
            <a:endParaRPr lang="en-US" dirty="0" smtClean="0"/>
          </a:p>
          <a:p>
            <a:pPr lvl="1"/>
            <a:r>
              <a:rPr lang="en-US" dirty="0" smtClean="0"/>
              <a:t>Primary replica allocates CSNs</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4000" dirty="0" smtClean="0"/>
              <a:t>Committed vs. tentative writes</a:t>
            </a:r>
            <a:endParaRPr lang="en-US" sz="4000" dirty="0"/>
          </a:p>
        </p:txBody>
      </p:sp>
    </p:spTree>
    <p:extLst>
      <p:ext uri="{BB962C8B-B14F-4D97-AF65-F5344CB8AC3E}">
        <p14:creationId xmlns:p14="http://schemas.microsoft.com/office/powerpoint/2010/main" val="12187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about tentative writes, though—how do they behave, as seen by users?</a:t>
            </a:r>
          </a:p>
          <a:p>
            <a:endParaRPr lang="en-US" dirty="0" smtClean="0"/>
          </a:p>
          <a:p>
            <a:r>
              <a:rPr lang="en-US" dirty="0" smtClean="0"/>
              <a:t>Two nodes may disagree on meaning of tentative </a:t>
            </a:r>
            <a:r>
              <a:rPr lang="en-US" dirty="0" smtClean="0"/>
              <a:t>writes</a:t>
            </a:r>
            <a:endParaRPr lang="en-US" dirty="0" smtClean="0"/>
          </a:p>
          <a:p>
            <a:pPr lvl="1"/>
            <a:r>
              <a:rPr lang="en-US" dirty="0" smtClean="0"/>
              <a:t>Even if those two nodes have synced with each other!</a:t>
            </a:r>
          </a:p>
          <a:p>
            <a:pPr lvl="1"/>
            <a:endParaRPr lang="en-US" dirty="0" smtClean="0"/>
          </a:p>
          <a:p>
            <a:pPr lvl="1"/>
            <a:r>
              <a:rPr lang="en-US" dirty="0" smtClean="0"/>
              <a:t>Only CSNs from primary replica can resolve these disagreements permanently</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
        <p:nvSpPr>
          <p:cNvPr id="4" name="Title 3"/>
          <p:cNvSpPr>
            <a:spLocks noGrp="1"/>
          </p:cNvSpPr>
          <p:nvPr>
            <p:ph type="title"/>
          </p:nvPr>
        </p:nvSpPr>
        <p:spPr/>
        <p:txBody>
          <a:bodyPr/>
          <a:lstStyle/>
          <a:p>
            <a:r>
              <a:rPr lang="en-US" dirty="0" smtClean="0"/>
              <a:t>Tentative writes</a:t>
            </a:r>
            <a:endParaRPr lang="en-US" dirty="0"/>
          </a:p>
        </p:txBody>
      </p:sp>
    </p:spTree>
    <p:extLst>
      <p:ext uri="{BB962C8B-B14F-4D97-AF65-F5344CB8AC3E}">
        <p14:creationId xmlns:p14="http://schemas.microsoft.com/office/powerpoint/2010/main" val="151339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
        <p:nvSpPr>
          <p:cNvPr id="5" name="Title 4"/>
          <p:cNvSpPr>
            <a:spLocks noGrp="1"/>
          </p:cNvSpPr>
          <p:nvPr>
            <p:ph type="title"/>
          </p:nvPr>
        </p:nvSpPr>
        <p:spPr/>
        <p:txBody>
          <a:bodyPr/>
          <a:lstStyle/>
          <a:p>
            <a:r>
              <a:rPr lang="en-US" sz="3400" dirty="0" smtClean="0"/>
              <a:t>Ex: </a:t>
            </a:r>
            <a:r>
              <a:rPr lang="en-US" sz="3400" dirty="0" smtClean="0"/>
              <a:t>Disagreement on tentative writes</a:t>
            </a:r>
            <a:endParaRPr lang="en-US" sz="34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9832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400050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620268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12077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19" name="Rectangle 18"/>
          <p:cNvSpPr/>
          <p:nvPr/>
        </p:nvSpPr>
        <p:spPr>
          <a:xfrm>
            <a:off x="12077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0" name="Rectangle 19"/>
          <p:cNvSpPr/>
          <p:nvPr/>
        </p:nvSpPr>
        <p:spPr>
          <a:xfrm>
            <a:off x="12077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1" name="Rectangle 20"/>
          <p:cNvSpPr/>
          <p:nvPr/>
        </p:nvSpPr>
        <p:spPr>
          <a:xfrm>
            <a:off x="12077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2" name="Rectangle 21"/>
          <p:cNvSpPr/>
          <p:nvPr/>
        </p:nvSpPr>
        <p:spPr>
          <a:xfrm>
            <a:off x="34556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3" name="Rectangle 22"/>
          <p:cNvSpPr/>
          <p:nvPr/>
        </p:nvSpPr>
        <p:spPr>
          <a:xfrm>
            <a:off x="34556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4" name="Rectangle 23"/>
          <p:cNvSpPr/>
          <p:nvPr/>
        </p:nvSpPr>
        <p:spPr>
          <a:xfrm>
            <a:off x="34556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5" name="Rectangle 24"/>
          <p:cNvSpPr/>
          <p:nvPr/>
        </p:nvSpPr>
        <p:spPr>
          <a:xfrm>
            <a:off x="34556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6" name="Rectangle 25"/>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7" name="Rectangle 26"/>
          <p:cNvSpPr/>
          <p:nvPr/>
        </p:nvSpPr>
        <p:spPr>
          <a:xfrm>
            <a:off x="57035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8" name="Rectangle 27"/>
          <p:cNvSpPr/>
          <p:nvPr/>
        </p:nvSpPr>
        <p:spPr>
          <a:xfrm>
            <a:off x="57035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7035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sp>
        <p:nvSpPr>
          <p:cNvPr id="31" name="Rectangle 30"/>
          <p:cNvSpPr/>
          <p:nvPr/>
        </p:nvSpPr>
        <p:spPr>
          <a:xfrm>
            <a:off x="34556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32" name="Rectangle 31"/>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〈0, C〉</a:t>
            </a:r>
            <a:endParaRPr lang="en-US" sz="2400" dirty="0">
              <a:solidFill>
                <a:schemeClr val="tx1"/>
              </a:solidFill>
              <a:latin typeface="+mn-lt"/>
            </a:endParaRPr>
          </a:p>
        </p:txBody>
      </p:sp>
      <p:sp>
        <p:nvSpPr>
          <p:cNvPr id="33" name="Rectangle 32"/>
          <p:cNvSpPr/>
          <p:nvPr/>
        </p:nvSpPr>
        <p:spPr>
          <a:xfrm>
            <a:off x="5579100" y="2277071"/>
            <a:ext cx="1643399" cy="492443"/>
          </a:xfrm>
          <a:prstGeom prst="rect">
            <a:avLst/>
          </a:prstGeom>
        </p:spPr>
        <p:txBody>
          <a:bodyPr wrap="none">
            <a:spAutoFit/>
          </a:bodyPr>
          <a:lstStyle/>
          <a:p>
            <a:pPr lvl="0"/>
            <a:r>
              <a:rPr lang="en-US" sz="2600" smtClean="0">
                <a:solidFill>
                  <a:srgbClr val="0000FF"/>
                </a:solidFill>
                <a:latin typeface="Arial"/>
              </a:rPr>
              <a:t>W 〈0</a:t>
            </a:r>
            <a:r>
              <a:rPr lang="en-US" sz="2600">
                <a:solidFill>
                  <a:srgbClr val="0000FF"/>
                </a:solidFill>
                <a:latin typeface="Arial"/>
              </a:rPr>
              <a:t>, C〉</a:t>
            </a:r>
            <a:endParaRPr lang="en-US" sz="2600" dirty="0">
              <a:solidFill>
                <a:srgbClr val="0000FF"/>
              </a:solidFill>
              <a:latin typeface="Arial"/>
            </a:endParaRPr>
          </a:p>
        </p:txBody>
      </p:sp>
      <p:sp>
        <p:nvSpPr>
          <p:cNvPr id="34" name="Rectangle 33"/>
          <p:cNvSpPr/>
          <p:nvPr/>
        </p:nvSpPr>
        <p:spPr>
          <a:xfrm>
            <a:off x="3392160" y="2849909"/>
            <a:ext cx="1643399" cy="492443"/>
          </a:xfrm>
          <a:prstGeom prst="rect">
            <a:avLst/>
          </a:prstGeom>
        </p:spPr>
        <p:txBody>
          <a:bodyPr wrap="none">
            <a:spAutoFit/>
          </a:bodyPr>
          <a:lstStyle/>
          <a:p>
            <a:pPr lvl="0"/>
            <a:r>
              <a:rPr lang="en-US" sz="2600" dirty="0" smtClean="0">
                <a:solidFill>
                  <a:srgbClr val="0000FF"/>
                </a:solidFill>
                <a:latin typeface="Arial"/>
              </a:rPr>
              <a:t>W 〈1, B〉</a:t>
            </a:r>
            <a:endParaRPr lang="en-US" sz="2600" dirty="0">
              <a:solidFill>
                <a:srgbClr val="0000FF"/>
              </a:solidFill>
              <a:latin typeface="Arial"/>
            </a:endParaRPr>
          </a:p>
        </p:txBody>
      </p:sp>
      <p:sp>
        <p:nvSpPr>
          <p:cNvPr id="35" name="Rectangle 34"/>
          <p:cNvSpPr/>
          <p:nvPr/>
        </p:nvSpPr>
        <p:spPr>
          <a:xfrm>
            <a:off x="1211376" y="3422747"/>
            <a:ext cx="1631088" cy="492443"/>
          </a:xfrm>
          <a:prstGeom prst="rect">
            <a:avLst/>
          </a:prstGeom>
        </p:spPr>
        <p:txBody>
          <a:bodyPr wrap="none">
            <a:spAutoFit/>
          </a:bodyPr>
          <a:lstStyle/>
          <a:p>
            <a:pPr lvl="0"/>
            <a:r>
              <a:rPr lang="en-US" sz="2600" smtClean="0">
                <a:solidFill>
                  <a:srgbClr val="0000FF"/>
                </a:solidFill>
                <a:latin typeface="Arial"/>
              </a:rPr>
              <a:t>W 〈2, A〉</a:t>
            </a:r>
            <a:endParaRPr lang="en-US" sz="2600" dirty="0">
              <a:solidFill>
                <a:srgbClr val="0000FF"/>
              </a:solidFill>
              <a:latin typeface="Arial"/>
            </a:endParaRPr>
          </a:p>
        </p:txBody>
      </p:sp>
      <p:grpSp>
        <p:nvGrpSpPr>
          <p:cNvPr id="40" name="Group 39"/>
          <p:cNvGrpSpPr/>
          <p:nvPr/>
        </p:nvGrpSpPr>
        <p:grpSpPr>
          <a:xfrm>
            <a:off x="1897380" y="2041861"/>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946093" cy="492443"/>
            </a:xfrm>
            <a:prstGeom prst="rect">
              <a:avLst/>
            </a:prstGeom>
          </p:spPr>
          <p:txBody>
            <a:bodyPr wrap="none">
              <a:spAutoFit/>
            </a:bodyPr>
            <a:lstStyle/>
            <a:p>
              <a:pPr lvl="0"/>
              <a:r>
                <a:rPr lang="en-US" sz="260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37" name="Rectangle 36"/>
          <p:cNvSpPr/>
          <p:nvPr/>
        </p:nvSpPr>
        <p:spPr>
          <a:xfrm>
            <a:off x="-13447" y="6463572"/>
            <a:ext cx="2571537" cy="400110"/>
          </a:xfrm>
          <a:prstGeom prst="rect">
            <a:avLst/>
          </a:prstGeom>
          <a:solidFill>
            <a:schemeClr val="tx1"/>
          </a:solidFill>
        </p:spPr>
        <p:txBody>
          <a:bodyPr wrap="none">
            <a:spAutoFit/>
          </a:bodyPr>
          <a:lstStyle/>
          <a:p>
            <a:r>
              <a:rPr lang="en-US" smtClean="0">
                <a:solidFill>
                  <a:schemeClr val="accent6">
                    <a:lumMod val="75000"/>
                  </a:schemeClr>
                </a:solidFill>
                <a:latin typeface="Arial" charset="0"/>
                <a:ea typeface="Arial" charset="0"/>
                <a:cs typeface="Arial" charset="0"/>
              </a:rPr>
              <a:t>〈local </a:t>
            </a:r>
            <a:r>
              <a:rPr lang="en-US" dirty="0">
                <a:solidFill>
                  <a:schemeClr val="accent6">
                    <a:lumMod val="75000"/>
                  </a:schemeClr>
                </a:solidFill>
                <a:latin typeface="Arial" charset="0"/>
                <a:ea typeface="Arial" charset="0"/>
                <a:cs typeface="Arial" charset="0"/>
              </a:rPr>
              <a:t>TS, node-id〉</a:t>
            </a:r>
          </a:p>
        </p:txBody>
      </p:sp>
    </p:spTree>
    <p:extLst>
      <p:ext uri="{BB962C8B-B14F-4D97-AF65-F5344CB8AC3E}">
        <p14:creationId xmlns:p14="http://schemas.microsoft.com/office/powerpoint/2010/main" val="11266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5" name="Title 4"/>
          <p:cNvSpPr>
            <a:spLocks noGrp="1"/>
          </p:cNvSpPr>
          <p:nvPr>
            <p:ph type="title"/>
          </p:nvPr>
        </p:nvSpPr>
        <p:spPr/>
        <p:txBody>
          <a:bodyPr/>
          <a:lstStyle/>
          <a:p>
            <a:r>
              <a:rPr lang="en-US" sz="3400" dirty="0" smtClean="0"/>
              <a:t>Ex: </a:t>
            </a:r>
            <a:r>
              <a:rPr lang="en-US" sz="3400" dirty="0" smtClean="0"/>
              <a:t>Disagreement on tentative writes</a:t>
            </a:r>
            <a:endParaRPr lang="en-US" sz="34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9832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400050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620268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12077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1" name="Rectangle 20"/>
          <p:cNvSpPr/>
          <p:nvPr/>
        </p:nvSpPr>
        <p:spPr>
          <a:xfrm>
            <a:off x="12077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2" name="Rectangle 21"/>
          <p:cNvSpPr/>
          <p:nvPr/>
        </p:nvSpPr>
        <p:spPr>
          <a:xfrm>
            <a:off x="34556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4" name="Rectangle 23"/>
          <p:cNvSpPr/>
          <p:nvPr/>
        </p:nvSpPr>
        <p:spPr>
          <a:xfrm>
            <a:off x="34556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5" name="Rectangle 24"/>
          <p:cNvSpPr/>
          <p:nvPr/>
        </p:nvSpPr>
        <p:spPr>
          <a:xfrm>
            <a:off x="34556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6" name="Rectangle 25"/>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7" name="Rectangle 26"/>
          <p:cNvSpPr/>
          <p:nvPr/>
        </p:nvSpPr>
        <p:spPr>
          <a:xfrm>
            <a:off x="57035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8" name="Rectangle 27"/>
          <p:cNvSpPr/>
          <p:nvPr/>
        </p:nvSpPr>
        <p:spPr>
          <a:xfrm>
            <a:off x="57035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7035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sp>
        <p:nvSpPr>
          <p:cNvPr id="31" name="Rectangle 30"/>
          <p:cNvSpPr/>
          <p:nvPr/>
        </p:nvSpPr>
        <p:spPr>
          <a:xfrm>
            <a:off x="34556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32" name="Rectangle 31"/>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〈0, C〉</a:t>
            </a:r>
            <a:endParaRPr lang="en-US" sz="2400" dirty="0">
              <a:solidFill>
                <a:schemeClr val="tx1"/>
              </a:solidFill>
              <a:latin typeface="+mn-lt"/>
            </a:endParaRPr>
          </a:p>
        </p:txBody>
      </p:sp>
      <p:sp>
        <p:nvSpPr>
          <p:cNvPr id="33" name="Rectangle 32"/>
          <p:cNvSpPr/>
          <p:nvPr/>
        </p:nvSpPr>
        <p:spPr>
          <a:xfrm>
            <a:off x="5579100" y="2277071"/>
            <a:ext cx="1643399" cy="492443"/>
          </a:xfrm>
          <a:prstGeom prst="rect">
            <a:avLst/>
          </a:prstGeom>
        </p:spPr>
        <p:txBody>
          <a:bodyPr wrap="none">
            <a:spAutoFit/>
          </a:bodyPr>
          <a:lstStyle/>
          <a:p>
            <a:pPr lvl="0"/>
            <a:r>
              <a:rPr lang="en-US" sz="2600" smtClean="0">
                <a:solidFill>
                  <a:srgbClr val="0000FF"/>
                </a:solidFill>
                <a:latin typeface="Arial"/>
              </a:rPr>
              <a:t>W 〈0</a:t>
            </a:r>
            <a:r>
              <a:rPr lang="en-US" sz="2600">
                <a:solidFill>
                  <a:srgbClr val="0000FF"/>
                </a:solidFill>
                <a:latin typeface="Arial"/>
              </a:rPr>
              <a:t>, C〉</a:t>
            </a:r>
            <a:endParaRPr lang="en-US" sz="2600" dirty="0">
              <a:solidFill>
                <a:srgbClr val="0000FF"/>
              </a:solidFill>
              <a:latin typeface="Arial"/>
            </a:endParaRPr>
          </a:p>
        </p:txBody>
      </p:sp>
      <p:sp>
        <p:nvSpPr>
          <p:cNvPr id="34" name="Rectangle 33"/>
          <p:cNvSpPr/>
          <p:nvPr/>
        </p:nvSpPr>
        <p:spPr>
          <a:xfrm>
            <a:off x="3392160" y="2849909"/>
            <a:ext cx="1643399" cy="492443"/>
          </a:xfrm>
          <a:prstGeom prst="rect">
            <a:avLst/>
          </a:prstGeom>
        </p:spPr>
        <p:txBody>
          <a:bodyPr wrap="none">
            <a:spAutoFit/>
          </a:bodyPr>
          <a:lstStyle/>
          <a:p>
            <a:pPr lvl="0"/>
            <a:r>
              <a:rPr lang="en-US" sz="2600" dirty="0" smtClean="0">
                <a:solidFill>
                  <a:srgbClr val="0000FF"/>
                </a:solidFill>
                <a:latin typeface="Arial"/>
              </a:rPr>
              <a:t>W 〈1, B〉</a:t>
            </a:r>
            <a:endParaRPr lang="en-US" sz="2600" dirty="0">
              <a:solidFill>
                <a:srgbClr val="0000FF"/>
              </a:solidFill>
              <a:latin typeface="Arial"/>
            </a:endParaRPr>
          </a:p>
        </p:txBody>
      </p:sp>
      <p:sp>
        <p:nvSpPr>
          <p:cNvPr id="35" name="Rectangle 34"/>
          <p:cNvSpPr/>
          <p:nvPr/>
        </p:nvSpPr>
        <p:spPr>
          <a:xfrm>
            <a:off x="1211376" y="3422747"/>
            <a:ext cx="1631088" cy="492443"/>
          </a:xfrm>
          <a:prstGeom prst="rect">
            <a:avLst/>
          </a:prstGeom>
        </p:spPr>
        <p:txBody>
          <a:bodyPr wrap="none">
            <a:spAutoFit/>
          </a:bodyPr>
          <a:lstStyle/>
          <a:p>
            <a:pPr lvl="0"/>
            <a:r>
              <a:rPr lang="en-US" sz="2600" smtClean="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sp>
        <p:nvSpPr>
          <p:cNvPr id="37" name="Rectangle 36"/>
          <p:cNvSpPr/>
          <p:nvPr/>
        </p:nvSpPr>
        <p:spPr>
          <a:xfrm>
            <a:off x="12077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40" name="Rectangle 39"/>
          <p:cNvSpPr/>
          <p:nvPr/>
        </p:nvSpPr>
        <p:spPr>
          <a:xfrm>
            <a:off x="3455669"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grpSp>
        <p:nvGrpSpPr>
          <p:cNvPr id="2" name="Group 1"/>
          <p:cNvGrpSpPr/>
          <p:nvPr/>
        </p:nvGrpSpPr>
        <p:grpSpPr>
          <a:xfrm>
            <a:off x="4213860" y="3268814"/>
            <a:ext cx="2202180" cy="495599"/>
            <a:chOff x="4213860" y="3268814"/>
            <a:chExt cx="2202180" cy="495599"/>
          </a:xfrm>
        </p:grpSpPr>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43" name="Rectangle 42"/>
          <p:cNvSpPr/>
          <p:nvPr/>
        </p:nvSpPr>
        <p:spPr>
          <a:xfrm>
            <a:off x="-13447" y="6463572"/>
            <a:ext cx="2571537" cy="400110"/>
          </a:xfrm>
          <a:prstGeom prst="rect">
            <a:avLst/>
          </a:prstGeom>
          <a:solidFill>
            <a:schemeClr val="tx1"/>
          </a:solidFill>
        </p:spPr>
        <p:txBody>
          <a:bodyPr wrap="none">
            <a:spAutoFit/>
          </a:bodyPr>
          <a:lstStyle/>
          <a:p>
            <a:r>
              <a:rPr lang="en-US" smtClean="0">
                <a:solidFill>
                  <a:schemeClr val="accent6">
                    <a:lumMod val="75000"/>
                  </a:schemeClr>
                </a:solidFill>
                <a:latin typeface="Arial" charset="0"/>
                <a:ea typeface="Arial" charset="0"/>
                <a:cs typeface="Arial" charset="0"/>
              </a:rPr>
              <a:t>〈local </a:t>
            </a:r>
            <a:r>
              <a:rPr lang="en-US" dirty="0">
                <a:solidFill>
                  <a:schemeClr val="accent6">
                    <a:lumMod val="75000"/>
                  </a:schemeClr>
                </a:solidFill>
                <a:latin typeface="Arial" charset="0"/>
                <a:ea typeface="Arial" charset="0"/>
                <a:cs typeface="Arial" charset="0"/>
              </a:rPr>
              <a:t>TS, node-id〉</a:t>
            </a:r>
          </a:p>
        </p:txBody>
      </p:sp>
    </p:spTree>
    <p:extLst>
      <p:ext uri="{BB962C8B-B14F-4D97-AF65-F5344CB8AC3E}">
        <p14:creationId xmlns:p14="http://schemas.microsoft.com/office/powerpoint/2010/main" val="14738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5" name="Title 4"/>
          <p:cNvSpPr>
            <a:spLocks noGrp="1"/>
          </p:cNvSpPr>
          <p:nvPr>
            <p:ph type="title"/>
          </p:nvPr>
        </p:nvSpPr>
        <p:spPr/>
        <p:txBody>
          <a:bodyPr/>
          <a:lstStyle/>
          <a:p>
            <a:r>
              <a:rPr lang="en-US" sz="3400" dirty="0" smtClean="0"/>
              <a:t>Ex: </a:t>
            </a:r>
            <a:r>
              <a:rPr lang="en-US" sz="3400" dirty="0" smtClean="0"/>
              <a:t>Disagreement on tentative writes</a:t>
            </a:r>
            <a:endParaRPr lang="en-US" sz="34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9832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400050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620268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12077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1" name="Rectangle 20"/>
          <p:cNvSpPr/>
          <p:nvPr/>
        </p:nvSpPr>
        <p:spPr>
          <a:xfrm>
            <a:off x="12077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5" name="Rectangle 24"/>
          <p:cNvSpPr/>
          <p:nvPr/>
        </p:nvSpPr>
        <p:spPr>
          <a:xfrm>
            <a:off x="34556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6" name="Rectangle 25"/>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7035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sp>
        <p:nvSpPr>
          <p:cNvPr id="31" name="Rectangle 30"/>
          <p:cNvSpPr/>
          <p:nvPr/>
        </p:nvSpPr>
        <p:spPr>
          <a:xfrm>
            <a:off x="34556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32" name="Rectangle 31"/>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〈0, C〉</a:t>
            </a:r>
            <a:endParaRPr lang="en-US" sz="2400" dirty="0">
              <a:solidFill>
                <a:schemeClr val="tx1"/>
              </a:solidFill>
              <a:latin typeface="+mn-lt"/>
            </a:endParaRPr>
          </a:p>
        </p:txBody>
      </p:sp>
      <p:sp>
        <p:nvSpPr>
          <p:cNvPr id="33" name="Rectangle 32"/>
          <p:cNvSpPr/>
          <p:nvPr/>
        </p:nvSpPr>
        <p:spPr>
          <a:xfrm>
            <a:off x="5579100" y="2277071"/>
            <a:ext cx="1643399" cy="492443"/>
          </a:xfrm>
          <a:prstGeom prst="rect">
            <a:avLst/>
          </a:prstGeom>
        </p:spPr>
        <p:txBody>
          <a:bodyPr wrap="none">
            <a:spAutoFit/>
          </a:bodyPr>
          <a:lstStyle/>
          <a:p>
            <a:pPr lvl="0"/>
            <a:r>
              <a:rPr lang="en-US" sz="2600" smtClean="0">
                <a:solidFill>
                  <a:srgbClr val="0000FF"/>
                </a:solidFill>
                <a:latin typeface="Arial"/>
              </a:rPr>
              <a:t>W 〈0</a:t>
            </a:r>
            <a:r>
              <a:rPr lang="en-US" sz="2600">
                <a:solidFill>
                  <a:srgbClr val="0000FF"/>
                </a:solidFill>
                <a:latin typeface="Arial"/>
              </a:rPr>
              <a:t>, C〉</a:t>
            </a:r>
            <a:endParaRPr lang="en-US" sz="2600" dirty="0">
              <a:solidFill>
                <a:srgbClr val="0000FF"/>
              </a:solidFill>
              <a:latin typeface="Arial"/>
            </a:endParaRPr>
          </a:p>
        </p:txBody>
      </p:sp>
      <p:sp>
        <p:nvSpPr>
          <p:cNvPr id="34" name="Rectangle 33"/>
          <p:cNvSpPr/>
          <p:nvPr/>
        </p:nvSpPr>
        <p:spPr>
          <a:xfrm>
            <a:off x="3392160" y="2849909"/>
            <a:ext cx="1643399" cy="492443"/>
          </a:xfrm>
          <a:prstGeom prst="rect">
            <a:avLst/>
          </a:prstGeom>
        </p:spPr>
        <p:txBody>
          <a:bodyPr wrap="none">
            <a:spAutoFit/>
          </a:bodyPr>
          <a:lstStyle/>
          <a:p>
            <a:pPr lvl="0"/>
            <a:r>
              <a:rPr lang="en-US" sz="2600" dirty="0" smtClean="0">
                <a:solidFill>
                  <a:srgbClr val="0000FF"/>
                </a:solidFill>
                <a:latin typeface="Arial"/>
              </a:rPr>
              <a:t>W 〈1, B〉</a:t>
            </a:r>
            <a:endParaRPr lang="en-US" sz="2600" dirty="0">
              <a:solidFill>
                <a:srgbClr val="0000FF"/>
              </a:solidFill>
              <a:latin typeface="Arial"/>
            </a:endParaRPr>
          </a:p>
        </p:txBody>
      </p:sp>
      <p:sp>
        <p:nvSpPr>
          <p:cNvPr id="35" name="Rectangle 34"/>
          <p:cNvSpPr/>
          <p:nvPr/>
        </p:nvSpPr>
        <p:spPr>
          <a:xfrm>
            <a:off x="1211376" y="3422747"/>
            <a:ext cx="1631088" cy="492443"/>
          </a:xfrm>
          <a:prstGeom prst="rect">
            <a:avLst/>
          </a:prstGeom>
        </p:spPr>
        <p:txBody>
          <a:bodyPr wrap="none">
            <a:spAutoFit/>
          </a:bodyPr>
          <a:lstStyle/>
          <a:p>
            <a:pPr lvl="0"/>
            <a:r>
              <a:rPr lang="en-US" sz="2600" smtClean="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sp>
        <p:nvSpPr>
          <p:cNvPr id="37" name="Rectangle 36"/>
          <p:cNvSpPr/>
          <p:nvPr/>
        </p:nvSpPr>
        <p:spPr>
          <a:xfrm>
            <a:off x="12077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40" name="Rectangle 39"/>
          <p:cNvSpPr/>
          <p:nvPr/>
        </p:nvSpPr>
        <p:spPr>
          <a:xfrm>
            <a:off x="34556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sp>
        <p:nvSpPr>
          <p:cNvPr id="38" name="Rectangle 37"/>
          <p:cNvSpPr/>
          <p:nvPr/>
        </p:nvSpPr>
        <p:spPr>
          <a:xfrm>
            <a:off x="57035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sp>
        <p:nvSpPr>
          <p:cNvPr id="44" name="Rectangle 43"/>
          <p:cNvSpPr/>
          <p:nvPr/>
        </p:nvSpPr>
        <p:spPr>
          <a:xfrm>
            <a:off x="57035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46" name="Rectangle 45"/>
          <p:cNvSpPr/>
          <p:nvPr/>
        </p:nvSpPr>
        <p:spPr>
          <a:xfrm>
            <a:off x="34556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〈0, C〉</a:t>
            </a:r>
            <a:endParaRPr lang="en-US" sz="2400" dirty="0">
              <a:solidFill>
                <a:schemeClr val="tx1"/>
              </a:solidFill>
              <a:latin typeface="+mn-lt"/>
            </a:endParaRPr>
          </a:p>
        </p:txBody>
      </p:sp>
      <p:sp>
        <p:nvSpPr>
          <p:cNvPr id="45" name="Rectangle 44"/>
          <p:cNvSpPr/>
          <p:nvPr/>
        </p:nvSpPr>
        <p:spPr>
          <a:xfrm>
            <a:off x="-13447" y="6463572"/>
            <a:ext cx="2571537" cy="400110"/>
          </a:xfrm>
          <a:prstGeom prst="rect">
            <a:avLst/>
          </a:prstGeom>
          <a:solidFill>
            <a:schemeClr val="tx1"/>
          </a:solidFill>
        </p:spPr>
        <p:txBody>
          <a:bodyPr wrap="none">
            <a:spAutoFit/>
          </a:bodyPr>
          <a:lstStyle/>
          <a:p>
            <a:r>
              <a:rPr lang="en-US" smtClean="0">
                <a:solidFill>
                  <a:schemeClr val="accent6">
                    <a:lumMod val="75000"/>
                  </a:schemeClr>
                </a:solidFill>
                <a:latin typeface="Arial" charset="0"/>
                <a:ea typeface="Arial" charset="0"/>
                <a:cs typeface="Arial" charset="0"/>
              </a:rPr>
              <a:t>〈local </a:t>
            </a:r>
            <a:r>
              <a:rPr lang="en-US" dirty="0">
                <a:solidFill>
                  <a:schemeClr val="accent6">
                    <a:lumMod val="75000"/>
                  </a:schemeClr>
                </a:solidFill>
                <a:latin typeface="Arial" charset="0"/>
                <a:ea typeface="Arial" charset="0"/>
                <a:cs typeface="Arial" charset="0"/>
              </a:rPr>
              <a:t>TS, node-id〉</a:t>
            </a:r>
          </a:p>
        </p:txBody>
      </p:sp>
    </p:spTree>
    <p:extLst>
      <p:ext uri="{BB962C8B-B14F-4D97-AF65-F5344CB8AC3E}">
        <p14:creationId xmlns:p14="http://schemas.microsoft.com/office/powerpoint/2010/main" val="92555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5" name="Title 4"/>
          <p:cNvSpPr>
            <a:spLocks noGrp="1"/>
          </p:cNvSpPr>
          <p:nvPr>
            <p:ph type="title"/>
          </p:nvPr>
        </p:nvSpPr>
        <p:spPr/>
        <p:txBody>
          <a:bodyPr/>
          <a:lstStyle/>
          <a:p>
            <a:r>
              <a:rPr lang="en-US" sz="3400" dirty="0" smtClean="0"/>
              <a:t>Ex: </a:t>
            </a:r>
            <a:r>
              <a:rPr lang="en-US" sz="3400" dirty="0" smtClean="0"/>
              <a:t>Disagreement on tentative writes</a:t>
            </a:r>
            <a:endParaRPr lang="en-US" sz="34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9832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400050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6202680"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20" name="Rectangle 19"/>
          <p:cNvSpPr/>
          <p:nvPr/>
        </p:nvSpPr>
        <p:spPr>
          <a:xfrm>
            <a:off x="1207770"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mn-lt"/>
            </a:endParaRPr>
          </a:p>
        </p:txBody>
      </p:sp>
      <p:sp>
        <p:nvSpPr>
          <p:cNvPr id="21" name="Rectangle 20"/>
          <p:cNvSpPr/>
          <p:nvPr/>
        </p:nvSpPr>
        <p:spPr>
          <a:xfrm>
            <a:off x="1207770"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mn-lt"/>
            </a:endParaRPr>
          </a:p>
        </p:txBody>
      </p:sp>
      <p:sp>
        <p:nvSpPr>
          <p:cNvPr id="25" name="Rectangle 24"/>
          <p:cNvSpPr/>
          <p:nvPr/>
        </p:nvSpPr>
        <p:spPr>
          <a:xfrm>
            <a:off x="3455670" y="570422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rgbClr val="FF0000"/>
              </a:solidFill>
              <a:latin typeface="+mn-lt"/>
            </a:endParaRPr>
          </a:p>
        </p:txBody>
      </p:sp>
      <p:sp>
        <p:nvSpPr>
          <p:cNvPr id="26" name="Rectangle 25"/>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703570" y="570422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70"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rgbClr val="FF0000"/>
                </a:solidFill>
                <a:latin typeface="+mn-lt"/>
              </a:rPr>
              <a:t>〈2, A〉</a:t>
            </a:r>
            <a:endParaRPr lang="en-US" sz="2400" dirty="0">
              <a:solidFill>
                <a:srgbClr val="FF0000"/>
              </a:solidFill>
              <a:latin typeface="+mn-lt"/>
            </a:endParaRPr>
          </a:p>
        </p:txBody>
      </p:sp>
      <p:sp>
        <p:nvSpPr>
          <p:cNvPr id="31" name="Rectangle 30"/>
          <p:cNvSpPr/>
          <p:nvPr/>
        </p:nvSpPr>
        <p:spPr>
          <a:xfrm>
            <a:off x="3455670" y="491174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rgbClr val="FF0000"/>
                </a:solidFill>
                <a:latin typeface="+mn-lt"/>
              </a:rPr>
              <a:t>〈1, B〉</a:t>
            </a:r>
            <a:endParaRPr lang="en-US" sz="2400" dirty="0">
              <a:solidFill>
                <a:srgbClr val="FF0000"/>
              </a:solidFill>
              <a:latin typeface="+mn-lt"/>
            </a:endParaRPr>
          </a:p>
        </p:txBody>
      </p:sp>
      <p:sp>
        <p:nvSpPr>
          <p:cNvPr id="32" name="Rectangle 31"/>
          <p:cNvSpPr/>
          <p:nvPr/>
        </p:nvSpPr>
        <p:spPr>
          <a:xfrm>
            <a:off x="5703570" y="451550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〈0, C〉</a:t>
            </a:r>
            <a:endParaRPr lang="en-US" sz="2400" dirty="0">
              <a:solidFill>
                <a:schemeClr val="tx1"/>
              </a:solidFill>
              <a:latin typeface="+mn-lt"/>
            </a:endParaRPr>
          </a:p>
        </p:txBody>
      </p:sp>
      <p:sp>
        <p:nvSpPr>
          <p:cNvPr id="33" name="Rectangle 32"/>
          <p:cNvSpPr/>
          <p:nvPr/>
        </p:nvSpPr>
        <p:spPr>
          <a:xfrm>
            <a:off x="5579100" y="2277071"/>
            <a:ext cx="1643399" cy="492443"/>
          </a:xfrm>
          <a:prstGeom prst="rect">
            <a:avLst/>
          </a:prstGeom>
        </p:spPr>
        <p:txBody>
          <a:bodyPr wrap="none">
            <a:spAutoFit/>
          </a:bodyPr>
          <a:lstStyle/>
          <a:p>
            <a:pPr lvl="0"/>
            <a:r>
              <a:rPr lang="en-US" sz="2600" smtClean="0">
                <a:solidFill>
                  <a:srgbClr val="0000FF"/>
                </a:solidFill>
                <a:latin typeface="Arial"/>
              </a:rPr>
              <a:t>W 〈0</a:t>
            </a:r>
            <a:r>
              <a:rPr lang="en-US" sz="2600">
                <a:solidFill>
                  <a:srgbClr val="0000FF"/>
                </a:solidFill>
                <a:latin typeface="Arial"/>
              </a:rPr>
              <a:t>, C〉</a:t>
            </a:r>
            <a:endParaRPr lang="en-US" sz="2600" dirty="0">
              <a:solidFill>
                <a:srgbClr val="0000FF"/>
              </a:solidFill>
              <a:latin typeface="Arial"/>
            </a:endParaRPr>
          </a:p>
        </p:txBody>
      </p:sp>
      <p:sp>
        <p:nvSpPr>
          <p:cNvPr id="34" name="Rectangle 33"/>
          <p:cNvSpPr/>
          <p:nvPr/>
        </p:nvSpPr>
        <p:spPr>
          <a:xfrm>
            <a:off x="3392160" y="2849909"/>
            <a:ext cx="1643399" cy="492443"/>
          </a:xfrm>
          <a:prstGeom prst="rect">
            <a:avLst/>
          </a:prstGeom>
        </p:spPr>
        <p:txBody>
          <a:bodyPr wrap="none">
            <a:spAutoFit/>
          </a:bodyPr>
          <a:lstStyle/>
          <a:p>
            <a:pPr lvl="0"/>
            <a:r>
              <a:rPr lang="en-US" sz="2600" dirty="0" smtClean="0">
                <a:solidFill>
                  <a:srgbClr val="0000FF"/>
                </a:solidFill>
                <a:latin typeface="Arial"/>
              </a:rPr>
              <a:t>W 〈1, B〉</a:t>
            </a:r>
            <a:endParaRPr lang="en-US" sz="2600" dirty="0">
              <a:solidFill>
                <a:srgbClr val="0000FF"/>
              </a:solidFill>
              <a:latin typeface="Arial"/>
            </a:endParaRPr>
          </a:p>
        </p:txBody>
      </p:sp>
      <p:sp>
        <p:nvSpPr>
          <p:cNvPr id="35" name="Rectangle 34"/>
          <p:cNvSpPr/>
          <p:nvPr/>
        </p:nvSpPr>
        <p:spPr>
          <a:xfrm>
            <a:off x="1211376" y="3422747"/>
            <a:ext cx="1631088" cy="492443"/>
          </a:xfrm>
          <a:prstGeom prst="rect">
            <a:avLst/>
          </a:prstGeom>
        </p:spPr>
        <p:txBody>
          <a:bodyPr wrap="none">
            <a:spAutoFit/>
          </a:bodyPr>
          <a:lstStyle/>
          <a:p>
            <a:pPr lvl="0"/>
            <a:r>
              <a:rPr lang="en-US" sz="2600" smtClean="0">
                <a:solidFill>
                  <a:srgbClr val="0000FF"/>
                </a:solidFill>
                <a:latin typeface="Arial"/>
              </a:rPr>
              <a:t>W 〈2, A〉</a:t>
            </a:r>
            <a:endParaRPr lang="en-US" sz="2600" dirty="0">
              <a:solidFill>
                <a:srgbClr val="0000FF"/>
              </a:solidFill>
              <a:latin typeface="Arial"/>
            </a:endParaRPr>
          </a:p>
        </p:txBody>
      </p:sp>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sp>
        <p:nvSpPr>
          <p:cNvPr id="37" name="Rectangle 36"/>
          <p:cNvSpPr/>
          <p:nvPr/>
        </p:nvSpPr>
        <p:spPr>
          <a:xfrm>
            <a:off x="1207770"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rgbClr val="FF0000"/>
                </a:solidFill>
                <a:latin typeface="+mn-lt"/>
              </a:rPr>
              <a:t>〈1, B〉</a:t>
            </a:r>
            <a:endParaRPr lang="en-US" sz="2400" dirty="0">
              <a:solidFill>
                <a:srgbClr val="FF0000"/>
              </a:solidFill>
              <a:latin typeface="+mn-lt"/>
            </a:endParaRPr>
          </a:p>
        </p:txBody>
      </p:sp>
      <p:sp>
        <p:nvSpPr>
          <p:cNvPr id="40" name="Rectangle 39"/>
          <p:cNvSpPr/>
          <p:nvPr/>
        </p:nvSpPr>
        <p:spPr>
          <a:xfrm>
            <a:off x="3455670" y="530798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rgbClr val="FF0000"/>
                </a:solidFill>
                <a:latin typeface="+mn-lt"/>
              </a:rPr>
              <a:t>〈2, A〉</a:t>
            </a:r>
            <a:endParaRPr lang="en-US" sz="2400" dirty="0">
              <a:solidFill>
                <a:srgbClr val="FF0000"/>
              </a:solidFill>
              <a:latin typeface="+mn-lt"/>
            </a:endParaRPr>
          </a:p>
        </p:txBody>
      </p:sp>
      <p:cxnSp>
        <p:nvCxnSpPr>
          <p:cNvPr id="41" name="Straight Arrow Connector 40"/>
          <p:cNvCxnSpPr/>
          <p:nvPr/>
        </p:nvCxnSpPr>
        <p:spPr>
          <a:xfrm flipH="1">
            <a:off x="4213860" y="3761257"/>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2" name="Rectangle 41"/>
          <p:cNvSpPr/>
          <p:nvPr/>
        </p:nvSpPr>
        <p:spPr>
          <a:xfrm>
            <a:off x="4913875" y="326881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sp>
        <p:nvSpPr>
          <p:cNvPr id="38" name="Rectangle 37"/>
          <p:cNvSpPr/>
          <p:nvPr/>
        </p:nvSpPr>
        <p:spPr>
          <a:xfrm>
            <a:off x="5703570" y="530798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〈2, A〉</a:t>
            </a:r>
            <a:endParaRPr lang="en-US" sz="2400" dirty="0">
              <a:solidFill>
                <a:schemeClr val="tx1"/>
              </a:solidFill>
              <a:latin typeface="+mn-lt"/>
            </a:endParaRPr>
          </a:p>
        </p:txBody>
      </p:sp>
      <p:sp>
        <p:nvSpPr>
          <p:cNvPr id="44" name="Rectangle 43"/>
          <p:cNvSpPr/>
          <p:nvPr/>
        </p:nvSpPr>
        <p:spPr>
          <a:xfrm>
            <a:off x="5703570" y="4911745"/>
            <a:ext cx="151638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 B〉</a:t>
            </a:r>
            <a:endParaRPr lang="en-US" sz="2400" dirty="0">
              <a:solidFill>
                <a:schemeClr val="tx1"/>
              </a:solidFill>
              <a:latin typeface="+mn-lt"/>
            </a:endParaRPr>
          </a:p>
        </p:txBody>
      </p:sp>
      <p:sp>
        <p:nvSpPr>
          <p:cNvPr id="46" name="Rectangle 45"/>
          <p:cNvSpPr/>
          <p:nvPr/>
        </p:nvSpPr>
        <p:spPr>
          <a:xfrm>
            <a:off x="3455670" y="4515505"/>
            <a:ext cx="1516380" cy="396240"/>
          </a:xfrm>
          <a:prstGeom prst="rect">
            <a:avLst/>
          </a:prstGeom>
          <a:solidFill>
            <a:schemeClr val="bg1"/>
          </a:solid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rgbClr val="FF0000"/>
                </a:solidFill>
                <a:latin typeface="+mn-lt"/>
              </a:rPr>
              <a:t>〈0, C〉</a:t>
            </a:r>
            <a:endParaRPr lang="en-US" sz="2400" dirty="0">
              <a:solidFill>
                <a:srgbClr val="FF0000"/>
              </a:solidFill>
              <a:latin typeface="+mn-lt"/>
            </a:endParaRPr>
          </a:p>
        </p:txBody>
      </p:sp>
      <p:sp>
        <p:nvSpPr>
          <p:cNvPr id="47" name="Rectangle 46"/>
          <p:cNvSpPr/>
          <p:nvPr/>
        </p:nvSpPr>
        <p:spPr>
          <a:xfrm>
            <a:off x="-13447" y="6463572"/>
            <a:ext cx="2571537" cy="400110"/>
          </a:xfrm>
          <a:prstGeom prst="rect">
            <a:avLst/>
          </a:prstGeom>
          <a:solidFill>
            <a:schemeClr val="tx1"/>
          </a:solidFill>
        </p:spPr>
        <p:txBody>
          <a:bodyPr wrap="none">
            <a:spAutoFit/>
          </a:bodyPr>
          <a:lstStyle/>
          <a:p>
            <a:r>
              <a:rPr lang="en-US" smtClean="0">
                <a:solidFill>
                  <a:schemeClr val="accent6">
                    <a:lumMod val="75000"/>
                  </a:schemeClr>
                </a:solidFill>
                <a:latin typeface="Arial" charset="0"/>
                <a:ea typeface="Arial" charset="0"/>
                <a:cs typeface="Arial" charset="0"/>
              </a:rPr>
              <a:t>〈local </a:t>
            </a:r>
            <a:r>
              <a:rPr lang="en-US" dirty="0">
                <a:solidFill>
                  <a:schemeClr val="accent6">
                    <a:lumMod val="75000"/>
                  </a:schemeClr>
                </a:solidFill>
                <a:latin typeface="Arial" charset="0"/>
                <a:ea typeface="Arial" charset="0"/>
                <a:cs typeface="Arial" charset="0"/>
              </a:rPr>
              <a:t>TS, node-id〉</a:t>
            </a:r>
          </a:p>
        </p:txBody>
      </p:sp>
    </p:spTree>
    <p:extLst>
      <p:ext uri="{BB962C8B-B14F-4D97-AF65-F5344CB8AC3E}">
        <p14:creationId xmlns:p14="http://schemas.microsoft.com/office/powerpoint/2010/main" val="185546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3672840"/>
          </a:xfrm>
        </p:spPr>
        <p:txBody>
          <a:bodyPr>
            <a:normAutofit fontScale="92500"/>
          </a:bodyPr>
          <a:lstStyle/>
          <a:p>
            <a:r>
              <a:rPr lang="en-US" dirty="0"/>
              <a:t>Eventual </a:t>
            </a:r>
            <a:r>
              <a:rPr lang="en-US" dirty="0" smtClean="0"/>
              <a:t>consistency: If no </a:t>
            </a:r>
            <a:r>
              <a:rPr lang="en-US" dirty="0"/>
              <a:t>new updates </a:t>
            </a:r>
            <a:r>
              <a:rPr lang="en-US" dirty="0" smtClean="0"/>
              <a:t>to </a:t>
            </a:r>
            <a:r>
              <a:rPr lang="en-US" dirty="0"/>
              <a:t>the object, </a:t>
            </a:r>
            <a:r>
              <a:rPr lang="en-US" altLang="x-none" dirty="0" smtClean="0">
                <a:solidFill>
                  <a:srgbClr val="E77500"/>
                </a:solidFill>
                <a:ea typeface="Helvetica Neue Medium" charset="0"/>
                <a:cs typeface="Helvetica Neue Medium" charset="0"/>
              </a:rPr>
              <a:t>eventually </a:t>
            </a:r>
            <a:r>
              <a:rPr lang="en-US" dirty="0" smtClean="0"/>
              <a:t>all reads will </a:t>
            </a:r>
            <a:r>
              <a:rPr lang="en-US" dirty="0"/>
              <a:t>return the last updated </a:t>
            </a:r>
            <a:r>
              <a:rPr lang="en-US" dirty="0" smtClean="0"/>
              <a:t>value</a:t>
            </a:r>
          </a:p>
          <a:p>
            <a:endParaRPr lang="en-US" dirty="0" smtClean="0"/>
          </a:p>
          <a:p>
            <a:r>
              <a:rPr lang="en-US" dirty="0" smtClean="0"/>
              <a:t>Common: git</a:t>
            </a:r>
            <a:r>
              <a:rPr lang="en-US" dirty="0"/>
              <a:t>, iPhone sync, Dropbox, Amazon </a:t>
            </a:r>
            <a:r>
              <a:rPr lang="en-US" dirty="0" smtClean="0"/>
              <a:t>Dynamo</a:t>
            </a:r>
          </a:p>
          <a:p>
            <a:endParaRPr lang="en-US" dirty="0"/>
          </a:p>
          <a:p>
            <a:r>
              <a:rPr lang="en-US" dirty="0" smtClean="0"/>
              <a:t>Why </a:t>
            </a:r>
            <a:r>
              <a:rPr lang="en-US" dirty="0"/>
              <a:t>do people like eventual </a:t>
            </a:r>
            <a:r>
              <a:rPr lang="en-US" dirty="0" smtClean="0"/>
              <a:t>consistency?</a:t>
            </a:r>
          </a:p>
          <a:p>
            <a:pPr lvl="1"/>
            <a:r>
              <a:rPr lang="en-US" dirty="0"/>
              <a:t>F</a:t>
            </a:r>
            <a:r>
              <a:rPr lang="en-US" dirty="0" smtClean="0"/>
              <a:t>ast </a:t>
            </a:r>
            <a:r>
              <a:rPr lang="en-US" dirty="0"/>
              <a:t>read/write of local copy </a:t>
            </a:r>
            <a:r>
              <a:rPr lang="en-US" dirty="0" smtClean="0"/>
              <a:t>of data</a:t>
            </a:r>
          </a:p>
          <a:p>
            <a:pPr lvl="1"/>
            <a:r>
              <a:rPr lang="en-US" dirty="0"/>
              <a:t>D</a:t>
            </a:r>
            <a:r>
              <a:rPr lang="en-US" dirty="0" smtClean="0"/>
              <a:t>isconnected operation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4" name="Title 3"/>
          <p:cNvSpPr>
            <a:spLocks noGrp="1"/>
          </p:cNvSpPr>
          <p:nvPr>
            <p:ph type="title"/>
          </p:nvPr>
        </p:nvSpPr>
        <p:spPr>
          <a:xfrm>
            <a:off x="628650" y="7937"/>
            <a:ext cx="7886700" cy="1325563"/>
          </a:xfrm>
        </p:spPr>
        <p:txBody>
          <a:bodyPr/>
          <a:lstStyle/>
          <a:p>
            <a:r>
              <a:rPr lang="en-US" dirty="0" smtClean="0"/>
              <a:t>Eventual consistency</a:t>
            </a:r>
            <a:endParaRPr lang="en-US" dirty="0"/>
          </a:p>
        </p:txBody>
      </p:sp>
      <p:sp>
        <p:nvSpPr>
          <p:cNvPr id="5" name="Rectangle 4"/>
          <p:cNvSpPr/>
          <p:nvPr/>
        </p:nvSpPr>
        <p:spPr>
          <a:xfrm>
            <a:off x="510540" y="5349240"/>
            <a:ext cx="8046719" cy="954107"/>
          </a:xfrm>
          <a:prstGeom prst="rect">
            <a:avLst/>
          </a:prstGeom>
          <a:solidFill>
            <a:schemeClr val="accent2">
              <a:lumMod val="20000"/>
              <a:lumOff val="80000"/>
            </a:schemeClr>
          </a:solidFill>
          <a:ln w="28575">
            <a:solidFill>
              <a:schemeClr val="tx1"/>
            </a:solidFill>
            <a:prstDash val="sysDash"/>
          </a:ln>
        </p:spPr>
        <p:txBody>
          <a:bodyPr wrap="square">
            <a:spAutoFit/>
          </a:bodyPr>
          <a:lstStyle/>
          <a:p>
            <a:pPr marL="6350" lvl="1"/>
            <a:r>
              <a:rPr lang="en-US" sz="2800" dirty="0" smtClean="0">
                <a:latin typeface="Helvetica Neue Medium" charset="0"/>
                <a:ea typeface="Helvetica Neue Medium" charset="0"/>
                <a:cs typeface="Helvetica Neue Medium" charset="0"/>
              </a:rPr>
              <a:t>Issue: </a:t>
            </a:r>
            <a:r>
              <a:rPr lang="en-US" sz="2800" dirty="0" smtClean="0">
                <a:solidFill>
                  <a:srgbClr val="FF0000"/>
                </a:solidFill>
                <a:latin typeface="Helvetica Neue Medium" charset="0"/>
                <a:ea typeface="Helvetica Neue Medium" charset="0"/>
                <a:cs typeface="Helvetica Neue Medium" charset="0"/>
              </a:rPr>
              <a:t>Conflicting </a:t>
            </a:r>
            <a:r>
              <a:rPr lang="en-US" sz="2800" dirty="0">
                <a:solidFill>
                  <a:srgbClr val="FF0000"/>
                </a:solidFill>
                <a:latin typeface="Helvetica Neue Medium" charset="0"/>
                <a:ea typeface="Helvetica Neue Medium" charset="0"/>
                <a:cs typeface="Helvetica Neue Medium" charset="0"/>
              </a:rPr>
              <a:t>writes </a:t>
            </a:r>
            <a:r>
              <a:rPr lang="en-US" sz="2800" dirty="0">
                <a:latin typeface="Helvetica Neue Medium" charset="0"/>
                <a:ea typeface="Helvetica Neue Medium" charset="0"/>
                <a:cs typeface="Helvetica Neue Medium" charset="0"/>
              </a:rPr>
              <a:t>to different </a:t>
            </a:r>
            <a:r>
              <a:rPr lang="en-US" sz="2800" dirty="0" smtClean="0">
                <a:latin typeface="Helvetica Neue Medium" charset="0"/>
                <a:ea typeface="Helvetica Neue Medium" charset="0"/>
                <a:cs typeface="Helvetica Neue Medium" charset="0"/>
              </a:rPr>
              <a:t>copies</a:t>
            </a:r>
          </a:p>
          <a:p>
            <a:pPr lvl="1" indent="-450850"/>
            <a:r>
              <a:rPr lang="en-US" sz="2800" dirty="0" smtClean="0">
                <a:latin typeface="Helvetica Neue Medium" charset="0"/>
                <a:ea typeface="Helvetica Neue Medium" charset="0"/>
                <a:cs typeface="Helvetica Neue Medium" charset="0"/>
              </a:rPr>
              <a:t>How </a:t>
            </a:r>
            <a:r>
              <a:rPr lang="en-US" sz="2800" dirty="0">
                <a:latin typeface="Helvetica Neue Medium" charset="0"/>
                <a:ea typeface="Helvetica Neue Medium" charset="0"/>
                <a:cs typeface="Helvetica Neue Medium" charset="0"/>
              </a:rPr>
              <a:t>to reconcile them when discovered?</a:t>
            </a:r>
          </a:p>
        </p:txBody>
      </p:sp>
    </p:spTree>
    <p:extLst>
      <p:ext uri="{BB962C8B-B14F-4D97-AF65-F5344CB8AC3E}">
        <p14:creationId xmlns:p14="http://schemas.microsoft.com/office/powerpoint/2010/main" val="3614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5" name="Title 4"/>
          <p:cNvSpPr>
            <a:spLocks noGrp="1"/>
          </p:cNvSpPr>
          <p:nvPr>
            <p:ph type="title"/>
          </p:nvPr>
        </p:nvSpPr>
        <p:spPr/>
        <p:txBody>
          <a:bodyPr>
            <a:normAutofit/>
          </a:bodyPr>
          <a:lstStyle/>
          <a:p>
            <a:r>
              <a:rPr lang="en-US" sz="4000" dirty="0" smtClean="0"/>
              <a:t>Tentative order ≠ commit order</a:t>
            </a:r>
            <a:endParaRPr lang="en-US" sz="40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86449"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3856976"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7797065"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bg1"/>
                </a:solidFill>
                <a:latin typeface="+mn-lt"/>
              </a:rPr>
              <a:t>Pri</a:t>
            </a:r>
            <a:endParaRPr lang="en-US" sz="2800" dirty="0">
              <a:solidFill>
                <a:schemeClr val="bg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1207770"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19" name="Rectangle 18"/>
          <p:cNvSpPr/>
          <p:nvPr/>
        </p:nvSpPr>
        <p:spPr>
          <a:xfrm>
            <a:off x="1207770"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0" name="Rectangle 19"/>
          <p:cNvSpPr/>
          <p:nvPr/>
        </p:nvSpPr>
        <p:spPr>
          <a:xfrm>
            <a:off x="1207770"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1" name="Rectangle 20"/>
          <p:cNvSpPr/>
          <p:nvPr/>
        </p:nvSpPr>
        <p:spPr>
          <a:xfrm>
            <a:off x="1207770"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3" name="Rectangle 22"/>
          <p:cNvSpPr/>
          <p:nvPr/>
        </p:nvSpPr>
        <p:spPr>
          <a:xfrm>
            <a:off x="3275340"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4" name="Rectangle 23"/>
          <p:cNvSpPr/>
          <p:nvPr/>
        </p:nvSpPr>
        <p:spPr>
          <a:xfrm>
            <a:off x="3275340"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5" name="Rectangle 24"/>
          <p:cNvSpPr/>
          <p:nvPr/>
        </p:nvSpPr>
        <p:spPr>
          <a:xfrm>
            <a:off x="3275340"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6" name="Rectangle 25"/>
          <p:cNvSpPr/>
          <p:nvPr/>
        </p:nvSpPr>
        <p:spPr>
          <a:xfrm>
            <a:off x="5319228"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8" name="Rectangle 27"/>
          <p:cNvSpPr/>
          <p:nvPr/>
        </p:nvSpPr>
        <p:spPr>
          <a:xfrm>
            <a:off x="5319228"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319228"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69"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〈-,10, A〉</a:t>
            </a:r>
            <a:endParaRPr lang="en-US" sz="2400" dirty="0">
              <a:solidFill>
                <a:schemeClr val="tx1"/>
              </a:solidFill>
              <a:latin typeface="+mn-lt"/>
            </a:endParaRPr>
          </a:p>
        </p:txBody>
      </p:sp>
      <p:sp>
        <p:nvSpPr>
          <p:cNvPr id="32" name="Rectangle 31"/>
          <p:cNvSpPr/>
          <p:nvPr/>
        </p:nvSpPr>
        <p:spPr>
          <a:xfrm>
            <a:off x="5328834"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rPr>
              <a:t>〈-,10, A〉</a:t>
            </a:r>
            <a:endParaRPr lang="en-US" sz="2400" dirty="0">
              <a:solidFill>
                <a:schemeClr val="tx1"/>
              </a:solidFill>
            </a:endParaRPr>
          </a:p>
        </p:txBody>
      </p:sp>
      <p:sp>
        <p:nvSpPr>
          <p:cNvPr id="34" name="Rectangle 33"/>
          <p:cNvSpPr/>
          <p:nvPr/>
        </p:nvSpPr>
        <p:spPr>
          <a:xfrm>
            <a:off x="3049351" y="2446302"/>
            <a:ext cx="2032929" cy="492443"/>
          </a:xfrm>
          <a:prstGeom prst="rect">
            <a:avLst/>
          </a:prstGeom>
        </p:spPr>
        <p:txBody>
          <a:bodyPr wrap="none">
            <a:spAutoFit/>
          </a:bodyPr>
          <a:lstStyle/>
          <a:p>
            <a:pPr lvl="0"/>
            <a:r>
              <a:rPr lang="en-US" sz="2600" smtClean="0">
                <a:solidFill>
                  <a:srgbClr val="0000FF"/>
                </a:solidFill>
                <a:latin typeface="Arial"/>
              </a:rPr>
              <a:t>W 〈-,20, </a:t>
            </a:r>
            <a:r>
              <a:rPr lang="en-US" sz="2600" dirty="0" smtClean="0">
                <a:solidFill>
                  <a:srgbClr val="0000FF"/>
                </a:solidFill>
                <a:latin typeface="Arial"/>
              </a:rPr>
              <a:t>B〉</a:t>
            </a:r>
            <a:endParaRPr lang="en-US" sz="2600" dirty="0">
              <a:solidFill>
                <a:srgbClr val="0000FF"/>
              </a:solidFill>
              <a:latin typeface="Arial"/>
            </a:endParaRPr>
          </a:p>
        </p:txBody>
      </p:sp>
      <p:sp>
        <p:nvSpPr>
          <p:cNvPr id="35" name="Rectangle 34"/>
          <p:cNvSpPr/>
          <p:nvPr/>
        </p:nvSpPr>
        <p:spPr>
          <a:xfrm>
            <a:off x="994788" y="2155195"/>
            <a:ext cx="2020618" cy="492443"/>
          </a:xfrm>
          <a:prstGeom prst="rect">
            <a:avLst/>
          </a:prstGeom>
        </p:spPr>
        <p:txBody>
          <a:bodyPr wrap="none">
            <a:spAutoFit/>
          </a:bodyPr>
          <a:lstStyle/>
          <a:p>
            <a:pPr lvl="0"/>
            <a:r>
              <a:rPr lang="en-US" sz="2600" smtClean="0">
                <a:solidFill>
                  <a:srgbClr val="0000FF"/>
                </a:solidFill>
                <a:latin typeface="Arial"/>
              </a:rPr>
              <a:t>W 〈-,10, A〉</a:t>
            </a:r>
            <a:endParaRPr lang="en-US" sz="2600" dirty="0">
              <a:solidFill>
                <a:srgbClr val="0000FF"/>
              </a:solidFill>
              <a:latin typeface="Arial"/>
            </a:endParaRPr>
          </a:p>
        </p:txBody>
      </p:sp>
      <p:grpSp>
        <p:nvGrpSpPr>
          <p:cNvPr id="40" name="Group 39"/>
          <p:cNvGrpSpPr/>
          <p:nvPr/>
        </p:nvGrpSpPr>
        <p:grpSpPr>
          <a:xfrm>
            <a:off x="3981190" y="3497282"/>
            <a:ext cx="2202180" cy="495599"/>
            <a:chOff x="1897380" y="2041861"/>
            <a:chExt cx="2202180" cy="495599"/>
          </a:xfrm>
        </p:grpSpPr>
        <p:cxnSp>
          <p:nvCxnSpPr>
            <p:cNvPr id="36" name="Straight Arrow Connector 35"/>
            <p:cNvCxnSpPr/>
            <p:nvPr/>
          </p:nvCxnSpPr>
          <p:spPr>
            <a:xfrm flipH="1">
              <a:off x="1897380" y="2534304"/>
              <a:ext cx="2202180" cy="3156"/>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39" name="Rectangle 38"/>
            <p:cNvSpPr/>
            <p:nvPr/>
          </p:nvSpPr>
          <p:spPr>
            <a:xfrm>
              <a:off x="2597395" y="2041861"/>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37" name="Rectangle 36"/>
          <p:cNvSpPr/>
          <p:nvPr/>
        </p:nvSpPr>
        <p:spPr>
          <a:xfrm>
            <a:off x="5923745"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sp>
        <p:nvSpPr>
          <p:cNvPr id="38" name="Rectangle 37"/>
          <p:cNvSpPr/>
          <p:nvPr/>
        </p:nvSpPr>
        <p:spPr>
          <a:xfrm>
            <a:off x="739224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1" name="Rectangle 40"/>
          <p:cNvSpPr/>
          <p:nvPr/>
        </p:nvSpPr>
        <p:spPr>
          <a:xfrm>
            <a:off x="7392241"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2" name="Rectangle 41"/>
          <p:cNvSpPr/>
          <p:nvPr/>
        </p:nvSpPr>
        <p:spPr>
          <a:xfrm>
            <a:off x="7392241"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3" name="Rectangle 42"/>
          <p:cNvSpPr/>
          <p:nvPr/>
        </p:nvSpPr>
        <p:spPr>
          <a:xfrm>
            <a:off x="7392241"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grpSp>
        <p:nvGrpSpPr>
          <p:cNvPr id="54" name="Group 53"/>
          <p:cNvGrpSpPr/>
          <p:nvPr/>
        </p:nvGrpSpPr>
        <p:grpSpPr>
          <a:xfrm>
            <a:off x="1705814" y="2887207"/>
            <a:ext cx="4302324" cy="553870"/>
            <a:chOff x="-202764" y="1980434"/>
            <a:chExt cx="4302324" cy="553870"/>
          </a:xfrm>
        </p:grpSpPr>
        <p:cxnSp>
          <p:nvCxnSpPr>
            <p:cNvPr id="55" name="Straight Arrow Connector 54"/>
            <p:cNvCxnSpPr/>
            <p:nvPr/>
          </p:nvCxnSpPr>
          <p:spPr>
            <a:xfrm flipH="1">
              <a:off x="-202764" y="2534304"/>
              <a:ext cx="4302324"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a:xfrm>
              <a:off x="1475351" y="198043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57" name="Rectangle 56"/>
          <p:cNvSpPr/>
          <p:nvPr/>
        </p:nvSpPr>
        <p:spPr>
          <a:xfrm>
            <a:off x="3280143"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1" name="Rectangle 30"/>
          <p:cNvSpPr/>
          <p:nvPr/>
        </p:nvSpPr>
        <p:spPr>
          <a:xfrm>
            <a:off x="3275339"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〈-,20, B〉</a:t>
            </a:r>
            <a:endParaRPr lang="en-US" sz="2400" dirty="0">
              <a:solidFill>
                <a:schemeClr val="tx1"/>
              </a:solidFill>
              <a:latin typeface="+mn-lt"/>
            </a:endParaRPr>
          </a:p>
        </p:txBody>
      </p:sp>
      <p:sp>
        <p:nvSpPr>
          <p:cNvPr id="58" name="Rectangle 57"/>
          <p:cNvSpPr/>
          <p:nvPr/>
        </p:nvSpPr>
        <p:spPr>
          <a:xfrm>
            <a:off x="5319228"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5" name="Rectangle 44"/>
          <p:cNvSpPr/>
          <p:nvPr/>
        </p:nvSpPr>
        <p:spPr>
          <a:xfrm>
            <a:off x="5324031"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rPr>
              <a:t>〈-,20, B〉</a:t>
            </a:r>
            <a:endParaRPr lang="en-US" sz="2400" dirty="0">
              <a:solidFill>
                <a:schemeClr val="tx1"/>
              </a:solidFill>
            </a:endParaRPr>
          </a:p>
        </p:txBody>
      </p:sp>
      <p:sp>
        <p:nvSpPr>
          <p:cNvPr id="46" name="Rectangle 45"/>
          <p:cNvSpPr/>
          <p:nvPr/>
        </p:nvSpPr>
        <p:spPr>
          <a:xfrm>
            <a:off x="0" y="6459507"/>
            <a:ext cx="3256020" cy="400110"/>
          </a:xfrm>
          <a:prstGeom prst="rect">
            <a:avLst/>
          </a:prstGeom>
          <a:solidFill>
            <a:schemeClr val="tx1"/>
          </a:solidFill>
        </p:spPr>
        <p:txBody>
          <a:bodyPr wrap="none">
            <a:spAutoFit/>
          </a:bodyPr>
          <a:lstStyle/>
          <a:p>
            <a:r>
              <a:rPr lang="en-US">
                <a:solidFill>
                  <a:schemeClr val="accent6">
                    <a:lumMod val="75000"/>
                  </a:schemeClr>
                </a:solidFill>
                <a:latin typeface="Arial" charset="0"/>
                <a:ea typeface="Arial" charset="0"/>
                <a:cs typeface="Arial" charset="0"/>
              </a:rPr>
              <a:t>〈CSN, local TS, node-id〉</a:t>
            </a:r>
          </a:p>
        </p:txBody>
      </p:sp>
    </p:spTree>
    <p:extLst>
      <p:ext uri="{BB962C8B-B14F-4D97-AF65-F5344CB8AC3E}">
        <p14:creationId xmlns:p14="http://schemas.microsoft.com/office/powerpoint/2010/main" val="934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4" grpId="0"/>
      <p:bldP spid="35" grpId="0"/>
      <p:bldP spid="31"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sp>
        <p:nvSpPr>
          <p:cNvPr id="5" name="Title 4"/>
          <p:cNvSpPr>
            <a:spLocks noGrp="1"/>
          </p:cNvSpPr>
          <p:nvPr>
            <p:ph type="title"/>
          </p:nvPr>
        </p:nvSpPr>
        <p:spPr/>
        <p:txBody>
          <a:bodyPr>
            <a:normAutofit/>
          </a:bodyPr>
          <a:lstStyle/>
          <a:p>
            <a:r>
              <a:rPr lang="en-US" sz="4000" dirty="0" smtClean="0"/>
              <a:t>Tentative order ≠ commit order</a:t>
            </a:r>
            <a:endParaRPr lang="en-US" sz="4000" dirty="0"/>
          </a:p>
        </p:txBody>
      </p:sp>
      <p:sp>
        <p:nvSpPr>
          <p:cNvPr id="6" name="TextBox 5"/>
          <p:cNvSpPr txBox="1"/>
          <p:nvPr/>
        </p:nvSpPr>
        <p:spPr>
          <a:xfrm>
            <a:off x="92737" y="1447800"/>
            <a:ext cx="897297" cy="461665"/>
          </a:xfrm>
          <a:prstGeom prst="rect">
            <a:avLst/>
          </a:prstGeom>
          <a:noFill/>
        </p:spPr>
        <p:txBody>
          <a:bodyPr wrap="none" rtlCol="0">
            <a:spAutoFit/>
          </a:bodyPr>
          <a:lstStyle/>
          <a:p>
            <a:r>
              <a:rPr lang="en-US" sz="2400" dirty="0" smtClean="0">
                <a:latin typeface="Arial" charset="0"/>
                <a:ea typeface="Arial" charset="0"/>
                <a:cs typeface="Arial" charset="0"/>
              </a:rPr>
              <a:t>Time</a:t>
            </a:r>
          </a:p>
        </p:txBody>
      </p:sp>
      <p:cxnSp>
        <p:nvCxnSpPr>
          <p:cNvPr id="8" name="Straight Arrow Connector 7"/>
          <p:cNvCxnSpPr>
            <a:stCxn id="6" idx="2"/>
          </p:cNvCxnSpPr>
          <p:nvPr/>
        </p:nvCxnSpPr>
        <p:spPr>
          <a:xfrm>
            <a:off x="541386" y="1909465"/>
            <a:ext cx="0" cy="1717655"/>
          </a:xfrm>
          <a:prstGeom prst="straightConnector1">
            <a:avLst/>
          </a:prstGeom>
          <a:ln>
            <a:prstDash val="solid"/>
            <a:tailEnd type="triangle"/>
          </a:ln>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617" y="4450080"/>
            <a:ext cx="918842" cy="461665"/>
          </a:xfrm>
          <a:prstGeom prst="rect">
            <a:avLst/>
          </a:prstGeom>
          <a:noFill/>
        </p:spPr>
        <p:txBody>
          <a:bodyPr wrap="none" rtlCol="0">
            <a:spAutoFit/>
          </a:bodyPr>
          <a:lstStyle/>
          <a:p>
            <a:r>
              <a:rPr lang="en-US" sz="2400" smtClean="0">
                <a:latin typeface="Arial" charset="0"/>
                <a:ea typeface="Arial" charset="0"/>
                <a:cs typeface="Arial" charset="0"/>
              </a:rPr>
              <a:t>Logs</a:t>
            </a:r>
            <a:endParaRPr lang="en-US" sz="2400" dirty="0" smtClean="0">
              <a:latin typeface="Arial" charset="0"/>
              <a:ea typeface="Arial" charset="0"/>
              <a:cs typeface="Arial" charset="0"/>
            </a:endParaRPr>
          </a:p>
        </p:txBody>
      </p:sp>
      <p:sp>
        <p:nvSpPr>
          <p:cNvPr id="11" name="Rectangle 10"/>
          <p:cNvSpPr/>
          <p:nvPr/>
        </p:nvSpPr>
        <p:spPr>
          <a:xfrm>
            <a:off x="1786449" y="1671123"/>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tx1"/>
                </a:solidFill>
                <a:latin typeface="+mn-lt"/>
              </a:rPr>
              <a:t>A</a:t>
            </a:r>
            <a:endParaRPr lang="en-US" sz="2800" dirty="0">
              <a:solidFill>
                <a:schemeClr val="tx1"/>
              </a:solidFill>
              <a:latin typeface="+mn-lt"/>
            </a:endParaRPr>
          </a:p>
        </p:txBody>
      </p:sp>
      <p:sp>
        <p:nvSpPr>
          <p:cNvPr id="12" name="Rectangle 11"/>
          <p:cNvSpPr/>
          <p:nvPr/>
        </p:nvSpPr>
        <p:spPr>
          <a:xfrm>
            <a:off x="3856976" y="1684095"/>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B</a:t>
            </a:r>
            <a:endParaRPr lang="en-US" sz="2800" dirty="0">
              <a:solidFill>
                <a:schemeClr val="tx1"/>
              </a:solidFill>
              <a:latin typeface="+mn-lt"/>
            </a:endParaRPr>
          </a:p>
        </p:txBody>
      </p:sp>
      <p:sp>
        <p:nvSpPr>
          <p:cNvPr id="13" name="Rectangle 12"/>
          <p:cNvSpPr/>
          <p:nvPr/>
        </p:nvSpPr>
        <p:spPr>
          <a:xfrm>
            <a:off x="7797065" y="1671123"/>
            <a:ext cx="713510" cy="396240"/>
          </a:xfrm>
          <a:prstGeom prst="rect">
            <a:avLst/>
          </a:prstGeom>
          <a:solidFill>
            <a:schemeClr val="tx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mtClean="0">
                <a:solidFill>
                  <a:schemeClr val="bg1"/>
                </a:solidFill>
                <a:latin typeface="+mn-lt"/>
              </a:rPr>
              <a:t>Pri</a:t>
            </a:r>
            <a:endParaRPr lang="en-US" sz="2800" dirty="0">
              <a:solidFill>
                <a:schemeClr val="bg1"/>
              </a:solidFill>
              <a:latin typeface="+mn-lt"/>
            </a:endParaRPr>
          </a:p>
        </p:txBody>
      </p:sp>
      <p:cxnSp>
        <p:nvCxnSpPr>
          <p:cNvPr id="15" name="Straight Connector 14"/>
          <p:cNvCxnSpPr/>
          <p:nvPr/>
        </p:nvCxnSpPr>
        <p:spPr>
          <a:xfrm>
            <a:off x="152400" y="4221480"/>
            <a:ext cx="8763000" cy="0"/>
          </a:xfrm>
          <a:prstGeom prst="line">
            <a:avLst/>
          </a:prstGeom>
          <a:ln>
            <a:prstDash val="sysDash"/>
          </a:ln>
          <a:effectLst/>
        </p:spPr>
        <p:style>
          <a:lnRef idx="3">
            <a:schemeClr val="dk1"/>
          </a:lnRef>
          <a:fillRef idx="0">
            <a:schemeClr val="dk1"/>
          </a:fillRef>
          <a:effectRef idx="2">
            <a:schemeClr val="dk1"/>
          </a:effectRef>
          <a:fontRef idx="minor">
            <a:schemeClr val="tx1"/>
          </a:fontRef>
        </p:style>
      </p:cxnSp>
      <p:sp>
        <p:nvSpPr>
          <p:cNvPr id="17" name="Rectangle 16"/>
          <p:cNvSpPr/>
          <p:nvPr/>
        </p:nvSpPr>
        <p:spPr>
          <a:xfrm>
            <a:off x="1207770"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19" name="Rectangle 18"/>
          <p:cNvSpPr/>
          <p:nvPr/>
        </p:nvSpPr>
        <p:spPr>
          <a:xfrm>
            <a:off x="1207770" y="491174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0" name="Rectangle 19"/>
          <p:cNvSpPr/>
          <p:nvPr/>
        </p:nvSpPr>
        <p:spPr>
          <a:xfrm>
            <a:off x="1207770" y="530798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1" name="Rectangle 20"/>
          <p:cNvSpPr/>
          <p:nvPr/>
        </p:nvSpPr>
        <p:spPr>
          <a:xfrm>
            <a:off x="1207770" y="570422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3" name="Rectangle 22"/>
          <p:cNvSpPr/>
          <p:nvPr/>
        </p:nvSpPr>
        <p:spPr>
          <a:xfrm>
            <a:off x="3275340" y="491174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4" name="Rectangle 23"/>
          <p:cNvSpPr/>
          <p:nvPr/>
        </p:nvSpPr>
        <p:spPr>
          <a:xfrm>
            <a:off x="3275340" y="530798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5" name="Rectangle 24"/>
          <p:cNvSpPr/>
          <p:nvPr/>
        </p:nvSpPr>
        <p:spPr>
          <a:xfrm>
            <a:off x="3275340" y="570422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6" name="Rectangle 25"/>
          <p:cNvSpPr/>
          <p:nvPr/>
        </p:nvSpPr>
        <p:spPr>
          <a:xfrm>
            <a:off x="5319228" y="451550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8" name="Rectangle 27"/>
          <p:cNvSpPr/>
          <p:nvPr/>
        </p:nvSpPr>
        <p:spPr>
          <a:xfrm>
            <a:off x="5319228" y="530798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29" name="Rectangle 28"/>
          <p:cNvSpPr/>
          <p:nvPr/>
        </p:nvSpPr>
        <p:spPr>
          <a:xfrm>
            <a:off x="5319228" y="570422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0" name="Rectangle 29"/>
          <p:cNvSpPr/>
          <p:nvPr/>
        </p:nvSpPr>
        <p:spPr>
          <a:xfrm>
            <a:off x="1207769"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〈-,10, A〉</a:t>
            </a:r>
            <a:endParaRPr lang="en-US" sz="2400" dirty="0">
              <a:solidFill>
                <a:schemeClr val="tx1"/>
              </a:solidFill>
              <a:latin typeface="+mn-lt"/>
            </a:endParaRPr>
          </a:p>
        </p:txBody>
      </p:sp>
      <p:sp>
        <p:nvSpPr>
          <p:cNvPr id="32" name="Rectangle 31"/>
          <p:cNvSpPr/>
          <p:nvPr/>
        </p:nvSpPr>
        <p:spPr>
          <a:xfrm>
            <a:off x="5328834" y="4515977"/>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rPr>
              <a:t>〈-,10, A〉</a:t>
            </a:r>
            <a:endParaRPr lang="en-US" sz="2400" dirty="0">
              <a:solidFill>
                <a:schemeClr val="tx1"/>
              </a:solidFill>
            </a:endParaRPr>
          </a:p>
        </p:txBody>
      </p:sp>
      <p:sp>
        <p:nvSpPr>
          <p:cNvPr id="37" name="Rectangle 36"/>
          <p:cNvSpPr/>
          <p:nvPr/>
        </p:nvSpPr>
        <p:spPr>
          <a:xfrm>
            <a:off x="5923745" y="1678632"/>
            <a:ext cx="396240"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solidFill>
                  <a:schemeClr val="tx1"/>
                </a:solidFill>
                <a:latin typeface="+mn-lt"/>
              </a:rPr>
              <a:t>C</a:t>
            </a:r>
            <a:endParaRPr lang="en-US" sz="2800" dirty="0">
              <a:solidFill>
                <a:schemeClr val="tx1"/>
              </a:solidFill>
              <a:latin typeface="+mn-lt"/>
            </a:endParaRPr>
          </a:p>
        </p:txBody>
      </p:sp>
      <p:sp>
        <p:nvSpPr>
          <p:cNvPr id="38" name="Rectangle 37"/>
          <p:cNvSpPr/>
          <p:nvPr/>
        </p:nvSpPr>
        <p:spPr>
          <a:xfrm>
            <a:off x="739224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1" name="Rectangle 40"/>
          <p:cNvSpPr/>
          <p:nvPr/>
        </p:nvSpPr>
        <p:spPr>
          <a:xfrm>
            <a:off x="7392241" y="491174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2" name="Rectangle 41"/>
          <p:cNvSpPr/>
          <p:nvPr/>
        </p:nvSpPr>
        <p:spPr>
          <a:xfrm>
            <a:off x="7392241" y="530798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3" name="Rectangle 42"/>
          <p:cNvSpPr/>
          <p:nvPr/>
        </p:nvSpPr>
        <p:spPr>
          <a:xfrm>
            <a:off x="7392241" y="570422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57" name="Rectangle 56"/>
          <p:cNvSpPr/>
          <p:nvPr/>
        </p:nvSpPr>
        <p:spPr>
          <a:xfrm>
            <a:off x="3280143" y="4515505"/>
            <a:ext cx="157134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31" name="Rectangle 30"/>
          <p:cNvSpPr/>
          <p:nvPr/>
        </p:nvSpPr>
        <p:spPr>
          <a:xfrm>
            <a:off x="3275339" y="4515505"/>
            <a:ext cx="157134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〈-,20, B〉</a:t>
            </a:r>
            <a:endParaRPr lang="en-US" sz="2400" dirty="0">
              <a:solidFill>
                <a:schemeClr val="tx1"/>
              </a:solidFill>
              <a:latin typeface="+mn-lt"/>
            </a:endParaRPr>
          </a:p>
        </p:txBody>
      </p:sp>
      <p:sp>
        <p:nvSpPr>
          <p:cNvPr id="58" name="Rectangle 57"/>
          <p:cNvSpPr/>
          <p:nvPr/>
        </p:nvSpPr>
        <p:spPr>
          <a:xfrm>
            <a:off x="5319228"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latin typeface="+mn-lt"/>
            </a:endParaRPr>
          </a:p>
        </p:txBody>
      </p:sp>
      <p:sp>
        <p:nvSpPr>
          <p:cNvPr id="45" name="Rectangle 44"/>
          <p:cNvSpPr/>
          <p:nvPr/>
        </p:nvSpPr>
        <p:spPr>
          <a:xfrm>
            <a:off x="5324031" y="4911745"/>
            <a:ext cx="160527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smtClean="0">
                <a:solidFill>
                  <a:schemeClr val="tx1"/>
                </a:solidFill>
              </a:rPr>
              <a:t>〈-,20, B〉</a:t>
            </a:r>
            <a:endParaRPr lang="en-US" sz="2400" dirty="0">
              <a:solidFill>
                <a:schemeClr val="tx1"/>
              </a:solidFill>
            </a:endParaRPr>
          </a:p>
        </p:txBody>
      </p:sp>
      <p:grpSp>
        <p:nvGrpSpPr>
          <p:cNvPr id="44" name="Group 43"/>
          <p:cNvGrpSpPr/>
          <p:nvPr/>
        </p:nvGrpSpPr>
        <p:grpSpPr>
          <a:xfrm>
            <a:off x="3991215" y="2192064"/>
            <a:ext cx="4162605" cy="497906"/>
            <a:chOff x="1897380" y="2039554"/>
            <a:chExt cx="4162605" cy="497906"/>
          </a:xfrm>
        </p:grpSpPr>
        <p:cxnSp>
          <p:nvCxnSpPr>
            <p:cNvPr id="46" name="Straight Arrow Connector 45"/>
            <p:cNvCxnSpPr/>
            <p:nvPr/>
          </p:nvCxnSpPr>
          <p:spPr>
            <a:xfrm flipH="1">
              <a:off x="1897380" y="2537460"/>
              <a:ext cx="4162605"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47" name="Rectangle 46"/>
            <p:cNvSpPr/>
            <p:nvPr/>
          </p:nvSpPr>
          <p:spPr>
            <a:xfrm>
              <a:off x="3634505" y="203955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48" name="Rectangle 47"/>
          <p:cNvSpPr/>
          <p:nvPr/>
        </p:nvSpPr>
        <p:spPr>
          <a:xfrm>
            <a:off x="3277740" y="4515505"/>
            <a:ext cx="1578552"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〈5,20</a:t>
            </a:r>
            <a:r>
              <a:rPr lang="en-US" sz="2400" dirty="0" smtClean="0">
                <a:solidFill>
                  <a:schemeClr val="tx1"/>
                </a:solidFill>
                <a:latin typeface="+mn-lt"/>
              </a:rPr>
              <a:t>, B〉</a:t>
            </a:r>
            <a:endParaRPr lang="en-US" sz="2400" dirty="0">
              <a:solidFill>
                <a:schemeClr val="tx1"/>
              </a:solidFill>
              <a:latin typeface="+mn-lt"/>
            </a:endParaRPr>
          </a:p>
        </p:txBody>
      </p:sp>
      <p:sp>
        <p:nvSpPr>
          <p:cNvPr id="49" name="Rectangle 48"/>
          <p:cNvSpPr/>
          <p:nvPr/>
        </p:nvSpPr>
        <p:spPr>
          <a:xfrm>
            <a:off x="7392241" y="4515505"/>
            <a:ext cx="1523159"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〈5,20</a:t>
            </a:r>
            <a:r>
              <a:rPr lang="en-US" sz="2400" dirty="0" smtClean="0">
                <a:solidFill>
                  <a:schemeClr val="tx1"/>
                </a:solidFill>
                <a:latin typeface="+mn-lt"/>
              </a:rPr>
              <a:t>, B〉</a:t>
            </a:r>
            <a:endParaRPr lang="en-US" sz="2400" dirty="0">
              <a:solidFill>
                <a:schemeClr val="tx1"/>
              </a:solidFill>
              <a:latin typeface="+mn-lt"/>
            </a:endParaRPr>
          </a:p>
        </p:txBody>
      </p:sp>
      <p:grpSp>
        <p:nvGrpSpPr>
          <p:cNvPr id="50" name="Group 49"/>
          <p:cNvGrpSpPr/>
          <p:nvPr/>
        </p:nvGrpSpPr>
        <p:grpSpPr>
          <a:xfrm>
            <a:off x="1857820" y="2874522"/>
            <a:ext cx="6296000" cy="495599"/>
            <a:chOff x="-236014" y="2041861"/>
            <a:chExt cx="6296000" cy="495599"/>
          </a:xfrm>
        </p:grpSpPr>
        <p:cxnSp>
          <p:nvCxnSpPr>
            <p:cNvPr id="51" name="Straight Arrow Connector 50"/>
            <p:cNvCxnSpPr/>
            <p:nvPr/>
          </p:nvCxnSpPr>
          <p:spPr>
            <a:xfrm flipH="1">
              <a:off x="-236014" y="2537460"/>
              <a:ext cx="6296000"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52" name="Rectangle 51"/>
            <p:cNvSpPr/>
            <p:nvPr/>
          </p:nvSpPr>
          <p:spPr>
            <a:xfrm>
              <a:off x="2597395" y="2041861"/>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53" name="Rectangle 52"/>
          <p:cNvSpPr/>
          <p:nvPr/>
        </p:nvSpPr>
        <p:spPr>
          <a:xfrm>
            <a:off x="1198163" y="4515505"/>
            <a:ext cx="1560368"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〈6,10</a:t>
            </a:r>
            <a:r>
              <a:rPr lang="en-US" sz="2400" dirty="0" smtClean="0">
                <a:solidFill>
                  <a:schemeClr val="tx1"/>
                </a:solidFill>
                <a:latin typeface="+mn-lt"/>
              </a:rPr>
              <a:t>, A〉</a:t>
            </a:r>
            <a:endParaRPr lang="en-US" sz="2400" dirty="0">
              <a:solidFill>
                <a:schemeClr val="tx1"/>
              </a:solidFill>
              <a:latin typeface="+mn-lt"/>
            </a:endParaRPr>
          </a:p>
        </p:txBody>
      </p:sp>
      <p:sp>
        <p:nvSpPr>
          <p:cNvPr id="59" name="Rectangle 58"/>
          <p:cNvSpPr/>
          <p:nvPr/>
        </p:nvSpPr>
        <p:spPr>
          <a:xfrm>
            <a:off x="7397044" y="4916526"/>
            <a:ext cx="1518356"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〈6,10</a:t>
            </a:r>
            <a:r>
              <a:rPr lang="en-US" sz="2400" dirty="0" smtClean="0">
                <a:solidFill>
                  <a:schemeClr val="tx1"/>
                </a:solidFill>
                <a:latin typeface="+mn-lt"/>
              </a:rPr>
              <a:t>, A〉</a:t>
            </a:r>
            <a:endParaRPr lang="en-US" sz="2400" dirty="0">
              <a:solidFill>
                <a:schemeClr val="tx1"/>
              </a:solidFill>
              <a:latin typeface="+mn-lt"/>
            </a:endParaRPr>
          </a:p>
        </p:txBody>
      </p:sp>
      <p:sp>
        <p:nvSpPr>
          <p:cNvPr id="61" name="Rectangle 60"/>
          <p:cNvSpPr/>
          <p:nvPr/>
        </p:nvSpPr>
        <p:spPr>
          <a:xfrm>
            <a:off x="5333105" y="4510724"/>
            <a:ext cx="1591397"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smtClean="0">
                <a:solidFill>
                  <a:schemeClr val="tx1"/>
                </a:solidFill>
                <a:latin typeface="+mn-lt"/>
              </a:rPr>
              <a:t>〈5,20</a:t>
            </a:r>
            <a:r>
              <a:rPr lang="en-US" sz="2400" dirty="0" smtClean="0">
                <a:solidFill>
                  <a:schemeClr val="tx1"/>
                </a:solidFill>
                <a:latin typeface="+mn-lt"/>
              </a:rPr>
              <a:t>, B〉</a:t>
            </a:r>
            <a:endParaRPr lang="en-US" sz="2400" dirty="0">
              <a:solidFill>
                <a:schemeClr val="tx1"/>
              </a:solidFill>
              <a:latin typeface="+mn-lt"/>
            </a:endParaRPr>
          </a:p>
        </p:txBody>
      </p:sp>
      <p:sp>
        <p:nvSpPr>
          <p:cNvPr id="62" name="Rectangle 61"/>
          <p:cNvSpPr/>
          <p:nvPr/>
        </p:nvSpPr>
        <p:spPr>
          <a:xfrm>
            <a:off x="5337908" y="4911745"/>
            <a:ext cx="1586594" cy="396240"/>
          </a:xfrm>
          <a:prstGeom prst="rect">
            <a:avLst/>
          </a:prstGeom>
          <a:solidFill>
            <a:schemeClr val="bg1"/>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400" dirty="0" smtClean="0">
                <a:solidFill>
                  <a:schemeClr val="tx1"/>
                </a:solidFill>
                <a:latin typeface="+mn-lt"/>
              </a:rPr>
              <a:t>〈6,10, A〉</a:t>
            </a:r>
            <a:endParaRPr lang="en-US" sz="2400" dirty="0">
              <a:solidFill>
                <a:schemeClr val="tx1"/>
              </a:solidFill>
              <a:latin typeface="+mn-lt"/>
            </a:endParaRPr>
          </a:p>
        </p:txBody>
      </p:sp>
      <p:sp>
        <p:nvSpPr>
          <p:cNvPr id="4" name="Right Arrow 3"/>
          <p:cNvSpPr/>
          <p:nvPr/>
        </p:nvSpPr>
        <p:spPr>
          <a:xfrm>
            <a:off x="4939832" y="4560989"/>
            <a:ext cx="312773" cy="254852"/>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smtClean="0">
              <a:solidFill>
                <a:schemeClr val="tx1"/>
              </a:solidFill>
              <a:latin typeface="+mn-lt"/>
            </a:endParaRPr>
          </a:p>
        </p:txBody>
      </p:sp>
      <p:sp>
        <p:nvSpPr>
          <p:cNvPr id="60" name="Right Arrow 59"/>
          <p:cNvSpPr/>
          <p:nvPr/>
        </p:nvSpPr>
        <p:spPr>
          <a:xfrm>
            <a:off x="4945368" y="4949867"/>
            <a:ext cx="311549" cy="253854"/>
          </a:xfrm>
          <a:prstGeom prst="rightArrow">
            <a:avLst/>
          </a:prstGeom>
          <a:solidFill>
            <a:srgbClr val="FFFF00"/>
          </a:solidFill>
          <a:ln w="285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smtClean="0">
              <a:solidFill>
                <a:schemeClr val="tx1"/>
              </a:solidFill>
              <a:latin typeface="+mn-lt"/>
            </a:endParaRPr>
          </a:p>
        </p:txBody>
      </p:sp>
      <p:grpSp>
        <p:nvGrpSpPr>
          <p:cNvPr id="63" name="Group 62"/>
          <p:cNvGrpSpPr/>
          <p:nvPr/>
        </p:nvGrpSpPr>
        <p:grpSpPr>
          <a:xfrm>
            <a:off x="6072517" y="3522289"/>
            <a:ext cx="2081303" cy="512826"/>
            <a:chOff x="3978683" y="2024634"/>
            <a:chExt cx="2081303" cy="512826"/>
          </a:xfrm>
        </p:grpSpPr>
        <p:cxnSp>
          <p:nvCxnSpPr>
            <p:cNvPr id="64" name="Straight Arrow Connector 63"/>
            <p:cNvCxnSpPr/>
            <p:nvPr/>
          </p:nvCxnSpPr>
          <p:spPr>
            <a:xfrm flipH="1">
              <a:off x="3978683" y="2537460"/>
              <a:ext cx="2081303" cy="0"/>
            </a:xfrm>
            <a:prstGeom prst="straightConnector1">
              <a:avLst/>
            </a:prstGeom>
            <a:ln>
              <a:solidFill>
                <a:schemeClr val="accent6">
                  <a:lumMod val="75000"/>
                </a:schemeClr>
              </a:solidFill>
              <a:prstDash val="solid"/>
              <a:headEnd type="triangle"/>
              <a:tailEnd type="triangle"/>
            </a:ln>
            <a:effectLst/>
          </p:spPr>
          <p:style>
            <a:lnRef idx="3">
              <a:schemeClr val="dk1"/>
            </a:lnRef>
            <a:fillRef idx="0">
              <a:schemeClr val="dk1"/>
            </a:fillRef>
            <a:effectRef idx="2">
              <a:schemeClr val="dk1"/>
            </a:effectRef>
            <a:fontRef idx="minor">
              <a:schemeClr val="tx1"/>
            </a:fontRef>
          </p:style>
        </p:cxnSp>
        <p:sp>
          <p:nvSpPr>
            <p:cNvPr id="65" name="Rectangle 64"/>
            <p:cNvSpPr/>
            <p:nvPr/>
          </p:nvSpPr>
          <p:spPr>
            <a:xfrm>
              <a:off x="4636943" y="2024634"/>
              <a:ext cx="946093" cy="492443"/>
            </a:xfrm>
            <a:prstGeom prst="rect">
              <a:avLst/>
            </a:prstGeom>
          </p:spPr>
          <p:txBody>
            <a:bodyPr wrap="none">
              <a:spAutoFit/>
            </a:bodyPr>
            <a:lstStyle/>
            <a:p>
              <a:pPr lvl="0"/>
              <a:r>
                <a:rPr lang="en-US" sz="2600" dirty="0" smtClean="0">
                  <a:solidFill>
                    <a:schemeClr val="accent6">
                      <a:lumMod val="75000"/>
                    </a:schemeClr>
                  </a:solidFill>
                  <a:latin typeface="Arial"/>
                </a:rPr>
                <a:t>sync</a:t>
              </a:r>
              <a:endParaRPr lang="en-US" sz="2600" dirty="0">
                <a:solidFill>
                  <a:schemeClr val="accent6">
                    <a:lumMod val="75000"/>
                  </a:schemeClr>
                </a:solidFill>
                <a:latin typeface="Arial"/>
              </a:endParaRPr>
            </a:p>
          </p:txBody>
        </p:sp>
      </p:grpSp>
      <p:sp>
        <p:nvSpPr>
          <p:cNvPr id="54" name="Rectangle 53"/>
          <p:cNvSpPr/>
          <p:nvPr/>
        </p:nvSpPr>
        <p:spPr>
          <a:xfrm>
            <a:off x="0" y="6459507"/>
            <a:ext cx="3256020" cy="400110"/>
          </a:xfrm>
          <a:prstGeom prst="rect">
            <a:avLst/>
          </a:prstGeom>
          <a:solidFill>
            <a:schemeClr val="tx1"/>
          </a:solidFill>
        </p:spPr>
        <p:txBody>
          <a:bodyPr wrap="none">
            <a:spAutoFit/>
          </a:bodyPr>
          <a:lstStyle/>
          <a:p>
            <a:r>
              <a:rPr lang="en-US">
                <a:solidFill>
                  <a:schemeClr val="accent6">
                    <a:lumMod val="75000"/>
                  </a:schemeClr>
                </a:solidFill>
                <a:latin typeface="Arial" charset="0"/>
                <a:ea typeface="Arial" charset="0"/>
                <a:cs typeface="Arial" charset="0"/>
              </a:rPr>
              <a:t>〈CSN, local TS, node-id〉</a:t>
            </a:r>
          </a:p>
        </p:txBody>
      </p:sp>
    </p:spTree>
    <p:extLst>
      <p:ext uri="{BB962C8B-B14F-4D97-AF65-F5344CB8AC3E}">
        <p14:creationId xmlns:p14="http://schemas.microsoft.com/office/powerpoint/2010/main" val="19733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P spid="61" grpId="0" animBg="1"/>
      <p:bldP spid="62" grpId="0" animBg="1"/>
      <p:bldP spid="4"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When nodes receive new CSNs, can discard all committed log entries seen up to that point</a:t>
            </a:r>
          </a:p>
          <a:p>
            <a:pPr lvl="1"/>
            <a:r>
              <a:rPr lang="en-US" dirty="0" smtClean="0"/>
              <a:t>Sync protocol </a:t>
            </a:r>
            <a:r>
              <a:rPr lang="en-US" dirty="0" smtClean="0">
                <a:sym typeface="Wingdings"/>
              </a:rPr>
              <a:t> </a:t>
            </a:r>
            <a:r>
              <a:rPr lang="en-US" dirty="0" smtClean="0"/>
              <a:t>CSNs received in order</a:t>
            </a:r>
          </a:p>
          <a:p>
            <a:endParaRPr lang="en-US" dirty="0"/>
          </a:p>
          <a:p>
            <a:r>
              <a:rPr lang="en-US" dirty="0" smtClean="0"/>
              <a:t>Keep copy of whole database as of highest CSN</a:t>
            </a:r>
          </a:p>
          <a:p>
            <a:pPr lvl="1"/>
            <a:endParaRPr lang="en-US" dirty="0"/>
          </a:p>
          <a:p>
            <a:r>
              <a:rPr lang="en-US" dirty="0" smtClean="0"/>
              <a:t>Result: No need to keep years of log data</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
        <p:nvSpPr>
          <p:cNvPr id="4" name="Title 3"/>
          <p:cNvSpPr>
            <a:spLocks noGrp="1"/>
          </p:cNvSpPr>
          <p:nvPr>
            <p:ph type="title"/>
          </p:nvPr>
        </p:nvSpPr>
        <p:spPr/>
        <p:txBody>
          <a:bodyPr/>
          <a:lstStyle/>
          <a:p>
            <a:r>
              <a:rPr lang="en-US" dirty="0" smtClean="0"/>
              <a:t>Trimming the log</a:t>
            </a:r>
            <a:endParaRPr lang="en-US" dirty="0"/>
          </a:p>
        </p:txBody>
      </p:sp>
    </p:spTree>
    <p:extLst>
      <p:ext uri="{BB962C8B-B14F-4D97-AF65-F5344CB8AC3E}">
        <p14:creationId xmlns:p14="http://schemas.microsoft.com/office/powerpoint/2010/main" val="1068685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Suppose a user </a:t>
            </a:r>
            <a:r>
              <a:rPr lang="en-US" dirty="0" smtClean="0">
                <a:solidFill>
                  <a:srgbClr val="E77500"/>
                </a:solidFill>
              </a:rPr>
              <a:t>creates meeting</a:t>
            </a:r>
            <a:r>
              <a:rPr lang="en-US" dirty="0" smtClean="0"/>
              <a:t>, then decides to </a:t>
            </a:r>
            <a:r>
              <a:rPr lang="en-US" dirty="0" smtClean="0">
                <a:solidFill>
                  <a:srgbClr val="E77500"/>
                </a:solidFill>
              </a:rPr>
              <a:t>delete or change it</a:t>
            </a:r>
          </a:p>
          <a:p>
            <a:pPr lvl="1"/>
            <a:r>
              <a:rPr lang="en-US" dirty="0" smtClean="0"/>
              <a:t>What CSN order must these ops have?</a:t>
            </a:r>
          </a:p>
          <a:p>
            <a:pPr lvl="2"/>
            <a:r>
              <a:rPr lang="en-US" dirty="0" smtClean="0"/>
              <a:t>Create first, then delete or modify</a:t>
            </a:r>
          </a:p>
          <a:p>
            <a:pPr lvl="2"/>
            <a:r>
              <a:rPr lang="en-US" dirty="0" smtClean="0"/>
              <a:t>Must be true in every node’s view of tentative log entries, too</a:t>
            </a:r>
          </a:p>
          <a:p>
            <a:endParaRPr lang="en-US" dirty="0"/>
          </a:p>
          <a:p>
            <a:r>
              <a:rPr lang="en-US" dirty="0" smtClean="0"/>
              <a:t>Rule: Primary’s total write order </a:t>
            </a:r>
            <a:r>
              <a:rPr lang="en-US" dirty="0" smtClean="0">
                <a:solidFill>
                  <a:srgbClr val="E77500"/>
                </a:solidFill>
              </a:rPr>
              <a:t>must preserve causal order</a:t>
            </a:r>
            <a:r>
              <a:rPr lang="en-US" dirty="0" smtClean="0">
                <a:solidFill>
                  <a:schemeClr val="accent6">
                    <a:lumMod val="75000"/>
                  </a:schemeClr>
                </a:solidFill>
              </a:rPr>
              <a:t> </a:t>
            </a:r>
            <a:r>
              <a:rPr lang="en-US" dirty="0" smtClean="0"/>
              <a:t>of </a:t>
            </a:r>
            <a:r>
              <a:rPr lang="en-US" dirty="0" smtClean="0"/>
              <a:t>writes</a:t>
            </a:r>
          </a:p>
          <a:p>
            <a:pPr lvl="1"/>
            <a:r>
              <a:rPr lang="en-US" dirty="0" smtClean="0"/>
              <a:t>Q: How?</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
        <p:nvSpPr>
          <p:cNvPr id="4" name="Title 3"/>
          <p:cNvSpPr>
            <a:spLocks noGrp="1"/>
          </p:cNvSpPr>
          <p:nvPr>
            <p:ph type="title"/>
          </p:nvPr>
        </p:nvSpPr>
        <p:spPr/>
        <p:txBody>
          <a:bodyPr/>
          <a:lstStyle/>
          <a:p>
            <a:r>
              <a:rPr lang="en-US" sz="3600" dirty="0" smtClean="0"/>
              <a:t>Primary commit order constraint</a:t>
            </a:r>
            <a:endParaRPr lang="en-US" sz="3600" dirty="0"/>
          </a:p>
        </p:txBody>
      </p:sp>
    </p:spTree>
    <p:extLst>
      <p:ext uri="{BB962C8B-B14F-4D97-AF65-F5344CB8AC3E}">
        <p14:creationId xmlns:p14="http://schemas.microsoft.com/office/powerpoint/2010/main" val="2924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Rule</a:t>
            </a:r>
            <a:r>
              <a:rPr lang="en-US" dirty="0" smtClean="0"/>
              <a:t>: Primary’s total write order </a:t>
            </a:r>
            <a:r>
              <a:rPr lang="en-US" dirty="0" smtClean="0">
                <a:solidFill>
                  <a:srgbClr val="E77500"/>
                </a:solidFill>
              </a:rPr>
              <a:t>must preserve causal order</a:t>
            </a:r>
            <a:r>
              <a:rPr lang="en-US" dirty="0" smtClean="0">
                <a:solidFill>
                  <a:schemeClr val="accent6">
                    <a:lumMod val="75000"/>
                  </a:schemeClr>
                </a:solidFill>
              </a:rPr>
              <a:t> </a:t>
            </a:r>
            <a:r>
              <a:rPr lang="en-US" dirty="0" smtClean="0"/>
              <a:t>of </a:t>
            </a:r>
            <a:r>
              <a:rPr lang="en-US" dirty="0" smtClean="0"/>
              <a:t>writes</a:t>
            </a:r>
          </a:p>
          <a:p>
            <a:endParaRPr lang="en-US" dirty="0" smtClean="0"/>
          </a:p>
          <a:p>
            <a:r>
              <a:rPr lang="en-US" dirty="0" smtClean="0"/>
              <a:t>How?</a:t>
            </a:r>
          </a:p>
          <a:p>
            <a:pPr lvl="1"/>
            <a:r>
              <a:rPr lang="en-US" dirty="0" smtClean="0"/>
              <a:t>Nodes sync </a:t>
            </a:r>
            <a:r>
              <a:rPr lang="en-US" smtClean="0">
                <a:solidFill>
                  <a:srgbClr val="E77500"/>
                </a:solidFill>
              </a:rPr>
              <a:t>full</a:t>
            </a:r>
            <a:r>
              <a:rPr lang="en-US" smtClean="0"/>
              <a:t> logs</a:t>
            </a:r>
          </a:p>
          <a:p>
            <a:pPr lvl="2"/>
            <a:r>
              <a:rPr lang="en-US" dirty="0" smtClean="0"/>
              <a:t>If </a:t>
            </a:r>
            <a:r>
              <a:rPr lang="en-US" b="1" dirty="0" smtClean="0"/>
              <a:t>A</a:t>
            </a:r>
            <a:r>
              <a:rPr lang="en-US" dirty="0" smtClean="0"/>
              <a:t> </a:t>
            </a:r>
            <a:r>
              <a:rPr lang="en-US" dirty="0" smtClean="0">
                <a:sym typeface="Wingdings"/>
              </a:rPr>
              <a:t> </a:t>
            </a:r>
            <a:r>
              <a:rPr lang="en-US" b="1" dirty="0" smtClean="0">
                <a:sym typeface="Wingdings"/>
              </a:rPr>
              <a:t>B</a:t>
            </a:r>
            <a:r>
              <a:rPr lang="en-US" dirty="0" smtClean="0">
                <a:sym typeface="Wingdings"/>
              </a:rPr>
              <a:t> then </a:t>
            </a:r>
            <a:r>
              <a:rPr lang="en-US" b="1" dirty="0" smtClean="0">
                <a:sym typeface="Wingdings"/>
              </a:rPr>
              <a:t>A</a:t>
            </a:r>
            <a:r>
              <a:rPr lang="en-US" dirty="0" smtClean="0">
                <a:sym typeface="Wingdings"/>
              </a:rPr>
              <a:t> is in all logs before </a:t>
            </a:r>
            <a:r>
              <a:rPr lang="en-US" b="1" dirty="0" smtClean="0">
                <a:sym typeface="Wingdings"/>
              </a:rPr>
              <a:t>B</a:t>
            </a:r>
            <a:r>
              <a:rPr lang="en-US" dirty="0" smtClean="0"/>
              <a:t> </a:t>
            </a:r>
          </a:p>
          <a:p>
            <a:pPr lvl="1"/>
            <a:r>
              <a:rPr lang="en-US" dirty="0" smtClean="0"/>
              <a:t>Primary orders newly synced writes in </a:t>
            </a:r>
            <a:r>
              <a:rPr lang="en-US" dirty="0" smtClean="0">
                <a:solidFill>
                  <a:srgbClr val="E77500"/>
                </a:solidFill>
              </a:rPr>
              <a:t>tentative order</a:t>
            </a:r>
          </a:p>
          <a:p>
            <a:pPr lvl="2"/>
            <a:r>
              <a:rPr lang="en-US" dirty="0" smtClean="0"/>
              <a:t>Primary will commit </a:t>
            </a:r>
            <a:r>
              <a:rPr lang="en-US" b="1" dirty="0" smtClean="0"/>
              <a:t>A</a:t>
            </a:r>
            <a:r>
              <a:rPr lang="en-US" dirty="0" smtClean="0"/>
              <a:t> and then commit </a:t>
            </a:r>
            <a:r>
              <a:rPr lang="en-US" b="1" dirty="0" smtClean="0"/>
              <a:t>B</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
        <p:nvSpPr>
          <p:cNvPr id="4" name="Title 3"/>
          <p:cNvSpPr>
            <a:spLocks noGrp="1"/>
          </p:cNvSpPr>
          <p:nvPr>
            <p:ph type="title"/>
          </p:nvPr>
        </p:nvSpPr>
        <p:spPr/>
        <p:txBody>
          <a:bodyPr/>
          <a:lstStyle/>
          <a:p>
            <a:r>
              <a:rPr lang="en-US" sz="3600" dirty="0" smtClean="0"/>
              <a:t>Primary preserves causal order</a:t>
            </a:r>
            <a:endParaRPr lang="en-US" sz="3600" dirty="0"/>
          </a:p>
        </p:txBody>
      </p:sp>
    </p:spTree>
    <p:extLst>
      <p:ext uri="{BB962C8B-B14F-4D97-AF65-F5344CB8AC3E}">
        <p14:creationId xmlns:p14="http://schemas.microsoft.com/office/powerpoint/2010/main" val="1320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US" i="1" dirty="0"/>
              <a:t>Is eventual consistency a useful </a:t>
            </a:r>
            <a:r>
              <a:rPr lang="en-US" i="1" dirty="0" smtClean="0"/>
              <a:t>idea?</a:t>
            </a:r>
          </a:p>
          <a:p>
            <a:r>
              <a:rPr lang="en-US" dirty="0" smtClean="0"/>
              <a:t>Yes</a:t>
            </a:r>
            <a:r>
              <a:rPr lang="en-US" dirty="0"/>
              <a:t>: </a:t>
            </a:r>
            <a:r>
              <a:rPr lang="en-US" dirty="0" smtClean="0"/>
              <a:t>we want </a:t>
            </a:r>
            <a:r>
              <a:rPr lang="en-US" dirty="0"/>
              <a:t>fast writes to local copies  </a:t>
            </a:r>
            <a:r>
              <a:rPr lang="en-US" dirty="0" smtClean="0"/>
              <a:t>iPhone sync</a:t>
            </a:r>
            <a:r>
              <a:rPr lang="en-US" dirty="0"/>
              <a:t>, Dropbox, </a:t>
            </a:r>
            <a:r>
              <a:rPr lang="en-US" dirty="0">
                <a:solidFill>
                  <a:srgbClr val="E77500"/>
                </a:solidFill>
              </a:rPr>
              <a:t>Dynamo</a:t>
            </a:r>
            <a:r>
              <a:rPr lang="en-US" dirty="0" smtClean="0"/>
              <a:t>,</a:t>
            </a:r>
            <a:r>
              <a:rPr lang="en-US" i="1" dirty="0" smtClean="0"/>
              <a:t> </a:t>
            </a:r>
            <a:r>
              <a:rPr lang="mr-IN" i="1" dirty="0" smtClean="0"/>
              <a:t>…</a:t>
            </a:r>
            <a:endParaRPr lang="en-US" i="1" dirty="0" smtClean="0"/>
          </a:p>
          <a:p>
            <a:endParaRPr lang="en-US" dirty="0"/>
          </a:p>
          <a:p>
            <a:r>
              <a:rPr lang="en-US" i="1" dirty="0" smtClean="0"/>
              <a:t>Are </a:t>
            </a:r>
            <a:r>
              <a:rPr lang="en-US" i="1" dirty="0"/>
              <a:t>update conflicts a real problem?  </a:t>
            </a:r>
            <a:endParaRPr lang="en-US" i="1" dirty="0" smtClean="0"/>
          </a:p>
          <a:p>
            <a:r>
              <a:rPr lang="en-US" dirty="0" smtClean="0"/>
              <a:t>Yes—all </a:t>
            </a:r>
            <a:r>
              <a:rPr lang="en-US" dirty="0"/>
              <a:t>systems have some more or less awkward </a:t>
            </a:r>
            <a:r>
              <a:rPr lang="en-US" dirty="0" smtClean="0"/>
              <a:t>solution</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
        <p:nvSpPr>
          <p:cNvPr id="4" name="Title 3"/>
          <p:cNvSpPr>
            <a:spLocks noGrp="1"/>
          </p:cNvSpPr>
          <p:nvPr>
            <p:ph type="title"/>
          </p:nvPr>
        </p:nvSpPr>
        <p:spPr/>
        <p:txBody>
          <a:bodyPr/>
          <a:lstStyle/>
          <a:p>
            <a:r>
              <a:rPr lang="en-US" dirty="0" smtClean="0"/>
              <a:t>Let’s </a:t>
            </a:r>
            <a:r>
              <a:rPr lang="en-US" dirty="0"/>
              <a:t>step back</a:t>
            </a:r>
          </a:p>
        </p:txBody>
      </p:sp>
    </p:spTree>
    <p:extLst>
      <p:ext uri="{BB962C8B-B14F-4D97-AF65-F5344CB8AC3E}">
        <p14:creationId xmlns:p14="http://schemas.microsoft.com/office/powerpoint/2010/main" val="764151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update functions, </a:t>
            </a:r>
            <a:r>
              <a:rPr lang="en-US" dirty="0"/>
              <a:t>tentative </a:t>
            </a:r>
            <a:r>
              <a:rPr lang="en-US" dirty="0" smtClean="0"/>
              <a:t>ops, </a:t>
            </a:r>
            <a:r>
              <a:rPr lang="mr-IN" dirty="0" smtClean="0"/>
              <a:t>…</a:t>
            </a:r>
            <a:endParaRPr lang="en-US" dirty="0" smtClean="0"/>
          </a:p>
          <a:p>
            <a:endParaRPr lang="en-US" dirty="0"/>
          </a:p>
          <a:p>
            <a:r>
              <a:rPr lang="en-US" dirty="0"/>
              <a:t>Only critical if you want peer-to-peer </a:t>
            </a:r>
            <a:r>
              <a:rPr lang="en-US" dirty="0" smtClean="0"/>
              <a:t>sync</a:t>
            </a:r>
          </a:p>
          <a:p>
            <a:pPr lvl="1"/>
            <a:r>
              <a:rPr lang="en-US" dirty="0"/>
              <a:t>i</a:t>
            </a:r>
            <a:r>
              <a:rPr lang="en-US" dirty="0" smtClean="0"/>
              <a:t>.e</a:t>
            </a:r>
            <a:r>
              <a:rPr lang="en-US" dirty="0"/>
              <a:t>. </a:t>
            </a:r>
            <a:r>
              <a:rPr lang="en-US" dirty="0" smtClean="0"/>
              <a:t>disconnected </a:t>
            </a:r>
            <a:r>
              <a:rPr lang="en-US" dirty="0"/>
              <a:t>operation </a:t>
            </a:r>
            <a:r>
              <a:rPr lang="en-US" dirty="0" smtClean="0"/>
              <a:t>AND ad-hoc connectivity</a:t>
            </a:r>
            <a:endParaRPr lang="en-US" dirty="0" smtClean="0"/>
          </a:p>
          <a:p>
            <a:pPr lvl="1"/>
            <a:endParaRPr lang="en-US" dirty="0" smtClean="0"/>
          </a:p>
          <a:p>
            <a:r>
              <a:rPr lang="en-US" dirty="0" smtClean="0"/>
              <a:t>Only </a:t>
            </a:r>
            <a:r>
              <a:rPr lang="en-US" dirty="0"/>
              <a:t>tolerable if humans are main </a:t>
            </a:r>
            <a:r>
              <a:rPr lang="en-US" dirty="0" smtClean="0"/>
              <a:t>consumers</a:t>
            </a:r>
            <a:endParaRPr lang="en-US" dirty="0" smtClean="0"/>
          </a:p>
          <a:p>
            <a:pPr lvl="1"/>
            <a:r>
              <a:rPr lang="en-US" dirty="0" smtClean="0"/>
              <a:t>Otherwise </a:t>
            </a:r>
            <a:r>
              <a:rPr lang="en-US" dirty="0"/>
              <a:t>you can sync through a central server </a:t>
            </a:r>
            <a:endParaRPr lang="en-US" dirty="0" smtClean="0"/>
          </a:p>
          <a:p>
            <a:pPr lvl="1"/>
            <a:r>
              <a:rPr lang="en-US" dirty="0" smtClean="0"/>
              <a:t>Or </a:t>
            </a:r>
            <a:r>
              <a:rPr lang="en-US" dirty="0"/>
              <a:t>read locally but send updates through a </a:t>
            </a:r>
            <a:r>
              <a:rPr lang="en-US" dirty="0" smtClean="0"/>
              <a:t>master</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Is </a:t>
            </a:r>
            <a:r>
              <a:rPr lang="en-US" sz="3600" dirty="0" smtClean="0"/>
              <a:t>Bayou’s </a:t>
            </a:r>
            <a:r>
              <a:rPr lang="en-US" sz="3600" dirty="0"/>
              <a:t>complexity warranted</a:t>
            </a:r>
            <a:r>
              <a:rPr lang="en-US" sz="3600" dirty="0" smtClean="0"/>
              <a:t>?</a:t>
            </a:r>
            <a:endParaRPr lang="en-US" sz="3600" dirty="0"/>
          </a:p>
        </p:txBody>
      </p:sp>
    </p:spTree>
    <p:extLst>
      <p:ext uri="{BB962C8B-B14F-4D97-AF65-F5344CB8AC3E}">
        <p14:creationId xmlns:p14="http://schemas.microsoft.com/office/powerpoint/2010/main" val="1975535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382" y="1447800"/>
            <a:ext cx="8666017" cy="5029200"/>
          </a:xfrm>
        </p:spPr>
        <p:txBody>
          <a:bodyPr>
            <a:normAutofit/>
          </a:bodyPr>
          <a:lstStyle/>
          <a:p>
            <a:pPr marL="514350" indent="-514350">
              <a:buFont typeface="+mj-lt"/>
              <a:buAutoNum type="arabicPeriod"/>
            </a:pPr>
            <a:r>
              <a:rPr lang="en-US" dirty="0" smtClean="0">
                <a:solidFill>
                  <a:srgbClr val="E77500"/>
                </a:solidFill>
              </a:rPr>
              <a:t>Eventual consistency</a:t>
            </a:r>
            <a:r>
              <a:rPr lang="en-US" dirty="0" smtClean="0"/>
              <a:t>, eventually if updates stop, all replicas are the same</a:t>
            </a:r>
            <a:endParaRPr lang="en-US" dirty="0" smtClean="0">
              <a:solidFill>
                <a:srgbClr val="E77500"/>
              </a:solidFill>
            </a:endParaRPr>
          </a:p>
          <a:p>
            <a:pPr marL="514350" indent="-514350">
              <a:buFont typeface="+mj-lt"/>
              <a:buAutoNum type="arabicPeriod"/>
            </a:pPr>
            <a:endParaRPr lang="en-US" dirty="0">
              <a:solidFill>
                <a:srgbClr val="E77500"/>
              </a:solidFill>
            </a:endParaRPr>
          </a:p>
          <a:p>
            <a:pPr marL="514350" indent="-514350">
              <a:buFont typeface="+mj-lt"/>
              <a:buAutoNum type="arabicPeriod"/>
            </a:pPr>
            <a:r>
              <a:rPr lang="en-US" dirty="0" smtClean="0">
                <a:solidFill>
                  <a:srgbClr val="E77500"/>
                </a:solidFill>
              </a:rPr>
              <a:t>Update </a:t>
            </a:r>
            <a:r>
              <a:rPr lang="en-US" dirty="0">
                <a:solidFill>
                  <a:srgbClr val="E77500"/>
                </a:solidFill>
              </a:rPr>
              <a:t>functions </a:t>
            </a:r>
            <a:r>
              <a:rPr lang="en-US" dirty="0"/>
              <a:t>for automatic application-driven conflict </a:t>
            </a:r>
            <a:r>
              <a:rPr lang="en-US" dirty="0" smtClean="0"/>
              <a:t>resolution</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solidFill>
                  <a:srgbClr val="E77500"/>
                </a:solidFill>
              </a:rPr>
              <a:t>Ordered </a:t>
            </a:r>
            <a:r>
              <a:rPr lang="en-US" dirty="0">
                <a:solidFill>
                  <a:srgbClr val="E77500"/>
                </a:solidFill>
              </a:rPr>
              <a:t>update log </a:t>
            </a:r>
            <a:r>
              <a:rPr lang="en-US" dirty="0"/>
              <a:t>is the real truth, not the </a:t>
            </a:r>
            <a:r>
              <a:rPr lang="en-US" dirty="0" smtClean="0"/>
              <a:t>DB</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Application of </a:t>
            </a:r>
            <a:r>
              <a:rPr lang="en-US" dirty="0" err="1" smtClean="0">
                <a:solidFill>
                  <a:srgbClr val="E77500"/>
                </a:solidFill>
              </a:rPr>
              <a:t>Lamport</a:t>
            </a:r>
            <a:r>
              <a:rPr lang="en-US" dirty="0" smtClean="0">
                <a:solidFill>
                  <a:srgbClr val="E77500"/>
                </a:solidFill>
              </a:rPr>
              <a:t> </a:t>
            </a:r>
            <a:r>
              <a:rPr lang="en-US" dirty="0" smtClean="0">
                <a:solidFill>
                  <a:srgbClr val="E77500"/>
                </a:solidFill>
              </a:rPr>
              <a:t>clocks </a:t>
            </a:r>
            <a:r>
              <a:rPr lang="en-US" dirty="0"/>
              <a:t>for </a:t>
            </a:r>
            <a:r>
              <a:rPr lang="en-US" dirty="0" smtClean="0"/>
              <a:t>eventual consistency that respect causality</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
        <p:nvSpPr>
          <p:cNvPr id="4" name="Title 3"/>
          <p:cNvSpPr>
            <a:spLocks noGrp="1"/>
          </p:cNvSpPr>
          <p:nvPr>
            <p:ph type="title"/>
          </p:nvPr>
        </p:nvSpPr>
        <p:spPr/>
        <p:txBody>
          <a:bodyPr/>
          <a:lstStyle/>
          <a:p>
            <a:r>
              <a:rPr lang="en-US" sz="3600" dirty="0" smtClean="0"/>
              <a:t>What are Bayou’s take-away ideas?</a:t>
            </a:r>
            <a:endParaRPr lang="en-US" sz="3600" dirty="0"/>
          </a:p>
        </p:txBody>
      </p:sp>
    </p:spTree>
    <p:extLst>
      <p:ext uri="{BB962C8B-B14F-4D97-AF65-F5344CB8AC3E}">
        <p14:creationId xmlns:p14="http://schemas.microsoft.com/office/powerpoint/2010/main" val="1259049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4828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Meeting </a:t>
            </a:r>
            <a:r>
              <a:rPr lang="en-US" sz="2400" dirty="0" smtClean="0"/>
              <a:t>room calendar </a:t>
            </a:r>
            <a:r>
              <a:rPr lang="en-US" sz="2400" dirty="0"/>
              <a:t>application </a:t>
            </a:r>
            <a:r>
              <a:rPr lang="en-US" sz="2400" dirty="0" smtClean="0"/>
              <a:t>as case study in ordering and conflicts in a distributed system with poor connectivity</a:t>
            </a:r>
          </a:p>
          <a:p>
            <a:endParaRPr lang="en-US" sz="2400" dirty="0"/>
          </a:p>
          <a:p>
            <a:r>
              <a:rPr lang="en-US" sz="2400" dirty="0" smtClean="0"/>
              <a:t>Each calendar entry = room, time, set of participants</a:t>
            </a:r>
          </a:p>
          <a:p>
            <a:endParaRPr lang="en-US" sz="2400" dirty="0"/>
          </a:p>
          <a:p>
            <a:r>
              <a:rPr lang="en-US" sz="2400" dirty="0" smtClean="0"/>
              <a:t>Want everyone to see the same set of entries, </a:t>
            </a:r>
            <a:r>
              <a:rPr lang="en-US" sz="2400" dirty="0" smtClean="0">
                <a:solidFill>
                  <a:srgbClr val="E77500"/>
                </a:solidFill>
              </a:rPr>
              <a:t>eventually</a:t>
            </a:r>
          </a:p>
          <a:p>
            <a:pPr lvl="1"/>
            <a:r>
              <a:rPr lang="en-US" sz="2000" dirty="0" smtClean="0"/>
              <a:t>Else users may double-book room</a:t>
            </a:r>
          </a:p>
          <a:p>
            <a:pPr lvl="2"/>
            <a:r>
              <a:rPr lang="en-US" sz="1800" dirty="0" smtClean="0"/>
              <a:t>or avoid using an empty room</a:t>
            </a:r>
            <a:endParaRPr lang="en-US" sz="1800" i="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
        <p:nvSpPr>
          <p:cNvPr id="4" name="Title 3"/>
          <p:cNvSpPr>
            <a:spLocks noGrp="1"/>
          </p:cNvSpPr>
          <p:nvPr>
            <p:ph type="title"/>
          </p:nvPr>
        </p:nvSpPr>
        <p:spPr/>
        <p:txBody>
          <a:bodyPr/>
          <a:lstStyle/>
          <a:p>
            <a:r>
              <a:rPr lang="en-US" sz="3200" dirty="0" smtClean="0"/>
              <a:t>Bayou: A Weakly Connected</a:t>
            </a:r>
            <a:br>
              <a:rPr lang="en-US" sz="3200" dirty="0" smtClean="0"/>
            </a:br>
            <a:r>
              <a:rPr lang="en-US" sz="3200" dirty="0" smtClean="0"/>
              <a:t>Replicated Storage System</a:t>
            </a:r>
            <a:endParaRPr lang="en-US" sz="3200" dirty="0"/>
          </a:p>
        </p:txBody>
      </p:sp>
    </p:spTree>
    <p:extLst>
      <p:ext uri="{BB962C8B-B14F-4D97-AF65-F5344CB8AC3E}">
        <p14:creationId xmlns:p14="http://schemas.microsoft.com/office/powerpoint/2010/main" val="182456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a:t>Early </a:t>
            </a:r>
            <a:r>
              <a:rPr lang="en-US" dirty="0" smtClean="0"/>
              <a:t>’90s: </a:t>
            </a:r>
            <a:r>
              <a:rPr lang="en-US" dirty="0"/>
              <a:t>Dawn of PDAs, </a:t>
            </a:r>
            <a:r>
              <a:rPr lang="en-US" dirty="0" smtClean="0"/>
              <a:t>laptops</a:t>
            </a:r>
          </a:p>
          <a:p>
            <a:pPr lvl="1"/>
            <a:r>
              <a:rPr lang="en-US" dirty="0" smtClean="0"/>
              <a:t>H/W clunky but showing clear potential</a:t>
            </a:r>
          </a:p>
          <a:p>
            <a:endParaRPr lang="en-US" dirty="0" smtClean="0"/>
          </a:p>
          <a:p>
            <a:r>
              <a:rPr lang="en-US" dirty="0" smtClean="0"/>
              <a:t>Commercial </a:t>
            </a:r>
            <a:r>
              <a:rPr lang="en-US" dirty="0"/>
              <a:t>devices did not have wireless.  </a:t>
            </a:r>
            <a:endParaRPr lang="en-US" dirty="0" smtClean="0"/>
          </a:p>
          <a:p>
            <a:endParaRPr lang="en-US" dirty="0"/>
          </a:p>
          <a:p>
            <a:r>
              <a:rPr lang="en-US" dirty="0"/>
              <a:t>This problem has not gone away!</a:t>
            </a:r>
          </a:p>
          <a:p>
            <a:pPr lvl="1"/>
            <a:r>
              <a:rPr lang="en-US" dirty="0" smtClean="0"/>
              <a:t>Devices might be off, not have network </a:t>
            </a:r>
            <a:r>
              <a:rPr lang="en-US" dirty="0" smtClean="0"/>
              <a:t>access</a:t>
            </a:r>
          </a:p>
          <a:p>
            <a:pPr lvl="2"/>
            <a:r>
              <a:rPr lang="en-US" dirty="0" smtClean="0"/>
              <a:t>Mainly outside the context of datacenters</a:t>
            </a:r>
          </a:p>
          <a:p>
            <a:pPr lvl="1"/>
            <a:r>
              <a:rPr lang="en-US" dirty="0" smtClean="0"/>
              <a:t>Local write/reads still really fast</a:t>
            </a:r>
          </a:p>
          <a:p>
            <a:pPr lvl="2"/>
            <a:r>
              <a:rPr lang="en-US" dirty="0" smtClean="0"/>
              <a:t>Even in datacenters when replicas are far away (geo-replicated)</a:t>
            </a:r>
            <a:endParaRPr lang="en-US" dirty="0" smtClean="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
        <p:nvSpPr>
          <p:cNvPr id="4" name="Title 3"/>
          <p:cNvSpPr>
            <a:spLocks noGrp="1"/>
          </p:cNvSpPr>
          <p:nvPr>
            <p:ph type="title"/>
          </p:nvPr>
        </p:nvSpPr>
        <p:spPr/>
        <p:txBody>
          <a:bodyPr/>
          <a:lstStyle/>
          <a:p>
            <a:r>
              <a:rPr lang="en-US" dirty="0" smtClean="0"/>
              <a:t>Paper context</a:t>
            </a:r>
            <a:endParaRPr lang="en-US" dirty="0"/>
          </a:p>
        </p:txBody>
      </p:sp>
    </p:spTree>
    <p:extLst>
      <p:ext uri="{BB962C8B-B14F-4D97-AF65-F5344CB8AC3E}">
        <p14:creationId xmlns:p14="http://schemas.microsoft.com/office/powerpoint/2010/main" val="895887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Want my calendar on a disconnected mobile phone</a:t>
            </a:r>
          </a:p>
          <a:p>
            <a:pPr lvl="1"/>
            <a:r>
              <a:rPr lang="en-US" dirty="0" smtClean="0"/>
              <a:t>i.e., each user wants database replicated on </a:t>
            </a:r>
            <a:r>
              <a:rPr lang="en-US" dirty="0" smtClean="0"/>
              <a:t>their mobile </a:t>
            </a:r>
            <a:r>
              <a:rPr lang="en-US" dirty="0" smtClean="0"/>
              <a:t>device</a:t>
            </a:r>
          </a:p>
          <a:p>
            <a:pPr lvl="1"/>
            <a:r>
              <a:rPr lang="en-US" dirty="0" smtClean="0"/>
              <a:t>Not just a single copy</a:t>
            </a:r>
            <a:endParaRPr lang="en-US" dirty="0" smtClean="0"/>
          </a:p>
          <a:p>
            <a:endParaRPr lang="en-US" dirty="0"/>
          </a:p>
          <a:p>
            <a:r>
              <a:rPr lang="en-US" dirty="0" smtClean="0"/>
              <a:t>But phone has only intermittent connectivity</a:t>
            </a:r>
          </a:p>
          <a:p>
            <a:pPr lvl="1"/>
            <a:r>
              <a:rPr lang="en-US" dirty="0" smtClean="0"/>
              <a:t>Mobile data expensive when roaming, Wi-Fi not everywhere, all the time</a:t>
            </a:r>
          </a:p>
          <a:p>
            <a:pPr lvl="1"/>
            <a:r>
              <a:rPr lang="en-US" dirty="0" smtClean="0"/>
              <a:t>Bluetooth useful for direct contact with other calendar users’ devices, but very short range</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6</a:t>
            </a:fld>
            <a:endParaRPr lang="en-US"/>
          </a:p>
        </p:txBody>
      </p:sp>
      <p:sp>
        <p:nvSpPr>
          <p:cNvPr id="4" name="Title 3"/>
          <p:cNvSpPr>
            <a:spLocks noGrp="1"/>
          </p:cNvSpPr>
          <p:nvPr>
            <p:ph type="title"/>
          </p:nvPr>
        </p:nvSpPr>
        <p:spPr/>
        <p:txBody>
          <a:bodyPr/>
          <a:lstStyle/>
          <a:p>
            <a:r>
              <a:rPr lang="en-US" dirty="0" smtClean="0"/>
              <a:t>Why not just a </a:t>
            </a:r>
            <a:r>
              <a:rPr lang="en-US" dirty="0" smtClean="0"/>
              <a:t>central server?</a:t>
            </a:r>
            <a:endParaRPr lang="en-US" dirty="0"/>
          </a:p>
        </p:txBody>
      </p:sp>
    </p:spTree>
    <p:extLst>
      <p:ext uri="{BB962C8B-B14F-4D97-AF65-F5344CB8AC3E}">
        <p14:creationId xmlns:p14="http://schemas.microsoft.com/office/powerpoint/2010/main" val="14339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Suppose two users are in Bluetooth </a:t>
            </a:r>
            <a:r>
              <a:rPr lang="en-US" dirty="0" smtClean="0"/>
              <a:t>range</a:t>
            </a:r>
            <a:endParaRPr lang="en-US" dirty="0"/>
          </a:p>
          <a:p>
            <a:pPr lvl="1"/>
            <a:r>
              <a:rPr lang="en-US" dirty="0" smtClean="0"/>
              <a:t>Each sends entire calendar database to other</a:t>
            </a:r>
          </a:p>
          <a:p>
            <a:pPr lvl="1"/>
            <a:r>
              <a:rPr lang="en-US" dirty="0" smtClean="0"/>
              <a:t>Possibly </a:t>
            </a:r>
            <a:r>
              <a:rPr lang="en-US" dirty="0" smtClean="0"/>
              <a:t>expend lots of network bandwidth</a:t>
            </a:r>
          </a:p>
          <a:p>
            <a:endParaRPr lang="en-US" dirty="0"/>
          </a:p>
          <a:p>
            <a:r>
              <a:rPr lang="en-US" dirty="0" smtClean="0"/>
              <a:t>What if </a:t>
            </a:r>
            <a:r>
              <a:rPr lang="en-US" dirty="0" smtClean="0"/>
              <a:t>the calendars </a:t>
            </a:r>
            <a:r>
              <a:rPr lang="en-US" dirty="0" smtClean="0">
                <a:solidFill>
                  <a:srgbClr val="E77500"/>
                </a:solidFill>
              </a:rPr>
              <a:t>conflict</a:t>
            </a:r>
            <a:r>
              <a:rPr lang="en-US" dirty="0" smtClean="0"/>
              <a:t>, </a:t>
            </a:r>
            <a:r>
              <a:rPr lang="en-US" dirty="0" smtClean="0"/>
              <a:t>e.g., the two calendars have </a:t>
            </a:r>
            <a:r>
              <a:rPr lang="en-US" dirty="0" smtClean="0"/>
              <a:t>concurrent </a:t>
            </a:r>
            <a:r>
              <a:rPr lang="en-US" dirty="0" smtClean="0"/>
              <a:t>meetings in a room?</a:t>
            </a:r>
            <a:endParaRPr lang="en-US" dirty="0" smtClean="0"/>
          </a:p>
          <a:p>
            <a:pPr lvl="1"/>
            <a:r>
              <a:rPr lang="en-US" dirty="0" smtClean="0"/>
              <a:t>iPhone sync keeps both meetings</a:t>
            </a:r>
          </a:p>
          <a:p>
            <a:pPr lvl="1"/>
            <a:endParaRPr lang="en-US" dirty="0" smtClean="0"/>
          </a:p>
          <a:p>
            <a:pPr lvl="1"/>
            <a:r>
              <a:rPr lang="en-US" dirty="0" smtClean="0"/>
              <a:t>Want to do better: </a:t>
            </a:r>
            <a:r>
              <a:rPr lang="en-US" dirty="0" smtClean="0">
                <a:solidFill>
                  <a:srgbClr val="E77500"/>
                </a:solidFill>
              </a:rPr>
              <a:t>automatic conflict resolution</a:t>
            </a:r>
            <a:endParaRPr lang="en-US" dirty="0">
              <a:solidFill>
                <a:srgbClr val="E775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
        <p:nvSpPr>
          <p:cNvPr id="4" name="Title 3"/>
          <p:cNvSpPr>
            <a:spLocks noGrp="1"/>
          </p:cNvSpPr>
          <p:nvPr>
            <p:ph type="title"/>
          </p:nvPr>
        </p:nvSpPr>
        <p:spPr/>
        <p:txBody>
          <a:bodyPr/>
          <a:lstStyle/>
          <a:p>
            <a:r>
              <a:rPr lang="en-US" dirty="0" smtClean="0"/>
              <a:t>Swap complete databases?</a:t>
            </a:r>
            <a:endParaRPr lang="en-US" dirty="0"/>
          </a:p>
        </p:txBody>
      </p:sp>
    </p:spTree>
    <p:extLst>
      <p:ext uri="{BB962C8B-B14F-4D97-AF65-F5344CB8AC3E}">
        <p14:creationId xmlns:p14="http://schemas.microsoft.com/office/powerpoint/2010/main" val="1814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Can’t just view the calendar database as </a:t>
            </a:r>
            <a:r>
              <a:rPr lang="en-US" dirty="0" smtClean="0"/>
              <a:t>abstract bits</a:t>
            </a:r>
            <a:r>
              <a:rPr lang="en-US" dirty="0" smtClean="0"/>
              <a:t>:</a:t>
            </a:r>
            <a:endParaRPr lang="en-US" dirty="0"/>
          </a:p>
          <a:p>
            <a:pPr lvl="1"/>
            <a:r>
              <a:rPr lang="en-US" dirty="0" smtClean="0"/>
              <a:t>Too little information to resolve conflicts:</a:t>
            </a:r>
          </a:p>
          <a:p>
            <a:pPr lvl="2"/>
            <a:endParaRPr lang="en-US" dirty="0" smtClean="0"/>
          </a:p>
          <a:p>
            <a:pPr marL="971550" lvl="1" indent="-514350">
              <a:buFont typeface="+mj-lt"/>
              <a:buAutoNum type="arabicPeriod"/>
            </a:pPr>
            <a:r>
              <a:rPr lang="en-US" dirty="0" smtClean="0"/>
              <a:t>“Both files have changed” can </a:t>
            </a:r>
            <a:r>
              <a:rPr lang="en-US" dirty="0" smtClean="0">
                <a:solidFill>
                  <a:srgbClr val="E77500"/>
                </a:solidFill>
              </a:rPr>
              <a:t>falsely conclude </a:t>
            </a:r>
            <a:r>
              <a:rPr lang="en-US" dirty="0" smtClean="0"/>
              <a:t>calendar </a:t>
            </a:r>
            <a:r>
              <a:rPr lang="en-US" dirty="0" smtClean="0"/>
              <a:t>conflict</a:t>
            </a:r>
          </a:p>
          <a:p>
            <a:pPr lvl="2"/>
            <a:r>
              <a:rPr lang="en-US" dirty="0"/>
              <a:t>e</a:t>
            </a:r>
            <a:r>
              <a:rPr lang="en-US" dirty="0" smtClean="0"/>
              <a:t>.g., Monday 10am meeting in room 3 and Tuesday 11am meeting in room 4</a:t>
            </a:r>
            <a:endParaRPr lang="en-US" dirty="0" smtClean="0"/>
          </a:p>
          <a:p>
            <a:pPr lvl="2"/>
            <a:endParaRPr lang="en-US" dirty="0" smtClean="0"/>
          </a:p>
          <a:p>
            <a:pPr marL="971550" lvl="1" indent="-514350">
              <a:buFont typeface="+mj-lt"/>
              <a:buAutoNum type="arabicPeriod"/>
            </a:pPr>
            <a:r>
              <a:rPr lang="en-US" dirty="0" smtClean="0"/>
              <a:t>“Distinct record in each database changed” can </a:t>
            </a:r>
            <a:r>
              <a:rPr lang="en-US" dirty="0" smtClean="0">
                <a:solidFill>
                  <a:srgbClr val="E77500"/>
                </a:solidFill>
              </a:rPr>
              <a:t>falsely conclude </a:t>
            </a:r>
            <a:r>
              <a:rPr lang="en-US" dirty="0" smtClean="0"/>
              <a:t>no calendar </a:t>
            </a:r>
            <a:r>
              <a:rPr lang="en-US" dirty="0" smtClean="0"/>
              <a:t>conflict</a:t>
            </a:r>
          </a:p>
          <a:p>
            <a:pPr lvl="2"/>
            <a:r>
              <a:rPr lang="en-US" dirty="0"/>
              <a:t>e</a:t>
            </a:r>
            <a:r>
              <a:rPr lang="en-US" dirty="0" smtClean="0"/>
              <a:t>.g., Monday 10–11am meeting in room 3 Doug attending, Monday 10-11am meeting in room 4 Doug attending, </a:t>
            </a:r>
            <a:r>
              <a:rPr lang="mr-IN" dirty="0" smtClean="0"/>
              <a:t>…</a:t>
            </a:r>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
        <p:nvSpPr>
          <p:cNvPr id="4" name="Title 3"/>
          <p:cNvSpPr>
            <a:spLocks noGrp="1"/>
          </p:cNvSpPr>
          <p:nvPr>
            <p:ph type="title"/>
          </p:nvPr>
        </p:nvSpPr>
        <p:spPr/>
        <p:txBody>
          <a:bodyPr/>
          <a:lstStyle/>
          <a:p>
            <a:r>
              <a:rPr lang="en-US" sz="3600" dirty="0" smtClean="0"/>
              <a:t>Automatic conflict </a:t>
            </a:r>
            <a:r>
              <a:rPr lang="en-US" sz="3600" dirty="0" smtClean="0"/>
              <a:t>resolution:</a:t>
            </a:r>
            <a:br>
              <a:rPr lang="en-US" sz="3600" dirty="0" smtClean="0"/>
            </a:br>
            <a:r>
              <a:rPr lang="en-US" sz="3600" dirty="0" smtClean="0"/>
              <a:t>Granularity of “conflicts”</a:t>
            </a:r>
            <a:endParaRPr lang="en-US" sz="3600" dirty="0"/>
          </a:p>
        </p:txBody>
      </p:sp>
    </p:spTree>
    <p:extLst>
      <p:ext uri="{BB962C8B-B14F-4D97-AF65-F5344CB8AC3E}">
        <p14:creationId xmlns:p14="http://schemas.microsoft.com/office/powerpoint/2010/main" val="687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Want intelligence that knows how to </a:t>
            </a:r>
            <a:r>
              <a:rPr lang="en-US" dirty="0" smtClean="0"/>
              <a:t>identify and resolve </a:t>
            </a:r>
            <a:r>
              <a:rPr lang="en-US" dirty="0"/>
              <a:t>conflicts</a:t>
            </a:r>
          </a:p>
          <a:p>
            <a:pPr lvl="1"/>
            <a:endParaRPr lang="en-US" dirty="0" smtClean="0"/>
          </a:p>
          <a:p>
            <a:pPr lvl="1"/>
            <a:r>
              <a:rPr lang="en-US" dirty="0" smtClean="0"/>
              <a:t>More </a:t>
            </a:r>
            <a:r>
              <a:rPr lang="en-US" dirty="0"/>
              <a:t>like users’ updates: read database, think, change request to eliminate conflict</a:t>
            </a:r>
          </a:p>
          <a:p>
            <a:pPr lvl="1"/>
            <a:endParaRPr lang="en-US" dirty="0" smtClean="0"/>
          </a:p>
          <a:p>
            <a:pPr lvl="1"/>
            <a:r>
              <a:rPr lang="en-US" dirty="0" smtClean="0"/>
              <a:t>Must </a:t>
            </a:r>
            <a:r>
              <a:rPr lang="en-US" dirty="0"/>
              <a:t>ensure all nodes resolve conflicts in the same way to keep replicas consistent</a:t>
            </a:r>
          </a:p>
          <a:p>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
        <p:nvSpPr>
          <p:cNvPr id="4" name="Title 3"/>
          <p:cNvSpPr>
            <a:spLocks noGrp="1"/>
          </p:cNvSpPr>
          <p:nvPr>
            <p:ph type="title"/>
          </p:nvPr>
        </p:nvSpPr>
        <p:spPr/>
        <p:txBody>
          <a:bodyPr>
            <a:normAutofit/>
          </a:bodyPr>
          <a:lstStyle/>
          <a:p>
            <a:r>
              <a:rPr lang="en-US" sz="3200" dirty="0" smtClean="0"/>
              <a:t>Application-specific conflict resolution</a:t>
            </a:r>
            <a:endParaRPr lang="en-US" sz="3200" dirty="0"/>
          </a:p>
        </p:txBody>
      </p:sp>
    </p:spTree>
    <p:extLst>
      <p:ext uri="{BB962C8B-B14F-4D97-AF65-F5344CB8AC3E}">
        <p14:creationId xmlns:p14="http://schemas.microsoft.com/office/powerpoint/2010/main" val="162263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4168</TotalTime>
  <Words>2099</Words>
  <Application>Microsoft Macintosh PowerPoint</Application>
  <PresentationFormat>Overhead</PresentationFormat>
  <Paragraphs>412</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Helvetica Neue Medium</vt:lpstr>
      <vt:lpstr>Mangal</vt:lpstr>
      <vt:lpstr>Wingdings</vt:lpstr>
      <vt:lpstr>Arial</vt:lpstr>
      <vt:lpstr>Office Theme</vt:lpstr>
      <vt:lpstr>Eventual Consistency:  Bayou</vt:lpstr>
      <vt:lpstr>Availability versus Consistency </vt:lpstr>
      <vt:lpstr>Eventual consistency</vt:lpstr>
      <vt:lpstr>Bayou: A Weakly Connected Replicated Storage System</vt:lpstr>
      <vt:lpstr>Paper context</vt:lpstr>
      <vt:lpstr>Why not just a central server?</vt:lpstr>
      <vt:lpstr>Swap complete databases?</vt:lpstr>
      <vt:lpstr>Automatic conflict resolution: Granularity of “conflicts”</vt:lpstr>
      <vt:lpstr>Application-specific conflict resolution</vt:lpstr>
      <vt:lpstr>Application-specific update functions</vt:lpstr>
      <vt:lpstr>Potential Problem: Permanently inconsistent replicas</vt:lpstr>
      <vt:lpstr>Totally Order the Updates!</vt:lpstr>
      <vt:lpstr>Agreeing on the update order</vt:lpstr>
      <vt:lpstr>Write log example</vt:lpstr>
      <vt:lpstr>Write log example: Sync problem</vt:lpstr>
      <vt:lpstr>Solution: Roll back and replay</vt:lpstr>
      <vt:lpstr>Does update order respect causality?</vt:lpstr>
      <vt:lpstr>Lamport clocks respect causality</vt:lpstr>
      <vt:lpstr>Lamport clocks respect causality</vt:lpstr>
      <vt:lpstr>Timestamps for write ordering: Limitations</vt:lpstr>
      <vt:lpstr>Fully decentralized commit</vt:lpstr>
      <vt:lpstr>How Bayou commits writes</vt:lpstr>
      <vt:lpstr>How Bayou commits writes (2)</vt:lpstr>
      <vt:lpstr>Committed vs. tentative writes</vt:lpstr>
      <vt:lpstr>Tentative writes</vt:lpstr>
      <vt:lpstr>Ex: Disagreement on tentative writes</vt:lpstr>
      <vt:lpstr>Ex: Disagreement on tentative writes</vt:lpstr>
      <vt:lpstr>Ex: Disagreement on tentative writes</vt:lpstr>
      <vt:lpstr>Ex: Disagreement on tentative writes</vt:lpstr>
      <vt:lpstr>Tentative order ≠ commit order</vt:lpstr>
      <vt:lpstr>Tentative order ≠ commit order</vt:lpstr>
      <vt:lpstr>Trimming the log</vt:lpstr>
      <vt:lpstr>Primary commit order constraint</vt:lpstr>
      <vt:lpstr>Primary preserves causal order</vt:lpstr>
      <vt:lpstr>Let’s step back</vt:lpstr>
      <vt:lpstr>Is Bayou’s complexity warranted?</vt:lpstr>
      <vt:lpstr>What are Bayou’s take-away ideas?</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dc:creator>Wyatt Andrew Lloyd</dc:creator>
  <cp:lastModifiedBy>Wyatt Andrew Lloyd</cp:lastModifiedBy>
  <cp:revision>31</cp:revision>
  <cp:lastPrinted>2018-09-30T23:41:27Z</cp:lastPrinted>
  <dcterms:created xsi:type="dcterms:W3CDTF">2018-09-09T13:59:16Z</dcterms:created>
  <dcterms:modified xsi:type="dcterms:W3CDTF">2018-10-01T13:39:06Z</dcterms:modified>
</cp:coreProperties>
</file>