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304" r:id="rId4"/>
    <p:sldId id="262" r:id="rId5"/>
    <p:sldId id="263" r:id="rId6"/>
    <p:sldId id="264" r:id="rId7"/>
    <p:sldId id="265" r:id="rId8"/>
    <p:sldId id="266" r:id="rId9"/>
    <p:sldId id="267" r:id="rId10"/>
    <p:sldId id="301" r:id="rId11"/>
    <p:sldId id="270" r:id="rId12"/>
    <p:sldId id="271" r:id="rId13"/>
    <p:sldId id="274" r:id="rId14"/>
    <p:sldId id="316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319" r:id="rId35"/>
    <p:sldId id="32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7"/>
    <p:restoredTop sz="85037"/>
  </p:normalViewPr>
  <p:slideViewPr>
    <p:cSldViewPr snapToGrid="0" snapToObjects="1">
      <p:cViewPr>
        <p:scale>
          <a:sx n="109" d="100"/>
          <a:sy n="109" d="100"/>
        </p:scale>
        <p:origin x="3512" y="18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9/23/18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47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7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70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Q:</a:t>
            </a:r>
            <a:r>
              <a:rPr lang="en-US" b="0" baseline="0" dirty="0" smtClean="0"/>
              <a:t> </a:t>
            </a:r>
            <a:r>
              <a:rPr lang="en-US" b="0" dirty="0" smtClean="0"/>
              <a:t>How can we get such a FIFO channel?</a:t>
            </a:r>
          </a:p>
          <a:p>
            <a:r>
              <a:rPr lang="en-US" b="0" dirty="0" smtClean="0"/>
              <a:t>A: At</a:t>
            </a:r>
            <a:r>
              <a:rPr lang="en-US" b="0" baseline="0" dirty="0" smtClean="0"/>
              <a:t>-least-once retransmission + at-most-once deduplication + ordering of messages (</a:t>
            </a:r>
            <a:r>
              <a:rPr lang="en-US" b="0" baseline="0" dirty="0" err="1" smtClean="0"/>
              <a:t>seq</a:t>
            </a:r>
            <a:r>
              <a:rPr lang="en-US" b="0" baseline="0" dirty="0" smtClean="0"/>
              <a:t> no + delivery in </a:t>
            </a:r>
            <a:r>
              <a:rPr lang="en-US" b="0" baseline="0" dirty="0" err="1" smtClean="0"/>
              <a:t>seq</a:t>
            </a:r>
            <a:r>
              <a:rPr lang="en-US" b="0" baseline="0" dirty="0" smtClean="0"/>
              <a:t> no order)</a:t>
            </a:r>
          </a:p>
          <a:p>
            <a:r>
              <a:rPr lang="en-US" b="0" baseline="0" dirty="0" smtClean="0"/>
              <a:t>A: TCP provides all of the above for us as long as processes do not fail (which we assumed here)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EAB4E-334F-0043-B52E-1001B85E85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41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0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6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60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9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11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76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4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1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0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8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07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6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83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024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96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518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(</a:t>
            </a:r>
            <a:r>
              <a:rPr lang="en-US" b="0" dirty="0" err="1" smtClean="0"/>
              <a:t>Chandy-Lamport</a:t>
            </a:r>
            <a:r>
              <a:rPr lang="en-US" b="0" dirty="0" smtClean="0"/>
              <a:t> can’t return</a:t>
            </a:r>
            <a:r>
              <a:rPr lang="en-US" b="0" baseline="0" dirty="0" smtClean="0"/>
              <a:t> this cut if initiated from P3. But could if initiated from P1 or P2.)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1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48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40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P2</a:t>
            </a:r>
            <a:r>
              <a:rPr lang="en-US" baseline="0" dirty="0" smtClean="0"/>
              <a:t> sends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▲ before G-send, so ▲ arrives and marks snapshot before D-</a:t>
            </a:r>
            <a:r>
              <a:rPr lang="en-US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recv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5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3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53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3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9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0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7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78756"/>
            <a:ext cx="11684000" cy="6298245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AB37-D57B-5349-8A73-F9D93383FA9F}" type="datetime1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9/22/18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Vector Clocks and</a:t>
            </a:r>
            <a:b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COS 418: Distributed Systems</a:t>
            </a:r>
          </a:p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Lecture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4</a:t>
            </a: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Wyatt Lloyd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7846" y="178757"/>
            <a:ext cx="10415954" cy="472829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Two events a, 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Lamport clocks: C(a) &lt; C(z)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i="0" spc="0" dirty="0" smtClean="0">
                <a:ea typeface="Helvetica Neue Medium" charset="0"/>
                <a:cs typeface="Helvetica Neue Medium" charset="0"/>
              </a:rPr>
              <a:t>	Conclusion</a:t>
            </a:r>
            <a:r>
              <a:rPr lang="en-US" sz="3200" i="0" spc="0" dirty="0">
                <a:ea typeface="Helvetica Neue Medium" charset="0"/>
                <a:cs typeface="Helvetica Neue Medium" charset="0"/>
              </a:rPr>
              <a:t>: </a:t>
            </a:r>
            <a:r>
              <a:rPr lang="en-US" sz="3200" dirty="0" smtClean="0"/>
              <a:t>z -/-&gt; </a:t>
            </a:r>
            <a:r>
              <a:rPr lang="en-US" sz="3200" dirty="0" smtClean="0">
                <a:sym typeface="Wingdings"/>
              </a:rPr>
              <a:t>a, i.e., either a  z or a || z</a:t>
            </a:r>
            <a:endParaRPr lang="en-US" sz="3600" i="0" spc="0" dirty="0">
              <a:solidFill>
                <a:srgbClr val="FF0000"/>
              </a:solidFill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Vector clocks: V(a) &lt; </a:t>
            </a:r>
            <a:r>
              <a:rPr lang="en-US" sz="3600" i="0" spc="0" dirty="0" smtClean="0">
                <a:ea typeface="Helvetica Neue Medium" charset="0"/>
                <a:cs typeface="Helvetica Neue Medium" charset="0"/>
              </a:rPr>
              <a:t>V(z)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dirty="0">
                <a:ea typeface="Helvetica Neue Medium" charset="0"/>
                <a:cs typeface="Helvetica Neue Medium" charset="0"/>
              </a:rPr>
              <a:t>	</a:t>
            </a:r>
            <a:r>
              <a:rPr lang="en-US" sz="3200" i="0" spc="0" dirty="0" smtClean="0">
                <a:ea typeface="Helvetica Neue Medium" charset="0"/>
                <a:cs typeface="Helvetica Neue Medium" charset="0"/>
              </a:rPr>
              <a:t>Conclusion</a:t>
            </a:r>
            <a:r>
              <a:rPr lang="en-US" sz="3200" i="0" spc="0" dirty="0">
                <a:ea typeface="Helvetica Neue Medium" charset="0"/>
                <a:cs typeface="Helvetica Neue Medium" charset="0"/>
              </a:rPr>
              <a:t>: </a:t>
            </a:r>
            <a:r>
              <a:rPr lang="en-US" sz="3200" dirty="0" smtClean="0"/>
              <a:t>a </a:t>
            </a:r>
            <a:r>
              <a:rPr lang="en-US" sz="3200" dirty="0">
                <a:sym typeface="Wingdings"/>
              </a:rPr>
              <a:t> z</a:t>
            </a:r>
            <a:endParaRPr lang="en-US" altLang="en-US" sz="360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846" y="5129960"/>
            <a:ext cx="968326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Neue Medium" charset="0"/>
                <a:ea typeface="Helvetica Neue Medium" charset="0"/>
                <a:cs typeface="Helvetica Neue Medium" charset="0"/>
              </a:rPr>
              <a:t>Vector clock timestamps </a:t>
            </a:r>
            <a:r>
              <a:rPr lang="en-US" sz="3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precisely capture happens-before </a:t>
            </a:r>
            <a:r>
              <a:rPr lang="en-US" sz="3600" smtClean="0">
                <a:latin typeface="Helvetica Neue Medium" charset="0"/>
                <a:ea typeface="Helvetica Neue Medium" charset="0"/>
                <a:cs typeface="Helvetica Neue Medium" charset="0"/>
              </a:rPr>
              <a:t>relation (potential causality)</a:t>
            </a:r>
            <a:endParaRPr lang="en-US" sz="36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smtClean="0">
                <a:latin typeface="Helvetica Neue Medium" charset="0"/>
                <a:ea typeface="Helvetica Neue Medium" charset="0"/>
                <a:cs typeface="Helvetica Neue Medium" charset="0"/>
              </a:rPr>
              <a:t>Today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Logical Time: Vector clocks</a:t>
            </a:r>
          </a:p>
          <a:p>
            <a:pPr marL="914400" lvl="1" indent="-514350"/>
            <a:endParaRPr lang="en-US" altLang="en-US" sz="2800" b="0" i="0" spc="0" dirty="0">
              <a:solidFill>
                <a:schemeClr val="tx1">
                  <a:lumMod val="50000"/>
                  <a:lumOff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Global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Snapshots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914400" lvl="1" indent="-514350"/>
            <a:r>
              <a:rPr lang="en-US" altLang="en-US" sz="28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FIFO Channels</a:t>
            </a:r>
          </a:p>
          <a:p>
            <a:pPr marL="914400" lvl="1" indent="-514350"/>
            <a:r>
              <a:rPr lang="en-US" altLang="en-US" sz="2800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Chandy-Lamport</a:t>
            </a:r>
            <a:r>
              <a:rPr lang="en-US" altLang="en-US" sz="28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algorithm</a:t>
            </a:r>
            <a:endParaRPr lang="en-US" alt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914400" lvl="1" indent="-514350"/>
            <a:r>
              <a:rPr lang="en-US" alt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Reasoning about C-L: Consistent Cuts</a:t>
            </a:r>
            <a:endParaRPr lang="en-US" alt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999340"/>
          </a:xfrm>
        </p:spPr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What is the state of a </a:t>
            </a:r>
            <a:r>
              <a:rPr lang="en-US" b="0" i="0" spc="0" smtClean="0">
                <a:latin typeface="Helvetica Neue Medium" charset="0"/>
                <a:ea typeface="Helvetica Neue Medium" charset="0"/>
                <a:cs typeface="Helvetica Neue Medium" charset="0"/>
              </a:rPr>
              <a:t>distributed system?</a:t>
            </a:r>
            <a:endParaRPr lang="en-US" b="0" i="0" spc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7" name="Can 6"/>
          <p:cNvSpPr/>
          <p:nvPr/>
        </p:nvSpPr>
        <p:spPr>
          <a:xfrm>
            <a:off x="7984071" y="3888188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799" y="4388554"/>
            <a:ext cx="3182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New York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acct1 balance = $1000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acct2 balance = $2000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492" y="2880617"/>
            <a:ext cx="1392831" cy="13533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7877" y="4019769"/>
            <a:ext cx="3601399" cy="1691534"/>
            <a:chOff x="-123215" y="4019768"/>
            <a:chExt cx="2798490" cy="1691534"/>
          </a:xfrm>
        </p:grpSpPr>
        <p:sp>
          <p:nvSpPr>
            <p:cNvPr id="10" name="Can 9"/>
            <p:cNvSpPr/>
            <p:nvPr/>
          </p:nvSpPr>
          <p:spPr>
            <a:xfrm>
              <a:off x="2197987" y="4019768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23215" y="4233974"/>
              <a:ext cx="213385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San Francisco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acct1 balance = $1000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acct2 balance = $2000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7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N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processes in the system with no 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process failures</a:t>
            </a:r>
          </a:p>
          <a:p>
            <a:pPr lvl="1">
              <a:defRPr/>
            </a:pP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Each process has some state it keeps track of</a:t>
            </a: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endParaRPr lang="en-US" b="0" i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endParaRPr lang="en-US" b="0" i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There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are two 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first-in, first-out, unidirectional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channels between every process 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pair P and Q</a:t>
            </a:r>
          </a:p>
          <a:p>
            <a:pPr lvl="1">
              <a:defRPr/>
            </a:pP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Call them channel(P, Q) and channel(Q, P)</a:t>
            </a:r>
          </a:p>
          <a:p>
            <a:pPr lvl="1">
              <a:defRPr/>
            </a:pPr>
            <a:endParaRPr lang="en-US" b="0" i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defRPr/>
            </a:pP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The channel has state, too: the set of messages inside</a:t>
            </a:r>
          </a:p>
          <a:p>
            <a:pPr lvl="1">
              <a:defRPr/>
            </a:pPr>
            <a:endParaRPr lang="en-US" b="0" i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defRPr/>
            </a:pP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All messages 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sent on channels arrive 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intact, unduplicated, in order</a:t>
            </a:r>
            <a:endParaRPr lang="en-US" b="0" i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System model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FIFO communication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 smtClean="0"/>
              <a:t>“</a:t>
            </a:r>
            <a:r>
              <a:rPr lang="en-US" dirty="0">
                <a:ea typeface="Helvetica Neue Medium" charset="0"/>
                <a:cs typeface="Helvetica Neue Medium" charset="0"/>
              </a:rPr>
              <a:t>All messages sent on channels arrive intact, unduplicated, in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order”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endParaRPr lang="en-US" dirty="0" smtClean="0"/>
          </a:p>
          <a:p>
            <a:r>
              <a:rPr lang="en-US" dirty="0" smtClean="0"/>
              <a:t>Q: Arrive?</a:t>
            </a:r>
          </a:p>
          <a:p>
            <a:r>
              <a:rPr lang="en-US" dirty="0" smtClean="0"/>
              <a:t>Q: Intact?</a:t>
            </a:r>
          </a:p>
          <a:p>
            <a:r>
              <a:rPr lang="en-US" dirty="0" smtClean="0"/>
              <a:t>Q: Unduplicated?</a:t>
            </a:r>
          </a:p>
          <a:p>
            <a:r>
              <a:rPr lang="en-US" dirty="0" smtClean="0"/>
              <a:t>Q: In order?</a:t>
            </a:r>
          </a:p>
          <a:p>
            <a:endParaRPr lang="en-US" dirty="0"/>
          </a:p>
          <a:p>
            <a:r>
              <a:rPr lang="en-US" dirty="0" smtClean="0"/>
              <a:t>TCP provides all of these when processes don’t fail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94385" y="17787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At-least-once retransmission</a:t>
            </a:r>
          </a:p>
          <a:p>
            <a:r>
              <a:rPr lang="en-US" dirty="0" smtClean="0"/>
              <a:t>Network layer checksums </a:t>
            </a:r>
          </a:p>
          <a:p>
            <a:r>
              <a:rPr lang="en-US" dirty="0" smtClean="0"/>
              <a:t>At-most-once deduplication</a:t>
            </a:r>
          </a:p>
          <a:p>
            <a:r>
              <a:rPr lang="en-US" dirty="0" smtClean="0"/>
              <a:t>Sender include sequence numbers,</a:t>
            </a:r>
            <a:br>
              <a:rPr lang="en-US" dirty="0" smtClean="0"/>
            </a:br>
            <a:r>
              <a:rPr lang="en-US" dirty="0" smtClean="0"/>
              <a:t>receiver only delivers in sequence order </a:t>
            </a:r>
          </a:p>
        </p:txBody>
      </p:sp>
    </p:spTree>
    <p:extLst>
      <p:ext uri="{BB962C8B-B14F-4D97-AF65-F5344CB8AC3E}">
        <p14:creationId xmlns:p14="http://schemas.microsoft.com/office/powerpoint/2010/main" val="19969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Global snapshot is global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Each distributed application has a number of processes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running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on a number of physical servers</a:t>
            </a:r>
          </a:p>
          <a:p>
            <a:pPr>
              <a:defRPr/>
            </a:pP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These processes communicate with each other via channels</a:t>
            </a:r>
          </a:p>
          <a:p>
            <a:pPr>
              <a:defRPr/>
            </a:pP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global snapshot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captures 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The local states of each process (e.g., program variables),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and</a:t>
            </a: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The state of each communication channel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C023D8-24EC-2845-9184-8E577DE22CF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Why do we need snapshots?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515601" cy="435133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Checkpointing: Restart if the application fails</a:t>
            </a:r>
          </a:p>
          <a:p>
            <a:pPr>
              <a:defRPr/>
            </a:pP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Collecting garbage: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emove objects that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aren’t referenced</a:t>
            </a:r>
          </a:p>
          <a:p>
            <a:pPr>
              <a:defRPr/>
            </a:pP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Detecting deadlocks: The snapshot can examine the current application state</a:t>
            </a:r>
          </a:p>
          <a:p>
            <a:pPr lvl="1"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Process A grabs Lock 1, B grabs 2, A waits for 2, B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 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waits for 1...   ...   ...</a:t>
            </a:r>
          </a:p>
          <a:p>
            <a:pPr>
              <a:defRPr/>
            </a:pPr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Other debugging: A little easier to work with than printf</a:t>
            </a:r>
            <a:r>
              <a:rPr lang="mr-IN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…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0D4D7-759E-D64F-AD10-98634D650D8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Just synchronize local clocks?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process records state at 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some agreed-upon time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endParaRPr lang="en-US" altLang="x-none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altLang="x-none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But system clocks </a:t>
            </a:r>
            <a:r>
              <a:rPr lang="en-US" altLang="x-none" b="0" i="0" spc="0" dirty="0" smtClean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skew,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significantly with respect to CPU process’ clock cycle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And we </a:t>
            </a:r>
            <a:r>
              <a:rPr lang="en-US" altLang="x-none" b="0" i="0" spc="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wouldn’t record </a:t>
            </a:r>
            <a:r>
              <a:rPr lang="en-US" altLang="x-none" b="0" i="0" spc="0" dirty="0" smtClean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messages 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between processes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altLang="x-none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Do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 need synchronization?</a:t>
            </a:r>
          </a:p>
          <a:p>
            <a:endParaRPr lang="en-US" altLang="x-none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What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did Lamport realize about ordering events?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60B1F5-C347-D84D-B6CD-F310A678108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9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383082"/>
          </a:xfrm>
        </p:spPr>
        <p:txBody>
          <a:bodyPr>
            <a:normAutofit fontScale="92500" lnSpcReduction="10000"/>
          </a:bodyPr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Let’s represent process state as a set of colored tokens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Suppose there are two processes, P and Q: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18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System model: Graphical example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2944" y="2830882"/>
            <a:ext cx="1967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P: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7744" y="2830882"/>
            <a:ext cx="2000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Q: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9512" y="4025809"/>
            <a:ext cx="2357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channel(P, Q)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3521" y="5074212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channel(Q, P)</a:t>
            </a: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2758" y="6198255"/>
            <a:ext cx="957775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Correct global snapshot = Exactly one of each token</a:t>
            </a:r>
          </a:p>
        </p:txBody>
      </p:sp>
    </p:spTree>
    <p:extLst>
      <p:ext uri="{BB962C8B-B14F-4D97-AF65-F5344CB8AC3E}">
        <p14:creationId xmlns:p14="http://schemas.microsoft.com/office/powerpoint/2010/main" val="16542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Suppose we take snapshots only </a:t>
            </a:r>
            <a:r>
              <a:rPr lang="en-US" b="0" i="0" spc="0">
                <a:latin typeface="Helvetica Neue Medium" charset="0"/>
                <a:ea typeface="Helvetica Neue Medium" charset="0"/>
                <a:cs typeface="Helvetica Neue Medium" charset="0"/>
              </a:rPr>
              <a:t>from </a:t>
            </a:r>
            <a:r>
              <a:rPr lang="en-US" b="0" i="0" spc="0" smtClean="0">
                <a:latin typeface="Helvetica Neue Medium" charset="0"/>
                <a:ea typeface="Helvetica Neue Medium" charset="0"/>
                <a:cs typeface="Helvetica Neue Medium" charset="0"/>
              </a:rPr>
              <a:t>a process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perspective</a:t>
            </a:r>
          </a:p>
          <a:p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Suppose snapshots happen independently at each process</a:t>
            </a:r>
          </a:p>
          <a:p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Let’s look at the implications...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When is inconsistency possible?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Today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Logical Time: Vector clocks</a:t>
            </a:r>
          </a:p>
          <a:p>
            <a:pPr marL="914400" lvl="1" indent="-514350"/>
            <a:endParaRPr lang="en-US" alt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Global Snapshots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18620"/>
            <a:ext cx="9601200" cy="652765"/>
          </a:xfrm>
        </p:spPr>
        <p:txBody>
          <a:bodyPr>
            <a:normAutofit/>
          </a:bodyPr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P, Q put tokens into channels, then snapshot </a:t>
            </a:r>
            <a:endParaRPr lang="en-US" spc="0" dirty="0" smtClean="0">
              <a:solidFill>
                <a:schemeClr val="accent6">
                  <a:lumMod val="75000"/>
                </a:schemeClr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20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Problem: Disappearing tokens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28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007" y="6079731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18" name="Oval 17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1" name="Curved Connector 20"/>
            <p:cNvCxnSpPr>
              <a:endCxn id="18" idx="2"/>
            </p:cNvCxnSpPr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48614" y="6078872"/>
            <a:ext cx="2040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982323" y="5104090"/>
            <a:ext cx="1860015" cy="463463"/>
            <a:chOff x="4458322" y="5104089"/>
            <a:chExt cx="1860015" cy="463463"/>
          </a:xfrm>
        </p:grpSpPr>
        <p:sp>
          <p:nvSpPr>
            <p:cNvPr id="33" name="Oval 32"/>
            <p:cNvSpPr/>
            <p:nvPr/>
          </p:nvSpPr>
          <p:spPr>
            <a:xfrm>
              <a:off x="4458322" y="5104089"/>
              <a:ext cx="463463" cy="4634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B</a:t>
              </a:r>
              <a:endParaRPr lang="en-US" dirty="0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36" name="Curved Connector 35"/>
            <p:cNvCxnSpPr>
              <a:stCxn id="17" idx="2"/>
            </p:cNvCxnSpPr>
            <p:nvPr/>
          </p:nvCxnSpPr>
          <p:spPr>
            <a:xfrm rot="10800000" flipV="1">
              <a:off x="4921785" y="5168133"/>
              <a:ext cx="1396552" cy="167686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672792" y="5104089"/>
            <a:ext cx="2297933" cy="463463"/>
            <a:chOff x="5148791" y="5104088"/>
            <a:chExt cx="2297933" cy="463463"/>
          </a:xfrm>
        </p:grpSpPr>
        <p:sp>
          <p:nvSpPr>
            <p:cNvPr id="34" name="Oval 33"/>
            <p:cNvSpPr/>
            <p:nvPr/>
          </p:nvSpPr>
          <p:spPr>
            <a:xfrm>
              <a:off x="5148791" y="5104088"/>
              <a:ext cx="463463" cy="46346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37" name="Curved Connector 36"/>
            <p:cNvCxnSpPr>
              <a:stCxn id="19" idx="2"/>
              <a:endCxn id="34" idx="6"/>
            </p:cNvCxnSpPr>
            <p:nvPr/>
          </p:nvCxnSpPr>
          <p:spPr>
            <a:xfrm rot="10800000">
              <a:off x="5612255" y="5335821"/>
              <a:ext cx="1834469" cy="64045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2526781" y="2398081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misses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Y, B, and O tokens</a:t>
            </a:r>
          </a:p>
        </p:txBody>
      </p:sp>
    </p:spTree>
    <p:extLst>
      <p:ext uri="{BB962C8B-B14F-4D97-AF65-F5344CB8AC3E}">
        <p14:creationId xmlns:p14="http://schemas.microsoft.com/office/powerpoint/2010/main" val="13654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6" grpId="0"/>
      <p:bldP spid="28" grpId="0" animBg="1"/>
      <p:bldP spid="32" grpId="0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6258"/>
            <a:ext cx="9601200" cy="846262"/>
          </a:xfrm>
        </p:spPr>
        <p:txBody>
          <a:bodyPr>
            <a:normAutofit fontScale="92500" lnSpcReduction="20000"/>
          </a:bodyPr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P snapshots, then </a:t>
            </a:r>
            <a:r>
              <a:rPr lang="en-US" spc="0" smtClean="0">
                <a:ea typeface="Helvetica Neue Medium" charset="0"/>
                <a:cs typeface="Helvetica Neue Medium" charset="0"/>
              </a:rPr>
              <a:t>sends Y</a:t>
            </a:r>
            <a:endParaRPr lang="en-US" spc="0" dirty="0" smtClean="0">
              <a:ea typeface="Helvetica Neue Medium" charset="0"/>
              <a:cs typeface="Helvetica Neue Medium" charset="0"/>
            </a:endParaRPr>
          </a:p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Q receives Y, then snapshots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21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Problem: Duplicated tokens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744849" y="4174919"/>
            <a:ext cx="2476922" cy="463463"/>
            <a:chOff x="1743927" y="4052949"/>
            <a:chExt cx="2476922" cy="463463"/>
          </a:xfrm>
        </p:grpSpPr>
        <p:sp>
          <p:nvSpPr>
            <p:cNvPr id="27" name="Oval 26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8" name="Curved Connector 27"/>
            <p:cNvCxnSpPr>
              <a:stCxn id="24" idx="6"/>
            </p:cNvCxnSpPr>
            <p:nvPr/>
          </p:nvCxnSpPr>
          <p:spPr>
            <a:xfrm>
              <a:off x="1743927" y="4162712"/>
              <a:ext cx="2013459" cy="12197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522117" y="6076142"/>
            <a:ext cx="3329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Q =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{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5099" y="2754996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duplicates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the Y token</a:t>
            </a:r>
          </a:p>
        </p:txBody>
      </p:sp>
    </p:spTree>
    <p:extLst>
      <p:ext uri="{BB962C8B-B14F-4D97-AF65-F5344CB8AC3E}">
        <p14:creationId xmlns:p14="http://schemas.microsoft.com/office/powerpoint/2010/main" val="13775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9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What went wrong?  We should have captured the state of the </a:t>
            </a:r>
            <a:r>
              <a:rPr lang="en-US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channels</a:t>
            </a:r>
            <a:r>
              <a:rPr lang="en-US" b="0" i="0" spc="0" dirty="0" smtClean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as well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Let’s send a </a:t>
            </a:r>
            <a:r>
              <a:rPr lang="en-US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marker message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  <a:r>
              <a:rPr lang="en-US" b="0" i="0" spc="0" dirty="0" smtClean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to track this state</a:t>
            </a:r>
          </a:p>
          <a:p>
            <a:pPr lvl="1"/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Distinct from other messages</a:t>
            </a:r>
          </a:p>
          <a:p>
            <a:pPr lvl="1"/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Channels deliver marker and other messages FIFO</a:t>
            </a:r>
          </a:p>
          <a:p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Idea: “Marker” messages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70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We’ll designate one node (say P) to start the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snapshot</a:t>
            </a:r>
          </a:p>
          <a:p>
            <a:pPr lvl="1"/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Without any steps in between, P: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Records its local state (“snapshots”)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Sends a marker on each outbound channel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Nodes remember whether they have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snapshotted</a:t>
            </a:r>
          </a:p>
          <a:p>
            <a:endParaRPr lang="en-US" b="0" i="0" spc="0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 receiving a marker, a non-snapshotted node performs steps (1) and (2) above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Chandy-Lamport algorithm: Overview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08713"/>
            <a:ext cx="10310446" cy="2085786"/>
          </a:xfrm>
        </p:spPr>
        <p:txBody>
          <a:bodyPr>
            <a:normAutofit lnSpcReduction="10000"/>
          </a:bodyPr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P snapshots and sends marker, then sends Y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 smtClean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Send Rule: </a:t>
            </a:r>
            <a:r>
              <a:rPr lang="en-US" spc="0" dirty="0" smtClean="0">
                <a:ea typeface="Helvetica Neue Medium" charset="0"/>
                <a:cs typeface="Helvetica Neue Medium" charset="0"/>
              </a:rPr>
              <a:t>Send marker on all outgoing channels</a:t>
            </a:r>
          </a:p>
          <a:p>
            <a:pPr lvl="1"/>
            <a:r>
              <a:rPr lang="en-US" spc="0" dirty="0" smtClean="0">
                <a:ea typeface="Helvetica Neue Medium" charset="0"/>
                <a:cs typeface="Helvetica Neue Medium" charset="0"/>
              </a:rPr>
              <a:t>Immediately after snapshot</a:t>
            </a:r>
          </a:p>
          <a:p>
            <a:pPr lvl="1"/>
            <a:r>
              <a:rPr lang="en-US" spc="0" dirty="0" smtClean="0">
                <a:ea typeface="Helvetica Neue Medium" charset="0"/>
                <a:cs typeface="Helvetica Neue Medium" charset="0"/>
              </a:rPr>
              <a:t>Before sending any further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24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Chandy-Lamport: Sending process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1300" y="6079731"/>
            <a:ext cx="3045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snap:</a:t>
            </a:r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86935" y="3875294"/>
            <a:ext cx="3581759" cy="643423"/>
            <a:chOff x="1462934" y="3875293"/>
            <a:chExt cx="3581759" cy="643423"/>
          </a:xfrm>
        </p:grpSpPr>
        <p:sp>
          <p:nvSpPr>
            <p:cNvPr id="6" name="TextBox 5"/>
            <p:cNvSpPr txBox="1"/>
            <p:nvPr/>
          </p:nvSpPr>
          <p:spPr>
            <a:xfrm>
              <a:off x="4454467" y="3933941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  <p:cxnSp>
          <p:nvCxnSpPr>
            <p:cNvPr id="31" name="Curved Connector 30"/>
            <p:cNvCxnSpPr>
              <a:endCxn id="6" idx="1"/>
            </p:cNvCxnSpPr>
            <p:nvPr/>
          </p:nvCxnSpPr>
          <p:spPr>
            <a:xfrm>
              <a:off x="1462934" y="3875293"/>
              <a:ext cx="2991533" cy="351036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77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98017"/>
            <a:ext cx="10515600" cy="2085786"/>
          </a:xfrm>
        </p:spPr>
        <p:txBody>
          <a:bodyPr>
            <a:normAutofit/>
          </a:bodyPr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At the same time, Q sends orange token </a:t>
            </a:r>
            <a:r>
              <a:rPr lang="en-US" spc="0" dirty="0" smtClean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</a:p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Then, Q receives marker </a:t>
            </a:r>
            <a:r>
              <a:rPr lang="en-US" spc="0" dirty="0">
                <a:ea typeface="Helvetica Neue Medium" charset="0"/>
                <a:cs typeface="Helvetica Neue Medium" charset="0"/>
              </a:rPr>
              <a:t>▲</a:t>
            </a:r>
          </a:p>
          <a:p>
            <a:r>
              <a:rPr lang="en-US" spc="0" dirty="0" smtClean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not yet snapshotted)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On receiving marker on channel c record c’s state as empty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25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0046" cy="1325563"/>
          </a:xfrm>
        </p:spPr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Chandy-Lamport: Receiving process (1/2)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467" y="3933942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81387" y="5102834"/>
            <a:ext cx="3689337" cy="463463"/>
            <a:chOff x="3757386" y="5102833"/>
            <a:chExt cx="3689337" cy="463463"/>
          </a:xfrm>
        </p:grpSpPr>
        <p:sp>
          <p:nvSpPr>
            <p:cNvPr id="26" name="Oval 25"/>
            <p:cNvSpPr/>
            <p:nvPr/>
          </p:nvSpPr>
          <p:spPr>
            <a:xfrm>
              <a:off x="3757386" y="5102833"/>
              <a:ext cx="463463" cy="46346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7" name="Curved Connector 26"/>
            <p:cNvCxnSpPr>
              <a:stCxn id="19" idx="2"/>
              <a:endCxn id="26" idx="6"/>
            </p:cNvCxnSpPr>
            <p:nvPr/>
          </p:nvCxnSpPr>
          <p:spPr>
            <a:xfrm rot="10800000">
              <a:off x="4220849" y="5334565"/>
              <a:ext cx="3225874" cy="6530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568694" y="4172250"/>
            <a:ext cx="1708527" cy="584775"/>
            <a:chOff x="5044693" y="4172249"/>
            <a:chExt cx="1708527" cy="584775"/>
          </a:xfrm>
        </p:grpSpPr>
        <p:cxnSp>
          <p:nvCxnSpPr>
            <p:cNvPr id="29" name="Curved Connector 28"/>
            <p:cNvCxnSpPr>
              <a:stCxn id="6" idx="3"/>
              <a:endCxn id="32" idx="1"/>
            </p:cNvCxnSpPr>
            <p:nvPr/>
          </p:nvCxnSpPr>
          <p:spPr>
            <a:xfrm>
              <a:off x="5044693" y="4226329"/>
              <a:ext cx="1118301" cy="238308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162994" y="4172249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528067" y="6087351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93378" y="3282417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37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431568"/>
            <a:ext cx="10333893" cy="1975401"/>
          </a:xfrm>
        </p:spPr>
        <p:txBody>
          <a:bodyPr>
            <a:normAutofit fontScale="92500"/>
          </a:bodyPr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Q sends marker to P</a:t>
            </a:r>
          </a:p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P receives orange token </a:t>
            </a:r>
            <a:r>
              <a:rPr lang="en-US" spc="0" dirty="0" smtClean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  <a:r>
              <a:rPr lang="en-US" spc="0" dirty="0" smtClean="0">
                <a:ea typeface="Helvetica Neue Medium" charset="0"/>
                <a:cs typeface="Helvetica Neue Medium" charset="0"/>
              </a:rPr>
              <a:t>, then marker </a:t>
            </a:r>
            <a:r>
              <a:rPr lang="en-US" spc="0" dirty="0">
                <a:ea typeface="Helvetica Neue Medium" charset="0"/>
                <a:cs typeface="Helvetica Neue Medium" charset="0"/>
              </a:rPr>
              <a:t>▲</a:t>
            </a:r>
            <a:endParaRPr lang="en-US" spc="0" dirty="0" smtClean="0">
              <a:ea typeface="Helvetica Neue Medium" charset="0"/>
              <a:cs typeface="Helvetica Neue Medium" charset="0"/>
            </a:endParaRPr>
          </a:p>
          <a:p>
            <a:r>
              <a:rPr lang="en-US" spc="0" dirty="0" smtClean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already snapshotted):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On receiving marker on c record c’s state: all msgs from c since snapshot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26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Chandy-Lamport: Receiving process (2/2)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60666" y="6088448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281387" y="5102834"/>
            <a:ext cx="463463" cy="4634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1014" y="6082399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18608" y="5014943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cxnSp>
        <p:nvCxnSpPr>
          <p:cNvPr id="28" name="Curved Connector 27"/>
          <p:cNvCxnSpPr>
            <a:endCxn id="25" idx="3"/>
          </p:cNvCxnSpPr>
          <p:nvPr/>
        </p:nvCxnSpPr>
        <p:spPr>
          <a:xfrm rot="5400000">
            <a:off x="7020318" y="4345542"/>
            <a:ext cx="550306" cy="1373273"/>
          </a:xfrm>
          <a:prstGeom prst="curvedConnector2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461255" y="4337031"/>
            <a:ext cx="2820133" cy="997534"/>
            <a:chOff x="937254" y="4337031"/>
            <a:chExt cx="2820133" cy="997534"/>
          </a:xfrm>
        </p:grpSpPr>
        <p:cxnSp>
          <p:nvCxnSpPr>
            <p:cNvPr id="31" name="Curved Connector 30"/>
            <p:cNvCxnSpPr>
              <a:stCxn id="26" idx="2"/>
              <a:endCxn id="36" idx="6"/>
            </p:cNvCxnSpPr>
            <p:nvPr/>
          </p:nvCxnSpPr>
          <p:spPr>
            <a:xfrm rot="10800000">
              <a:off x="1400718" y="4568763"/>
              <a:ext cx="2356669" cy="765802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937254" y="4337031"/>
              <a:ext cx="463463" cy="46346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58304" y="4232961"/>
            <a:ext cx="2760305" cy="1074371"/>
            <a:chOff x="1734303" y="4232960"/>
            <a:chExt cx="2760305" cy="1074371"/>
          </a:xfrm>
        </p:grpSpPr>
        <p:cxnSp>
          <p:nvCxnSpPr>
            <p:cNvPr id="38" name="Curved Connector 37"/>
            <p:cNvCxnSpPr>
              <a:stCxn id="25" idx="1"/>
            </p:cNvCxnSpPr>
            <p:nvPr/>
          </p:nvCxnSpPr>
          <p:spPr>
            <a:xfrm rot="10800000">
              <a:off x="2206764" y="4525350"/>
              <a:ext cx="2287844" cy="781981"/>
            </a:xfrm>
            <a:prstGeom prst="curvedConnector3">
              <a:avLst>
                <a:gd name="adj1" fmla="val 68652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734303" y="4232960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693379" y="3303992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11793" y="5951653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channel(Q,P) = {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6" name="Right Arrow 45"/>
          <p:cNvSpPr/>
          <p:nvPr/>
        </p:nvSpPr>
        <p:spPr>
          <a:xfrm rot="18900000">
            <a:off x="6778210" y="6421045"/>
            <a:ext cx="396240" cy="352608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/>
      <p:bldP spid="45" grpId="0"/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x-none" b="0" i="0" spc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Distributed algorithm: No one process decides when it terminates</a:t>
            </a: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Eventually, all processes </a:t>
            </a:r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have received a marker (and recorded their own state</a:t>
            </a:r>
            <a:r>
              <a:rPr lang="en-US" altLang="x-none" b="0" i="0" spc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)</a:t>
            </a:r>
          </a:p>
          <a:p>
            <a:endParaRPr lang="en-US" altLang="x-none" b="0" i="0" spc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All processes have received a marker on all the </a:t>
            </a:r>
            <a:r>
              <a:rPr lang="en-US" altLang="x-none" b="0" i="0" spc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N–1 </a:t>
            </a:r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incoming channels (and recorded their states</a:t>
            </a:r>
            <a:r>
              <a:rPr lang="en-US" altLang="x-none" b="0" i="0" spc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)</a:t>
            </a:r>
          </a:p>
          <a:p>
            <a:endParaRPr lang="en-US" altLang="x-none" b="0" i="0" spc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Later, a central server can gather the </a:t>
            </a:r>
            <a:r>
              <a:rPr lang="en-US" altLang="x-none" b="0" i="0" spc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local states </a:t>
            </a:r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 build a global snapshot</a:t>
            </a: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Terminating a snapshot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56BED-8F3A-1447-80A5-1FC9D052AD0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2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smtClean="0">
                <a:latin typeface="Helvetica Neue Medium" charset="0"/>
                <a:ea typeface="Helvetica Neue Medium" charset="0"/>
                <a:cs typeface="Helvetica Neue Medium" charset="0"/>
              </a:rPr>
              <a:t>Today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Logical Time: Vector clocks</a:t>
            </a:r>
          </a:p>
          <a:p>
            <a:pPr marL="914400" lvl="1" indent="-514350"/>
            <a:endParaRPr lang="en-US" altLang="en-US" sz="2800" b="0" i="0" spc="0" dirty="0">
              <a:solidFill>
                <a:schemeClr val="tx1">
                  <a:lumMod val="50000"/>
                  <a:lumOff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914400" lvl="1" indent="-514350"/>
            <a:endParaRPr lang="en-US" altLang="en-US" sz="2800" b="0" i="0" spc="0" dirty="0">
              <a:solidFill>
                <a:schemeClr val="tx1">
                  <a:lumMod val="50000"/>
                  <a:lumOff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Global Snapshots</a:t>
            </a:r>
          </a:p>
          <a:p>
            <a:pPr marL="914400" lvl="1" indent="-514350"/>
            <a:r>
              <a:rPr lang="en-US" altLang="en-US" sz="2800" b="0" i="0" spc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FIFO Channels</a:t>
            </a:r>
            <a:endParaRPr lang="en-US" altLang="en-US" sz="2800" b="0" i="0" spc="0" dirty="0">
              <a:solidFill>
                <a:schemeClr val="tx1">
                  <a:lumMod val="50000"/>
                  <a:lumOff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914400" lvl="1" indent="-514350"/>
            <a:r>
              <a:rPr lang="en-US" altLang="en-US" sz="2800" b="0" i="0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Chandy-Lamport</a:t>
            </a:r>
            <a:r>
              <a:rPr lang="en-US" altLang="en-US" sz="2800" b="0" i="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altLang="en-US" sz="2800" b="0" i="0" spc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algorithm</a:t>
            </a:r>
            <a:endParaRPr lang="en-US" altLang="en-US" sz="2800" b="0" i="0" spc="0" dirty="0">
              <a:solidFill>
                <a:schemeClr val="tx1">
                  <a:lumMod val="50000"/>
                  <a:lumOff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914400" lvl="1" indent="-514350"/>
            <a:r>
              <a:rPr lang="en-US" alt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Reasoning about C-L: Consistent Cuts</a:t>
            </a:r>
            <a:endParaRPr lang="en-US" alt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1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Global 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states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and 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cuts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825625"/>
            <a:ext cx="1088487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x-none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Global </a:t>
            </a:r>
            <a:r>
              <a:rPr lang="en-US" altLang="x-none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state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is a n-tuple of local 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states (one per process and channel)</a:t>
            </a:r>
          </a:p>
          <a:p>
            <a:pPr>
              <a:lnSpc>
                <a:spcPct val="90000"/>
              </a:lnSpc>
            </a:pP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90000"/>
              </a:lnSpc>
            </a:pP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altLang="x-none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cut</a:t>
            </a:r>
            <a:r>
              <a:rPr lang="en-US" altLang="x-none" b="0" i="0" spc="0" dirty="0" smtClean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is a subset of the global history that contains an initial prefix of each local 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state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lnSpc>
                <a:spcPct val="90000"/>
              </a:lnSpc>
            </a:pP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Therefore every cut is a natural global 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state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lnSpc>
                <a:spcPct val="90000"/>
              </a:lnSpc>
            </a:pP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Intuitively, a cut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partitions the space time diagram along the time 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axis</a:t>
            </a:r>
          </a:p>
          <a:p>
            <a:pPr>
              <a:lnSpc>
                <a:spcPct val="90000"/>
              </a:lnSpc>
            </a:pP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90000"/>
              </a:lnSpc>
            </a:pPr>
            <a:r>
              <a:rPr lang="en-US" altLang="x-none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Cut</a:t>
            </a:r>
            <a:r>
              <a:rPr lang="en-US" altLang="x-none" b="0" i="0" spc="0" dirty="0" smtClean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= { The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last event of each </a:t>
            </a:r>
            <a:r>
              <a:rPr lang="en-US" altLang="x-none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process, and message of each channel that is in the cut }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Lamport</a:t>
            </a:r>
            <a:r>
              <a:rPr lang="en-US" dirty="0" smtClean="0"/>
              <a:t> Clocks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Q: a </a:t>
            </a:r>
            <a:r>
              <a:rPr lang="en-US" dirty="0" smtClean="0">
                <a:sym typeface="Wingdings"/>
              </a:rPr>
              <a:t> b	</a:t>
            </a: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=&gt;	</a:t>
            </a:r>
          </a:p>
          <a:p>
            <a:pPr marL="0" indent="0">
              <a:buNone/>
            </a:pP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</a:t>
            </a:r>
            <a:r>
              <a:rPr lang="en-US" dirty="0" smtClean="0">
                <a:sym typeface="Wingdings"/>
              </a:rPr>
              <a:t>LC(a) &lt; LC(b) 	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</a:t>
            </a:r>
            <a:r>
              <a:rPr lang="en-US" dirty="0" smtClean="0"/>
              <a:t>a || b		=&gt;	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8215" y="18341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ym typeface="Wingdings"/>
              </a:rPr>
              <a:t>				LC(a) &lt; LC(b)</a:t>
            </a:r>
          </a:p>
          <a:p>
            <a:pPr marL="0" indent="0">
              <a:buFont typeface="Arial"/>
              <a:buNone/>
            </a:pPr>
            <a:endParaRPr lang="en-US" dirty="0" smtClean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 smtClean="0">
                <a:sym typeface="Wingdings"/>
              </a:rPr>
              <a:t>				b -/-&gt; a	( a  b or a || b )</a:t>
            </a:r>
          </a:p>
          <a:p>
            <a:pPr marL="0" indent="0">
              <a:buFont typeface="Arial"/>
              <a:buNone/>
            </a:pPr>
            <a:endParaRPr lang="en-US" dirty="0" smtClean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 smtClean="0"/>
              <a:t>				nothing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 consistent cut is a cut that respects causality of events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 cut C is </a:t>
            </a:r>
            <a:r>
              <a:rPr lang="en-US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consistent</a:t>
            </a:r>
            <a:r>
              <a:rPr lang="en-US" b="0" i="0" spc="0" dirty="0" smtClean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when:</a:t>
            </a:r>
          </a:p>
          <a:p>
            <a:pPr lvl="1"/>
            <a:endParaRPr 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For each pair of events e and f, if: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f is in the cut, and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e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 f,</a:t>
            </a:r>
          </a:p>
          <a:p>
            <a:pPr lvl="1"/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then, event e is also </a:t>
            </a:r>
            <a:r>
              <a:rPr lang="en-US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in the cut</a:t>
            </a:r>
            <a:endParaRPr lang="en-US" b="0" i="0" spc="0" dirty="0" smtClean="0">
              <a:solidFill>
                <a:srgbClr val="E77500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Inconsistent versus consistent cuts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06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31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Consistent versus inconsistent cuts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6" name="Process 5"/>
          <p:cNvSpPr/>
          <p:nvPr/>
        </p:nvSpPr>
        <p:spPr>
          <a:xfrm>
            <a:off x="1676401" y="177982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1676400" y="3020527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1676401" y="4263551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cxnSp>
        <p:nvCxnSpPr>
          <p:cNvPr id="9" name="Straight Arrow Connector 8"/>
          <p:cNvCxnSpPr>
            <a:stCxn id="10" idx="3"/>
          </p:cNvCxnSpPr>
          <p:nvPr/>
        </p:nvCxnSpPr>
        <p:spPr>
          <a:xfrm flipV="1">
            <a:off x="2257859" y="2036957"/>
            <a:ext cx="7540346" cy="3359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" idx="3"/>
          </p:cNvCxnSpPr>
          <p:nvPr/>
        </p:nvCxnSpPr>
        <p:spPr>
          <a:xfrm flipV="1">
            <a:off x="2260177" y="3294459"/>
            <a:ext cx="7538029" cy="1795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57860" y="4551962"/>
            <a:ext cx="7542663" cy="231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19950626">
            <a:off x="2654065" y="1977622"/>
            <a:ext cx="185854" cy="18585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67669" y="2070549"/>
            <a:ext cx="527825" cy="122391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731942" y="3320234"/>
            <a:ext cx="1241503" cy="1213775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 rot="19950626">
            <a:off x="5600878" y="1960827"/>
            <a:ext cx="185854" cy="18585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Oval 20"/>
          <p:cNvSpPr/>
          <p:nvPr/>
        </p:nvSpPr>
        <p:spPr>
          <a:xfrm rot="19950626">
            <a:off x="6060434" y="4441081"/>
            <a:ext cx="185854" cy="18585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709318" y="2075617"/>
            <a:ext cx="583581" cy="1221596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035028" y="2060132"/>
            <a:ext cx="1057487" cy="247387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61684" y="156727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05332" y="1565205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08497" y="154171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21502" y="154501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17399" y="332805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98628" y="284848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F</a:t>
            </a:r>
            <a:endParaRPr lang="en-US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17598" y="333142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61681" y="457223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H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909998" y="1638919"/>
            <a:ext cx="2543715" cy="4303021"/>
            <a:chOff x="1385997" y="1638918"/>
            <a:chExt cx="2543715" cy="4303021"/>
          </a:xfrm>
        </p:grpSpPr>
        <p:cxnSp>
          <p:nvCxnSpPr>
            <p:cNvPr id="37" name="Curved Connector 36"/>
            <p:cNvCxnSpPr/>
            <p:nvPr/>
          </p:nvCxnSpPr>
          <p:spPr>
            <a:xfrm rot="5400000">
              <a:off x="1092041" y="3200868"/>
              <a:ext cx="3659159" cy="535259"/>
            </a:xfrm>
            <a:prstGeom prst="curvedConnector3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385997" y="5295608"/>
              <a:ext cx="25437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75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Consistent:</a:t>
              </a:r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 H </a:t>
              </a:r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  <a:sym typeface="Wingdings"/>
                </a:rPr>
                <a:t> F and H in the cut</a:t>
              </a:r>
              <a:endParaRPr lang="en-US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364391" y="1687552"/>
            <a:ext cx="3047239" cy="4107441"/>
            <a:chOff x="4840390" y="1687551"/>
            <a:chExt cx="3047239" cy="4107441"/>
          </a:xfrm>
        </p:grpSpPr>
        <p:sp>
          <p:nvSpPr>
            <p:cNvPr id="39" name="Freeform 38"/>
            <p:cNvSpPr/>
            <p:nvPr/>
          </p:nvSpPr>
          <p:spPr>
            <a:xfrm>
              <a:off x="4840390" y="1687551"/>
              <a:ext cx="1426595" cy="3404839"/>
            </a:xfrm>
            <a:custGeom>
              <a:avLst/>
              <a:gdLst>
                <a:gd name="connsiteX0" fmla="*/ 1010283 w 1426595"/>
                <a:gd name="connsiteY0" fmla="*/ 3404839 h 3404839"/>
                <a:gd name="connsiteX1" fmla="*/ 51278 w 1426595"/>
                <a:gd name="connsiteY1" fmla="*/ 2074127 h 3404839"/>
                <a:gd name="connsiteX2" fmla="*/ 229698 w 1426595"/>
                <a:gd name="connsiteY2" fmla="*/ 1167161 h 3404839"/>
                <a:gd name="connsiteX3" fmla="*/ 1069756 w 1426595"/>
                <a:gd name="connsiteY3" fmla="*/ 840059 h 3404839"/>
                <a:gd name="connsiteX4" fmla="*/ 1426595 w 1426595"/>
                <a:gd name="connsiteY4" fmla="*/ 0 h 340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595" h="3404839">
                  <a:moveTo>
                    <a:pt x="1010283" y="3404839"/>
                  </a:moveTo>
                  <a:cubicBezTo>
                    <a:pt x="595829" y="2925956"/>
                    <a:pt x="181376" y="2447073"/>
                    <a:pt x="51278" y="2074127"/>
                  </a:cubicBezTo>
                  <a:cubicBezTo>
                    <a:pt x="-78820" y="1701181"/>
                    <a:pt x="59952" y="1372839"/>
                    <a:pt x="229698" y="1167161"/>
                  </a:cubicBezTo>
                  <a:cubicBezTo>
                    <a:pt x="399444" y="961483"/>
                    <a:pt x="870273" y="1034586"/>
                    <a:pt x="1069756" y="840059"/>
                  </a:cubicBezTo>
                  <a:cubicBezTo>
                    <a:pt x="1269239" y="645532"/>
                    <a:pt x="1347917" y="322766"/>
                    <a:pt x="1426595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40390" y="5148661"/>
              <a:ext cx="30472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Inconsistent:</a:t>
              </a:r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 G </a:t>
              </a:r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  <a:sym typeface="Wingdings"/>
                </a:rPr>
                <a:t> D but only D is in the cut</a:t>
              </a:r>
              <a:endParaRPr lang="en-US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0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32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C-L returns a consistent cut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6" name="Process 5"/>
          <p:cNvSpPr/>
          <p:nvPr/>
        </p:nvSpPr>
        <p:spPr>
          <a:xfrm>
            <a:off x="1676401" y="177982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1676400" y="3020527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1676401" y="4263551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cxnSp>
        <p:nvCxnSpPr>
          <p:cNvPr id="9" name="Straight Arrow Connector 8"/>
          <p:cNvCxnSpPr>
            <a:stCxn id="10" idx="3"/>
          </p:cNvCxnSpPr>
          <p:nvPr/>
        </p:nvCxnSpPr>
        <p:spPr>
          <a:xfrm flipV="1">
            <a:off x="2257859" y="2036957"/>
            <a:ext cx="7540346" cy="3359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" idx="3"/>
          </p:cNvCxnSpPr>
          <p:nvPr/>
        </p:nvCxnSpPr>
        <p:spPr>
          <a:xfrm flipV="1">
            <a:off x="2260177" y="3294459"/>
            <a:ext cx="7538029" cy="1795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57860" y="4551962"/>
            <a:ext cx="7542663" cy="231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19950626">
            <a:off x="2654065" y="1977622"/>
            <a:ext cx="185854" cy="18585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67669" y="2070549"/>
            <a:ext cx="527825" cy="122391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731942" y="3320234"/>
            <a:ext cx="1241503" cy="1213775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 rot="19950626">
            <a:off x="5600878" y="1960827"/>
            <a:ext cx="185854" cy="18585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Oval 20"/>
          <p:cNvSpPr/>
          <p:nvPr/>
        </p:nvSpPr>
        <p:spPr>
          <a:xfrm rot="19950626">
            <a:off x="6060434" y="4441081"/>
            <a:ext cx="185854" cy="18585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709318" y="2075617"/>
            <a:ext cx="583581" cy="1221596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035028" y="2060132"/>
            <a:ext cx="1057487" cy="247387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61684" y="156727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05332" y="1565205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08497" y="154171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21502" y="154501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17399" y="332805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98628" y="284848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F</a:t>
            </a:r>
            <a:endParaRPr lang="en-US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17598" y="333142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61681" y="457223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H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364391" y="1687552"/>
            <a:ext cx="4878040" cy="3830442"/>
            <a:chOff x="4840390" y="1687551"/>
            <a:chExt cx="4878040" cy="3830442"/>
          </a:xfrm>
        </p:grpSpPr>
        <p:sp>
          <p:nvSpPr>
            <p:cNvPr id="39" name="Freeform 38"/>
            <p:cNvSpPr/>
            <p:nvPr/>
          </p:nvSpPr>
          <p:spPr>
            <a:xfrm>
              <a:off x="4840390" y="1687551"/>
              <a:ext cx="1426595" cy="3404839"/>
            </a:xfrm>
            <a:custGeom>
              <a:avLst/>
              <a:gdLst>
                <a:gd name="connsiteX0" fmla="*/ 1010283 w 1426595"/>
                <a:gd name="connsiteY0" fmla="*/ 3404839 h 3404839"/>
                <a:gd name="connsiteX1" fmla="*/ 51278 w 1426595"/>
                <a:gd name="connsiteY1" fmla="*/ 2074127 h 3404839"/>
                <a:gd name="connsiteX2" fmla="*/ 229698 w 1426595"/>
                <a:gd name="connsiteY2" fmla="*/ 1167161 h 3404839"/>
                <a:gd name="connsiteX3" fmla="*/ 1069756 w 1426595"/>
                <a:gd name="connsiteY3" fmla="*/ 840059 h 3404839"/>
                <a:gd name="connsiteX4" fmla="*/ 1426595 w 1426595"/>
                <a:gd name="connsiteY4" fmla="*/ 0 h 340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595" h="3404839">
                  <a:moveTo>
                    <a:pt x="1010283" y="3404839"/>
                  </a:moveTo>
                  <a:cubicBezTo>
                    <a:pt x="595829" y="2925956"/>
                    <a:pt x="181376" y="2447073"/>
                    <a:pt x="51278" y="2074127"/>
                  </a:cubicBezTo>
                  <a:cubicBezTo>
                    <a:pt x="-78820" y="1701181"/>
                    <a:pt x="59952" y="1372839"/>
                    <a:pt x="229698" y="1167161"/>
                  </a:cubicBezTo>
                  <a:cubicBezTo>
                    <a:pt x="399444" y="961483"/>
                    <a:pt x="870273" y="1034586"/>
                    <a:pt x="1069756" y="840059"/>
                  </a:cubicBezTo>
                  <a:cubicBezTo>
                    <a:pt x="1269239" y="645532"/>
                    <a:pt x="1347917" y="322766"/>
                    <a:pt x="1426595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40390" y="5148661"/>
              <a:ext cx="4878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Inconsistent:</a:t>
              </a:r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 G </a:t>
              </a:r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  <a:sym typeface="Wingdings"/>
                </a:rPr>
                <a:t> D but only D is in the cut</a:t>
              </a:r>
              <a:endParaRPr lang="en-US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4" name="Rounded Rectangular Callout 3"/>
          <p:cNvSpPr/>
          <p:nvPr/>
        </p:nvSpPr>
        <p:spPr>
          <a:xfrm>
            <a:off x="6901035" y="3422540"/>
            <a:ext cx="2800687" cy="837534"/>
          </a:xfrm>
          <a:prstGeom prst="wedgeRoundRectCallout">
            <a:avLst>
              <a:gd name="adj1" fmla="val -35953"/>
              <a:gd name="adj2" fmla="val 117533"/>
              <a:gd name="adj3" fmla="val 16667"/>
            </a:avLst>
          </a:prstGeom>
          <a:solidFill>
            <a:srgbClr val="FFFF00">
              <a:alpha val="82000"/>
            </a:srgb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C-L can’t return this cut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7264" y="5751637"/>
            <a:ext cx="764522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C-L ensures that if D is in the cut, then G is in the cut</a:t>
            </a:r>
          </a:p>
        </p:txBody>
      </p:sp>
    </p:spTree>
    <p:extLst>
      <p:ext uri="{BB962C8B-B14F-4D97-AF65-F5344CB8AC3E}">
        <p14:creationId xmlns:p14="http://schemas.microsoft.com/office/powerpoint/2010/main" val="13089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33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>
                <a:ea typeface="Helvetica Neue Medium" charset="0"/>
                <a:cs typeface="Helvetica Neue Medium" charset="0"/>
              </a:rPr>
              <a:t>C-L </a:t>
            </a:r>
            <a:r>
              <a:rPr lang="en-US" spc="0" dirty="0" smtClean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can’t</a:t>
            </a:r>
            <a:r>
              <a:rPr lang="en-US" spc="0" dirty="0" smtClean="0">
                <a:ea typeface="Helvetica Neue Medium" charset="0"/>
                <a:cs typeface="Helvetica Neue Medium" charset="0"/>
              </a:rPr>
              <a:t> return this inconsistent cut</a:t>
            </a: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6" name="Process 5"/>
          <p:cNvSpPr/>
          <p:nvPr/>
        </p:nvSpPr>
        <p:spPr>
          <a:xfrm>
            <a:off x="1676401" y="177982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1676400" y="3020527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1676401" y="4263551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cxnSp>
        <p:nvCxnSpPr>
          <p:cNvPr id="9" name="Straight Arrow Connector 8"/>
          <p:cNvCxnSpPr>
            <a:stCxn id="10" idx="3"/>
          </p:cNvCxnSpPr>
          <p:nvPr/>
        </p:nvCxnSpPr>
        <p:spPr>
          <a:xfrm flipV="1">
            <a:off x="2257859" y="2036957"/>
            <a:ext cx="7540346" cy="3359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" idx="3"/>
          </p:cNvCxnSpPr>
          <p:nvPr/>
        </p:nvCxnSpPr>
        <p:spPr>
          <a:xfrm flipV="1">
            <a:off x="2260177" y="3294459"/>
            <a:ext cx="7538029" cy="1795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57860" y="4551962"/>
            <a:ext cx="7542663" cy="231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19950626">
            <a:off x="2654065" y="1977622"/>
            <a:ext cx="185854" cy="18585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67669" y="2070549"/>
            <a:ext cx="527825" cy="122391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731942" y="3320234"/>
            <a:ext cx="1241503" cy="1213775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 rot="19950626">
            <a:off x="5600878" y="1960827"/>
            <a:ext cx="185854" cy="18585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Oval 20"/>
          <p:cNvSpPr/>
          <p:nvPr/>
        </p:nvSpPr>
        <p:spPr>
          <a:xfrm rot="19950626">
            <a:off x="6060434" y="4441081"/>
            <a:ext cx="185854" cy="18585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709318" y="2075617"/>
            <a:ext cx="583581" cy="1221596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035028" y="2060132"/>
            <a:ext cx="1057487" cy="247387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61684" y="156727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05332" y="1565205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08497" y="154171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21502" y="154501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17399" y="332805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98628" y="284848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F</a:t>
            </a:r>
            <a:endParaRPr lang="en-US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17598" y="333142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61681" y="457223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H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364391" y="1687552"/>
            <a:ext cx="1426595" cy="3404839"/>
          </a:xfrm>
          <a:custGeom>
            <a:avLst/>
            <a:gdLst>
              <a:gd name="connsiteX0" fmla="*/ 1010283 w 1426595"/>
              <a:gd name="connsiteY0" fmla="*/ 3404839 h 3404839"/>
              <a:gd name="connsiteX1" fmla="*/ 51278 w 1426595"/>
              <a:gd name="connsiteY1" fmla="*/ 2074127 h 3404839"/>
              <a:gd name="connsiteX2" fmla="*/ 229698 w 1426595"/>
              <a:gd name="connsiteY2" fmla="*/ 1167161 h 3404839"/>
              <a:gd name="connsiteX3" fmla="*/ 1069756 w 1426595"/>
              <a:gd name="connsiteY3" fmla="*/ 840059 h 3404839"/>
              <a:gd name="connsiteX4" fmla="*/ 1426595 w 1426595"/>
              <a:gd name="connsiteY4" fmla="*/ 0 h 340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595" h="3404839">
                <a:moveTo>
                  <a:pt x="1010283" y="3404839"/>
                </a:moveTo>
                <a:cubicBezTo>
                  <a:pt x="595829" y="2925956"/>
                  <a:pt x="181376" y="2447073"/>
                  <a:pt x="51278" y="2074127"/>
                </a:cubicBezTo>
                <a:cubicBezTo>
                  <a:pt x="-78820" y="1701181"/>
                  <a:pt x="59952" y="1372839"/>
                  <a:pt x="229698" y="1167161"/>
                </a:cubicBezTo>
                <a:cubicBezTo>
                  <a:pt x="399444" y="961483"/>
                  <a:pt x="870273" y="1034586"/>
                  <a:pt x="1069756" y="840059"/>
                </a:cubicBezTo>
                <a:cubicBezTo>
                  <a:pt x="1269239" y="645532"/>
                  <a:pt x="1347917" y="322766"/>
                  <a:pt x="1426595" y="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8900000">
            <a:off x="5614653" y="3373990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snap!</a:t>
            </a:r>
          </a:p>
        </p:txBody>
      </p:sp>
      <p:sp>
        <p:nvSpPr>
          <p:cNvPr id="37" name="Freeform 36"/>
          <p:cNvSpPr/>
          <p:nvPr/>
        </p:nvSpPr>
        <p:spPr>
          <a:xfrm>
            <a:off x="6500582" y="1647935"/>
            <a:ext cx="976317" cy="3360235"/>
          </a:xfrm>
          <a:custGeom>
            <a:avLst/>
            <a:gdLst>
              <a:gd name="connsiteX0" fmla="*/ 1010283 w 1426595"/>
              <a:gd name="connsiteY0" fmla="*/ 3404839 h 3404839"/>
              <a:gd name="connsiteX1" fmla="*/ 51278 w 1426595"/>
              <a:gd name="connsiteY1" fmla="*/ 2074127 h 3404839"/>
              <a:gd name="connsiteX2" fmla="*/ 229698 w 1426595"/>
              <a:gd name="connsiteY2" fmla="*/ 1167161 h 3404839"/>
              <a:gd name="connsiteX3" fmla="*/ 1069756 w 1426595"/>
              <a:gd name="connsiteY3" fmla="*/ 840059 h 3404839"/>
              <a:gd name="connsiteX4" fmla="*/ 1426595 w 1426595"/>
              <a:gd name="connsiteY4" fmla="*/ 0 h 3404839"/>
              <a:gd name="connsiteX0" fmla="*/ 998021 w 1414333"/>
              <a:gd name="connsiteY0" fmla="*/ 3404839 h 3404839"/>
              <a:gd name="connsiteX1" fmla="*/ 39016 w 1414333"/>
              <a:gd name="connsiteY1" fmla="*/ 2074127 h 3404839"/>
              <a:gd name="connsiteX2" fmla="*/ 217436 w 1414333"/>
              <a:gd name="connsiteY2" fmla="*/ 1167161 h 3404839"/>
              <a:gd name="connsiteX3" fmla="*/ 507367 w 1414333"/>
              <a:gd name="connsiteY3" fmla="*/ 475786 h 3404839"/>
              <a:gd name="connsiteX4" fmla="*/ 1414333 w 1414333"/>
              <a:gd name="connsiteY4" fmla="*/ 0 h 3404839"/>
              <a:gd name="connsiteX0" fmla="*/ 1021540 w 1437852"/>
              <a:gd name="connsiteY0" fmla="*/ 3404839 h 3404839"/>
              <a:gd name="connsiteX1" fmla="*/ 62535 w 1437852"/>
              <a:gd name="connsiteY1" fmla="*/ 2074127 h 3404839"/>
              <a:gd name="connsiteX2" fmla="*/ 240955 w 1437852"/>
              <a:gd name="connsiteY2" fmla="*/ 1167161 h 3404839"/>
              <a:gd name="connsiteX3" fmla="*/ 1437852 w 1437852"/>
              <a:gd name="connsiteY3" fmla="*/ 0 h 3404839"/>
              <a:gd name="connsiteX0" fmla="*/ 996861 w 996861"/>
              <a:gd name="connsiteY0" fmla="*/ 3523785 h 3523785"/>
              <a:gd name="connsiteX1" fmla="*/ 37856 w 996861"/>
              <a:gd name="connsiteY1" fmla="*/ 2193073 h 3523785"/>
              <a:gd name="connsiteX2" fmla="*/ 216276 w 996861"/>
              <a:gd name="connsiteY2" fmla="*/ 1286107 h 3523785"/>
              <a:gd name="connsiteX3" fmla="*/ 439300 w 996861"/>
              <a:gd name="connsiteY3" fmla="*/ 0 h 3523785"/>
              <a:gd name="connsiteX0" fmla="*/ 996861 w 996861"/>
              <a:gd name="connsiteY0" fmla="*/ 3523785 h 3523785"/>
              <a:gd name="connsiteX1" fmla="*/ 37856 w 996861"/>
              <a:gd name="connsiteY1" fmla="*/ 2193073 h 3523785"/>
              <a:gd name="connsiteX2" fmla="*/ 216276 w 996861"/>
              <a:gd name="connsiteY2" fmla="*/ 1286107 h 3523785"/>
              <a:gd name="connsiteX3" fmla="*/ 439300 w 996861"/>
              <a:gd name="connsiteY3" fmla="*/ 0 h 3523785"/>
              <a:gd name="connsiteX0" fmla="*/ 1047680 w 1047680"/>
              <a:gd name="connsiteY0" fmla="*/ 3523785 h 3523785"/>
              <a:gd name="connsiteX1" fmla="*/ 88675 w 1047680"/>
              <a:gd name="connsiteY1" fmla="*/ 2193073 h 3523785"/>
              <a:gd name="connsiteX2" fmla="*/ 62656 w 1047680"/>
              <a:gd name="connsiteY2" fmla="*/ 1483112 h 3523785"/>
              <a:gd name="connsiteX3" fmla="*/ 267095 w 1047680"/>
              <a:gd name="connsiteY3" fmla="*/ 1286107 h 3523785"/>
              <a:gd name="connsiteX4" fmla="*/ 490119 w 1047680"/>
              <a:gd name="connsiteY4" fmla="*/ 0 h 3523785"/>
              <a:gd name="connsiteX0" fmla="*/ 1059472 w 1059472"/>
              <a:gd name="connsiteY0" fmla="*/ 3523785 h 3523785"/>
              <a:gd name="connsiteX1" fmla="*/ 100467 w 1059472"/>
              <a:gd name="connsiteY1" fmla="*/ 2193073 h 3523785"/>
              <a:gd name="connsiteX2" fmla="*/ 74448 w 1059472"/>
              <a:gd name="connsiteY2" fmla="*/ 1483112 h 3523785"/>
              <a:gd name="connsiteX3" fmla="*/ 501911 w 1059472"/>
              <a:gd name="connsiteY3" fmla="*/ 0 h 3523785"/>
              <a:gd name="connsiteX0" fmla="*/ 1026352 w 1026352"/>
              <a:gd name="connsiteY0" fmla="*/ 3523785 h 3523785"/>
              <a:gd name="connsiteX1" fmla="*/ 67347 w 1026352"/>
              <a:gd name="connsiteY1" fmla="*/ 2193073 h 3523785"/>
              <a:gd name="connsiteX2" fmla="*/ 123104 w 1026352"/>
              <a:gd name="connsiteY2" fmla="*/ 932985 h 3523785"/>
              <a:gd name="connsiteX3" fmla="*/ 468791 w 1026352"/>
              <a:gd name="connsiteY3" fmla="*/ 0 h 3523785"/>
              <a:gd name="connsiteX0" fmla="*/ 976317 w 976317"/>
              <a:gd name="connsiteY0" fmla="*/ 3523785 h 3523785"/>
              <a:gd name="connsiteX1" fmla="*/ 17312 w 976317"/>
              <a:gd name="connsiteY1" fmla="*/ 2193073 h 3523785"/>
              <a:gd name="connsiteX2" fmla="*/ 363000 w 976317"/>
              <a:gd name="connsiteY2" fmla="*/ 970156 h 3523785"/>
              <a:gd name="connsiteX3" fmla="*/ 418756 w 976317"/>
              <a:gd name="connsiteY3" fmla="*/ 0 h 3523785"/>
              <a:gd name="connsiteX0" fmla="*/ 976317 w 976317"/>
              <a:gd name="connsiteY0" fmla="*/ 3196683 h 3196683"/>
              <a:gd name="connsiteX1" fmla="*/ 17312 w 976317"/>
              <a:gd name="connsiteY1" fmla="*/ 1865971 h 3196683"/>
              <a:gd name="connsiteX2" fmla="*/ 363000 w 976317"/>
              <a:gd name="connsiteY2" fmla="*/ 643054 h 3196683"/>
              <a:gd name="connsiteX3" fmla="*/ 567439 w 976317"/>
              <a:gd name="connsiteY3" fmla="*/ 0 h 3196683"/>
              <a:gd name="connsiteX0" fmla="*/ 976317 w 976317"/>
              <a:gd name="connsiteY0" fmla="*/ 3196683 h 3196683"/>
              <a:gd name="connsiteX1" fmla="*/ 17312 w 976317"/>
              <a:gd name="connsiteY1" fmla="*/ 1865971 h 3196683"/>
              <a:gd name="connsiteX2" fmla="*/ 363000 w 976317"/>
              <a:gd name="connsiteY2" fmla="*/ 643054 h 3196683"/>
              <a:gd name="connsiteX3" fmla="*/ 567439 w 976317"/>
              <a:gd name="connsiteY3" fmla="*/ 0 h 3196683"/>
              <a:gd name="connsiteX0" fmla="*/ 976317 w 976317"/>
              <a:gd name="connsiteY0" fmla="*/ 3360235 h 3360235"/>
              <a:gd name="connsiteX1" fmla="*/ 17312 w 976317"/>
              <a:gd name="connsiteY1" fmla="*/ 2029523 h 3360235"/>
              <a:gd name="connsiteX2" fmla="*/ 363000 w 976317"/>
              <a:gd name="connsiteY2" fmla="*/ 806606 h 3360235"/>
              <a:gd name="connsiteX3" fmla="*/ 589741 w 976317"/>
              <a:gd name="connsiteY3" fmla="*/ 0 h 336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317" h="3360235">
                <a:moveTo>
                  <a:pt x="976317" y="3360235"/>
                </a:moveTo>
                <a:cubicBezTo>
                  <a:pt x="561863" y="2881352"/>
                  <a:pt x="119532" y="2455128"/>
                  <a:pt x="17312" y="2029523"/>
                </a:cubicBezTo>
                <a:cubicBezTo>
                  <a:pt x="-84908" y="1603918"/>
                  <a:pt x="296093" y="1172118"/>
                  <a:pt x="363000" y="806606"/>
                </a:cubicBezTo>
                <a:cubicBezTo>
                  <a:pt x="429907" y="441094"/>
                  <a:pt x="545291" y="331284"/>
                  <a:pt x="589741" y="0"/>
                </a:cubicBezTo>
              </a:path>
            </a:pathLst>
          </a:custGeom>
          <a:noFill/>
          <a:ln w="57150">
            <a:solidFill>
              <a:srgbClr val="0070C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4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 </a:t>
            </a:r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Vector Clocks: precisely capture happens-before relationship</a:t>
            </a:r>
          </a:p>
          <a:p>
            <a:endParaRPr lang="en-US" dirty="0"/>
          </a:p>
          <a:p>
            <a:r>
              <a:rPr lang="en-US" dirty="0" smtClean="0"/>
              <a:t>Distributed Global Snapshots</a:t>
            </a:r>
          </a:p>
          <a:p>
            <a:pPr lvl="1"/>
            <a:r>
              <a:rPr lang="en-US" dirty="0" smtClean="0"/>
              <a:t>FIFO Channels: we can do that!</a:t>
            </a:r>
          </a:p>
          <a:p>
            <a:pPr lvl="1"/>
            <a:r>
              <a:rPr lang="en-US" dirty="0" err="1" smtClean="0"/>
              <a:t>Chandy-Lamport</a:t>
            </a:r>
            <a:r>
              <a:rPr lang="en-US" dirty="0" smtClean="0"/>
              <a:t> algorithm: use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marker messages to coordinate</a:t>
            </a:r>
          </a:p>
          <a:p>
            <a:pPr lvl="1"/>
            <a:r>
              <a:rPr lang="en-US" dirty="0" err="1" smtClean="0">
                <a:ea typeface="Helvetica Neue Medium" charset="0"/>
                <a:cs typeface="Helvetica Neue Medium" charset="0"/>
              </a:rPr>
              <a:t>Chandy-Lamport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 provides a consistent cut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0" i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clock timestamps 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do not </a:t>
            </a:r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capture causality</a:t>
            </a:r>
          </a:p>
          <a:p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Given two timestamps C(a) and C(z), want to know whether there’s a chain of events linking them:</a:t>
            </a:r>
          </a:p>
          <a:p>
            <a:endParaRPr lang="en-US" b="0" i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indent="0" algn="ctr">
              <a:buNone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 b  ...  y  z</a:t>
            </a:r>
          </a:p>
          <a:p>
            <a:pPr marL="0" indent="0" algn="ctr">
              <a:buNone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Lamport Clocks and causality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One integer can’t order events in more than one process</a:t>
            </a:r>
          </a:p>
          <a:p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So, a </a:t>
            </a:r>
            <a:r>
              <a:rPr lang="en-US" altLang="en-US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Vector Clock (VC)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is a vector of integers, one entry for each process in the entire distributed system</a:t>
            </a:r>
          </a:p>
          <a:p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Label event e with VC(e) = [c</a:t>
            </a:r>
            <a:r>
              <a:rPr lang="en-US" altLang="en-US" b="0" i="0" spc="0" baseline="-250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, c</a:t>
            </a:r>
            <a:r>
              <a:rPr lang="en-US" altLang="en-US" b="0" i="0" spc="0" baseline="-250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…, </a:t>
            </a:r>
            <a:r>
              <a:rPr lang="en-US" altLang="en-US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]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2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is a count of events in process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that causally precede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  <a:p>
            <a:pPr lvl="2"/>
            <a:endParaRPr lang="en-US" alt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Vector clock: Introduction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Initially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all vectors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are [0, 0, …, 0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</a:t>
            </a:r>
          </a:p>
          <a:p>
            <a:pPr eaLnBrk="1" hangingPunct="1"/>
            <a:endParaRPr lang="en-US" alt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eaLnBrk="1" hangingPunct="1"/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Two update rules:</a:t>
            </a:r>
          </a:p>
          <a:p>
            <a:pPr eaLnBrk="1" hangingPunct="1"/>
            <a:endParaRPr lang="en-US" alt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For each local event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 process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increment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local entry c</a:t>
            </a:r>
            <a:r>
              <a:rPr lang="en-US" altLang="en-US" b="0" i="0" spc="0" baseline="-250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endParaRPr lang="en-US" alt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en-US" b="0" i="0" spc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If process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j receives message with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vector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[d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]:</a:t>
            </a:r>
          </a:p>
          <a:p>
            <a:pPr lvl="1"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Set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each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local entry </a:t>
            </a:r>
            <a:r>
              <a:rPr lang="en-US" altLang="en-US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= max{</a:t>
            </a:r>
            <a:r>
              <a:rPr lang="en-US" altLang="en-US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</a:t>
            </a:r>
            <a:r>
              <a:rPr lang="en-US" altLang="en-US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}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Increment </a:t>
            </a:r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local entry </a:t>
            </a:r>
            <a:r>
              <a:rPr lang="en-US" altLang="en-US" b="0" i="0" spc="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endParaRPr lang="en-US" altLang="en-US" b="0" i="0" spc="0" baseline="-250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Vector clock: Update rules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05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6280283" cy="5224990"/>
          </a:xfrm>
        </p:spPr>
        <p:txBody>
          <a:bodyPr>
            <a:normAutofit/>
          </a:bodyPr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All processes’ VCs start at [0, 0, 0]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Applying local update rule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Applying message rule</a:t>
            </a:r>
          </a:p>
          <a:p>
            <a:pPr lvl="1"/>
            <a:r>
              <a:rPr lang="en-US" sz="2800" dirty="0">
                <a:ea typeface="Helvetica Neue Medium" charset="0"/>
                <a:cs typeface="Helvetica Neue Medium" charset="0"/>
              </a:rPr>
              <a:t>Local vector clock piggybacks on inter-process messages</a:t>
            </a:r>
            <a:endParaRPr lang="en-US" sz="280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7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Helvetica Neue Medium" charset="0"/>
                <a:cs typeface="Helvetica Neue Medium" charset="0"/>
              </a:rPr>
              <a:t>Vector clock: Example</a:t>
            </a:r>
            <a:endParaRPr lang="en-US" dirty="0">
              <a:ea typeface="Helvetica Neue Medium" charset="0"/>
              <a:cs typeface="Helvetica Neue Medium" charset="0"/>
            </a:endParaRPr>
          </a:p>
        </p:txBody>
      </p:sp>
      <p:cxnSp>
        <p:nvCxnSpPr>
          <p:cNvPr id="5" name="Straight Connector 4"/>
          <p:cNvCxnSpPr>
            <a:stCxn id="8" idx="2"/>
          </p:cNvCxnSpPr>
          <p:nvPr/>
        </p:nvCxnSpPr>
        <p:spPr>
          <a:xfrm>
            <a:off x="7856080" y="2392700"/>
            <a:ext cx="2389" cy="326631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7" idx="2"/>
          </p:cNvCxnSpPr>
          <p:nvPr/>
        </p:nvCxnSpPr>
        <p:spPr>
          <a:xfrm flipH="1">
            <a:off x="8893892" y="2411928"/>
            <a:ext cx="1967" cy="324708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8" idx="2"/>
          </p:cNvCxnSpPr>
          <p:nvPr/>
        </p:nvCxnSpPr>
        <p:spPr>
          <a:xfrm>
            <a:off x="9932852" y="2409610"/>
            <a:ext cx="3187" cy="3249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Process 7"/>
          <p:cNvSpPr/>
          <p:nvPr/>
        </p:nvSpPr>
        <p:spPr>
          <a:xfrm>
            <a:off x="7565350" y="181124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9" name="Oval 8"/>
          <p:cNvSpPr/>
          <p:nvPr/>
        </p:nvSpPr>
        <p:spPr>
          <a:xfrm>
            <a:off x="7787319" y="265151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787319" y="317296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1492" y="24478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3912" y="298483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825131" y="348113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56730" y="34749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16" name="Straight Arrow Connector 15"/>
          <p:cNvCxnSpPr>
            <a:stCxn id="10" idx="6"/>
            <a:endCxn id="14" idx="2"/>
          </p:cNvCxnSpPr>
          <p:nvPr/>
        </p:nvCxnSpPr>
        <p:spPr>
          <a:xfrm>
            <a:off x="7924839" y="3241723"/>
            <a:ext cx="900292" cy="308171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Process 16"/>
          <p:cNvSpPr/>
          <p:nvPr/>
        </p:nvSpPr>
        <p:spPr>
          <a:xfrm>
            <a:off x="8603970" y="182815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18" name="Process 17"/>
          <p:cNvSpPr/>
          <p:nvPr/>
        </p:nvSpPr>
        <p:spPr>
          <a:xfrm>
            <a:off x="9642122" y="182815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27727" y="5866463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Physical time ↓</a:t>
            </a:r>
          </a:p>
        </p:txBody>
      </p:sp>
      <p:sp>
        <p:nvSpPr>
          <p:cNvPr id="20" name="Oval 19"/>
          <p:cNvSpPr/>
          <p:nvPr/>
        </p:nvSpPr>
        <p:spPr>
          <a:xfrm>
            <a:off x="8825131" y="420462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9800" y="402091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</a:p>
        </p:txBody>
      </p:sp>
      <p:sp>
        <p:nvSpPr>
          <p:cNvPr id="30" name="Oval 29"/>
          <p:cNvSpPr/>
          <p:nvPr/>
        </p:nvSpPr>
        <p:spPr>
          <a:xfrm>
            <a:off x="9862521" y="451999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862521" y="286069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26191" y="267164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10428" y="4598425"/>
            <a:ext cx="28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f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111883">
            <a:off x="7851446" y="333326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64746" y="249703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62223" y="284710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23333" y="332526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15137" y="385611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65855" y="438450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[2,2,2]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959015" y="270242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[0,0,1]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9" name="Straight Arrow Connector 48"/>
          <p:cNvCxnSpPr>
            <a:stCxn id="20" idx="6"/>
            <a:endCxn id="30" idx="2"/>
          </p:cNvCxnSpPr>
          <p:nvPr/>
        </p:nvCxnSpPr>
        <p:spPr>
          <a:xfrm>
            <a:off x="8962651" y="4273383"/>
            <a:ext cx="899870" cy="315373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188144">
            <a:off x="8880163" y="43833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2523" y="45794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8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4792133"/>
          </a:xfrm>
        </p:spPr>
        <p:txBody>
          <a:bodyPr>
            <a:normAutofit/>
          </a:bodyPr>
          <a:lstStyle/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= 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=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&lt;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 || b if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32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95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214940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V(w) 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&lt; V(z) 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then there 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is a chain of events linked by </a:t>
            </a:r>
            <a:r>
              <a:rPr lang="en-US" sz="24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/>
            </a:r>
            <a:br>
              <a:rPr lang="en-US" sz="24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4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                 Happens-Before 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) 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between a and 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z</a:t>
            </a:r>
          </a:p>
          <a:p>
            <a:pPr>
              <a:buClr>
                <a:schemeClr val="tx1"/>
              </a:buClr>
            </a:pPr>
            <a:endParaRPr lang="en-US" sz="2400" b="0" i="0" spc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  <a:p>
            <a:pPr>
              <a:buClr>
                <a:schemeClr val="tx1"/>
              </a:buClr>
            </a:pPr>
            <a:r>
              <a:rPr lang="en-US" sz="2400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V(</a:t>
            </a:r>
            <a:r>
              <a:rPr lang="en-US" sz="2400" b="0" i="0" spc="0" dirty="0" smtClean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) || V(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) then there is 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no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such chain of events between a and w</a:t>
            </a:r>
            <a:endParaRPr lang="en-US" sz="24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Vector clocks </a:t>
            </a:r>
            <a:r>
              <a:rPr lang="en-US" b="0" i="0" spc="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capture causality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3593477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50465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526465" y="445634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526465" y="4977794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76646" y="4789664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x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180687" y="550094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59065" y="5481492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0" name="Straight Arrow Connector 39"/>
          <p:cNvCxnSpPr>
            <a:stCxn id="36" idx="6"/>
            <a:endCxn id="38" idx="2"/>
          </p:cNvCxnSpPr>
          <p:nvPr/>
        </p:nvCxnSpPr>
        <p:spPr>
          <a:xfrm>
            <a:off x="3663985" y="5046554"/>
            <a:ext cx="2516702" cy="523152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6180687" y="622443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48708" y="424559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77643" y="481572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17247" y="5338874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03244" y="600985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44207" y="424558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w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829683" y="600122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z</a:t>
            </a:r>
          </a:p>
        </p:txBody>
      </p:sp>
      <p:sp>
        <p:nvSpPr>
          <p:cNvPr id="29" name="Process 28"/>
          <p:cNvSpPr/>
          <p:nvPr/>
        </p:nvSpPr>
        <p:spPr>
          <a:xfrm>
            <a:off x="3297901" y="3620379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30" name="Process 29"/>
          <p:cNvSpPr/>
          <p:nvPr/>
        </p:nvSpPr>
        <p:spPr>
          <a:xfrm>
            <a:off x="5952219" y="3619219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31" name="Process 30"/>
          <p:cNvSpPr/>
          <p:nvPr/>
        </p:nvSpPr>
        <p:spPr>
          <a:xfrm>
            <a:off x="8621572" y="361806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913460" y="4200680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8" idx="4"/>
            <a:endCxn id="47" idx="0"/>
          </p:cNvCxnSpPr>
          <p:nvPr/>
        </p:nvCxnSpPr>
        <p:spPr>
          <a:xfrm>
            <a:off x="6249447" y="5638467"/>
            <a:ext cx="0" cy="585969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5" idx="4"/>
            <a:endCxn id="36" idx="0"/>
          </p:cNvCxnSpPr>
          <p:nvPr/>
        </p:nvCxnSpPr>
        <p:spPr>
          <a:xfrm>
            <a:off x="3595225" y="4593868"/>
            <a:ext cx="0" cy="383927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831885" y="4558601"/>
            <a:ext cx="1537252" cy="523220"/>
            <a:chOff x="4595752" y="4199049"/>
            <a:chExt cx="1537252" cy="523220"/>
          </a:xfrm>
        </p:grpSpPr>
        <p:sp>
          <p:nvSpPr>
            <p:cNvPr id="42" name="TextBox 41"/>
            <p:cNvSpPr txBox="1"/>
            <p:nvPr/>
          </p:nvSpPr>
          <p:spPr>
            <a:xfrm>
              <a:off x="5081113" y="4225337"/>
              <a:ext cx="1051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 Neue Medium" charset="0"/>
                  <a:ea typeface="Helvetica Neue Medium" charset="0"/>
                  <a:cs typeface="Helvetica Neue Medium" charset="0"/>
                </a:rPr>
                <a:t>[0,1,0]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4944554" y="443808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95752" y="419904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E7750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</a:t>
              </a:r>
              <a:endParaRPr lang="en-US" sz="280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1673</Words>
  <Application>Microsoft Macintosh PowerPoint</Application>
  <PresentationFormat>Widescreen</PresentationFormat>
  <Paragraphs>416</Paragraphs>
  <Slides>35</Slides>
  <Notes>31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Calibri</vt:lpstr>
      <vt:lpstr>Helvetica Neue Medium</vt:lpstr>
      <vt:lpstr>Wingdings</vt:lpstr>
      <vt:lpstr>Arial</vt:lpstr>
      <vt:lpstr>Office Theme</vt:lpstr>
      <vt:lpstr>Vector Clocks and Distributed Snapshots</vt:lpstr>
      <vt:lpstr>Today</vt:lpstr>
      <vt:lpstr>Lamport Clocks Review</vt:lpstr>
      <vt:lpstr>Lamport Clocks and causality</vt:lpstr>
      <vt:lpstr>Vector clock: Introduction</vt:lpstr>
      <vt:lpstr>Vector clock: Update rules</vt:lpstr>
      <vt:lpstr>Vector clock: Example</vt:lpstr>
      <vt:lpstr>Comparing vector timestamps</vt:lpstr>
      <vt:lpstr>Vector clocks capture causality</vt:lpstr>
      <vt:lpstr>PowerPoint Presentation</vt:lpstr>
      <vt:lpstr>Today</vt:lpstr>
      <vt:lpstr>Distributed Snapshots</vt:lpstr>
      <vt:lpstr>System model</vt:lpstr>
      <vt:lpstr>Aside: FIFO communication channel</vt:lpstr>
      <vt:lpstr>Global snapshot is global state</vt:lpstr>
      <vt:lpstr>Why do we need snapshots?</vt:lpstr>
      <vt:lpstr>Just synchronize local clocks?</vt:lpstr>
      <vt:lpstr>System model: Graphical example</vt:lpstr>
      <vt:lpstr>When is inconsistency possible?</vt:lpstr>
      <vt:lpstr>Problem: Disappearing tokens</vt:lpstr>
      <vt:lpstr>Problem: Duplicated tokens</vt:lpstr>
      <vt:lpstr>Idea: “Marker” messages</vt:lpstr>
      <vt:lpstr>Chandy-Lamport algorithm: Overview</vt:lpstr>
      <vt:lpstr>Chandy-Lamport: Sending process</vt:lpstr>
      <vt:lpstr>Chandy-Lamport: Receiving process (1/2)</vt:lpstr>
      <vt:lpstr>Chandy-Lamport: Receiving process (2/2)</vt:lpstr>
      <vt:lpstr>Terminating a snapshot</vt:lpstr>
      <vt:lpstr>Today</vt:lpstr>
      <vt:lpstr>Global states and cuts</vt:lpstr>
      <vt:lpstr>Inconsistent versus consistent cuts</vt:lpstr>
      <vt:lpstr>Consistent versus inconsistent cuts</vt:lpstr>
      <vt:lpstr>C-L returns a consistent cut</vt:lpstr>
      <vt:lpstr>C-L can’t return this inconsistent cut</vt:lpstr>
      <vt:lpstr>Take-away points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Andrew Lloyd</cp:lastModifiedBy>
  <cp:revision>27</cp:revision>
  <dcterms:created xsi:type="dcterms:W3CDTF">2018-09-09T13:59:16Z</dcterms:created>
  <dcterms:modified xsi:type="dcterms:W3CDTF">2018-09-23T20:42:34Z</dcterms:modified>
</cp:coreProperties>
</file>