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37"/>
  </p:notesMasterIdLst>
  <p:sldIdLst>
    <p:sldId id="256" r:id="rId3"/>
    <p:sldId id="257" r:id="rId4"/>
    <p:sldId id="258" r:id="rId5"/>
    <p:sldId id="259" r:id="rId6"/>
    <p:sldId id="270" r:id="rId7"/>
    <p:sldId id="262" r:id="rId8"/>
    <p:sldId id="267" r:id="rId9"/>
    <p:sldId id="268" r:id="rId10"/>
    <p:sldId id="269" r:id="rId11"/>
    <p:sldId id="263" r:id="rId12"/>
    <p:sldId id="272" r:id="rId13"/>
    <p:sldId id="273" r:id="rId14"/>
    <p:sldId id="274" r:id="rId15"/>
    <p:sldId id="277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6" r:id="rId25"/>
    <p:sldId id="288" r:id="rId26"/>
    <p:sldId id="287" r:id="rId27"/>
    <p:sldId id="289" r:id="rId28"/>
    <p:sldId id="290" r:id="rId29"/>
    <p:sldId id="284" r:id="rId30"/>
    <p:sldId id="291" r:id="rId31"/>
    <p:sldId id="293" r:id="rId32"/>
    <p:sldId id="294" r:id="rId33"/>
    <p:sldId id="295" r:id="rId34"/>
    <p:sldId id="292" r:id="rId35"/>
    <p:sldId id="296" r:id="rId36"/>
  </p:sldIdLst>
  <p:sldSz cx="9144000" cy="6858000" type="overhead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71"/>
    <p:restoredTop sz="74886"/>
  </p:normalViewPr>
  <p:slideViewPr>
    <p:cSldViewPr snapToGrid="0" snapToObjects="1">
      <p:cViewPr varScale="1">
        <p:scale>
          <a:sx n="113" d="100"/>
          <a:sy n="113" d="100"/>
        </p:scale>
        <p:origin x="81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EF02C-64A5-AB4A-93C5-AC1A99F90A8C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6B72E-780E-E349-B2DC-26C9A9EF17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417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Q: Fault Tolerance Strategies</a:t>
            </a:r>
          </a:p>
          <a:p>
            <a:pPr marL="0" indent="0">
              <a:buNone/>
            </a:pPr>
            <a:r>
              <a:rPr lang="en-US" dirty="0" smtClean="0"/>
              <a:t>A: Replicate in time, e.g., try it again</a:t>
            </a:r>
            <a:r>
              <a:rPr lang="en-US" baseline="0" dirty="0" smtClean="0"/>
              <a:t> like with worker failure in MapReduce</a:t>
            </a:r>
          </a:p>
          <a:p>
            <a:pPr marL="0" indent="0">
              <a:buNone/>
            </a:pPr>
            <a:r>
              <a:rPr lang="en-US" baseline="0" dirty="0" smtClean="0"/>
              <a:t>A: Replicate in space, e.g., Raft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Scaling computation/storage/</a:t>
            </a:r>
            <a:r>
              <a:rPr lang="mr-IN" baseline="0" dirty="0" smtClean="0"/>
              <a:t>…</a:t>
            </a: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A: Have different machines do different work at the same time (MapReduce) for computation</a:t>
            </a:r>
          </a:p>
          <a:p>
            <a:pPr marL="0" indent="0">
              <a:buNone/>
            </a:pPr>
            <a:r>
              <a:rPr lang="en-US" baseline="0" dirty="0" smtClean="0"/>
              <a:t>A: Have different machines store different data, w/ </a:t>
            </a:r>
            <a:r>
              <a:rPr lang="en-US" baseline="0" dirty="0" err="1" smtClean="0"/>
              <a:t>sharding</a:t>
            </a:r>
            <a:r>
              <a:rPr lang="en-US" baseline="0" dirty="0" smtClean="0"/>
              <a:t>, for storage</a:t>
            </a:r>
          </a:p>
          <a:p>
            <a:pPr marL="0" indent="0">
              <a:buNone/>
            </a:pPr>
            <a:endParaRPr lang="en-US" baseline="0" dirty="0" smtClean="0"/>
          </a:p>
          <a:p>
            <a:pPr marL="0" indent="0">
              <a:buNone/>
            </a:pPr>
            <a:r>
              <a:rPr lang="en-US" baseline="0" dirty="0" smtClean="0"/>
              <a:t>Q: Physical location</a:t>
            </a:r>
          </a:p>
          <a:p>
            <a:pPr marL="0" indent="0">
              <a:buNone/>
            </a:pPr>
            <a:r>
              <a:rPr lang="en-US" baseline="0" dirty="0" smtClean="0"/>
              <a:t>A: Have multiple replicas of data, close to people -&gt; faster, will be available even if offline or network partition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69D52-79C3-BB4D-8EC9-82DE367E600F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7896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Amit Levy will be leading an IW seminar focused around building systems for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Internet of Things applications. If you're excited about doing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independent work in systems, this seminar is for you! Projects might include: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implementing wireless network protocols and peripheral drivers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implementing and evaluating security policy frameworks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creating novel abstractions for managing power consumption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building an emulator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building a distributed deployment system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deploying a sensor network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  * prototyping wearable applications</a:t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Get in touch with Amit if you have questions, and sign up for IW 05!</a:t>
            </a:r>
          </a:p>
          <a:p>
            <a:pPr rtl="0"/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/>
            </a:r>
            <a:b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314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do you build systems that continue</a:t>
            </a:r>
            <a:r>
              <a:rPr lang="en-US" baseline="0" dirty="0" smtClean="0"/>
              <a:t> to work and scale despite failure?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0455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How is this mapping done? Very similar to CDN location load balancing discussion in the last class!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49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TODO: Switch to world background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086A4C-3EC3-B041-AC0E-EFE805A5DEA9}" type="slidenum">
              <a:rPr lang="en-US" smtClean="0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8556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644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840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2BF9FD-DB11-424E-8753-09DE963B0E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7503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Separate out different levels of functionality so they can be reused across systems/applications and optimized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66B72E-780E-E349-B2DC-26C9A9EF17D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90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8379D-1A7F-3D49-ACC9-BE0059B06B5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22A67A-5C42-2A42-9C2D-02F5B0F93CB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BD1B6-E01C-7F4E-AE2D-8E2A896FF5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A9E6D-9440-5948-9EF5-C78FB5D2D1A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57653-D91B-6A46-8A08-5A5304668F3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C7CEB8-7716-8346-B397-050384C7F5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36CA0-D451-6948-B8B8-170D3A05141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EA18BD-9EEB-ED43-B919-7585B5BC79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2EAA3-F13A-3948-8183-4170C95FE7C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93DECA-2D96-5D48-80CD-45E6E844AAB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46C9-5242-6046-9F1C-4E88ECE69D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12/11/18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12/11/18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967" y="0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8324" y="1482811"/>
            <a:ext cx="8592064" cy="46941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12/11/18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47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800683EE-98E4-2A41-841D-025B3C49249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12/11/18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 Neue Medium"/>
              </a:defRPr>
            </a:lvl1pPr>
          </a:lstStyle>
          <a:p>
            <a:pPr defTabSz="457200"/>
            <a:fld id="{5AB99A36-386E-5B4C-8239-54E8521A45F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2133600" y="-70104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 userDrawn="1"/>
        </p:nvCxnSpPr>
        <p:spPr>
          <a:xfrm>
            <a:off x="2286000" y="13258800"/>
            <a:ext cx="3886200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5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 Neue Medium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 Neue Medium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 Neue Medium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 Neue Medium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 Neue Medium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microsoft.com/office/2007/relationships/hdphoto" Target="../media/hdphoto2.wdp"/><Relationship Id="rId7" Type="http://schemas.microsoft.com/office/2007/relationships/hdphoto" Target="../media/hdphoto3.wdp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microsoft.com/office/2007/relationships/hdphoto" Target="../media/hdphoto4.wdp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2.pn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tags" Target="../tags/tag3.xml"/><Relationship Id="rId2" Type="http://schemas.openxmlformats.org/officeDocument/2006/relationships/slideLayout" Target="../slideLayouts/slideLayout13.xml"/><Relationship Id="rId3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.png"/><Relationship Id="rId1" Type="http://schemas.openxmlformats.org/officeDocument/2006/relationships/tags" Target="../tags/tag4.xml"/><Relationship Id="rId2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57250"/>
            <a:ext cx="6858000" cy="1790700"/>
          </a:xfrm>
        </p:spPr>
        <p:txBody>
          <a:bodyPr>
            <a:normAutofit/>
          </a:bodyPr>
          <a:lstStyle/>
          <a:p>
            <a:r>
              <a:rPr lang="en-US" dirty="0" smtClean="0"/>
              <a:t>Tying It All Together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4137259"/>
            <a:ext cx="6858000" cy="1241822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COS 418: Distributed Systems</a:t>
            </a:r>
          </a:p>
          <a:p>
            <a:r>
              <a:rPr lang="en-US" dirty="0" smtClean="0"/>
              <a:t>Lecture </a:t>
            </a:r>
            <a:r>
              <a:rPr lang="en-US" dirty="0" smtClean="0"/>
              <a:t>22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Wyatt Lloyd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218" y="2843509"/>
            <a:ext cx="867565" cy="109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P2P Systems &amp; DHTs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Efficiency of various designs</a:t>
            </a:r>
          </a:p>
          <a:p>
            <a:endParaRPr lang="en-US" dirty="0"/>
          </a:p>
          <a:p>
            <a:r>
              <a:rPr lang="en-US" dirty="0" smtClean="0"/>
              <a:t>Goal: </a:t>
            </a:r>
            <a:r>
              <a:rPr lang="en-US" dirty="0" smtClean="0">
                <a:solidFill>
                  <a:schemeClr val="accent2"/>
                </a:solidFill>
              </a:rPr>
              <a:t>scale </a:t>
            </a:r>
            <a:r>
              <a:rPr lang="en-US" dirty="0" smtClean="0"/>
              <a:t>lookup state, lookup computation, storage; </a:t>
            </a:r>
            <a:r>
              <a:rPr lang="en-US" dirty="0" smtClean="0">
                <a:solidFill>
                  <a:schemeClr val="accent2"/>
                </a:solidFill>
              </a:rPr>
              <a:t>fault tolerant</a:t>
            </a:r>
          </a:p>
          <a:p>
            <a:endParaRPr lang="en-US" dirty="0"/>
          </a:p>
          <a:p>
            <a:r>
              <a:rPr lang="en-US" dirty="0" smtClean="0"/>
              <a:t>Scale lookup state, lookup computation</a:t>
            </a:r>
            <a:r>
              <a:rPr lang="en-US" dirty="0"/>
              <a:t> </a:t>
            </a:r>
            <a:r>
              <a:rPr lang="en-US" dirty="0" smtClean="0"/>
              <a:t>w/ Chord</a:t>
            </a:r>
          </a:p>
          <a:p>
            <a:endParaRPr lang="en-US" dirty="0"/>
          </a:p>
          <a:p>
            <a:r>
              <a:rPr lang="en-US" dirty="0" smtClean="0"/>
              <a:t>Scale storage with </a:t>
            </a:r>
            <a:r>
              <a:rPr lang="en-US" dirty="0" err="1" smtClean="0"/>
              <a:t>sharding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Fault tolerance through replication, robust protocols</a:t>
            </a:r>
            <a:endParaRPr lang="en-US" dirty="0" smtClean="0">
              <a:solidFill>
                <a:schemeClr val="accent2"/>
              </a:solidFill>
            </a:endParaRP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5868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 </a:t>
            </a:r>
            <a:r>
              <a:rPr lang="en-US" dirty="0" smtClean="0"/>
              <a:t>above all + </a:t>
            </a:r>
            <a:r>
              <a:rPr lang="en-US" dirty="0" smtClean="0">
                <a:solidFill>
                  <a:schemeClr val="accent2"/>
                </a:solidFill>
              </a:rPr>
              <a:t>scalable </a:t>
            </a:r>
            <a:r>
              <a:rPr lang="en-US" dirty="0" smtClean="0"/>
              <a:t>storage</a:t>
            </a:r>
          </a:p>
          <a:p>
            <a:endParaRPr lang="en-US" dirty="0"/>
          </a:p>
          <a:p>
            <a:r>
              <a:rPr lang="en-US" dirty="0" smtClean="0"/>
              <a:t>Eventual consistency (really eventual)</a:t>
            </a:r>
          </a:p>
          <a:p>
            <a:endParaRPr lang="en-US" dirty="0" smtClean="0"/>
          </a:p>
          <a:p>
            <a:r>
              <a:rPr lang="en-US" dirty="0" smtClean="0"/>
              <a:t>Zero-hop DHT on top of data </a:t>
            </a:r>
            <a:r>
              <a:rPr lang="en-US" dirty="0" err="1" smtClean="0"/>
              <a:t>sharded</a:t>
            </a:r>
            <a:r>
              <a:rPr lang="en-US" dirty="0" smtClean="0"/>
              <a:t> with consistent hashing</a:t>
            </a:r>
          </a:p>
          <a:p>
            <a:pPr lvl="1"/>
            <a:r>
              <a:rPr lang="en-US" dirty="0" smtClean="0"/>
              <a:t>Virtual nodes enable better load balancing (improves </a:t>
            </a:r>
            <a:r>
              <a:rPr lang="en-US" dirty="0" smtClean="0">
                <a:solidFill>
                  <a:schemeClr val="accent2"/>
                </a:solidFill>
              </a:rPr>
              <a:t>throughput</a:t>
            </a:r>
            <a:r>
              <a:rPr lang="en-US" dirty="0" smtClean="0"/>
              <a:t>), but design to still ensure fault tolerance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16491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 far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build systems that are fault tolerant, scalable, provide low latency, highly available</a:t>
            </a:r>
          </a:p>
          <a:p>
            <a:endParaRPr lang="en-US" dirty="0"/>
          </a:p>
          <a:p>
            <a:r>
              <a:rPr lang="en-US" dirty="0" smtClean="0"/>
              <a:t>But</a:t>
            </a:r>
            <a:r>
              <a:rPr lang="mr-IN" dirty="0" smtClean="0"/>
              <a:t>…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Weak guarantees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8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Linearizability</a:t>
            </a:r>
            <a:r>
              <a:rPr lang="en-US" dirty="0" smtClean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 smtClean="0"/>
              <a:t>Replicated state machines:</a:t>
            </a:r>
          </a:p>
          <a:p>
            <a:pPr lvl="1"/>
            <a:r>
              <a:rPr lang="en-US" dirty="0" smtClean="0"/>
              <a:t>Log of operations, execute in order</a:t>
            </a:r>
          </a:p>
          <a:p>
            <a:pPr lvl="1"/>
            <a:r>
              <a:rPr lang="en-US" dirty="0" smtClean="0"/>
              <a:t>Primary-backup (and VM-FT)</a:t>
            </a:r>
          </a:p>
          <a:p>
            <a:pPr lvl="2"/>
            <a:r>
              <a:rPr lang="en-US" dirty="0" smtClean="0"/>
              <a:t>Special mechanism for failure detection</a:t>
            </a:r>
          </a:p>
          <a:p>
            <a:pPr lvl="2"/>
            <a:r>
              <a:rPr lang="en-US" dirty="0" smtClean="0"/>
              <a:t>React to failure</a:t>
            </a:r>
          </a:p>
          <a:p>
            <a:pPr lvl="1"/>
            <a:r>
              <a:rPr lang="en-US" dirty="0" err="1" smtClean="0"/>
              <a:t>Viewstamped</a:t>
            </a:r>
            <a:r>
              <a:rPr lang="en-US" dirty="0" smtClean="0"/>
              <a:t> replication, </a:t>
            </a:r>
            <a:r>
              <a:rPr lang="en-US" dirty="0" err="1" smtClean="0"/>
              <a:t>Paxos</a:t>
            </a:r>
            <a:r>
              <a:rPr lang="en-US" dirty="0" smtClean="0"/>
              <a:t>, RAFT</a:t>
            </a:r>
          </a:p>
          <a:p>
            <a:pPr lvl="2"/>
            <a:r>
              <a:rPr lang="en-US" dirty="0" smtClean="0"/>
              <a:t>Built in failure detection using quorums (f+1 out of 2f+1)</a:t>
            </a:r>
          </a:p>
          <a:p>
            <a:pPr lvl="2"/>
            <a:r>
              <a:rPr lang="en-US" dirty="0" smtClean="0"/>
              <a:t>Mask non-leader failure</a:t>
            </a:r>
          </a:p>
        </p:txBody>
      </p:sp>
    </p:spTree>
    <p:extLst>
      <p:ext uri="{BB962C8B-B14F-4D97-AF65-F5344CB8AC3E}">
        <p14:creationId xmlns:p14="http://schemas.microsoft.com/office/powerpoint/2010/main" val="196625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Things Are Impossible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FLP: Always </a:t>
            </a:r>
            <a:r>
              <a:rPr lang="en-US" dirty="0"/>
              <a:t>achieving consensus is impossible</a:t>
            </a:r>
          </a:p>
          <a:p>
            <a:pPr lvl="1"/>
            <a:r>
              <a:rPr lang="en-US" dirty="0"/>
              <a:t>In practice achieve consensus constantly</a:t>
            </a:r>
          </a:p>
          <a:p>
            <a:endParaRPr lang="en-US" dirty="0" smtClean="0"/>
          </a:p>
          <a:p>
            <a:r>
              <a:rPr lang="en-US" dirty="0" smtClean="0"/>
              <a:t>CAP: Must choose either availability of all replicas or consistency between replicas</a:t>
            </a:r>
          </a:p>
          <a:p>
            <a:pPr lvl="1"/>
            <a:r>
              <a:rPr lang="en-US" dirty="0" smtClean="0"/>
              <a:t>(Or engineer partitions to be </a:t>
            </a:r>
            <a:br>
              <a:rPr lang="en-US" dirty="0" smtClean="0"/>
            </a:br>
            <a:r>
              <a:rPr lang="en-US" dirty="0" smtClean="0"/>
              <a:t>sufficiently rare you don’t care)</a:t>
            </a:r>
          </a:p>
          <a:p>
            <a:endParaRPr lang="en-US" dirty="0"/>
          </a:p>
          <a:p>
            <a:r>
              <a:rPr lang="en-US" dirty="0" smtClean="0"/>
              <a:t>PRAM: Must choose either low latency of operations or consistency between replicas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638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Availability + Low Latency + Scalability + Strong</a:t>
            </a:r>
            <a:r>
              <a:rPr lang="en-US" i="1" dirty="0" smtClean="0"/>
              <a:t>er</a:t>
            </a:r>
            <a:r>
              <a:rPr lang="en-US" dirty="0" smtClean="0"/>
              <a:t> Guarantees</a:t>
            </a:r>
            <a:endParaRPr lang="en-US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COPS provides causal consistency</a:t>
            </a:r>
          </a:p>
          <a:p>
            <a:pPr lvl="1"/>
            <a:r>
              <a:rPr lang="en-US" dirty="0" smtClean="0"/>
              <a:t>Strongest guarantees impossible w/ low latency</a:t>
            </a:r>
          </a:p>
          <a:p>
            <a:pPr lvl="1"/>
            <a:r>
              <a:rPr lang="en-US" dirty="0" smtClean="0"/>
              <a:t>Like a scalable Bayou</a:t>
            </a:r>
          </a:p>
          <a:p>
            <a:endParaRPr lang="en-US" dirty="0"/>
          </a:p>
          <a:p>
            <a:r>
              <a:rPr lang="en-US" dirty="0" err="1" smtClean="0"/>
              <a:t>Sharding</a:t>
            </a:r>
            <a:r>
              <a:rPr lang="en-US" dirty="0" smtClean="0"/>
              <a:t> to scale storage within a datacenter</a:t>
            </a:r>
          </a:p>
          <a:p>
            <a:r>
              <a:rPr lang="en-US" dirty="0" smtClean="0"/>
              <a:t>Geo-replicate data across datacenters</a:t>
            </a:r>
          </a:p>
          <a:p>
            <a:pPr lvl="1"/>
            <a:r>
              <a:rPr lang="en-US" dirty="0" smtClean="0"/>
              <a:t>Replication and </a:t>
            </a:r>
            <a:r>
              <a:rPr lang="en-US" dirty="0" err="1" smtClean="0"/>
              <a:t>sharding</a:t>
            </a:r>
            <a:r>
              <a:rPr lang="en-US" dirty="0" smtClean="0"/>
              <a:t>!</a:t>
            </a:r>
          </a:p>
          <a:p>
            <a:endParaRPr lang="en-US" dirty="0"/>
          </a:p>
          <a:p>
            <a:r>
              <a:rPr lang="en-US" dirty="0" smtClean="0"/>
              <a:t>New protocols for replicating writes between replicas and reading data</a:t>
            </a:r>
          </a:p>
          <a:p>
            <a:pPr lvl="1"/>
            <a:r>
              <a:rPr lang="en-US" dirty="0" smtClean="0"/>
              <a:t>Distributed protocols w/ work on only some machines in each replica for scalability</a:t>
            </a:r>
          </a:p>
          <a:p>
            <a:pPr lvl="1"/>
            <a:r>
              <a:rPr lang="en-US" dirty="0" smtClean="0"/>
              <a:t>Consistently reading data across shards required transactions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500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r>
              <a:rPr lang="en-US" dirty="0" smtClean="0"/>
              <a:t>: acts just like 1 machine processing requests 1 at a time!</a:t>
            </a:r>
          </a:p>
          <a:p>
            <a:endParaRPr lang="en-US" dirty="0"/>
          </a:p>
          <a:p>
            <a:r>
              <a:rPr lang="en-US" dirty="0" smtClean="0"/>
              <a:t>Atomic Commit w/ 2PC</a:t>
            </a:r>
          </a:p>
          <a:p>
            <a:endParaRPr lang="en-US" dirty="0"/>
          </a:p>
          <a:p>
            <a:r>
              <a:rPr lang="en-US" dirty="0" smtClean="0"/>
              <a:t>Concurrency control</a:t>
            </a:r>
          </a:p>
          <a:p>
            <a:pPr lvl="1"/>
            <a:r>
              <a:rPr lang="en-US" dirty="0" smtClean="0"/>
              <a:t>1 Big Lock: No concurrency </a:t>
            </a:r>
            <a:r>
              <a:rPr lang="en-US" dirty="0" smtClean="0">
                <a:sym typeface="Wingdings"/>
              </a:rPr>
              <a:t> </a:t>
            </a:r>
            <a:endParaRPr lang="en-US" dirty="0" smtClean="0"/>
          </a:p>
          <a:p>
            <a:pPr lvl="1"/>
            <a:r>
              <a:rPr lang="en-US" dirty="0" smtClean="0"/>
              <a:t>2PL: Growing phase then shrinking phase</a:t>
            </a:r>
          </a:p>
          <a:p>
            <a:pPr lvl="1"/>
            <a:r>
              <a:rPr lang="en-US" dirty="0" smtClean="0"/>
              <a:t>OCC: Assume you will succeed, only acquire locks during 2PC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Fault Tolerance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Google’s Spanner</a:t>
            </a:r>
          </a:p>
          <a:p>
            <a:pPr lvl="1"/>
            <a:r>
              <a:rPr lang="en-US" dirty="0" err="1" smtClean="0"/>
              <a:t>Sharding</a:t>
            </a:r>
            <a:r>
              <a:rPr lang="en-US" dirty="0" smtClean="0"/>
              <a:t> to scale storage</a:t>
            </a:r>
          </a:p>
          <a:p>
            <a:pPr lvl="1"/>
            <a:r>
              <a:rPr lang="en-US" dirty="0" err="1" smtClean="0"/>
              <a:t>Paxos</a:t>
            </a:r>
            <a:r>
              <a:rPr lang="en-US" dirty="0" smtClean="0"/>
              <a:t> for fault tolerance</a:t>
            </a:r>
          </a:p>
          <a:p>
            <a:pPr lvl="1"/>
            <a:r>
              <a:rPr lang="en-US" dirty="0" smtClean="0"/>
              <a:t>2PL + 2PC for read-write transactions</a:t>
            </a:r>
          </a:p>
          <a:p>
            <a:pPr lvl="2"/>
            <a:r>
              <a:rPr lang="en-US" dirty="0" smtClean="0"/>
              <a:t>Strict </a:t>
            </a:r>
            <a:r>
              <a:rPr lang="en-US" dirty="0" err="1" smtClean="0"/>
              <a:t>serializability</a:t>
            </a:r>
            <a:endParaRPr lang="en-US" dirty="0"/>
          </a:p>
          <a:p>
            <a:pPr lvl="2"/>
            <a:r>
              <a:rPr lang="en-US" dirty="0" smtClean="0"/>
              <a:t>Scalable processing </a:t>
            </a:r>
            <a:r>
              <a:rPr lang="mr-IN" dirty="0" smtClean="0"/>
              <a:t>…</a:t>
            </a:r>
            <a:r>
              <a:rPr lang="en-US" dirty="0" smtClean="0"/>
              <a:t> mostly</a:t>
            </a:r>
          </a:p>
          <a:p>
            <a:endParaRPr lang="en-US" dirty="0"/>
          </a:p>
          <a:p>
            <a:r>
              <a:rPr lang="en-US" dirty="0" smtClean="0"/>
              <a:t>So many reads, make read-only </a:t>
            </a:r>
            <a:r>
              <a:rPr lang="en-US" dirty="0" err="1" smtClean="0"/>
              <a:t>txns</a:t>
            </a:r>
            <a:r>
              <a:rPr lang="en-US" dirty="0" smtClean="0"/>
              <a:t> efficient!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Strictly serializable read-only transactions that block, but do not acquire any locks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 smtClean="0"/>
              <a:t>Stale read-only transactions that do not even block</a:t>
            </a:r>
          </a:p>
          <a:p>
            <a:pPr marL="914400" lvl="1" indent="-457200">
              <a:buFont typeface="+mj-lt"/>
              <a:buAutoNum type="arabicPeriod"/>
            </a:pPr>
            <a:endParaRPr lang="en-US" dirty="0"/>
          </a:p>
          <a:p>
            <a:r>
              <a:rPr lang="en-US" dirty="0" smtClean="0"/>
              <a:t>Enabled by </a:t>
            </a:r>
            <a:r>
              <a:rPr lang="en-US" dirty="0" err="1" smtClean="0"/>
              <a:t>TrueTime</a:t>
            </a:r>
            <a:endParaRPr lang="en-US" dirty="0" smtClean="0"/>
          </a:p>
          <a:p>
            <a:pPr lvl="1"/>
            <a:r>
              <a:rPr lang="en-US" dirty="0" err="1" smtClean="0"/>
              <a:t>TrueTime</a:t>
            </a:r>
            <a:r>
              <a:rPr lang="en-US" dirty="0" smtClean="0"/>
              <a:t> </a:t>
            </a:r>
            <a:r>
              <a:rPr lang="en-US" dirty="0"/>
              <a:t>gives bounded </a:t>
            </a:r>
            <a:r>
              <a:rPr lang="en-US" dirty="0" smtClean="0"/>
              <a:t>wall-clock time </a:t>
            </a:r>
            <a:r>
              <a:rPr lang="en-US" dirty="0"/>
              <a:t>interval</a:t>
            </a:r>
          </a:p>
          <a:p>
            <a:pPr lvl="1"/>
            <a:r>
              <a:rPr lang="en-US" dirty="0"/>
              <a:t>Commit wait ensures a transaction completes after its wall-clock commit time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57399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Guarantees +</a:t>
            </a:r>
            <a:br>
              <a:rPr lang="en-US" dirty="0" smtClean="0"/>
            </a:br>
            <a:r>
              <a:rPr lang="en-US" dirty="0" smtClean="0"/>
              <a:t>Scalability + Low Latency?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SNOW is impossible for read-only transactions</a:t>
            </a:r>
          </a:p>
          <a:p>
            <a:endParaRPr lang="en-US" dirty="0"/>
          </a:p>
          <a:p>
            <a:r>
              <a:rPr lang="en-US" dirty="0" smtClean="0"/>
              <a:t>Must choose either the strongest guarantees</a:t>
            </a:r>
            <a:br>
              <a:rPr lang="en-US" dirty="0" smtClean="0"/>
            </a:br>
            <a:r>
              <a:rPr lang="en-US" dirty="0" smtClean="0"/>
              <a:t>(Strict </a:t>
            </a:r>
            <a:r>
              <a:rPr lang="en-US" dirty="0" err="1" smtClean="0"/>
              <a:t>Serializability</a:t>
            </a:r>
            <a:r>
              <a:rPr lang="en-US" dirty="0" smtClean="0"/>
              <a:t> &amp; Write transactions)</a:t>
            </a:r>
            <a:br>
              <a:rPr lang="en-US" dirty="0" smtClean="0"/>
            </a:br>
            <a:r>
              <a:rPr lang="en-US" dirty="0" smtClean="0"/>
              <a:t>or</a:t>
            </a:r>
            <a:r>
              <a:rPr lang="en-US" dirty="0"/>
              <a:t> </a:t>
            </a:r>
            <a:r>
              <a:rPr lang="en-US" dirty="0" smtClean="0"/>
              <a:t>the lowest latency</a:t>
            </a:r>
            <a:br>
              <a:rPr lang="en-US" dirty="0" smtClean="0"/>
            </a:br>
            <a:r>
              <a:rPr lang="en-US" dirty="0" smtClean="0"/>
              <a:t>(Non-blocking &amp; One Round)</a:t>
            </a:r>
          </a:p>
          <a:p>
            <a:endParaRPr lang="en-US" dirty="0"/>
          </a:p>
          <a:p>
            <a:r>
              <a:rPr lang="en-US" dirty="0" smtClean="0"/>
              <a:t>PRAM / CAP are for replication</a:t>
            </a:r>
            <a:br>
              <a:rPr lang="en-US" dirty="0" smtClean="0"/>
            </a:br>
            <a:r>
              <a:rPr lang="en-US" dirty="0" smtClean="0"/>
              <a:t>SNOW is for </a:t>
            </a:r>
            <a:r>
              <a:rPr lang="en-US" dirty="0" err="1" smtClean="0"/>
              <a:t>sharding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440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You Can!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Build systems that are fault tolerant, scalable, provide low latency, highly available</a:t>
            </a:r>
            <a:endParaRPr lang="en-US" i="1" dirty="0" smtClean="0"/>
          </a:p>
          <a:p>
            <a:pPr lvl="1"/>
            <a:r>
              <a:rPr lang="en-US" dirty="0" smtClean="0"/>
              <a:t>+ strong</a:t>
            </a:r>
            <a:r>
              <a:rPr lang="en-US" i="1" dirty="0" smtClean="0"/>
              <a:t>er</a:t>
            </a:r>
            <a:r>
              <a:rPr lang="en-US" dirty="0" smtClean="0"/>
              <a:t> guarantees, but not the strongest</a:t>
            </a:r>
          </a:p>
          <a:p>
            <a:endParaRPr lang="en-US" dirty="0" smtClean="0"/>
          </a:p>
          <a:p>
            <a:r>
              <a:rPr lang="en-US" dirty="0" smtClean="0"/>
              <a:t>OR</a:t>
            </a:r>
          </a:p>
          <a:p>
            <a:endParaRPr lang="en-US" dirty="0"/>
          </a:p>
          <a:p>
            <a:r>
              <a:rPr lang="en-US" dirty="0" smtClean="0"/>
              <a:t>Build systems </a:t>
            </a:r>
            <a:r>
              <a:rPr lang="en-US" dirty="0"/>
              <a:t>that are fault tolerant, scalable, </a:t>
            </a:r>
            <a:r>
              <a:rPr lang="en-US" dirty="0" smtClean="0"/>
              <a:t>and provide the strongest guarantees</a:t>
            </a:r>
          </a:p>
        </p:txBody>
      </p:sp>
    </p:spTree>
    <p:extLst>
      <p:ext uri="{BB962C8B-B14F-4D97-AF65-F5344CB8AC3E}">
        <p14:creationId xmlns:p14="http://schemas.microsoft.com/office/powerpoint/2010/main" val="103918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in Lecture 1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4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967" y="0"/>
            <a:ext cx="8766433" cy="1325563"/>
          </a:xfrm>
        </p:spPr>
        <p:txBody>
          <a:bodyPr/>
          <a:lstStyle/>
          <a:p>
            <a:r>
              <a:rPr lang="en-US" dirty="0" smtClean="0"/>
              <a:t>Bonus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Recently covered, moving on!</a:t>
            </a:r>
          </a:p>
        </p:txBody>
      </p:sp>
    </p:spTree>
    <p:extLst>
      <p:ext uri="{BB962C8B-B14F-4D97-AF65-F5344CB8AC3E}">
        <p14:creationId xmlns:p14="http://schemas.microsoft.com/office/powerpoint/2010/main" val="126901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See It In Action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29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BlankMap-USA-states.PNG"/>
          <p:cNvPicPr>
            <a:picLocks noChangeAspect="1"/>
          </p:cNvPicPr>
          <p:nvPr/>
        </p:nvPicPr>
        <p:blipFill>
          <a:blip r:embed="rId3" cstate="print">
            <a:alphaModFix/>
          </a:blip>
          <a:srcRect/>
          <a:stretch>
            <a:fillRect/>
          </a:stretch>
        </p:blipFill>
        <p:spPr bwMode="auto">
          <a:xfrm>
            <a:off x="-27246" y="1375468"/>
            <a:ext cx="9171246" cy="5572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" name="Freeform 142"/>
          <p:cNvSpPr/>
          <p:nvPr/>
        </p:nvSpPr>
        <p:spPr>
          <a:xfrm>
            <a:off x="107104" y="5322738"/>
            <a:ext cx="3457928" cy="1744143"/>
          </a:xfrm>
          <a:custGeom>
            <a:avLst/>
            <a:gdLst>
              <a:gd name="connsiteX0" fmla="*/ 107104 w 3457928"/>
              <a:gd name="connsiteY0" fmla="*/ 0 h 1744143"/>
              <a:gd name="connsiteX1" fmla="*/ 1193444 w 3457928"/>
              <a:gd name="connsiteY1" fmla="*/ 0 h 1744143"/>
              <a:gd name="connsiteX2" fmla="*/ 1881969 w 3457928"/>
              <a:gd name="connsiteY2" fmla="*/ 474284 h 1744143"/>
              <a:gd name="connsiteX3" fmla="*/ 2325686 w 3457928"/>
              <a:gd name="connsiteY3" fmla="*/ 611980 h 1744143"/>
              <a:gd name="connsiteX4" fmla="*/ 2983610 w 3457928"/>
              <a:gd name="connsiteY4" fmla="*/ 902670 h 1744143"/>
              <a:gd name="connsiteX5" fmla="*/ 3457928 w 3457928"/>
              <a:gd name="connsiteY5" fmla="*/ 1269858 h 1744143"/>
              <a:gd name="connsiteX6" fmla="*/ 3396725 w 3457928"/>
              <a:gd name="connsiteY6" fmla="*/ 1698244 h 1744143"/>
              <a:gd name="connsiteX7" fmla="*/ 2631697 w 3457928"/>
              <a:gd name="connsiteY7" fmla="*/ 1744143 h 1744143"/>
              <a:gd name="connsiteX8" fmla="*/ 1193444 w 3457928"/>
              <a:gd name="connsiteY8" fmla="*/ 1713544 h 1744143"/>
              <a:gd name="connsiteX9" fmla="*/ 0 w 3457928"/>
              <a:gd name="connsiteY9" fmla="*/ 1682945 h 1744143"/>
              <a:gd name="connsiteX10" fmla="*/ 45902 w 3457928"/>
              <a:gd name="connsiteY10" fmla="*/ 0 h 1744143"/>
              <a:gd name="connsiteX11" fmla="*/ 107104 w 3457928"/>
              <a:gd name="connsiteY11" fmla="*/ 0 h 1744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57928" h="1744143">
                <a:moveTo>
                  <a:pt x="107104" y="0"/>
                </a:moveTo>
                <a:lnTo>
                  <a:pt x="1193444" y="0"/>
                </a:lnTo>
                <a:lnTo>
                  <a:pt x="1881969" y="474284"/>
                </a:lnTo>
                <a:lnTo>
                  <a:pt x="2325686" y="611980"/>
                </a:lnTo>
                <a:lnTo>
                  <a:pt x="2983610" y="902670"/>
                </a:lnTo>
                <a:lnTo>
                  <a:pt x="3457928" y="1269858"/>
                </a:lnTo>
                <a:lnTo>
                  <a:pt x="3396725" y="1698244"/>
                </a:lnTo>
                <a:lnTo>
                  <a:pt x="2631697" y="1744143"/>
                </a:lnTo>
                <a:lnTo>
                  <a:pt x="1193444" y="1713544"/>
                </a:lnTo>
                <a:lnTo>
                  <a:pt x="0" y="1682945"/>
                </a:lnTo>
                <a:lnTo>
                  <a:pt x="45902" y="0"/>
                </a:lnTo>
                <a:lnTo>
                  <a:pt x="107104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Helvetica Neue Medium"/>
            </a:endParaRPr>
          </a:p>
        </p:txBody>
      </p:sp>
      <p:sp>
        <p:nvSpPr>
          <p:cNvPr id="144" name="Slide Number Placeholder 1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30F63C-B4E6-6041-B84D-EFD5916BABAF}" type="slidenum">
              <a:rPr lang="en-US" smtClean="0"/>
              <a:t>22</a:t>
            </a:fld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50850" y="2715769"/>
            <a:ext cx="8785261" cy="3516437"/>
            <a:chOff x="50850" y="2715769"/>
            <a:chExt cx="8785261" cy="3516437"/>
          </a:xfrm>
        </p:grpSpPr>
        <p:pic>
          <p:nvPicPr>
            <p:cNvPr id="62" name="Picture 61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850" y="2715769"/>
              <a:ext cx="1501301" cy="995037"/>
            </a:xfrm>
            <a:prstGeom prst="rect">
              <a:avLst/>
            </a:prstGeom>
          </p:spPr>
        </p:pic>
        <p:pic>
          <p:nvPicPr>
            <p:cNvPr id="63" name="Picture 62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0100" y="5237169"/>
              <a:ext cx="1501301" cy="995037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1" b="89990" l="10000" r="9443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34810" y="3066566"/>
              <a:ext cx="1501301" cy="995037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770821" y="2082153"/>
            <a:ext cx="7918742" cy="3705128"/>
            <a:chOff x="770821" y="2082153"/>
            <a:chExt cx="7918742" cy="3705128"/>
          </a:xfrm>
        </p:grpSpPr>
        <p:grpSp>
          <p:nvGrpSpPr>
            <p:cNvPr id="3" name="Group 2"/>
            <p:cNvGrpSpPr/>
            <p:nvPr/>
          </p:nvGrpSpPr>
          <p:grpSpPr>
            <a:xfrm>
              <a:off x="770821" y="2311400"/>
              <a:ext cx="1451352" cy="2050194"/>
              <a:chOff x="770821" y="2311400"/>
              <a:chExt cx="1451352" cy="2050194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1016000" y="2311400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8" name="Straight Arrow Connector 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1" name="Group 30"/>
              <p:cNvGrpSpPr/>
              <p:nvPr/>
            </p:nvGrpSpPr>
            <p:grpSpPr>
              <a:xfrm rot="907609">
                <a:off x="1359396" y="2616818"/>
                <a:ext cx="862777" cy="641885"/>
                <a:chOff x="927100" y="2273300"/>
                <a:chExt cx="965200" cy="718085"/>
              </a:xfrm>
            </p:grpSpPr>
            <p:cxnSp>
              <p:nvCxnSpPr>
                <p:cNvPr id="32" name="Straight Arrow Connector 3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Arrow Connector 32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9" name="Group 38"/>
              <p:cNvGrpSpPr/>
              <p:nvPr/>
            </p:nvGrpSpPr>
            <p:grpSpPr>
              <a:xfrm rot="19390283">
                <a:off x="770821" y="3633325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0" name="Straight Arrow Connector 39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Arrow Connector 40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" name="Group 4"/>
            <p:cNvGrpSpPr/>
            <p:nvPr/>
          </p:nvGrpSpPr>
          <p:grpSpPr>
            <a:xfrm>
              <a:off x="3040385" y="3546866"/>
              <a:ext cx="2731295" cy="2240415"/>
              <a:chOff x="3040385" y="3546866"/>
              <a:chExt cx="2731295" cy="2240415"/>
            </a:xfrm>
          </p:grpSpPr>
          <p:grpSp>
            <p:nvGrpSpPr>
              <p:cNvPr id="36" name="Group 35"/>
              <p:cNvGrpSpPr/>
              <p:nvPr/>
            </p:nvGrpSpPr>
            <p:grpSpPr>
              <a:xfrm rot="19390283">
                <a:off x="3562359" y="3546866"/>
                <a:ext cx="1468242" cy="1492664"/>
                <a:chOff x="927100" y="2273300"/>
                <a:chExt cx="965200" cy="718085"/>
              </a:xfrm>
            </p:grpSpPr>
            <p:cxnSp>
              <p:nvCxnSpPr>
                <p:cNvPr id="37" name="Straight Arrow Connector 36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3" name="Group 42"/>
              <p:cNvGrpSpPr/>
              <p:nvPr/>
            </p:nvGrpSpPr>
            <p:grpSpPr>
              <a:xfrm rot="16390965">
                <a:off x="3099032" y="4873350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4" name="Straight Arrow Connector 43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Arrow Connector 44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7" name="Group 46"/>
              <p:cNvGrpSpPr/>
              <p:nvPr/>
            </p:nvGrpSpPr>
            <p:grpSpPr>
              <a:xfrm rot="2700000">
                <a:off x="5102058" y="5117658"/>
                <a:ext cx="610976" cy="728269"/>
                <a:chOff x="927100" y="2273300"/>
                <a:chExt cx="965200" cy="718085"/>
              </a:xfrm>
            </p:grpSpPr>
            <p:cxnSp>
              <p:nvCxnSpPr>
                <p:cNvPr id="48" name="Straight Arrow Connector 47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Straight Arrow Connector 48"/>
                <p:cNvCxnSpPr/>
                <p:nvPr/>
              </p:nvCxnSpPr>
              <p:spPr>
                <a:xfrm rot="10800000" flipH="1">
                  <a:off x="927100" y="22733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" name="Group 5"/>
            <p:cNvGrpSpPr/>
            <p:nvPr/>
          </p:nvGrpSpPr>
          <p:grpSpPr>
            <a:xfrm>
              <a:off x="7316018" y="2662104"/>
              <a:ext cx="1310008" cy="2008928"/>
              <a:chOff x="7316018" y="2662104"/>
              <a:chExt cx="1310008" cy="2008928"/>
            </a:xfrm>
          </p:grpSpPr>
          <p:grpSp>
            <p:nvGrpSpPr>
              <p:cNvPr id="51" name="Group 50"/>
              <p:cNvGrpSpPr/>
              <p:nvPr/>
            </p:nvGrpSpPr>
            <p:grpSpPr>
              <a:xfrm rot="9237480">
                <a:off x="7316018" y="3930774"/>
                <a:ext cx="635514" cy="740258"/>
                <a:chOff x="888336" y="2261479"/>
                <a:chExt cx="1003964" cy="729906"/>
              </a:xfrm>
            </p:grpSpPr>
            <p:cxnSp>
              <p:nvCxnSpPr>
                <p:cNvPr id="52" name="Straight Arrow Connector 51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Arrow Connector 52"/>
                <p:cNvCxnSpPr/>
                <p:nvPr/>
              </p:nvCxnSpPr>
              <p:spPr>
                <a:xfrm rot="10800000" flipH="1">
                  <a:off x="888336" y="2261479"/>
                  <a:ext cx="927101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5" name="Group 54"/>
              <p:cNvGrpSpPr/>
              <p:nvPr/>
            </p:nvGrpSpPr>
            <p:grpSpPr>
              <a:xfrm rot="9237480">
                <a:off x="8265435" y="2662104"/>
                <a:ext cx="360591" cy="470516"/>
                <a:chOff x="854906" y="2141314"/>
                <a:chExt cx="1037394" cy="850071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 flipH="1">
                  <a:off x="965200" y="2349500"/>
                  <a:ext cx="927100" cy="641885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rot="10800000" flipH="1">
                  <a:off x="854906" y="2141314"/>
                  <a:ext cx="927099" cy="641886"/>
                </a:xfrm>
                <a:prstGeom prst="straightConnector1">
                  <a:avLst/>
                </a:prstGeom>
                <a:ln>
                  <a:solidFill>
                    <a:srgbClr val="000000"/>
                  </a:solidFill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7" name="Group 6"/>
            <p:cNvGrpSpPr/>
            <p:nvPr/>
          </p:nvGrpSpPr>
          <p:grpSpPr>
            <a:xfrm>
              <a:off x="910356" y="2082153"/>
              <a:ext cx="7779207" cy="3473506"/>
              <a:chOff x="910356" y="2082153"/>
              <a:chExt cx="7779207" cy="3473506"/>
            </a:xfrm>
          </p:grpSpPr>
          <p:sp>
            <p:nvSpPr>
              <p:cNvPr id="46" name="Oval 45"/>
              <p:cNvSpPr/>
              <p:nvPr/>
            </p:nvSpPr>
            <p:spPr>
              <a:xfrm rot="907609">
                <a:off x="2809876" y="462404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59" name="Oval 58"/>
              <p:cNvSpPr/>
              <p:nvPr/>
            </p:nvSpPr>
            <p:spPr>
              <a:xfrm rot="907609">
                <a:off x="5895604" y="527625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0" name="Oval 59"/>
              <p:cNvSpPr/>
              <p:nvPr/>
            </p:nvSpPr>
            <p:spPr>
              <a:xfrm rot="907609">
                <a:off x="4354734" y="3038049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 rot="907609">
                <a:off x="910356" y="4463998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 rot="907609">
                <a:off x="2293400" y="257415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6" name="Oval 65"/>
              <p:cNvSpPr/>
              <p:nvPr/>
            </p:nvSpPr>
            <p:spPr>
              <a:xfrm rot="907609">
                <a:off x="1841530" y="2082153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7" name="Oval 66"/>
              <p:cNvSpPr/>
              <p:nvPr/>
            </p:nvSpPr>
            <p:spPr>
              <a:xfrm rot="907609">
                <a:off x="7321027" y="4763871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  <p:sp>
            <p:nvSpPr>
              <p:cNvPr id="68" name="Oval 67"/>
              <p:cNvSpPr/>
              <p:nvPr/>
            </p:nvSpPr>
            <p:spPr>
              <a:xfrm rot="907609">
                <a:off x="8410163" y="2359087"/>
                <a:ext cx="279400" cy="279400"/>
              </a:xfrm>
              <a:prstGeom prst="ellipse">
                <a:avLst/>
              </a:prstGeom>
              <a:gradFill rotWithShape="0"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Helvetica Neue Medium"/>
                </a:endParaRP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Client </a:t>
            </a:r>
            <a:r>
              <a:rPr lang="en-US" dirty="0">
                <a:sym typeface="Wingdings"/>
              </a:rPr>
              <a:t> Frontend Server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15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ounded Rectangle 56"/>
          <p:cNvSpPr/>
          <p:nvPr/>
        </p:nvSpPr>
        <p:spPr>
          <a:xfrm>
            <a:off x="2319869" y="1526591"/>
            <a:ext cx="4250266" cy="4224566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607734" y="2360258"/>
            <a:ext cx="1524000" cy="2321942"/>
            <a:chOff x="2641600" y="2552698"/>
            <a:chExt cx="1524000" cy="2321942"/>
          </a:xfrm>
        </p:grpSpPr>
        <p:sp>
          <p:nvSpPr>
            <p:cNvPr id="9" name="Rectangle 8"/>
            <p:cNvSpPr/>
            <p:nvPr/>
          </p:nvSpPr>
          <p:spPr>
            <a:xfrm>
              <a:off x="2641600" y="2552698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2641600" y="3425796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41600" y="4298894"/>
              <a:ext cx="1524000" cy="575746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 defTabSz="457200"/>
              <a:endParaRPr lang="en-US">
                <a:solidFill>
                  <a:prstClr val="white"/>
                </a:solidFill>
                <a:latin typeface="Helvetica Neue Medium"/>
                <a:cs typeface="Helvetica Neue Medium"/>
              </a:endParaRPr>
            </a:p>
          </p:txBody>
        </p:sp>
      </p:grpSp>
      <p:sp>
        <p:nvSpPr>
          <p:cNvPr id="56" name="Rectangle 55"/>
          <p:cNvSpPr/>
          <p:nvPr/>
        </p:nvSpPr>
        <p:spPr>
          <a:xfrm>
            <a:off x="2607734" y="4979553"/>
            <a:ext cx="1524000" cy="575746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 Neue Medium"/>
              </a:rPr>
              <a:t>Inside </a:t>
            </a:r>
            <a:r>
              <a:rPr lang="en-US" dirty="0">
                <a:cs typeface="Helvetica Neue Medium"/>
              </a:rPr>
              <a:t>t</a:t>
            </a:r>
            <a:r>
              <a:rPr lang="en-US" dirty="0" smtClean="0">
                <a:cs typeface="Helvetica Neue Medium"/>
              </a:rPr>
              <a:t>he Datacenter</a:t>
            </a:r>
            <a:endParaRPr lang="en-US" dirty="0">
              <a:cs typeface="Helvetica Neue Medium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06134" y="1596273"/>
            <a:ext cx="17272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Web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34932" y="1596273"/>
            <a:ext cx="2286000" cy="523220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ctr" defTabSz="457200"/>
            <a:r>
              <a:rPr lang="en-US" sz="2800" b="1" u="sng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Storage Tier</a:t>
            </a:r>
            <a:endParaRPr lang="en-US" sz="2800" b="1" u="sng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075267" y="3163177"/>
            <a:ext cx="1532469" cy="287873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2F269-07BC-CA47-BF8F-CBBA8D6295B6}" type="slidenum">
              <a:rPr lang="en-US" smtClean="0">
                <a:solidFill>
                  <a:prstClr val="black">
                    <a:tint val="75000"/>
                  </a:prstClr>
                </a:solidFill>
                <a:cs typeface="Helvetica Neue Medium"/>
              </a:rPr>
              <a:pPr/>
              <a:t>23</a:t>
            </a:fld>
            <a:endParaRPr lang="en-US">
              <a:solidFill>
                <a:prstClr val="black">
                  <a:tint val="75000"/>
                </a:prstClr>
              </a:solidFill>
              <a:cs typeface="Helvetica Neue Medium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818754" y="2360258"/>
            <a:ext cx="1318357" cy="3195041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prstClr val="white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4131734" y="2936004"/>
            <a:ext cx="687020" cy="1630913"/>
            <a:chOff x="4165600" y="3128444"/>
            <a:chExt cx="687020" cy="1630913"/>
          </a:xfrm>
        </p:grpSpPr>
        <p:cxnSp>
          <p:nvCxnSpPr>
            <p:cNvPr id="61" name="Straight Arrow Connector 60"/>
            <p:cNvCxnSpPr/>
            <p:nvPr/>
          </p:nvCxnSpPr>
          <p:spPr>
            <a:xfrm flipV="1">
              <a:off x="4165600" y="3128444"/>
              <a:ext cx="687020" cy="44701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5600" y="3713669"/>
              <a:ext cx="687020" cy="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>
              <a:off x="4165600" y="3898002"/>
              <a:ext cx="687020" cy="86135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928657" y="5756809"/>
            <a:ext cx="33046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Executes frontend</a:t>
            </a:r>
            <a:r>
              <a:rPr lang="en-US" sz="280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, application code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-3386666" y="4027138"/>
            <a:ext cx="1117600" cy="2730724"/>
            <a:chOff x="2225527" y="2028428"/>
            <a:chExt cx="1625600" cy="3306470"/>
          </a:xfrm>
        </p:grpSpPr>
        <p:sp>
          <p:nvSpPr>
            <p:cNvPr id="28" name="Oval 27"/>
            <p:cNvSpPr/>
            <p:nvPr/>
          </p:nvSpPr>
          <p:spPr>
            <a:xfrm>
              <a:off x="2225527" y="2028428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A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F</a:t>
              </a:r>
            </a:p>
          </p:txBody>
        </p:sp>
        <p:sp>
          <p:nvSpPr>
            <p:cNvPr id="30" name="Oval 29"/>
            <p:cNvSpPr/>
            <p:nvPr/>
          </p:nvSpPr>
          <p:spPr>
            <a:xfrm>
              <a:off x="2225527" y="2938670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G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L</a:t>
              </a:r>
            </a:p>
          </p:txBody>
        </p:sp>
        <p:sp>
          <p:nvSpPr>
            <p:cNvPr id="31" name="Oval 30"/>
            <p:cNvSpPr/>
            <p:nvPr/>
          </p:nvSpPr>
          <p:spPr>
            <a:xfrm>
              <a:off x="2225527" y="3848911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M-R</a:t>
              </a:r>
              <a:endParaRPr lang="en-US" sz="2400" dirty="0">
                <a:solidFill>
                  <a:prstClr val="white"/>
                </a:solidFill>
                <a:latin typeface="Helvetica Neue Medium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225527" y="4759152"/>
              <a:ext cx="1625600" cy="575746"/>
            </a:xfrm>
            <a:prstGeom prst="ellipse">
              <a:avLst/>
            </a:prstGeom>
            <a:gradFill>
              <a:lin ang="13500000" scaled="0"/>
            </a:gradFill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 defTabSz="457200"/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S</a:t>
              </a:r>
              <a:r>
                <a:rPr lang="en-US" sz="2400" dirty="0" smtClean="0">
                  <a:solidFill>
                    <a:prstClr val="white"/>
                  </a:solidFill>
                  <a:latin typeface="Helvetica Neue Medium"/>
                </a:rPr>
                <a:t>-</a:t>
              </a:r>
              <a:r>
                <a:rPr lang="en-US" sz="2400" dirty="0">
                  <a:solidFill>
                    <a:prstClr val="white"/>
                  </a:solidFill>
                  <a:latin typeface="Helvetica Neue Medium"/>
                </a:rPr>
                <a:t>Z</a:t>
              </a: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4971154" y="5785563"/>
            <a:ext cx="238231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/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Stores state, </a:t>
            </a:r>
            <a:b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</a:br>
            <a:r>
              <a:rPr lang="en-US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provides </a:t>
            </a:r>
            <a:r>
              <a:rPr lang="mr-IN" sz="2800" dirty="0" smtClean="0">
                <a:solidFill>
                  <a:prstClr val="black"/>
                </a:solidFill>
                <a:latin typeface="Helvetica Neue Medium"/>
                <a:cs typeface="Helvetica Neue Medium"/>
              </a:rPr>
              <a:t>…</a:t>
            </a:r>
            <a:endParaRPr lang="en-US" sz="2800" dirty="0">
              <a:solidFill>
                <a:prstClr val="black"/>
              </a:solidFill>
              <a:latin typeface="Helvetica Neue Medium"/>
              <a:cs typeface="Helvetica Neue Medium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4907" r="8882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7396" y="2653244"/>
            <a:ext cx="996950" cy="9969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635" y="3964445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1635" y="4402789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561609" y="3130497"/>
            <a:ext cx="21343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Fault </a:t>
            </a:r>
            <a:r>
              <a:rPr lang="en-US" sz="2000" dirty="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Tolerance?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61609" y="3568841"/>
            <a:ext cx="15472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>
                <a:solidFill>
                  <a:schemeClr val="accent6"/>
                </a:solidFill>
                <a:latin typeface="Helvetica Neue Medium" charset="0"/>
                <a:ea typeface="Helvetica Neue Medium" charset="0"/>
                <a:cs typeface="Helvetica Neue Medium" charset="0"/>
              </a:rPr>
              <a:t>Scalability?</a:t>
            </a:r>
            <a:endParaRPr lang="en-US" sz="2000" dirty="0">
              <a:solidFill>
                <a:schemeClr val="accent6"/>
              </a:solidFill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77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7" grpId="0"/>
      <p:bldP spid="8" grpId="0"/>
      <p:bldP spid="23" grpId="0" animBg="1"/>
      <p:bldP spid="3" grpId="0"/>
      <p:bldP spid="64" grpId="0"/>
      <p:bldP spid="10" grpId="0"/>
      <p:bldP spid="33" grpId="0"/>
      <p:bldP spid="34" grpId="0"/>
      <p:bldP spid="3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6277"/>
            <a:ext cx="8229600" cy="102433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Application Code Reads/Writes </a:t>
            </a:r>
            <a:br>
              <a:rPr lang="en-US" dirty="0" smtClean="0"/>
            </a:br>
            <a:r>
              <a:rPr lang="en-US" dirty="0" smtClean="0"/>
              <a:t>to the Storage Tier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5742981" y="2619383"/>
            <a:ext cx="2080547" cy="3189617"/>
          </a:xfrm>
          <a:prstGeom prst="roundRect">
            <a:avLst>
              <a:gd name="adj" fmla="val 36514"/>
            </a:avLst>
          </a:prstGeom>
          <a:gradFill>
            <a:gsLst>
              <a:gs pos="0">
                <a:schemeClr val="tx1">
                  <a:lumMod val="50000"/>
                  <a:lumOff val="50000"/>
                </a:schemeClr>
              </a:gs>
              <a:gs pos="100000">
                <a:schemeClr val="dk1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Helvetica Neue Medium"/>
                <a:cs typeface="Helvetica Neue Medium"/>
              </a:rPr>
              <a:t>Storage</a:t>
            </a: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  <a:p>
            <a:pPr algn="ctr"/>
            <a:endParaRPr lang="en-US" dirty="0">
              <a:latin typeface="Helvetica Neue Medium"/>
              <a:cs typeface="Helvetica Neue Medium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711470" y="2619383"/>
            <a:ext cx="2082865" cy="3189617"/>
          </a:xfrm>
          <a:prstGeom prst="rect">
            <a:avLst/>
          </a:prstGeom>
          <a:gradFill>
            <a:gsLst>
              <a:gs pos="0">
                <a:schemeClr val="accent2">
                  <a:tint val="100000"/>
                  <a:shade val="100000"/>
                  <a:satMod val="130000"/>
                </a:schemeClr>
              </a:gs>
              <a:gs pos="100000">
                <a:schemeClr val="accent2">
                  <a:tint val="50000"/>
                  <a:shade val="100000"/>
                  <a:satMod val="350000"/>
                </a:schemeClr>
              </a:gs>
            </a:gsLst>
            <a:lin ang="13500000" scaled="0"/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en-US" u="sng" dirty="0">
                <a:latin typeface="Helvetica Neue Medium"/>
                <a:cs typeface="Helvetica Neue Medium"/>
              </a:rPr>
              <a:t>Application code</a:t>
            </a: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  <a:p>
            <a:pPr algn="ctr"/>
            <a:endParaRPr lang="en-US" u="sng" dirty="0">
              <a:latin typeface="Helvetica Neue Medium"/>
              <a:cs typeface="Helvetica Neue Medium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49664" y="3587747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367510" y="1769624"/>
            <a:ext cx="61856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Facebook </a:t>
            </a:r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page </a:t>
            </a:r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load has 1000s of reads,</a:t>
            </a:r>
          </a:p>
          <a:p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chains of sequential </a:t>
            </a:r>
            <a:r>
              <a:rPr lang="en-US" sz="2100" dirty="0">
                <a:latin typeface="Helvetica Neue Medium" charset="0"/>
                <a:ea typeface="Helvetica Neue Medium" charset="0"/>
                <a:cs typeface="Helvetica Neue Medium" charset="0"/>
              </a:rPr>
              <a:t>reads dozens </a:t>
            </a:r>
            <a:r>
              <a:rPr lang="en-US" sz="21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long 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[</a:t>
            </a:r>
            <a:r>
              <a:rPr lang="en-US" sz="1600" dirty="0" err="1" smtClean="0">
                <a:latin typeface="Helvetica Neue Medium" charset="0"/>
                <a:ea typeface="Helvetica Neue Medium" charset="0"/>
                <a:cs typeface="Helvetica Neue Medium" charset="0"/>
              </a:rPr>
              <a:t>HotOS</a:t>
            </a:r>
            <a:r>
              <a:rPr lang="en-US" sz="1600" dirty="0" smtClean="0">
                <a:latin typeface="Helvetica Neue Medium" charset="0"/>
                <a:ea typeface="Helvetica Neue Medium" charset="0"/>
                <a:cs typeface="Helvetica Neue Medium" charset="0"/>
              </a:rPr>
              <a:t> ‘15]</a:t>
            </a:r>
            <a:endParaRPr lang="en-US" sz="270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519989" y="3114361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Freeform 16"/>
          <p:cNvSpPr/>
          <p:nvPr/>
        </p:nvSpPr>
        <p:spPr>
          <a:xfrm>
            <a:off x="2516751" y="4065958"/>
            <a:ext cx="232913" cy="408378"/>
          </a:xfrm>
          <a:custGeom>
            <a:avLst/>
            <a:gdLst>
              <a:gd name="connsiteX0" fmla="*/ 258792 w 258818"/>
              <a:gd name="connsiteY0" fmla="*/ 0 h 966158"/>
              <a:gd name="connsiteX1" fmla="*/ 0 w 258818"/>
              <a:gd name="connsiteY1" fmla="*/ 207034 h 966158"/>
              <a:gd name="connsiteX2" fmla="*/ 258792 w 258818"/>
              <a:gd name="connsiteY2" fmla="*/ 327803 h 966158"/>
              <a:gd name="connsiteX3" fmla="*/ 17253 w 258818"/>
              <a:gd name="connsiteY3" fmla="*/ 552090 h 966158"/>
              <a:gd name="connsiteX4" fmla="*/ 207034 w 258818"/>
              <a:gd name="connsiteY4" fmla="*/ 690113 h 966158"/>
              <a:gd name="connsiteX5" fmla="*/ 51758 w 258818"/>
              <a:gd name="connsiteY5" fmla="*/ 828135 h 966158"/>
              <a:gd name="connsiteX6" fmla="*/ 172528 w 258818"/>
              <a:gd name="connsiteY6" fmla="*/ 966158 h 966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818" h="966158">
                <a:moveTo>
                  <a:pt x="258792" y="0"/>
                </a:moveTo>
                <a:cubicBezTo>
                  <a:pt x="129396" y="76200"/>
                  <a:pt x="0" y="152400"/>
                  <a:pt x="0" y="207034"/>
                </a:cubicBezTo>
                <a:cubicBezTo>
                  <a:pt x="0" y="261668"/>
                  <a:pt x="255916" y="270294"/>
                  <a:pt x="258792" y="327803"/>
                </a:cubicBezTo>
                <a:cubicBezTo>
                  <a:pt x="261668" y="385312"/>
                  <a:pt x="25879" y="491705"/>
                  <a:pt x="17253" y="552090"/>
                </a:cubicBezTo>
                <a:cubicBezTo>
                  <a:pt x="8627" y="612475"/>
                  <a:pt x="201283" y="644105"/>
                  <a:pt x="207034" y="690113"/>
                </a:cubicBezTo>
                <a:cubicBezTo>
                  <a:pt x="212785" y="736121"/>
                  <a:pt x="57509" y="782128"/>
                  <a:pt x="51758" y="828135"/>
                </a:cubicBezTo>
                <a:cubicBezTo>
                  <a:pt x="46007" y="874143"/>
                  <a:pt x="172528" y="966158"/>
                  <a:pt x="172528" y="966158"/>
                </a:cubicBezTo>
              </a:path>
            </a:pathLst>
          </a:custGeom>
          <a:noFill/>
          <a:ln w="28575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749663" y="3762798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2749664" y="4492855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2749663" y="4667905"/>
            <a:ext cx="2993318" cy="195185"/>
          </a:xfrm>
          <a:prstGeom prst="straightConnector1">
            <a:avLst/>
          </a:prstGeom>
          <a:ln w="508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-625391" y="3052353"/>
            <a:ext cx="2993317" cy="40872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343378" y="2734910"/>
            <a:ext cx="10743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Request</a:t>
            </a:r>
            <a:endParaRPr lang="en-US" dirty="0"/>
          </a:p>
        </p:txBody>
      </p:sp>
      <p:cxnSp>
        <p:nvCxnSpPr>
          <p:cNvPr id="33" name="Straight Arrow Connector 32"/>
          <p:cNvCxnSpPr/>
          <p:nvPr/>
        </p:nvCxnSpPr>
        <p:spPr>
          <a:xfrm flipH="1">
            <a:off x="-998037" y="5719905"/>
            <a:ext cx="3365963" cy="144694"/>
          </a:xfrm>
          <a:prstGeom prst="straightConnector1">
            <a:avLst/>
          </a:prstGeom>
          <a:ln w="508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19633" y="5373656"/>
            <a:ext cx="7312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Helvetica Neue Medium"/>
                <a:cs typeface="Helvetica Neue Medium"/>
              </a:rPr>
              <a:t>Page</a:t>
            </a:r>
            <a:endParaRPr lang="en-US" dirty="0"/>
          </a:p>
        </p:txBody>
      </p:sp>
      <p:sp>
        <p:nvSpPr>
          <p:cNvPr id="39" name="Oval 38"/>
          <p:cNvSpPr/>
          <p:nvPr/>
        </p:nvSpPr>
        <p:spPr>
          <a:xfrm rot="5400000">
            <a:off x="2608477" y="4833197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0" name="Oval 39"/>
          <p:cNvSpPr/>
          <p:nvPr/>
        </p:nvSpPr>
        <p:spPr>
          <a:xfrm rot="5400000">
            <a:off x="2608477" y="5057942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sp>
        <p:nvSpPr>
          <p:cNvPr id="41" name="Oval 40"/>
          <p:cNvSpPr/>
          <p:nvPr/>
        </p:nvSpPr>
        <p:spPr>
          <a:xfrm rot="5400000">
            <a:off x="2608477" y="5282686"/>
            <a:ext cx="102870" cy="4219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350" dirty="0">
              <a:latin typeface="Helvetica Neue Medium" charset="0"/>
              <a:ea typeface="Helvetica Neue Medium" charset="0"/>
              <a:cs typeface="Helvetica Neue Medium" charset="0"/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V="1">
            <a:off x="2748223" y="5102429"/>
            <a:ext cx="299475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711347" y="5198441"/>
            <a:ext cx="3031634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V="1">
            <a:off x="2745893" y="5341767"/>
            <a:ext cx="2997088" cy="1"/>
          </a:xfrm>
          <a:prstGeom prst="straightConnector1">
            <a:avLst/>
          </a:prstGeom>
          <a:ln w="9525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2709016" y="5421942"/>
            <a:ext cx="3152633" cy="0"/>
          </a:xfrm>
          <a:prstGeom prst="straightConnector1">
            <a:avLst/>
          </a:prstGeom>
          <a:ln w="9525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32367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66"/>
    </mc:Choice>
    <mc:Fallback xmlns="">
      <p:transition spd="slow" advTm="445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500"/>
                            </p:stCondLst>
                            <p:childTnLst>
                              <p:par>
                                <p:cTn id="4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00"/>
                            </p:stCondLst>
                            <p:childTnLst>
                              <p:par>
                                <p:cTn id="4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6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000"/>
                            </p:stCondLst>
                            <p:childTnLst>
                              <p:par>
                                <p:cTn id="5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0"/>
                            </p:stCondLst>
                            <p:childTnLst>
                              <p:par>
                                <p:cTn id="6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0"/>
                            </p:stCondLst>
                            <p:childTnLst>
                              <p:par>
                                <p:cTn id="64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2" grpId="0"/>
      <p:bldP spid="37" grpId="0"/>
      <p:bldP spid="39" grpId="0" animBg="1"/>
      <p:bldP spid="40" grpId="0" animBg="1"/>
      <p:bldP spid="4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25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Scalable Storage </a:t>
            </a:r>
            <a:r>
              <a:rPr lang="en-US" sz="4000" smtClean="0"/>
              <a:t>is </a:t>
            </a:r>
            <a:r>
              <a:rPr lang="en-US" sz="4000" smtClean="0"/>
              <a:t/>
            </a:r>
            <a:br>
              <a:rPr lang="en-US" sz="4000" smtClean="0"/>
            </a:br>
            <a:r>
              <a:rPr lang="en-US" sz="4000" dirty="0" err="1" smtClean="0"/>
              <a:t>Sharded</a:t>
            </a:r>
            <a:r>
              <a:rPr lang="en-US" sz="4000" dirty="0" smtClean="0"/>
              <a:t> </a:t>
            </a:r>
            <a:r>
              <a:rPr lang="en-US" sz="4000" dirty="0" smtClean="0"/>
              <a:t>and Geo-Replicated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5801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26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290141"/>
            <a:ext cx="9144000" cy="85725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 Much Concurrency!</a:t>
            </a:r>
            <a:endParaRPr lang="en-US" sz="40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grpSp>
        <p:nvGrpSpPr>
          <p:cNvPr id="68" name="Group 67"/>
          <p:cNvGrpSpPr/>
          <p:nvPr/>
        </p:nvGrpSpPr>
        <p:grpSpPr>
          <a:xfrm>
            <a:off x="1170718" y="2871989"/>
            <a:ext cx="956530" cy="2204440"/>
            <a:chOff x="1422400" y="2652633"/>
            <a:chExt cx="996336" cy="2939253"/>
          </a:xfrm>
        </p:grpSpPr>
        <p:cxnSp>
          <p:nvCxnSpPr>
            <p:cNvPr id="69" name="Straight Arrow Connector 68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Arrow Connector 71"/>
            <p:cNvCxnSpPr/>
            <p:nvPr/>
          </p:nvCxnSpPr>
          <p:spPr>
            <a:xfrm>
              <a:off x="1422400" y="3061645"/>
              <a:ext cx="962712" cy="2530241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/>
          <p:cNvGrpSpPr/>
          <p:nvPr/>
        </p:nvGrpSpPr>
        <p:grpSpPr>
          <a:xfrm flipV="1">
            <a:off x="1179639" y="3093481"/>
            <a:ext cx="956530" cy="2281583"/>
            <a:chOff x="1422400" y="2652633"/>
            <a:chExt cx="996336" cy="3042111"/>
          </a:xfrm>
        </p:grpSpPr>
        <p:cxnSp>
          <p:nvCxnSpPr>
            <p:cNvPr id="74" name="Straight Arrow Connector 73"/>
            <p:cNvCxnSpPr/>
            <p:nvPr/>
          </p:nvCxnSpPr>
          <p:spPr>
            <a:xfrm>
              <a:off x="1422400" y="2652633"/>
              <a:ext cx="994265" cy="117142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1422400" y="2753762"/>
              <a:ext cx="994265" cy="926254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/>
            <p:nvPr/>
          </p:nvCxnSpPr>
          <p:spPr>
            <a:xfrm>
              <a:off x="1422400" y="2883465"/>
              <a:ext cx="996336" cy="16816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1422400" y="3061644"/>
              <a:ext cx="972187" cy="2633100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/>
          <p:cNvGrpSpPr/>
          <p:nvPr/>
        </p:nvGrpSpPr>
        <p:grpSpPr>
          <a:xfrm flipV="1">
            <a:off x="1179640" y="3359032"/>
            <a:ext cx="969494" cy="1794540"/>
            <a:chOff x="1422400" y="1439137"/>
            <a:chExt cx="1009840" cy="2392720"/>
          </a:xfrm>
        </p:grpSpPr>
        <p:cxnSp>
          <p:nvCxnSpPr>
            <p:cNvPr id="79" name="Straight Arrow Connector 78"/>
            <p:cNvCxnSpPr/>
            <p:nvPr/>
          </p:nvCxnSpPr>
          <p:spPr>
            <a:xfrm flipV="1">
              <a:off x="1422400" y="1439137"/>
              <a:ext cx="1003740" cy="1213496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Arrow Connector 79"/>
            <p:cNvCxnSpPr/>
            <p:nvPr/>
          </p:nvCxnSpPr>
          <p:spPr>
            <a:xfrm flipV="1">
              <a:off x="1422400" y="2215447"/>
              <a:ext cx="1003738" cy="53831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>
              <a:off x="1422400" y="2883465"/>
              <a:ext cx="1009840" cy="377625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>
              <a:off x="1422400" y="3061644"/>
              <a:ext cx="1001669" cy="770213"/>
            </a:xfrm>
            <a:prstGeom prst="straightConnector1">
              <a:avLst/>
            </a:prstGeom>
            <a:ln w="38100" cmpd="sng"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/>
          <p:cNvGrpSpPr/>
          <p:nvPr/>
        </p:nvGrpSpPr>
        <p:grpSpPr>
          <a:xfrm rot="1705458" flipH="1">
            <a:off x="6906757" y="4591428"/>
            <a:ext cx="395084" cy="1010742"/>
            <a:chOff x="9348194" y="2698301"/>
            <a:chExt cx="1304554" cy="3337433"/>
          </a:xfrm>
        </p:grpSpPr>
        <p:grpSp>
          <p:nvGrpSpPr>
            <p:cNvPr id="87" name="Group 86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88" name="Straight Arrow Connector 8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Arrow Connector 105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7" name="Group 106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08" name="Straight Arrow Connector 107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Arrow Connector 108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0" name="Straight Arrow Connector 109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Arrow Connector 110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2" name="Group 111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13" name="Straight Arrow Connector 112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Arrow Connector 114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Arrow Connector 115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9050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17" name="Group 116"/>
          <p:cNvGrpSpPr/>
          <p:nvPr/>
        </p:nvGrpSpPr>
        <p:grpSpPr>
          <a:xfrm rot="19676280" flipH="1">
            <a:off x="8001250" y="2146593"/>
            <a:ext cx="258674" cy="661765"/>
            <a:chOff x="9348194" y="2698301"/>
            <a:chExt cx="1304554" cy="3337433"/>
          </a:xfrm>
        </p:grpSpPr>
        <p:grpSp>
          <p:nvGrpSpPr>
            <p:cNvPr id="118" name="Group 117"/>
            <p:cNvGrpSpPr/>
            <p:nvPr/>
          </p:nvGrpSpPr>
          <p:grpSpPr>
            <a:xfrm>
              <a:off x="9348194" y="2698301"/>
              <a:ext cx="1275373" cy="2939253"/>
              <a:chOff x="1422400" y="2652633"/>
              <a:chExt cx="996336" cy="2939253"/>
            </a:xfrm>
          </p:grpSpPr>
          <p:cxnSp>
            <p:nvCxnSpPr>
              <p:cNvPr id="129" name="Straight Arrow Connector 128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0" name="Straight Arrow Connector 129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Arrow Connector 130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Arrow Connector 131"/>
              <p:cNvCxnSpPr/>
              <p:nvPr/>
            </p:nvCxnSpPr>
            <p:spPr>
              <a:xfrm>
                <a:off x="1422400" y="3061645"/>
                <a:ext cx="962712" cy="2530241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9" name="Group 118"/>
            <p:cNvGrpSpPr/>
            <p:nvPr/>
          </p:nvGrpSpPr>
          <p:grpSpPr>
            <a:xfrm flipV="1">
              <a:off x="9360089" y="2993623"/>
              <a:ext cx="1275373" cy="3042111"/>
              <a:chOff x="1422400" y="2652633"/>
              <a:chExt cx="996336" cy="3042111"/>
            </a:xfrm>
          </p:grpSpPr>
          <p:cxnSp>
            <p:nvCxnSpPr>
              <p:cNvPr id="125" name="Straight Arrow Connector 124"/>
              <p:cNvCxnSpPr/>
              <p:nvPr/>
            </p:nvCxnSpPr>
            <p:spPr>
              <a:xfrm>
                <a:off x="1422400" y="2652633"/>
                <a:ext cx="994265" cy="117142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Arrow Connector 125"/>
              <p:cNvCxnSpPr/>
              <p:nvPr/>
            </p:nvCxnSpPr>
            <p:spPr>
              <a:xfrm>
                <a:off x="1422400" y="2753762"/>
                <a:ext cx="994265" cy="926254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Straight Arrow Connector 126"/>
              <p:cNvCxnSpPr/>
              <p:nvPr/>
            </p:nvCxnSpPr>
            <p:spPr>
              <a:xfrm>
                <a:off x="1422400" y="2883465"/>
                <a:ext cx="996336" cy="16816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Arrow Connector 127"/>
              <p:cNvCxnSpPr/>
              <p:nvPr/>
            </p:nvCxnSpPr>
            <p:spPr>
              <a:xfrm>
                <a:off x="1422400" y="3061644"/>
                <a:ext cx="972187" cy="2633100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0" name="Group 119"/>
            <p:cNvGrpSpPr/>
            <p:nvPr/>
          </p:nvGrpSpPr>
          <p:grpSpPr>
            <a:xfrm flipV="1">
              <a:off x="9360089" y="3347692"/>
              <a:ext cx="1292659" cy="2392720"/>
              <a:chOff x="1422400" y="1439137"/>
              <a:chExt cx="1009840" cy="2392720"/>
            </a:xfrm>
          </p:grpSpPr>
          <p:cxnSp>
            <p:nvCxnSpPr>
              <p:cNvPr id="121" name="Straight Arrow Connector 120"/>
              <p:cNvCxnSpPr/>
              <p:nvPr/>
            </p:nvCxnSpPr>
            <p:spPr>
              <a:xfrm flipV="1">
                <a:off x="1422400" y="1439137"/>
                <a:ext cx="1003740" cy="1213496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/>
              <p:nvPr/>
            </p:nvCxnSpPr>
            <p:spPr>
              <a:xfrm flipV="1">
                <a:off x="1422400" y="2215447"/>
                <a:ext cx="1003738" cy="53831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Arrow Connector 122"/>
              <p:cNvCxnSpPr/>
              <p:nvPr/>
            </p:nvCxnSpPr>
            <p:spPr>
              <a:xfrm>
                <a:off x="1422400" y="2883465"/>
                <a:ext cx="1009840" cy="377625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4" name="Straight Arrow Connector 123"/>
              <p:cNvCxnSpPr/>
              <p:nvPr/>
            </p:nvCxnSpPr>
            <p:spPr>
              <a:xfrm>
                <a:off x="1422400" y="3061644"/>
                <a:ext cx="1001669" cy="770213"/>
              </a:xfrm>
              <a:prstGeom prst="straightConnector1">
                <a:avLst/>
              </a:prstGeom>
              <a:ln w="15875" cmpd="sng">
                <a:solidFill>
                  <a:schemeClr val="tx1"/>
                </a:solidFill>
                <a:headEnd type="arrow" w="sm" len="sm"/>
                <a:tailEnd type="arrow" w="sm" len="sm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4" name="Group 23"/>
          <p:cNvGrpSpPr/>
          <p:nvPr/>
        </p:nvGrpSpPr>
        <p:grpSpPr>
          <a:xfrm>
            <a:off x="1139957" y="2906302"/>
            <a:ext cx="993754" cy="2328047"/>
            <a:chOff x="1672967" y="2851426"/>
            <a:chExt cx="1325005" cy="3104062"/>
          </a:xfrm>
        </p:grpSpPr>
        <p:grpSp>
          <p:nvGrpSpPr>
            <p:cNvPr id="148" name="Group 147"/>
            <p:cNvGrpSpPr/>
            <p:nvPr/>
          </p:nvGrpSpPr>
          <p:grpSpPr>
            <a:xfrm>
              <a:off x="1672967" y="2851426"/>
              <a:ext cx="1325005" cy="2792133"/>
              <a:chOff x="1390847" y="2665341"/>
              <a:chExt cx="1035109" cy="2792133"/>
            </a:xfrm>
          </p:grpSpPr>
          <p:cxnSp>
            <p:nvCxnSpPr>
              <p:cNvPr id="149" name="Straight Arrow Connector 148"/>
              <p:cNvCxnSpPr/>
              <p:nvPr/>
            </p:nvCxnSpPr>
            <p:spPr>
              <a:xfrm flipV="1">
                <a:off x="1398251" y="2665341"/>
                <a:ext cx="1027705" cy="52175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0" name="Straight Arrow Connector 149"/>
              <p:cNvCxnSpPr/>
              <p:nvPr/>
            </p:nvCxnSpPr>
            <p:spPr>
              <a:xfrm flipV="1">
                <a:off x="1390847" y="3592249"/>
                <a:ext cx="1035109" cy="7974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1" name="Straight Arrow Connector 150"/>
              <p:cNvCxnSpPr/>
              <p:nvPr/>
            </p:nvCxnSpPr>
            <p:spPr>
              <a:xfrm>
                <a:off x="1398251" y="3316802"/>
                <a:ext cx="999462" cy="135267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2" name="Straight Arrow Connector 151"/>
              <p:cNvCxnSpPr/>
              <p:nvPr/>
            </p:nvCxnSpPr>
            <p:spPr>
              <a:xfrm>
                <a:off x="1400322" y="3818274"/>
                <a:ext cx="997391" cy="163920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3" name="Group 152"/>
            <p:cNvGrpSpPr/>
            <p:nvPr/>
          </p:nvGrpSpPr>
          <p:grpSpPr>
            <a:xfrm flipV="1">
              <a:off x="1672967" y="3068020"/>
              <a:ext cx="1320750" cy="2887468"/>
              <a:chOff x="1381554" y="2873296"/>
              <a:chExt cx="1031785" cy="2887468"/>
            </a:xfrm>
          </p:grpSpPr>
          <p:cxnSp>
            <p:nvCxnSpPr>
              <p:cNvPr id="154" name="Straight Arrow Connector 153"/>
              <p:cNvCxnSpPr/>
              <p:nvPr/>
            </p:nvCxnSpPr>
            <p:spPr>
              <a:xfrm flipV="1">
                <a:off x="1422400" y="2873296"/>
                <a:ext cx="990939" cy="37524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Arrow Connector 154"/>
              <p:cNvCxnSpPr/>
              <p:nvPr/>
            </p:nvCxnSpPr>
            <p:spPr>
              <a:xfrm flipV="1">
                <a:off x="1381554" y="3501109"/>
                <a:ext cx="1026351" cy="19093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155"/>
              <p:cNvCxnSpPr/>
              <p:nvPr/>
            </p:nvCxnSpPr>
            <p:spPr>
              <a:xfrm>
                <a:off x="1403632" y="3939375"/>
                <a:ext cx="984790" cy="645739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156"/>
              <p:cNvCxnSpPr/>
              <p:nvPr/>
            </p:nvCxnSpPr>
            <p:spPr>
              <a:xfrm>
                <a:off x="1420329" y="3326574"/>
                <a:ext cx="968093" cy="2434190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71" name="Group 170"/>
          <p:cNvGrpSpPr/>
          <p:nvPr/>
        </p:nvGrpSpPr>
        <p:grpSpPr>
          <a:xfrm>
            <a:off x="3510262" y="2499362"/>
            <a:ext cx="4321073" cy="2871966"/>
            <a:chOff x="279514" y="2381075"/>
            <a:chExt cx="5761430" cy="3829288"/>
          </a:xfrm>
        </p:grpSpPr>
        <p:grpSp>
          <p:nvGrpSpPr>
            <p:cNvPr id="172" name="Group 171"/>
            <p:cNvGrpSpPr/>
            <p:nvPr/>
          </p:nvGrpSpPr>
          <p:grpSpPr>
            <a:xfrm>
              <a:off x="290050" y="2381075"/>
              <a:ext cx="5487649" cy="2847222"/>
              <a:chOff x="310497" y="2194990"/>
              <a:chExt cx="4287015" cy="2847222"/>
            </a:xfrm>
          </p:grpSpPr>
          <p:cxnSp>
            <p:nvCxnSpPr>
              <p:cNvPr id="178" name="Straight Arrow Connector 177"/>
              <p:cNvCxnSpPr>
                <a:endCxn id="30" idx="3"/>
              </p:cNvCxnSpPr>
              <p:nvPr/>
            </p:nvCxnSpPr>
            <p:spPr>
              <a:xfrm flipV="1">
                <a:off x="3760964" y="2288111"/>
                <a:ext cx="796524" cy="2303707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178"/>
              <p:cNvCxnSpPr>
                <a:endCxn id="31" idx="2"/>
              </p:cNvCxnSpPr>
              <p:nvPr/>
            </p:nvCxnSpPr>
            <p:spPr>
              <a:xfrm flipV="1">
                <a:off x="3778475" y="2506400"/>
                <a:ext cx="819037" cy="253581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179"/>
              <p:cNvCxnSpPr/>
              <p:nvPr/>
            </p:nvCxnSpPr>
            <p:spPr>
              <a:xfrm flipV="1">
                <a:off x="322169" y="2194990"/>
                <a:ext cx="4146445" cy="99346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180"/>
              <p:cNvCxnSpPr>
                <a:endCxn id="31" idx="2"/>
              </p:cNvCxnSpPr>
              <p:nvPr/>
            </p:nvCxnSpPr>
            <p:spPr>
              <a:xfrm flipV="1">
                <a:off x="310497" y="2506400"/>
                <a:ext cx="4287015" cy="15960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3" name="Group 172"/>
            <p:cNvGrpSpPr/>
            <p:nvPr/>
          </p:nvGrpSpPr>
          <p:grpSpPr>
            <a:xfrm flipV="1">
              <a:off x="279514" y="2925810"/>
              <a:ext cx="5761430" cy="3284553"/>
              <a:chOff x="292973" y="2618421"/>
              <a:chExt cx="4500895" cy="3284553"/>
            </a:xfrm>
          </p:grpSpPr>
          <p:cxnSp>
            <p:nvCxnSpPr>
              <p:cNvPr id="174" name="Straight Arrow Connector 173"/>
              <p:cNvCxnSpPr/>
              <p:nvPr/>
            </p:nvCxnSpPr>
            <p:spPr>
              <a:xfrm>
                <a:off x="292973" y="2766023"/>
                <a:ext cx="4493814" cy="291552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5" name="Straight Arrow Connector 174"/>
              <p:cNvCxnSpPr/>
              <p:nvPr/>
            </p:nvCxnSpPr>
            <p:spPr>
              <a:xfrm>
                <a:off x="3614316" y="2618421"/>
                <a:ext cx="1179552" cy="304418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6" name="Straight Arrow Connector 175"/>
              <p:cNvCxnSpPr>
                <a:stCxn id="98" idx="7"/>
              </p:cNvCxnSpPr>
              <p:nvPr/>
            </p:nvCxnSpPr>
            <p:spPr>
              <a:xfrm>
                <a:off x="3707753" y="3074072"/>
                <a:ext cx="1042687" cy="279020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Arrow Connector 176"/>
              <p:cNvCxnSpPr/>
              <p:nvPr/>
            </p:nvCxnSpPr>
            <p:spPr>
              <a:xfrm flipH="1" flipV="1">
                <a:off x="372669" y="3787976"/>
                <a:ext cx="4321138" cy="211499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03" name="Group 202"/>
          <p:cNvGrpSpPr/>
          <p:nvPr/>
        </p:nvGrpSpPr>
        <p:grpSpPr>
          <a:xfrm>
            <a:off x="3457471" y="2420464"/>
            <a:ext cx="4323308" cy="2760443"/>
            <a:chOff x="276534" y="2382170"/>
            <a:chExt cx="5764410" cy="3680590"/>
          </a:xfrm>
        </p:grpSpPr>
        <p:grpSp>
          <p:nvGrpSpPr>
            <p:cNvPr id="204" name="Group 203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10" name="Straight Arrow Connector 209"/>
              <p:cNvCxnSpPr>
                <a:stCxn id="209" idx="6"/>
              </p:cNvCxnSpPr>
              <p:nvPr/>
            </p:nvCxnSpPr>
            <p:spPr>
              <a:xfrm flipV="1">
                <a:off x="360818" y="2196085"/>
                <a:ext cx="4134775" cy="86312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Arrow Connector 210"/>
              <p:cNvCxnSpPr/>
              <p:nvPr/>
            </p:nvCxnSpPr>
            <p:spPr>
              <a:xfrm flipV="1">
                <a:off x="360818" y="2506400"/>
                <a:ext cx="4236694" cy="1437004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Arrow Connector 211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Arrow Connector 212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5" name="Group 204"/>
            <p:cNvGrpSpPr/>
            <p:nvPr/>
          </p:nvGrpSpPr>
          <p:grpSpPr>
            <a:xfrm flipV="1">
              <a:off x="276534" y="2964509"/>
              <a:ext cx="5764410" cy="3098251"/>
              <a:chOff x="290645" y="2766024"/>
              <a:chExt cx="4503223" cy="3098251"/>
            </a:xfrm>
          </p:grpSpPr>
          <p:cxnSp>
            <p:nvCxnSpPr>
              <p:cNvPr id="206" name="Straight Arrow Connector 205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Straight Arrow Connector 206"/>
              <p:cNvCxnSpPr>
                <a:stCxn id="212" idx="6"/>
              </p:cNvCxnSpPr>
              <p:nvPr/>
            </p:nvCxnSpPr>
            <p:spPr>
              <a:xfrm>
                <a:off x="351525" y="2852767"/>
                <a:ext cx="4442343" cy="280984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8" name="Straight Arrow Connector 207"/>
              <p:cNvCxnSpPr/>
              <p:nvPr/>
            </p:nvCxnSpPr>
            <p:spPr>
              <a:xfrm>
                <a:off x="290645" y="3874719"/>
                <a:ext cx="4459793" cy="1989556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Arrow Connector 208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76" name="Group 275"/>
          <p:cNvGrpSpPr/>
          <p:nvPr/>
        </p:nvGrpSpPr>
        <p:grpSpPr>
          <a:xfrm>
            <a:off x="3515918" y="2517889"/>
            <a:ext cx="4321073" cy="2802610"/>
            <a:chOff x="279514" y="2382170"/>
            <a:chExt cx="5761430" cy="3736813"/>
          </a:xfrm>
        </p:grpSpPr>
        <p:grpSp>
          <p:nvGrpSpPr>
            <p:cNvPr id="277" name="Group 276"/>
            <p:cNvGrpSpPr/>
            <p:nvPr/>
          </p:nvGrpSpPr>
          <p:grpSpPr>
            <a:xfrm>
              <a:off x="290050" y="2382170"/>
              <a:ext cx="5487649" cy="2913242"/>
              <a:chOff x="310497" y="2196085"/>
              <a:chExt cx="4287015" cy="2913242"/>
            </a:xfrm>
          </p:grpSpPr>
          <p:cxnSp>
            <p:nvCxnSpPr>
              <p:cNvPr id="283" name="Straight Arrow Connector 282"/>
              <p:cNvCxnSpPr/>
              <p:nvPr/>
            </p:nvCxnSpPr>
            <p:spPr>
              <a:xfrm flipV="1">
                <a:off x="3676831" y="2196085"/>
                <a:ext cx="818761" cy="238604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4" name="Straight Arrow Connector 283"/>
              <p:cNvCxnSpPr/>
              <p:nvPr/>
            </p:nvCxnSpPr>
            <p:spPr>
              <a:xfrm flipV="1">
                <a:off x="3615859" y="2506400"/>
                <a:ext cx="981653" cy="24830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5" name="Straight Arrow Connector 284"/>
              <p:cNvCxnSpPr/>
              <p:nvPr/>
            </p:nvCxnSpPr>
            <p:spPr>
              <a:xfrm>
                <a:off x="322169" y="3188453"/>
                <a:ext cx="3283291" cy="1556603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6" name="Straight Arrow Connector 285"/>
              <p:cNvCxnSpPr/>
              <p:nvPr/>
            </p:nvCxnSpPr>
            <p:spPr>
              <a:xfrm>
                <a:off x="310497" y="4102405"/>
                <a:ext cx="3135388" cy="1006922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8" name="Group 277"/>
            <p:cNvGrpSpPr/>
            <p:nvPr/>
          </p:nvGrpSpPr>
          <p:grpSpPr>
            <a:xfrm flipV="1">
              <a:off x="279514" y="2964509"/>
              <a:ext cx="5761430" cy="3154474"/>
              <a:chOff x="292973" y="2709801"/>
              <a:chExt cx="4500895" cy="3154474"/>
            </a:xfrm>
          </p:grpSpPr>
          <p:cxnSp>
            <p:nvCxnSpPr>
              <p:cNvPr id="279" name="Straight Arrow Connector 278"/>
              <p:cNvCxnSpPr/>
              <p:nvPr/>
            </p:nvCxnSpPr>
            <p:spPr>
              <a:xfrm>
                <a:off x="292973" y="2766024"/>
                <a:ext cx="2785727" cy="173691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0" name="Straight Arrow Connector 279"/>
              <p:cNvCxnSpPr/>
              <p:nvPr/>
            </p:nvCxnSpPr>
            <p:spPr>
              <a:xfrm>
                <a:off x="3548178" y="2709801"/>
                <a:ext cx="1245690" cy="2952808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1" name="Straight Arrow Connector 280"/>
              <p:cNvCxnSpPr/>
              <p:nvPr/>
            </p:nvCxnSpPr>
            <p:spPr>
              <a:xfrm>
                <a:off x="3622563" y="3122170"/>
                <a:ext cx="1127876" cy="274210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2" name="Straight Arrow Connector 281"/>
              <p:cNvCxnSpPr/>
              <p:nvPr/>
            </p:nvCxnSpPr>
            <p:spPr>
              <a:xfrm flipH="1">
                <a:off x="372668" y="3169102"/>
                <a:ext cx="2904348" cy="618875"/>
              </a:xfrm>
              <a:prstGeom prst="straightConnector1">
                <a:avLst/>
              </a:prstGeom>
              <a:ln w="38100" cmpd="sng">
                <a:solidFill>
                  <a:schemeClr val="tx1"/>
                </a:solidFill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2470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79"/>
    </mc:Choice>
    <mc:Fallback xmlns="">
      <p:transition spd="slow" advTm="62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/>
          <p:cNvGrpSpPr/>
          <p:nvPr/>
        </p:nvGrpSpPr>
        <p:grpSpPr>
          <a:xfrm>
            <a:off x="1122565" y="1996007"/>
            <a:ext cx="6878435" cy="4268561"/>
            <a:chOff x="1496754" y="1518343"/>
            <a:chExt cx="9171246" cy="5691414"/>
          </a:xfrm>
        </p:grpSpPr>
        <p:pic>
          <p:nvPicPr>
            <p:cNvPr id="59" name="Picture 18" descr="BlankMap-USA-states.PNG"/>
            <p:cNvPicPr>
              <a:picLocks noChangeAspect="1"/>
            </p:cNvPicPr>
            <p:nvPr/>
          </p:nvPicPr>
          <p:blipFill>
            <a:blip r:embed="rId4" cstate="print">
              <a:alphaModFix/>
            </a:blip>
            <a:srcRect/>
            <a:stretch>
              <a:fillRect/>
            </a:stretch>
          </p:blipFill>
          <p:spPr bwMode="auto">
            <a:xfrm>
              <a:off x="1496754" y="1518343"/>
              <a:ext cx="9171246" cy="5572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" name="Freeform 59"/>
            <p:cNvSpPr/>
            <p:nvPr/>
          </p:nvSpPr>
          <p:spPr>
            <a:xfrm>
              <a:off x="1631104" y="5465614"/>
              <a:ext cx="3457928" cy="1744143"/>
            </a:xfrm>
            <a:custGeom>
              <a:avLst/>
              <a:gdLst>
                <a:gd name="connsiteX0" fmla="*/ 107104 w 3457928"/>
                <a:gd name="connsiteY0" fmla="*/ 0 h 1744143"/>
                <a:gd name="connsiteX1" fmla="*/ 1193444 w 3457928"/>
                <a:gd name="connsiteY1" fmla="*/ 0 h 1744143"/>
                <a:gd name="connsiteX2" fmla="*/ 1881969 w 3457928"/>
                <a:gd name="connsiteY2" fmla="*/ 474284 h 1744143"/>
                <a:gd name="connsiteX3" fmla="*/ 2325686 w 3457928"/>
                <a:gd name="connsiteY3" fmla="*/ 611980 h 1744143"/>
                <a:gd name="connsiteX4" fmla="*/ 2983610 w 3457928"/>
                <a:gd name="connsiteY4" fmla="*/ 902670 h 1744143"/>
                <a:gd name="connsiteX5" fmla="*/ 3457928 w 3457928"/>
                <a:gd name="connsiteY5" fmla="*/ 1269858 h 1744143"/>
                <a:gd name="connsiteX6" fmla="*/ 3396725 w 3457928"/>
                <a:gd name="connsiteY6" fmla="*/ 1698244 h 1744143"/>
                <a:gd name="connsiteX7" fmla="*/ 2631697 w 3457928"/>
                <a:gd name="connsiteY7" fmla="*/ 1744143 h 1744143"/>
                <a:gd name="connsiteX8" fmla="*/ 1193444 w 3457928"/>
                <a:gd name="connsiteY8" fmla="*/ 1713544 h 1744143"/>
                <a:gd name="connsiteX9" fmla="*/ 0 w 3457928"/>
                <a:gd name="connsiteY9" fmla="*/ 1682945 h 1744143"/>
                <a:gd name="connsiteX10" fmla="*/ 45902 w 3457928"/>
                <a:gd name="connsiteY10" fmla="*/ 0 h 1744143"/>
                <a:gd name="connsiteX11" fmla="*/ 107104 w 3457928"/>
                <a:gd name="connsiteY11" fmla="*/ 0 h 17441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57928" h="1744143">
                  <a:moveTo>
                    <a:pt x="107104" y="0"/>
                  </a:moveTo>
                  <a:lnTo>
                    <a:pt x="1193444" y="0"/>
                  </a:lnTo>
                  <a:lnTo>
                    <a:pt x="1881969" y="474284"/>
                  </a:lnTo>
                  <a:lnTo>
                    <a:pt x="2325686" y="611980"/>
                  </a:lnTo>
                  <a:lnTo>
                    <a:pt x="2983610" y="902670"/>
                  </a:lnTo>
                  <a:lnTo>
                    <a:pt x="3457928" y="1269858"/>
                  </a:lnTo>
                  <a:lnTo>
                    <a:pt x="3396725" y="1698244"/>
                  </a:lnTo>
                  <a:lnTo>
                    <a:pt x="2631697" y="1744143"/>
                  </a:lnTo>
                  <a:lnTo>
                    <a:pt x="1193444" y="1713544"/>
                  </a:lnTo>
                  <a:lnTo>
                    <a:pt x="0" y="1682945"/>
                  </a:lnTo>
                  <a:lnTo>
                    <a:pt x="45902" y="0"/>
                  </a:lnTo>
                  <a:lnTo>
                    <a:pt x="107104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350" dirty="0">
                <a:latin typeface="Helvetica Neue Medium"/>
              </a:endParaRPr>
            </a:p>
          </p:txBody>
        </p:sp>
      </p:grpSp>
      <p:sp>
        <p:nvSpPr>
          <p:cNvPr id="5" name="Rounded Rectangle 4"/>
          <p:cNvSpPr/>
          <p:nvPr/>
        </p:nvSpPr>
        <p:spPr>
          <a:xfrm>
            <a:off x="397423" y="2483407"/>
            <a:ext cx="3552851" cy="3257015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553949" y="2793613"/>
            <a:ext cx="618583" cy="2648387"/>
            <a:chOff x="597623" y="2581817"/>
            <a:chExt cx="824777" cy="3531183"/>
          </a:xfrm>
        </p:grpSpPr>
        <p:sp>
          <p:nvSpPr>
            <p:cNvPr id="49" name="Rectangle 48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92" name="Rounded Rectangle 91"/>
          <p:cNvSpPr/>
          <p:nvPr/>
        </p:nvSpPr>
        <p:spPr>
          <a:xfrm rot="1756901">
            <a:off x="6122887" y="4198152"/>
            <a:ext cx="1551449" cy="1572337"/>
          </a:xfrm>
          <a:prstGeom prst="roundRect">
            <a:avLst>
              <a:gd name="adj" fmla="val 9225"/>
            </a:avLst>
          </a:prstGeom>
          <a:gradFill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latin typeface="Helvetica Neue Medium"/>
              <a:cs typeface="Helvetica Neue Medium"/>
            </a:endParaRPr>
          </a:p>
        </p:txBody>
      </p:sp>
      <p:grpSp>
        <p:nvGrpSpPr>
          <p:cNvPr id="100" name="Group 99"/>
          <p:cNvGrpSpPr/>
          <p:nvPr/>
        </p:nvGrpSpPr>
        <p:grpSpPr>
          <a:xfrm rot="1756901">
            <a:off x="7274642" y="4617888"/>
            <a:ext cx="250283" cy="1217456"/>
            <a:chOff x="597623" y="2581817"/>
            <a:chExt cx="824777" cy="3531183"/>
          </a:xfrm>
        </p:grpSpPr>
        <p:sp>
          <p:nvSpPr>
            <p:cNvPr id="101" name="Rectangle 100"/>
            <p:cNvSpPr/>
            <p:nvPr/>
          </p:nvSpPr>
          <p:spPr>
            <a:xfrm>
              <a:off x="597623" y="2581817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597623" y="3338943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597623" y="409606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597623" y="4853195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597623" y="5610319"/>
              <a:ext cx="824777" cy="502681"/>
            </a:xfrm>
            <a:prstGeom prst="rect">
              <a:avLst/>
            </a:prstGeom>
            <a:gradFill>
              <a:gsLst>
                <a:gs pos="0">
                  <a:schemeClr val="accent2">
                    <a:tint val="100000"/>
                    <a:shade val="100000"/>
                    <a:satMod val="130000"/>
                  </a:schemeClr>
                </a:gs>
                <a:gs pos="100000">
                  <a:schemeClr val="accent2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>
              <a:normAutofit fontScale="47500" lnSpcReduction="20000"/>
            </a:bodyPr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B1DDAB-F9A0-3B4E-801A-A0F89EF8BEF3}" type="slidenum">
              <a:rPr lang="en-US" smtClean="0"/>
              <a:t>27</a:t>
            </a:fld>
            <a:endParaRPr lang="en-US"/>
          </a:p>
        </p:txBody>
      </p:sp>
      <p:grpSp>
        <p:nvGrpSpPr>
          <p:cNvPr id="91" name="Group 90"/>
          <p:cNvGrpSpPr/>
          <p:nvPr/>
        </p:nvGrpSpPr>
        <p:grpSpPr>
          <a:xfrm>
            <a:off x="2143278" y="2589043"/>
            <a:ext cx="1587440" cy="3045743"/>
            <a:chOff x="1584030" y="2345115"/>
            <a:chExt cx="2116587" cy="4060990"/>
          </a:xfrm>
        </p:grpSpPr>
        <p:sp>
          <p:nvSpPr>
            <p:cNvPr id="6" name="Rounded Rectangle 5"/>
            <p:cNvSpPr/>
            <p:nvPr/>
          </p:nvSpPr>
          <p:spPr>
            <a:xfrm>
              <a:off x="1584030" y="2345115"/>
              <a:ext cx="2116587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latin typeface="Helvetica Neue Medium"/>
                <a:cs typeface="Helvetica Neue Medium"/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1829523" y="2722376"/>
              <a:ext cx="1625600" cy="3306469"/>
              <a:chOff x="2225527" y="2028429"/>
              <a:chExt cx="1625600" cy="3306469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dirty="0">
                    <a:latin typeface="Helvetica Neue Medium"/>
                  </a:rPr>
                  <a:t>S-Z</a:t>
                </a:r>
              </a:p>
            </p:txBody>
          </p:sp>
        </p:grpSp>
      </p:grpSp>
      <p:cxnSp>
        <p:nvCxnSpPr>
          <p:cNvPr id="15" name="Straight Arrow Connector 14"/>
          <p:cNvCxnSpPr/>
          <p:nvPr/>
        </p:nvCxnSpPr>
        <p:spPr>
          <a:xfrm flipV="1">
            <a:off x="3963240" y="2712338"/>
            <a:ext cx="3507008" cy="46641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V="1">
            <a:off x="7001426" y="2936643"/>
            <a:ext cx="594707" cy="1203020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3969438" y="4405313"/>
            <a:ext cx="2102879" cy="424458"/>
          </a:xfrm>
          <a:prstGeom prst="straightConnector1">
            <a:avLst/>
          </a:prstGeom>
          <a:ln w="76200" cmpd="sng">
            <a:solidFill>
              <a:schemeClr val="tx2">
                <a:lumMod val="60000"/>
                <a:lumOff val="40000"/>
              </a:schemeClr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7490804" y="1963951"/>
            <a:ext cx="1016736" cy="1157785"/>
            <a:chOff x="8089435" y="1324520"/>
            <a:chExt cx="2068598" cy="2355568"/>
          </a:xfrm>
        </p:grpSpPr>
        <p:sp>
          <p:nvSpPr>
            <p:cNvPr id="26" name="Rounded Rectangle 25"/>
            <p:cNvSpPr/>
            <p:nvPr/>
          </p:nvSpPr>
          <p:spPr>
            <a:xfrm rot="19690468">
              <a:off x="8089435" y="1501036"/>
              <a:ext cx="2068598" cy="2096449"/>
            </a:xfrm>
            <a:prstGeom prst="roundRect">
              <a:avLst>
                <a:gd name="adj" fmla="val 9225"/>
              </a:avLst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chemeClr val="accent3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>
                <a:latin typeface="Helvetica Neue Medium"/>
                <a:cs typeface="Helvetica Neue Medium"/>
              </a:endParaRPr>
            </a:p>
          </p:txBody>
        </p:sp>
        <p:grpSp>
          <p:nvGrpSpPr>
            <p:cNvPr id="38" name="Group 37"/>
            <p:cNvGrpSpPr/>
            <p:nvPr/>
          </p:nvGrpSpPr>
          <p:grpSpPr>
            <a:xfrm rot="19690468">
              <a:off x="9591326" y="1324520"/>
              <a:ext cx="333710" cy="1623275"/>
              <a:chOff x="597623" y="2581817"/>
              <a:chExt cx="824777" cy="3531183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97623" y="2581817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97623" y="3338943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1" name="Rectangle 40"/>
              <p:cNvSpPr/>
              <p:nvPr/>
            </p:nvSpPr>
            <p:spPr>
              <a:xfrm>
                <a:off x="597623" y="409606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597623" y="4853195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  <p:sp>
            <p:nvSpPr>
              <p:cNvPr id="43" name="Rectangle 42"/>
              <p:cNvSpPr/>
              <p:nvPr/>
            </p:nvSpPr>
            <p:spPr>
              <a:xfrm>
                <a:off x="597623" y="5610319"/>
                <a:ext cx="824777" cy="502681"/>
              </a:xfrm>
              <a:prstGeom prst="rect">
                <a:avLst/>
              </a:prstGeom>
              <a:gradFill>
                <a:gsLst>
                  <a:gs pos="0">
                    <a:schemeClr val="accent2">
                      <a:tint val="100000"/>
                      <a:shade val="100000"/>
                      <a:satMod val="130000"/>
                    </a:schemeClr>
                  </a:gs>
                  <a:gs pos="100000">
                    <a:schemeClr val="accent2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>
                <a:normAutofit fontScale="62500" lnSpcReduction="20000"/>
              </a:bodyPr>
              <a:lstStyle/>
              <a:p>
                <a:pPr algn="ctr"/>
                <a:endParaRPr lang="en-US" sz="225">
                  <a:latin typeface="Helvetica Neue Medium"/>
                  <a:cs typeface="Helvetica Neue Medium"/>
                </a:endParaRPr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 rot="19690468">
              <a:off x="8281543" y="1816840"/>
              <a:ext cx="971124" cy="1863248"/>
              <a:chOff x="6065186" y="1859946"/>
              <a:chExt cx="2116586" cy="4060990"/>
            </a:xfrm>
          </p:grpSpPr>
          <p:sp>
            <p:nvSpPr>
              <p:cNvPr id="28" name="Rounded Rectangle 27"/>
              <p:cNvSpPr/>
              <p:nvPr/>
            </p:nvSpPr>
            <p:spPr>
              <a:xfrm>
                <a:off x="6065186" y="1859946"/>
                <a:ext cx="2116586" cy="4060990"/>
              </a:xfrm>
              <a:prstGeom prst="roundRect">
                <a:avLst>
                  <a:gd name="adj" fmla="val 36514"/>
                </a:avLst>
              </a:prstGeom>
              <a:gradFill>
                <a:gsLst>
                  <a:gs pos="0">
                    <a:schemeClr val="tx1">
                      <a:lumMod val="50000"/>
                      <a:lumOff val="50000"/>
                    </a:schemeClr>
                  </a:gs>
                  <a:gs pos="100000">
                    <a:schemeClr val="dk1">
                      <a:tint val="50000"/>
                      <a:shade val="100000"/>
                      <a:satMod val="350000"/>
                    </a:schemeClr>
                  </a:gs>
                </a:gsLst>
                <a:lin ang="13500000" scaled="0"/>
              </a:gradFill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rtlCol="0" anchor="ctr">
                <a:normAutofit/>
              </a:bodyPr>
              <a:lstStyle/>
              <a:p>
                <a:pPr algn="ctr"/>
                <a:endParaRPr lang="en-US" sz="1350">
                  <a:latin typeface="Helvetica Neue Medium"/>
                  <a:cs typeface="Helvetica Neue Medium"/>
                </a:endParaRPr>
              </a:p>
            </p:txBody>
          </p:sp>
          <p:grpSp>
            <p:nvGrpSpPr>
              <p:cNvPr id="29" name="Group 28"/>
              <p:cNvGrpSpPr/>
              <p:nvPr/>
            </p:nvGrpSpPr>
            <p:grpSpPr>
              <a:xfrm>
                <a:off x="6310682" y="2237207"/>
                <a:ext cx="1625600" cy="3306469"/>
                <a:chOff x="2225527" y="2028429"/>
                <a:chExt cx="1625600" cy="3306469"/>
              </a:xfrm>
            </p:grpSpPr>
            <p:sp>
              <p:nvSpPr>
                <p:cNvPr id="30" name="Oval 29"/>
                <p:cNvSpPr/>
                <p:nvPr/>
              </p:nvSpPr>
              <p:spPr>
                <a:xfrm>
                  <a:off x="2225527" y="2028429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A-F</a:t>
                  </a:r>
                </a:p>
              </p:txBody>
            </p:sp>
            <p:sp>
              <p:nvSpPr>
                <p:cNvPr id="31" name="Oval 30"/>
                <p:cNvSpPr/>
                <p:nvPr/>
              </p:nvSpPr>
              <p:spPr>
                <a:xfrm>
                  <a:off x="2225527" y="2938670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G-L</a:t>
                  </a:r>
                </a:p>
              </p:txBody>
            </p:sp>
            <p:sp>
              <p:nvSpPr>
                <p:cNvPr id="32" name="Oval 31"/>
                <p:cNvSpPr/>
                <p:nvPr/>
              </p:nvSpPr>
              <p:spPr>
                <a:xfrm>
                  <a:off x="2225527" y="3848911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M-R</a:t>
                  </a:r>
                </a:p>
              </p:txBody>
            </p:sp>
            <p:sp>
              <p:nvSpPr>
                <p:cNvPr id="33" name="Oval 32"/>
                <p:cNvSpPr/>
                <p:nvPr/>
              </p:nvSpPr>
              <p:spPr>
                <a:xfrm>
                  <a:off x="2225527" y="4759152"/>
                  <a:ext cx="1625600" cy="575746"/>
                </a:xfrm>
                <a:prstGeom prst="ellipse">
                  <a:avLst/>
                </a:prstGeom>
                <a:gradFill>
                  <a:lin ang="13500000" scaled="0"/>
                </a:gradFill>
              </p:spPr>
              <p:style>
                <a:lnRef idx="0">
                  <a:schemeClr val="accent1"/>
                </a:lnRef>
                <a:fillRef idx="3">
                  <a:schemeClr val="accent1"/>
                </a:fillRef>
                <a:effectRef idx="3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>
                  <a:noAutofit/>
                </a:bodyPr>
                <a:lstStyle/>
                <a:p>
                  <a:pPr algn="ctr"/>
                  <a:r>
                    <a:rPr lang="en-US" sz="450" dirty="0">
                      <a:latin typeface="Helvetica Neue Medium"/>
                    </a:rPr>
                    <a:t>S-Z</a:t>
                  </a:r>
                </a:p>
              </p:txBody>
            </p:sp>
          </p:grpSp>
        </p:grpSp>
      </p:grpSp>
      <p:sp>
        <p:nvSpPr>
          <p:cNvPr id="54" name="Title 1"/>
          <p:cNvSpPr>
            <a:spLocks noGrp="1"/>
          </p:cNvSpPr>
          <p:nvPr>
            <p:ph type="title"/>
          </p:nvPr>
        </p:nvSpPr>
        <p:spPr>
          <a:xfrm>
            <a:off x="0" y="343808"/>
            <a:ext cx="9144000" cy="857250"/>
          </a:xfrm>
        </p:spPr>
        <p:txBody>
          <a:bodyPr>
            <a:noAutofit/>
          </a:bodyPr>
          <a:lstStyle/>
          <a:p>
            <a:r>
              <a:rPr lang="en-US" sz="4000" dirty="0" smtClean="0"/>
              <a:t>So Many Failures!</a:t>
            </a:r>
            <a:endParaRPr lang="en-US" sz="2400" dirty="0"/>
          </a:p>
        </p:txBody>
      </p:sp>
      <p:grpSp>
        <p:nvGrpSpPr>
          <p:cNvPr id="93" name="Group 92"/>
          <p:cNvGrpSpPr/>
          <p:nvPr/>
        </p:nvGrpSpPr>
        <p:grpSpPr>
          <a:xfrm rot="1756901">
            <a:off x="6274399" y="4099001"/>
            <a:ext cx="728343" cy="1397436"/>
            <a:chOff x="6065186" y="1859946"/>
            <a:chExt cx="2116586" cy="4060990"/>
          </a:xfrm>
        </p:grpSpPr>
        <p:sp>
          <p:nvSpPr>
            <p:cNvPr id="94" name="Rounded Rectangle 93"/>
            <p:cNvSpPr/>
            <p:nvPr/>
          </p:nvSpPr>
          <p:spPr>
            <a:xfrm>
              <a:off x="6065186" y="1859946"/>
              <a:ext cx="2116586" cy="4060990"/>
            </a:xfrm>
            <a:prstGeom prst="roundRect">
              <a:avLst>
                <a:gd name="adj" fmla="val 36514"/>
              </a:avLst>
            </a:prstGeom>
            <a:gradFill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chemeClr val="dk1">
                    <a:tint val="50000"/>
                    <a:shade val="100000"/>
                    <a:satMod val="350000"/>
                  </a:schemeClr>
                </a:gs>
              </a:gsLst>
              <a:lin ang="13500000" scaled="0"/>
            </a:gra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endParaRPr lang="en-US">
                <a:latin typeface="Helvetica Neue Medium"/>
                <a:cs typeface="Helvetica Neue Medium"/>
              </a:endParaRPr>
            </a:p>
          </p:txBody>
        </p:sp>
        <p:grpSp>
          <p:nvGrpSpPr>
            <p:cNvPr id="95" name="Group 94"/>
            <p:cNvGrpSpPr/>
            <p:nvPr/>
          </p:nvGrpSpPr>
          <p:grpSpPr>
            <a:xfrm>
              <a:off x="6310682" y="2237207"/>
              <a:ext cx="1625600" cy="3306469"/>
              <a:chOff x="2225527" y="2028429"/>
              <a:chExt cx="1625600" cy="3306469"/>
            </a:xfrm>
          </p:grpSpPr>
          <p:sp>
            <p:nvSpPr>
              <p:cNvPr id="96" name="Oval 95"/>
              <p:cNvSpPr/>
              <p:nvPr/>
            </p:nvSpPr>
            <p:spPr>
              <a:xfrm>
                <a:off x="2225527" y="2028429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A-F</a:t>
                </a:r>
              </a:p>
            </p:txBody>
          </p:sp>
          <p:sp>
            <p:nvSpPr>
              <p:cNvPr id="97" name="Oval 96"/>
              <p:cNvSpPr/>
              <p:nvPr/>
            </p:nvSpPr>
            <p:spPr>
              <a:xfrm>
                <a:off x="2225527" y="2938670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G-L</a:t>
                </a:r>
              </a:p>
            </p:txBody>
          </p:sp>
          <p:sp>
            <p:nvSpPr>
              <p:cNvPr id="98" name="Oval 97"/>
              <p:cNvSpPr/>
              <p:nvPr/>
            </p:nvSpPr>
            <p:spPr>
              <a:xfrm>
                <a:off x="2225527" y="3848911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M-R</a:t>
                </a:r>
              </a:p>
            </p:txBody>
          </p:sp>
          <p:sp>
            <p:nvSpPr>
              <p:cNvPr id="99" name="Oval 98"/>
              <p:cNvSpPr/>
              <p:nvPr/>
            </p:nvSpPr>
            <p:spPr>
              <a:xfrm>
                <a:off x="2225527" y="4759152"/>
                <a:ext cx="1625600" cy="575746"/>
              </a:xfrm>
              <a:prstGeom prst="ellipse">
                <a:avLst/>
              </a:prstGeom>
              <a:gradFill>
                <a:lin ang="13500000" scaled="0"/>
              </a:gradFill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r>
                  <a:rPr lang="en-US" sz="600" dirty="0">
                    <a:latin typeface="Helvetica Neue Medium"/>
                  </a:rPr>
                  <a:t>S-Z</a:t>
                </a:r>
              </a:p>
            </p:txBody>
          </p:sp>
        </p:grpSp>
      </p:grpSp>
      <p:sp>
        <p:nvSpPr>
          <p:cNvPr id="2" name="Cross 1"/>
          <p:cNvSpPr/>
          <p:nvPr/>
        </p:nvSpPr>
        <p:spPr>
          <a:xfrm rot="2700000">
            <a:off x="2531653" y="2752300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Cross 54"/>
          <p:cNvSpPr/>
          <p:nvPr/>
        </p:nvSpPr>
        <p:spPr>
          <a:xfrm rot="2700000">
            <a:off x="2560024" y="4789767"/>
            <a:ext cx="739133" cy="739133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Cross 55"/>
          <p:cNvSpPr/>
          <p:nvPr/>
        </p:nvSpPr>
        <p:spPr>
          <a:xfrm rot="2700000">
            <a:off x="6341621" y="4742218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Cross 56"/>
          <p:cNvSpPr/>
          <p:nvPr/>
        </p:nvSpPr>
        <p:spPr>
          <a:xfrm rot="2700000">
            <a:off x="6651367" y="4173663"/>
            <a:ext cx="458500" cy="458500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Cross 60"/>
          <p:cNvSpPr/>
          <p:nvPr/>
        </p:nvSpPr>
        <p:spPr>
          <a:xfrm rot="2700000">
            <a:off x="7414987" y="2074138"/>
            <a:ext cx="1089498" cy="1089498"/>
          </a:xfrm>
          <a:prstGeom prst="plus">
            <a:avLst>
              <a:gd name="adj" fmla="val 40273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897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50"/>
    </mc:Choice>
    <mc:Fallback xmlns="">
      <p:transition spd="slow" advTm="215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5" grpId="0" animBg="1"/>
      <p:bldP spid="56" grpId="0" animBg="1"/>
      <p:bldP spid="57" grpId="0" animBg="1"/>
      <p:bldP spid="6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Not Just One Backend System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366"/>
            <a:ext cx="9144000" cy="473926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Kaushik </a:t>
            </a:r>
            <a:r>
              <a:rPr lang="en-US" sz="2400" dirty="0" err="1" smtClean="0"/>
              <a:t>Veeraraghavan’s</a:t>
            </a:r>
            <a:r>
              <a:rPr lang="en-US" sz="2400" dirty="0" smtClean="0"/>
              <a:t> OSDI ‘16 Talk]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181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But with different tradeoffs and designs depending on use</a:t>
            </a:r>
          </a:p>
          <a:p>
            <a:endParaRPr lang="en-US" dirty="0"/>
          </a:p>
          <a:p>
            <a:r>
              <a:rPr lang="en-US" dirty="0" smtClean="0"/>
              <a:t>LIKE count?</a:t>
            </a:r>
          </a:p>
          <a:p>
            <a:pPr lvl="1"/>
            <a:r>
              <a:rPr lang="en-US" dirty="0" smtClean="0"/>
              <a:t>Eventually consistent storage system</a:t>
            </a:r>
          </a:p>
          <a:p>
            <a:endParaRPr lang="en-US" dirty="0"/>
          </a:p>
          <a:p>
            <a:r>
              <a:rPr lang="en-US" dirty="0" smtClean="0"/>
              <a:t>User Password?</a:t>
            </a:r>
          </a:p>
          <a:p>
            <a:pPr lvl="1"/>
            <a:r>
              <a:rPr lang="en-US" dirty="0" smtClean="0"/>
              <a:t>Strongly consistent storage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Distributed Systems, 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Or, why not 1 computer to rule them all?</a:t>
            </a:r>
          </a:p>
          <a:p>
            <a:endParaRPr lang="en-US" dirty="0"/>
          </a:p>
          <a:p>
            <a:r>
              <a:rPr lang="en-US" dirty="0" smtClean="0"/>
              <a:t>Failure				       =&gt; </a:t>
            </a:r>
            <a:r>
              <a:rPr lang="en-US" dirty="0" smtClean="0">
                <a:solidFill>
                  <a:schemeClr val="accent2"/>
                </a:solidFill>
              </a:rPr>
              <a:t>Fault Tolerance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Limited </a:t>
            </a:r>
            <a:r>
              <a:rPr lang="en-US" dirty="0" smtClean="0"/>
              <a:t>computation/storage   =&gt; </a:t>
            </a:r>
            <a:r>
              <a:rPr lang="en-US" dirty="0" smtClean="0">
                <a:solidFill>
                  <a:schemeClr val="accent2"/>
                </a:solidFill>
              </a:rPr>
              <a:t>Scalability</a:t>
            </a:r>
            <a:endParaRPr lang="en-US" dirty="0">
              <a:solidFill>
                <a:schemeClr val="accent2"/>
              </a:solidFill>
            </a:endParaRPr>
          </a:p>
          <a:p>
            <a:endParaRPr lang="en-US" dirty="0"/>
          </a:p>
          <a:p>
            <a:r>
              <a:rPr lang="en-US" dirty="0"/>
              <a:t>Physical </a:t>
            </a:r>
            <a:r>
              <a:rPr lang="en-US" dirty="0" smtClean="0"/>
              <a:t>location 		        =&gt; </a:t>
            </a:r>
            <a:r>
              <a:rPr lang="en-US" dirty="0" smtClean="0">
                <a:solidFill>
                  <a:schemeClr val="accent2"/>
                </a:solidFill>
              </a:rPr>
              <a:t>Availability,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                                                         Low Latency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176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Each Backend System is a Distributed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 results</a:t>
            </a:r>
          </a:p>
          <a:p>
            <a:pPr lvl="1"/>
            <a:r>
              <a:rPr lang="en-US" dirty="0" smtClean="0"/>
              <a:t>Use precomputed index, precomputed with MapReduce, or a more efficient, specialized system</a:t>
            </a:r>
          </a:p>
          <a:p>
            <a:endParaRPr lang="en-US" dirty="0"/>
          </a:p>
          <a:p>
            <a:r>
              <a:rPr lang="en-US" dirty="0" smtClean="0"/>
              <a:t>Trending hashtags</a:t>
            </a:r>
          </a:p>
          <a:p>
            <a:pPr lvl="1"/>
            <a:r>
              <a:rPr lang="en-US" dirty="0" smtClean="0"/>
              <a:t>Use a stream processing system to continuously update computation about what is most popular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33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on Distributed Systems on </a:t>
            </a:r>
            <a:r>
              <a:rPr lang="mr-IN" dirty="0" smtClean="0"/>
              <a:t>…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49" y="1366334"/>
            <a:ext cx="7632700" cy="44323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75967" y="5798634"/>
            <a:ext cx="859206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Helvetica Neue Medium" charset="0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 smtClean="0"/>
              <a:t>[Diagram </a:t>
            </a:r>
            <a:r>
              <a:rPr lang="en-US" sz="2400" dirty="0"/>
              <a:t>from </a:t>
            </a:r>
            <a:r>
              <a:rPr lang="en-US" sz="2400" dirty="0" err="1" smtClean="0"/>
              <a:t>Malte</a:t>
            </a:r>
            <a:r>
              <a:rPr lang="en-US" sz="2400" dirty="0" smtClean="0"/>
              <a:t> </a:t>
            </a:r>
            <a:r>
              <a:rPr lang="en-US" sz="2400" dirty="0"/>
              <a:t>Schwarzkopf </a:t>
            </a:r>
            <a:r>
              <a:rPr lang="en-US" sz="2400" dirty="0" smtClean="0"/>
              <a:t>PhD Thesis 2015]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2483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Systems in the Spring?!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028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COS 375 - Computer </a:t>
            </a:r>
            <a:r>
              <a:rPr lang="en-US" dirty="0"/>
              <a:t>Architecture </a:t>
            </a:r>
            <a:r>
              <a:rPr lang="en-US" dirty="0" smtClean="0"/>
              <a:t>&amp; Organization</a:t>
            </a:r>
          </a:p>
          <a:p>
            <a:pPr lvl="1"/>
            <a:r>
              <a:rPr lang="en-US" dirty="0" smtClean="0"/>
              <a:t>Margaret </a:t>
            </a:r>
            <a:r>
              <a:rPr lang="en-US" dirty="0" err="1" smtClean="0"/>
              <a:t>Martinosi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COS 461 </a:t>
            </a:r>
            <a:r>
              <a:rPr lang="mr-IN" dirty="0" smtClean="0"/>
              <a:t>–</a:t>
            </a:r>
            <a:r>
              <a:rPr lang="en-US" dirty="0" smtClean="0"/>
              <a:t> Computer Networks</a:t>
            </a:r>
          </a:p>
          <a:p>
            <a:pPr lvl="1"/>
            <a:r>
              <a:rPr lang="en-US" dirty="0" smtClean="0"/>
              <a:t>Nick </a:t>
            </a:r>
            <a:r>
              <a:rPr lang="en-US" dirty="0" err="1" smtClean="0"/>
              <a:t>Feamster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COS 463 </a:t>
            </a:r>
            <a:r>
              <a:rPr lang="mr-IN" dirty="0" smtClean="0"/>
              <a:t>–</a:t>
            </a:r>
            <a:r>
              <a:rPr lang="en-US" dirty="0" smtClean="0"/>
              <a:t> Wireless Networks</a:t>
            </a:r>
          </a:p>
          <a:p>
            <a:pPr lvl="1"/>
            <a:r>
              <a:rPr lang="en-US" dirty="0" smtClean="0"/>
              <a:t>Kyle Jamieson</a:t>
            </a:r>
          </a:p>
          <a:p>
            <a:endParaRPr lang="en-US" dirty="0"/>
          </a:p>
          <a:p>
            <a:r>
              <a:rPr lang="en-US" dirty="0" smtClean="0"/>
              <a:t>COS 518 </a:t>
            </a:r>
            <a:r>
              <a:rPr lang="mr-IN" dirty="0" smtClean="0"/>
              <a:t>–</a:t>
            </a:r>
            <a:r>
              <a:rPr lang="en-US" dirty="0" smtClean="0"/>
              <a:t> Advanced Computer Systems</a:t>
            </a:r>
          </a:p>
          <a:p>
            <a:pPr lvl="1"/>
            <a:r>
              <a:rPr lang="en-US" dirty="0" smtClean="0"/>
              <a:t>Mike Freedman</a:t>
            </a:r>
          </a:p>
          <a:p>
            <a:endParaRPr lang="en-US" dirty="0"/>
          </a:p>
          <a:p>
            <a:r>
              <a:rPr lang="en-US" dirty="0" smtClean="0"/>
              <a:t>COS IW 5 – </a:t>
            </a:r>
            <a:r>
              <a:rPr lang="en-US" dirty="0"/>
              <a:t>A Programmable &amp; Safe Internet of </a:t>
            </a:r>
            <a:r>
              <a:rPr lang="en-US" dirty="0" smtClean="0"/>
              <a:t>Things</a:t>
            </a:r>
          </a:p>
          <a:p>
            <a:pPr lvl="1"/>
            <a:r>
              <a:rPr lang="en-US" dirty="0" smtClean="0"/>
              <a:t>Amit Levy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304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118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Distributed Systems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Service with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higher-level abstractions/interface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e.g.,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database</a:t>
            </a:r>
            <a:r>
              <a:rPr lang="en-US" dirty="0">
                <a:ea typeface="Helvetica Neue Medium" charset="0"/>
                <a:cs typeface="Helvetica Neue Medium" charset="0"/>
              </a:rPr>
              <a:t>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programming </a:t>
            </a:r>
            <a:r>
              <a:rPr lang="en-US" dirty="0">
                <a:ea typeface="Helvetica Neue Medium" charset="0"/>
                <a:cs typeface="Helvetica Neue Medium" charset="0"/>
              </a:rPr>
              <a:t>model,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…</a:t>
            </a:r>
            <a:endParaRPr lang="en-US" sz="1050" dirty="0">
              <a:ea typeface="Helvetica Neue Medium" charset="0"/>
              <a:cs typeface="Helvetica Neue Medium" charset="0"/>
            </a:endParaRPr>
          </a:p>
          <a:p>
            <a:pPr>
              <a:lnSpc>
                <a:spcPct val="110000"/>
              </a:lnSpc>
            </a:pPr>
            <a:r>
              <a:rPr lang="en-US" dirty="0">
                <a:ea typeface="Helvetica Neue Medium" charset="0"/>
                <a:cs typeface="Helvetica Neue Medium" charset="0"/>
              </a:rPr>
              <a:t>Hide </a:t>
            </a:r>
            <a:r>
              <a:rPr lang="en-US" dirty="0">
                <a:ea typeface="Helvetica Neue Medium" charset="0"/>
                <a:cs typeface="Helvetica Neue Medium" charset="0"/>
              </a:rPr>
              <a:t>complexity - Do “heavy lifting” so app developer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doesn’t </a:t>
            </a:r>
            <a:r>
              <a:rPr lang="en-US" dirty="0">
                <a:ea typeface="Helvetica Neue Medium" charset="0"/>
                <a:cs typeface="Helvetica Neue Medium" charset="0"/>
              </a:rPr>
              <a:t>need 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to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r>
              <a:rPr lang="en-US" dirty="0">
                <a:ea typeface="Helvetica Neue Medium" charset="0"/>
                <a:cs typeface="Helvetica Neue Medium" charset="0"/>
              </a:rPr>
              <a:t>Reliable (fault-tolerant)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Scalable </a:t>
            </a:r>
            <a:r>
              <a:rPr lang="en-US" dirty="0">
                <a:ea typeface="Helvetica Neue Medium" charset="0"/>
                <a:cs typeface="Helvetica Neue Medium" charset="0"/>
              </a:rPr>
              <a:t>(scale-out)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Strong </a:t>
            </a:r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guarantees</a:t>
            </a:r>
            <a:r>
              <a:rPr lang="en-US" dirty="0" smtClean="0">
                <a:ea typeface="Helvetica Neue Medium" charset="0"/>
                <a:cs typeface="Helvetica Neue Medium" charset="0"/>
              </a:rPr>
              <a:t> (consistency and transactions)</a:t>
            </a:r>
          </a:p>
          <a:p>
            <a:pPr lvl="1"/>
            <a:endParaRPr lang="en-US" sz="2000" dirty="0">
              <a:ea typeface="Helvetica Neue Medium" charset="0"/>
              <a:cs typeface="Helvetica Neue Medium" charset="0"/>
            </a:endParaRPr>
          </a:p>
          <a:p>
            <a:r>
              <a:rPr lang="en-US" dirty="0" smtClean="0">
                <a:solidFill>
                  <a:schemeClr val="accent2"/>
                </a:solidFill>
                <a:ea typeface="Helvetica Neue Medium" charset="0"/>
                <a:cs typeface="Helvetica Neue Medium" charset="0"/>
              </a:rPr>
              <a:t>Efficiently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Lower latency (faster interactions, e.g., page load)</a:t>
            </a:r>
          </a:p>
          <a:p>
            <a:pPr lvl="1"/>
            <a:r>
              <a:rPr lang="en-US" dirty="0" smtClean="0">
                <a:ea typeface="Helvetica Neue Medium" charset="0"/>
                <a:cs typeface="Helvetica Neue Medium" charset="0"/>
              </a:rPr>
              <a:t>Higher throughput (fewer machines)</a:t>
            </a:r>
            <a:endParaRPr lang="en-US" dirty="0">
              <a:ea typeface="Helvetica Neue Medium" charset="0"/>
              <a:cs typeface="Helvetica Neue Medium" charset="0"/>
            </a:endParaRPr>
          </a:p>
          <a:p>
            <a:pPr lvl="1"/>
            <a:endParaRPr lang="en-US" sz="1050" dirty="0">
              <a:ea typeface="Helvetica Neue Medium" charset="0"/>
              <a:cs typeface="Helvetica Neue Medium" charset="0"/>
            </a:endParaRPr>
          </a:p>
          <a:p>
            <a:endParaRPr lang="en-US" dirty="0">
              <a:ea typeface="Helvetica Neue Medium" charset="0"/>
              <a:cs typeface="Helvetica Neue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20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We Learned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(Much of it at least, at a </a:t>
            </a:r>
            <a:r>
              <a:rPr lang="en-US" i="1" dirty="0" smtClean="0"/>
              <a:t>very</a:t>
            </a:r>
            <a:r>
              <a:rPr lang="en-US" dirty="0" smtClean="0"/>
              <a:t> high level)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361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communication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How can multiple computers communicate?</a:t>
            </a:r>
          </a:p>
          <a:p>
            <a:endParaRPr lang="en-US" dirty="0" smtClean="0"/>
          </a:p>
          <a:p>
            <a:r>
              <a:rPr lang="en-US" dirty="0" smtClean="0"/>
              <a:t>Networking stack solves this for us!</a:t>
            </a:r>
          </a:p>
          <a:p>
            <a:endParaRPr lang="en-US" dirty="0" smtClean="0"/>
          </a:p>
          <a:p>
            <a:r>
              <a:rPr lang="en-US" dirty="0" smtClean="0"/>
              <a:t>We use it to build distributed systems, relying on the guarantees it provides.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0468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Remote Procedure Calls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endParaRPr lang="en-US" dirty="0" smtClean="0"/>
          </a:p>
          <a:p>
            <a:r>
              <a:rPr lang="en-US" dirty="0" smtClean="0"/>
              <a:t>Additional layer on top of networking stack</a:t>
            </a:r>
          </a:p>
          <a:p>
            <a:endParaRPr lang="en-US" dirty="0" smtClean="0"/>
          </a:p>
          <a:p>
            <a:r>
              <a:rPr lang="en-US" dirty="0" smtClean="0"/>
              <a:t>At least once – dealing with failures!</a:t>
            </a:r>
          </a:p>
          <a:p>
            <a:endParaRPr lang="en-US" dirty="0" smtClean="0"/>
          </a:p>
          <a:p>
            <a:r>
              <a:rPr lang="en-US" dirty="0" smtClean="0"/>
              <a:t>At most once – ensuring correctness despite concurrency and failures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3591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Time, logical </a:t>
            </a:r>
            <a:r>
              <a:rPr lang="en-US" dirty="0" smtClean="0"/>
              <a:t>clocks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Concurrency!</a:t>
            </a:r>
          </a:p>
          <a:p>
            <a:endParaRPr lang="en-US" dirty="0"/>
          </a:p>
          <a:p>
            <a:r>
              <a:rPr lang="en-US" dirty="0" smtClean="0"/>
              <a:t>Real time often inadequate </a:t>
            </a:r>
            <a:br>
              <a:rPr lang="en-US" dirty="0" smtClean="0"/>
            </a:br>
            <a:r>
              <a:rPr lang="en-US" dirty="0" smtClean="0"/>
              <a:t>for distributed systems?</a:t>
            </a:r>
          </a:p>
          <a:p>
            <a:endParaRPr lang="en-US" dirty="0"/>
          </a:p>
          <a:p>
            <a:r>
              <a:rPr lang="en-US" dirty="0" err="1" smtClean="0"/>
              <a:t>Lamport</a:t>
            </a:r>
            <a:r>
              <a:rPr lang="en-US" dirty="0" smtClean="0"/>
              <a:t> clocks: A </a:t>
            </a:r>
            <a:r>
              <a:rPr lang="en-US" dirty="0" smtClean="0">
                <a:sym typeface="Wingdings"/>
              </a:rPr>
              <a:t> B =&gt; LC(A) &lt; LC(B)</a:t>
            </a:r>
          </a:p>
          <a:p>
            <a:endParaRPr lang="en-US" dirty="0">
              <a:sym typeface="Wingdings"/>
            </a:endParaRPr>
          </a:p>
          <a:p>
            <a:r>
              <a:rPr lang="en-US" dirty="0" smtClean="0">
                <a:sym typeface="Wingdings"/>
              </a:rPr>
              <a:t>Vector clocks: A  B &lt;=&gt; VC(A) &lt; VC(B)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3687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Eventual Consistency, Bayou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Favor </a:t>
            </a:r>
            <a:r>
              <a:rPr lang="en-US" dirty="0" smtClean="0">
                <a:solidFill>
                  <a:schemeClr val="accent2"/>
                </a:solidFill>
              </a:rPr>
              <a:t>availability</a:t>
            </a:r>
            <a:r>
              <a:rPr lang="en-US" dirty="0" smtClean="0"/>
              <a:t> above all else</a:t>
            </a:r>
          </a:p>
          <a:p>
            <a:pPr lvl="1"/>
            <a:r>
              <a:rPr lang="en-US" dirty="0"/>
              <a:t>e</a:t>
            </a:r>
            <a:r>
              <a:rPr lang="en-US" dirty="0" smtClean="0"/>
              <a:t>.g., disconnected </a:t>
            </a:r>
            <a:r>
              <a:rPr lang="en-US" dirty="0" err="1" smtClean="0"/>
              <a:t>dropbox</a:t>
            </a:r>
            <a:r>
              <a:rPr lang="en-US" dirty="0" smtClean="0"/>
              <a:t> operation</a:t>
            </a:r>
          </a:p>
          <a:p>
            <a:pPr lvl="1"/>
            <a:endParaRPr lang="en-US" dirty="0"/>
          </a:p>
          <a:p>
            <a:r>
              <a:rPr lang="en-US" dirty="0" smtClean="0"/>
              <a:t>Eventual consistency</a:t>
            </a:r>
          </a:p>
          <a:p>
            <a:endParaRPr lang="en-US" dirty="0"/>
          </a:p>
          <a:p>
            <a:r>
              <a:rPr lang="en-US" dirty="0" smtClean="0"/>
              <a:t>Bayou system design</a:t>
            </a:r>
          </a:p>
          <a:p>
            <a:pPr lvl="1"/>
            <a:r>
              <a:rPr lang="en-US" dirty="0" smtClean="0"/>
              <a:t>Operation log (logical, not physical, replication)</a:t>
            </a:r>
          </a:p>
          <a:p>
            <a:pPr lvl="1"/>
            <a:r>
              <a:rPr lang="en-US" dirty="0" smtClean="0"/>
              <a:t>Causal consistency from log propagation and </a:t>
            </a:r>
            <a:r>
              <a:rPr lang="en-US" dirty="0" err="1" smtClean="0"/>
              <a:t>lamport</a:t>
            </a:r>
            <a:r>
              <a:rPr lang="en-US" dirty="0" smtClean="0"/>
              <a:t> timestamps</a:t>
            </a:r>
            <a:endParaRPr lang="en-US" dirty="0" smtClean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56143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10.7|1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1620</TotalTime>
  <Words>1137</Words>
  <Application>Microsoft Macintosh PowerPoint</Application>
  <PresentationFormat>Overhead</PresentationFormat>
  <Paragraphs>294</Paragraphs>
  <Slides>34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Calibri</vt:lpstr>
      <vt:lpstr>Helvetica Neue Medium</vt:lpstr>
      <vt:lpstr>Mangal</vt:lpstr>
      <vt:lpstr>Wingdings</vt:lpstr>
      <vt:lpstr>Arial</vt:lpstr>
      <vt:lpstr>Office Theme</vt:lpstr>
      <vt:lpstr>1_Office Theme</vt:lpstr>
      <vt:lpstr>Tying It All Together</vt:lpstr>
      <vt:lpstr>Back in Lecture 1…</vt:lpstr>
      <vt:lpstr>Distributed Systems, Why?</vt:lpstr>
      <vt:lpstr>Distributed Systems Goal</vt:lpstr>
      <vt:lpstr>What We Learned</vt:lpstr>
      <vt:lpstr>Network communication</vt:lpstr>
      <vt:lpstr>Remote Procedure Calls</vt:lpstr>
      <vt:lpstr>Time, logical clocks</vt:lpstr>
      <vt:lpstr>Eventual Consistency, Bayou</vt:lpstr>
      <vt:lpstr>P2P Systems &amp; DHTs</vt:lpstr>
      <vt:lpstr>Dynamo</vt:lpstr>
      <vt:lpstr>So far…</vt:lpstr>
      <vt:lpstr>Strong Guarantees + Fault Tolerance</vt:lpstr>
      <vt:lpstr>Some Things Are Impossible</vt:lpstr>
      <vt:lpstr>Availability + Low Latency + Scalability + Stronger Guarantees</vt:lpstr>
      <vt:lpstr>Strong Guarantees + Scalability</vt:lpstr>
      <vt:lpstr>Strong Guarantees + Scalability + Fault Tolerance</vt:lpstr>
      <vt:lpstr>Strong Guarantees + Scalability + Low Latency?</vt:lpstr>
      <vt:lpstr>Now You Can!</vt:lpstr>
      <vt:lpstr>Bonus Topics</vt:lpstr>
      <vt:lpstr>Let’s See It In Action</vt:lpstr>
      <vt:lpstr>Client  Frontend Server</vt:lpstr>
      <vt:lpstr>Inside the Datacenter</vt:lpstr>
      <vt:lpstr>Application Code Reads/Writes  to the Storage Tier</vt:lpstr>
      <vt:lpstr>Scalable Storage is  Sharded and Geo-Replicated</vt:lpstr>
      <vt:lpstr>So Much Concurrency!</vt:lpstr>
      <vt:lpstr>So Many Failures!</vt:lpstr>
      <vt:lpstr>Not Just One Backend System </vt:lpstr>
      <vt:lpstr>Each Backend System is a Distributed System</vt:lpstr>
      <vt:lpstr>Each Backend System is a Distributed System</vt:lpstr>
      <vt:lpstr>Distributed Systems on Distributed Systems on …</vt:lpstr>
      <vt:lpstr>More Systems in the Spring?!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Wyatt Andrew Lloyd</cp:lastModifiedBy>
  <cp:revision>28</cp:revision>
  <dcterms:created xsi:type="dcterms:W3CDTF">2018-09-09T13:59:16Z</dcterms:created>
  <dcterms:modified xsi:type="dcterms:W3CDTF">2018-12-12T13:54:29Z</dcterms:modified>
</cp:coreProperties>
</file>