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1"/>
  </p:notesMasterIdLst>
  <p:sldIdLst>
    <p:sldId id="256" r:id="rId2"/>
    <p:sldId id="257" r:id="rId3"/>
    <p:sldId id="259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7" r:id="rId29"/>
    <p:sldId id="286" r:id="rId30"/>
    <p:sldId id="288" r:id="rId31"/>
    <p:sldId id="292" r:id="rId32"/>
    <p:sldId id="293" r:id="rId33"/>
    <p:sldId id="294" r:id="rId34"/>
    <p:sldId id="295" r:id="rId35"/>
    <p:sldId id="289" r:id="rId36"/>
    <p:sldId id="290" r:id="rId37"/>
    <p:sldId id="291" r:id="rId38"/>
    <p:sldId id="296" r:id="rId39"/>
    <p:sldId id="260" r:id="rId40"/>
  </p:sldIdLst>
  <p:sldSz cx="9144000" cy="6858000" type="overhead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9"/>
    <p:restoredTop sz="94622"/>
  </p:normalViewPr>
  <p:slideViewPr>
    <p:cSldViewPr snapToGrid="0" snapToObjects="1">
      <p:cViewPr>
        <p:scale>
          <a:sx n="126" d="100"/>
          <a:sy n="126" d="100"/>
        </p:scale>
        <p:origin x="848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"/>
          <c:y val="0.0"/>
          <c:w val="1.0"/>
          <c:h val="1.0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Browser</c:v>
                </c:pt>
              </c:strCache>
            </c:strRef>
          </c:tx>
          <c:spPr>
            <a:solidFill>
              <a:srgbClr val="800000"/>
            </a:solidFill>
          </c:spPr>
          <c:invertIfNegative val="0"/>
          <c:dPt>
            <c:idx val="0"/>
            <c:invertIfNegative val="0"/>
            <c:bubble3D val="0"/>
          </c:dPt>
          <c:cat>
            <c:strRef>
              <c:f>Sheet1!$B$1</c:f>
              <c:strCache>
                <c:ptCount val="1"/>
                <c:pt idx="0">
                  <c:v>Number of Requests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50.6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Edge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cat>
            <c:strRef>
              <c:f>Sheet1!$B$1</c:f>
              <c:strCache>
                <c:ptCount val="1"/>
                <c:pt idx="0">
                  <c:v>Number of Requests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15.4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Origin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strRef>
              <c:f>Sheet1!$B$1</c:f>
              <c:strCache>
                <c:ptCount val="1"/>
                <c:pt idx="0">
                  <c:v>Number of Requests</c:v>
                </c:pt>
              </c:strCache>
            </c:strRef>
          </c:cat>
          <c:val>
            <c:numRef>
              <c:f>Sheet1!$B$4</c:f>
              <c:numCache>
                <c:formatCode>General</c:formatCode>
                <c:ptCount val="1"/>
                <c:pt idx="0">
                  <c:v>3.6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Backend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Sheet1!$B$1</c:f>
              <c:strCache>
                <c:ptCount val="1"/>
                <c:pt idx="0">
                  <c:v>Number of Requests</c:v>
                </c:pt>
              </c:strCache>
            </c:strRef>
          </c:cat>
          <c:val>
            <c:numRef>
              <c:f>Sheet1!$B$5</c:f>
              <c:numCache>
                <c:formatCode>General</c:formatCode>
                <c:ptCount val="1"/>
                <c:pt idx="0">
                  <c:v>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600008224"/>
        <c:axId val="-1599745200"/>
      </c:barChart>
      <c:catAx>
        <c:axId val="-160000822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-1599745200"/>
        <c:crosses val="autoZero"/>
        <c:auto val="1"/>
        <c:lblAlgn val="ctr"/>
        <c:lblOffset val="100"/>
        <c:noMultiLvlLbl val="0"/>
      </c:catAx>
      <c:valAx>
        <c:axId val="-159974520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16000082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52461-2043-4D49-BCF9-284A4259328C}" type="datetimeFigureOut">
              <a:rPr lang="en-US" smtClean="0"/>
              <a:t>12/8/18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20BCCF-4A8C-384B-9042-2DBC9BADB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7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467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2502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7120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55196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14430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7195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0446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1249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9597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1149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0923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5687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2424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7653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7371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12/8/18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12/8/18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12/8/18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12/8/18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12/8/18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12/8/18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12/8/18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12/8/18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12/8/18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12/8/18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12/8/18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5967" y="0"/>
            <a:ext cx="85920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324" y="1482811"/>
            <a:ext cx="8592064" cy="4694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16883F3E-8D2D-8D4F-BA7F-C0A897C14CA0}" type="datetimeFigureOut">
              <a:rPr lang="en-US" smtClean="0"/>
              <a:pPr/>
              <a:t>12/8/18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BA294D44-32C8-FE4A-A262-B6F894323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47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chart" Target="../charts/chart1.xml"/><Relationship Id="rId5" Type="http://schemas.openxmlformats.org/officeDocument/2006/relationships/image" Target="../media/image5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7.emf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10.emf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12.emf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57250"/>
            <a:ext cx="6858000" cy="17907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Content Distribution Networks (CDNs)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37259"/>
            <a:ext cx="6858000" cy="124182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COS 418: Distributed Systems</a:t>
            </a:r>
          </a:p>
          <a:p>
            <a:r>
              <a:rPr lang="en-US" dirty="0" smtClean="0"/>
              <a:t>Lecture </a:t>
            </a:r>
            <a:r>
              <a:rPr lang="en-US" dirty="0" smtClean="0"/>
              <a:t>21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Wyatt Lloyd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218" y="2843509"/>
            <a:ext cx="867565" cy="109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0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Balancing with IP </a:t>
            </a:r>
            <a:r>
              <a:rPr lang="en-US" dirty="0" err="1" smtClean="0"/>
              <a:t>Anycast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24" y="1482811"/>
            <a:ext cx="8579708" cy="469415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IP </a:t>
            </a:r>
            <a:r>
              <a:rPr lang="en-US" dirty="0" err="1" smtClean="0"/>
              <a:t>Anycast</a:t>
            </a:r>
            <a:endParaRPr lang="en-US" dirty="0" smtClean="0"/>
          </a:p>
          <a:p>
            <a:pPr lvl="1"/>
            <a:r>
              <a:rPr lang="en-US" dirty="0" smtClean="0"/>
              <a:t>Multiple machines announce, “I am 1.2.3.4”</a:t>
            </a:r>
          </a:p>
          <a:p>
            <a:pPr lvl="1"/>
            <a:r>
              <a:rPr lang="en-US" dirty="0" smtClean="0"/>
              <a:t>Internet routing sends packet to one of them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Nearby?</a:t>
            </a:r>
          </a:p>
          <a:p>
            <a:pPr lvl="1"/>
            <a:r>
              <a:rPr lang="en-US" dirty="0" smtClean="0"/>
              <a:t>Internet routing </a:t>
            </a:r>
            <a:r>
              <a:rPr lang="en-US" i="1" dirty="0" smtClean="0"/>
              <a:t>often</a:t>
            </a:r>
            <a:r>
              <a:rPr lang="en-US" dirty="0" smtClean="0"/>
              <a:t> sends packets to nearby machine!</a:t>
            </a:r>
          </a:p>
          <a:p>
            <a:pPr lvl="1"/>
            <a:r>
              <a:rPr lang="en-US" dirty="0" smtClean="0"/>
              <a:t>(Take 461 in the spring to learn about BGP)</a:t>
            </a:r>
          </a:p>
          <a:p>
            <a:pPr lvl="1"/>
            <a:endParaRPr lang="en-US" dirty="0"/>
          </a:p>
          <a:p>
            <a:r>
              <a:rPr lang="en-US" dirty="0" smtClean="0"/>
              <a:t>Not overloaded?</a:t>
            </a:r>
          </a:p>
          <a:p>
            <a:pPr lvl="1"/>
            <a:r>
              <a:rPr lang="en-US" dirty="0" smtClean="0"/>
              <a:t>Internet routing has no idea</a:t>
            </a:r>
            <a:r>
              <a:rPr lang="mr-IN" dirty="0" smtClean="0"/>
              <a:t>…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Microsoft’s First-Party CDN (Bing, Xbox) uses it</a:t>
            </a:r>
          </a:p>
          <a:p>
            <a:pPr lvl="1"/>
            <a:r>
              <a:rPr lang="en-US" dirty="0" smtClean="0"/>
              <a:t>(With additional cleverness to deal with overload)</a:t>
            </a:r>
          </a:p>
        </p:txBody>
      </p:sp>
    </p:spTree>
    <p:extLst>
      <p:ext uri="{BB962C8B-B14F-4D97-AF65-F5344CB8AC3E}">
        <p14:creationId xmlns:p14="http://schemas.microsoft.com/office/powerpoint/2010/main" val="177687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Balancing with DNS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DNS: Global, distributed, eventually consistent database that maps names to IP addresses</a:t>
            </a:r>
          </a:p>
          <a:p>
            <a:pPr lvl="1"/>
            <a:r>
              <a:rPr lang="en-US" dirty="0" smtClean="0"/>
              <a:t>E.g., “</a:t>
            </a:r>
            <a:r>
              <a:rPr lang="en-US" dirty="0" err="1" smtClean="0"/>
              <a:t>cs.princeton.edu</a:t>
            </a:r>
            <a:r>
              <a:rPr lang="en-US" dirty="0" smtClean="0"/>
              <a:t>” -&gt; “</a:t>
            </a:r>
            <a:r>
              <a:rPr lang="hr-HR" dirty="0" smtClean="0"/>
              <a:t>128.112.136.35”</a:t>
            </a:r>
          </a:p>
          <a:p>
            <a:pPr lvl="1"/>
            <a:endParaRPr lang="hr-HR" dirty="0"/>
          </a:p>
          <a:p>
            <a:r>
              <a:rPr lang="en-US" dirty="0" smtClean="0"/>
              <a:t>Give clients </a:t>
            </a:r>
            <a:r>
              <a:rPr lang="en-US" dirty="0" err="1" smtClean="0"/>
              <a:t>urls</a:t>
            </a:r>
            <a:r>
              <a:rPr lang="en-US" dirty="0" smtClean="0"/>
              <a:t>, then regularly update mapping in DNS from </a:t>
            </a:r>
            <a:r>
              <a:rPr lang="en-US" dirty="0" err="1" smtClean="0"/>
              <a:t>urls</a:t>
            </a:r>
            <a:r>
              <a:rPr lang="en-US" dirty="0" smtClean="0"/>
              <a:t> to IP addresses</a:t>
            </a:r>
          </a:p>
          <a:p>
            <a:pPr lvl="1"/>
            <a:r>
              <a:rPr lang="en-US" dirty="0" smtClean="0"/>
              <a:t>Detailed elided, take 461 in the spring!</a:t>
            </a:r>
          </a:p>
          <a:p>
            <a:endParaRPr lang="en-US" dirty="0"/>
          </a:p>
          <a:p>
            <a:r>
              <a:rPr lang="en-US" dirty="0" smtClean="0"/>
              <a:t>Nearby?</a:t>
            </a:r>
          </a:p>
          <a:p>
            <a:pPr lvl="1"/>
            <a:r>
              <a:rPr lang="en-US" dirty="0" smtClean="0"/>
              <a:t>DNS protocol </a:t>
            </a:r>
            <a:r>
              <a:rPr lang="en-US" i="1" dirty="0" smtClean="0"/>
              <a:t>often</a:t>
            </a:r>
            <a:r>
              <a:rPr lang="en-US" dirty="0" smtClean="0"/>
              <a:t> allows nearby matching</a:t>
            </a:r>
          </a:p>
          <a:p>
            <a:pPr lvl="1"/>
            <a:endParaRPr lang="en-US" dirty="0"/>
          </a:p>
          <a:p>
            <a:r>
              <a:rPr lang="en-US" dirty="0" smtClean="0"/>
              <a:t>Not overloaded?</a:t>
            </a:r>
          </a:p>
          <a:p>
            <a:pPr lvl="1"/>
            <a:r>
              <a:rPr lang="en-US" dirty="0" smtClean="0"/>
              <a:t>Regularly updating mapping allows </a:t>
            </a:r>
            <a:r>
              <a:rPr lang="en-US" i="1" dirty="0" smtClean="0"/>
              <a:t>pretty good</a:t>
            </a:r>
            <a:r>
              <a:rPr lang="en-US" dirty="0" smtClean="0"/>
              <a:t> load balancing</a:t>
            </a:r>
          </a:p>
          <a:p>
            <a:pPr lvl="2"/>
            <a:r>
              <a:rPr lang="en-US" dirty="0"/>
              <a:t>e</a:t>
            </a:r>
            <a:r>
              <a:rPr lang="en-US" dirty="0" smtClean="0"/>
              <a:t>.g., If location X is heavily loaded, stop sending clients to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0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Balancing with DC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Datacenter based control: tell clients what CDN location to go to directly in </a:t>
            </a:r>
            <a:r>
              <a:rPr lang="en-US" dirty="0" err="1" smtClean="0"/>
              <a:t>url</a:t>
            </a:r>
            <a:endParaRPr lang="en-US" dirty="0" smtClean="0"/>
          </a:p>
          <a:p>
            <a:pPr lvl="1"/>
            <a:r>
              <a:rPr lang="en-US" dirty="0"/>
              <a:t>e</a:t>
            </a:r>
            <a:r>
              <a:rPr lang="en-US" dirty="0" smtClean="0"/>
              <a:t>.g., </a:t>
            </a:r>
            <a:r>
              <a:rPr lang="en-US" dirty="0" err="1" smtClean="0"/>
              <a:t>ewr.cs.princeton.edu</a:t>
            </a:r>
            <a:r>
              <a:rPr lang="en-US" dirty="0" smtClean="0"/>
              <a:t> -&gt; location near </a:t>
            </a:r>
            <a:r>
              <a:rPr lang="en-US" dirty="0" err="1" smtClean="0"/>
              <a:t>newark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Nearby?</a:t>
            </a:r>
          </a:p>
          <a:p>
            <a:pPr lvl="1"/>
            <a:r>
              <a:rPr lang="en-US" dirty="0" smtClean="0"/>
              <a:t>Yes, assuming you actually know where clients are</a:t>
            </a:r>
          </a:p>
          <a:p>
            <a:pPr lvl="2"/>
            <a:r>
              <a:rPr lang="en-US" dirty="0" smtClean="0"/>
              <a:t>(true for DNS as well)</a:t>
            </a:r>
          </a:p>
          <a:p>
            <a:pPr lvl="2"/>
            <a:endParaRPr lang="en-US" dirty="0"/>
          </a:p>
          <a:p>
            <a:r>
              <a:rPr lang="en-US" dirty="0" smtClean="0"/>
              <a:t>Not overloaded?</a:t>
            </a:r>
          </a:p>
          <a:p>
            <a:pPr lvl="1"/>
            <a:r>
              <a:rPr lang="en-US" dirty="0" smtClean="0"/>
              <a:t>Yes, fine-grained control per client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47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Distribution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Why &amp; Overview</a:t>
            </a:r>
          </a:p>
          <a:p>
            <a:endParaRPr lang="en-US" dirty="0" smtClean="0"/>
          </a:p>
          <a:p>
            <a:r>
              <a:rPr lang="en-US" dirty="0" smtClean="0"/>
              <a:t>Load Balancing</a:t>
            </a:r>
          </a:p>
          <a:p>
            <a:pPr lvl="1"/>
            <a:r>
              <a:rPr lang="en-US" dirty="0" smtClean="0"/>
              <a:t>(Which CDN location do clients connect to?)</a:t>
            </a:r>
          </a:p>
          <a:p>
            <a:pPr lvl="1"/>
            <a:r>
              <a:rPr lang="en-US" dirty="0" smtClean="0"/>
              <a:t>Several options, all of which are interesting distributed systems designed to work with internet routing</a:t>
            </a:r>
          </a:p>
          <a:p>
            <a:endParaRPr lang="en-US" dirty="0" smtClean="0"/>
          </a:p>
          <a:p>
            <a:r>
              <a:rPr lang="en-US" dirty="0" smtClean="0"/>
              <a:t>Caching Algorithms</a:t>
            </a:r>
          </a:p>
          <a:p>
            <a:pPr lvl="1"/>
            <a:r>
              <a:rPr lang="en-US" dirty="0" smtClean="0"/>
              <a:t>(What do we store on them?)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Hierarchy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3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CDN Locations Store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Store everything?</a:t>
            </a:r>
          </a:p>
          <a:p>
            <a:pPr lvl="1"/>
            <a:r>
              <a:rPr lang="en-US" dirty="0" smtClean="0"/>
              <a:t>f4</a:t>
            </a:r>
            <a:r>
              <a:rPr lang="en-US" sz="1400" dirty="0" smtClean="0"/>
              <a:t> </a:t>
            </a:r>
            <a:r>
              <a:rPr lang="en-US" dirty="0" smtClean="0"/>
              <a:t>at FB stored over 65PBs of photos/videos as of 2014</a:t>
            </a:r>
            <a:r>
              <a:rPr lang="en-US" sz="1400" dirty="0"/>
              <a:t>[OSDI‘14</a:t>
            </a:r>
            <a:r>
              <a:rPr lang="en-US" sz="1400" dirty="0" smtClean="0"/>
              <a:t>]</a:t>
            </a:r>
          </a:p>
          <a:p>
            <a:pPr lvl="1"/>
            <a:r>
              <a:rPr lang="en-US" dirty="0" smtClean="0"/>
              <a:t>1 rack (40 machines):</a:t>
            </a:r>
          </a:p>
          <a:p>
            <a:pPr lvl="2"/>
            <a:r>
              <a:rPr lang="en-US" dirty="0" smtClean="0"/>
              <a:t>144 GB memory? * 40 -&gt; 5.8TB memory </a:t>
            </a:r>
            <a:r>
              <a:rPr lang="mr-IN" dirty="0" smtClean="0"/>
              <a:t>…</a:t>
            </a:r>
            <a:r>
              <a:rPr lang="en-US" dirty="0" smtClean="0"/>
              <a:t> not even close</a:t>
            </a:r>
            <a:r>
              <a:rPr lang="mr-IN" dirty="0" smtClean="0"/>
              <a:t>…</a:t>
            </a:r>
            <a:endParaRPr lang="en-US" dirty="0" smtClean="0"/>
          </a:p>
          <a:p>
            <a:pPr lvl="2"/>
            <a:r>
              <a:rPr lang="en-US" dirty="0" smtClean="0"/>
              <a:t>10x4 TB HDD? * 40 -&gt; 1.6 PB </a:t>
            </a:r>
            <a:r>
              <a:rPr lang="mr-IN" dirty="0" smtClean="0"/>
              <a:t>…</a:t>
            </a:r>
            <a:r>
              <a:rPr lang="en-US" dirty="0" smtClean="0"/>
              <a:t> not even close</a:t>
            </a:r>
            <a:r>
              <a:rPr lang="mr-IN" dirty="0" smtClean="0"/>
              <a:t>…</a:t>
            </a:r>
            <a:endParaRPr lang="en-US" dirty="0" smtClean="0"/>
          </a:p>
          <a:p>
            <a:pPr lvl="2"/>
            <a:endParaRPr lang="en-US" dirty="0"/>
          </a:p>
          <a:p>
            <a:r>
              <a:rPr lang="en-US" dirty="0" smtClean="0"/>
              <a:t>Need to store a subset of objects!</a:t>
            </a:r>
          </a:p>
          <a:p>
            <a:pPr lvl="1"/>
            <a:r>
              <a:rPr lang="en-US" i="1" dirty="0" smtClean="0"/>
              <a:t>Q: But which objects to store?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1365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CDN Cache Hit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82240" y="1828800"/>
            <a:ext cx="3210560" cy="321056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457200" y="2180828"/>
            <a:ext cx="2174240" cy="369332"/>
            <a:chOff x="457200" y="2180828"/>
            <a:chExt cx="2174240" cy="369332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457200" y="2550160"/>
              <a:ext cx="217424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185774" y="2180828"/>
              <a:ext cx="4876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G?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027872" y="2787749"/>
            <a:ext cx="235673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A	B	C</a:t>
            </a:r>
          </a:p>
          <a:p>
            <a:endParaRPr lang="en-US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 D	 E	 F</a:t>
            </a:r>
          </a:p>
          <a:p>
            <a:endParaRPr lang="en-US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  G	  H	  I</a:t>
            </a:r>
          </a:p>
          <a:p>
            <a:endParaRPr lang="en-US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   J	   K	   L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82600" y="3434080"/>
            <a:ext cx="2174240" cy="369332"/>
            <a:chOff x="457200" y="2180828"/>
            <a:chExt cx="2174240" cy="369332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457200" y="2550160"/>
              <a:ext cx="217424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255165" y="2180828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G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24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CDN Cache Miss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82240" y="1828800"/>
            <a:ext cx="3210560" cy="321056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457200" y="2180828"/>
            <a:ext cx="2174240" cy="369332"/>
            <a:chOff x="457200" y="2180828"/>
            <a:chExt cx="2174240" cy="369332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457200" y="2550160"/>
              <a:ext cx="217424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185774" y="2180828"/>
              <a:ext cx="461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X</a:t>
              </a:r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?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109152" y="2700774"/>
            <a:ext cx="235673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A	B	C</a:t>
            </a:r>
          </a:p>
          <a:p>
            <a:endParaRPr lang="en-US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 D	 E	 F</a:t>
            </a:r>
          </a:p>
          <a:p>
            <a:endParaRPr lang="en-US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  G	  H	  I</a:t>
            </a:r>
          </a:p>
          <a:p>
            <a:endParaRPr lang="en-US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   J	   K	   L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82600" y="3434080"/>
            <a:ext cx="2174240" cy="369332"/>
            <a:chOff x="457200" y="2180828"/>
            <a:chExt cx="2174240" cy="369332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457200" y="2550160"/>
              <a:ext cx="217424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255165" y="2180828"/>
              <a:ext cx="333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X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918200" y="2116296"/>
            <a:ext cx="2174240" cy="369332"/>
            <a:chOff x="457200" y="2180828"/>
            <a:chExt cx="2174240" cy="369332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457200" y="2550160"/>
              <a:ext cx="217424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185774" y="2180828"/>
              <a:ext cx="461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X</a:t>
              </a:r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?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918200" y="3434080"/>
            <a:ext cx="2174240" cy="369332"/>
            <a:chOff x="457200" y="2180828"/>
            <a:chExt cx="2174240" cy="369332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457200" y="2550160"/>
              <a:ext cx="217424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255165" y="2180828"/>
              <a:ext cx="333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X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953773" y="2063075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X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800" y="5616018"/>
            <a:ext cx="7721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 Neue" charset="0"/>
                <a:ea typeface="Helvetica Neue" charset="0"/>
                <a:cs typeface="Helvetica Neue" charset="0"/>
              </a:rPr>
              <a:t>If I want to store X, what do I get rid of to make space?</a:t>
            </a:r>
            <a:endParaRPr lang="en-US" sz="2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Algorithms 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In First Out (FIFO)</a:t>
            </a:r>
          </a:p>
          <a:p>
            <a:pPr lvl="1"/>
            <a:r>
              <a:rPr lang="en-US" dirty="0" smtClean="0"/>
              <a:t>Get rid of item put into the cache longest ago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Least recently used (LRU)</a:t>
            </a:r>
          </a:p>
          <a:p>
            <a:pPr lvl="1"/>
            <a:r>
              <a:rPr lang="en-US" dirty="0" smtClean="0"/>
              <a:t>Get rid of item in cache that was used longest ago</a:t>
            </a:r>
          </a:p>
          <a:p>
            <a:pPr lvl="1"/>
            <a:r>
              <a:rPr lang="en-US" dirty="0" smtClean="0"/>
              <a:t>(Update access time on hit)</a:t>
            </a:r>
          </a:p>
          <a:p>
            <a:pPr lvl="1"/>
            <a:endParaRPr lang="en-US" dirty="0"/>
          </a:p>
          <a:p>
            <a:r>
              <a:rPr lang="en-US" dirty="0" smtClean="0"/>
              <a:t>Least frequently used (LFU)</a:t>
            </a:r>
          </a:p>
          <a:p>
            <a:pPr lvl="1"/>
            <a:r>
              <a:rPr lang="en-US" dirty="0" smtClean="0"/>
              <a:t>Get rid of item in cache that was used the fewest number of time</a:t>
            </a:r>
          </a:p>
          <a:p>
            <a:pPr lvl="1"/>
            <a:r>
              <a:rPr lang="en-US" dirty="0" smtClean="0"/>
              <a:t>(Update count on hit)</a:t>
            </a:r>
          </a:p>
        </p:txBody>
      </p:sp>
    </p:spTree>
    <p:extLst>
      <p:ext uri="{BB962C8B-B14F-4D97-AF65-F5344CB8AC3E}">
        <p14:creationId xmlns:p14="http://schemas.microsoft.com/office/powerpoint/2010/main" val="162597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Distribution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&amp; Overview</a:t>
            </a:r>
          </a:p>
          <a:p>
            <a:endParaRPr lang="en-US" dirty="0" smtClean="0"/>
          </a:p>
          <a:p>
            <a:r>
              <a:rPr lang="en-US" dirty="0" smtClean="0"/>
              <a:t>Load Balancing</a:t>
            </a:r>
          </a:p>
          <a:p>
            <a:pPr lvl="1"/>
            <a:r>
              <a:rPr lang="en-US" dirty="0" smtClean="0"/>
              <a:t>(Which CDN location do clients connect to?)</a:t>
            </a:r>
          </a:p>
          <a:p>
            <a:endParaRPr lang="en-US" dirty="0" smtClean="0"/>
          </a:p>
          <a:p>
            <a:r>
              <a:rPr lang="en-US" dirty="0" smtClean="0"/>
              <a:t>Caching Algorithms</a:t>
            </a:r>
          </a:p>
          <a:p>
            <a:pPr lvl="1"/>
            <a:r>
              <a:rPr lang="en-US" dirty="0" smtClean="0"/>
              <a:t>(What do we store on them?)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Hierarchy</a:t>
            </a:r>
          </a:p>
          <a:p>
            <a:pPr lvl="1"/>
            <a:r>
              <a:rPr lang="en-US" dirty="0" smtClean="0"/>
              <a:t>[Slides from Qi Huang’s SOSP 2013 Talk]</a:t>
            </a:r>
          </a:p>
        </p:txBody>
      </p:sp>
    </p:spTree>
    <p:extLst>
      <p:ext uri="{BB962C8B-B14F-4D97-AF65-F5344CB8AC3E}">
        <p14:creationId xmlns:p14="http://schemas.microsoft.com/office/powerpoint/2010/main" val="23068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1901952" y="3116946"/>
            <a:ext cx="5331364" cy="3239404"/>
            <a:chOff x="273550" y="3116946"/>
            <a:chExt cx="5331364" cy="3239404"/>
          </a:xfrm>
        </p:grpSpPr>
        <p:pic>
          <p:nvPicPr>
            <p:cNvPr id="48" name="Picture 18" descr="BlankMap-USA-states.PNG"/>
            <p:cNvPicPr>
              <a:picLocks noChangeAspect="1"/>
            </p:cNvPicPr>
            <p:nvPr/>
          </p:nvPicPr>
          <p:blipFill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550" y="3116946"/>
              <a:ext cx="5331364" cy="3239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Freeform 48"/>
            <p:cNvSpPr/>
            <p:nvPr/>
          </p:nvSpPr>
          <p:spPr>
            <a:xfrm>
              <a:off x="356247" y="5528852"/>
              <a:ext cx="2004459" cy="827498"/>
            </a:xfrm>
            <a:custGeom>
              <a:avLst/>
              <a:gdLst>
                <a:gd name="connsiteX0" fmla="*/ 107104 w 3457928"/>
                <a:gd name="connsiteY0" fmla="*/ 0 h 1744143"/>
                <a:gd name="connsiteX1" fmla="*/ 1193444 w 3457928"/>
                <a:gd name="connsiteY1" fmla="*/ 0 h 1744143"/>
                <a:gd name="connsiteX2" fmla="*/ 1881969 w 3457928"/>
                <a:gd name="connsiteY2" fmla="*/ 474284 h 1744143"/>
                <a:gd name="connsiteX3" fmla="*/ 2325686 w 3457928"/>
                <a:gd name="connsiteY3" fmla="*/ 611980 h 1744143"/>
                <a:gd name="connsiteX4" fmla="*/ 2983610 w 3457928"/>
                <a:gd name="connsiteY4" fmla="*/ 902670 h 1744143"/>
                <a:gd name="connsiteX5" fmla="*/ 3457928 w 3457928"/>
                <a:gd name="connsiteY5" fmla="*/ 1269858 h 1744143"/>
                <a:gd name="connsiteX6" fmla="*/ 3396725 w 3457928"/>
                <a:gd name="connsiteY6" fmla="*/ 1698244 h 1744143"/>
                <a:gd name="connsiteX7" fmla="*/ 2631697 w 3457928"/>
                <a:gd name="connsiteY7" fmla="*/ 1744143 h 1744143"/>
                <a:gd name="connsiteX8" fmla="*/ 1193444 w 3457928"/>
                <a:gd name="connsiteY8" fmla="*/ 1713544 h 1744143"/>
                <a:gd name="connsiteX9" fmla="*/ 0 w 3457928"/>
                <a:gd name="connsiteY9" fmla="*/ 1682945 h 1744143"/>
                <a:gd name="connsiteX10" fmla="*/ 45902 w 3457928"/>
                <a:gd name="connsiteY10" fmla="*/ 0 h 1744143"/>
                <a:gd name="connsiteX11" fmla="*/ 107104 w 3457928"/>
                <a:gd name="connsiteY11" fmla="*/ 0 h 174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57928" h="1744143">
                  <a:moveTo>
                    <a:pt x="107104" y="0"/>
                  </a:moveTo>
                  <a:lnTo>
                    <a:pt x="1193444" y="0"/>
                  </a:lnTo>
                  <a:lnTo>
                    <a:pt x="1881969" y="474284"/>
                  </a:lnTo>
                  <a:lnTo>
                    <a:pt x="2325686" y="611980"/>
                  </a:lnTo>
                  <a:lnTo>
                    <a:pt x="2983610" y="902670"/>
                  </a:lnTo>
                  <a:lnTo>
                    <a:pt x="3457928" y="1269858"/>
                  </a:lnTo>
                  <a:lnTo>
                    <a:pt x="3396725" y="1698244"/>
                  </a:lnTo>
                  <a:lnTo>
                    <a:pt x="2631697" y="1744143"/>
                  </a:lnTo>
                  <a:lnTo>
                    <a:pt x="1193444" y="1713544"/>
                  </a:lnTo>
                  <a:lnTo>
                    <a:pt x="0" y="1682945"/>
                  </a:lnTo>
                  <a:lnTo>
                    <a:pt x="45902" y="0"/>
                  </a:lnTo>
                  <a:lnTo>
                    <a:pt x="10710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Geo-distributed </a:t>
            </a:r>
            <a:r>
              <a:rPr lang="en-US" sz="4000" dirty="0" smtClean="0">
                <a:solidFill>
                  <a:srgbClr val="008000"/>
                </a:solidFill>
              </a:rPr>
              <a:t>Edge Cache (FIFO)</a:t>
            </a:r>
            <a:endParaRPr lang="en-US" sz="4000" dirty="0">
              <a:solidFill>
                <a:srgbClr val="00800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236318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3749616" y="1783925"/>
            <a:ext cx="1131146" cy="74424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Edge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3236319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722782" y="2573205"/>
            <a:ext cx="11038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8000"/>
                </a:solidFill>
                <a:latin typeface="Helvetica Neue Medium"/>
                <a:cs typeface="Helvetica Neue Medium"/>
              </a:rPr>
              <a:t>(Tens)</a:t>
            </a:r>
            <a:endParaRPr lang="en-US" sz="22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73550" y="1241778"/>
            <a:ext cx="2972006" cy="1371055"/>
            <a:chOff x="273550" y="1241778"/>
            <a:chExt cx="2972006" cy="1371055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1404695" y="2088444"/>
              <a:ext cx="333235" cy="0"/>
            </a:xfrm>
            <a:prstGeom prst="line">
              <a:avLst/>
            </a:prstGeom>
            <a:ln>
              <a:solidFill>
                <a:srgbClr val="0000FF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ounded Rectangle 40"/>
            <p:cNvSpPr/>
            <p:nvPr/>
          </p:nvSpPr>
          <p:spPr>
            <a:xfrm>
              <a:off x="1917993" y="1783925"/>
              <a:ext cx="1203754" cy="744241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Browser 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Cache</a:t>
              </a:r>
              <a:endParaRPr lang="en-US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 flipH="1">
              <a:off x="1404696" y="2240018"/>
              <a:ext cx="333234" cy="0"/>
            </a:xfrm>
            <a:prstGeom prst="line">
              <a:avLst/>
            </a:prstGeom>
            <a:ln>
              <a:solidFill>
                <a:srgbClr val="0000FF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ounded Rectangle 42"/>
            <p:cNvSpPr/>
            <p:nvPr/>
          </p:nvSpPr>
          <p:spPr>
            <a:xfrm>
              <a:off x="273550" y="1312333"/>
              <a:ext cx="2972006" cy="1300500"/>
            </a:xfrm>
            <a:prstGeom prst="roundRect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30971" y="1241778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Client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24062" y="1249332"/>
            <a:ext cx="1371271" cy="1371055"/>
            <a:chOff x="3624062" y="1249332"/>
            <a:chExt cx="1371271" cy="1371055"/>
          </a:xfrm>
        </p:grpSpPr>
        <p:sp>
          <p:nvSpPr>
            <p:cNvPr id="50" name="Rounded Rectangle 49"/>
            <p:cNvSpPr/>
            <p:nvPr/>
          </p:nvSpPr>
          <p:spPr>
            <a:xfrm>
              <a:off x="3624062" y="1319887"/>
              <a:ext cx="1371271" cy="1300500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998505" y="1249332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PoP</a:t>
              </a:r>
            </a:p>
          </p:txBody>
        </p:sp>
      </p:grpSp>
      <p:sp>
        <p:nvSpPr>
          <p:cNvPr id="52" name="Oval 51"/>
          <p:cNvSpPr>
            <a:spLocks noChangeAspect="1"/>
          </p:cNvSpPr>
          <p:nvPr/>
        </p:nvSpPr>
        <p:spPr>
          <a:xfrm>
            <a:off x="6132337" y="4320078"/>
            <a:ext cx="91440" cy="91440"/>
          </a:xfrm>
          <a:prstGeom prst="ellipse">
            <a:avLst/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46111" y="2573205"/>
            <a:ext cx="1449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800000"/>
                </a:solidFill>
                <a:latin typeface="Helvetica Neue Medium"/>
                <a:cs typeface="Helvetica Neue Medium"/>
              </a:rPr>
              <a:t>(Millions)</a:t>
            </a:r>
            <a:endParaRPr lang="en-US" sz="2200" dirty="0">
              <a:solidFill>
                <a:srgbClr val="8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5771133" y="517106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6223777" y="5904780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6302842" y="456534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4521232" y="5349958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5221709" y="4301215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2143065" y="4386450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2365377" y="489771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2195167" y="463958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6556873" y="406927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2321959" y="3393322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4396237" y="576984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2365377" y="3765163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19</a:t>
            </a:fld>
            <a:endParaRPr lang="en-US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883" y="1622691"/>
            <a:ext cx="948267" cy="9482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275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24"/>
    </mc:Choice>
    <mc:Fallback xmlns="">
      <p:transition xmlns:p14="http://schemas.microsoft.com/office/powerpoint/2010/main" spd="slow" advTm="162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4" grpId="0" animBg="1"/>
      <p:bldP spid="32" grpId="0" animBg="1"/>
      <p:bldP spid="33" grpId="0" animBg="1"/>
      <p:bldP spid="38" grpId="0" animBg="1"/>
      <p:bldP spid="9" grpId="0" animBg="1"/>
      <p:bldP spid="54" grpId="0" animBg="1"/>
      <p:bldP spid="55" grpId="0" animBg="1"/>
      <p:bldP spid="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Distribution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&amp; Overview</a:t>
            </a:r>
          </a:p>
          <a:p>
            <a:endParaRPr lang="en-US" dirty="0" smtClean="0"/>
          </a:p>
          <a:p>
            <a:r>
              <a:rPr lang="en-US" dirty="0" smtClean="0"/>
              <a:t>Load Balancing</a:t>
            </a:r>
          </a:p>
          <a:p>
            <a:endParaRPr lang="en-US" dirty="0" smtClean="0"/>
          </a:p>
          <a:p>
            <a:r>
              <a:rPr lang="en-US" dirty="0" smtClean="0"/>
              <a:t>Caching Algorithms</a:t>
            </a:r>
          </a:p>
          <a:p>
            <a:endParaRPr lang="en-US" dirty="0"/>
          </a:p>
          <a:p>
            <a:r>
              <a:rPr lang="en-US" dirty="0"/>
              <a:t>Hierarchy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372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1901952" y="3116946"/>
            <a:ext cx="5331364" cy="3239404"/>
            <a:chOff x="273550" y="3116946"/>
            <a:chExt cx="5331364" cy="3239404"/>
          </a:xfrm>
        </p:grpSpPr>
        <p:pic>
          <p:nvPicPr>
            <p:cNvPr id="48" name="Picture 18" descr="BlankMap-USA-states.PNG"/>
            <p:cNvPicPr>
              <a:picLocks noChangeAspect="1"/>
            </p:cNvPicPr>
            <p:nvPr/>
          </p:nvPicPr>
          <p:blipFill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550" y="3116946"/>
              <a:ext cx="5331364" cy="3239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Freeform 48"/>
            <p:cNvSpPr/>
            <p:nvPr/>
          </p:nvSpPr>
          <p:spPr>
            <a:xfrm>
              <a:off x="356247" y="5528852"/>
              <a:ext cx="2004459" cy="827498"/>
            </a:xfrm>
            <a:custGeom>
              <a:avLst/>
              <a:gdLst>
                <a:gd name="connsiteX0" fmla="*/ 107104 w 3457928"/>
                <a:gd name="connsiteY0" fmla="*/ 0 h 1744143"/>
                <a:gd name="connsiteX1" fmla="*/ 1193444 w 3457928"/>
                <a:gd name="connsiteY1" fmla="*/ 0 h 1744143"/>
                <a:gd name="connsiteX2" fmla="*/ 1881969 w 3457928"/>
                <a:gd name="connsiteY2" fmla="*/ 474284 h 1744143"/>
                <a:gd name="connsiteX3" fmla="*/ 2325686 w 3457928"/>
                <a:gd name="connsiteY3" fmla="*/ 611980 h 1744143"/>
                <a:gd name="connsiteX4" fmla="*/ 2983610 w 3457928"/>
                <a:gd name="connsiteY4" fmla="*/ 902670 h 1744143"/>
                <a:gd name="connsiteX5" fmla="*/ 3457928 w 3457928"/>
                <a:gd name="connsiteY5" fmla="*/ 1269858 h 1744143"/>
                <a:gd name="connsiteX6" fmla="*/ 3396725 w 3457928"/>
                <a:gd name="connsiteY6" fmla="*/ 1698244 h 1744143"/>
                <a:gd name="connsiteX7" fmla="*/ 2631697 w 3457928"/>
                <a:gd name="connsiteY7" fmla="*/ 1744143 h 1744143"/>
                <a:gd name="connsiteX8" fmla="*/ 1193444 w 3457928"/>
                <a:gd name="connsiteY8" fmla="*/ 1713544 h 1744143"/>
                <a:gd name="connsiteX9" fmla="*/ 0 w 3457928"/>
                <a:gd name="connsiteY9" fmla="*/ 1682945 h 1744143"/>
                <a:gd name="connsiteX10" fmla="*/ 45902 w 3457928"/>
                <a:gd name="connsiteY10" fmla="*/ 0 h 1744143"/>
                <a:gd name="connsiteX11" fmla="*/ 107104 w 3457928"/>
                <a:gd name="connsiteY11" fmla="*/ 0 h 174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57928" h="1744143">
                  <a:moveTo>
                    <a:pt x="107104" y="0"/>
                  </a:moveTo>
                  <a:lnTo>
                    <a:pt x="1193444" y="0"/>
                  </a:lnTo>
                  <a:lnTo>
                    <a:pt x="1881969" y="474284"/>
                  </a:lnTo>
                  <a:lnTo>
                    <a:pt x="2325686" y="611980"/>
                  </a:lnTo>
                  <a:lnTo>
                    <a:pt x="2983610" y="902670"/>
                  </a:lnTo>
                  <a:lnTo>
                    <a:pt x="3457928" y="1269858"/>
                  </a:lnTo>
                  <a:lnTo>
                    <a:pt x="3396725" y="1698244"/>
                  </a:lnTo>
                  <a:lnTo>
                    <a:pt x="2631697" y="1744143"/>
                  </a:lnTo>
                  <a:lnTo>
                    <a:pt x="1193444" y="1713544"/>
                  </a:lnTo>
                  <a:lnTo>
                    <a:pt x="0" y="1682945"/>
                  </a:lnTo>
                  <a:lnTo>
                    <a:pt x="45902" y="0"/>
                  </a:lnTo>
                  <a:lnTo>
                    <a:pt x="10710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Geo-distributed </a:t>
            </a:r>
            <a:r>
              <a:rPr lang="en-US" sz="4000" dirty="0" smtClean="0">
                <a:solidFill>
                  <a:srgbClr val="008000"/>
                </a:solidFill>
              </a:rPr>
              <a:t>Edge Cache (FIFO)</a:t>
            </a:r>
            <a:endParaRPr lang="en-US" sz="4000" dirty="0">
              <a:solidFill>
                <a:srgbClr val="00800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236318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3749616" y="1783925"/>
            <a:ext cx="1131146" cy="74424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Edge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3236319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722782" y="2573205"/>
            <a:ext cx="11038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8000"/>
                </a:solidFill>
                <a:latin typeface="Helvetica Neue Medium"/>
                <a:cs typeface="Helvetica Neue Medium"/>
              </a:rPr>
              <a:t>(Tens)</a:t>
            </a:r>
            <a:endParaRPr lang="en-US" sz="22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73550" y="1241778"/>
            <a:ext cx="2972006" cy="1371055"/>
            <a:chOff x="273550" y="1241778"/>
            <a:chExt cx="2972006" cy="1371055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1404695" y="2088444"/>
              <a:ext cx="333235" cy="0"/>
            </a:xfrm>
            <a:prstGeom prst="line">
              <a:avLst/>
            </a:prstGeom>
            <a:ln>
              <a:solidFill>
                <a:srgbClr val="0000FF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ounded Rectangle 40"/>
            <p:cNvSpPr/>
            <p:nvPr/>
          </p:nvSpPr>
          <p:spPr>
            <a:xfrm>
              <a:off x="1917993" y="1783925"/>
              <a:ext cx="1203754" cy="744241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Browser 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Cache</a:t>
              </a:r>
              <a:endParaRPr lang="en-US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 flipH="1">
              <a:off x="1404696" y="2240018"/>
              <a:ext cx="333234" cy="0"/>
            </a:xfrm>
            <a:prstGeom prst="line">
              <a:avLst/>
            </a:prstGeom>
            <a:ln>
              <a:solidFill>
                <a:srgbClr val="0000FF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ounded Rectangle 42"/>
            <p:cNvSpPr/>
            <p:nvPr/>
          </p:nvSpPr>
          <p:spPr>
            <a:xfrm>
              <a:off x="273550" y="1312333"/>
              <a:ext cx="2972006" cy="1300500"/>
            </a:xfrm>
            <a:prstGeom prst="roundRect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30971" y="1241778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Client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24062" y="1249332"/>
            <a:ext cx="1371271" cy="1371055"/>
            <a:chOff x="3624062" y="1249332"/>
            <a:chExt cx="1371271" cy="1371055"/>
          </a:xfrm>
        </p:grpSpPr>
        <p:sp>
          <p:nvSpPr>
            <p:cNvPr id="50" name="Rounded Rectangle 49"/>
            <p:cNvSpPr/>
            <p:nvPr/>
          </p:nvSpPr>
          <p:spPr>
            <a:xfrm>
              <a:off x="3624062" y="1319887"/>
              <a:ext cx="1371271" cy="1300500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998505" y="1249332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PoP</a:t>
              </a:r>
            </a:p>
          </p:txBody>
        </p:sp>
      </p:grpSp>
      <p:sp>
        <p:nvSpPr>
          <p:cNvPr id="52" name="Oval 51"/>
          <p:cNvSpPr>
            <a:spLocks noChangeAspect="1"/>
          </p:cNvSpPr>
          <p:nvPr/>
        </p:nvSpPr>
        <p:spPr>
          <a:xfrm>
            <a:off x="6132337" y="4320078"/>
            <a:ext cx="91440" cy="91440"/>
          </a:xfrm>
          <a:prstGeom prst="ellipse">
            <a:avLst/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46111" y="2573205"/>
            <a:ext cx="1449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800000"/>
                </a:solidFill>
                <a:latin typeface="Helvetica Neue Medium"/>
                <a:cs typeface="Helvetica Neue Medium"/>
              </a:rPr>
              <a:t>(Millions)</a:t>
            </a:r>
            <a:endParaRPr lang="en-US" sz="2200" dirty="0">
              <a:solidFill>
                <a:srgbClr val="8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5771133" y="517106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6223777" y="5904780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6302842" y="456534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4521232" y="5349958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5221709" y="4301215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2143065" y="4386450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2365377" y="489771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2195167" y="463958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6556873" y="406927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2321959" y="3393322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4396237" y="576984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2365377" y="3765163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20</a:t>
            </a:fld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761997" y="3229187"/>
            <a:ext cx="7876258" cy="3127163"/>
          </a:xfrm>
          <a:prstGeom prst="roundRect">
            <a:avLst/>
          </a:prstGeom>
          <a:solidFill>
            <a:schemeClr val="bg1">
              <a:alpha val="9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800" b="1" dirty="0" smtClean="0">
                <a:solidFill>
                  <a:srgbClr val="008000"/>
                </a:solidFill>
                <a:latin typeface="Helvetica Neue Medium"/>
                <a:cs typeface="Helvetica Neue Medium"/>
              </a:rPr>
              <a:t>Purpose</a:t>
            </a:r>
            <a:endParaRPr lang="en-US" sz="2800" b="1" dirty="0" smtClean="0">
              <a:solidFill>
                <a:schemeClr val="tx1"/>
              </a:solidFill>
              <a:latin typeface="Helvetica Neue Medium"/>
              <a:cs typeface="Helvetica Neue Medium"/>
            </a:endParaRPr>
          </a:p>
          <a:p>
            <a:pPr algn="ctr"/>
            <a:endParaRPr lang="en-US" sz="2800" b="1" dirty="0" smtClean="0">
              <a:solidFill>
                <a:schemeClr val="tx1"/>
              </a:solidFill>
              <a:latin typeface="Helvetica Neue Medium"/>
              <a:cs typeface="Helvetica Neue Medium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Reduce cross-country latency</a:t>
            </a:r>
          </a:p>
          <a:p>
            <a:pPr marL="514350" indent="-514350">
              <a:buAutoNum type="arabicPeriod"/>
            </a:pPr>
            <a:endParaRPr lang="en-US" sz="2800" b="1" dirty="0" smtClean="0">
              <a:solidFill>
                <a:schemeClr val="tx1"/>
              </a:solidFill>
              <a:latin typeface="Helvetica Neue Medium"/>
              <a:cs typeface="Helvetica Neue Medium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Reduce Data Center bandwidth</a:t>
            </a:r>
            <a:endParaRPr lang="en-US" sz="2800" b="1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883" y="1622691"/>
            <a:ext cx="948267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77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82"/>
    </mc:Choice>
    <mc:Fallback xmlns="">
      <p:transition xmlns:p14="http://schemas.microsoft.com/office/powerpoint/2010/main" spd="slow" advTm="14482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Geo</a:t>
            </a:r>
            <a:r>
              <a:rPr lang="en-US" sz="4000" dirty="0" smtClean="0"/>
              <a:t>-distributed </a:t>
            </a:r>
            <a:r>
              <a:rPr lang="en-US" sz="4000" dirty="0">
                <a:solidFill>
                  <a:srgbClr val="008000"/>
                </a:solidFill>
              </a:rPr>
              <a:t>Edge </a:t>
            </a:r>
            <a:r>
              <a:rPr lang="en-US" sz="4000" dirty="0" smtClean="0">
                <a:solidFill>
                  <a:srgbClr val="008000"/>
                </a:solidFill>
              </a:rPr>
              <a:t>Cache (FIFO)</a:t>
            </a:r>
            <a:endParaRPr lang="en-US" sz="40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3236318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3749616" y="1783925"/>
            <a:ext cx="1131146" cy="74424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Edge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3236319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722782" y="2573205"/>
            <a:ext cx="11038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8000"/>
                </a:solidFill>
                <a:latin typeface="Helvetica Neue Medium"/>
                <a:cs typeface="Helvetica Neue Medium"/>
              </a:rPr>
              <a:t>(Tens)</a:t>
            </a:r>
            <a:endParaRPr lang="en-US" sz="22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73550" y="1241778"/>
            <a:ext cx="2972006" cy="1371055"/>
            <a:chOff x="273550" y="1241778"/>
            <a:chExt cx="2972006" cy="1371055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1404695" y="2088444"/>
              <a:ext cx="333235" cy="0"/>
            </a:xfrm>
            <a:prstGeom prst="line">
              <a:avLst/>
            </a:prstGeom>
            <a:ln>
              <a:solidFill>
                <a:srgbClr val="0000FF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ounded Rectangle 40"/>
            <p:cNvSpPr/>
            <p:nvPr/>
          </p:nvSpPr>
          <p:spPr>
            <a:xfrm>
              <a:off x="1917993" y="1783925"/>
              <a:ext cx="1203754" cy="744241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Browser 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Cache</a:t>
              </a:r>
              <a:endParaRPr lang="en-US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 flipH="1">
              <a:off x="1404696" y="2240018"/>
              <a:ext cx="333234" cy="0"/>
            </a:xfrm>
            <a:prstGeom prst="line">
              <a:avLst/>
            </a:prstGeom>
            <a:ln>
              <a:solidFill>
                <a:srgbClr val="0000FF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ounded Rectangle 42"/>
            <p:cNvSpPr/>
            <p:nvPr/>
          </p:nvSpPr>
          <p:spPr>
            <a:xfrm>
              <a:off x="273550" y="1312333"/>
              <a:ext cx="2972006" cy="1300500"/>
            </a:xfrm>
            <a:prstGeom prst="roundRect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30971" y="1241778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Client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24062" y="1249332"/>
            <a:ext cx="1371271" cy="1371055"/>
            <a:chOff x="3624062" y="1249332"/>
            <a:chExt cx="1371271" cy="1371055"/>
          </a:xfrm>
        </p:grpSpPr>
        <p:sp>
          <p:nvSpPr>
            <p:cNvPr id="50" name="Rounded Rectangle 49"/>
            <p:cNvSpPr/>
            <p:nvPr/>
          </p:nvSpPr>
          <p:spPr>
            <a:xfrm>
              <a:off x="3624062" y="1319887"/>
              <a:ext cx="1371271" cy="1300500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998505" y="1249332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PoP</a:t>
              </a: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046111" y="2573205"/>
            <a:ext cx="1449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800000"/>
                </a:solidFill>
                <a:latin typeface="Helvetica Neue Medium"/>
                <a:cs typeface="Helvetica Neue Medium"/>
              </a:rPr>
              <a:t>(Millions)</a:t>
            </a:r>
            <a:endParaRPr lang="en-US" sz="2200" dirty="0">
              <a:solidFill>
                <a:srgbClr val="800000"/>
              </a:solidFill>
              <a:latin typeface="Helvetica Neue Medium"/>
              <a:cs typeface="Helvetica Neue Medium"/>
            </a:endParaRPr>
          </a:p>
        </p:txBody>
      </p:sp>
      <p:pic>
        <p:nvPicPr>
          <p:cNvPr id="57" name="Picture 18" descr="BlankMap-USA-states.PNG"/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1952" y="3116946"/>
            <a:ext cx="5331364" cy="323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Freeform 63"/>
          <p:cNvSpPr/>
          <p:nvPr/>
        </p:nvSpPr>
        <p:spPr>
          <a:xfrm>
            <a:off x="1984649" y="5528852"/>
            <a:ext cx="2004459" cy="827498"/>
          </a:xfrm>
          <a:custGeom>
            <a:avLst/>
            <a:gdLst>
              <a:gd name="connsiteX0" fmla="*/ 107104 w 3457928"/>
              <a:gd name="connsiteY0" fmla="*/ 0 h 1744143"/>
              <a:gd name="connsiteX1" fmla="*/ 1193444 w 3457928"/>
              <a:gd name="connsiteY1" fmla="*/ 0 h 1744143"/>
              <a:gd name="connsiteX2" fmla="*/ 1881969 w 3457928"/>
              <a:gd name="connsiteY2" fmla="*/ 474284 h 1744143"/>
              <a:gd name="connsiteX3" fmla="*/ 2325686 w 3457928"/>
              <a:gd name="connsiteY3" fmla="*/ 611980 h 1744143"/>
              <a:gd name="connsiteX4" fmla="*/ 2983610 w 3457928"/>
              <a:gd name="connsiteY4" fmla="*/ 902670 h 1744143"/>
              <a:gd name="connsiteX5" fmla="*/ 3457928 w 3457928"/>
              <a:gd name="connsiteY5" fmla="*/ 1269858 h 1744143"/>
              <a:gd name="connsiteX6" fmla="*/ 3396725 w 3457928"/>
              <a:gd name="connsiteY6" fmla="*/ 1698244 h 1744143"/>
              <a:gd name="connsiteX7" fmla="*/ 2631697 w 3457928"/>
              <a:gd name="connsiteY7" fmla="*/ 1744143 h 1744143"/>
              <a:gd name="connsiteX8" fmla="*/ 1193444 w 3457928"/>
              <a:gd name="connsiteY8" fmla="*/ 1713544 h 1744143"/>
              <a:gd name="connsiteX9" fmla="*/ 0 w 3457928"/>
              <a:gd name="connsiteY9" fmla="*/ 1682945 h 1744143"/>
              <a:gd name="connsiteX10" fmla="*/ 45902 w 3457928"/>
              <a:gd name="connsiteY10" fmla="*/ 0 h 1744143"/>
              <a:gd name="connsiteX11" fmla="*/ 107104 w 3457928"/>
              <a:gd name="connsiteY11" fmla="*/ 0 h 174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7928" h="1744143">
                <a:moveTo>
                  <a:pt x="107104" y="0"/>
                </a:moveTo>
                <a:lnTo>
                  <a:pt x="1193444" y="0"/>
                </a:lnTo>
                <a:lnTo>
                  <a:pt x="1881969" y="474284"/>
                </a:lnTo>
                <a:lnTo>
                  <a:pt x="2325686" y="611980"/>
                </a:lnTo>
                <a:lnTo>
                  <a:pt x="2983610" y="902670"/>
                </a:lnTo>
                <a:lnTo>
                  <a:pt x="3457928" y="1269858"/>
                </a:lnTo>
                <a:lnTo>
                  <a:pt x="3396725" y="1698244"/>
                </a:lnTo>
                <a:lnTo>
                  <a:pt x="2631697" y="1744143"/>
                </a:lnTo>
                <a:lnTo>
                  <a:pt x="1193444" y="1713544"/>
                </a:lnTo>
                <a:lnTo>
                  <a:pt x="0" y="1682945"/>
                </a:lnTo>
                <a:lnTo>
                  <a:pt x="45902" y="0"/>
                </a:lnTo>
                <a:lnTo>
                  <a:pt x="10710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21</a:t>
            </a:fld>
            <a:endParaRPr lang="en-US" dirty="0"/>
          </a:p>
        </p:txBody>
      </p:sp>
      <p:sp>
        <p:nvSpPr>
          <p:cNvPr id="80" name="Oval 79"/>
          <p:cNvSpPr>
            <a:spLocks noChangeAspect="1"/>
          </p:cNvSpPr>
          <p:nvPr/>
        </p:nvSpPr>
        <p:spPr>
          <a:xfrm>
            <a:off x="4951916" y="4026475"/>
            <a:ext cx="716153" cy="716153"/>
          </a:xfrm>
          <a:prstGeom prst="ellipse">
            <a:avLst/>
          </a:prstGeom>
          <a:solidFill>
            <a:schemeClr val="accent3">
              <a:lumMod val="40000"/>
              <a:lumOff val="60000"/>
              <a:alpha val="63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81" name="Oval 80"/>
          <p:cNvSpPr>
            <a:spLocks noChangeAspect="1"/>
          </p:cNvSpPr>
          <p:nvPr/>
        </p:nvSpPr>
        <p:spPr>
          <a:xfrm>
            <a:off x="4279180" y="4812699"/>
            <a:ext cx="716153" cy="716153"/>
          </a:xfrm>
          <a:prstGeom prst="ellipse">
            <a:avLst/>
          </a:prstGeom>
          <a:solidFill>
            <a:schemeClr val="accent3">
              <a:lumMod val="40000"/>
              <a:lumOff val="60000"/>
              <a:alpha val="63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82" name="Oval 81"/>
          <p:cNvSpPr>
            <a:spLocks noChangeAspect="1"/>
          </p:cNvSpPr>
          <p:nvPr/>
        </p:nvSpPr>
        <p:spPr>
          <a:xfrm>
            <a:off x="2321959" y="3550533"/>
            <a:ext cx="716153" cy="716153"/>
          </a:xfrm>
          <a:prstGeom prst="ellipse">
            <a:avLst/>
          </a:prstGeom>
          <a:solidFill>
            <a:schemeClr val="accent3">
              <a:lumMod val="40000"/>
              <a:lumOff val="60000"/>
              <a:alpha val="63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83" name="Oval 82"/>
          <p:cNvSpPr>
            <a:spLocks noChangeAspect="1"/>
          </p:cNvSpPr>
          <p:nvPr/>
        </p:nvSpPr>
        <p:spPr>
          <a:xfrm>
            <a:off x="5507624" y="4897717"/>
            <a:ext cx="716153" cy="716153"/>
          </a:xfrm>
          <a:prstGeom prst="ellipse">
            <a:avLst/>
          </a:prstGeom>
          <a:solidFill>
            <a:schemeClr val="accent3">
              <a:lumMod val="40000"/>
              <a:lumOff val="60000"/>
              <a:alpha val="63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84" name="Oval 83"/>
          <p:cNvSpPr>
            <a:spLocks noChangeAspect="1"/>
          </p:cNvSpPr>
          <p:nvPr/>
        </p:nvSpPr>
        <p:spPr>
          <a:xfrm>
            <a:off x="6053134" y="3797295"/>
            <a:ext cx="777240" cy="777240"/>
          </a:xfrm>
          <a:prstGeom prst="ellipse">
            <a:avLst/>
          </a:prstGeom>
          <a:solidFill>
            <a:schemeClr val="accent3">
              <a:lumMod val="40000"/>
              <a:lumOff val="60000"/>
              <a:alpha val="63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85" name="Oval 84"/>
          <p:cNvSpPr>
            <a:spLocks noChangeAspect="1"/>
          </p:cNvSpPr>
          <p:nvPr/>
        </p:nvSpPr>
        <p:spPr>
          <a:xfrm>
            <a:off x="6024872" y="4422617"/>
            <a:ext cx="716153" cy="716153"/>
          </a:xfrm>
          <a:prstGeom prst="ellipse">
            <a:avLst/>
          </a:prstGeom>
          <a:solidFill>
            <a:schemeClr val="accent3">
              <a:lumMod val="40000"/>
              <a:lumOff val="60000"/>
              <a:alpha val="63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86" name="Oval 85"/>
          <p:cNvSpPr>
            <a:spLocks noChangeAspect="1"/>
          </p:cNvSpPr>
          <p:nvPr/>
        </p:nvSpPr>
        <p:spPr>
          <a:xfrm>
            <a:off x="5963167" y="5613870"/>
            <a:ext cx="716153" cy="716153"/>
          </a:xfrm>
          <a:prstGeom prst="ellipse">
            <a:avLst/>
          </a:prstGeom>
          <a:solidFill>
            <a:schemeClr val="accent3">
              <a:lumMod val="40000"/>
              <a:lumOff val="60000"/>
              <a:alpha val="63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87" name="Oval 86"/>
          <p:cNvSpPr>
            <a:spLocks noChangeAspect="1"/>
          </p:cNvSpPr>
          <p:nvPr/>
        </p:nvSpPr>
        <p:spPr>
          <a:xfrm>
            <a:off x="4120595" y="5483547"/>
            <a:ext cx="716153" cy="716153"/>
          </a:xfrm>
          <a:prstGeom prst="ellipse">
            <a:avLst/>
          </a:prstGeom>
          <a:solidFill>
            <a:schemeClr val="accent3">
              <a:lumMod val="40000"/>
              <a:lumOff val="60000"/>
              <a:alpha val="63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88" name="Oval 87"/>
          <p:cNvSpPr>
            <a:spLocks noChangeAspect="1"/>
          </p:cNvSpPr>
          <p:nvPr/>
        </p:nvSpPr>
        <p:spPr>
          <a:xfrm>
            <a:off x="2365377" y="4639584"/>
            <a:ext cx="716153" cy="716153"/>
          </a:xfrm>
          <a:prstGeom prst="ellipse">
            <a:avLst/>
          </a:prstGeom>
          <a:solidFill>
            <a:schemeClr val="accent3">
              <a:lumMod val="40000"/>
              <a:lumOff val="60000"/>
              <a:alpha val="63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89" name="Oval 88"/>
          <p:cNvSpPr>
            <a:spLocks noChangeAspect="1"/>
          </p:cNvSpPr>
          <p:nvPr/>
        </p:nvSpPr>
        <p:spPr>
          <a:xfrm>
            <a:off x="2023030" y="3908610"/>
            <a:ext cx="716153" cy="716153"/>
          </a:xfrm>
          <a:prstGeom prst="ellipse">
            <a:avLst/>
          </a:prstGeom>
          <a:solidFill>
            <a:schemeClr val="accent3">
              <a:lumMod val="40000"/>
              <a:lumOff val="60000"/>
              <a:alpha val="63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90" name="Oval 89"/>
          <p:cNvSpPr>
            <a:spLocks noChangeAspect="1"/>
          </p:cNvSpPr>
          <p:nvPr/>
        </p:nvSpPr>
        <p:spPr>
          <a:xfrm>
            <a:off x="2023030" y="3116946"/>
            <a:ext cx="716153" cy="716153"/>
          </a:xfrm>
          <a:prstGeom prst="ellipse">
            <a:avLst/>
          </a:prstGeom>
          <a:solidFill>
            <a:schemeClr val="accent3">
              <a:lumMod val="40000"/>
              <a:lumOff val="60000"/>
              <a:alpha val="63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5" name="Oval 74"/>
          <p:cNvSpPr>
            <a:spLocks noChangeAspect="1"/>
          </p:cNvSpPr>
          <p:nvPr/>
        </p:nvSpPr>
        <p:spPr>
          <a:xfrm>
            <a:off x="2321959" y="3393322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7" name="Oval 76"/>
          <p:cNvSpPr>
            <a:spLocks noChangeAspect="1"/>
          </p:cNvSpPr>
          <p:nvPr/>
        </p:nvSpPr>
        <p:spPr>
          <a:xfrm>
            <a:off x="2365377" y="3765163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68" name="Oval 67"/>
          <p:cNvSpPr>
            <a:spLocks noChangeAspect="1"/>
          </p:cNvSpPr>
          <p:nvPr/>
        </p:nvSpPr>
        <p:spPr>
          <a:xfrm>
            <a:off x="6302842" y="456534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0" name="Oval 69"/>
          <p:cNvSpPr>
            <a:spLocks noChangeAspect="1"/>
          </p:cNvSpPr>
          <p:nvPr/>
        </p:nvSpPr>
        <p:spPr>
          <a:xfrm>
            <a:off x="5221709" y="4301215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4" name="Oval 73"/>
          <p:cNvSpPr>
            <a:spLocks noChangeAspect="1"/>
          </p:cNvSpPr>
          <p:nvPr/>
        </p:nvSpPr>
        <p:spPr>
          <a:xfrm>
            <a:off x="6556873" y="406927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65" name="Oval 64"/>
          <p:cNvSpPr>
            <a:spLocks noChangeAspect="1"/>
          </p:cNvSpPr>
          <p:nvPr/>
        </p:nvSpPr>
        <p:spPr>
          <a:xfrm>
            <a:off x="6132337" y="4320078"/>
            <a:ext cx="91440" cy="91440"/>
          </a:xfrm>
          <a:prstGeom prst="ellipse">
            <a:avLst/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66" name="Oval 65"/>
          <p:cNvSpPr>
            <a:spLocks noChangeAspect="1"/>
          </p:cNvSpPr>
          <p:nvPr/>
        </p:nvSpPr>
        <p:spPr>
          <a:xfrm>
            <a:off x="5771133" y="517106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67" name="Oval 66"/>
          <p:cNvSpPr>
            <a:spLocks noChangeAspect="1"/>
          </p:cNvSpPr>
          <p:nvPr/>
        </p:nvSpPr>
        <p:spPr>
          <a:xfrm>
            <a:off x="6223777" y="5904780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69" name="Oval 68"/>
          <p:cNvSpPr>
            <a:spLocks noChangeAspect="1"/>
          </p:cNvSpPr>
          <p:nvPr/>
        </p:nvSpPr>
        <p:spPr>
          <a:xfrm>
            <a:off x="4521232" y="5349958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6" name="Oval 75"/>
          <p:cNvSpPr>
            <a:spLocks noChangeAspect="1"/>
          </p:cNvSpPr>
          <p:nvPr/>
        </p:nvSpPr>
        <p:spPr>
          <a:xfrm>
            <a:off x="4396237" y="576984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883" y="1622691"/>
            <a:ext cx="948267" cy="948267"/>
          </a:xfrm>
          <a:prstGeom prst="rect">
            <a:avLst/>
          </a:prstGeom>
        </p:spPr>
      </p:pic>
      <p:sp>
        <p:nvSpPr>
          <p:cNvPr id="45" name="Oval 44"/>
          <p:cNvSpPr>
            <a:spLocks noChangeAspect="1"/>
          </p:cNvSpPr>
          <p:nvPr/>
        </p:nvSpPr>
        <p:spPr>
          <a:xfrm>
            <a:off x="2165002" y="4326321"/>
            <a:ext cx="716153" cy="716153"/>
          </a:xfrm>
          <a:prstGeom prst="ellipse">
            <a:avLst/>
          </a:prstGeom>
          <a:solidFill>
            <a:schemeClr val="accent3">
              <a:lumMod val="40000"/>
              <a:lumOff val="60000"/>
              <a:alpha val="63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1" name="Oval 70"/>
          <p:cNvSpPr>
            <a:spLocks noChangeAspect="1"/>
          </p:cNvSpPr>
          <p:nvPr/>
        </p:nvSpPr>
        <p:spPr>
          <a:xfrm>
            <a:off x="2143065" y="4386450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2" name="Oval 71"/>
          <p:cNvSpPr>
            <a:spLocks noChangeAspect="1"/>
          </p:cNvSpPr>
          <p:nvPr/>
        </p:nvSpPr>
        <p:spPr>
          <a:xfrm>
            <a:off x="2365377" y="489771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3" name="Oval 72"/>
          <p:cNvSpPr>
            <a:spLocks noChangeAspect="1"/>
          </p:cNvSpPr>
          <p:nvPr/>
        </p:nvSpPr>
        <p:spPr>
          <a:xfrm>
            <a:off x="2195167" y="463958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495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40"/>
    </mc:Choice>
    <mc:Fallback xmlns="">
      <p:transition xmlns:p14="http://schemas.microsoft.com/office/powerpoint/2010/main" spd="slow" advTm="694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Geo</a:t>
            </a:r>
            <a:r>
              <a:rPr lang="en-US" sz="4000" dirty="0" smtClean="0"/>
              <a:t>-distributed </a:t>
            </a:r>
            <a:r>
              <a:rPr lang="en-US" sz="4000" dirty="0">
                <a:solidFill>
                  <a:srgbClr val="008000"/>
                </a:solidFill>
              </a:rPr>
              <a:t>Edge </a:t>
            </a:r>
            <a:r>
              <a:rPr lang="en-US" sz="4000" dirty="0" smtClean="0">
                <a:solidFill>
                  <a:srgbClr val="008000"/>
                </a:solidFill>
              </a:rPr>
              <a:t>Cache (FIFO)</a:t>
            </a:r>
            <a:endParaRPr lang="en-US" sz="40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3236318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3749616" y="1783925"/>
            <a:ext cx="1131146" cy="74424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Edge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3236319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722782" y="2573205"/>
            <a:ext cx="11038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8000"/>
                </a:solidFill>
                <a:latin typeface="Helvetica Neue Medium"/>
                <a:cs typeface="Helvetica Neue Medium"/>
              </a:rPr>
              <a:t>(Tens)</a:t>
            </a:r>
            <a:endParaRPr lang="en-US" sz="22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73550" y="1241778"/>
            <a:ext cx="2972006" cy="1371055"/>
            <a:chOff x="273550" y="1241778"/>
            <a:chExt cx="2972006" cy="1371055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1404695" y="2088444"/>
              <a:ext cx="333235" cy="0"/>
            </a:xfrm>
            <a:prstGeom prst="line">
              <a:avLst/>
            </a:prstGeom>
            <a:ln>
              <a:solidFill>
                <a:srgbClr val="0000FF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ounded Rectangle 40"/>
            <p:cNvSpPr/>
            <p:nvPr/>
          </p:nvSpPr>
          <p:spPr>
            <a:xfrm>
              <a:off x="1917993" y="1783925"/>
              <a:ext cx="1203754" cy="744241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Browser 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Cache</a:t>
              </a:r>
              <a:endParaRPr lang="en-US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 flipH="1">
              <a:off x="1404696" y="2240018"/>
              <a:ext cx="333234" cy="0"/>
            </a:xfrm>
            <a:prstGeom prst="line">
              <a:avLst/>
            </a:prstGeom>
            <a:ln>
              <a:solidFill>
                <a:srgbClr val="0000FF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ounded Rectangle 42"/>
            <p:cNvSpPr/>
            <p:nvPr/>
          </p:nvSpPr>
          <p:spPr>
            <a:xfrm>
              <a:off x="273550" y="1312333"/>
              <a:ext cx="2972006" cy="1300500"/>
            </a:xfrm>
            <a:prstGeom prst="roundRect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30971" y="1241778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Client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24062" y="1249332"/>
            <a:ext cx="1371271" cy="1371055"/>
            <a:chOff x="3624062" y="1249332"/>
            <a:chExt cx="1371271" cy="1371055"/>
          </a:xfrm>
        </p:grpSpPr>
        <p:sp>
          <p:nvSpPr>
            <p:cNvPr id="50" name="Rounded Rectangle 49"/>
            <p:cNvSpPr/>
            <p:nvPr/>
          </p:nvSpPr>
          <p:spPr>
            <a:xfrm>
              <a:off x="3624062" y="1319887"/>
              <a:ext cx="1371271" cy="1300500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998505" y="1249332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PoP</a:t>
              </a: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046111" y="2573205"/>
            <a:ext cx="1449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800000"/>
                </a:solidFill>
                <a:latin typeface="Helvetica Neue Medium"/>
                <a:cs typeface="Helvetica Neue Medium"/>
              </a:rPr>
              <a:t>(Millions)</a:t>
            </a:r>
            <a:endParaRPr lang="en-US" sz="2200" dirty="0">
              <a:solidFill>
                <a:srgbClr val="800000"/>
              </a:solidFill>
              <a:latin typeface="Helvetica Neue Medium"/>
              <a:cs typeface="Helvetica Neue Medium"/>
            </a:endParaRPr>
          </a:p>
        </p:txBody>
      </p:sp>
      <p:pic>
        <p:nvPicPr>
          <p:cNvPr id="57" name="Picture 18" descr="BlankMap-USA-states.PNG"/>
          <p:cNvPicPr>
            <a:picLocks noChangeAspect="1"/>
          </p:cNvPicPr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1952" y="3116946"/>
            <a:ext cx="5331364" cy="323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Freeform 63"/>
          <p:cNvSpPr/>
          <p:nvPr/>
        </p:nvSpPr>
        <p:spPr>
          <a:xfrm>
            <a:off x="1984649" y="5528852"/>
            <a:ext cx="2004459" cy="827498"/>
          </a:xfrm>
          <a:custGeom>
            <a:avLst/>
            <a:gdLst>
              <a:gd name="connsiteX0" fmla="*/ 107104 w 3457928"/>
              <a:gd name="connsiteY0" fmla="*/ 0 h 1744143"/>
              <a:gd name="connsiteX1" fmla="*/ 1193444 w 3457928"/>
              <a:gd name="connsiteY1" fmla="*/ 0 h 1744143"/>
              <a:gd name="connsiteX2" fmla="*/ 1881969 w 3457928"/>
              <a:gd name="connsiteY2" fmla="*/ 474284 h 1744143"/>
              <a:gd name="connsiteX3" fmla="*/ 2325686 w 3457928"/>
              <a:gd name="connsiteY3" fmla="*/ 611980 h 1744143"/>
              <a:gd name="connsiteX4" fmla="*/ 2983610 w 3457928"/>
              <a:gd name="connsiteY4" fmla="*/ 902670 h 1744143"/>
              <a:gd name="connsiteX5" fmla="*/ 3457928 w 3457928"/>
              <a:gd name="connsiteY5" fmla="*/ 1269858 h 1744143"/>
              <a:gd name="connsiteX6" fmla="*/ 3396725 w 3457928"/>
              <a:gd name="connsiteY6" fmla="*/ 1698244 h 1744143"/>
              <a:gd name="connsiteX7" fmla="*/ 2631697 w 3457928"/>
              <a:gd name="connsiteY7" fmla="*/ 1744143 h 1744143"/>
              <a:gd name="connsiteX8" fmla="*/ 1193444 w 3457928"/>
              <a:gd name="connsiteY8" fmla="*/ 1713544 h 1744143"/>
              <a:gd name="connsiteX9" fmla="*/ 0 w 3457928"/>
              <a:gd name="connsiteY9" fmla="*/ 1682945 h 1744143"/>
              <a:gd name="connsiteX10" fmla="*/ 45902 w 3457928"/>
              <a:gd name="connsiteY10" fmla="*/ 0 h 1744143"/>
              <a:gd name="connsiteX11" fmla="*/ 107104 w 3457928"/>
              <a:gd name="connsiteY11" fmla="*/ 0 h 174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7928" h="1744143">
                <a:moveTo>
                  <a:pt x="107104" y="0"/>
                </a:moveTo>
                <a:lnTo>
                  <a:pt x="1193444" y="0"/>
                </a:lnTo>
                <a:lnTo>
                  <a:pt x="1881969" y="474284"/>
                </a:lnTo>
                <a:lnTo>
                  <a:pt x="2325686" y="611980"/>
                </a:lnTo>
                <a:lnTo>
                  <a:pt x="2983610" y="902670"/>
                </a:lnTo>
                <a:lnTo>
                  <a:pt x="3457928" y="1269858"/>
                </a:lnTo>
                <a:lnTo>
                  <a:pt x="3396725" y="1698244"/>
                </a:lnTo>
                <a:lnTo>
                  <a:pt x="2631697" y="1744143"/>
                </a:lnTo>
                <a:lnTo>
                  <a:pt x="1193444" y="1713544"/>
                </a:lnTo>
                <a:lnTo>
                  <a:pt x="0" y="1682945"/>
                </a:lnTo>
                <a:lnTo>
                  <a:pt x="45902" y="0"/>
                </a:lnTo>
                <a:lnTo>
                  <a:pt x="10710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>
            <a:spLocks noChangeAspect="1"/>
          </p:cNvSpPr>
          <p:nvPr/>
        </p:nvSpPr>
        <p:spPr>
          <a:xfrm>
            <a:off x="5771133" y="517106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67" name="Oval 66"/>
          <p:cNvSpPr>
            <a:spLocks noChangeAspect="1"/>
          </p:cNvSpPr>
          <p:nvPr/>
        </p:nvSpPr>
        <p:spPr>
          <a:xfrm>
            <a:off x="6223777" y="5904780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68" name="Oval 67"/>
          <p:cNvSpPr>
            <a:spLocks noChangeAspect="1"/>
          </p:cNvSpPr>
          <p:nvPr/>
        </p:nvSpPr>
        <p:spPr>
          <a:xfrm>
            <a:off x="6302842" y="456534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69" name="Oval 68"/>
          <p:cNvSpPr>
            <a:spLocks noChangeAspect="1"/>
          </p:cNvSpPr>
          <p:nvPr/>
        </p:nvSpPr>
        <p:spPr>
          <a:xfrm>
            <a:off x="4521232" y="5349958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0" name="Oval 69"/>
          <p:cNvSpPr>
            <a:spLocks noChangeAspect="1"/>
          </p:cNvSpPr>
          <p:nvPr/>
        </p:nvSpPr>
        <p:spPr>
          <a:xfrm>
            <a:off x="5221709" y="4301215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1" name="Oval 70"/>
          <p:cNvSpPr>
            <a:spLocks noChangeAspect="1"/>
          </p:cNvSpPr>
          <p:nvPr/>
        </p:nvSpPr>
        <p:spPr>
          <a:xfrm>
            <a:off x="2143065" y="4386450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2" name="Oval 71"/>
          <p:cNvSpPr>
            <a:spLocks noChangeAspect="1"/>
          </p:cNvSpPr>
          <p:nvPr/>
        </p:nvSpPr>
        <p:spPr>
          <a:xfrm>
            <a:off x="2365377" y="489771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3" name="Oval 72"/>
          <p:cNvSpPr>
            <a:spLocks noChangeAspect="1"/>
          </p:cNvSpPr>
          <p:nvPr/>
        </p:nvSpPr>
        <p:spPr>
          <a:xfrm>
            <a:off x="2195167" y="463958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4" name="Oval 73"/>
          <p:cNvSpPr>
            <a:spLocks noChangeAspect="1"/>
          </p:cNvSpPr>
          <p:nvPr/>
        </p:nvSpPr>
        <p:spPr>
          <a:xfrm>
            <a:off x="6556873" y="406927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5" name="Oval 74"/>
          <p:cNvSpPr>
            <a:spLocks noChangeAspect="1"/>
          </p:cNvSpPr>
          <p:nvPr/>
        </p:nvSpPr>
        <p:spPr>
          <a:xfrm>
            <a:off x="2321959" y="3393322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6" name="Oval 75"/>
          <p:cNvSpPr>
            <a:spLocks noChangeAspect="1"/>
          </p:cNvSpPr>
          <p:nvPr/>
        </p:nvSpPr>
        <p:spPr>
          <a:xfrm>
            <a:off x="4396237" y="576984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7" name="Oval 76"/>
          <p:cNvSpPr>
            <a:spLocks noChangeAspect="1"/>
          </p:cNvSpPr>
          <p:nvPr/>
        </p:nvSpPr>
        <p:spPr>
          <a:xfrm>
            <a:off x="2365377" y="3765163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5400603" y="4362645"/>
            <a:ext cx="731734" cy="36599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5860580" y="4408365"/>
            <a:ext cx="317477" cy="759546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6210386" y="4155571"/>
            <a:ext cx="346487" cy="174745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178057" y="4408365"/>
            <a:ext cx="150983" cy="180024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4880762" y="4394974"/>
            <a:ext cx="1264966" cy="954984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 flipV="1">
            <a:off x="3049139" y="3722830"/>
            <a:ext cx="3096589" cy="607487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22</a:t>
            </a:fld>
            <a:endParaRPr lang="en-US" dirty="0"/>
          </a:p>
        </p:txBody>
      </p:sp>
      <p:sp>
        <p:nvSpPr>
          <p:cNvPr id="65" name="Oval 64"/>
          <p:cNvSpPr>
            <a:spLocks noChangeAspect="1"/>
          </p:cNvSpPr>
          <p:nvPr/>
        </p:nvSpPr>
        <p:spPr>
          <a:xfrm>
            <a:off x="6132337" y="4320078"/>
            <a:ext cx="91440" cy="91440"/>
          </a:xfrm>
          <a:prstGeom prst="ellipse">
            <a:avLst/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883" y="1622691"/>
            <a:ext cx="948267" cy="9482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512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12"/>
    </mc:Choice>
    <mc:Fallback xmlns="">
      <p:transition xmlns:p14="http://schemas.microsoft.com/office/powerpoint/2010/main" spd="slow" advTm="309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18" descr="BlankMap-USA-states.PNG"/>
          <p:cNvPicPr>
            <a:picLocks noChangeAspect="1"/>
          </p:cNvPicPr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9355" y="3116946"/>
            <a:ext cx="5331364" cy="323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Freeform 41"/>
          <p:cNvSpPr/>
          <p:nvPr/>
        </p:nvSpPr>
        <p:spPr>
          <a:xfrm>
            <a:off x="2049567" y="5528852"/>
            <a:ext cx="2004459" cy="827498"/>
          </a:xfrm>
          <a:custGeom>
            <a:avLst/>
            <a:gdLst>
              <a:gd name="connsiteX0" fmla="*/ 107104 w 3457928"/>
              <a:gd name="connsiteY0" fmla="*/ 0 h 1744143"/>
              <a:gd name="connsiteX1" fmla="*/ 1193444 w 3457928"/>
              <a:gd name="connsiteY1" fmla="*/ 0 h 1744143"/>
              <a:gd name="connsiteX2" fmla="*/ 1881969 w 3457928"/>
              <a:gd name="connsiteY2" fmla="*/ 474284 h 1744143"/>
              <a:gd name="connsiteX3" fmla="*/ 2325686 w 3457928"/>
              <a:gd name="connsiteY3" fmla="*/ 611980 h 1744143"/>
              <a:gd name="connsiteX4" fmla="*/ 2983610 w 3457928"/>
              <a:gd name="connsiteY4" fmla="*/ 902670 h 1744143"/>
              <a:gd name="connsiteX5" fmla="*/ 3457928 w 3457928"/>
              <a:gd name="connsiteY5" fmla="*/ 1269858 h 1744143"/>
              <a:gd name="connsiteX6" fmla="*/ 3396725 w 3457928"/>
              <a:gd name="connsiteY6" fmla="*/ 1698244 h 1744143"/>
              <a:gd name="connsiteX7" fmla="*/ 2631697 w 3457928"/>
              <a:gd name="connsiteY7" fmla="*/ 1744143 h 1744143"/>
              <a:gd name="connsiteX8" fmla="*/ 1193444 w 3457928"/>
              <a:gd name="connsiteY8" fmla="*/ 1713544 h 1744143"/>
              <a:gd name="connsiteX9" fmla="*/ 0 w 3457928"/>
              <a:gd name="connsiteY9" fmla="*/ 1682945 h 1744143"/>
              <a:gd name="connsiteX10" fmla="*/ 45902 w 3457928"/>
              <a:gd name="connsiteY10" fmla="*/ 0 h 1744143"/>
              <a:gd name="connsiteX11" fmla="*/ 107104 w 3457928"/>
              <a:gd name="connsiteY11" fmla="*/ 0 h 174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7928" h="1744143">
                <a:moveTo>
                  <a:pt x="107104" y="0"/>
                </a:moveTo>
                <a:lnTo>
                  <a:pt x="1193444" y="0"/>
                </a:lnTo>
                <a:lnTo>
                  <a:pt x="1881969" y="474284"/>
                </a:lnTo>
                <a:lnTo>
                  <a:pt x="2325686" y="611980"/>
                </a:lnTo>
                <a:lnTo>
                  <a:pt x="2983610" y="902670"/>
                </a:lnTo>
                <a:lnTo>
                  <a:pt x="3457928" y="1269858"/>
                </a:lnTo>
                <a:lnTo>
                  <a:pt x="3396725" y="1698244"/>
                </a:lnTo>
                <a:lnTo>
                  <a:pt x="2631697" y="1744143"/>
                </a:lnTo>
                <a:lnTo>
                  <a:pt x="1193444" y="1713544"/>
                </a:lnTo>
                <a:lnTo>
                  <a:pt x="0" y="1682945"/>
                </a:lnTo>
                <a:lnTo>
                  <a:pt x="45902" y="0"/>
                </a:lnTo>
                <a:lnTo>
                  <a:pt x="10710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Single Global </a:t>
            </a:r>
            <a:r>
              <a:rPr lang="en-US" sz="4000" dirty="0" smtClean="0">
                <a:solidFill>
                  <a:srgbClr val="0000FF"/>
                </a:solidFill>
              </a:rPr>
              <a:t>Origin Cache (FIFO)</a:t>
            </a:r>
            <a:endParaRPr lang="en-US" sz="4000" dirty="0">
              <a:solidFill>
                <a:srgbClr val="0000FF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404695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1917993" y="1783925"/>
            <a:ext cx="1203754" cy="74424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Browser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1404696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236318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3749616" y="1783925"/>
            <a:ext cx="1131146" cy="74424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Edge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3236319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068500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5581798" y="1783925"/>
            <a:ext cx="1131146" cy="74424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Origin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5068501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3624062" y="1249332"/>
            <a:ext cx="1371271" cy="1371055"/>
            <a:chOff x="3624062" y="1249332"/>
            <a:chExt cx="1371271" cy="1371055"/>
          </a:xfrm>
        </p:grpSpPr>
        <p:sp>
          <p:nvSpPr>
            <p:cNvPr id="59" name="Rounded Rectangle 58"/>
            <p:cNvSpPr/>
            <p:nvPr/>
          </p:nvSpPr>
          <p:spPr>
            <a:xfrm>
              <a:off x="3624062" y="1319887"/>
              <a:ext cx="1371271" cy="1300500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998505" y="1249332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PoP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73550" y="1241778"/>
            <a:ext cx="2972006" cy="1371055"/>
            <a:chOff x="273550" y="1241778"/>
            <a:chExt cx="2972006" cy="1371055"/>
          </a:xfrm>
        </p:grpSpPr>
        <p:sp>
          <p:nvSpPr>
            <p:cNvPr id="65" name="Rounded Rectangle 64"/>
            <p:cNvSpPr/>
            <p:nvPr/>
          </p:nvSpPr>
          <p:spPr>
            <a:xfrm>
              <a:off x="273550" y="1312333"/>
              <a:ext cx="2972006" cy="1300500"/>
            </a:xfrm>
            <a:prstGeom prst="roundRect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330971" y="1241778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Client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475274" y="1241778"/>
            <a:ext cx="3499393" cy="1378609"/>
            <a:chOff x="3624062" y="1241778"/>
            <a:chExt cx="3499393" cy="1378609"/>
          </a:xfrm>
        </p:grpSpPr>
        <p:sp>
          <p:nvSpPr>
            <p:cNvPr id="68" name="Rounded Rectangle 67"/>
            <p:cNvSpPr/>
            <p:nvPr/>
          </p:nvSpPr>
          <p:spPr>
            <a:xfrm>
              <a:off x="3624062" y="1319887"/>
              <a:ext cx="3499393" cy="1300500"/>
            </a:xfrm>
            <a:prstGeom prst="roundRect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536622" y="1241778"/>
              <a:ext cx="15990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Data Center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722782" y="2573205"/>
            <a:ext cx="11038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8000"/>
                </a:solidFill>
                <a:latin typeface="Helvetica Neue Medium"/>
                <a:cs typeface="Helvetica Neue Medium"/>
              </a:rPr>
              <a:t>(Tens)</a:t>
            </a:r>
            <a:endParaRPr lang="en-US" sz="22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46111" y="2573205"/>
            <a:ext cx="1449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800000"/>
                </a:solidFill>
                <a:latin typeface="Helvetica Neue Medium"/>
                <a:cs typeface="Helvetica Neue Medium"/>
              </a:rPr>
              <a:t>(Millions)</a:t>
            </a:r>
            <a:endParaRPr lang="en-US" sz="2200" dirty="0">
              <a:solidFill>
                <a:srgbClr val="8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6132337" y="4320078"/>
            <a:ext cx="91440" cy="91440"/>
          </a:xfrm>
          <a:prstGeom prst="ellipse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6556873" y="406927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cxnSp>
        <p:nvCxnSpPr>
          <p:cNvPr id="62" name="Straight Connector 61"/>
          <p:cNvCxnSpPr>
            <a:stCxn id="43" idx="7"/>
            <a:endCxn id="52" idx="2"/>
          </p:cNvCxnSpPr>
          <p:nvPr/>
        </p:nvCxnSpPr>
        <p:spPr>
          <a:xfrm flipV="1">
            <a:off x="6210386" y="4158724"/>
            <a:ext cx="346487" cy="174745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6553200" y="2573205"/>
            <a:ext cx="1449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660066"/>
                </a:solidFill>
                <a:latin typeface="Helvetica Neue Medium"/>
                <a:cs typeface="Helvetica Neue Medium"/>
              </a:rPr>
              <a:t>(Four)</a:t>
            </a:r>
            <a:endParaRPr lang="en-US" sz="2200" dirty="0">
              <a:solidFill>
                <a:srgbClr val="660066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23</a:t>
            </a:fld>
            <a:endParaRPr lang="en-US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883" y="1622691"/>
            <a:ext cx="948267" cy="94826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08010" y="3116946"/>
            <a:ext cx="2027994" cy="877834"/>
            <a:chOff x="508010" y="3116946"/>
            <a:chExt cx="2027994" cy="877834"/>
          </a:xfrm>
        </p:grpSpPr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2307404" y="3766180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40" name="Rectangular Callout 39"/>
            <p:cNvSpPr/>
            <p:nvPr/>
          </p:nvSpPr>
          <p:spPr>
            <a:xfrm>
              <a:off x="508010" y="3116946"/>
              <a:ext cx="1229919" cy="877834"/>
            </a:xfrm>
            <a:prstGeom prst="wedgeRectCallout">
              <a:avLst>
                <a:gd name="adj1" fmla="val 105196"/>
                <a:gd name="adj2" fmla="val 37552"/>
              </a:avLst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1330971" y="3259667"/>
              <a:ext cx="293301" cy="62061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08011" y="4600888"/>
            <a:ext cx="1938546" cy="954838"/>
            <a:chOff x="508011" y="4600888"/>
            <a:chExt cx="1938546" cy="954838"/>
          </a:xfrm>
        </p:grpSpPr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2217957" y="4600888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45" name="Rectangular Callout 44"/>
            <p:cNvSpPr/>
            <p:nvPr/>
          </p:nvSpPr>
          <p:spPr>
            <a:xfrm>
              <a:off x="508011" y="4677892"/>
              <a:ext cx="1229919" cy="877834"/>
            </a:xfrm>
            <a:prstGeom prst="wedgeRectCallout">
              <a:avLst>
                <a:gd name="adj1" fmla="val 99459"/>
                <a:gd name="adj2" fmla="val -46038"/>
              </a:avLst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1330971" y="4829488"/>
              <a:ext cx="293301" cy="62061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298682" y="3809254"/>
            <a:ext cx="2012203" cy="1042358"/>
            <a:chOff x="6298682" y="3809254"/>
            <a:chExt cx="2012203" cy="1042358"/>
          </a:xfrm>
        </p:grpSpPr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6298682" y="4623012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46" name="Rectangular Callout 45"/>
            <p:cNvSpPr/>
            <p:nvPr/>
          </p:nvSpPr>
          <p:spPr>
            <a:xfrm>
              <a:off x="7080966" y="3809254"/>
              <a:ext cx="1229919" cy="877834"/>
            </a:xfrm>
            <a:prstGeom prst="wedgeRectCallout">
              <a:avLst>
                <a:gd name="adj1" fmla="val -104764"/>
                <a:gd name="adj2" fmla="val 56842"/>
              </a:avLst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7232213" y="3937863"/>
              <a:ext cx="293301" cy="62061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324730" y="4888209"/>
            <a:ext cx="1845044" cy="1106434"/>
            <a:chOff x="6324730" y="4888209"/>
            <a:chExt cx="1845044" cy="1106434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6324730" y="4888209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47" name="Rectangular Callout 46"/>
            <p:cNvSpPr/>
            <p:nvPr/>
          </p:nvSpPr>
          <p:spPr>
            <a:xfrm>
              <a:off x="6939855" y="5116809"/>
              <a:ext cx="1229919" cy="877834"/>
            </a:xfrm>
            <a:prstGeom prst="wedgeRectCallout">
              <a:avLst>
                <a:gd name="adj1" fmla="val -89848"/>
                <a:gd name="adj2" fmla="val -58898"/>
              </a:avLst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7080966" y="5245418"/>
              <a:ext cx="293301" cy="62061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3775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57"/>
    </mc:Choice>
    <mc:Fallback xmlns="">
      <p:transition xmlns:p14="http://schemas.microsoft.com/office/powerpoint/2010/main" spd="slow" advTm="95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Single Global </a:t>
            </a:r>
            <a:r>
              <a:rPr lang="en-US" sz="4000" dirty="0">
                <a:solidFill>
                  <a:srgbClr val="0000FF"/>
                </a:solidFill>
              </a:rPr>
              <a:t>Origin </a:t>
            </a:r>
            <a:r>
              <a:rPr lang="en-US" sz="4000" dirty="0" smtClean="0">
                <a:solidFill>
                  <a:srgbClr val="0000FF"/>
                </a:solidFill>
              </a:rPr>
              <a:t>Cache (FIFO)</a:t>
            </a:r>
            <a:endParaRPr lang="en-US" sz="40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404695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1917993" y="1783925"/>
            <a:ext cx="1203754" cy="74424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Browser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1404696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236318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3749616" y="1783925"/>
            <a:ext cx="1131146" cy="74424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Edge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3236319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068500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5581798" y="1783925"/>
            <a:ext cx="1131146" cy="74424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Origin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5068501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3624062" y="1249332"/>
            <a:ext cx="1371271" cy="1371055"/>
            <a:chOff x="3624062" y="1249332"/>
            <a:chExt cx="1371271" cy="1371055"/>
          </a:xfrm>
        </p:grpSpPr>
        <p:sp>
          <p:nvSpPr>
            <p:cNvPr id="59" name="Rounded Rectangle 58"/>
            <p:cNvSpPr/>
            <p:nvPr/>
          </p:nvSpPr>
          <p:spPr>
            <a:xfrm>
              <a:off x="3624062" y="1319887"/>
              <a:ext cx="1371271" cy="1300500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998505" y="1249332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PoP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73550" y="1241778"/>
            <a:ext cx="2972006" cy="1371055"/>
            <a:chOff x="273550" y="1241778"/>
            <a:chExt cx="2972006" cy="1371055"/>
          </a:xfrm>
        </p:grpSpPr>
        <p:sp>
          <p:nvSpPr>
            <p:cNvPr id="65" name="Rounded Rectangle 64"/>
            <p:cNvSpPr/>
            <p:nvPr/>
          </p:nvSpPr>
          <p:spPr>
            <a:xfrm>
              <a:off x="273550" y="1312333"/>
              <a:ext cx="2972006" cy="1300500"/>
            </a:xfrm>
            <a:prstGeom prst="roundRect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330971" y="1241778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Client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475274" y="1241778"/>
            <a:ext cx="3499393" cy="1378609"/>
            <a:chOff x="3624062" y="1241778"/>
            <a:chExt cx="3499393" cy="1378609"/>
          </a:xfrm>
        </p:grpSpPr>
        <p:sp>
          <p:nvSpPr>
            <p:cNvPr id="68" name="Rounded Rectangle 67"/>
            <p:cNvSpPr/>
            <p:nvPr/>
          </p:nvSpPr>
          <p:spPr>
            <a:xfrm>
              <a:off x="3624062" y="1319887"/>
              <a:ext cx="3499393" cy="1300500"/>
            </a:xfrm>
            <a:prstGeom prst="roundRect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536622" y="1241778"/>
              <a:ext cx="15990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Data Center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722782" y="2573205"/>
            <a:ext cx="11038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8000"/>
                </a:solidFill>
                <a:latin typeface="Helvetica Neue Medium"/>
                <a:cs typeface="Helvetica Neue Medium"/>
              </a:rPr>
              <a:t>(Tens)</a:t>
            </a:r>
            <a:endParaRPr lang="en-US" sz="22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46111" y="2573205"/>
            <a:ext cx="1449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800000"/>
                </a:solidFill>
                <a:latin typeface="Helvetica Neue Medium"/>
                <a:cs typeface="Helvetica Neue Medium"/>
              </a:rPr>
              <a:t>(Millions)</a:t>
            </a:r>
            <a:endParaRPr lang="en-US" sz="2200" dirty="0">
              <a:solidFill>
                <a:srgbClr val="8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553200" y="2573205"/>
            <a:ext cx="1449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660066"/>
                </a:solidFill>
                <a:latin typeface="Helvetica Neue Medium"/>
                <a:cs typeface="Helvetica Neue Medium"/>
              </a:rPr>
              <a:t>(Four)</a:t>
            </a:r>
            <a:endParaRPr lang="en-US" sz="2200" dirty="0">
              <a:solidFill>
                <a:srgbClr val="660066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24</a:t>
            </a:fld>
            <a:endParaRPr lang="en-US" dirty="0"/>
          </a:p>
        </p:txBody>
      </p:sp>
      <p:pic>
        <p:nvPicPr>
          <p:cNvPr id="44" name="Picture 18" descr="BlankMap-USA-states.PNG"/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9355" y="3116946"/>
            <a:ext cx="5331364" cy="323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Freeform 75"/>
          <p:cNvSpPr/>
          <p:nvPr/>
        </p:nvSpPr>
        <p:spPr>
          <a:xfrm>
            <a:off x="2049567" y="5528852"/>
            <a:ext cx="2004459" cy="827498"/>
          </a:xfrm>
          <a:custGeom>
            <a:avLst/>
            <a:gdLst>
              <a:gd name="connsiteX0" fmla="*/ 107104 w 3457928"/>
              <a:gd name="connsiteY0" fmla="*/ 0 h 1744143"/>
              <a:gd name="connsiteX1" fmla="*/ 1193444 w 3457928"/>
              <a:gd name="connsiteY1" fmla="*/ 0 h 1744143"/>
              <a:gd name="connsiteX2" fmla="*/ 1881969 w 3457928"/>
              <a:gd name="connsiteY2" fmla="*/ 474284 h 1744143"/>
              <a:gd name="connsiteX3" fmla="*/ 2325686 w 3457928"/>
              <a:gd name="connsiteY3" fmla="*/ 611980 h 1744143"/>
              <a:gd name="connsiteX4" fmla="*/ 2983610 w 3457928"/>
              <a:gd name="connsiteY4" fmla="*/ 902670 h 1744143"/>
              <a:gd name="connsiteX5" fmla="*/ 3457928 w 3457928"/>
              <a:gd name="connsiteY5" fmla="*/ 1269858 h 1744143"/>
              <a:gd name="connsiteX6" fmla="*/ 3396725 w 3457928"/>
              <a:gd name="connsiteY6" fmla="*/ 1698244 h 1744143"/>
              <a:gd name="connsiteX7" fmla="*/ 2631697 w 3457928"/>
              <a:gd name="connsiteY7" fmla="*/ 1744143 h 1744143"/>
              <a:gd name="connsiteX8" fmla="*/ 1193444 w 3457928"/>
              <a:gd name="connsiteY8" fmla="*/ 1713544 h 1744143"/>
              <a:gd name="connsiteX9" fmla="*/ 0 w 3457928"/>
              <a:gd name="connsiteY9" fmla="*/ 1682945 h 1744143"/>
              <a:gd name="connsiteX10" fmla="*/ 45902 w 3457928"/>
              <a:gd name="connsiteY10" fmla="*/ 0 h 1744143"/>
              <a:gd name="connsiteX11" fmla="*/ 107104 w 3457928"/>
              <a:gd name="connsiteY11" fmla="*/ 0 h 174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7928" h="1744143">
                <a:moveTo>
                  <a:pt x="107104" y="0"/>
                </a:moveTo>
                <a:lnTo>
                  <a:pt x="1193444" y="0"/>
                </a:lnTo>
                <a:lnTo>
                  <a:pt x="1881969" y="474284"/>
                </a:lnTo>
                <a:lnTo>
                  <a:pt x="2325686" y="611980"/>
                </a:lnTo>
                <a:lnTo>
                  <a:pt x="2983610" y="902670"/>
                </a:lnTo>
                <a:lnTo>
                  <a:pt x="3457928" y="1269858"/>
                </a:lnTo>
                <a:lnTo>
                  <a:pt x="3396725" y="1698244"/>
                </a:lnTo>
                <a:lnTo>
                  <a:pt x="2631697" y="1744143"/>
                </a:lnTo>
                <a:lnTo>
                  <a:pt x="1193444" y="1713544"/>
                </a:lnTo>
                <a:lnTo>
                  <a:pt x="0" y="1682945"/>
                </a:lnTo>
                <a:lnTo>
                  <a:pt x="45902" y="0"/>
                </a:lnTo>
                <a:lnTo>
                  <a:pt x="10710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>
            <a:spLocks noChangeAspect="1"/>
          </p:cNvSpPr>
          <p:nvPr/>
        </p:nvSpPr>
        <p:spPr>
          <a:xfrm>
            <a:off x="6324730" y="4888209"/>
            <a:ext cx="228600" cy="228600"/>
          </a:xfrm>
          <a:prstGeom prst="ellipse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8" name="Oval 77"/>
          <p:cNvSpPr>
            <a:spLocks noChangeAspect="1"/>
          </p:cNvSpPr>
          <p:nvPr/>
        </p:nvSpPr>
        <p:spPr>
          <a:xfrm>
            <a:off x="6298682" y="4623012"/>
            <a:ext cx="228600" cy="228600"/>
          </a:xfrm>
          <a:prstGeom prst="ellipse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79" name="Oval 78"/>
          <p:cNvSpPr>
            <a:spLocks noChangeAspect="1"/>
          </p:cNvSpPr>
          <p:nvPr/>
        </p:nvSpPr>
        <p:spPr>
          <a:xfrm>
            <a:off x="2307404" y="3766180"/>
            <a:ext cx="228600" cy="228600"/>
          </a:xfrm>
          <a:prstGeom prst="ellipse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80" name="Oval 79"/>
          <p:cNvSpPr>
            <a:spLocks noChangeAspect="1"/>
          </p:cNvSpPr>
          <p:nvPr/>
        </p:nvSpPr>
        <p:spPr>
          <a:xfrm>
            <a:off x="2217957" y="4600888"/>
            <a:ext cx="228600" cy="228600"/>
          </a:xfrm>
          <a:prstGeom prst="ellipse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81" name="Oval 80"/>
          <p:cNvSpPr>
            <a:spLocks noChangeAspect="1"/>
          </p:cNvSpPr>
          <p:nvPr/>
        </p:nvSpPr>
        <p:spPr>
          <a:xfrm>
            <a:off x="6132337" y="4320078"/>
            <a:ext cx="91440" cy="91440"/>
          </a:xfrm>
          <a:prstGeom prst="ellipse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82" name="Oval 81"/>
          <p:cNvSpPr>
            <a:spLocks noChangeAspect="1"/>
          </p:cNvSpPr>
          <p:nvPr/>
        </p:nvSpPr>
        <p:spPr>
          <a:xfrm>
            <a:off x="6556873" y="406927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cxnSp>
        <p:nvCxnSpPr>
          <p:cNvPr id="83" name="Straight Connector 82"/>
          <p:cNvCxnSpPr>
            <a:stCxn id="81" idx="7"/>
            <a:endCxn id="82" idx="2"/>
          </p:cNvCxnSpPr>
          <p:nvPr/>
        </p:nvCxnSpPr>
        <p:spPr>
          <a:xfrm flipV="1">
            <a:off x="6210386" y="4158724"/>
            <a:ext cx="346487" cy="174745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2550115" y="3880480"/>
            <a:ext cx="4020869" cy="278244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761997" y="3229187"/>
            <a:ext cx="7876258" cy="3127163"/>
          </a:xfrm>
          <a:prstGeom prst="roundRect">
            <a:avLst/>
          </a:prstGeom>
          <a:solidFill>
            <a:schemeClr val="bg1">
              <a:alpha val="9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Helvetica Neue Medium"/>
                <a:cs typeface="Helvetica Neue Medium"/>
              </a:rPr>
              <a:t>Purpose</a:t>
            </a:r>
          </a:p>
          <a:p>
            <a:pPr algn="ctr"/>
            <a:endParaRPr lang="en-US" sz="2800" b="1" dirty="0" smtClean="0">
              <a:solidFill>
                <a:schemeClr val="tx1"/>
              </a:solidFill>
              <a:latin typeface="Helvetica Neue Medium"/>
              <a:cs typeface="Helvetica Neue Medium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Minimize I/O-bound operations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883" y="1622691"/>
            <a:ext cx="948267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8"/>
    </mc:Choice>
    <mc:Fallback xmlns="">
      <p:transition xmlns:p14="http://schemas.microsoft.com/office/powerpoint/2010/main" spd="slow" advTm="16998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18" descr="BlankMap-USA-states.PNG"/>
          <p:cNvPicPr>
            <a:picLocks noChangeAspect="1"/>
          </p:cNvPicPr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9355" y="3116946"/>
            <a:ext cx="5331364" cy="323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Single Global </a:t>
            </a:r>
            <a:r>
              <a:rPr lang="en-US" sz="4000" dirty="0">
                <a:solidFill>
                  <a:srgbClr val="0000FF"/>
                </a:solidFill>
              </a:rPr>
              <a:t>Origin </a:t>
            </a:r>
            <a:r>
              <a:rPr lang="en-US" sz="4000" dirty="0" smtClean="0">
                <a:solidFill>
                  <a:srgbClr val="0000FF"/>
                </a:solidFill>
              </a:rPr>
              <a:t>Cache (FIFO)</a:t>
            </a:r>
            <a:endParaRPr lang="en-US" sz="40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404695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1917993" y="1783925"/>
            <a:ext cx="1244786" cy="74424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Browser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1404696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236318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3749616" y="1783925"/>
            <a:ext cx="1131146" cy="74424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Edge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3236319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068500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5581798" y="1783925"/>
            <a:ext cx="1131146" cy="74424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Origin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5068501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3624062" y="1249332"/>
            <a:ext cx="1371271" cy="1371055"/>
            <a:chOff x="3624062" y="1249332"/>
            <a:chExt cx="1371271" cy="1371055"/>
          </a:xfrm>
        </p:grpSpPr>
        <p:sp>
          <p:nvSpPr>
            <p:cNvPr id="59" name="Rounded Rectangle 58"/>
            <p:cNvSpPr/>
            <p:nvPr/>
          </p:nvSpPr>
          <p:spPr>
            <a:xfrm>
              <a:off x="3624062" y="1319887"/>
              <a:ext cx="1371271" cy="1300500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998505" y="1249332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PoP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73550" y="1241778"/>
            <a:ext cx="2972006" cy="1371055"/>
            <a:chOff x="273550" y="1241778"/>
            <a:chExt cx="2972006" cy="1371055"/>
          </a:xfrm>
        </p:grpSpPr>
        <p:sp>
          <p:nvSpPr>
            <p:cNvPr id="65" name="Rounded Rectangle 64"/>
            <p:cNvSpPr/>
            <p:nvPr/>
          </p:nvSpPr>
          <p:spPr>
            <a:xfrm>
              <a:off x="273550" y="1312333"/>
              <a:ext cx="2972006" cy="1300500"/>
            </a:xfrm>
            <a:prstGeom prst="roundRect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330971" y="1241778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Client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475274" y="1241778"/>
            <a:ext cx="3499393" cy="1378609"/>
            <a:chOff x="3624062" y="1241778"/>
            <a:chExt cx="3499393" cy="1378609"/>
          </a:xfrm>
        </p:grpSpPr>
        <p:sp>
          <p:nvSpPr>
            <p:cNvPr id="68" name="Rounded Rectangle 67"/>
            <p:cNvSpPr/>
            <p:nvPr/>
          </p:nvSpPr>
          <p:spPr>
            <a:xfrm>
              <a:off x="3624062" y="1319887"/>
              <a:ext cx="3499393" cy="1300500"/>
            </a:xfrm>
            <a:prstGeom prst="roundRect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536622" y="1241778"/>
              <a:ext cx="15990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Data Center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722782" y="2573205"/>
            <a:ext cx="11038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8000"/>
                </a:solidFill>
                <a:latin typeface="Helvetica Neue Medium"/>
                <a:cs typeface="Helvetica Neue Medium"/>
              </a:rPr>
              <a:t>(Tens)</a:t>
            </a:r>
            <a:endParaRPr lang="en-US" sz="22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46111" y="2573205"/>
            <a:ext cx="1449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800000"/>
                </a:solidFill>
                <a:latin typeface="Helvetica Neue Medium"/>
                <a:cs typeface="Helvetica Neue Medium"/>
              </a:rPr>
              <a:t>(Millions)</a:t>
            </a:r>
            <a:endParaRPr lang="en-US" sz="2200" dirty="0">
              <a:solidFill>
                <a:srgbClr val="8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553200" y="2573205"/>
            <a:ext cx="1449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660066"/>
                </a:solidFill>
                <a:latin typeface="Helvetica Neue Medium"/>
                <a:cs typeface="Helvetica Neue Medium"/>
              </a:rPr>
              <a:t>(Four)</a:t>
            </a:r>
            <a:endParaRPr lang="en-US" sz="2200" dirty="0">
              <a:solidFill>
                <a:srgbClr val="660066"/>
              </a:solidFill>
              <a:latin typeface="Helvetica Neue Medium"/>
              <a:cs typeface="Helvetica Neue Medium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481109" y="3609824"/>
            <a:ext cx="1678702" cy="903970"/>
            <a:chOff x="858344" y="3609824"/>
            <a:chExt cx="1678702" cy="903970"/>
          </a:xfrm>
        </p:grpSpPr>
        <p:sp>
          <p:nvSpPr>
            <p:cNvPr id="63" name="Extract 62"/>
            <p:cNvSpPr/>
            <p:nvPr/>
          </p:nvSpPr>
          <p:spPr>
            <a:xfrm rot="17805570">
              <a:off x="879594" y="3588574"/>
              <a:ext cx="903970" cy="946469"/>
            </a:xfrm>
            <a:prstGeom prst="flowChartExtract">
              <a:avLst/>
            </a:prstGeom>
            <a:solidFill>
              <a:srgbClr val="0000FF"/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4" name="Extract 63"/>
            <p:cNvSpPr/>
            <p:nvPr/>
          </p:nvSpPr>
          <p:spPr>
            <a:xfrm rot="10173811">
              <a:off x="948459" y="3706701"/>
              <a:ext cx="1588587" cy="247728"/>
            </a:xfrm>
            <a:prstGeom prst="flowChartExtra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404196" y="4643367"/>
            <a:ext cx="1482719" cy="607848"/>
            <a:chOff x="781431" y="4643367"/>
            <a:chExt cx="1482719" cy="607848"/>
          </a:xfrm>
        </p:grpSpPr>
        <p:sp>
          <p:nvSpPr>
            <p:cNvPr id="70" name="Extract 69"/>
            <p:cNvSpPr/>
            <p:nvPr/>
          </p:nvSpPr>
          <p:spPr>
            <a:xfrm rot="16803332">
              <a:off x="997496" y="4465442"/>
              <a:ext cx="410339" cy="766189"/>
            </a:xfrm>
            <a:prstGeom prst="flowChartExtra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1" name="Extract 70"/>
            <p:cNvSpPr/>
            <p:nvPr/>
          </p:nvSpPr>
          <p:spPr>
            <a:xfrm rot="2109232">
              <a:off x="781431" y="5026583"/>
              <a:ext cx="1482719" cy="224632"/>
            </a:xfrm>
            <a:prstGeom prst="flowChartExtra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75" name="Extract 74"/>
          <p:cNvSpPr/>
          <p:nvPr/>
        </p:nvSpPr>
        <p:spPr>
          <a:xfrm rot="6368430">
            <a:off x="5627553" y="4090414"/>
            <a:ext cx="410339" cy="913863"/>
          </a:xfrm>
          <a:prstGeom prst="flowChartExtra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6" name="Extract 75"/>
          <p:cNvSpPr/>
          <p:nvPr/>
        </p:nvSpPr>
        <p:spPr>
          <a:xfrm rot="12928348">
            <a:off x="4707269" y="4158560"/>
            <a:ext cx="1579479" cy="352035"/>
          </a:xfrm>
          <a:prstGeom prst="flowChartExtra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8" name="Extract 77"/>
          <p:cNvSpPr/>
          <p:nvPr/>
        </p:nvSpPr>
        <p:spPr>
          <a:xfrm rot="5714751">
            <a:off x="5542789" y="4501629"/>
            <a:ext cx="554884" cy="997415"/>
          </a:xfrm>
          <a:prstGeom prst="flowChartExtract">
            <a:avLst/>
          </a:prstGeom>
          <a:solidFill>
            <a:srgbClr val="660066"/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9" name="Extract 78"/>
          <p:cNvSpPr/>
          <p:nvPr/>
        </p:nvSpPr>
        <p:spPr>
          <a:xfrm rot="20115061">
            <a:off x="4569263" y="5186845"/>
            <a:ext cx="1758600" cy="234190"/>
          </a:xfrm>
          <a:prstGeom prst="flowChartExtract">
            <a:avLst/>
          </a:prstGeom>
          <a:solidFill>
            <a:srgbClr val="660066"/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6" name="Donut 45"/>
          <p:cNvSpPr>
            <a:spLocks noChangeAspect="1"/>
          </p:cNvSpPr>
          <p:nvPr/>
        </p:nvSpPr>
        <p:spPr>
          <a:xfrm>
            <a:off x="3175745" y="3556587"/>
            <a:ext cx="2286000" cy="2286000"/>
          </a:xfrm>
          <a:prstGeom prst="donut">
            <a:avLst>
              <a:gd name="adj" fmla="val 5426"/>
            </a:avLst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8" name="Block Arc 47"/>
          <p:cNvSpPr>
            <a:spLocks noChangeAspect="1"/>
          </p:cNvSpPr>
          <p:nvPr/>
        </p:nvSpPr>
        <p:spPr>
          <a:xfrm>
            <a:off x="3163415" y="3568916"/>
            <a:ext cx="2286000" cy="2286000"/>
          </a:xfrm>
          <a:prstGeom prst="blockArc">
            <a:avLst>
              <a:gd name="adj1" fmla="val 16190706"/>
              <a:gd name="adj2" fmla="val 21477795"/>
              <a:gd name="adj3" fmla="val 4476"/>
            </a:avLst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0" name="Block Arc 49"/>
          <p:cNvSpPr>
            <a:spLocks noChangeAspect="1"/>
          </p:cNvSpPr>
          <p:nvPr/>
        </p:nvSpPr>
        <p:spPr>
          <a:xfrm rot="10800000">
            <a:off x="3180185" y="3561039"/>
            <a:ext cx="2286000" cy="2286000"/>
          </a:xfrm>
          <a:prstGeom prst="blockArc">
            <a:avLst>
              <a:gd name="adj1" fmla="val 16190706"/>
              <a:gd name="adj2" fmla="val 33"/>
              <a:gd name="adj3" fmla="val 450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9" name="Block Arc 48"/>
          <p:cNvSpPr>
            <a:spLocks noChangeAspect="1"/>
          </p:cNvSpPr>
          <p:nvPr/>
        </p:nvSpPr>
        <p:spPr>
          <a:xfrm rot="5400000">
            <a:off x="3163415" y="3556587"/>
            <a:ext cx="2286000" cy="2286000"/>
          </a:xfrm>
          <a:prstGeom prst="blockArc">
            <a:avLst>
              <a:gd name="adj1" fmla="val 16190706"/>
              <a:gd name="adj2" fmla="val 33"/>
              <a:gd name="adj3" fmla="val 4505"/>
            </a:avLst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3540759" y="4096264"/>
            <a:ext cx="1534316" cy="990631"/>
            <a:chOff x="1917994" y="4096264"/>
            <a:chExt cx="1534316" cy="990631"/>
          </a:xfrm>
        </p:grpSpPr>
        <p:cxnSp>
          <p:nvCxnSpPr>
            <p:cNvPr id="80" name="Straight Connector 79"/>
            <p:cNvCxnSpPr/>
            <p:nvPr/>
          </p:nvCxnSpPr>
          <p:spPr>
            <a:xfrm flipH="1" flipV="1">
              <a:off x="1917994" y="4096264"/>
              <a:ext cx="745217" cy="548374"/>
            </a:xfrm>
            <a:prstGeom prst="line">
              <a:avLst/>
            </a:prstGeom>
            <a:ln>
              <a:solidFill>
                <a:schemeClr val="tx1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2046727" y="4656008"/>
              <a:ext cx="140558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latin typeface="Helvetica Neue Medium"/>
                  <a:cs typeface="Helvetica Neue Medium"/>
                </a:rPr>
                <a:t>Hash(</a:t>
              </a:r>
              <a:r>
                <a:rPr lang="en-US" sz="2200" dirty="0" err="1" smtClean="0">
                  <a:latin typeface="Helvetica Neue Medium"/>
                  <a:cs typeface="Helvetica Neue Medium"/>
                </a:rPr>
                <a:t>url</a:t>
              </a:r>
              <a:r>
                <a:rPr lang="en-US" sz="2200" dirty="0" smtClean="0">
                  <a:latin typeface="Helvetica Neue Medium"/>
                  <a:cs typeface="Helvetica Neue Medium"/>
                </a:rPr>
                <a:t>)</a:t>
              </a:r>
              <a:endParaRPr lang="en-US" sz="2200" dirty="0">
                <a:latin typeface="Helvetica Neue Medium"/>
                <a:cs typeface="Helvetica Neue Medium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25</a:t>
            </a:fld>
            <a:endParaRPr lang="en-US" dirty="0"/>
          </a:p>
        </p:txBody>
      </p:sp>
      <p:sp>
        <p:nvSpPr>
          <p:cNvPr id="73" name="Freeform 72"/>
          <p:cNvSpPr/>
          <p:nvPr/>
        </p:nvSpPr>
        <p:spPr>
          <a:xfrm>
            <a:off x="2049567" y="5528852"/>
            <a:ext cx="2004459" cy="827498"/>
          </a:xfrm>
          <a:custGeom>
            <a:avLst/>
            <a:gdLst>
              <a:gd name="connsiteX0" fmla="*/ 107104 w 3457928"/>
              <a:gd name="connsiteY0" fmla="*/ 0 h 1744143"/>
              <a:gd name="connsiteX1" fmla="*/ 1193444 w 3457928"/>
              <a:gd name="connsiteY1" fmla="*/ 0 h 1744143"/>
              <a:gd name="connsiteX2" fmla="*/ 1881969 w 3457928"/>
              <a:gd name="connsiteY2" fmla="*/ 474284 h 1744143"/>
              <a:gd name="connsiteX3" fmla="*/ 2325686 w 3457928"/>
              <a:gd name="connsiteY3" fmla="*/ 611980 h 1744143"/>
              <a:gd name="connsiteX4" fmla="*/ 2983610 w 3457928"/>
              <a:gd name="connsiteY4" fmla="*/ 902670 h 1744143"/>
              <a:gd name="connsiteX5" fmla="*/ 3457928 w 3457928"/>
              <a:gd name="connsiteY5" fmla="*/ 1269858 h 1744143"/>
              <a:gd name="connsiteX6" fmla="*/ 3396725 w 3457928"/>
              <a:gd name="connsiteY6" fmla="*/ 1698244 h 1744143"/>
              <a:gd name="connsiteX7" fmla="*/ 2631697 w 3457928"/>
              <a:gd name="connsiteY7" fmla="*/ 1744143 h 1744143"/>
              <a:gd name="connsiteX8" fmla="*/ 1193444 w 3457928"/>
              <a:gd name="connsiteY8" fmla="*/ 1713544 h 1744143"/>
              <a:gd name="connsiteX9" fmla="*/ 0 w 3457928"/>
              <a:gd name="connsiteY9" fmla="*/ 1682945 h 1744143"/>
              <a:gd name="connsiteX10" fmla="*/ 45902 w 3457928"/>
              <a:gd name="connsiteY10" fmla="*/ 0 h 1744143"/>
              <a:gd name="connsiteX11" fmla="*/ 107104 w 3457928"/>
              <a:gd name="connsiteY11" fmla="*/ 0 h 174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7928" h="1744143">
                <a:moveTo>
                  <a:pt x="107104" y="0"/>
                </a:moveTo>
                <a:lnTo>
                  <a:pt x="1193444" y="0"/>
                </a:lnTo>
                <a:lnTo>
                  <a:pt x="1881969" y="474284"/>
                </a:lnTo>
                <a:lnTo>
                  <a:pt x="2325686" y="611980"/>
                </a:lnTo>
                <a:lnTo>
                  <a:pt x="2983610" y="902670"/>
                </a:lnTo>
                <a:lnTo>
                  <a:pt x="3457928" y="1269858"/>
                </a:lnTo>
                <a:lnTo>
                  <a:pt x="3396725" y="1698244"/>
                </a:lnTo>
                <a:lnTo>
                  <a:pt x="2631697" y="1744143"/>
                </a:lnTo>
                <a:lnTo>
                  <a:pt x="1193444" y="1713544"/>
                </a:lnTo>
                <a:lnTo>
                  <a:pt x="0" y="1682945"/>
                </a:lnTo>
                <a:lnTo>
                  <a:pt x="45902" y="0"/>
                </a:lnTo>
                <a:lnTo>
                  <a:pt x="10710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>
            <a:spLocks noChangeAspect="1"/>
          </p:cNvSpPr>
          <p:nvPr/>
        </p:nvSpPr>
        <p:spPr>
          <a:xfrm>
            <a:off x="6132337" y="4320078"/>
            <a:ext cx="91440" cy="91440"/>
          </a:xfrm>
          <a:prstGeom prst="ellipse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85" name="Oval 84"/>
          <p:cNvSpPr>
            <a:spLocks noChangeAspect="1"/>
          </p:cNvSpPr>
          <p:nvPr/>
        </p:nvSpPr>
        <p:spPr>
          <a:xfrm>
            <a:off x="6556873" y="406927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cxnSp>
        <p:nvCxnSpPr>
          <p:cNvPr id="86" name="Straight Connector 85"/>
          <p:cNvCxnSpPr>
            <a:stCxn id="84" idx="7"/>
            <a:endCxn id="85" idx="2"/>
          </p:cNvCxnSpPr>
          <p:nvPr/>
        </p:nvCxnSpPr>
        <p:spPr>
          <a:xfrm flipV="1">
            <a:off x="6210386" y="4158724"/>
            <a:ext cx="346487" cy="174745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5" name="Picture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883" y="1622691"/>
            <a:ext cx="948267" cy="948267"/>
          </a:xfrm>
          <a:prstGeom prst="rect">
            <a:avLst/>
          </a:prstGeom>
        </p:spPr>
      </p:pic>
      <p:grpSp>
        <p:nvGrpSpPr>
          <p:cNvPr id="52" name="Group 51"/>
          <p:cNvGrpSpPr/>
          <p:nvPr/>
        </p:nvGrpSpPr>
        <p:grpSpPr>
          <a:xfrm>
            <a:off x="508010" y="3116946"/>
            <a:ext cx="2027994" cy="877834"/>
            <a:chOff x="508010" y="3116946"/>
            <a:chExt cx="2027994" cy="877834"/>
          </a:xfrm>
        </p:grpSpPr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2307404" y="3766180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54" name="Rectangular Callout 53"/>
            <p:cNvSpPr/>
            <p:nvPr/>
          </p:nvSpPr>
          <p:spPr>
            <a:xfrm>
              <a:off x="508010" y="3116946"/>
              <a:ext cx="1229919" cy="877834"/>
            </a:xfrm>
            <a:prstGeom prst="wedgeRectCallout">
              <a:avLst>
                <a:gd name="adj1" fmla="val 105196"/>
                <a:gd name="adj2" fmla="val 37552"/>
              </a:avLst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1330971" y="3259667"/>
              <a:ext cx="293301" cy="62061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08011" y="4600888"/>
            <a:ext cx="1938546" cy="954838"/>
            <a:chOff x="508011" y="4600888"/>
            <a:chExt cx="1938546" cy="954838"/>
          </a:xfrm>
        </p:grpSpPr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2217957" y="4600888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88" name="Rectangular Callout 87"/>
            <p:cNvSpPr/>
            <p:nvPr/>
          </p:nvSpPr>
          <p:spPr>
            <a:xfrm>
              <a:off x="508011" y="4677892"/>
              <a:ext cx="1229919" cy="877834"/>
            </a:xfrm>
            <a:prstGeom prst="wedgeRectCallout">
              <a:avLst>
                <a:gd name="adj1" fmla="val 99459"/>
                <a:gd name="adj2" fmla="val -46038"/>
              </a:avLst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1330971" y="4829488"/>
              <a:ext cx="293301" cy="62061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6298682" y="3809254"/>
            <a:ext cx="2012203" cy="1042358"/>
            <a:chOff x="6298682" y="3809254"/>
            <a:chExt cx="2012203" cy="1042358"/>
          </a:xfrm>
        </p:grpSpPr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6298682" y="4623012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92" name="Rectangular Callout 91"/>
            <p:cNvSpPr/>
            <p:nvPr/>
          </p:nvSpPr>
          <p:spPr>
            <a:xfrm>
              <a:off x="7080966" y="3809254"/>
              <a:ext cx="1229919" cy="877834"/>
            </a:xfrm>
            <a:prstGeom prst="wedgeRectCallout">
              <a:avLst>
                <a:gd name="adj1" fmla="val -104764"/>
                <a:gd name="adj2" fmla="val 56842"/>
              </a:avLst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93" name="Rounded Rectangle 92"/>
            <p:cNvSpPr/>
            <p:nvPr/>
          </p:nvSpPr>
          <p:spPr>
            <a:xfrm>
              <a:off x="7232213" y="3937863"/>
              <a:ext cx="293301" cy="62061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6324730" y="4888209"/>
            <a:ext cx="1845044" cy="1106434"/>
            <a:chOff x="6324730" y="4888209"/>
            <a:chExt cx="1845044" cy="1106434"/>
          </a:xfrm>
        </p:grpSpPr>
        <p:sp>
          <p:nvSpPr>
            <p:cNvPr id="95" name="Oval 94"/>
            <p:cNvSpPr>
              <a:spLocks noChangeAspect="1"/>
            </p:cNvSpPr>
            <p:nvPr/>
          </p:nvSpPr>
          <p:spPr>
            <a:xfrm>
              <a:off x="6324730" y="4888209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96" name="Rectangular Callout 95"/>
            <p:cNvSpPr/>
            <p:nvPr/>
          </p:nvSpPr>
          <p:spPr>
            <a:xfrm>
              <a:off x="6939855" y="5116809"/>
              <a:ext cx="1229919" cy="877834"/>
            </a:xfrm>
            <a:prstGeom prst="wedgeRectCallout">
              <a:avLst>
                <a:gd name="adj1" fmla="val -89848"/>
                <a:gd name="adj2" fmla="val -58898"/>
              </a:avLst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7080966" y="5245418"/>
              <a:ext cx="293301" cy="62061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1508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36"/>
    </mc:Choice>
    <mc:Fallback xmlns="">
      <p:transition xmlns:p14="http://schemas.microsoft.com/office/powerpoint/2010/main" spd="slow" advTm="133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Single Global </a:t>
            </a:r>
            <a:r>
              <a:rPr lang="en-US" sz="4000" dirty="0">
                <a:solidFill>
                  <a:srgbClr val="0000FF"/>
                </a:solidFill>
              </a:rPr>
              <a:t>Origin </a:t>
            </a:r>
            <a:r>
              <a:rPr lang="en-US" sz="4000" dirty="0" smtClean="0">
                <a:solidFill>
                  <a:srgbClr val="0000FF"/>
                </a:solidFill>
              </a:rPr>
              <a:t>Cache (FIFO)</a:t>
            </a:r>
            <a:endParaRPr lang="en-US" sz="40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404695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1917993" y="1783925"/>
            <a:ext cx="1203754" cy="74424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Browser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1404696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236318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3749616" y="1783925"/>
            <a:ext cx="1131146" cy="74424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Edge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3236319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068500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5581798" y="1783925"/>
            <a:ext cx="1131146" cy="74424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Origin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5068501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3624062" y="1249332"/>
            <a:ext cx="1371271" cy="1371055"/>
            <a:chOff x="3624062" y="1249332"/>
            <a:chExt cx="1371271" cy="1371055"/>
          </a:xfrm>
        </p:grpSpPr>
        <p:sp>
          <p:nvSpPr>
            <p:cNvPr id="59" name="Rounded Rectangle 58"/>
            <p:cNvSpPr/>
            <p:nvPr/>
          </p:nvSpPr>
          <p:spPr>
            <a:xfrm>
              <a:off x="3624062" y="1319887"/>
              <a:ext cx="1371271" cy="1300500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998505" y="1249332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PoP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73550" y="1241778"/>
            <a:ext cx="2972006" cy="1371055"/>
            <a:chOff x="273550" y="1241778"/>
            <a:chExt cx="2972006" cy="1371055"/>
          </a:xfrm>
        </p:grpSpPr>
        <p:sp>
          <p:nvSpPr>
            <p:cNvPr id="65" name="Rounded Rectangle 64"/>
            <p:cNvSpPr/>
            <p:nvPr/>
          </p:nvSpPr>
          <p:spPr>
            <a:xfrm>
              <a:off x="273550" y="1312333"/>
              <a:ext cx="2972006" cy="1300500"/>
            </a:xfrm>
            <a:prstGeom prst="roundRect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330971" y="1241778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Client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475274" y="1241778"/>
            <a:ext cx="3499393" cy="1378609"/>
            <a:chOff x="3624062" y="1241778"/>
            <a:chExt cx="3499393" cy="1378609"/>
          </a:xfrm>
        </p:grpSpPr>
        <p:sp>
          <p:nvSpPr>
            <p:cNvPr id="68" name="Rounded Rectangle 67"/>
            <p:cNvSpPr/>
            <p:nvPr/>
          </p:nvSpPr>
          <p:spPr>
            <a:xfrm>
              <a:off x="3624062" y="1319887"/>
              <a:ext cx="3499393" cy="1300500"/>
            </a:xfrm>
            <a:prstGeom prst="roundRect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536622" y="1241778"/>
              <a:ext cx="15990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Data Center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722782" y="2573205"/>
            <a:ext cx="11038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8000"/>
                </a:solidFill>
                <a:latin typeface="Helvetica Neue Medium"/>
                <a:cs typeface="Helvetica Neue Medium"/>
              </a:rPr>
              <a:t>(Tens)</a:t>
            </a:r>
            <a:endParaRPr lang="en-US" sz="22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46111" y="2573205"/>
            <a:ext cx="1449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800000"/>
                </a:solidFill>
                <a:latin typeface="Helvetica Neue Medium"/>
                <a:cs typeface="Helvetica Neue Medium"/>
              </a:rPr>
              <a:t>(Millions)</a:t>
            </a:r>
            <a:endParaRPr lang="en-US" sz="2200" dirty="0">
              <a:solidFill>
                <a:srgbClr val="8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553200" y="2573205"/>
            <a:ext cx="1449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660066"/>
                </a:solidFill>
                <a:latin typeface="Helvetica Neue Medium"/>
                <a:cs typeface="Helvetica Neue Medium"/>
              </a:rPr>
              <a:t>(Four)</a:t>
            </a:r>
            <a:endParaRPr lang="en-US" sz="2200" dirty="0">
              <a:solidFill>
                <a:srgbClr val="660066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26</a:t>
            </a:fld>
            <a:endParaRPr lang="en-US" dirty="0"/>
          </a:p>
        </p:txBody>
      </p:sp>
      <p:pic>
        <p:nvPicPr>
          <p:cNvPr id="44" name="Picture 18" descr="BlankMap-USA-states.PNG"/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9355" y="3116946"/>
            <a:ext cx="5331364" cy="323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Freeform 75"/>
          <p:cNvSpPr/>
          <p:nvPr/>
        </p:nvSpPr>
        <p:spPr>
          <a:xfrm>
            <a:off x="2049567" y="5528852"/>
            <a:ext cx="2004459" cy="827498"/>
          </a:xfrm>
          <a:custGeom>
            <a:avLst/>
            <a:gdLst>
              <a:gd name="connsiteX0" fmla="*/ 107104 w 3457928"/>
              <a:gd name="connsiteY0" fmla="*/ 0 h 1744143"/>
              <a:gd name="connsiteX1" fmla="*/ 1193444 w 3457928"/>
              <a:gd name="connsiteY1" fmla="*/ 0 h 1744143"/>
              <a:gd name="connsiteX2" fmla="*/ 1881969 w 3457928"/>
              <a:gd name="connsiteY2" fmla="*/ 474284 h 1744143"/>
              <a:gd name="connsiteX3" fmla="*/ 2325686 w 3457928"/>
              <a:gd name="connsiteY3" fmla="*/ 611980 h 1744143"/>
              <a:gd name="connsiteX4" fmla="*/ 2983610 w 3457928"/>
              <a:gd name="connsiteY4" fmla="*/ 902670 h 1744143"/>
              <a:gd name="connsiteX5" fmla="*/ 3457928 w 3457928"/>
              <a:gd name="connsiteY5" fmla="*/ 1269858 h 1744143"/>
              <a:gd name="connsiteX6" fmla="*/ 3396725 w 3457928"/>
              <a:gd name="connsiteY6" fmla="*/ 1698244 h 1744143"/>
              <a:gd name="connsiteX7" fmla="*/ 2631697 w 3457928"/>
              <a:gd name="connsiteY7" fmla="*/ 1744143 h 1744143"/>
              <a:gd name="connsiteX8" fmla="*/ 1193444 w 3457928"/>
              <a:gd name="connsiteY8" fmla="*/ 1713544 h 1744143"/>
              <a:gd name="connsiteX9" fmla="*/ 0 w 3457928"/>
              <a:gd name="connsiteY9" fmla="*/ 1682945 h 1744143"/>
              <a:gd name="connsiteX10" fmla="*/ 45902 w 3457928"/>
              <a:gd name="connsiteY10" fmla="*/ 0 h 1744143"/>
              <a:gd name="connsiteX11" fmla="*/ 107104 w 3457928"/>
              <a:gd name="connsiteY11" fmla="*/ 0 h 174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7928" h="1744143">
                <a:moveTo>
                  <a:pt x="107104" y="0"/>
                </a:moveTo>
                <a:lnTo>
                  <a:pt x="1193444" y="0"/>
                </a:lnTo>
                <a:lnTo>
                  <a:pt x="1881969" y="474284"/>
                </a:lnTo>
                <a:lnTo>
                  <a:pt x="2325686" y="611980"/>
                </a:lnTo>
                <a:lnTo>
                  <a:pt x="2983610" y="902670"/>
                </a:lnTo>
                <a:lnTo>
                  <a:pt x="3457928" y="1269858"/>
                </a:lnTo>
                <a:lnTo>
                  <a:pt x="3396725" y="1698244"/>
                </a:lnTo>
                <a:lnTo>
                  <a:pt x="2631697" y="1744143"/>
                </a:lnTo>
                <a:lnTo>
                  <a:pt x="1193444" y="1713544"/>
                </a:lnTo>
                <a:lnTo>
                  <a:pt x="0" y="1682945"/>
                </a:lnTo>
                <a:lnTo>
                  <a:pt x="45902" y="0"/>
                </a:lnTo>
                <a:lnTo>
                  <a:pt x="10710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>
            <a:spLocks noChangeAspect="1"/>
          </p:cNvSpPr>
          <p:nvPr/>
        </p:nvSpPr>
        <p:spPr>
          <a:xfrm>
            <a:off x="6132337" y="4320078"/>
            <a:ext cx="91440" cy="91440"/>
          </a:xfrm>
          <a:prstGeom prst="ellipse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82" name="Oval 81"/>
          <p:cNvSpPr>
            <a:spLocks noChangeAspect="1"/>
          </p:cNvSpPr>
          <p:nvPr/>
        </p:nvSpPr>
        <p:spPr>
          <a:xfrm>
            <a:off x="6556873" y="406927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cxnSp>
        <p:nvCxnSpPr>
          <p:cNvPr id="83" name="Straight Connector 82"/>
          <p:cNvCxnSpPr>
            <a:stCxn id="81" idx="7"/>
            <a:endCxn id="82" idx="2"/>
          </p:cNvCxnSpPr>
          <p:nvPr/>
        </p:nvCxnSpPr>
        <p:spPr>
          <a:xfrm flipV="1">
            <a:off x="6210386" y="4158724"/>
            <a:ext cx="346487" cy="174745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2550115" y="3880480"/>
            <a:ext cx="4020869" cy="278244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883" y="1622691"/>
            <a:ext cx="948267" cy="948267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508010" y="3116946"/>
            <a:ext cx="2027994" cy="877834"/>
            <a:chOff x="508010" y="3116946"/>
            <a:chExt cx="2027994" cy="877834"/>
          </a:xfrm>
        </p:grpSpPr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2307404" y="3766180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41" name="Rectangular Callout 40"/>
            <p:cNvSpPr/>
            <p:nvPr/>
          </p:nvSpPr>
          <p:spPr>
            <a:xfrm>
              <a:off x="508010" y="3116946"/>
              <a:ext cx="1229919" cy="877834"/>
            </a:xfrm>
            <a:prstGeom prst="wedgeRectCallout">
              <a:avLst>
                <a:gd name="adj1" fmla="val 105196"/>
                <a:gd name="adj2" fmla="val 37552"/>
              </a:avLst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1330971" y="3259667"/>
              <a:ext cx="293301" cy="62061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08011" y="4600888"/>
            <a:ext cx="1938546" cy="954838"/>
            <a:chOff x="508011" y="4600888"/>
            <a:chExt cx="1938546" cy="954838"/>
          </a:xfrm>
        </p:grpSpPr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2217957" y="4600888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46" name="Rectangular Callout 45"/>
            <p:cNvSpPr/>
            <p:nvPr/>
          </p:nvSpPr>
          <p:spPr>
            <a:xfrm>
              <a:off x="508011" y="4677892"/>
              <a:ext cx="1229919" cy="877834"/>
            </a:xfrm>
            <a:prstGeom prst="wedgeRectCallout">
              <a:avLst>
                <a:gd name="adj1" fmla="val 99459"/>
                <a:gd name="adj2" fmla="val -46038"/>
              </a:avLst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1330971" y="4829488"/>
              <a:ext cx="293301" cy="62061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298682" y="3809254"/>
            <a:ext cx="2012203" cy="1042358"/>
            <a:chOff x="6298682" y="3809254"/>
            <a:chExt cx="2012203" cy="1042358"/>
          </a:xfrm>
        </p:grpSpPr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6298682" y="4623012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50" name="Rectangular Callout 49"/>
            <p:cNvSpPr/>
            <p:nvPr/>
          </p:nvSpPr>
          <p:spPr>
            <a:xfrm>
              <a:off x="7080966" y="3809254"/>
              <a:ext cx="1229919" cy="877834"/>
            </a:xfrm>
            <a:prstGeom prst="wedgeRectCallout">
              <a:avLst>
                <a:gd name="adj1" fmla="val -104764"/>
                <a:gd name="adj2" fmla="val 56842"/>
              </a:avLst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7232213" y="3937863"/>
              <a:ext cx="293301" cy="62061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324730" y="4888209"/>
            <a:ext cx="1845044" cy="1106434"/>
            <a:chOff x="6324730" y="4888209"/>
            <a:chExt cx="1845044" cy="1106434"/>
          </a:xfrm>
        </p:grpSpPr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6324730" y="4888209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54" name="Rectangular Callout 53"/>
            <p:cNvSpPr/>
            <p:nvPr/>
          </p:nvSpPr>
          <p:spPr>
            <a:xfrm>
              <a:off x="6939855" y="5116809"/>
              <a:ext cx="1229919" cy="877834"/>
            </a:xfrm>
            <a:prstGeom prst="wedgeRectCallout">
              <a:avLst>
                <a:gd name="adj1" fmla="val -89848"/>
                <a:gd name="adj2" fmla="val -58898"/>
              </a:avLst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7080966" y="5245418"/>
              <a:ext cx="293301" cy="62061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613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62"/>
    </mc:Choice>
    <mc:Fallback xmlns="">
      <p:transition xmlns:p14="http://schemas.microsoft.com/office/powerpoint/2010/main" spd="slow" advTm="93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46C0A"/>
                </a:solidFill>
              </a:rPr>
              <a:t>Haystack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Backend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7029752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7461764" y="1783925"/>
            <a:ext cx="1409985" cy="74424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Backend (Haystack)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7029753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404695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1917992" y="1783925"/>
            <a:ext cx="1215407" cy="74424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Browser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flipH="1">
            <a:off x="1404696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236318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3749616" y="1783925"/>
            <a:ext cx="1131146" cy="74424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Edge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flipH="1">
            <a:off x="3236319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068500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/>
          <p:cNvSpPr/>
          <p:nvPr/>
        </p:nvSpPr>
        <p:spPr>
          <a:xfrm>
            <a:off x="5581798" y="1783925"/>
            <a:ext cx="1131146" cy="74424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Origin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5068501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7" name="Group 66"/>
          <p:cNvGrpSpPr/>
          <p:nvPr/>
        </p:nvGrpSpPr>
        <p:grpSpPr>
          <a:xfrm>
            <a:off x="3624062" y="1249332"/>
            <a:ext cx="1371271" cy="1371055"/>
            <a:chOff x="3624062" y="1249332"/>
            <a:chExt cx="1371271" cy="1371055"/>
          </a:xfrm>
        </p:grpSpPr>
        <p:sp>
          <p:nvSpPr>
            <p:cNvPr id="68" name="Rounded Rectangle 67"/>
            <p:cNvSpPr/>
            <p:nvPr/>
          </p:nvSpPr>
          <p:spPr>
            <a:xfrm>
              <a:off x="3624062" y="1319887"/>
              <a:ext cx="1371271" cy="1300500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998505" y="1249332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PoP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273550" y="1241778"/>
            <a:ext cx="2972006" cy="1371055"/>
            <a:chOff x="273550" y="1241778"/>
            <a:chExt cx="2972006" cy="1371055"/>
          </a:xfrm>
        </p:grpSpPr>
        <p:sp>
          <p:nvSpPr>
            <p:cNvPr id="71" name="Rounded Rectangle 70"/>
            <p:cNvSpPr/>
            <p:nvPr/>
          </p:nvSpPr>
          <p:spPr>
            <a:xfrm>
              <a:off x="273550" y="1312333"/>
              <a:ext cx="2972006" cy="1300500"/>
            </a:xfrm>
            <a:prstGeom prst="roundRect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330971" y="1241778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Client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5475274" y="1241778"/>
            <a:ext cx="3499393" cy="1378609"/>
            <a:chOff x="3624062" y="1241778"/>
            <a:chExt cx="3499393" cy="1378609"/>
          </a:xfrm>
        </p:grpSpPr>
        <p:sp>
          <p:nvSpPr>
            <p:cNvPr id="74" name="Rounded Rectangle 73"/>
            <p:cNvSpPr/>
            <p:nvPr/>
          </p:nvSpPr>
          <p:spPr>
            <a:xfrm>
              <a:off x="3624062" y="1319887"/>
              <a:ext cx="3499393" cy="1300500"/>
            </a:xfrm>
            <a:prstGeom prst="roundRect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536622" y="1241778"/>
              <a:ext cx="15990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Data Center</a:t>
              </a: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3722782" y="2573205"/>
            <a:ext cx="11038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8000"/>
                </a:solidFill>
                <a:latin typeface="Helvetica Neue Medium"/>
                <a:cs typeface="Helvetica Neue Medium"/>
              </a:rPr>
              <a:t>(Tens)</a:t>
            </a:r>
            <a:endParaRPr lang="en-US" sz="22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046111" y="2573205"/>
            <a:ext cx="1449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800000"/>
                </a:solidFill>
                <a:latin typeface="Helvetica Neue Medium"/>
                <a:cs typeface="Helvetica Neue Medium"/>
              </a:rPr>
              <a:t>(Millions)</a:t>
            </a:r>
            <a:endParaRPr lang="en-US" sz="2200" dirty="0">
              <a:solidFill>
                <a:srgbClr val="8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553200" y="2573205"/>
            <a:ext cx="1449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660066"/>
                </a:solidFill>
                <a:latin typeface="Helvetica Neue Medium"/>
                <a:cs typeface="Helvetica Neue Medium"/>
              </a:rPr>
              <a:t>(Four)</a:t>
            </a:r>
            <a:endParaRPr lang="en-US" sz="2200" dirty="0">
              <a:solidFill>
                <a:srgbClr val="660066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27</a:t>
            </a:fld>
            <a:endParaRPr lang="en-US" dirty="0"/>
          </a:p>
        </p:txBody>
      </p:sp>
      <p:pic>
        <p:nvPicPr>
          <p:cNvPr id="48" name="Picture 18" descr="BlankMap-USA-states.PNG"/>
          <p:cNvPicPr>
            <a:picLocks noChangeAspect="1"/>
          </p:cNvPicPr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9355" y="3116946"/>
            <a:ext cx="5331364" cy="323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Freeform 48"/>
          <p:cNvSpPr/>
          <p:nvPr/>
        </p:nvSpPr>
        <p:spPr>
          <a:xfrm>
            <a:off x="2049567" y="5528852"/>
            <a:ext cx="2004459" cy="827498"/>
          </a:xfrm>
          <a:custGeom>
            <a:avLst/>
            <a:gdLst>
              <a:gd name="connsiteX0" fmla="*/ 107104 w 3457928"/>
              <a:gd name="connsiteY0" fmla="*/ 0 h 1744143"/>
              <a:gd name="connsiteX1" fmla="*/ 1193444 w 3457928"/>
              <a:gd name="connsiteY1" fmla="*/ 0 h 1744143"/>
              <a:gd name="connsiteX2" fmla="*/ 1881969 w 3457928"/>
              <a:gd name="connsiteY2" fmla="*/ 474284 h 1744143"/>
              <a:gd name="connsiteX3" fmla="*/ 2325686 w 3457928"/>
              <a:gd name="connsiteY3" fmla="*/ 611980 h 1744143"/>
              <a:gd name="connsiteX4" fmla="*/ 2983610 w 3457928"/>
              <a:gd name="connsiteY4" fmla="*/ 902670 h 1744143"/>
              <a:gd name="connsiteX5" fmla="*/ 3457928 w 3457928"/>
              <a:gd name="connsiteY5" fmla="*/ 1269858 h 1744143"/>
              <a:gd name="connsiteX6" fmla="*/ 3396725 w 3457928"/>
              <a:gd name="connsiteY6" fmla="*/ 1698244 h 1744143"/>
              <a:gd name="connsiteX7" fmla="*/ 2631697 w 3457928"/>
              <a:gd name="connsiteY7" fmla="*/ 1744143 h 1744143"/>
              <a:gd name="connsiteX8" fmla="*/ 1193444 w 3457928"/>
              <a:gd name="connsiteY8" fmla="*/ 1713544 h 1744143"/>
              <a:gd name="connsiteX9" fmla="*/ 0 w 3457928"/>
              <a:gd name="connsiteY9" fmla="*/ 1682945 h 1744143"/>
              <a:gd name="connsiteX10" fmla="*/ 45902 w 3457928"/>
              <a:gd name="connsiteY10" fmla="*/ 0 h 1744143"/>
              <a:gd name="connsiteX11" fmla="*/ 107104 w 3457928"/>
              <a:gd name="connsiteY11" fmla="*/ 0 h 174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7928" h="1744143">
                <a:moveTo>
                  <a:pt x="107104" y="0"/>
                </a:moveTo>
                <a:lnTo>
                  <a:pt x="1193444" y="0"/>
                </a:lnTo>
                <a:lnTo>
                  <a:pt x="1881969" y="474284"/>
                </a:lnTo>
                <a:lnTo>
                  <a:pt x="2325686" y="611980"/>
                </a:lnTo>
                <a:lnTo>
                  <a:pt x="2983610" y="902670"/>
                </a:lnTo>
                <a:lnTo>
                  <a:pt x="3457928" y="1269858"/>
                </a:lnTo>
                <a:lnTo>
                  <a:pt x="3396725" y="1698244"/>
                </a:lnTo>
                <a:lnTo>
                  <a:pt x="2631697" y="1744143"/>
                </a:lnTo>
                <a:lnTo>
                  <a:pt x="1193444" y="1713544"/>
                </a:lnTo>
                <a:lnTo>
                  <a:pt x="0" y="1682945"/>
                </a:lnTo>
                <a:lnTo>
                  <a:pt x="45902" y="0"/>
                </a:lnTo>
                <a:lnTo>
                  <a:pt x="10710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2307404" y="3766180"/>
            <a:ext cx="228600" cy="228600"/>
          </a:xfrm>
          <a:prstGeom prst="ellipse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6132337" y="4320078"/>
            <a:ext cx="91440" cy="91440"/>
          </a:xfrm>
          <a:prstGeom prst="ellipse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6556873" y="4069277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cxnSp>
        <p:nvCxnSpPr>
          <p:cNvPr id="56" name="Straight Connector 55"/>
          <p:cNvCxnSpPr>
            <a:stCxn id="54" idx="7"/>
            <a:endCxn id="55" idx="2"/>
          </p:cNvCxnSpPr>
          <p:nvPr/>
        </p:nvCxnSpPr>
        <p:spPr>
          <a:xfrm flipV="1">
            <a:off x="6210386" y="4158724"/>
            <a:ext cx="346487" cy="174745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 flipV="1">
            <a:off x="2550115" y="3880480"/>
            <a:ext cx="4020869" cy="278244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Curved Connector 91"/>
          <p:cNvCxnSpPr>
            <a:stCxn id="46" idx="1"/>
            <a:endCxn id="90" idx="4"/>
          </p:cNvCxnSpPr>
          <p:nvPr/>
        </p:nvCxnSpPr>
        <p:spPr>
          <a:xfrm flipH="1">
            <a:off x="927239" y="3569975"/>
            <a:ext cx="403732" cy="9402"/>
          </a:xfrm>
          <a:prstGeom prst="straightConnector1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883" y="1622691"/>
            <a:ext cx="948267" cy="948267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508010" y="3116946"/>
            <a:ext cx="2027994" cy="877834"/>
            <a:chOff x="508010" y="3116946"/>
            <a:chExt cx="2027994" cy="877834"/>
          </a:xfrm>
        </p:grpSpPr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2307404" y="3766180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45" name="Rectangular Callout 44"/>
            <p:cNvSpPr/>
            <p:nvPr/>
          </p:nvSpPr>
          <p:spPr>
            <a:xfrm>
              <a:off x="508010" y="3116946"/>
              <a:ext cx="1229919" cy="877834"/>
            </a:xfrm>
            <a:prstGeom prst="wedgeRectCallout">
              <a:avLst>
                <a:gd name="adj1" fmla="val 105196"/>
                <a:gd name="adj2" fmla="val 37552"/>
              </a:avLst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1330971" y="3259667"/>
              <a:ext cx="293301" cy="62061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08011" y="4600888"/>
            <a:ext cx="1938546" cy="954838"/>
            <a:chOff x="508011" y="4600888"/>
            <a:chExt cx="1938546" cy="954838"/>
          </a:xfrm>
        </p:grpSpPr>
        <p:sp>
          <p:nvSpPr>
            <p:cNvPr id="79" name="Oval 78"/>
            <p:cNvSpPr>
              <a:spLocks noChangeAspect="1"/>
            </p:cNvSpPr>
            <p:nvPr/>
          </p:nvSpPr>
          <p:spPr>
            <a:xfrm>
              <a:off x="2217957" y="4600888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80" name="Rectangular Callout 79"/>
            <p:cNvSpPr/>
            <p:nvPr/>
          </p:nvSpPr>
          <p:spPr>
            <a:xfrm>
              <a:off x="508011" y="4677892"/>
              <a:ext cx="1229919" cy="877834"/>
            </a:xfrm>
            <a:prstGeom prst="wedgeRectCallout">
              <a:avLst>
                <a:gd name="adj1" fmla="val 99459"/>
                <a:gd name="adj2" fmla="val -46038"/>
              </a:avLst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1330971" y="4829488"/>
              <a:ext cx="293301" cy="62061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6298682" y="3809254"/>
            <a:ext cx="2012203" cy="1042358"/>
            <a:chOff x="6298682" y="3809254"/>
            <a:chExt cx="2012203" cy="1042358"/>
          </a:xfrm>
        </p:grpSpPr>
        <p:sp>
          <p:nvSpPr>
            <p:cNvPr id="83" name="Oval 82"/>
            <p:cNvSpPr>
              <a:spLocks noChangeAspect="1"/>
            </p:cNvSpPr>
            <p:nvPr/>
          </p:nvSpPr>
          <p:spPr>
            <a:xfrm>
              <a:off x="6298682" y="4623012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84" name="Rectangular Callout 83"/>
            <p:cNvSpPr/>
            <p:nvPr/>
          </p:nvSpPr>
          <p:spPr>
            <a:xfrm>
              <a:off x="7080966" y="3809254"/>
              <a:ext cx="1229919" cy="877834"/>
            </a:xfrm>
            <a:prstGeom prst="wedgeRectCallout">
              <a:avLst>
                <a:gd name="adj1" fmla="val -104764"/>
                <a:gd name="adj2" fmla="val 56842"/>
              </a:avLst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7232213" y="3937863"/>
              <a:ext cx="293301" cy="62061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324730" y="4888209"/>
            <a:ext cx="1845044" cy="1106434"/>
            <a:chOff x="6324730" y="4888209"/>
            <a:chExt cx="1845044" cy="1106434"/>
          </a:xfrm>
        </p:grpSpPr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6324730" y="4888209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  <a:cs typeface="Helvetica Neue Medium"/>
              </a:endParaRPr>
            </a:p>
          </p:txBody>
        </p:sp>
        <p:sp>
          <p:nvSpPr>
            <p:cNvPr id="88" name="Rectangular Callout 87"/>
            <p:cNvSpPr/>
            <p:nvPr/>
          </p:nvSpPr>
          <p:spPr>
            <a:xfrm>
              <a:off x="6939855" y="5116809"/>
              <a:ext cx="1229919" cy="877834"/>
            </a:xfrm>
            <a:prstGeom prst="wedgeRectCallout">
              <a:avLst>
                <a:gd name="adj1" fmla="val -89848"/>
                <a:gd name="adj2" fmla="val -58898"/>
              </a:avLst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7080966" y="5245418"/>
              <a:ext cx="293301" cy="62061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</p:grpSp>
      <p:sp>
        <p:nvSpPr>
          <p:cNvPr id="90" name="Can 89"/>
          <p:cNvSpPr/>
          <p:nvPr/>
        </p:nvSpPr>
        <p:spPr>
          <a:xfrm>
            <a:off x="634631" y="3264161"/>
            <a:ext cx="292608" cy="630431"/>
          </a:xfrm>
          <a:prstGeom prst="can">
            <a:avLst>
              <a:gd name="adj" fmla="val 39728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91" name="Can 90"/>
          <p:cNvSpPr/>
          <p:nvPr/>
        </p:nvSpPr>
        <p:spPr>
          <a:xfrm>
            <a:off x="640727" y="4829488"/>
            <a:ext cx="292608" cy="630431"/>
          </a:xfrm>
          <a:prstGeom prst="can">
            <a:avLst>
              <a:gd name="adj" fmla="val 39728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94" name="Can 93"/>
          <p:cNvSpPr/>
          <p:nvPr/>
        </p:nvSpPr>
        <p:spPr>
          <a:xfrm>
            <a:off x="7840585" y="3937863"/>
            <a:ext cx="292608" cy="630431"/>
          </a:xfrm>
          <a:prstGeom prst="can">
            <a:avLst>
              <a:gd name="adj" fmla="val 39728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95" name="Can 94"/>
          <p:cNvSpPr/>
          <p:nvPr/>
        </p:nvSpPr>
        <p:spPr>
          <a:xfrm>
            <a:off x="7696283" y="5245418"/>
            <a:ext cx="292608" cy="630431"/>
          </a:xfrm>
          <a:prstGeom prst="can">
            <a:avLst>
              <a:gd name="adj" fmla="val 39728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93" name="Straight Connector 92"/>
          <p:cNvCxnSpPr>
            <a:stCxn id="46" idx="1"/>
            <a:endCxn id="91" idx="4"/>
          </p:cNvCxnSpPr>
          <p:nvPr/>
        </p:nvCxnSpPr>
        <p:spPr>
          <a:xfrm flipH="1">
            <a:off x="933335" y="3569975"/>
            <a:ext cx="397636" cy="1574729"/>
          </a:xfrm>
          <a:prstGeom prst="line">
            <a:avLst/>
          </a:prstGeom>
          <a:ln>
            <a:solidFill>
              <a:srgbClr val="0000FF"/>
            </a:solidFill>
            <a:prstDash val="dash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6774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95"/>
    </mc:Choice>
    <mc:Fallback xmlns="">
      <p:transition xmlns:p14="http://schemas.microsoft.com/office/powerpoint/2010/main" spd="slow" advTm="281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Effective Was Facebook’s CDN?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CDN Effectiveness </a:t>
            </a:r>
            <a:r>
              <a:rPr lang="en-US" altLang="zh-CN" sz="2400" dirty="0" smtClean="0"/>
              <a:t>[SOSP ‘13]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90830" y="2701724"/>
            <a:ext cx="1723813" cy="944748"/>
            <a:chOff x="690830" y="2701724"/>
            <a:chExt cx="1723813" cy="944748"/>
          </a:xfrm>
        </p:grpSpPr>
        <p:sp>
          <p:nvSpPr>
            <p:cNvPr id="33" name="Right Arrow 32"/>
            <p:cNvSpPr/>
            <p:nvPr/>
          </p:nvSpPr>
          <p:spPr>
            <a:xfrm>
              <a:off x="690830" y="2942384"/>
              <a:ext cx="1723813" cy="704088"/>
            </a:xfrm>
            <a:prstGeom prst="rightArrow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34" name="Rectangle 33"/>
            <p:cNvSpPr>
              <a:spLocks noChangeAspect="1"/>
            </p:cNvSpPr>
            <p:nvPr/>
          </p:nvSpPr>
          <p:spPr>
            <a:xfrm>
              <a:off x="739675" y="2701724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solidFill>
                    <a:srgbClr val="8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77.2M</a:t>
              </a:r>
              <a:endParaRPr lang="en-US" sz="2400" dirty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483566" y="2784857"/>
            <a:ext cx="5511801" cy="2478588"/>
            <a:chOff x="2483566" y="2784856"/>
            <a:chExt cx="5511801" cy="2287534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2483566" y="2786390"/>
              <a:ext cx="0" cy="2286000"/>
            </a:xfrm>
            <a:prstGeom prst="line">
              <a:avLst/>
            </a:prstGeom>
            <a:ln>
              <a:solidFill>
                <a:srgbClr val="8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315189" y="2786390"/>
              <a:ext cx="0" cy="2286000"/>
            </a:xfrm>
            <a:prstGeom prst="line">
              <a:avLst/>
            </a:prstGeom>
            <a:ln>
              <a:solidFill>
                <a:srgbClr val="008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6189145" y="2784856"/>
              <a:ext cx="0" cy="2286000"/>
            </a:xfrm>
            <a:prstGeom prst="line">
              <a:avLst/>
            </a:prstGeom>
            <a:ln>
              <a:solidFill>
                <a:srgbClr val="0000FF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7995367" y="2786390"/>
              <a:ext cx="0" cy="228600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2533308" y="3578893"/>
            <a:ext cx="1723813" cy="625594"/>
            <a:chOff x="2533308" y="3578893"/>
            <a:chExt cx="1723813" cy="625594"/>
          </a:xfrm>
        </p:grpSpPr>
        <p:sp>
          <p:nvSpPr>
            <p:cNvPr id="46" name="Right Arrow 45"/>
            <p:cNvSpPr/>
            <p:nvPr/>
          </p:nvSpPr>
          <p:spPr>
            <a:xfrm>
              <a:off x="2533308" y="3957599"/>
              <a:ext cx="1723813" cy="246888"/>
            </a:xfrm>
            <a:prstGeom prst="rightArrow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47" name="Rectangle 46"/>
            <p:cNvSpPr>
              <a:spLocks noChangeAspect="1"/>
            </p:cNvSpPr>
            <p:nvPr/>
          </p:nvSpPr>
          <p:spPr>
            <a:xfrm>
              <a:off x="2668463" y="3578893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solidFill>
                    <a:srgbClr val="008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26.6M</a:t>
              </a:r>
              <a:endParaRPr lang="en-US" sz="2400" dirty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399837" y="3977639"/>
            <a:ext cx="1723813" cy="523625"/>
            <a:chOff x="4399837" y="3977639"/>
            <a:chExt cx="1723813" cy="523625"/>
          </a:xfrm>
        </p:grpSpPr>
        <p:sp>
          <p:nvSpPr>
            <p:cNvPr id="48" name="Right Arrow 47"/>
            <p:cNvSpPr/>
            <p:nvPr/>
          </p:nvSpPr>
          <p:spPr>
            <a:xfrm>
              <a:off x="4399837" y="4400680"/>
              <a:ext cx="1723813" cy="100584"/>
            </a:xfrm>
            <a:prstGeom prst="right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49" name="Rectangle 48"/>
            <p:cNvSpPr>
              <a:spLocks noChangeAspect="1"/>
            </p:cNvSpPr>
            <p:nvPr/>
          </p:nvSpPr>
          <p:spPr>
            <a:xfrm>
              <a:off x="4534992" y="3977639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11.2M</a:t>
              </a:r>
              <a:endParaRPr lang="en-US" sz="24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252679" y="4408584"/>
            <a:ext cx="1723813" cy="502547"/>
            <a:chOff x="6252679" y="4408584"/>
            <a:chExt cx="1723813" cy="502547"/>
          </a:xfrm>
        </p:grpSpPr>
        <p:sp>
          <p:nvSpPr>
            <p:cNvPr id="50" name="Right Arrow 49"/>
            <p:cNvSpPr/>
            <p:nvPr/>
          </p:nvSpPr>
          <p:spPr>
            <a:xfrm>
              <a:off x="6252679" y="4837979"/>
              <a:ext cx="1723813" cy="73152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51" name="Rectangle 50"/>
            <p:cNvSpPr>
              <a:spLocks noChangeAspect="1"/>
            </p:cNvSpPr>
            <p:nvPr/>
          </p:nvSpPr>
          <p:spPr>
            <a:xfrm>
              <a:off x="6387834" y="4408584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solidFill>
                    <a:schemeClr val="accent6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7.6M</a:t>
              </a:r>
              <a:endParaRPr lang="en-US" sz="2400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cxnSp>
        <p:nvCxnSpPr>
          <p:cNvPr id="64" name="Straight Connector 63"/>
          <p:cNvCxnSpPr/>
          <p:nvPr/>
        </p:nvCxnSpPr>
        <p:spPr>
          <a:xfrm>
            <a:off x="7029752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ounded Rectangle 65"/>
          <p:cNvSpPr/>
          <p:nvPr/>
        </p:nvSpPr>
        <p:spPr>
          <a:xfrm>
            <a:off x="7461764" y="1783925"/>
            <a:ext cx="1409985" cy="74424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Backend (Haystack)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 flipH="1">
            <a:off x="7029753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404695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/>
        </p:nvSpPr>
        <p:spPr>
          <a:xfrm>
            <a:off x="1917993" y="1783925"/>
            <a:ext cx="1203754" cy="74424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Browser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 flipH="1">
            <a:off x="1404696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3236318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Rounded Rectangle 82"/>
          <p:cNvSpPr/>
          <p:nvPr/>
        </p:nvSpPr>
        <p:spPr>
          <a:xfrm>
            <a:off x="3749616" y="1783925"/>
            <a:ext cx="1131146" cy="74424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Edge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 flipH="1">
            <a:off x="3236319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5068500" y="2088444"/>
            <a:ext cx="333235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Rounded Rectangle 85"/>
          <p:cNvSpPr/>
          <p:nvPr/>
        </p:nvSpPr>
        <p:spPr>
          <a:xfrm>
            <a:off x="5581798" y="1783925"/>
            <a:ext cx="1131146" cy="74424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Origin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Cache</a:t>
            </a:r>
            <a:endParaRPr lang="en-US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87" name="Straight Connector 86"/>
          <p:cNvCxnSpPr/>
          <p:nvPr/>
        </p:nvCxnSpPr>
        <p:spPr>
          <a:xfrm flipH="1">
            <a:off x="5068501" y="2240018"/>
            <a:ext cx="333234" cy="0"/>
          </a:xfrm>
          <a:prstGeom prst="line">
            <a:avLst/>
          </a:prstGeom>
          <a:ln>
            <a:solidFill>
              <a:srgbClr val="0000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8" name="Group 87"/>
          <p:cNvGrpSpPr/>
          <p:nvPr/>
        </p:nvGrpSpPr>
        <p:grpSpPr>
          <a:xfrm>
            <a:off x="3624062" y="1249332"/>
            <a:ext cx="1371271" cy="1371055"/>
            <a:chOff x="3624062" y="1249332"/>
            <a:chExt cx="1371271" cy="1371055"/>
          </a:xfrm>
        </p:grpSpPr>
        <p:sp>
          <p:nvSpPr>
            <p:cNvPr id="89" name="Rounded Rectangle 88"/>
            <p:cNvSpPr/>
            <p:nvPr/>
          </p:nvSpPr>
          <p:spPr>
            <a:xfrm>
              <a:off x="3624062" y="1319887"/>
              <a:ext cx="1371271" cy="1300500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998505" y="1249332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PoP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273550" y="1241778"/>
            <a:ext cx="2972006" cy="1371055"/>
            <a:chOff x="273550" y="1241778"/>
            <a:chExt cx="2972006" cy="1371055"/>
          </a:xfrm>
        </p:grpSpPr>
        <p:sp>
          <p:nvSpPr>
            <p:cNvPr id="92" name="Rounded Rectangle 91"/>
            <p:cNvSpPr/>
            <p:nvPr/>
          </p:nvSpPr>
          <p:spPr>
            <a:xfrm>
              <a:off x="273550" y="1312333"/>
              <a:ext cx="2972006" cy="1300500"/>
            </a:xfrm>
            <a:prstGeom prst="roundRect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330971" y="1241778"/>
              <a:ext cx="87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Client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5475274" y="1241778"/>
            <a:ext cx="3499393" cy="1378609"/>
            <a:chOff x="3624062" y="1241778"/>
            <a:chExt cx="3499393" cy="1378609"/>
          </a:xfrm>
        </p:grpSpPr>
        <p:sp>
          <p:nvSpPr>
            <p:cNvPr id="95" name="Rounded Rectangle 94"/>
            <p:cNvSpPr/>
            <p:nvPr/>
          </p:nvSpPr>
          <p:spPr>
            <a:xfrm>
              <a:off x="3624062" y="1319887"/>
              <a:ext cx="3499393" cy="1300500"/>
            </a:xfrm>
            <a:prstGeom prst="roundRect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536622" y="1241778"/>
              <a:ext cx="15990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Data Center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020261" y="3850211"/>
            <a:ext cx="1394381" cy="461665"/>
            <a:chOff x="1020261" y="3850211"/>
            <a:chExt cx="1394381" cy="461665"/>
          </a:xfrm>
        </p:grpSpPr>
        <p:sp>
          <p:nvSpPr>
            <p:cNvPr id="97" name="Right Arrow 96"/>
            <p:cNvSpPr/>
            <p:nvPr/>
          </p:nvSpPr>
          <p:spPr>
            <a:xfrm flipH="1">
              <a:off x="2069716" y="3852445"/>
              <a:ext cx="344926" cy="457197"/>
            </a:xfrm>
            <a:prstGeom prst="rightArrow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98" name="Rectangle 97"/>
            <p:cNvSpPr>
              <a:spLocks noChangeAspect="1"/>
            </p:cNvSpPr>
            <p:nvPr/>
          </p:nvSpPr>
          <p:spPr>
            <a:xfrm>
              <a:off x="1020261" y="3850211"/>
              <a:ext cx="118428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solidFill>
                    <a:srgbClr val="8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65.5%</a:t>
              </a:r>
              <a:endParaRPr lang="en-US" sz="2400" dirty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737718" y="4220140"/>
            <a:ext cx="1519403" cy="461665"/>
            <a:chOff x="2737718" y="4220140"/>
            <a:chExt cx="1519403" cy="461665"/>
          </a:xfrm>
        </p:grpSpPr>
        <p:sp>
          <p:nvSpPr>
            <p:cNvPr id="99" name="Right Arrow 98"/>
            <p:cNvSpPr/>
            <p:nvPr/>
          </p:nvSpPr>
          <p:spPr>
            <a:xfrm flipH="1">
              <a:off x="3840635" y="4377820"/>
              <a:ext cx="416486" cy="146304"/>
            </a:xfrm>
            <a:prstGeom prst="rightArrow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100" name="Rectangle 99"/>
            <p:cNvSpPr>
              <a:spLocks noChangeAspect="1"/>
            </p:cNvSpPr>
            <p:nvPr/>
          </p:nvSpPr>
          <p:spPr>
            <a:xfrm>
              <a:off x="2737718" y="4220140"/>
              <a:ext cx="1322437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solidFill>
                    <a:srgbClr val="008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58.0%</a:t>
              </a:r>
              <a:endParaRPr lang="en-US" sz="2400" dirty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636951" y="4643723"/>
            <a:ext cx="1476026" cy="461665"/>
            <a:chOff x="4636951" y="4643723"/>
            <a:chExt cx="1476026" cy="461665"/>
          </a:xfrm>
        </p:grpSpPr>
        <p:sp>
          <p:nvSpPr>
            <p:cNvPr id="101" name="Right Arrow 100"/>
            <p:cNvSpPr/>
            <p:nvPr/>
          </p:nvSpPr>
          <p:spPr>
            <a:xfrm flipH="1">
              <a:off x="5655777" y="4851696"/>
              <a:ext cx="457200" cy="45719"/>
            </a:xfrm>
            <a:prstGeom prst="right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102" name="Rectangle 101"/>
            <p:cNvSpPr>
              <a:spLocks noChangeAspect="1"/>
            </p:cNvSpPr>
            <p:nvPr/>
          </p:nvSpPr>
          <p:spPr>
            <a:xfrm>
              <a:off x="4636951" y="4643723"/>
              <a:ext cx="1138700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31.8%</a:t>
              </a:r>
              <a:endParaRPr lang="en-US" sz="24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sp>
        <p:nvSpPr>
          <p:cNvPr id="104" name="Alternate Process 103"/>
          <p:cNvSpPr/>
          <p:nvPr/>
        </p:nvSpPr>
        <p:spPr>
          <a:xfrm>
            <a:off x="6740732" y="1783925"/>
            <a:ext cx="276690" cy="744241"/>
          </a:xfrm>
          <a:prstGeom prst="flowChartAlternateProcess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711765" y="1949668"/>
            <a:ext cx="377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 Medium"/>
                <a:cs typeface="Helvetica Neue Medium"/>
              </a:rPr>
              <a:t>R</a:t>
            </a:r>
            <a:endParaRPr lang="en-US" dirty="0">
              <a:latin typeface="Helvetica Neue Medium"/>
              <a:cs typeface="Helvetica Neue Medium"/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98778" y="5161720"/>
            <a:ext cx="8929161" cy="1392421"/>
            <a:chOff x="98778" y="5161720"/>
            <a:chExt cx="8929161" cy="1392421"/>
          </a:xfrm>
        </p:grpSpPr>
        <p:sp>
          <p:nvSpPr>
            <p:cNvPr id="57" name="Rectangle 56"/>
            <p:cNvSpPr>
              <a:spLocks noChangeAspect="1"/>
            </p:cNvSpPr>
            <p:nvPr/>
          </p:nvSpPr>
          <p:spPr>
            <a:xfrm>
              <a:off x="98778" y="5177779"/>
              <a:ext cx="2005356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Traffic Share</a:t>
              </a:r>
              <a:endPara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graphicFrame>
          <p:nvGraphicFramePr>
            <p:cNvPr id="59" name="Chart 58"/>
            <p:cNvGraphicFramePr>
              <a:graphicFrameLocks/>
            </p:cNvGraphicFramePr>
            <p:nvPr>
              <p:extLst/>
            </p:nvPr>
          </p:nvGraphicFramePr>
          <p:xfrm>
            <a:off x="1723534" y="5814715"/>
            <a:ext cx="6551731" cy="7394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60" name="Rectangle 59"/>
            <p:cNvSpPr>
              <a:spLocks noChangeAspect="1"/>
            </p:cNvSpPr>
            <p:nvPr/>
          </p:nvSpPr>
          <p:spPr>
            <a:xfrm>
              <a:off x="1628696" y="5165911"/>
              <a:ext cx="189598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solidFill>
                    <a:srgbClr val="8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65.5%</a:t>
              </a:r>
              <a:endParaRPr lang="en-US" sz="2400" dirty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61" name="Rectangle 60"/>
            <p:cNvSpPr>
              <a:spLocks noChangeAspect="1"/>
            </p:cNvSpPr>
            <p:nvPr/>
          </p:nvSpPr>
          <p:spPr>
            <a:xfrm>
              <a:off x="3451843" y="5165911"/>
              <a:ext cx="189598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solidFill>
                    <a:srgbClr val="008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20.0%</a:t>
              </a:r>
              <a:endParaRPr lang="en-US" sz="2400" dirty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62" name="Rectangle 61"/>
            <p:cNvSpPr>
              <a:spLocks noChangeAspect="1"/>
            </p:cNvSpPr>
            <p:nvPr/>
          </p:nvSpPr>
          <p:spPr>
            <a:xfrm>
              <a:off x="5235963" y="5165911"/>
              <a:ext cx="189598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4.6%</a:t>
              </a:r>
              <a:endParaRPr lang="en-US" sz="24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63" name="Rectangle 62"/>
            <p:cNvSpPr>
              <a:spLocks noChangeAspect="1"/>
            </p:cNvSpPr>
            <p:nvPr/>
          </p:nvSpPr>
          <p:spPr>
            <a:xfrm>
              <a:off x="7131951" y="5161720"/>
              <a:ext cx="189598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solidFill>
                    <a:schemeClr val="accent6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9.9%</a:t>
              </a:r>
              <a:endParaRPr lang="en-US" sz="2400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cxnSp>
          <p:nvCxnSpPr>
            <p:cNvPr id="111" name="Straight Connector 110"/>
            <p:cNvCxnSpPr/>
            <p:nvPr/>
          </p:nvCxnSpPr>
          <p:spPr>
            <a:xfrm>
              <a:off x="2483566" y="5639445"/>
              <a:ext cx="968277" cy="358714"/>
            </a:xfrm>
            <a:prstGeom prst="line">
              <a:avLst/>
            </a:prstGeom>
            <a:ln>
              <a:solidFill>
                <a:srgbClr val="8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4304173" y="5639445"/>
              <a:ext cx="2083661" cy="358714"/>
            </a:xfrm>
            <a:prstGeom prst="line">
              <a:avLst/>
            </a:prstGeom>
            <a:ln>
              <a:solidFill>
                <a:srgbClr val="008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6252679" y="5639444"/>
              <a:ext cx="1110308" cy="358715"/>
            </a:xfrm>
            <a:prstGeom prst="line">
              <a:avLst/>
            </a:prstGeom>
            <a:ln>
              <a:solidFill>
                <a:srgbClr val="0000FF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8004714" y="5583937"/>
              <a:ext cx="0" cy="414222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29</a:t>
            </a:fld>
            <a:endParaRPr lang="en-US" dirty="0"/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883" y="1622691"/>
            <a:ext cx="948267" cy="9482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99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4580"/>
    </mc:Choice>
    <mc:Fallback xmlns="">
      <p:transition xmlns:p14="http://schemas.microsoft.com/office/powerpoint/2010/main" advTm="1345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93806"/>
            <a:ext cx="4554281" cy="5117306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Calibri"/>
              </a:rPr>
              <a:t>Web page = </a:t>
            </a:r>
            <a:r>
              <a:rPr lang="en-US" dirty="0" smtClean="0">
                <a:ea typeface="Calibri"/>
                <a:cs typeface="Calibri"/>
              </a:rPr>
              <a:t>HTML file + embedded images/objects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 smtClean="0">
                <a:ea typeface="Calibri"/>
                <a:cs typeface="Calibri"/>
              </a:rPr>
              <a:t>HTML page does not embed objects in it</a:t>
            </a:r>
          </a:p>
          <a:p>
            <a:pPr lvl="1"/>
            <a:r>
              <a:rPr lang="en-US" i="1" dirty="0" smtClean="0">
                <a:ea typeface="Calibri"/>
                <a:cs typeface="Calibri"/>
              </a:rPr>
              <a:t>Q: Why not?</a:t>
            </a:r>
            <a:endParaRPr lang="en-US" i="1" dirty="0" smtClean="0"/>
          </a:p>
        </p:txBody>
      </p:sp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Anatomy of a Web Page Fetch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579638" y="1931452"/>
            <a:ext cx="0" cy="447643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495354" y="1931452"/>
            <a:ext cx="0" cy="436597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5598538" y="1879692"/>
            <a:ext cx="2895227" cy="369332"/>
            <a:chOff x="5598538" y="1879692"/>
            <a:chExt cx="2895227" cy="369332"/>
          </a:xfrm>
        </p:grpSpPr>
        <p:cxnSp>
          <p:nvCxnSpPr>
            <p:cNvPr id="11" name="Straight Arrow Connector 10"/>
            <p:cNvCxnSpPr/>
            <p:nvPr/>
          </p:nvCxnSpPr>
          <p:spPr>
            <a:xfrm rot="120000" flipV="1">
              <a:off x="5598538" y="2198586"/>
              <a:ext cx="2895227" cy="1939"/>
            </a:xfrm>
            <a:prstGeom prst="straightConnector1">
              <a:avLst/>
            </a:prstGeom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 rot="120000">
              <a:off x="7150661" y="1879692"/>
              <a:ext cx="1180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8000"/>
                  </a:solidFill>
                  <a:latin typeface="Arial" charset="0"/>
                  <a:ea typeface="Arial" charset="0"/>
                  <a:cs typeface="Arial" charset="0"/>
                </a:rPr>
                <a:t>TCP SYN</a:t>
              </a:r>
              <a:endParaRPr lang="en-US" sz="1800" dirty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pic>
        <p:nvPicPr>
          <p:cNvPr id="25" name="Picture 24" descr="web-server-32x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7387" y="1493807"/>
            <a:ext cx="406400" cy="406400"/>
          </a:xfrm>
          <a:prstGeom prst="rect">
            <a:avLst/>
          </a:prstGeom>
        </p:spPr>
      </p:pic>
      <p:pic>
        <p:nvPicPr>
          <p:cNvPr id="26" name="Picture 25" descr="monitor-1-32x3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4849" y="1493807"/>
            <a:ext cx="406400" cy="4064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733159" y="1504117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charset="0"/>
                <a:ea typeface="Arial" charset="0"/>
                <a:cs typeface="Arial" charset="0"/>
              </a:rPr>
              <a:t>Client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69315" y="1493807"/>
            <a:ext cx="982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charset="0"/>
                <a:ea typeface="Arial" charset="0"/>
                <a:cs typeface="Arial" charset="0"/>
              </a:rPr>
              <a:t>Server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00562-6296-9E41-94C7-4DAE5BF4E44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5577202" y="2231187"/>
            <a:ext cx="2895227" cy="369332"/>
            <a:chOff x="5577202" y="2231187"/>
            <a:chExt cx="2895227" cy="369332"/>
          </a:xfrm>
        </p:grpSpPr>
        <p:sp>
          <p:nvSpPr>
            <p:cNvPr id="22" name="TextBox 21"/>
            <p:cNvSpPr txBox="1"/>
            <p:nvPr/>
          </p:nvSpPr>
          <p:spPr>
            <a:xfrm rot="21480000">
              <a:off x="5771328" y="2231187"/>
              <a:ext cx="18155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8000"/>
                  </a:solidFill>
                  <a:latin typeface="Arial" charset="0"/>
                  <a:ea typeface="Arial" charset="0"/>
                  <a:cs typeface="Arial" charset="0"/>
                </a:rPr>
                <a:t>TCP SYN+ACK</a:t>
              </a:r>
              <a:endParaRPr lang="en-US" sz="1800" dirty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rot="-120000" flipV="1">
              <a:off x="5577202" y="2562637"/>
              <a:ext cx="2895227" cy="1939"/>
            </a:xfrm>
            <a:prstGeom prst="straightConnector1">
              <a:avLst/>
            </a:prstGeom>
            <a:ln w="38100" cap="flat" cmpd="sng" algn="ctr">
              <a:solidFill>
                <a:srgbClr val="00800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5596061" y="2698721"/>
            <a:ext cx="2895227" cy="369332"/>
            <a:chOff x="5596061" y="2698721"/>
            <a:chExt cx="2895227" cy="369332"/>
          </a:xfrm>
        </p:grpSpPr>
        <p:sp>
          <p:nvSpPr>
            <p:cNvPr id="31" name="TextBox 30"/>
            <p:cNvSpPr txBox="1"/>
            <p:nvPr/>
          </p:nvSpPr>
          <p:spPr>
            <a:xfrm rot="120000">
              <a:off x="5742387" y="2698721"/>
              <a:ext cx="26042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984807"/>
                  </a:solidFill>
                  <a:latin typeface="Arial" charset="0"/>
                  <a:ea typeface="Arial" charset="0"/>
                  <a:cs typeface="Arial" charset="0"/>
                </a:rPr>
                <a:t>HTTP GET /index.html</a:t>
              </a:r>
              <a:endParaRPr lang="en-US" sz="1800" dirty="0">
                <a:solidFill>
                  <a:srgbClr val="98480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rot="120000" flipV="1">
              <a:off x="5596061" y="3055377"/>
              <a:ext cx="2895227" cy="1939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5583873" y="3099143"/>
            <a:ext cx="2895227" cy="369332"/>
            <a:chOff x="5583873" y="3099143"/>
            <a:chExt cx="2895227" cy="369332"/>
          </a:xfrm>
        </p:grpSpPr>
        <p:sp>
          <p:nvSpPr>
            <p:cNvPr id="32" name="TextBox 31"/>
            <p:cNvSpPr txBox="1"/>
            <p:nvPr/>
          </p:nvSpPr>
          <p:spPr>
            <a:xfrm rot="21480000">
              <a:off x="5889955" y="3099143"/>
              <a:ext cx="15783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984807"/>
                  </a:solidFill>
                  <a:latin typeface="Arial" charset="0"/>
                  <a:ea typeface="Arial" charset="0"/>
                  <a:cs typeface="Arial" charset="0"/>
                </a:rPr>
                <a:t>(HTML page)</a:t>
              </a:r>
              <a:endParaRPr lang="en-US" sz="1800" dirty="0">
                <a:solidFill>
                  <a:srgbClr val="98480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rot="-120000" flipV="1">
              <a:off x="5583873" y="3438103"/>
              <a:ext cx="2895227" cy="1939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5590243" y="3458597"/>
            <a:ext cx="2895227" cy="369332"/>
            <a:chOff x="5599387" y="3458597"/>
            <a:chExt cx="2895227" cy="369332"/>
          </a:xfrm>
        </p:grpSpPr>
        <p:sp>
          <p:nvSpPr>
            <p:cNvPr id="34" name="TextBox 33"/>
            <p:cNvSpPr txBox="1"/>
            <p:nvPr/>
          </p:nvSpPr>
          <p:spPr>
            <a:xfrm rot="120000">
              <a:off x="7306898" y="3458597"/>
              <a:ext cx="1078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smtClean="0">
                  <a:solidFill>
                    <a:srgbClr val="008000"/>
                  </a:solidFill>
                  <a:latin typeface="Arial" charset="0"/>
                  <a:ea typeface="Arial" charset="0"/>
                  <a:cs typeface="Arial" charset="0"/>
                </a:rPr>
                <a:t>TCP FIN</a:t>
              </a:r>
              <a:endParaRPr lang="en-US" sz="1800" dirty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rot="120000" flipV="1">
              <a:off x="5599387" y="3758254"/>
              <a:ext cx="2895227" cy="1939"/>
            </a:xfrm>
            <a:prstGeom prst="straightConnector1">
              <a:avLst/>
            </a:prstGeom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4771488" y="2060683"/>
            <a:ext cx="722850" cy="2227782"/>
            <a:chOff x="4771488" y="2060683"/>
            <a:chExt cx="722850" cy="2227782"/>
          </a:xfrm>
        </p:grpSpPr>
        <p:sp>
          <p:nvSpPr>
            <p:cNvPr id="17" name="Left Brace 16"/>
            <p:cNvSpPr/>
            <p:nvPr/>
          </p:nvSpPr>
          <p:spPr>
            <a:xfrm>
              <a:off x="5265738" y="2060683"/>
              <a:ext cx="228600" cy="2227782"/>
            </a:xfrm>
            <a:prstGeom prst="leftBrace">
              <a:avLst>
                <a:gd name="adj1" fmla="val 35239"/>
                <a:gd name="adj2" fmla="val 50000"/>
              </a:avLst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4186584" y="2825513"/>
              <a:ext cx="16314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latin typeface="Arial" charset="0"/>
                  <a:ea typeface="Arial" charset="0"/>
                  <a:cs typeface="Arial" charset="0"/>
                </a:rPr>
                <a:t>Web page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768518" y="4460573"/>
            <a:ext cx="727302" cy="1926045"/>
            <a:chOff x="4768518" y="4212485"/>
            <a:chExt cx="727302" cy="1926045"/>
          </a:xfrm>
        </p:grpSpPr>
        <p:sp>
          <p:nvSpPr>
            <p:cNvPr id="60" name="Left Brace 59"/>
            <p:cNvSpPr/>
            <p:nvPr/>
          </p:nvSpPr>
          <p:spPr>
            <a:xfrm>
              <a:off x="5267220" y="4212485"/>
              <a:ext cx="228600" cy="1926045"/>
            </a:xfrm>
            <a:prstGeom prst="leftBrace">
              <a:avLst>
                <a:gd name="adj1" fmla="val 35239"/>
                <a:gd name="adj2" fmla="val 50000"/>
              </a:avLst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/>
            <p:cNvSpPr txBox="1"/>
            <p:nvPr/>
          </p:nvSpPr>
          <p:spPr>
            <a:xfrm rot="16200000">
              <a:off x="4342761" y="4965819"/>
              <a:ext cx="13131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charset="0"/>
                  <a:ea typeface="Arial" charset="0"/>
                  <a:cs typeface="Arial" charset="0"/>
                </a:rPr>
                <a:t>Objects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583514" y="3786435"/>
            <a:ext cx="2895227" cy="369332"/>
            <a:chOff x="5577202" y="2231187"/>
            <a:chExt cx="2895227" cy="369332"/>
          </a:xfrm>
        </p:grpSpPr>
        <p:sp>
          <p:nvSpPr>
            <p:cNvPr id="45" name="TextBox 44"/>
            <p:cNvSpPr txBox="1"/>
            <p:nvPr/>
          </p:nvSpPr>
          <p:spPr>
            <a:xfrm rot="21480000">
              <a:off x="5822624" y="2231187"/>
              <a:ext cx="17129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8000"/>
                  </a:solidFill>
                  <a:latin typeface="Arial" charset="0"/>
                  <a:ea typeface="Arial" charset="0"/>
                  <a:cs typeface="Arial" charset="0"/>
                </a:rPr>
                <a:t>TCP FIN+ACK</a:t>
              </a:r>
              <a:endParaRPr lang="en-US" sz="1800" dirty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rot="-120000" flipV="1">
              <a:off x="5577202" y="2562637"/>
              <a:ext cx="2895227" cy="1939"/>
            </a:xfrm>
            <a:prstGeom prst="straightConnector1">
              <a:avLst/>
            </a:prstGeom>
            <a:ln w="38100" cap="flat" cmpd="sng" algn="ctr">
              <a:solidFill>
                <a:srgbClr val="00800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5583873" y="4226381"/>
            <a:ext cx="2906497" cy="2572569"/>
            <a:chOff x="5583873" y="4226381"/>
            <a:chExt cx="2906497" cy="2572569"/>
          </a:xfrm>
        </p:grpSpPr>
        <p:sp>
          <p:nvSpPr>
            <p:cNvPr id="42" name="TextBox 41"/>
            <p:cNvSpPr txBox="1"/>
            <p:nvPr/>
          </p:nvSpPr>
          <p:spPr>
            <a:xfrm rot="120000">
              <a:off x="7148997" y="4226381"/>
              <a:ext cx="1180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8000"/>
                  </a:solidFill>
                  <a:latin typeface="Arial" charset="0"/>
                  <a:ea typeface="Arial" charset="0"/>
                  <a:cs typeface="Arial" charset="0"/>
                </a:rPr>
                <a:t>TCP SYN</a:t>
              </a:r>
              <a:endParaRPr lang="en-US" sz="1800" dirty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 rot="5400000">
              <a:off x="6940757" y="6265471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charset="0"/>
                  <a:ea typeface="Arial" charset="0"/>
                  <a:cs typeface="Arial" charset="0"/>
                </a:rPr>
                <a:t>…</a:t>
              </a: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rot="120000" flipV="1">
              <a:off x="5595143" y="4535200"/>
              <a:ext cx="2895227" cy="1939"/>
            </a:xfrm>
            <a:prstGeom prst="straightConnector1">
              <a:avLst/>
            </a:prstGeom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 rot="21480000">
              <a:off x="5777999" y="4567800"/>
              <a:ext cx="18155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8000"/>
                  </a:solidFill>
                  <a:latin typeface="Arial" charset="0"/>
                  <a:ea typeface="Arial" charset="0"/>
                  <a:cs typeface="Arial" charset="0"/>
                </a:rPr>
                <a:t>TCP SYN+ACK</a:t>
              </a:r>
              <a:endParaRPr lang="en-US" sz="1800" dirty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 rot="21480000" flipV="1">
              <a:off x="5583873" y="4899250"/>
              <a:ext cx="2895227" cy="1939"/>
            </a:xfrm>
            <a:prstGeom prst="straightConnector1">
              <a:avLst/>
            </a:prstGeom>
            <a:ln w="38100" cap="flat" cmpd="sng" algn="ctr">
              <a:solidFill>
                <a:srgbClr val="00800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 rot="120000">
              <a:off x="5807663" y="4950743"/>
              <a:ext cx="2591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984807"/>
                  </a:solidFill>
                  <a:latin typeface="Arial" charset="0"/>
                  <a:ea typeface="Arial" charset="0"/>
                  <a:cs typeface="Arial" charset="0"/>
                </a:rPr>
                <a:t>HTTP GET image1.jpg</a:t>
              </a:r>
              <a:endParaRPr lang="en-US" sz="1800" dirty="0">
                <a:solidFill>
                  <a:srgbClr val="98480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 rot="120000" flipV="1">
              <a:off x="5595143" y="5316451"/>
              <a:ext cx="2895227" cy="1939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 rot="21480000">
              <a:off x="5718908" y="5337742"/>
              <a:ext cx="16850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smtClean="0">
                  <a:solidFill>
                    <a:srgbClr val="984807"/>
                  </a:solidFill>
                  <a:latin typeface="Arial" charset="0"/>
                  <a:ea typeface="Arial" charset="0"/>
                  <a:cs typeface="Arial" charset="0"/>
                </a:rPr>
                <a:t>(JPEG image)</a:t>
              </a:r>
              <a:endParaRPr lang="en-US" sz="1800" dirty="0">
                <a:solidFill>
                  <a:srgbClr val="98480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 rot="21480000" flipV="1">
              <a:off x="5592644" y="5667821"/>
              <a:ext cx="2895227" cy="1939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 rot="120000">
              <a:off x="7300155" y="5649504"/>
              <a:ext cx="1078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smtClean="0">
                  <a:solidFill>
                    <a:srgbClr val="008000"/>
                  </a:solidFill>
                  <a:latin typeface="Arial" charset="0"/>
                  <a:ea typeface="Arial" charset="0"/>
                  <a:cs typeface="Arial" charset="0"/>
                </a:rPr>
                <a:t>TCP FIN</a:t>
              </a:r>
              <a:endParaRPr lang="en-US" sz="1800" dirty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rot="120000" flipV="1">
              <a:off x="5592644" y="5949161"/>
              <a:ext cx="2895227" cy="1939"/>
            </a:xfrm>
            <a:prstGeom prst="straightConnector1">
              <a:avLst/>
            </a:prstGeom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/>
            <p:cNvGrpSpPr/>
            <p:nvPr/>
          </p:nvGrpSpPr>
          <p:grpSpPr>
            <a:xfrm>
              <a:off x="5586875" y="5964812"/>
              <a:ext cx="2895227" cy="369332"/>
              <a:chOff x="5577202" y="2231187"/>
              <a:chExt cx="2895227" cy="369332"/>
            </a:xfrm>
          </p:grpSpPr>
          <p:sp>
            <p:nvSpPr>
              <p:cNvPr id="48" name="TextBox 47"/>
              <p:cNvSpPr txBox="1"/>
              <p:nvPr/>
            </p:nvSpPr>
            <p:spPr>
              <a:xfrm rot="21480000">
                <a:off x="5822624" y="2231187"/>
                <a:ext cx="17129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solidFill>
                      <a:srgbClr val="008000"/>
                    </a:solidFill>
                    <a:latin typeface="Arial" charset="0"/>
                    <a:ea typeface="Arial" charset="0"/>
                    <a:cs typeface="Arial" charset="0"/>
                  </a:rPr>
                  <a:t>TCP FIN+ACK</a:t>
                </a:r>
                <a:endParaRPr lang="en-US" sz="1800" dirty="0">
                  <a:solidFill>
                    <a:srgbClr val="00800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cxnSp>
            <p:nvCxnSpPr>
              <p:cNvPr id="49" name="Straight Arrow Connector 48"/>
              <p:cNvCxnSpPr/>
              <p:nvPr/>
            </p:nvCxnSpPr>
            <p:spPr>
              <a:xfrm rot="-120000" flipV="1">
                <a:off x="5577202" y="2562637"/>
                <a:ext cx="2895227" cy="1939"/>
              </a:xfrm>
              <a:prstGeom prst="straightConnector1">
                <a:avLst/>
              </a:prstGeom>
              <a:ln w="38100" cap="flat" cmpd="sng" algn="ctr">
                <a:solidFill>
                  <a:srgbClr val="008000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4119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It Be Improved?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Cache with Different Sizes</a:t>
            </a:r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85800" y="5815584"/>
            <a:ext cx="8133644" cy="633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Picked </a:t>
            </a:r>
            <a:r>
              <a:rPr lang="en-US" sz="2400" dirty="0" smtClean="0"/>
              <a:t>San Jose </a:t>
            </a:r>
            <a:r>
              <a:rPr lang="en-US" sz="2400" dirty="0"/>
              <a:t>edge </a:t>
            </a:r>
            <a:r>
              <a:rPr lang="en-US" sz="2400" dirty="0" smtClean="0"/>
              <a:t>(high traffic, median </a:t>
            </a:r>
            <a:r>
              <a:rPr lang="en-US" sz="2400" dirty="0"/>
              <a:t>hit </a:t>
            </a:r>
            <a:r>
              <a:rPr lang="en-US" sz="2400" dirty="0" smtClean="0"/>
              <a:t>ratio)</a:t>
            </a:r>
          </a:p>
        </p:txBody>
      </p:sp>
      <p:pic>
        <p:nvPicPr>
          <p:cNvPr id="3" name="Picture 2" descr="edge_trace_month_sjc1.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584" y="1225296"/>
            <a:ext cx="6787299" cy="4572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718835" y="2558749"/>
            <a:ext cx="1330042" cy="726322"/>
            <a:chOff x="3991646" y="1968908"/>
            <a:chExt cx="1330042" cy="72632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656667" y="2413007"/>
              <a:ext cx="366889" cy="282223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>
              <a:spLocks noChangeAspect="1"/>
            </p:cNvSpPr>
            <p:nvPr/>
          </p:nvSpPr>
          <p:spPr>
            <a:xfrm>
              <a:off x="3991646" y="1968908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solidFill>
                    <a:srgbClr val="E46C0A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59%</a:t>
              </a:r>
              <a:endParaRPr lang="en-US" sz="2400" dirty="0">
                <a:ln w="1905"/>
                <a:solidFill>
                  <a:srgbClr val="E46C0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31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385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249"/>
    </mc:Choice>
    <mc:Fallback xmlns="">
      <p:transition xmlns:p14="http://schemas.microsoft.com/office/powerpoint/2010/main" spd="slow" advTm="342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dge_trace_month_sjc1.3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584" y="1225296"/>
            <a:ext cx="6787299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Cache with Different Sizes</a:t>
            </a:r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85800" y="5815584"/>
            <a:ext cx="8133644" cy="661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“</a:t>
            </a:r>
            <a:r>
              <a:rPr lang="en-US" sz="2400" dirty="0">
                <a:solidFill>
                  <a:srgbClr val="800000"/>
                </a:solidFill>
              </a:rPr>
              <a:t>x</a:t>
            </a:r>
            <a:r>
              <a:rPr lang="en-US" sz="2400" dirty="0"/>
              <a:t>” </a:t>
            </a:r>
            <a:r>
              <a:rPr lang="en-US" sz="2400" dirty="0" smtClean="0"/>
              <a:t>estimates current deployment size (</a:t>
            </a:r>
            <a:r>
              <a:rPr lang="en-US" sz="2400" dirty="0" smtClean="0">
                <a:solidFill>
                  <a:srgbClr val="800000"/>
                </a:solidFill>
              </a:rPr>
              <a:t>59</a:t>
            </a:r>
            <a:r>
              <a:rPr lang="en-US" sz="2400" dirty="0">
                <a:solidFill>
                  <a:srgbClr val="800000"/>
                </a:solidFill>
              </a:rPr>
              <a:t>%</a:t>
            </a:r>
            <a:r>
              <a:rPr lang="en-US" sz="2400" dirty="0"/>
              <a:t> hit </a:t>
            </a:r>
            <a:r>
              <a:rPr lang="en-US" sz="2400" dirty="0" smtClean="0"/>
              <a:t>ratio)</a:t>
            </a:r>
            <a:endParaRPr lang="en-US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358532" y="2237017"/>
            <a:ext cx="1330042" cy="726322"/>
            <a:chOff x="3991646" y="1968908"/>
            <a:chExt cx="1330042" cy="72632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656667" y="2413007"/>
              <a:ext cx="366889" cy="282223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>
              <a:spLocks noChangeAspect="1"/>
            </p:cNvSpPr>
            <p:nvPr/>
          </p:nvSpPr>
          <p:spPr>
            <a:xfrm>
              <a:off x="3991646" y="1968908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solidFill>
                    <a:srgbClr val="E46C0A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65%</a:t>
              </a:r>
              <a:endParaRPr lang="en-US" sz="2400" dirty="0">
                <a:ln w="1905"/>
                <a:solidFill>
                  <a:srgbClr val="E46C0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978476" y="2036642"/>
            <a:ext cx="1330042" cy="726322"/>
            <a:chOff x="3991646" y="1968908"/>
            <a:chExt cx="1330042" cy="726322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4656667" y="2413007"/>
              <a:ext cx="366889" cy="282223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>
              <a:spLocks noChangeAspect="1"/>
            </p:cNvSpPr>
            <p:nvPr/>
          </p:nvSpPr>
          <p:spPr>
            <a:xfrm>
              <a:off x="3991646" y="1968908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solidFill>
                    <a:srgbClr val="E46C0A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68%</a:t>
              </a:r>
              <a:endParaRPr lang="en-US" sz="2400" dirty="0">
                <a:ln w="1905"/>
                <a:solidFill>
                  <a:srgbClr val="E46C0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718835" y="2558749"/>
            <a:ext cx="1330042" cy="726322"/>
            <a:chOff x="3991646" y="1968908"/>
            <a:chExt cx="1330042" cy="726322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4656667" y="2413007"/>
              <a:ext cx="366889" cy="282223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>
              <a:spLocks noChangeAspect="1"/>
            </p:cNvSpPr>
            <p:nvPr/>
          </p:nvSpPr>
          <p:spPr>
            <a:xfrm>
              <a:off x="3991646" y="1968908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solidFill>
                    <a:srgbClr val="E46C0A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59%</a:t>
              </a:r>
              <a:endParaRPr lang="en-US" sz="2400" dirty="0">
                <a:ln w="1905"/>
                <a:solidFill>
                  <a:srgbClr val="E46C0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32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080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32"/>
    </mc:Choice>
    <mc:Fallback xmlns="">
      <p:transition xmlns:p14="http://schemas.microsoft.com/office/powerpoint/2010/main" spd="slow" advTm="253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Cache with Different Sizes</a:t>
            </a:r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85800" y="5815584"/>
            <a:ext cx="8133644" cy="661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“</a:t>
            </a:r>
            <a:r>
              <a:rPr lang="en-US" sz="2400" dirty="0">
                <a:solidFill>
                  <a:srgbClr val="800000"/>
                </a:solidFill>
              </a:rPr>
              <a:t>Infinite</a:t>
            </a:r>
            <a:r>
              <a:rPr lang="en-US" sz="2400" dirty="0"/>
              <a:t>” size ratio needs </a:t>
            </a:r>
            <a:r>
              <a:rPr lang="en-US" sz="2400" dirty="0">
                <a:solidFill>
                  <a:srgbClr val="800000"/>
                </a:solidFill>
              </a:rPr>
              <a:t>45x </a:t>
            </a:r>
            <a:r>
              <a:rPr lang="en-US" sz="2400" dirty="0"/>
              <a:t>of current </a:t>
            </a:r>
            <a:r>
              <a:rPr lang="en-US" sz="2400" dirty="0" smtClean="0"/>
              <a:t>capacity</a:t>
            </a:r>
            <a:endParaRPr lang="en-US" sz="2400" dirty="0"/>
          </a:p>
        </p:txBody>
      </p:sp>
      <p:pic>
        <p:nvPicPr>
          <p:cNvPr id="4" name="Picture 3" descr="edge_trace_month_sjc1.4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584" y="1225296"/>
            <a:ext cx="6787299" cy="4572000"/>
          </a:xfrm>
          <a:prstGeom prst="rect">
            <a:avLst/>
          </a:prstGeom>
        </p:spPr>
      </p:pic>
      <p:sp>
        <p:nvSpPr>
          <p:cNvPr id="13" name="Rectangle 12"/>
          <p:cNvSpPr>
            <a:spLocks noChangeAspect="1"/>
          </p:cNvSpPr>
          <p:nvPr/>
        </p:nvSpPr>
        <p:spPr>
          <a:xfrm>
            <a:off x="5809170" y="1417638"/>
            <a:ext cx="25107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Infinite Cache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358532" y="2237017"/>
            <a:ext cx="1330042" cy="726322"/>
            <a:chOff x="3991646" y="1968908"/>
            <a:chExt cx="1330042" cy="726322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4656667" y="2413007"/>
              <a:ext cx="366889" cy="282223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>
              <a:spLocks noChangeAspect="1"/>
            </p:cNvSpPr>
            <p:nvPr/>
          </p:nvSpPr>
          <p:spPr>
            <a:xfrm>
              <a:off x="3991646" y="1968908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solidFill>
                    <a:srgbClr val="E46C0A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65%</a:t>
              </a:r>
              <a:endParaRPr lang="en-US" sz="2400" dirty="0">
                <a:ln w="1905"/>
                <a:solidFill>
                  <a:srgbClr val="E46C0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978476" y="2036642"/>
            <a:ext cx="1330042" cy="726322"/>
            <a:chOff x="3991646" y="1968908"/>
            <a:chExt cx="1330042" cy="726322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4656667" y="2413007"/>
              <a:ext cx="366889" cy="282223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3991646" y="1968908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solidFill>
                    <a:srgbClr val="E46C0A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68%</a:t>
              </a:r>
              <a:endParaRPr lang="en-US" sz="2400" dirty="0">
                <a:ln w="1905"/>
                <a:solidFill>
                  <a:srgbClr val="E46C0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718835" y="2558749"/>
            <a:ext cx="1330042" cy="726322"/>
            <a:chOff x="3991646" y="1968908"/>
            <a:chExt cx="1330042" cy="726322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4656667" y="2413007"/>
              <a:ext cx="366889" cy="282223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>
              <a:spLocks noChangeAspect="1"/>
            </p:cNvSpPr>
            <p:nvPr/>
          </p:nvSpPr>
          <p:spPr>
            <a:xfrm>
              <a:off x="3991646" y="1968908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solidFill>
                    <a:srgbClr val="E46C0A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59%</a:t>
              </a:r>
              <a:endParaRPr lang="en-US" sz="2400" dirty="0">
                <a:ln w="1905"/>
                <a:solidFill>
                  <a:srgbClr val="E46C0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33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702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33"/>
    </mc:Choice>
    <mc:Fallback xmlns="">
      <p:transition xmlns:p14="http://schemas.microsoft.com/office/powerpoint/2010/main" spd="slow" advTm="198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Cache with Different Algos</a:t>
            </a:r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85800" y="5815584"/>
            <a:ext cx="8133644" cy="63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Both </a:t>
            </a:r>
            <a:r>
              <a:rPr lang="en-US" sz="2400" dirty="0">
                <a:solidFill>
                  <a:srgbClr val="0000FF"/>
                </a:solidFill>
              </a:rPr>
              <a:t>LRU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008000"/>
                </a:solidFill>
              </a:rPr>
              <a:t>LFU</a:t>
            </a:r>
            <a:r>
              <a:rPr lang="en-US" sz="2400" dirty="0"/>
              <a:t> outperforms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FIFO </a:t>
            </a:r>
            <a:r>
              <a:rPr lang="en-US" sz="2400" dirty="0"/>
              <a:t>slightly </a:t>
            </a:r>
          </a:p>
        </p:txBody>
      </p:sp>
      <p:pic>
        <p:nvPicPr>
          <p:cNvPr id="3" name="Picture 2" descr="edge_trace_month_sjc1.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584" y="1225296"/>
            <a:ext cx="6787299" cy="4572000"/>
          </a:xfrm>
          <a:prstGeom prst="rect">
            <a:avLst/>
          </a:prstGeom>
        </p:spPr>
      </p:pic>
      <p:sp>
        <p:nvSpPr>
          <p:cNvPr id="6" name="Rectangle 5"/>
          <p:cNvSpPr>
            <a:spLocks noChangeAspect="1"/>
          </p:cNvSpPr>
          <p:nvPr/>
        </p:nvSpPr>
        <p:spPr>
          <a:xfrm>
            <a:off x="5809170" y="1417638"/>
            <a:ext cx="25107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Infinite Cache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13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21"/>
    </mc:Choice>
    <mc:Fallback xmlns="">
      <p:transition xmlns:p14="http://schemas.microsoft.com/office/powerpoint/2010/main" spd="slow" advTm="16421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dge_trace_month_sjc1.6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584" y="1225296"/>
            <a:ext cx="6787299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Cache with Different Algos</a:t>
            </a:r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85800" y="5815584"/>
            <a:ext cx="8133644" cy="619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52024D"/>
                </a:solidFill>
              </a:rPr>
              <a:t>S4LRU </a:t>
            </a:r>
            <a:r>
              <a:rPr lang="en-US" sz="2400" dirty="0"/>
              <a:t>improves the most  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2721656" y="1997130"/>
            <a:ext cx="1330042" cy="726322"/>
            <a:chOff x="3991646" y="1968908"/>
            <a:chExt cx="1330042" cy="72632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656667" y="2413007"/>
              <a:ext cx="366889" cy="282223"/>
            </a:xfrm>
            <a:prstGeom prst="line">
              <a:avLst/>
            </a:prstGeom>
            <a:ln>
              <a:solidFill>
                <a:srgbClr val="660066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>
              <a:spLocks noChangeAspect="1"/>
            </p:cNvSpPr>
            <p:nvPr/>
          </p:nvSpPr>
          <p:spPr>
            <a:xfrm>
              <a:off x="3991646" y="1968908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solidFill>
                    <a:srgbClr val="8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68%</a:t>
              </a:r>
              <a:endParaRPr lang="en-US" sz="2400" dirty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183637" y="3358443"/>
            <a:ext cx="1330042" cy="2438851"/>
            <a:chOff x="3892869" y="849488"/>
            <a:chExt cx="1330042" cy="1496419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4503233" y="849488"/>
              <a:ext cx="0" cy="1034754"/>
            </a:xfrm>
            <a:prstGeom prst="line">
              <a:avLst/>
            </a:prstGeom>
            <a:ln>
              <a:solidFill>
                <a:srgbClr val="660066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>
              <a:spLocks noChangeAspect="1"/>
            </p:cNvSpPr>
            <p:nvPr/>
          </p:nvSpPr>
          <p:spPr>
            <a:xfrm>
              <a:off x="3892869" y="1884242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solidFill>
                    <a:srgbClr val="8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1/3x</a:t>
              </a:r>
              <a:endParaRPr lang="en-US" sz="2400" dirty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sp>
        <p:nvSpPr>
          <p:cNvPr id="11" name="Rectangle 10"/>
          <p:cNvSpPr>
            <a:spLocks noChangeAspect="1"/>
          </p:cNvSpPr>
          <p:nvPr/>
        </p:nvSpPr>
        <p:spPr>
          <a:xfrm>
            <a:off x="5809170" y="1417638"/>
            <a:ext cx="25107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Infinite Cache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35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041498" y="2593629"/>
            <a:ext cx="1330042" cy="627545"/>
            <a:chOff x="4287977" y="1968908"/>
            <a:chExt cx="1330042" cy="62754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4954024" y="2314230"/>
              <a:ext cx="55421" cy="282223"/>
            </a:xfrm>
            <a:prstGeom prst="line">
              <a:avLst/>
            </a:prstGeom>
            <a:ln>
              <a:solidFill>
                <a:srgbClr val="660066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>
              <a:spLocks noChangeAspect="1"/>
            </p:cNvSpPr>
            <p:nvPr/>
          </p:nvSpPr>
          <p:spPr>
            <a:xfrm>
              <a:off x="4287977" y="1968908"/>
              <a:ext cx="133004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solidFill>
                    <a:srgbClr val="8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59%</a:t>
              </a:r>
              <a:endParaRPr lang="en-US" sz="2400" dirty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1879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33"/>
    </mc:Choice>
    <mc:Fallback xmlns="">
      <p:transition xmlns:p14="http://schemas.microsoft.com/office/powerpoint/2010/main" spd="slow" advTm="293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Cache with Different Algos</a:t>
            </a:r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85800" y="5815584"/>
            <a:ext cx="8133644" cy="607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800000"/>
                </a:solidFill>
              </a:rPr>
              <a:t>Clairvoyant (</a:t>
            </a:r>
            <a:r>
              <a:rPr lang="en-US" sz="2400" dirty="0" err="1" smtClean="0">
                <a:solidFill>
                  <a:srgbClr val="800000"/>
                </a:solidFill>
              </a:rPr>
              <a:t>Bélády</a:t>
            </a:r>
            <a:r>
              <a:rPr lang="en-US" sz="2400" dirty="0" smtClean="0">
                <a:solidFill>
                  <a:srgbClr val="800000"/>
                </a:solidFill>
              </a:rPr>
              <a:t>)</a:t>
            </a:r>
            <a:r>
              <a:rPr lang="en-US" sz="2400" dirty="0" smtClean="0">
                <a:solidFill>
                  <a:srgbClr val="52024D"/>
                </a:solidFill>
              </a:rPr>
              <a:t> </a:t>
            </a:r>
            <a:r>
              <a:rPr lang="en-US" sz="2400" dirty="0" smtClean="0"/>
              <a:t>shows much improvement space     </a:t>
            </a:r>
            <a:endParaRPr lang="en-US" sz="2400" dirty="0"/>
          </a:p>
        </p:txBody>
      </p:sp>
      <p:pic>
        <p:nvPicPr>
          <p:cNvPr id="6" name="Picture 5" descr="edge_trace_month_sjc1.7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584" y="1225296"/>
            <a:ext cx="6787299" cy="4572000"/>
          </a:xfrm>
          <a:prstGeom prst="rect">
            <a:avLst/>
          </a:prstGeom>
        </p:spPr>
      </p:pic>
      <p:sp>
        <p:nvSpPr>
          <p:cNvPr id="9" name="Rectangle 8"/>
          <p:cNvSpPr>
            <a:spLocks noChangeAspect="1"/>
          </p:cNvSpPr>
          <p:nvPr/>
        </p:nvSpPr>
        <p:spPr>
          <a:xfrm>
            <a:off x="5809170" y="1417638"/>
            <a:ext cx="25107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Infinite Cache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1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65"/>
    </mc:Choice>
    <mc:Fallback xmlns="">
      <p:transition xmlns:p14="http://schemas.microsoft.com/office/powerpoint/2010/main" spd="slow" advTm="21565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rigin_trace_month_blogpost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584" y="1225296"/>
            <a:ext cx="6787299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 Cache</a:t>
            </a:r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85800" y="5815584"/>
            <a:ext cx="8133644" cy="6922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52024D"/>
                </a:solidFill>
              </a:rPr>
              <a:t>S4LRU </a:t>
            </a:r>
            <a:r>
              <a:rPr lang="en-US" sz="2400" dirty="0"/>
              <a:t>improves </a:t>
            </a:r>
            <a:r>
              <a:rPr lang="en-US" sz="2400" dirty="0">
                <a:solidFill>
                  <a:srgbClr val="0000FF"/>
                </a:solidFill>
              </a:rPr>
              <a:t>Origin</a:t>
            </a:r>
            <a:r>
              <a:rPr lang="en-US" sz="2400" dirty="0"/>
              <a:t> more than </a:t>
            </a:r>
            <a:r>
              <a:rPr lang="en-US" sz="2400" dirty="0">
                <a:solidFill>
                  <a:srgbClr val="008000"/>
                </a:solidFill>
              </a:rPr>
              <a:t>Edge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543457" y="1852557"/>
            <a:ext cx="1520542" cy="1830443"/>
            <a:chOff x="2472902" y="1584448"/>
            <a:chExt cx="1520542" cy="1830443"/>
          </a:xfrm>
        </p:grpSpPr>
        <p:sp>
          <p:nvSpPr>
            <p:cNvPr id="9" name="Frame 8"/>
            <p:cNvSpPr/>
            <p:nvPr/>
          </p:nvSpPr>
          <p:spPr>
            <a:xfrm>
              <a:off x="3612443" y="2568222"/>
              <a:ext cx="381001" cy="846669"/>
            </a:xfrm>
            <a:prstGeom prst="frame">
              <a:avLst>
                <a:gd name="adj1" fmla="val 6859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472902" y="1584448"/>
              <a:ext cx="1330042" cy="983774"/>
              <a:chOff x="-448108" y="2691221"/>
              <a:chExt cx="1330042" cy="983774"/>
            </a:xfrm>
          </p:grpSpPr>
          <p:cxnSp>
            <p:nvCxnSpPr>
              <p:cNvPr id="12" name="Straight Connector 11"/>
              <p:cNvCxnSpPr>
                <a:endCxn id="9" idx="0"/>
              </p:cNvCxnSpPr>
              <p:nvPr/>
            </p:nvCxnSpPr>
            <p:spPr>
              <a:xfrm>
                <a:off x="268102" y="3138775"/>
                <a:ext cx="613832" cy="536220"/>
              </a:xfrm>
              <a:prstGeom prst="line">
                <a:avLst/>
              </a:prstGeom>
              <a:ln>
                <a:solidFill>
                  <a:srgbClr val="000000"/>
                </a:solidFill>
                <a:tailEnd type="triangle" w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12"/>
              <p:cNvSpPr>
                <a:spLocks noChangeAspect="1"/>
              </p:cNvSpPr>
              <p:nvPr/>
            </p:nvSpPr>
            <p:spPr>
              <a:xfrm>
                <a:off x="-448108" y="2691221"/>
                <a:ext cx="1330042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Helvetica Neue Medium"/>
                    <a:cs typeface="Helvetica Neue Medium"/>
                  </a:rPr>
                  <a:t>14%</a:t>
                </a:r>
                <a:endParaRPr lang="en-US" sz="24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endParaRPr>
              </a:p>
            </p:txBody>
          </p:sp>
        </p:grpSp>
      </p:grpSp>
      <p:sp>
        <p:nvSpPr>
          <p:cNvPr id="14" name="Rectangle 13"/>
          <p:cNvSpPr>
            <a:spLocks noChangeAspect="1"/>
          </p:cNvSpPr>
          <p:nvPr/>
        </p:nvSpPr>
        <p:spPr>
          <a:xfrm>
            <a:off x="5809170" y="1312753"/>
            <a:ext cx="25107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Infinite Cache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7D90-88CA-CA47-B335-453170371FED}" type="slidenum">
              <a:rPr lang="en-US" smtClean="0"/>
              <a:t>37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054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00"/>
    </mc:Choice>
    <mc:Fallback xmlns="">
      <p:transition xmlns:p14="http://schemas.microsoft.com/office/powerpoint/2010/main" spd="slow" advTm="24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Distribution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Serve “objects” in web pages, and much more, e.g., video segments</a:t>
            </a:r>
          </a:p>
          <a:p>
            <a:endParaRPr lang="en-US" dirty="0" smtClean="0"/>
          </a:p>
          <a:p>
            <a:r>
              <a:rPr lang="en-US" dirty="0" smtClean="0"/>
              <a:t>Load Balancing: Which CDN location?</a:t>
            </a:r>
          </a:p>
          <a:p>
            <a:pPr lvl="1"/>
            <a:r>
              <a:rPr lang="en-US" dirty="0"/>
              <a:t>Several options, all of which are interesting distributed systems designed to work with internet routing</a:t>
            </a:r>
          </a:p>
          <a:p>
            <a:endParaRPr lang="en-US" dirty="0" smtClean="0"/>
          </a:p>
          <a:p>
            <a:r>
              <a:rPr lang="en-US" dirty="0" smtClean="0"/>
              <a:t>Caching Algorithms: What do we store on them?</a:t>
            </a:r>
          </a:p>
          <a:p>
            <a:pPr lvl="1"/>
            <a:r>
              <a:rPr lang="en-US" dirty="0" smtClean="0"/>
              <a:t>FIFO, LRU, LFU, </a:t>
            </a:r>
            <a:r>
              <a:rPr lang="mr-IN" dirty="0" smtClean="0"/>
              <a:t>…</a:t>
            </a:r>
            <a:r>
              <a:rPr lang="en-US" dirty="0" smtClean="0"/>
              <a:t> active area of research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Facebook’s CDN</a:t>
            </a:r>
          </a:p>
          <a:p>
            <a:pPr lvl="1"/>
            <a:r>
              <a:rPr lang="en-US" dirty="0" smtClean="0"/>
              <a:t>Hierarchy, effectiveness</a:t>
            </a:r>
            <a:r>
              <a:rPr lang="en-US" smtClean="0"/>
              <a:t>, improvements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132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3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 It All From Datacenters?</a:t>
            </a:r>
            <a:endParaRPr lang="en-US" dirty="0"/>
          </a:p>
        </p:txBody>
      </p:sp>
      <p:pic>
        <p:nvPicPr>
          <p:cNvPr id="4" name="Picture 18" descr="BlankMap-USA-states.PNG"/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3101" y="1662218"/>
            <a:ext cx="5331364" cy="323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>
            <a:spLocks noChangeAspect="1"/>
          </p:cNvSpPr>
          <p:nvPr/>
        </p:nvSpPr>
        <p:spPr>
          <a:xfrm>
            <a:off x="2141150" y="2311452"/>
            <a:ext cx="228600" cy="228600"/>
          </a:xfrm>
          <a:prstGeom prst="ellipse">
            <a:avLst/>
          </a:prstGeom>
          <a:solidFill>
            <a:srgbClr val="660066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2051703" y="3146160"/>
            <a:ext cx="228600" cy="228600"/>
          </a:xfrm>
          <a:prstGeom prst="ellipse">
            <a:avLst/>
          </a:prstGeom>
          <a:solidFill>
            <a:srgbClr val="660066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6132428" y="3168284"/>
            <a:ext cx="228600" cy="228600"/>
          </a:xfrm>
          <a:prstGeom prst="ellipse">
            <a:avLst/>
          </a:prstGeom>
          <a:solidFill>
            <a:srgbClr val="660066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6158476" y="3433481"/>
            <a:ext cx="228600" cy="228600"/>
          </a:xfrm>
          <a:prstGeom prst="ellipse">
            <a:avLst/>
          </a:prstGeom>
          <a:solidFill>
            <a:srgbClr val="660066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1883313" y="4074124"/>
            <a:ext cx="2004459" cy="827498"/>
          </a:xfrm>
          <a:custGeom>
            <a:avLst/>
            <a:gdLst>
              <a:gd name="connsiteX0" fmla="*/ 107104 w 3457928"/>
              <a:gd name="connsiteY0" fmla="*/ 0 h 1744143"/>
              <a:gd name="connsiteX1" fmla="*/ 1193444 w 3457928"/>
              <a:gd name="connsiteY1" fmla="*/ 0 h 1744143"/>
              <a:gd name="connsiteX2" fmla="*/ 1881969 w 3457928"/>
              <a:gd name="connsiteY2" fmla="*/ 474284 h 1744143"/>
              <a:gd name="connsiteX3" fmla="*/ 2325686 w 3457928"/>
              <a:gd name="connsiteY3" fmla="*/ 611980 h 1744143"/>
              <a:gd name="connsiteX4" fmla="*/ 2983610 w 3457928"/>
              <a:gd name="connsiteY4" fmla="*/ 902670 h 1744143"/>
              <a:gd name="connsiteX5" fmla="*/ 3457928 w 3457928"/>
              <a:gd name="connsiteY5" fmla="*/ 1269858 h 1744143"/>
              <a:gd name="connsiteX6" fmla="*/ 3396725 w 3457928"/>
              <a:gd name="connsiteY6" fmla="*/ 1698244 h 1744143"/>
              <a:gd name="connsiteX7" fmla="*/ 2631697 w 3457928"/>
              <a:gd name="connsiteY7" fmla="*/ 1744143 h 1744143"/>
              <a:gd name="connsiteX8" fmla="*/ 1193444 w 3457928"/>
              <a:gd name="connsiteY8" fmla="*/ 1713544 h 1744143"/>
              <a:gd name="connsiteX9" fmla="*/ 0 w 3457928"/>
              <a:gd name="connsiteY9" fmla="*/ 1682945 h 1744143"/>
              <a:gd name="connsiteX10" fmla="*/ 45902 w 3457928"/>
              <a:gd name="connsiteY10" fmla="*/ 0 h 1744143"/>
              <a:gd name="connsiteX11" fmla="*/ 107104 w 3457928"/>
              <a:gd name="connsiteY11" fmla="*/ 0 h 174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7928" h="1744143">
                <a:moveTo>
                  <a:pt x="107104" y="0"/>
                </a:moveTo>
                <a:lnTo>
                  <a:pt x="1193444" y="0"/>
                </a:lnTo>
                <a:lnTo>
                  <a:pt x="1881969" y="474284"/>
                </a:lnTo>
                <a:lnTo>
                  <a:pt x="2325686" y="611980"/>
                </a:lnTo>
                <a:lnTo>
                  <a:pt x="2983610" y="902670"/>
                </a:lnTo>
                <a:lnTo>
                  <a:pt x="3457928" y="1269858"/>
                </a:lnTo>
                <a:lnTo>
                  <a:pt x="3396725" y="1698244"/>
                </a:lnTo>
                <a:lnTo>
                  <a:pt x="2631697" y="1744143"/>
                </a:lnTo>
                <a:lnTo>
                  <a:pt x="1193444" y="1713544"/>
                </a:lnTo>
                <a:lnTo>
                  <a:pt x="0" y="1682945"/>
                </a:lnTo>
                <a:lnTo>
                  <a:pt x="45902" y="0"/>
                </a:lnTo>
                <a:lnTo>
                  <a:pt x="10710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6003" y="1931671"/>
            <a:ext cx="279340" cy="27934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3293" y="3981676"/>
            <a:ext cx="279340" cy="27934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7974757" y="2400382"/>
            <a:ext cx="946734" cy="680085"/>
            <a:chOff x="7974757" y="2400382"/>
            <a:chExt cx="946734" cy="680085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08454" y="2400382"/>
              <a:ext cx="279340" cy="27934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7974757" y="2711135"/>
              <a:ext cx="946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Helvetica Neue Medium" charset="0"/>
                  <a:ea typeface="Helvetica Neue Medium" charset="0"/>
                  <a:cs typeface="Helvetica Neue Medium" charset="0"/>
                </a:rPr>
                <a:t>Europe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67549" y="2211011"/>
            <a:ext cx="643125" cy="684790"/>
            <a:chOff x="8126561" y="2400382"/>
            <a:chExt cx="643125" cy="68479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08454" y="2400382"/>
              <a:ext cx="279340" cy="27934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8126561" y="2715840"/>
              <a:ext cx="643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Asia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111" y="1662218"/>
            <a:ext cx="279340" cy="279340"/>
          </a:xfrm>
          <a:prstGeom prst="rect">
            <a:avLst/>
          </a:prstGeom>
        </p:spPr>
      </p:pic>
      <p:sp>
        <p:nvSpPr>
          <p:cNvPr id="32" name="Content Placeholder 2"/>
          <p:cNvSpPr>
            <a:spLocks noGrp="1"/>
          </p:cNvSpPr>
          <p:nvPr>
            <p:ph sz="half" idx="1"/>
          </p:nvPr>
        </p:nvSpPr>
        <p:spPr>
          <a:xfrm>
            <a:off x="152400" y="4930956"/>
            <a:ext cx="5704936" cy="168015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ea typeface="Calibri"/>
                <a:cs typeface="Calibri"/>
              </a:rPr>
              <a:t>High latency for many clients </a:t>
            </a:r>
            <a:r>
              <a:rPr lang="en-US" dirty="0" smtClean="0">
                <a:ea typeface="Calibri"/>
                <a:cs typeface="Calibri"/>
                <a:sym typeface="Wingdings"/>
              </a:rPr>
              <a:t></a:t>
            </a:r>
          </a:p>
          <a:p>
            <a:endParaRPr lang="en-US" dirty="0" smtClean="0">
              <a:ea typeface="Calibri"/>
              <a:cs typeface="Calibri"/>
              <a:sym typeface="Wingdings"/>
            </a:endParaRPr>
          </a:p>
          <a:p>
            <a:r>
              <a:rPr lang="en-US" dirty="0" smtClean="0">
                <a:ea typeface="Calibri"/>
                <a:cs typeface="Calibri"/>
                <a:sym typeface="Wingdings"/>
              </a:rPr>
              <a:t>Use a ton of bandwidth to send the same objects over and over </a:t>
            </a:r>
            <a:endParaRPr lang="en-US" dirty="0" smtClean="0">
              <a:ea typeface="Calibri"/>
              <a:cs typeface="Calibri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511" y="1814618"/>
            <a:ext cx="279340" cy="27934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85" y="1878473"/>
            <a:ext cx="279340" cy="27934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763" y="2033214"/>
            <a:ext cx="267773" cy="26777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163" y="2185614"/>
            <a:ext cx="267773" cy="26777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337" y="2249469"/>
            <a:ext cx="267773" cy="26777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628" y="1715000"/>
            <a:ext cx="267773" cy="26777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28" y="1867400"/>
            <a:ext cx="267773" cy="26777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202" y="1931255"/>
            <a:ext cx="267773" cy="26777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348" y="1330590"/>
            <a:ext cx="267773" cy="26777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748" y="1482990"/>
            <a:ext cx="267773" cy="26777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922" y="1546845"/>
            <a:ext cx="267773" cy="26777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501" y="1222993"/>
            <a:ext cx="267773" cy="26777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01" y="1375393"/>
            <a:ext cx="267773" cy="26777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075" y="1439248"/>
            <a:ext cx="267773" cy="26777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55" y="1546899"/>
            <a:ext cx="267773" cy="26777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55" y="1699299"/>
            <a:ext cx="267773" cy="26777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671" y="1763154"/>
            <a:ext cx="267773" cy="26777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96" y="1948726"/>
            <a:ext cx="267773" cy="26777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60" y="1252527"/>
            <a:ext cx="267773" cy="26777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0" y="2164981"/>
            <a:ext cx="267773" cy="26777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7724" y="3411602"/>
            <a:ext cx="279340" cy="27934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0124" y="3564002"/>
            <a:ext cx="279340" cy="27934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7298" y="3627857"/>
            <a:ext cx="279340" cy="27934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7376" y="3782598"/>
            <a:ext cx="267773" cy="267773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9776" y="3934998"/>
            <a:ext cx="267773" cy="267773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6950" y="3998853"/>
            <a:ext cx="267773" cy="267773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241" y="3464384"/>
            <a:ext cx="267773" cy="26777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641" y="3616784"/>
            <a:ext cx="267773" cy="26777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3815" y="3680639"/>
            <a:ext cx="267773" cy="267773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7961" y="3079974"/>
            <a:ext cx="267773" cy="267773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0361" y="3232374"/>
            <a:ext cx="267773" cy="26777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7535" y="3296229"/>
            <a:ext cx="267773" cy="267773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9114" y="2972377"/>
            <a:ext cx="267773" cy="267773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1514" y="3124777"/>
            <a:ext cx="267773" cy="267773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8688" y="3188632"/>
            <a:ext cx="267773" cy="267773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4368" y="3296283"/>
            <a:ext cx="267773" cy="267773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6768" y="3448683"/>
            <a:ext cx="267773" cy="267773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709" y="3698110"/>
            <a:ext cx="267773" cy="267773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6473" y="3001911"/>
            <a:ext cx="267773" cy="267773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9283" y="3914365"/>
            <a:ext cx="267773" cy="26777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4801" y="1859959"/>
            <a:ext cx="279340" cy="27934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7201" y="2012359"/>
            <a:ext cx="279340" cy="27934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375" y="2076214"/>
            <a:ext cx="279340" cy="27934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4453" y="2230955"/>
            <a:ext cx="267773" cy="26777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2385" y="2372009"/>
            <a:ext cx="267773" cy="267773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4027" y="2447210"/>
            <a:ext cx="267773" cy="267773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1318" y="1912741"/>
            <a:ext cx="267773" cy="26777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3718" y="2065141"/>
            <a:ext cx="267773" cy="26777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0892" y="2128996"/>
            <a:ext cx="267773" cy="267773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5038" y="1528331"/>
            <a:ext cx="267773" cy="267773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7438" y="1680731"/>
            <a:ext cx="267773" cy="267773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4612" y="1744586"/>
            <a:ext cx="267773" cy="267773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6191" y="1420734"/>
            <a:ext cx="267773" cy="267773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8591" y="1573134"/>
            <a:ext cx="267773" cy="267773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5765" y="1636989"/>
            <a:ext cx="267773" cy="267773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1445" y="1744640"/>
            <a:ext cx="267773" cy="267773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3845" y="1897040"/>
            <a:ext cx="267773" cy="267773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6786" y="2146467"/>
            <a:ext cx="267773" cy="267773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3550" y="1450268"/>
            <a:ext cx="267773" cy="267773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6360" y="2362722"/>
            <a:ext cx="267773" cy="26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0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 Objects From CDN</a:t>
            </a:r>
            <a:endParaRPr lang="en-US" dirty="0"/>
          </a:p>
        </p:txBody>
      </p:sp>
      <p:pic>
        <p:nvPicPr>
          <p:cNvPr id="4" name="Picture 18" descr="BlankMap-USA-states.PNG"/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3101" y="1662218"/>
            <a:ext cx="5331364" cy="323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>
            <a:spLocks noChangeAspect="1"/>
          </p:cNvSpPr>
          <p:nvPr/>
        </p:nvSpPr>
        <p:spPr>
          <a:xfrm>
            <a:off x="2141150" y="2311452"/>
            <a:ext cx="228600" cy="228600"/>
          </a:xfrm>
          <a:prstGeom prst="ellipse">
            <a:avLst/>
          </a:prstGeom>
          <a:solidFill>
            <a:srgbClr val="660066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2051703" y="3146160"/>
            <a:ext cx="228600" cy="228600"/>
          </a:xfrm>
          <a:prstGeom prst="ellipse">
            <a:avLst/>
          </a:prstGeom>
          <a:solidFill>
            <a:srgbClr val="660066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6132428" y="3168284"/>
            <a:ext cx="228600" cy="228600"/>
          </a:xfrm>
          <a:prstGeom prst="ellipse">
            <a:avLst/>
          </a:prstGeom>
          <a:solidFill>
            <a:srgbClr val="660066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6158476" y="3433481"/>
            <a:ext cx="228600" cy="228600"/>
          </a:xfrm>
          <a:prstGeom prst="ellipse">
            <a:avLst/>
          </a:prstGeom>
          <a:solidFill>
            <a:srgbClr val="660066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1883313" y="4074124"/>
            <a:ext cx="2004459" cy="827498"/>
          </a:xfrm>
          <a:custGeom>
            <a:avLst/>
            <a:gdLst>
              <a:gd name="connsiteX0" fmla="*/ 107104 w 3457928"/>
              <a:gd name="connsiteY0" fmla="*/ 0 h 1744143"/>
              <a:gd name="connsiteX1" fmla="*/ 1193444 w 3457928"/>
              <a:gd name="connsiteY1" fmla="*/ 0 h 1744143"/>
              <a:gd name="connsiteX2" fmla="*/ 1881969 w 3457928"/>
              <a:gd name="connsiteY2" fmla="*/ 474284 h 1744143"/>
              <a:gd name="connsiteX3" fmla="*/ 2325686 w 3457928"/>
              <a:gd name="connsiteY3" fmla="*/ 611980 h 1744143"/>
              <a:gd name="connsiteX4" fmla="*/ 2983610 w 3457928"/>
              <a:gd name="connsiteY4" fmla="*/ 902670 h 1744143"/>
              <a:gd name="connsiteX5" fmla="*/ 3457928 w 3457928"/>
              <a:gd name="connsiteY5" fmla="*/ 1269858 h 1744143"/>
              <a:gd name="connsiteX6" fmla="*/ 3396725 w 3457928"/>
              <a:gd name="connsiteY6" fmla="*/ 1698244 h 1744143"/>
              <a:gd name="connsiteX7" fmla="*/ 2631697 w 3457928"/>
              <a:gd name="connsiteY7" fmla="*/ 1744143 h 1744143"/>
              <a:gd name="connsiteX8" fmla="*/ 1193444 w 3457928"/>
              <a:gd name="connsiteY8" fmla="*/ 1713544 h 1744143"/>
              <a:gd name="connsiteX9" fmla="*/ 0 w 3457928"/>
              <a:gd name="connsiteY9" fmla="*/ 1682945 h 1744143"/>
              <a:gd name="connsiteX10" fmla="*/ 45902 w 3457928"/>
              <a:gd name="connsiteY10" fmla="*/ 0 h 1744143"/>
              <a:gd name="connsiteX11" fmla="*/ 107104 w 3457928"/>
              <a:gd name="connsiteY11" fmla="*/ 0 h 174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7928" h="1744143">
                <a:moveTo>
                  <a:pt x="107104" y="0"/>
                </a:moveTo>
                <a:lnTo>
                  <a:pt x="1193444" y="0"/>
                </a:lnTo>
                <a:lnTo>
                  <a:pt x="1881969" y="474284"/>
                </a:lnTo>
                <a:lnTo>
                  <a:pt x="2325686" y="611980"/>
                </a:lnTo>
                <a:lnTo>
                  <a:pt x="2983610" y="902670"/>
                </a:lnTo>
                <a:lnTo>
                  <a:pt x="3457928" y="1269858"/>
                </a:lnTo>
                <a:lnTo>
                  <a:pt x="3396725" y="1698244"/>
                </a:lnTo>
                <a:lnTo>
                  <a:pt x="2631697" y="1744143"/>
                </a:lnTo>
                <a:lnTo>
                  <a:pt x="1193444" y="1713544"/>
                </a:lnTo>
                <a:lnTo>
                  <a:pt x="0" y="1682945"/>
                </a:lnTo>
                <a:lnTo>
                  <a:pt x="45902" y="0"/>
                </a:lnTo>
                <a:lnTo>
                  <a:pt x="10710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6003" y="1931671"/>
            <a:ext cx="279340" cy="27934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3293" y="3981676"/>
            <a:ext cx="279340" cy="27934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7974757" y="2400382"/>
            <a:ext cx="946734" cy="680085"/>
            <a:chOff x="7974757" y="2400382"/>
            <a:chExt cx="946734" cy="680085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08454" y="2400382"/>
              <a:ext cx="279340" cy="27934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7974757" y="2711135"/>
              <a:ext cx="946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Helvetica Neue Medium" charset="0"/>
                  <a:ea typeface="Helvetica Neue Medium" charset="0"/>
                  <a:cs typeface="Helvetica Neue Medium" charset="0"/>
                </a:rPr>
                <a:t>Europe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67549" y="2211011"/>
            <a:ext cx="643125" cy="684790"/>
            <a:chOff x="8126561" y="2400382"/>
            <a:chExt cx="643125" cy="68479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08454" y="2400382"/>
              <a:ext cx="279340" cy="27934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8126561" y="2715840"/>
              <a:ext cx="643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Asia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111" y="1662218"/>
            <a:ext cx="279340" cy="279340"/>
          </a:xfrm>
          <a:prstGeom prst="rect">
            <a:avLst/>
          </a:prstGeom>
        </p:spPr>
      </p:pic>
      <p:sp>
        <p:nvSpPr>
          <p:cNvPr id="32" name="Content Placeholder 2"/>
          <p:cNvSpPr>
            <a:spLocks noGrp="1"/>
          </p:cNvSpPr>
          <p:nvPr>
            <p:ph sz="half" idx="1"/>
          </p:nvPr>
        </p:nvSpPr>
        <p:spPr>
          <a:xfrm>
            <a:off x="152399" y="4930956"/>
            <a:ext cx="7150515" cy="1680156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ea typeface="Calibri"/>
                <a:cs typeface="Calibri"/>
              </a:rPr>
              <a:t>Lower latency because content is closer </a:t>
            </a:r>
            <a:r>
              <a:rPr lang="en-US" dirty="0" smtClean="0">
                <a:ea typeface="Calibri"/>
                <a:cs typeface="Calibri"/>
                <a:sym typeface="Wingdings"/>
              </a:rPr>
              <a:t> </a:t>
            </a:r>
          </a:p>
          <a:p>
            <a:endParaRPr lang="en-US" dirty="0" smtClean="0">
              <a:ea typeface="Calibri"/>
              <a:cs typeface="Calibri"/>
              <a:sym typeface="Wingdings"/>
            </a:endParaRPr>
          </a:p>
          <a:p>
            <a:r>
              <a:rPr lang="en-US" dirty="0" smtClean="0">
                <a:ea typeface="Calibri"/>
                <a:cs typeface="Calibri"/>
                <a:sym typeface="Wingdings"/>
              </a:rPr>
              <a:t>Less global bandwidth </a:t>
            </a:r>
            <a:endParaRPr lang="en-US" dirty="0" smtClean="0">
              <a:ea typeface="Calibri"/>
              <a:cs typeface="Calibri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511" y="1814618"/>
            <a:ext cx="279340" cy="27934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85" y="1878473"/>
            <a:ext cx="279340" cy="27934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763" y="2033214"/>
            <a:ext cx="267773" cy="26777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163" y="2185614"/>
            <a:ext cx="267773" cy="26777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337" y="2249469"/>
            <a:ext cx="267773" cy="26777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628" y="1715000"/>
            <a:ext cx="267773" cy="26777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28" y="1867400"/>
            <a:ext cx="267773" cy="26777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202" y="1931255"/>
            <a:ext cx="267773" cy="26777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348" y="1330590"/>
            <a:ext cx="267773" cy="26777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748" y="1482990"/>
            <a:ext cx="267773" cy="26777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922" y="1546845"/>
            <a:ext cx="267773" cy="26777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501" y="1222993"/>
            <a:ext cx="267773" cy="26777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01" y="1375393"/>
            <a:ext cx="267773" cy="26777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075" y="1439248"/>
            <a:ext cx="267773" cy="26777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55" y="1546899"/>
            <a:ext cx="267773" cy="26777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55" y="1699299"/>
            <a:ext cx="267773" cy="26777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671" y="1763154"/>
            <a:ext cx="267773" cy="26777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96" y="1948726"/>
            <a:ext cx="267773" cy="26777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60" y="1252527"/>
            <a:ext cx="267773" cy="26777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0" y="2164981"/>
            <a:ext cx="267773" cy="26777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7724" y="3411602"/>
            <a:ext cx="279340" cy="27934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0124" y="3564002"/>
            <a:ext cx="279340" cy="27934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7298" y="3627857"/>
            <a:ext cx="279340" cy="27934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7376" y="3782598"/>
            <a:ext cx="267773" cy="267773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9776" y="3934998"/>
            <a:ext cx="267773" cy="267773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6950" y="3998853"/>
            <a:ext cx="267773" cy="267773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241" y="3464384"/>
            <a:ext cx="267773" cy="26777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641" y="3616784"/>
            <a:ext cx="267773" cy="26777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3815" y="3680639"/>
            <a:ext cx="267773" cy="267773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7961" y="3079974"/>
            <a:ext cx="267773" cy="267773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0361" y="3232374"/>
            <a:ext cx="267773" cy="26777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7535" y="3296229"/>
            <a:ext cx="267773" cy="267773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9114" y="2972377"/>
            <a:ext cx="267773" cy="267773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1514" y="3124777"/>
            <a:ext cx="267773" cy="267773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8688" y="3188632"/>
            <a:ext cx="267773" cy="267773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4368" y="3296283"/>
            <a:ext cx="267773" cy="267773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6768" y="3448683"/>
            <a:ext cx="267773" cy="267773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709" y="3698110"/>
            <a:ext cx="267773" cy="267773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6473" y="3001911"/>
            <a:ext cx="267773" cy="267773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9283" y="3914365"/>
            <a:ext cx="267773" cy="26777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4801" y="1859959"/>
            <a:ext cx="279340" cy="27934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7201" y="2012359"/>
            <a:ext cx="279340" cy="27934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375" y="2076214"/>
            <a:ext cx="279340" cy="27934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4453" y="2230955"/>
            <a:ext cx="267773" cy="26777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2385" y="2372009"/>
            <a:ext cx="267773" cy="267773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4027" y="2447210"/>
            <a:ext cx="267773" cy="267773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1318" y="1912741"/>
            <a:ext cx="267773" cy="26777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3718" y="2065141"/>
            <a:ext cx="267773" cy="26777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0892" y="2128996"/>
            <a:ext cx="267773" cy="267773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5038" y="1528331"/>
            <a:ext cx="267773" cy="267773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7438" y="1680731"/>
            <a:ext cx="267773" cy="267773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4612" y="1744586"/>
            <a:ext cx="267773" cy="267773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6191" y="1420734"/>
            <a:ext cx="267773" cy="267773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8591" y="1573134"/>
            <a:ext cx="267773" cy="267773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5765" y="1636989"/>
            <a:ext cx="267773" cy="267773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1445" y="1744640"/>
            <a:ext cx="267773" cy="267773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3845" y="1897040"/>
            <a:ext cx="267773" cy="267773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6786" y="2146467"/>
            <a:ext cx="267773" cy="267773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3550" y="1450268"/>
            <a:ext cx="267773" cy="267773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6360" y="2362722"/>
            <a:ext cx="267773" cy="267773"/>
          </a:xfrm>
          <a:prstGeom prst="rect">
            <a:avLst/>
          </a:prstGeom>
        </p:spPr>
      </p:pic>
      <p:sp>
        <p:nvSpPr>
          <p:cNvPr id="93" name="Oval 92"/>
          <p:cNvSpPr>
            <a:spLocks noChangeAspect="1"/>
          </p:cNvSpPr>
          <p:nvPr/>
        </p:nvSpPr>
        <p:spPr>
          <a:xfrm>
            <a:off x="5869259" y="3998853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94" name="Oval 93"/>
          <p:cNvSpPr>
            <a:spLocks noChangeAspect="1"/>
          </p:cNvSpPr>
          <p:nvPr/>
        </p:nvSpPr>
        <p:spPr>
          <a:xfrm>
            <a:off x="7302915" y="212156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95" name="Oval 94"/>
          <p:cNvSpPr>
            <a:spLocks noChangeAspect="1"/>
          </p:cNvSpPr>
          <p:nvPr/>
        </p:nvSpPr>
        <p:spPr>
          <a:xfrm>
            <a:off x="7688837" y="2749915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96" name="Oval 95"/>
          <p:cNvSpPr>
            <a:spLocks noChangeAspect="1"/>
          </p:cNvSpPr>
          <p:nvPr/>
        </p:nvSpPr>
        <p:spPr>
          <a:xfrm>
            <a:off x="3285290" y="3574186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4350124" y="279127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1413714" y="1438884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1170474" y="2322189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1411337" y="1877625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6581752" y="2498728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2421975" y="1850258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4946832" y="4051099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2465393" y="2222099"/>
            <a:ext cx="178894" cy="17889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12366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CDN 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Where can we stick machines?</a:t>
            </a:r>
          </a:p>
          <a:p>
            <a:endParaRPr lang="en-US" dirty="0"/>
          </a:p>
          <a:p>
            <a:r>
              <a:rPr lang="en-US" dirty="0" smtClean="0"/>
              <a:t>Inside our datacenters</a:t>
            </a:r>
          </a:p>
          <a:p>
            <a:endParaRPr lang="en-US" dirty="0"/>
          </a:p>
          <a:p>
            <a:r>
              <a:rPr lang="en-US" dirty="0" smtClean="0"/>
              <a:t>At colocation facilities</a:t>
            </a:r>
            <a:br>
              <a:rPr lang="en-US" dirty="0" smtClean="0"/>
            </a:br>
            <a:r>
              <a:rPr lang="en-US" dirty="0" smtClean="0"/>
              <a:t>(other people’s DCs)</a:t>
            </a:r>
          </a:p>
          <a:p>
            <a:endParaRPr lang="en-US" dirty="0" smtClean="0"/>
          </a:p>
          <a:p>
            <a:r>
              <a:rPr lang="en-US" dirty="0" smtClean="0"/>
              <a:t>At </a:t>
            </a:r>
            <a:r>
              <a:rPr lang="en-US" dirty="0"/>
              <a:t>Internet Exchange </a:t>
            </a:r>
            <a:r>
              <a:rPr lang="en-US" dirty="0" smtClean="0"/>
              <a:t>Points</a:t>
            </a:r>
            <a:endParaRPr lang="en-US" dirty="0"/>
          </a:p>
          <a:p>
            <a:endParaRPr lang="en-US" dirty="0"/>
          </a:p>
          <a:p>
            <a:r>
              <a:rPr lang="en-US" dirty="0"/>
              <a:t>Inside </a:t>
            </a:r>
            <a:r>
              <a:rPr lang="en-US" dirty="0" smtClean="0"/>
              <a:t>others’ networks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5582372" y="3539097"/>
            <a:ext cx="477520" cy="2428240"/>
          </a:xfrm>
          <a:prstGeom prst="rightBrace">
            <a:avLst>
              <a:gd name="adj1" fmla="val 39912"/>
              <a:gd name="adj2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99796" y="3968387"/>
            <a:ext cx="26805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Not </a:t>
            </a:r>
            <a:r>
              <a:rPr lang="en-US" sz="2400" i="1" dirty="0" smtClean="0">
                <a:latin typeface="Helvetica Neue Medium" charset="0"/>
                <a:ea typeface="Helvetica Neue Medium" charset="0"/>
                <a:cs typeface="Helvetica Neue Medium" charset="0"/>
              </a:rPr>
              <a:t>that</a:t>
            </a:r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 many </a:t>
            </a:r>
            <a:r>
              <a:rPr lang="en-US" sz="2400" smtClean="0">
                <a:latin typeface="Helvetica Neue Medium" charset="0"/>
                <a:ea typeface="Helvetica Neue Medium" charset="0"/>
                <a:cs typeface="Helvetica Neue Medium" charset="0"/>
              </a:rPr>
              <a:t>machines </a:t>
            </a:r>
            <a:br>
              <a:rPr lang="en-US" sz="2400" smtClean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2400" smtClean="0">
                <a:latin typeface="Helvetica Neue Medium" charset="0"/>
                <a:ea typeface="Helvetica Neue Medium" charset="0"/>
                <a:cs typeface="Helvetica Neue Medium" charset="0"/>
              </a:rPr>
              <a:t>(</a:t>
            </a:r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limited space </a:t>
            </a:r>
            <a:r>
              <a:rPr lang="en-US" sz="2400" smtClean="0">
                <a:latin typeface="Helvetica Neue Medium" charset="0"/>
                <a:ea typeface="Helvetica Neue Medium" charset="0"/>
                <a:cs typeface="Helvetica Neue Medium" charset="0"/>
              </a:rPr>
              <a:t>and/or high cost</a:t>
            </a:r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)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89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CDN Locations vs Datacenters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many more CDN locations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.g., Akamai has 1000+</a:t>
            </a:r>
          </a:p>
          <a:p>
            <a:pPr lvl="1"/>
            <a:endParaRPr lang="en-US" dirty="0"/>
          </a:p>
          <a:p>
            <a:r>
              <a:rPr lang="en-US" dirty="0" smtClean="0"/>
              <a:t>CDNs are closer to people</a:t>
            </a:r>
          </a:p>
          <a:p>
            <a:pPr lvl="1"/>
            <a:r>
              <a:rPr lang="en-US" dirty="0" smtClean="0"/>
              <a:t>Because there are more of them</a:t>
            </a:r>
          </a:p>
          <a:p>
            <a:pPr lvl="1"/>
            <a:r>
              <a:rPr lang="en-US" dirty="0" smtClean="0"/>
              <a:t>Placed for locality</a:t>
            </a:r>
          </a:p>
          <a:p>
            <a:pPr lvl="1"/>
            <a:endParaRPr lang="en-US" dirty="0"/>
          </a:p>
          <a:p>
            <a:r>
              <a:rPr lang="en-US" dirty="0" smtClean="0"/>
              <a:t>CDN locations are much wimpier</a:t>
            </a:r>
          </a:p>
          <a:p>
            <a:pPr lvl="1"/>
            <a:r>
              <a:rPr lang="en-US" dirty="0" smtClean="0"/>
              <a:t>Maybe 1 rack (~40 machines)</a:t>
            </a:r>
          </a:p>
          <a:p>
            <a:pPr lvl="1"/>
            <a:r>
              <a:rPr lang="mr-IN" dirty="0" smtClean="0"/>
              <a:t>…</a:t>
            </a:r>
            <a:endParaRPr lang="en-US" dirty="0" smtClean="0"/>
          </a:p>
          <a:p>
            <a:pPr lvl="1"/>
            <a:r>
              <a:rPr lang="en-US" dirty="0" smtClean="0"/>
              <a:t>Maybe 8 racks (~320 machines)</a:t>
            </a:r>
            <a:endParaRPr lang="en-US" dirty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675668" y="1973008"/>
            <a:ext cx="21127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latin typeface="Helvetica Neue Medium" charset="0"/>
                <a:ea typeface="Helvetica Neue Medium" charset="0"/>
                <a:cs typeface="Helvetica Neue Medium" charset="0"/>
              </a:rPr>
              <a:t>Which ones do clients connect to?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5821132" y="2052320"/>
            <a:ext cx="792480" cy="59944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755300" y="3474820"/>
            <a:ext cx="18095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latin typeface="Helvetica Neue Medium" charset="0"/>
                <a:ea typeface="Helvetica Neue Medium" charset="0"/>
                <a:cs typeface="Helvetica Neue Medium" charset="0"/>
              </a:rPr>
              <a:t>What do we store on them?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055360" y="4153572"/>
            <a:ext cx="637884" cy="41842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328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Distribution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&amp; Overview</a:t>
            </a:r>
          </a:p>
          <a:p>
            <a:endParaRPr lang="en-US" dirty="0" smtClean="0"/>
          </a:p>
          <a:p>
            <a:r>
              <a:rPr lang="en-US" dirty="0" smtClean="0"/>
              <a:t>Load Balancing</a:t>
            </a:r>
          </a:p>
          <a:p>
            <a:pPr lvl="1"/>
            <a:r>
              <a:rPr lang="en-US" dirty="0" smtClean="0"/>
              <a:t>(Which CDN location do clients connect to?)</a:t>
            </a:r>
          </a:p>
          <a:p>
            <a:endParaRPr lang="en-US" dirty="0" smtClean="0"/>
          </a:p>
          <a:p>
            <a:r>
              <a:rPr lang="en-US" dirty="0" smtClean="0"/>
              <a:t>Caching Algorithms</a:t>
            </a:r>
          </a:p>
          <a:p>
            <a:pPr lvl="1"/>
            <a:r>
              <a:rPr lang="en-US" dirty="0" smtClean="0"/>
              <a:t>(What do we store on them?)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Hierarchy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0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CDN Load Balancing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of 1000+ options do I go to?</a:t>
            </a:r>
          </a:p>
          <a:p>
            <a:endParaRPr lang="en-US" dirty="0"/>
          </a:p>
          <a:p>
            <a:r>
              <a:rPr lang="en-US" dirty="0" smtClean="0"/>
              <a:t>Goals?</a:t>
            </a:r>
          </a:p>
          <a:p>
            <a:pPr lvl="1"/>
            <a:r>
              <a:rPr lang="en-US" dirty="0" smtClean="0"/>
              <a:t>Nearby (lower latency)</a:t>
            </a:r>
          </a:p>
          <a:p>
            <a:pPr lvl="1"/>
            <a:r>
              <a:rPr lang="en-US" dirty="0" smtClean="0"/>
              <a:t>Not overloaded (works)</a:t>
            </a:r>
          </a:p>
          <a:p>
            <a:pPr lvl="1"/>
            <a:r>
              <a:rPr lang="en-US" dirty="0" smtClean="0"/>
              <a:t>(Cheaper bandwidth)</a:t>
            </a:r>
          </a:p>
          <a:p>
            <a:pPr lvl="1"/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6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9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7|5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5.7|24.5|6.4|31.2|7.6|10.6|1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|4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1930</TotalTime>
  <Words>1223</Words>
  <Application>Microsoft Macintosh PowerPoint</Application>
  <PresentationFormat>Overhead</PresentationFormat>
  <Paragraphs>389</Paragraphs>
  <Slides>39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Calibri</vt:lpstr>
      <vt:lpstr>Helvetica Neue</vt:lpstr>
      <vt:lpstr>Helvetica Neue Medium</vt:lpstr>
      <vt:lpstr>Mangal</vt:lpstr>
      <vt:lpstr>Wingdings</vt:lpstr>
      <vt:lpstr>等线 Light</vt:lpstr>
      <vt:lpstr>Arial</vt:lpstr>
      <vt:lpstr>Office Theme</vt:lpstr>
      <vt:lpstr>Content Distribution Networks (CDNs)</vt:lpstr>
      <vt:lpstr>Content Distribution Networks</vt:lpstr>
      <vt:lpstr>Anatomy of a Web Page Fetch</vt:lpstr>
      <vt:lpstr>Serve It All From Datacenters?</vt:lpstr>
      <vt:lpstr>Serve Objects From CDN</vt:lpstr>
      <vt:lpstr>CDN Locations</vt:lpstr>
      <vt:lpstr>CDN Locations vs Datacenters</vt:lpstr>
      <vt:lpstr>Content Distribution Networks</vt:lpstr>
      <vt:lpstr>CDN Load Balancing</vt:lpstr>
      <vt:lpstr>Load Balancing with IP Anycast</vt:lpstr>
      <vt:lpstr>Load Balancing with DNS</vt:lpstr>
      <vt:lpstr>Load Balancing with DC Control</vt:lpstr>
      <vt:lpstr>Content Distribution Networks</vt:lpstr>
      <vt:lpstr>CDN Locations Store What?</vt:lpstr>
      <vt:lpstr>CDN Cache Hit</vt:lpstr>
      <vt:lpstr>CDN Cache Miss</vt:lpstr>
      <vt:lpstr>Cache Algorithms 101</vt:lpstr>
      <vt:lpstr>Content Distribution Networks</vt:lpstr>
      <vt:lpstr>Geo-distributed Edge Cache (FIFO)</vt:lpstr>
      <vt:lpstr>Geo-distributed Edge Cache (FIFO)</vt:lpstr>
      <vt:lpstr>Geo-distributed Edge Cache (FIFO)</vt:lpstr>
      <vt:lpstr>Geo-distributed Edge Cache (FIFO)</vt:lpstr>
      <vt:lpstr>Single Global Origin Cache (FIFO)</vt:lpstr>
      <vt:lpstr>Single Global Origin Cache (FIFO)</vt:lpstr>
      <vt:lpstr>Single Global Origin Cache (FIFO)</vt:lpstr>
      <vt:lpstr>Single Global Origin Cache (FIFO)</vt:lpstr>
      <vt:lpstr>Haystack Backend</vt:lpstr>
      <vt:lpstr>How Effective Was Facebook’s CDN?</vt:lpstr>
      <vt:lpstr>CDN Effectiveness [SOSP ‘13]</vt:lpstr>
      <vt:lpstr>Can It Be Improved?</vt:lpstr>
      <vt:lpstr>Edge Cache with Different Sizes</vt:lpstr>
      <vt:lpstr>Edge Cache with Different Sizes</vt:lpstr>
      <vt:lpstr>Edge Cache with Different Sizes</vt:lpstr>
      <vt:lpstr>Edge Cache with Different Algos</vt:lpstr>
      <vt:lpstr>Edge Cache with Different Algos</vt:lpstr>
      <vt:lpstr>Edge Cache with Different Algos</vt:lpstr>
      <vt:lpstr>Origin Cache</vt:lpstr>
      <vt:lpstr>Content Distribution Networks</vt:lpstr>
      <vt:lpstr>PowerPoint 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Systems</dc:title>
  <dc:creator>Wyatt Andrew Lloyd</dc:creator>
  <cp:lastModifiedBy>Wyatt Andrew Lloyd</cp:lastModifiedBy>
  <cp:revision>26</cp:revision>
  <dcterms:created xsi:type="dcterms:W3CDTF">2018-09-09T13:59:16Z</dcterms:created>
  <dcterms:modified xsi:type="dcterms:W3CDTF">2018-12-09T18:04:00Z</dcterms:modified>
</cp:coreProperties>
</file>