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14" r:id="rId3"/>
    <p:sldId id="257" r:id="rId4"/>
    <p:sldId id="315" r:id="rId5"/>
    <p:sldId id="317" r:id="rId6"/>
    <p:sldId id="318" r:id="rId7"/>
    <p:sldId id="261" r:id="rId8"/>
    <p:sldId id="262" r:id="rId9"/>
    <p:sldId id="263" r:id="rId10"/>
    <p:sldId id="264" r:id="rId11"/>
    <p:sldId id="265" r:id="rId12"/>
    <p:sldId id="267" r:id="rId13"/>
    <p:sldId id="320" r:id="rId14"/>
    <p:sldId id="266" r:id="rId15"/>
    <p:sldId id="268" r:id="rId16"/>
    <p:sldId id="269" r:id="rId17"/>
    <p:sldId id="322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23" r:id="rId53"/>
    <p:sldId id="32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9"/>
    <p:restoredTop sz="69475"/>
  </p:normalViewPr>
  <p:slideViewPr>
    <p:cSldViewPr snapToGrid="0" snapToObjects="1">
      <p:cViewPr varScale="1">
        <p:scale>
          <a:sx n="91" d="100"/>
          <a:sy n="91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6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(Would need external actor to also allow at-least-once and</a:t>
            </a:r>
            <a:r>
              <a:rPr lang="en-US" baseline="0" dirty="0" smtClean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Q:</a:t>
            </a:r>
            <a:r>
              <a:rPr lang="en-US" sz="1200" b="0" baseline="0" dirty="0" smtClean="0"/>
              <a:t> Who has done socket programming? How did you like it?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we make this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Communication and </a:t>
            </a:r>
            <a:r>
              <a:rPr lang="en-US" smtClean="0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Communication between peers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 smtClean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 smtClean="0"/>
              <a:t>Higher layers’ headers, data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 smtClean="0"/>
              <a:t>inside message </a:t>
            </a:r>
            <a:endParaRPr lang="en-US" dirty="0"/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ransport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9266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Socket: The interface the OS provides to the network</a:t>
            </a:r>
          </a:p>
          <a:p>
            <a:pPr lvl="1"/>
            <a:r>
              <a:rPr lang="en-US" dirty="0" smtClean="0"/>
              <a:t>Provides inter-process explicit message exchange</a:t>
            </a:r>
          </a:p>
          <a:p>
            <a:endParaRPr lang="en-US" dirty="0"/>
          </a:p>
          <a:p>
            <a:r>
              <a:rPr lang="en-US" dirty="0" smtClean="0"/>
              <a:t>Can build distributed systems atop sockets: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 smtClean="0"/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Network </a:t>
            </a:r>
            <a:r>
              <a:rPr lang="en-US" sz="3400"/>
              <a:t>socket-based communication</a:t>
            </a:r>
            <a:endParaRPr lang="en-US" sz="3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  <a:endParaRPr lang="en-US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  <a:endParaRPr lang="en-US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 a socket for the client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SOCK_STREAM,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(”Socket creation");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(SERV_PORT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);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// 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big-endian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 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(”Connect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programming: still not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for the programmer to deal with every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separate different requests on the same connection?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write bytes to the network / read bytes from the network?</a:t>
            </a:r>
          </a:p>
          <a:p>
            <a:pPr lvl="2"/>
            <a:r>
              <a:rPr lang="en-US" dirty="0"/>
              <a:t>What if Host A’s process is </a:t>
            </a:r>
            <a:r>
              <a:rPr lang="en-US" dirty="0" smtClean="0"/>
              <a:t>written in Go and Host B’s process is in C++?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to do with those bytes?</a:t>
            </a:r>
          </a:p>
          <a:p>
            <a:pPr lvl="1"/>
            <a:endParaRPr lang="en-US" dirty="0"/>
          </a:p>
          <a:p>
            <a:r>
              <a:rPr lang="en-US" dirty="0" smtClean="0"/>
              <a:t>Still pretty painful</a:t>
            </a:r>
            <a:r>
              <a:rPr lang="mr-IN" dirty="0" smtClean="0"/>
              <a:t>…</a:t>
            </a:r>
            <a:r>
              <a:rPr lang="en-US" dirty="0" smtClean="0"/>
              <a:t> have to worry a lot about the network</a:t>
            </a:r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Another layer!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</a:t>
            </a:r>
            <a:r>
              <a:rPr lang="en-US" dirty="0" smtClean="0"/>
              <a:t>Call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typical programmer is trained to write single-threaded code that runs in one place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Goal: Easy-to-program </a:t>
            </a:r>
            <a:r>
              <a:rPr lang="en-US" dirty="0"/>
              <a:t>network communication </a:t>
            </a:r>
            <a:r>
              <a:rPr lang="en-US" dirty="0" smtClean="0"/>
              <a:t>that makes client-server communication transparent</a:t>
            </a:r>
          </a:p>
          <a:p>
            <a:endParaRPr lang="en-US" dirty="0"/>
          </a:p>
          <a:p>
            <a:pPr lvl="1"/>
            <a:r>
              <a:rPr lang="en-US" dirty="0" smtClean="0"/>
              <a:t>Retains the “feel” of writing centralized code	</a:t>
            </a:r>
          </a:p>
          <a:p>
            <a:pPr lvl="2"/>
            <a:r>
              <a:rPr lang="en-US" dirty="0" smtClean="0"/>
              <a:t>Programmer needn’t think about the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uses 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</a:t>
            </a:r>
            <a:r>
              <a:rPr lang="en-US" dirty="0" smtClean="0"/>
              <a:t>RPC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gRPC</a:t>
            </a:r>
            <a:endParaRPr lang="en-US" dirty="0" smtClean="0"/>
          </a:p>
          <a:p>
            <a:r>
              <a:rPr lang="en-US" dirty="0" smtClean="0"/>
              <a:t>Facebook/Apache Thrift</a:t>
            </a:r>
          </a:p>
          <a:p>
            <a:r>
              <a:rPr lang="en-US" dirty="0" smtClean="0"/>
              <a:t>Twitter Finagle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Within </a:t>
            </a:r>
            <a:r>
              <a:rPr lang="en-US" dirty="0"/>
              <a:t>a single program, running </a:t>
            </a:r>
            <a:r>
              <a:rPr lang="en-US" dirty="0" smtClean="0"/>
              <a:t>in a single process, recall the </a:t>
            </a:r>
            <a:r>
              <a:rPr lang="en-US" dirty="0"/>
              <a:t>well-known notion of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/>
              <a:t>j</a:t>
            </a:r>
            <a:r>
              <a:rPr lang="en-US" dirty="0" smtClean="0"/>
              <a:t>umps </a:t>
            </a:r>
            <a:r>
              <a:rPr lang="en-US" dirty="0"/>
              <a:t>to address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 smtClean="0"/>
              <a:t>executes</a:t>
            </a:r>
            <a:r>
              <a:rPr lang="en-US" dirty="0"/>
              <a:t>, puts return value in </a:t>
            </a:r>
            <a:r>
              <a:rPr lang="en-US" dirty="0" smtClean="0"/>
              <a:t>register,</a:t>
            </a:r>
          </a:p>
          <a:p>
            <a:pPr lvl="2"/>
            <a:r>
              <a:rPr lang="en-US" dirty="0" smtClean="0"/>
              <a:t>returns </a:t>
            </a:r>
            <a:r>
              <a:rPr lang="en-US" dirty="0"/>
              <a:t>to next instruction in </a:t>
            </a:r>
            <a:r>
              <a:rPr lang="en-US" dirty="0" smtClean="0"/>
              <a:t>caller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0AEB7-5C94-5844-B096-584ECB153C49}" type="slidenum">
              <a:rPr lang="en-US" b="0" smtClean="0">
                <a:latin typeface="Arial" charset="0"/>
              </a:rPr>
              <a:pPr/>
              <a:t>18</a:t>
            </a:fld>
            <a:endParaRPr lang="en-US" b="0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029200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: make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communication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appear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like a local procedure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call: transparency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for procedure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calls – way less painful than sockets</a:t>
            </a:r>
            <a:r>
              <a:rPr lang="mr-IN" sz="26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Client needs to rendezvous with the server</a:t>
            </a:r>
          </a:p>
          <a:p>
            <a:pPr lvl="1"/>
            <a:r>
              <a:rPr lang="en-US" dirty="0" smtClean="0"/>
              <a:t>Server must dispatch to the required function</a:t>
            </a:r>
          </a:p>
          <a:p>
            <a:pPr lvl="2"/>
            <a:r>
              <a:rPr lang="en-US" dirty="0" smtClean="0"/>
              <a:t>What if server is different type of machine?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What if messages get </a:t>
            </a:r>
            <a:r>
              <a:rPr lang="en-US" dirty="0" smtClean="0">
                <a:solidFill>
                  <a:srgbClr val="FF0000"/>
                </a:solidFill>
              </a:rPr>
              <a:t>dropped?</a:t>
            </a:r>
          </a:p>
          <a:p>
            <a:pPr lvl="1"/>
            <a:r>
              <a:rPr lang="en-US" dirty="0" smtClean="0"/>
              <a:t>What if client, server, or network </a:t>
            </a:r>
            <a:r>
              <a:rPr lang="en-US" dirty="0" smtClean="0">
                <a:solidFill>
                  <a:srgbClr val="FF0000"/>
                </a:solidFill>
              </a:rPr>
              <a:t>fails?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Procedure call takes ≈ 10 cycles ≈ 3 ns</a:t>
            </a:r>
          </a:p>
          <a:p>
            <a:pPr lvl="1"/>
            <a:r>
              <a:rPr lang="en-US" dirty="0" smtClean="0"/>
              <a:t>RPC in a data center takes ≈ 10 </a:t>
            </a:r>
            <a:r>
              <a:rPr lang="en-US" dirty="0" err="1" smtClean="0"/>
              <a:t>μs</a:t>
            </a:r>
            <a:r>
              <a:rPr lang="en-US" dirty="0" smtClean="0"/>
              <a:t> (10</a:t>
            </a:r>
            <a:r>
              <a:rPr lang="en-US" baseline="30000" dirty="0" smtClean="0"/>
              <a:t>3</a:t>
            </a:r>
            <a:r>
              <a:rPr lang="en-US" dirty="0" smtClean="0"/>
              <a:t>× slower)</a:t>
            </a:r>
          </a:p>
          <a:p>
            <a:pPr lvl="2"/>
            <a:r>
              <a:rPr lang="en-US" dirty="0" smtClean="0"/>
              <a:t>In the wide area, typically 10</a:t>
            </a:r>
            <a:r>
              <a:rPr lang="en-US" baseline="30000" dirty="0" smtClean="0"/>
              <a:t>6</a:t>
            </a:r>
            <a:r>
              <a:rPr lang="en-US" dirty="0" smtClean="0"/>
              <a:t>× slower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75694"/>
            <a:ext cx="9601200" cy="3295650"/>
          </a:xfrm>
        </p:spPr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Not an issue for local procedure </a:t>
            </a:r>
            <a:r>
              <a:rPr lang="en-US" dirty="0" smtClean="0"/>
              <a:t>calls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a remote procedure call, a remote machine may:</a:t>
            </a:r>
            <a:endParaRPr lang="en-US" dirty="0"/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lvl="1"/>
            <a:r>
              <a:rPr lang="en-US" dirty="0" smtClean="0"/>
              <a:t>Represent </a:t>
            </a:r>
            <a:r>
              <a:rPr lang="en-US" dirty="0" smtClean="0"/>
              <a:t>data </a:t>
            </a:r>
            <a:r>
              <a:rPr lang="en-US" dirty="0"/>
              <a:t>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sizes</a:t>
            </a:r>
          </a:p>
          <a:p>
            <a:pPr lvl="1"/>
            <a:r>
              <a:rPr lang="en-US" dirty="0" smtClean="0"/>
              <a:t>Use a </a:t>
            </a:r>
            <a:r>
              <a:rPr lang="en-US" dirty="0" smtClean="0">
                <a:solidFill>
                  <a:srgbClr val="FF0000"/>
                </a:solidFill>
              </a:rPr>
              <a:t>different byte ordering </a:t>
            </a:r>
            <a:r>
              <a:rPr lang="en-US" dirty="0" smtClean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Represent floating point numbers </a:t>
            </a:r>
            <a:r>
              <a:rPr lang="en-US" dirty="0" smtClean="0">
                <a:solidFill>
                  <a:srgbClr val="FF0000"/>
                </a:solidFill>
              </a:rPr>
              <a:t>differently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different data alignment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dirty="0"/>
              <a:t>e.g., 4-byte type begins only on 4-byte memory </a:t>
            </a:r>
            <a:r>
              <a:rPr lang="en-US" dirty="0" smtClean="0"/>
              <a:t>boundary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Problem: Differences in </a:t>
            </a:r>
            <a:r>
              <a:rPr lang="en-US" sz="4000" dirty="0" smtClean="0"/>
              <a:t>data representation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Mechanism </a:t>
            </a:r>
            <a:r>
              <a:rPr lang="en-US" dirty="0"/>
              <a:t>to pass procedure parameters and return values </a:t>
            </a:r>
            <a:r>
              <a:rPr lang="en-US" dirty="0" smtClean="0"/>
              <a:t>in a </a:t>
            </a:r>
            <a:r>
              <a:rPr lang="en-US" dirty="0"/>
              <a:t>machine-independent </a:t>
            </a:r>
            <a:r>
              <a:rPr lang="en-US" dirty="0" smtClean="0"/>
              <a:t>way</a:t>
            </a:r>
          </a:p>
          <a:p>
            <a:endParaRPr lang="en-US" dirty="0"/>
          </a:p>
          <a:p>
            <a:r>
              <a:rPr lang="en-US" dirty="0" smtClean="0"/>
              <a:t>Programmer may write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 smtClean="0"/>
              <a:t>in the IDL</a:t>
            </a:r>
          </a:p>
          <a:p>
            <a:pPr lvl="1"/>
            <a:r>
              <a:rPr lang="en-US" dirty="0"/>
              <a:t>Defines API for procedure calls: names, parameter/return types</a:t>
            </a:r>
          </a:p>
          <a:p>
            <a:pPr lvl="1"/>
            <a:endParaRPr lang="en-US" dirty="0"/>
          </a:p>
          <a:p>
            <a:r>
              <a:rPr lang="en-US" dirty="0" smtClean="0"/>
              <a:t>Then runs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 smtClean="0"/>
              <a:t>which generates:</a:t>
            </a:r>
          </a:p>
          <a:p>
            <a:pPr lvl="1"/>
            <a:r>
              <a:rPr lang="en-US" dirty="0" smtClean="0"/>
              <a:t>Code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 smtClean="0"/>
              <a:t>(convert) native data types into machine-independent byte streams</a:t>
            </a:r>
          </a:p>
          <a:p>
            <a:pPr lvl="2"/>
            <a:r>
              <a:rPr lang="en-US" dirty="0" smtClean="0"/>
              <a:t>And vice-versa, called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Client stub: Forwards local procedure call as a request to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Server stub: Dispatches RPC to its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Solution: Interface Description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calls stub function (pushes </a:t>
            </a:r>
            <a:r>
              <a:rPr lang="en-US" dirty="0" smtClean="0"/>
              <a:t>parameters </a:t>
            </a:r>
            <a:r>
              <a:rPr lang="en-US" dirty="0" smtClean="0"/>
              <a:t>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parameters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Stub marshals parameters to a network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OS sends a network message to the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Server OS receives message, sends it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Server stub unmarshals params, calls server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Server function runs, returns a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Server stub marshals the return value, sends </a:t>
            </a:r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message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Server OS sends the reply back across the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can processes on different cooperating computers </a:t>
            </a:r>
            <a:r>
              <a:rPr lang="en-US" dirty="0" smtClean="0"/>
              <a:t>communicate with each other over the network?</a:t>
            </a:r>
            <a:endParaRPr lang="en-US" dirty="0"/>
          </a:p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Network </a:t>
            </a:r>
            <a:r>
              <a:rPr lang="en-US" dirty="0" smtClean="0"/>
              <a:t>Communication</a:t>
            </a: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</a:t>
            </a:r>
            <a:r>
              <a:rPr lang="en-US" dirty="0" smtClean="0"/>
              <a:t>Call (RPC)</a:t>
            </a: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Client OS receives the reply and passes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Client stub unmarshals return value, returns to client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Dispatcher</a:t>
            </a:r>
          </a:p>
          <a:p>
            <a:pPr lvl="1"/>
            <a:r>
              <a:rPr lang="en-US" dirty="0" smtClean="0"/>
              <a:t>Receives a client’s RPC request</a:t>
            </a:r>
            <a:endParaRPr lang="en-US" dirty="0"/>
          </a:p>
          <a:p>
            <a:pPr lvl="2"/>
            <a:r>
              <a:rPr lang="en-US" dirty="0" smtClean="0"/>
              <a:t>Identifies </a:t>
            </a:r>
            <a:r>
              <a:rPr lang="en-US" dirty="0"/>
              <a:t>appropriate </a:t>
            </a:r>
            <a:r>
              <a:rPr lang="en-US" dirty="0" smtClean="0"/>
              <a:t>server-side method to invoke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Skeleton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Unmarshals parameters to server-native types</a:t>
            </a:r>
            <a:endParaRPr lang="en-US" dirty="0"/>
          </a:p>
          <a:p>
            <a:pPr lvl="1"/>
            <a:r>
              <a:rPr lang="en-US" dirty="0" smtClean="0"/>
              <a:t>Calls </a:t>
            </a:r>
            <a:r>
              <a:rPr lang="en-US" dirty="0"/>
              <a:t>the local server </a:t>
            </a:r>
            <a:r>
              <a:rPr lang="en-US" dirty="0" smtClean="0"/>
              <a:t>procedure</a:t>
            </a:r>
            <a:endParaRPr lang="en-US" dirty="0"/>
          </a:p>
          <a:p>
            <a:pPr lvl="1"/>
            <a:r>
              <a:rPr lang="en-US" dirty="0" smtClean="0"/>
              <a:t>Marshals </a:t>
            </a:r>
            <a:r>
              <a:rPr lang="en-US" dirty="0"/>
              <a:t>the </a:t>
            </a:r>
            <a:r>
              <a:rPr lang="en-US" dirty="0" smtClean="0"/>
              <a:t>response, sends </a:t>
            </a:r>
            <a:r>
              <a:rPr lang="en-US" dirty="0"/>
              <a:t>it back to the </a:t>
            </a:r>
            <a:r>
              <a:rPr lang="en-US" dirty="0" smtClean="0"/>
              <a:t>dispatcher</a:t>
            </a:r>
          </a:p>
          <a:p>
            <a:pPr lvl="1"/>
            <a:endParaRPr lang="en-US" dirty="0"/>
          </a:p>
          <a:p>
            <a:r>
              <a:rPr lang="en-US" dirty="0" smtClean="0"/>
              <a:t>All this is hidden from the programmer</a:t>
            </a:r>
            <a:endParaRPr lang="en-US" dirty="0"/>
          </a:p>
          <a:p>
            <a:pPr lvl="1"/>
            <a:r>
              <a:rPr lang="en-US" dirty="0" smtClean="0"/>
              <a:t>Dispatcher and skeleton </a:t>
            </a:r>
            <a:r>
              <a:rPr lang="en-US" dirty="0"/>
              <a:t>may be </a:t>
            </a:r>
            <a:r>
              <a:rPr lang="en-US" dirty="0" smtClean="0"/>
              <a:t>integrated</a:t>
            </a:r>
          </a:p>
          <a:p>
            <a:pPr lvl="2"/>
            <a:r>
              <a:rPr lang="en-US" dirty="0" smtClean="0"/>
              <a:t>Depends on implementation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server stub is </a:t>
            </a:r>
            <a:r>
              <a:rPr lang="en-US" dirty="0" smtClean="0"/>
              <a:t>really two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/>
              <a:t>Failure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 smtClean="0"/>
              <a:t>Some individual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en-US" dirty="0" smtClean="0"/>
              <a:t>in the Internet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Broken routing </a:t>
            </a:r>
            <a:r>
              <a:rPr lang="en-US" dirty="0" smtClean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or server might just be </a:t>
            </a:r>
            <a:r>
              <a:rPr lang="en-US" dirty="0" smtClean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"/>
            <a:ext cx="10120532" cy="492443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205046"/>
            <a:ext cx="10120532" cy="1655984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>
            <a:noAutofit/>
          </a:bodyPr>
          <a:lstStyle/>
          <a:p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 these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Failures, from client’s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  <a:endParaRPr lang="en-US" sz="26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Simplest scheme for handling failures</a:t>
            </a:r>
          </a:p>
          <a:p>
            <a:pPr lvl="1"/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Client stub waits for a response, for a while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 smtClean="0"/>
              <a:t>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 smtClean="0"/>
              <a:t>message from the server stub</a:t>
            </a:r>
          </a:p>
          <a:p>
            <a:pPr lvl="2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If no response arrives after a fixed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 smtClean="0"/>
              <a:t> time period, then client stub re-sends the request</a:t>
            </a:r>
          </a:p>
          <a:p>
            <a:endParaRPr lang="en-US" dirty="0"/>
          </a:p>
          <a:p>
            <a:r>
              <a:rPr lang="en-US" dirty="0" smtClean="0"/>
              <a:t>Repeat the above a few times</a:t>
            </a:r>
          </a:p>
          <a:p>
            <a:pPr lvl="1"/>
            <a:r>
              <a:rPr lang="en-US" dirty="0" smtClean="0"/>
              <a:t>Still no response?  Return an error to the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 smtClean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side effects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  <a:endParaRPr lang="en-US" sz="2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624991"/>
          </a:xfrm>
        </p:spPr>
        <p:txBody>
          <a:bodyPr>
            <a:normAutofit/>
          </a:bodyPr>
          <a:lstStyle/>
          <a:p>
            <a:r>
              <a:rPr lang="en-US" smtClean="0"/>
              <a:t>put(x</a:t>
            </a:r>
            <a:r>
              <a:rPr lang="en-US" dirty="0" smtClean="0"/>
              <a:t>, </a:t>
            </a:r>
            <a:r>
              <a:rPr lang="en-US" i="1" dirty="0" smtClean="0"/>
              <a:t>value</a:t>
            </a:r>
            <a:r>
              <a:rPr lang="en-US" dirty="0" smtClean="0"/>
              <a:t>), then get(x): expect answer to be </a:t>
            </a:r>
            <a:r>
              <a:rPr lang="en-US" i="1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</a:t>
              </a:r>
              <a:r>
                <a:rPr lang="en-US" i="1" dirty="0">
                  <a:latin typeface="Arial"/>
                  <a:cs typeface="Arial"/>
                </a:rPr>
                <a:t>ut(x, 10)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=20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</a:t>
              </a:r>
              <a:r>
                <a:rPr lang="en-US" i="1" dirty="0">
                  <a:latin typeface="Arial"/>
                  <a:cs typeface="Arial"/>
                </a:rPr>
                <a:t>2</a:t>
              </a:r>
              <a:r>
                <a:rPr lang="en-US" i="1" dirty="0">
                  <a:latin typeface="Arial"/>
                  <a:cs typeface="Arial"/>
                </a:rPr>
                <a:t>0)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client storing key-value pairs in a database</a:t>
            </a:r>
          </a:p>
          <a:p>
            <a:pPr lvl="1"/>
            <a:r>
              <a:rPr lang="en-US" dirty="0" smtClean="0"/>
              <a:t>put(x, value), then get(x): expect answer to be </a:t>
            </a:r>
            <a:r>
              <a:rPr lang="en-US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</a:t>
            </a:r>
            <a:r>
              <a:rPr lang="en-US" i="1" dirty="0">
                <a:latin typeface="Arial"/>
                <a:cs typeface="Arial"/>
              </a:rPr>
              <a:t>ut(x, 10)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=20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</a:t>
              </a:r>
              <a:r>
                <a:rPr lang="en-US" i="1" dirty="0">
                  <a:latin typeface="Arial"/>
                  <a:cs typeface="Arial"/>
                </a:rPr>
                <a:t>2</a:t>
              </a:r>
              <a:r>
                <a:rPr lang="en-US" i="1" dirty="0">
                  <a:latin typeface="Arial"/>
                  <a:cs typeface="Arial"/>
                </a:rPr>
                <a:t>0)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on Host A wants to talk to process on Host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and B must agree on the meaning of the bits being sent and received at many different levels, including:</a:t>
            </a:r>
          </a:p>
          <a:p>
            <a:pPr lvl="2"/>
            <a:endParaRPr lang="en-US" i="1" dirty="0"/>
          </a:p>
          <a:p>
            <a:pPr lvl="2"/>
            <a:r>
              <a:rPr lang="en-US" dirty="0"/>
              <a:t>How many volts is a 0 bit, a 1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does receiver know which is the last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many bits long is a number?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If they are read-only operations with no side effects</a:t>
            </a:r>
          </a:p>
          <a:p>
            <a:pPr lvl="1"/>
            <a:r>
              <a:rPr lang="en-US" dirty="0" smtClean="0"/>
              <a:t>e.g., read a key’s value in a database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Yes: If the application has its own functionality to cope with duplication and reordering</a:t>
            </a:r>
          </a:p>
          <a:p>
            <a:pPr lvl="1"/>
            <a:r>
              <a:rPr lang="en-US" dirty="0" smtClean="0"/>
              <a:t>You will need this in Assignments 3 onwards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At-Least-Once ever okay?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747287"/>
          </a:xfrm>
        </p:spPr>
        <p:txBody>
          <a:bodyPr>
            <a:normAutofit/>
          </a:bodyPr>
          <a:lstStyle/>
          <a:p>
            <a:r>
              <a:rPr lang="en-US" dirty="0" smtClean="0"/>
              <a:t>Idea</a:t>
            </a:r>
            <a:r>
              <a:rPr lang="en-US" dirty="0"/>
              <a:t>: server RPC code detects duplicate requests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previous reply instead of re-running handler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Test: Server sees same function, same arguments twice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No!</a:t>
            </a:r>
            <a:r>
              <a:rPr lang="en-US" dirty="0" smtClean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2153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includes unique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 smtClean="0"/>
              <a:t>) with each </a:t>
            </a:r>
            <a:r>
              <a:rPr lang="en-US" dirty="0" smtClean="0"/>
              <a:t>RPC </a:t>
            </a:r>
            <a:r>
              <a:rPr lang="en-US" dirty="0" smtClean="0"/>
              <a:t>requests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Client uses </a:t>
            </a:r>
            <a:r>
              <a:rPr lang="en-US" dirty="0"/>
              <a:t>same </a:t>
            </a:r>
            <a:r>
              <a:rPr lang="en-US" dirty="0" smtClean="0"/>
              <a:t>xid for retransmitted requests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scheme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handler()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a unique</a:t>
            </a:r>
            <a:r>
              <a:rPr lang="en-US" dirty="0"/>
              <a:t> client ID (e.g., IP address) with </a:t>
            </a:r>
            <a:r>
              <a:rPr lang="en-US" dirty="0" smtClean="0"/>
              <a:t>the current time of day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unique </a:t>
            </a:r>
            <a:r>
              <a:rPr lang="en-US" dirty="0"/>
              <a:t>client ID </a:t>
            </a:r>
            <a:r>
              <a:rPr lang="en-US" dirty="0" smtClean="0"/>
              <a:t>with a </a:t>
            </a:r>
            <a:r>
              <a:rPr lang="en-US" dirty="0"/>
              <a:t>sequence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Suppose </a:t>
            </a:r>
            <a:r>
              <a:rPr lang="en-US" dirty="0" smtClean="0"/>
              <a:t>client </a:t>
            </a:r>
            <a:r>
              <a:rPr lang="en-US" dirty="0" smtClean="0"/>
              <a:t>crashes and restarts.  Can it reuse the same client ID?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</a:t>
            </a:r>
            <a:r>
              <a:rPr lang="en-US" dirty="0" smtClean="0"/>
              <a:t>: Providing unique XIDs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0684"/>
            <a:ext cx="10515600" cy="32860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/>
            <a:r>
              <a:rPr lang="en-US" dirty="0" smtClean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5145324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6281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</a:t>
            </a:r>
            <a:r>
              <a:rPr lang="en-US" dirty="0"/>
              <a:t> and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</a:t>
            </a:r>
            <a:r>
              <a:rPr lang="en-US" dirty="0"/>
              <a:t> arrays 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r>
              <a:rPr lang="en-US" dirty="0" smtClean="0"/>
              <a:t>Suppose xid = ⟨unique client id, sequence no.⟩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⟨42, 1000⟩, </a:t>
            </a:r>
            <a:r>
              <a:rPr lang="en-US" dirty="0"/>
              <a:t>⟨42, </a:t>
            </a:r>
            <a:r>
              <a:rPr lang="en-US" dirty="0" smtClean="0"/>
              <a:t>1001⟩, </a:t>
            </a:r>
            <a:r>
              <a:rPr lang="en-US" dirty="0"/>
              <a:t>⟨42, </a:t>
            </a:r>
            <a:r>
              <a:rPr lang="en-US" dirty="0" smtClean="0"/>
              <a:t>1002⟩</a:t>
            </a:r>
          </a:p>
          <a:p>
            <a:endParaRPr lang="en-US" dirty="0"/>
          </a:p>
          <a:p>
            <a:r>
              <a:rPr lang="en-US" dirty="0" smtClean="0"/>
              <a:t>Client </a:t>
            </a:r>
            <a:r>
              <a:rPr lang="en-US" dirty="0"/>
              <a:t>includes </a:t>
            </a:r>
            <a:r>
              <a:rPr lang="en-US" dirty="0" smtClean="0"/>
              <a:t>“seen </a:t>
            </a:r>
            <a:r>
              <a:rPr lang="en-US" dirty="0"/>
              <a:t>all replies </a:t>
            </a:r>
            <a:r>
              <a:rPr lang="en-US" dirty="0" smtClean="0"/>
              <a:t>≤ X” </a:t>
            </a:r>
            <a:r>
              <a:rPr lang="en-US" dirty="0"/>
              <a:t>with every RPC </a:t>
            </a:r>
            <a:endParaRPr lang="en-US" dirty="0" smtClean="0"/>
          </a:p>
          <a:p>
            <a:pPr lvl="1"/>
            <a:r>
              <a:rPr lang="en-US" dirty="0" smtClean="0"/>
              <a:t>Much </a:t>
            </a:r>
            <a:r>
              <a:rPr lang="en-US" dirty="0"/>
              <a:t>like TCP </a:t>
            </a:r>
            <a:r>
              <a:rPr lang="en-US" dirty="0" smtClean="0"/>
              <a:t>sequence numbers, acks </a:t>
            </a:r>
          </a:p>
          <a:p>
            <a:endParaRPr lang="en-US" dirty="0" smtClean="0"/>
          </a:p>
          <a:p>
            <a:r>
              <a:rPr lang="en-US" dirty="0" smtClean="0"/>
              <a:t>How does the client know that the server received the information about retired RPCs?</a:t>
            </a:r>
          </a:p>
          <a:p>
            <a:pPr lvl="1"/>
            <a:r>
              <a:rPr lang="en-US" dirty="0" smtClean="0"/>
              <a:t>Each one of these is cumulative: later seen messages subsume earlier 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How to </a:t>
            </a:r>
            <a:r>
              <a:rPr lang="en-US" dirty="0"/>
              <a:t>handle </a:t>
            </a:r>
            <a:r>
              <a:rPr lang="en-US" dirty="0" smtClean="0"/>
              <a:t>a duplicate request </a:t>
            </a:r>
            <a:r>
              <a:rPr lang="en-US" dirty="0"/>
              <a:t>while </a:t>
            </a:r>
            <a:r>
              <a:rPr lang="en-US" dirty="0" smtClean="0"/>
              <a:t>the original </a:t>
            </a:r>
            <a:r>
              <a:rPr lang="en-US" dirty="0"/>
              <a:t>is still executing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lvl="1"/>
            <a:r>
              <a:rPr lang="en-US" dirty="0" smtClean="0"/>
              <a:t>Server doesn’t </a:t>
            </a:r>
            <a:r>
              <a:rPr lang="en-US" dirty="0"/>
              <a:t>know reply </a:t>
            </a:r>
            <a:r>
              <a:rPr lang="en-US" dirty="0" smtClean="0"/>
              <a:t>yet.  Also, we don’t </a:t>
            </a:r>
            <a:r>
              <a:rPr lang="en-US" dirty="0"/>
              <a:t>want to </a:t>
            </a:r>
            <a:r>
              <a:rPr lang="en-US" dirty="0" smtClean="0"/>
              <a:t>run the procedure </a:t>
            </a:r>
            <a:r>
              <a:rPr lang="en-US" dirty="0"/>
              <a:t>twice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Idea: Add 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 smtClean="0"/>
              <a:t> flag </a:t>
            </a:r>
            <a:r>
              <a:rPr lang="en-US" dirty="0"/>
              <a:t>per executing </a:t>
            </a:r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Server waits for the procedure to finish, </a:t>
            </a:r>
            <a:r>
              <a:rPr lang="en-US" dirty="0"/>
              <a:t>or </a:t>
            </a:r>
            <a:r>
              <a:rPr lang="en-US" dirty="0" smtClean="0"/>
              <a:t>ignores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Concurrent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Server may crash and restart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server need to write its tables to disk?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Yes!  On server crash and restart: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 smtClean="0"/>
              <a:t>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 smtClean="0"/>
              <a:t> tables are only in memory:</a:t>
            </a:r>
          </a:p>
          <a:p>
            <a:pPr lvl="2"/>
            <a:r>
              <a:rPr lang="en-US" dirty="0" smtClean="0"/>
              <a:t>Server will forget, </a:t>
            </a:r>
            <a:r>
              <a:rPr lang="en-US" dirty="0" smtClean="0">
                <a:solidFill>
                  <a:srgbClr val="FF0000"/>
                </a:solidFill>
              </a:rPr>
              <a:t>accept duplicate requests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</a:t>
            </a:r>
            <a:r>
              <a:rPr lang="en-US" dirty="0" smtClean="0"/>
              <a:t>: Server crash and 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Opens a </a:t>
            </a:r>
            <a:r>
              <a:rPr lang="en-US" dirty="0"/>
              <a:t>TCP </a:t>
            </a:r>
            <a:r>
              <a:rPr lang="en-US" dirty="0" smtClean="0"/>
              <a:t>connection and writes the request</a:t>
            </a:r>
          </a:p>
          <a:p>
            <a:pPr lvl="1"/>
            <a:r>
              <a:rPr lang="en-US" dirty="0" smtClean="0"/>
              <a:t>TCP </a:t>
            </a:r>
            <a:r>
              <a:rPr lang="en-US" dirty="0"/>
              <a:t>may </a:t>
            </a:r>
            <a:r>
              <a:rPr lang="en-US" dirty="0" smtClean="0"/>
              <a:t>retransmit but </a:t>
            </a:r>
            <a:r>
              <a:rPr lang="en-US" dirty="0"/>
              <a:t>server's </a:t>
            </a:r>
            <a:r>
              <a:rPr lang="en-US" dirty="0" smtClean="0"/>
              <a:t>TCP receiver </a:t>
            </a:r>
            <a:r>
              <a:rPr lang="en-US" dirty="0"/>
              <a:t>will filter out </a:t>
            </a:r>
            <a:r>
              <a:rPr lang="en-US" dirty="0" smtClean="0"/>
              <a:t>duplicates internally, with sequence numbers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retry in Go </a:t>
            </a:r>
            <a:r>
              <a:rPr lang="en-US" dirty="0" smtClean="0"/>
              <a:t>RPC code </a:t>
            </a:r>
            <a:r>
              <a:rPr lang="en-US" dirty="0"/>
              <a:t>(i.e. </a:t>
            </a:r>
            <a:r>
              <a:rPr lang="en-US" dirty="0" smtClean="0"/>
              <a:t>will not create a second TCP connection)</a:t>
            </a:r>
          </a:p>
          <a:p>
            <a:endParaRPr lang="en-US" dirty="0" smtClean="0"/>
          </a:p>
          <a:p>
            <a:r>
              <a:rPr lang="en-US" dirty="0" smtClean="0"/>
              <a:t>However: Go </a:t>
            </a:r>
            <a:r>
              <a:rPr lang="en-US" dirty="0"/>
              <a:t>RPC </a:t>
            </a:r>
            <a:r>
              <a:rPr lang="en-US" dirty="0" smtClean="0"/>
              <a:t>returns </a:t>
            </a:r>
            <a:r>
              <a:rPr lang="en-US" dirty="0"/>
              <a:t>an error if it doesn't get a </a:t>
            </a:r>
            <a:r>
              <a:rPr lang="en-US" dirty="0" smtClean="0"/>
              <a:t>reply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erhaps </a:t>
            </a:r>
            <a:r>
              <a:rPr lang="en-US" dirty="0"/>
              <a:t>after a </a:t>
            </a:r>
            <a:r>
              <a:rPr lang="en-US" dirty="0" smtClean="0"/>
              <a:t>TCP timeout</a:t>
            </a:r>
          </a:p>
          <a:p>
            <a:pPr lvl="1"/>
            <a:r>
              <a:rPr lang="en-US" dirty="0" smtClean="0"/>
              <a:t>Perhaps </a:t>
            </a:r>
            <a:r>
              <a:rPr lang="en-US" dirty="0"/>
              <a:t>server </a:t>
            </a:r>
            <a:r>
              <a:rPr lang="en-US" dirty="0" smtClean="0"/>
              <a:t>didn’t </a:t>
            </a:r>
            <a:r>
              <a:rPr lang="en-US" dirty="0"/>
              <a:t>see </a:t>
            </a:r>
            <a:r>
              <a:rPr lang="en-US" dirty="0" smtClean="0"/>
              <a:t>request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erhaps </a:t>
            </a:r>
            <a:r>
              <a:rPr lang="en-US" dirty="0"/>
              <a:t>server processed request but server/net failed before reply came </a:t>
            </a:r>
            <a:r>
              <a:rPr lang="en-US" dirty="0" smtClean="0"/>
              <a:t>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Go’s net/</a:t>
            </a:r>
            <a:r>
              <a:rPr lang="en-US" dirty="0" err="1" smtClean="0"/>
              <a:t>rpc</a:t>
            </a:r>
            <a:r>
              <a:rPr lang="en-US" dirty="0" smtClean="0"/>
              <a:t> is at-most-once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Go’s RPC isn’t enough </a:t>
            </a:r>
            <a:r>
              <a:rPr lang="en-US" dirty="0"/>
              <a:t>for </a:t>
            </a:r>
            <a:r>
              <a:rPr lang="en-US" dirty="0"/>
              <a:t>Assignments 1 and 2 </a:t>
            </a:r>
          </a:p>
          <a:p>
            <a:pPr lvl="1"/>
            <a:r>
              <a:rPr lang="en-US" sz="2800" dirty="0"/>
              <a:t>It only </a:t>
            </a:r>
            <a:r>
              <a:rPr lang="en-US" sz="2800" dirty="0"/>
              <a:t>applies to a single RPC </a:t>
            </a:r>
            <a:r>
              <a:rPr lang="en-US" sz="2800" dirty="0"/>
              <a:t>call</a:t>
            </a:r>
          </a:p>
          <a:p>
            <a:pPr lvl="1"/>
            <a:endParaRPr lang="en-US" sz="2800" spc="-100" dirty="0"/>
          </a:p>
          <a:p>
            <a:pPr lvl="1"/>
            <a:r>
              <a:rPr lang="en-US" sz="2800" spc="-100" dirty="0"/>
              <a:t>If </a:t>
            </a:r>
            <a:r>
              <a:rPr lang="en-US" sz="2800" spc="-100" dirty="0"/>
              <a:t>worker doesn't respond, </a:t>
            </a:r>
            <a:r>
              <a:rPr lang="en-US" sz="2800" spc="-100" dirty="0"/>
              <a:t>master </a:t>
            </a:r>
            <a:r>
              <a:rPr lang="en-US" sz="2800" spc="-100" dirty="0">
                <a:solidFill>
                  <a:srgbClr val="00B050"/>
                </a:solidFill>
              </a:rPr>
              <a:t>re-sends</a:t>
            </a:r>
            <a:r>
              <a:rPr lang="en-US" sz="2800" spc="-100" dirty="0"/>
              <a:t> to another</a:t>
            </a:r>
          </a:p>
          <a:p>
            <a:pPr lvl="2"/>
            <a:r>
              <a:rPr lang="en-US" sz="2800" dirty="0"/>
              <a:t>Go </a:t>
            </a:r>
            <a:r>
              <a:rPr lang="en-US" sz="2800" dirty="0"/>
              <a:t>RPC </a:t>
            </a:r>
            <a:r>
              <a:rPr lang="en-US" sz="2800" dirty="0">
                <a:solidFill>
                  <a:srgbClr val="FF0000"/>
                </a:solidFill>
              </a:rPr>
              <a:t>can't detect </a:t>
            </a:r>
            <a:r>
              <a:rPr lang="en-US" sz="2800" dirty="0"/>
              <a:t>this kind of duplicate </a:t>
            </a:r>
            <a:endParaRPr lang="en-US" sz="2800" dirty="0"/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Breaks at-most-once </a:t>
            </a:r>
            <a:r>
              <a:rPr lang="en-US" sz="2800" dirty="0"/>
              <a:t>semantics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/>
              <a:t>problem in </a:t>
            </a:r>
            <a:r>
              <a:rPr lang="en-US" sz="2800" dirty="0"/>
              <a:t>Assignments 1 and 2 (handles </a:t>
            </a:r>
            <a:r>
              <a:rPr lang="en-US" sz="2800" dirty="0"/>
              <a:t>at application </a:t>
            </a:r>
            <a:r>
              <a:rPr lang="en-US" sz="2800" dirty="0"/>
              <a:t>level)</a:t>
            </a:r>
          </a:p>
          <a:p>
            <a:endParaRPr lang="en-US" dirty="0"/>
          </a:p>
          <a:p>
            <a:r>
              <a:rPr lang="en-US" dirty="0"/>
              <a:t>In Assignment 3 you will explicitly </a:t>
            </a:r>
            <a:r>
              <a:rPr lang="en-US" dirty="0"/>
              <a:t>detect </a:t>
            </a:r>
            <a:r>
              <a:rPr lang="en-US" dirty="0"/>
              <a:t>duplicates using something like what we’ve talked about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and Assignments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1675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97985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retransmission of at least once scheme</a:t>
            </a:r>
          </a:p>
          <a:p>
            <a:endParaRPr lang="en-US" dirty="0" smtClean="0"/>
          </a:p>
          <a:p>
            <a:r>
              <a:rPr lang="en-US" dirty="0" smtClean="0"/>
              <a:t>Plus the duplicate filtering of at most once scheme</a:t>
            </a:r>
          </a:p>
          <a:p>
            <a:pPr lvl="1"/>
            <a:r>
              <a:rPr lang="en-US" dirty="0"/>
              <a:t>To survive client crashes, client needs to record pending RPCs on disk</a:t>
            </a:r>
          </a:p>
          <a:p>
            <a:pPr lvl="2"/>
            <a:r>
              <a:rPr lang="en-US" dirty="0"/>
              <a:t>So it can replay them with the same unique identifier</a:t>
            </a:r>
          </a:p>
          <a:p>
            <a:endParaRPr lang="en-US" dirty="0" smtClean="0"/>
          </a:p>
          <a:p>
            <a:r>
              <a:rPr lang="en-US" dirty="0" smtClean="0"/>
              <a:t>Plus story for making server reliable</a:t>
            </a:r>
          </a:p>
          <a:p>
            <a:pPr lvl="1"/>
            <a:r>
              <a:rPr lang="en-US" dirty="0" smtClean="0"/>
              <a:t>Even if server fails, it needs to continue with full state</a:t>
            </a:r>
          </a:p>
          <a:p>
            <a:pPr lvl="1"/>
            <a:r>
              <a:rPr lang="en-US" dirty="0" smtClean="0"/>
              <a:t>To survive server crashes, server should log to disk results of completed RPCs (to suppress duplicates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Exactly-once?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Imagine that the remote operation triggers an external physical thing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.g., dispense $100 from an ATM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ATM could crash immediately before or after dispensing and lose its state</a:t>
            </a:r>
          </a:p>
          <a:p>
            <a:pPr lvl="1"/>
            <a:r>
              <a:rPr lang="en-US" altLang="en-US" dirty="0" smtClean="0"/>
              <a:t>Don’</a:t>
            </a:r>
            <a:r>
              <a:rPr lang="en-US" altLang="ja-JP" dirty="0" smtClean="0"/>
              <a:t>t know which one happened</a:t>
            </a:r>
          </a:p>
          <a:p>
            <a:pPr lvl="2"/>
            <a:r>
              <a:rPr lang="en-US" altLang="ja-JP" dirty="0" smtClean="0"/>
              <a:t>Can, however, make this window very small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So can’t achieve exactly-once in general, </a:t>
            </a:r>
            <a:r>
              <a:rPr lang="en-US" altLang="en-US" dirty="0" smtClean="0"/>
              <a:t>in the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Exactly-once for external actions?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RPCs and Network Comm.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  <a:endParaRPr lang="en-US" sz="1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  <a:endParaRPr lang="en-US" sz="1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 smtClean="0"/>
              <a:t>Layers are our friends!</a:t>
            </a:r>
          </a:p>
          <a:p>
            <a:r>
              <a:rPr lang="en-US" dirty="0" smtClean="0"/>
              <a:t>RPCs are everywhere</a:t>
            </a:r>
            <a:endParaRPr lang="en-US" dirty="0" smtClean="0"/>
          </a:p>
          <a:p>
            <a:r>
              <a:rPr lang="en-US" dirty="0" smtClean="0"/>
              <a:t>Necessary issues surrounding machine heterogeneity</a:t>
            </a:r>
          </a:p>
          <a:p>
            <a:r>
              <a:rPr lang="en-US" dirty="0" smtClean="0"/>
              <a:t>Subtle issues around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At-least-once w/ retransmission</a:t>
            </a:r>
          </a:p>
          <a:p>
            <a:pPr lvl="1"/>
            <a:r>
              <a:rPr lang="en-US" dirty="0" smtClean="0"/>
              <a:t>At-most-once w/ duplicate filtering</a:t>
            </a:r>
          </a:p>
          <a:p>
            <a:pPr lvl="2"/>
            <a:r>
              <a:rPr lang="en-US" dirty="0" smtClean="0"/>
              <a:t>Discard server state w/ cumulative </a:t>
            </a:r>
            <a:r>
              <a:rPr lang="en-US" dirty="0" err="1" smtClean="0"/>
              <a:t>acks</a:t>
            </a:r>
            <a:endParaRPr lang="en-US" dirty="0" smtClean="0"/>
          </a:p>
          <a:p>
            <a:pPr lvl="1"/>
            <a:r>
              <a:rPr lang="en-US" dirty="0" smtClean="0"/>
              <a:t>Exactly-once with:</a:t>
            </a:r>
          </a:p>
          <a:p>
            <a:pPr lvl="2"/>
            <a:r>
              <a:rPr lang="en-US" dirty="0" smtClean="0"/>
              <a:t>at-least-once + at-most-once                         + fault tolerance + no external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6486"/>
            <a:ext cx="9979855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/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  <a:endParaRPr lang="en-US" sz="2400" b="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  <a:endParaRPr lang="en-US" sz="2400" b="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Skype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  <a:endParaRPr lang="en-US" sz="24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1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Transport:</a:t>
            </a:r>
            <a:r>
              <a:rPr lang="en-US" dirty="0" smtClean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Network:</a:t>
            </a:r>
            <a:r>
              <a:rPr lang="en-US" dirty="0" smtClean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 smtClean="0"/>
              <a:t>Enables end hosts to exchange atomic messages with each other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Physical:</a:t>
            </a:r>
            <a:r>
              <a:rPr lang="en-US" dirty="0" smtClean="0"/>
              <a:t> Moves bits between two hosts connected by a physical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in the Internet</a:t>
            </a:r>
            <a:endParaRPr lang="en-US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Logical communication between layers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forge agreement on the meaning of the bits exchanged between two hosts?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 smtClean="0"/>
              <a:t>Rules </a:t>
            </a:r>
            <a:r>
              <a:rPr lang="en-US" dirty="0" smtClean="0"/>
              <a:t>that govern </a:t>
            </a:r>
            <a:r>
              <a:rPr lang="en-US" dirty="0" smtClean="0"/>
              <a:t>the format</a:t>
            </a:r>
            <a:r>
              <a:rPr lang="en-US" dirty="0" smtClean="0"/>
              <a:t>, contents, and meaning of messages</a:t>
            </a:r>
            <a:endParaRPr lang="en-US" dirty="0"/>
          </a:p>
          <a:p>
            <a:pPr lvl="1"/>
            <a:r>
              <a:rPr lang="en-US" dirty="0" smtClean="0"/>
              <a:t>Each layer on a host interacts with its peer host’s corresponding layer via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ransport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ransport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goes down to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 smtClean="0"/>
          </a:p>
          <a:p>
            <a:r>
              <a:rPr lang="en-US" dirty="0" smtClean="0"/>
              <a:t>Then from </a:t>
            </a:r>
            <a:r>
              <a:rPr lang="en-US" b="1" dirty="0" smtClean="0">
                <a:solidFill>
                  <a:schemeClr val="accent1"/>
                </a:solidFill>
              </a:rPr>
              <a:t>network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peer to peer</a:t>
            </a:r>
          </a:p>
          <a:p>
            <a:endParaRPr lang="en-US" dirty="0" smtClean="0"/>
          </a:p>
          <a:p>
            <a:r>
              <a:rPr lang="en-US" dirty="0" smtClean="0"/>
              <a:t>Then up to the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ransport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ransport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etwork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ink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hysical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2850</Words>
  <Application>Microsoft Macintosh PowerPoint</Application>
  <PresentationFormat>Widescreen</PresentationFormat>
  <Paragraphs>667</Paragraphs>
  <Slides>53</Slides>
  <Notes>46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Consolas</vt:lpstr>
      <vt:lpstr>Courier</vt:lpstr>
      <vt:lpstr>Gill Sans</vt:lpstr>
      <vt:lpstr>Helvetica Neue Medium</vt:lpstr>
      <vt:lpstr>Mangal</vt:lpstr>
      <vt:lpstr>ＭＳ Ｐゴシック</vt:lpstr>
      <vt:lpstr>Wingdings</vt:lpstr>
      <vt:lpstr>Arial</vt:lpstr>
      <vt:lpstr>Office Theme</vt:lpstr>
      <vt:lpstr>Network Communication and Remote Procedure Calls (RPCs)</vt:lpstr>
      <vt:lpstr>Distributed Systems, What?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The server stub is really two parts</vt:lpstr>
      <vt:lpstr>Today’s outline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Go’s net/rpc is at-most-once</vt:lpstr>
      <vt:lpstr>RPC and Assignments 1 and 2</vt:lpstr>
      <vt:lpstr>Exactly-once?</vt:lpstr>
      <vt:lpstr>Exactly-once for external actions?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23</cp:revision>
  <dcterms:created xsi:type="dcterms:W3CDTF">2018-09-09T13:59:16Z</dcterms:created>
  <dcterms:modified xsi:type="dcterms:W3CDTF">2018-09-16T18:25:53Z</dcterms:modified>
</cp:coreProperties>
</file>