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98" r:id="rId9"/>
    <p:sldId id="299" r:id="rId10"/>
    <p:sldId id="300" r:id="rId11"/>
    <p:sldId id="301" r:id="rId12"/>
    <p:sldId id="302" r:id="rId13"/>
    <p:sldId id="303" r:id="rId14"/>
    <p:sldId id="297" r:id="rId15"/>
    <p:sldId id="296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</p:sldIdLst>
  <p:sldSz cx="9144000" cy="6858000" type="overhead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86"/>
    <p:restoredTop sz="94622"/>
  </p:normalViewPr>
  <p:slideViewPr>
    <p:cSldViewPr snapToGrid="0" snapToObjects="1">
      <p:cViewPr varScale="1">
        <p:scale>
          <a:sx n="150" d="100"/>
          <a:sy n="150" d="100"/>
        </p:scale>
        <p:origin x="176" y="1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A177A-FDE3-5B4A-9975-79F41A74F9B8}" type="datetimeFigureOut">
              <a:rPr lang="en-US" smtClean="0"/>
              <a:t>12/2/18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035C8-5A3E-574F-BB1F-78BC44C8F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31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4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 So the ghost vertices live locally, maintaining adjacency.  They replicate data locally so that it can be read quickly.</a:t>
            </a: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0F966B-A720-C146-989C-C4E5EF9AC1D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081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An update function is a stateless procedure that modifies the data within the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&gt;&gt;&gt; SCOPE of a vertex (all edges and adjacent nodes).  The update function also SCHEDULES the future execution of update functions on OTHER VERTICES.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&gt;&gt;&gt; So for e.g. if we are computing the Google PageRank of a web page, each vertex = a web page, each edge = hyperlink from one web page to another.  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&gt;&gt;&gt; PageRank is a weighted sum.  When one page's PageRank changes, ONLY its neighbors needs to be recomputed!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&gt;&gt;&gt; SEGUE: GraphLab applies the update functions in parallel until the entire computation converges.</a:t>
            </a: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65B539-9C87-3042-84DF-48BC8441ACA7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353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An update function is a stateless procedure that modifies the data within the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&gt;&gt;&gt; SCOPE of a vertex (all edges and adjacent nodes).  The update function also SCHEDULES the future execution of update functions on OTHER VERTICES.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&gt;&gt;&gt; So for e.g. if we are computing the Google PageRank of a web page, each vertex = a web page, each edge = hyperlink from one web page to another.  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&gt;&gt;&gt; PageRank is a weighted sum.  When one page's PageRank changes, ONLY its neighbors needs to be recomputed!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&gt;&gt;&gt; SEGUE: GraphLab applies the update functions in parallel until the entire computation converges.</a:t>
            </a: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65B539-9C87-3042-84DF-48BC8441ACA7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917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Bank balance example -- describe.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BBBFAB-3DC4-F34A-9B19-B445BF0F6A1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396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0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03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 This idea has lots of applications.  Might be </a:t>
            </a:r>
            <a:r>
              <a:rPr lang="en-US" altLang="en-US" dirty="0" err="1"/>
              <a:t>infering</a:t>
            </a:r>
            <a:r>
              <a:rPr lang="en-US" altLang="en-US" dirty="0"/>
              <a:t> interests about people in a social network,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&gt;&gt;&gt; Collaborative filtering: trying to predict movie ratings of each user given a handful of movie ratings from all users. BIPARTITE GRAPH where you have users on one side and movies on the other --&gt; sparse matrix (RED).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&gt;&gt;&gt; Textual analysis: e.g. detecting user sentiment regarding product reviews on a website like Amazon.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&gt;&gt;&gt; relate random variables.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D3ABE5-DC19-3846-9D46-5E34F047DA11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2888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Taking a step back </a:t>
            </a:r>
            <a:r>
              <a:rPr lang="mr-IN" altLang="en-US" dirty="0">
                <a:ea typeface="Mangal" charset="0"/>
              </a:rPr>
              <a:t>–</a:t>
            </a:r>
            <a:r>
              <a:rPr lang="en-US" altLang="en-US" dirty="0"/>
              <a:t> the big picture here is that this is one example of many GRAPH PARALLEL algorithms that have the following properties:</a:t>
            </a:r>
          </a:p>
          <a:p>
            <a:endParaRPr lang="en-US" altLang="en-US" dirty="0"/>
          </a:p>
          <a:p>
            <a:r>
              <a:rPr lang="en-US" altLang="en-US" dirty="0"/>
              <a:t>(L) Significant information in the DEPENDENCIES between different pieces of data, can represent those deps naturally using a graph.</a:t>
            </a:r>
          </a:p>
          <a:p>
            <a:endParaRPr lang="en-US" altLang="en-US" dirty="0"/>
          </a:p>
          <a:p>
            <a:r>
              <a:rPr lang="en-US" altLang="en-US" dirty="0"/>
              <a:t>(C) As a result computation FACTORS into different LOCAL neighborhoods, depends DIRECTLY only on those neighborhoods.</a:t>
            </a:r>
          </a:p>
          <a:p>
            <a:endParaRPr lang="en-US" altLang="en-US" dirty="0"/>
          </a:p>
          <a:p>
            <a:r>
              <a:rPr lang="en-US" altLang="en-US" dirty="0"/>
              <a:t>(R) b/c graph has many CHAINS of connections, need to ITERATE local computation, PROPAGATING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9ADF2D-1E0B-1149-9EE4-607D4CE2A90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06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Many ML algorithms (like the social network example before) ITERATIVELY REFINE their variables during operation.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&gt;&gt;&gt; &gt;&gt;&gt; &gt;&gt;&gt; MR doesn’t provide a mechanism to directly encode ITERATIVE computation, so it's forced to wait for all the data in the PRECEDING ITERATION before computing the next.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&gt;&gt;&gt; SEGUE: If one processor is slow (common case) then whole system runs slowly.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6869A5-868A-9F44-9DA8-5FDB885A1F6E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9185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Finally there is a STARTUP PENALTY associated with the storage and network delays of reading and writing to disk.  So the system isn’t optimized for iteration from a performance standpoint.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1EA017-7394-8343-A283-1ABD24CDD375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7694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98525"/>
            <a:r>
              <a:rPr lang="en-US" altLang="en-US"/>
              <a:t>So the high-level view of GraphLab is that it has three main parts, &gt;&gt;&gt; first a graph based data representation.  &gt;&gt;&gt; Second, a way for the user to express computation through update functions, and &gt;&gt;&gt; finally a consistency model.  So let’s take the three parts in turn.</a:t>
            </a: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5B8994-4D58-F347-BFF3-421D19B1E607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2184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GraphLab stores the program state as a directed graph called the Data Graph.</a:t>
            </a: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59BDDE-21CC-FA4A-883D-A8BFD3D5E3E5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842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 Cut along edges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SEGUE: So we have missing pieces of data from each node’s viewpoint.  So this means that a LOCAL data fetch becomes a REMOTE data fetch.</a:t>
            </a: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45A19B-E9BC-E347-91C4-01FE13008196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497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12/2/18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12/2/18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12/2/18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12/2/18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12/2/18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12/2/18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967" y="0"/>
            <a:ext cx="8592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324" y="1482811"/>
            <a:ext cx="8592064" cy="469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12/2/18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7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9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1.xml"/><Relationship Id="rId5" Type="http://schemas.openxmlformats.org/officeDocument/2006/relationships/oleObject" Target="../embeddings/oleObject1.bin"/><Relationship Id="rId6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tags" Target="../tags/tag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2.xml"/><Relationship Id="rId5" Type="http://schemas.openxmlformats.org/officeDocument/2006/relationships/oleObject" Target="../embeddings/oleObject2.bin"/><Relationship Id="rId6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tags" Target="../tags/tag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57250"/>
            <a:ext cx="6858000" cy="1790700"/>
          </a:xfrm>
        </p:spPr>
        <p:txBody>
          <a:bodyPr>
            <a:normAutofit/>
          </a:bodyPr>
          <a:lstStyle/>
          <a:p>
            <a:r>
              <a:rPr lang="en-US" dirty="0" smtClean="0"/>
              <a:t>Big Data Processing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37259"/>
            <a:ext cx="6858000" cy="124182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COS 418: Distributed Systems</a:t>
            </a:r>
          </a:p>
          <a:p>
            <a:r>
              <a:rPr lang="en-US" dirty="0" smtClean="0"/>
              <a:t>Lecture </a:t>
            </a:r>
            <a:r>
              <a:rPr lang="en-US" dirty="0" smtClean="0"/>
              <a:t>19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Wyatt Lloyd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218" y="2843509"/>
            <a:ext cx="867565" cy="109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for Google’s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Flagship application in original MapReduce paper</a:t>
            </a:r>
          </a:p>
          <a:p>
            <a:endParaRPr lang="en-US" i="1" dirty="0" smtClean="0"/>
          </a:p>
          <a:p>
            <a:r>
              <a:rPr lang="en-US" i="1" dirty="0" smtClean="0"/>
              <a:t>Q: What is inefficient about MapReduce for computing web indexes?</a:t>
            </a:r>
          </a:p>
          <a:p>
            <a:pPr lvl="1"/>
            <a:r>
              <a:rPr lang="en-US" i="1" dirty="0" smtClean="0"/>
              <a:t>“</a:t>
            </a:r>
            <a:r>
              <a:rPr lang="en-US" dirty="0"/>
              <a:t>MapReduce and other batch-processing systems cannot process small updates individually as they rely on creating large batches for efficiency</a:t>
            </a:r>
            <a:r>
              <a:rPr lang="en-US" dirty="0" smtClean="0"/>
              <a:t>.”</a:t>
            </a:r>
            <a:endParaRPr lang="en-US" i="1" dirty="0" smtClean="0"/>
          </a:p>
          <a:p>
            <a:endParaRPr lang="en-US" dirty="0"/>
          </a:p>
          <a:p>
            <a:r>
              <a:rPr lang="en-US" dirty="0" smtClean="0"/>
              <a:t>Index moved to Percolator</a:t>
            </a:r>
            <a:r>
              <a:rPr lang="en-US" sz="1600" dirty="0" smtClean="0"/>
              <a:t> </a:t>
            </a:r>
            <a:r>
              <a:rPr lang="en-US" dirty="0"/>
              <a:t>in ~</a:t>
            </a:r>
            <a:r>
              <a:rPr lang="en-US" dirty="0" smtClean="0"/>
              <a:t>2010 </a:t>
            </a:r>
            <a:r>
              <a:rPr lang="en-US" sz="1600" dirty="0" smtClean="0"/>
              <a:t>[</a:t>
            </a:r>
            <a:r>
              <a:rPr lang="en-US" sz="1600" dirty="0"/>
              <a:t>OSDI ‘10]</a:t>
            </a:r>
            <a:r>
              <a:rPr lang="en-US" dirty="0" smtClean="0"/>
              <a:t> </a:t>
            </a:r>
            <a:endParaRPr lang="en-US" sz="1600" dirty="0" smtClean="0"/>
          </a:p>
          <a:p>
            <a:pPr lvl="1"/>
            <a:r>
              <a:rPr lang="en-US" dirty="0" smtClean="0"/>
              <a:t>Incrementally process updates to index</a:t>
            </a:r>
          </a:p>
          <a:p>
            <a:pPr lvl="1"/>
            <a:r>
              <a:rPr lang="en-US" dirty="0" smtClean="0"/>
              <a:t>Uses OCC to apply updates</a:t>
            </a:r>
          </a:p>
          <a:p>
            <a:pPr lvl="1"/>
            <a:r>
              <a:rPr lang="en-US" dirty="0" smtClean="0"/>
              <a:t>50% reduction in average age of documents</a:t>
            </a:r>
          </a:p>
        </p:txBody>
      </p:sp>
    </p:spTree>
    <p:extLst>
      <p:ext uri="{BB962C8B-B14F-4D97-AF65-F5344CB8AC3E}">
        <p14:creationId xmlns:p14="http://schemas.microsoft.com/office/powerpoint/2010/main" val="158485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MapReduce for Iterative Computations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Iterative computations: compute on the same data as we update it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.g., PageRank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.g., Logistic regression</a:t>
            </a:r>
          </a:p>
          <a:p>
            <a:pPr lvl="1"/>
            <a:endParaRPr lang="en-US" dirty="0" smtClean="0"/>
          </a:p>
          <a:p>
            <a:r>
              <a:rPr lang="en-US" i="1" dirty="0" smtClean="0"/>
              <a:t>Q: What is inefficient about MapReduce for these?</a:t>
            </a:r>
          </a:p>
          <a:p>
            <a:pPr lvl="1"/>
            <a:r>
              <a:rPr lang="en-US" dirty="0" smtClean="0"/>
              <a:t>Writing data to disk between all iterations is slow</a:t>
            </a:r>
          </a:p>
          <a:p>
            <a:endParaRPr lang="en-US" dirty="0"/>
          </a:p>
          <a:p>
            <a:r>
              <a:rPr lang="en-US" dirty="0" smtClean="0"/>
              <a:t>Many systems designed for iterative computations, most notable is Apache Spark</a:t>
            </a:r>
          </a:p>
          <a:p>
            <a:pPr lvl="1"/>
            <a:r>
              <a:rPr lang="en-US" dirty="0" smtClean="0"/>
              <a:t>Key idea 1: Keep data in memory once loaded</a:t>
            </a:r>
          </a:p>
          <a:p>
            <a:pPr lvl="1"/>
            <a:r>
              <a:rPr lang="en-US" dirty="0" smtClean="0"/>
              <a:t>Key idea 2: Provide fault tolerance via </a:t>
            </a:r>
            <a:r>
              <a:rPr lang="en-US" i="1" dirty="0" smtClean="0"/>
              <a:t>lineage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Save data to disks occasionally, remember computation that created later version of data.  Use lineage to </a:t>
            </a:r>
            <a:r>
              <a:rPr lang="en-US" dirty="0" err="1" smtClean="0"/>
              <a:t>recompute</a:t>
            </a:r>
            <a:r>
              <a:rPr lang="en-US" dirty="0" smtClean="0"/>
              <a:t> data that is lost due to failure.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60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MapReduce for Stream Processing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Stream processing: Continuously process an infinite stream of incoming events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.g., estimating traffic conditions from GPS data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.g., identify trending hashtags on twitter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.g., detect fraudulent ad-clicks</a:t>
            </a:r>
            <a:endParaRPr lang="en-US" dirty="0"/>
          </a:p>
          <a:p>
            <a:endParaRPr lang="en-US" i="1" dirty="0" smtClean="0"/>
          </a:p>
          <a:p>
            <a:r>
              <a:rPr lang="en-US" i="1" dirty="0" smtClean="0"/>
              <a:t>Q: What is inefficient about MapReduce for these?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322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Stream Processing Systems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Many stream processing systems as well, typical structure: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efinite computation ahead of time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etup machines to run specific parts of computation and pass data around (topology)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tream data into topology</a:t>
            </a:r>
          </a:p>
          <a:p>
            <a:pPr lvl="1"/>
            <a:r>
              <a:rPr lang="en-US" dirty="0" smtClean="0"/>
              <a:t>Repeat forever</a:t>
            </a:r>
          </a:p>
          <a:p>
            <a:pPr lvl="1"/>
            <a:r>
              <a:rPr lang="en-US" dirty="0" smtClean="0"/>
              <a:t>Trickiest part: fault tolerance!</a:t>
            </a:r>
          </a:p>
          <a:p>
            <a:pPr lvl="1"/>
            <a:endParaRPr lang="en-US" dirty="0"/>
          </a:p>
          <a:p>
            <a:r>
              <a:rPr lang="en-US" dirty="0" smtClean="0"/>
              <a:t>Notably systems and their fault tolerance</a:t>
            </a:r>
          </a:p>
          <a:p>
            <a:pPr lvl="1"/>
            <a:r>
              <a:rPr lang="en-US" dirty="0" smtClean="0"/>
              <a:t>Apache/Twitter Storm: Record acknowledgment </a:t>
            </a:r>
          </a:p>
          <a:p>
            <a:pPr lvl="1"/>
            <a:r>
              <a:rPr lang="en-US" dirty="0" smtClean="0"/>
              <a:t>Spark Streaming: Micro-batches</a:t>
            </a:r>
          </a:p>
          <a:p>
            <a:pPr lvl="1"/>
            <a:r>
              <a:rPr lang="en-US" dirty="0" smtClean="0"/>
              <a:t>Google Cloud dataflow: transactional updates</a:t>
            </a:r>
          </a:p>
          <a:p>
            <a:pPr lvl="1"/>
            <a:r>
              <a:rPr lang="en-US" dirty="0" smtClean="0"/>
              <a:t>Apache </a:t>
            </a:r>
            <a:r>
              <a:rPr lang="en-US" dirty="0" err="1" smtClean="0"/>
              <a:t>Flink</a:t>
            </a:r>
            <a:r>
              <a:rPr lang="en-US" dirty="0" smtClean="0"/>
              <a:t>: Distributed snapshot</a:t>
            </a:r>
          </a:p>
          <a:p>
            <a:pPr lvl="1"/>
            <a:endParaRPr lang="en-US" dirty="0"/>
          </a:p>
          <a:p>
            <a:r>
              <a:rPr lang="en-US" dirty="0" smtClean="0"/>
              <a:t>Specialization is much faster, e.g., click-fraud detection at Microsoft</a:t>
            </a:r>
          </a:p>
          <a:p>
            <a:pPr lvl="1"/>
            <a:r>
              <a:rPr lang="en-US" dirty="0" smtClean="0"/>
              <a:t>Batch-processing system: 6 hours</a:t>
            </a:r>
          </a:p>
          <a:p>
            <a:pPr lvl="1"/>
            <a:r>
              <a:rPr lang="en-US" dirty="0" smtClean="0"/>
              <a:t>w/ </a:t>
            </a:r>
            <a:r>
              <a:rPr lang="en-US" dirty="0" err="1" smtClean="0"/>
              <a:t>StreamScope</a:t>
            </a:r>
            <a:r>
              <a:rPr lang="en-US" sz="2000" dirty="0" smtClean="0"/>
              <a:t>[NSDI ‘16]</a:t>
            </a:r>
            <a:r>
              <a:rPr lang="en-US" dirty="0" smtClean="0"/>
              <a:t>: 20 minute average</a:t>
            </a:r>
          </a:p>
        </p:txBody>
      </p:sp>
    </p:spTree>
    <p:extLst>
      <p:ext uri="{BB962C8B-B14F-4D97-AF65-F5344CB8AC3E}">
        <p14:creationId xmlns:p14="http://schemas.microsoft.com/office/powerpoint/2010/main" val="191305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5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Graph-Parallel Computation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2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Graphs are Everywhere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486275" y="1252538"/>
            <a:ext cx="3200400" cy="2438400"/>
            <a:chOff x="4343400" y="990600"/>
            <a:chExt cx="3200400" cy="2438400"/>
          </a:xfrm>
        </p:grpSpPr>
        <p:grpSp>
          <p:nvGrpSpPr>
            <p:cNvPr id="34867" name="Group 7"/>
            <p:cNvGrpSpPr>
              <a:grpSpLocks/>
            </p:cNvGrpSpPr>
            <p:nvPr/>
          </p:nvGrpSpPr>
          <p:grpSpPr bwMode="auto">
            <a:xfrm>
              <a:off x="4343400" y="1482433"/>
              <a:ext cx="3200400" cy="1946567"/>
              <a:chOff x="4343400" y="1482433"/>
              <a:chExt cx="3200400" cy="1946567"/>
            </a:xfrm>
          </p:grpSpPr>
          <p:sp>
            <p:nvSpPr>
              <p:cNvPr id="14" name="Cube 13"/>
              <p:cNvSpPr>
                <a:spLocks noChangeArrowheads="1"/>
              </p:cNvSpPr>
              <p:nvPr/>
            </p:nvSpPr>
            <p:spPr bwMode="auto">
              <a:xfrm>
                <a:off x="4800600" y="1482433"/>
                <a:ext cx="1619311" cy="1505521"/>
              </a:xfrm>
              <a:prstGeom prst="cube">
                <a:avLst>
                  <a:gd name="adj" fmla="val 0"/>
                </a:avLst>
              </a:prstGeom>
              <a:gradFill rotWithShape="1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9525">
                <a:solidFill>
                  <a:srgbClr val="BE4B48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solidFill>
                    <a:srgbClr val="000000"/>
                  </a:solidFill>
                  <a:latin typeface="+mn-lt"/>
                  <a:ea typeface="ＭＳ Ｐゴシック" pitchFamily="-111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4800600" y="3078162"/>
                <a:ext cx="1619250" cy="33178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pitchFamily="-111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 rot="16200000">
                <a:off x="3800475" y="2054225"/>
                <a:ext cx="1489075" cy="365125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pitchFamily="-111" charset="-128"/>
                </a:endParaRPr>
              </a:p>
            </p:txBody>
          </p:sp>
          <p:sp>
            <p:nvSpPr>
              <p:cNvPr id="34872" name="TextBox 16"/>
              <p:cNvSpPr txBox="1">
                <a:spLocks noChangeArrowheads="1"/>
              </p:cNvSpPr>
              <p:nvPr/>
            </p:nvSpPr>
            <p:spPr bwMode="auto">
              <a:xfrm rot="-5400000">
                <a:off x="4124355" y="1800136"/>
                <a:ext cx="8382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</a:rPr>
                  <a:t>Users</a:t>
                </a:r>
              </a:p>
            </p:txBody>
          </p:sp>
          <p:sp>
            <p:nvSpPr>
              <p:cNvPr id="34873" name="TextBox 17"/>
              <p:cNvSpPr txBox="1">
                <a:spLocks noChangeArrowheads="1"/>
              </p:cNvSpPr>
              <p:nvPr/>
            </p:nvSpPr>
            <p:spPr bwMode="auto">
              <a:xfrm>
                <a:off x="4991065" y="3028890"/>
                <a:ext cx="95253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</a:rPr>
                  <a:t>Movies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4800600" y="2508250"/>
                <a:ext cx="1619250" cy="63500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pitchFamily="-111" charset="-128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6135688" y="1482725"/>
                <a:ext cx="55562" cy="1504950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pitchFamily="-111" charset="-128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6135688" y="3078162"/>
                <a:ext cx="44450" cy="331788"/>
              </a:xfrm>
              <a:prstGeom prst="rect">
                <a:avLst/>
              </a:prstGeom>
              <a:solidFill>
                <a:schemeClr val="bg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pitchFamily="-111" charset="-128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4364038" y="2508250"/>
                <a:ext cx="366712" cy="57150"/>
              </a:xfrm>
              <a:prstGeom prst="rect">
                <a:avLst/>
              </a:prstGeom>
              <a:solidFill>
                <a:schemeClr val="bg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pitchFamily="-111" charset="-128"/>
                </a:endParaRPr>
              </a:p>
            </p:txBody>
          </p:sp>
          <p:sp>
            <p:nvSpPr>
              <p:cNvPr id="34878" name="Rectangle 132"/>
              <p:cNvSpPr>
                <a:spLocks noChangeArrowheads="1"/>
              </p:cNvSpPr>
              <p:nvPr/>
            </p:nvSpPr>
            <p:spPr bwMode="auto">
              <a:xfrm>
                <a:off x="4800600" y="1733490"/>
                <a:ext cx="132318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1">
                    <a:solidFill>
                      <a:schemeClr val="bg1"/>
                    </a:solidFill>
                    <a:ea typeface="ＭＳ Ｐゴシック" charset="-128"/>
                    <a:cs typeface="ＭＳ Ｐゴシック" charset="-128"/>
                  </a:rPr>
                  <a:t>Netflix</a:t>
                </a:r>
              </a:p>
            </p:txBody>
          </p:sp>
          <p:cxnSp>
            <p:nvCxnSpPr>
              <p:cNvPr id="155" name="Straight Connector 154"/>
              <p:cNvCxnSpPr>
                <a:stCxn id="136" idx="3"/>
                <a:endCxn id="146" idx="1"/>
              </p:cNvCxnSpPr>
              <p:nvPr/>
            </p:nvCxnSpPr>
            <p:spPr bwMode="auto">
              <a:xfrm>
                <a:off x="6858000" y="1538287"/>
                <a:ext cx="4572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>
                <a:stCxn id="137" idx="3"/>
                <a:endCxn id="146" idx="1"/>
              </p:cNvCxnSpPr>
              <p:nvPr/>
            </p:nvCxnSpPr>
            <p:spPr bwMode="auto">
              <a:xfrm flipV="1">
                <a:off x="6858000" y="1538287"/>
                <a:ext cx="457200" cy="206375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>
                <a:endCxn id="148" idx="1"/>
              </p:cNvCxnSpPr>
              <p:nvPr/>
            </p:nvCxnSpPr>
            <p:spPr bwMode="auto">
              <a:xfrm>
                <a:off x="6858000" y="1787525"/>
                <a:ext cx="457200" cy="219075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>
                <a:stCxn id="137" idx="3"/>
                <a:endCxn id="152" idx="1"/>
              </p:cNvCxnSpPr>
              <p:nvPr/>
            </p:nvCxnSpPr>
            <p:spPr bwMode="auto">
              <a:xfrm>
                <a:off x="6858000" y="1744662"/>
                <a:ext cx="457200" cy="9144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>
                <a:stCxn id="138" idx="3"/>
                <a:endCxn id="151" idx="1"/>
              </p:cNvCxnSpPr>
              <p:nvPr/>
            </p:nvCxnSpPr>
            <p:spPr bwMode="auto">
              <a:xfrm>
                <a:off x="6858000" y="1951037"/>
                <a:ext cx="457200" cy="50165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>
                <a:stCxn id="139" idx="3"/>
                <a:endCxn id="152" idx="1"/>
              </p:cNvCxnSpPr>
              <p:nvPr/>
            </p:nvCxnSpPr>
            <p:spPr bwMode="auto">
              <a:xfrm>
                <a:off x="6858000" y="2159000"/>
                <a:ext cx="457200" cy="500062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>
                <a:stCxn id="141" idx="3"/>
                <a:endCxn id="147" idx="1"/>
              </p:cNvCxnSpPr>
              <p:nvPr/>
            </p:nvCxnSpPr>
            <p:spPr bwMode="auto">
              <a:xfrm flipV="1">
                <a:off x="6858000" y="1778000"/>
                <a:ext cx="457200" cy="79375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>
                <a:stCxn id="142" idx="3"/>
                <a:endCxn id="152" idx="1"/>
              </p:cNvCxnSpPr>
              <p:nvPr/>
            </p:nvCxnSpPr>
            <p:spPr bwMode="auto">
              <a:xfrm flipV="1">
                <a:off x="6858000" y="2659062"/>
                <a:ext cx="457200" cy="119063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>
                <a:stCxn id="143" idx="3"/>
                <a:endCxn id="152" idx="1"/>
              </p:cNvCxnSpPr>
              <p:nvPr/>
            </p:nvCxnSpPr>
            <p:spPr bwMode="auto">
              <a:xfrm flipV="1">
                <a:off x="6858000" y="2659062"/>
                <a:ext cx="457200" cy="327025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>
                <a:stCxn id="142" idx="3"/>
                <a:endCxn id="153" idx="1"/>
              </p:cNvCxnSpPr>
              <p:nvPr/>
            </p:nvCxnSpPr>
            <p:spPr bwMode="auto">
              <a:xfrm>
                <a:off x="6858000" y="2778125"/>
                <a:ext cx="457200" cy="207962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>
                <a:stCxn id="139" idx="3"/>
                <a:endCxn id="148" idx="1"/>
              </p:cNvCxnSpPr>
              <p:nvPr/>
            </p:nvCxnSpPr>
            <p:spPr bwMode="auto">
              <a:xfrm flipV="1">
                <a:off x="6858000" y="2006600"/>
                <a:ext cx="457200" cy="1524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>
                <a:stCxn id="138" idx="3"/>
                <a:endCxn id="149" idx="1"/>
              </p:cNvCxnSpPr>
              <p:nvPr/>
            </p:nvCxnSpPr>
            <p:spPr bwMode="auto">
              <a:xfrm>
                <a:off x="6858000" y="1951037"/>
                <a:ext cx="457200" cy="284163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>
                <a:stCxn id="140" idx="3"/>
                <a:endCxn id="153" idx="1"/>
              </p:cNvCxnSpPr>
              <p:nvPr/>
            </p:nvCxnSpPr>
            <p:spPr bwMode="auto">
              <a:xfrm>
                <a:off x="6858000" y="2365375"/>
                <a:ext cx="457200" cy="620712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>
                <a:stCxn id="141" idx="3"/>
                <a:endCxn id="147" idx="1"/>
              </p:cNvCxnSpPr>
              <p:nvPr/>
            </p:nvCxnSpPr>
            <p:spPr bwMode="auto">
              <a:xfrm flipV="1">
                <a:off x="6858000" y="1778000"/>
                <a:ext cx="457200" cy="79375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6" name="Rectangle 135"/>
              <p:cNvSpPr/>
              <p:nvPr/>
            </p:nvSpPr>
            <p:spPr bwMode="auto">
              <a:xfrm>
                <a:off x="6629400" y="1504950"/>
                <a:ext cx="228600" cy="6508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6629400" y="1711325"/>
                <a:ext cx="228600" cy="66675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 bwMode="auto">
              <a:xfrm>
                <a:off x="6629400" y="1919287"/>
                <a:ext cx="228600" cy="6508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 bwMode="auto">
              <a:xfrm>
                <a:off x="6629400" y="2125662"/>
                <a:ext cx="228600" cy="6508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 bwMode="auto">
              <a:xfrm>
                <a:off x="6629400" y="2332037"/>
                <a:ext cx="228600" cy="6508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 bwMode="auto">
              <a:xfrm>
                <a:off x="6629400" y="2538412"/>
                <a:ext cx="228600" cy="66675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 bwMode="auto">
              <a:xfrm>
                <a:off x="6629400" y="2746375"/>
                <a:ext cx="228600" cy="6508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6629400" y="2952750"/>
                <a:ext cx="228600" cy="6508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 bwMode="auto">
              <a:xfrm>
                <a:off x="7315200" y="1504950"/>
                <a:ext cx="228600" cy="6508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7315200" y="1744662"/>
                <a:ext cx="228600" cy="6508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7315200" y="1973262"/>
                <a:ext cx="228600" cy="6508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 bwMode="auto">
              <a:xfrm>
                <a:off x="7315200" y="2201862"/>
                <a:ext cx="228600" cy="6508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 bwMode="auto">
              <a:xfrm>
                <a:off x="7315200" y="2419350"/>
                <a:ext cx="228600" cy="6508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 bwMode="auto">
              <a:xfrm>
                <a:off x="7315200" y="2625725"/>
                <a:ext cx="228600" cy="6508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>
                <a:off x="7315200" y="2952750"/>
                <a:ext cx="228600" cy="6508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</p:grpSp>
        <p:sp>
          <p:nvSpPr>
            <p:cNvPr id="34868" name="TextBox 134"/>
            <p:cNvSpPr txBox="1">
              <a:spLocks noChangeArrowheads="1"/>
            </p:cNvSpPr>
            <p:nvPr/>
          </p:nvSpPr>
          <p:spPr bwMode="auto">
            <a:xfrm>
              <a:off x="4468672" y="990600"/>
              <a:ext cx="29351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Collaborative Filtering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867275" y="3960813"/>
            <a:ext cx="3200400" cy="2438400"/>
            <a:chOff x="4724400" y="3699167"/>
            <a:chExt cx="3200400" cy="2438400"/>
          </a:xfrm>
        </p:grpSpPr>
        <p:grpSp>
          <p:nvGrpSpPr>
            <p:cNvPr id="34826" name="Group 6"/>
            <p:cNvGrpSpPr>
              <a:grpSpLocks/>
            </p:cNvGrpSpPr>
            <p:nvPr/>
          </p:nvGrpSpPr>
          <p:grpSpPr bwMode="auto">
            <a:xfrm>
              <a:off x="4724400" y="4191000"/>
              <a:ext cx="3200400" cy="1946567"/>
              <a:chOff x="4724400" y="4191000"/>
              <a:chExt cx="3200400" cy="1946567"/>
            </a:xfrm>
          </p:grpSpPr>
          <p:sp>
            <p:nvSpPr>
              <p:cNvPr id="264" name="Cube 263"/>
              <p:cNvSpPr>
                <a:spLocks noChangeArrowheads="1"/>
              </p:cNvSpPr>
              <p:nvPr/>
            </p:nvSpPr>
            <p:spPr bwMode="auto">
              <a:xfrm>
                <a:off x="5181600" y="4191000"/>
                <a:ext cx="1619311" cy="1505521"/>
              </a:xfrm>
              <a:prstGeom prst="cube">
                <a:avLst>
                  <a:gd name="adj" fmla="val 0"/>
                </a:avLst>
              </a:prstGeom>
              <a:gradFill rotWithShape="1">
                <a:gsLst>
                  <a:gs pos="0">
                    <a:srgbClr val="EDEDED"/>
                  </a:gs>
                  <a:gs pos="64999">
                    <a:srgbClr val="D0D0D0"/>
                  </a:gs>
                  <a:gs pos="100000">
                    <a:srgbClr val="BCBCBC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solidFill>
                    <a:srgbClr val="000000"/>
                  </a:solidFill>
                  <a:latin typeface="+mn-lt"/>
                  <a:ea typeface="ＭＳ Ｐゴシック" pitchFamily="-111" charset="-128"/>
                </a:endParaRPr>
              </a:p>
            </p:txBody>
          </p:sp>
          <p:sp>
            <p:nvSpPr>
              <p:cNvPr id="265" name="Rectangle 264"/>
              <p:cNvSpPr/>
              <p:nvPr/>
            </p:nvSpPr>
            <p:spPr bwMode="auto">
              <a:xfrm>
                <a:off x="5181600" y="5786729"/>
                <a:ext cx="1619250" cy="33178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pitchFamily="-111" charset="-128"/>
                </a:endParaRPr>
              </a:p>
            </p:txBody>
          </p:sp>
          <p:sp>
            <p:nvSpPr>
              <p:cNvPr id="266" name="Rectangle 265"/>
              <p:cNvSpPr/>
              <p:nvPr/>
            </p:nvSpPr>
            <p:spPr bwMode="auto">
              <a:xfrm rot="16200000">
                <a:off x="4181475" y="4762792"/>
                <a:ext cx="1489075" cy="365125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pitchFamily="-111" charset="-128"/>
                </a:endParaRPr>
              </a:p>
            </p:txBody>
          </p:sp>
          <p:sp>
            <p:nvSpPr>
              <p:cNvPr id="34831" name="TextBox 266"/>
              <p:cNvSpPr txBox="1">
                <a:spLocks noChangeArrowheads="1"/>
              </p:cNvSpPr>
              <p:nvPr/>
            </p:nvSpPr>
            <p:spPr bwMode="auto">
              <a:xfrm rot="-5400000">
                <a:off x="4505355" y="4508703"/>
                <a:ext cx="8382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</a:rPr>
                  <a:t>Docs</a:t>
                </a:r>
              </a:p>
            </p:txBody>
          </p:sp>
          <p:sp>
            <p:nvSpPr>
              <p:cNvPr id="34832" name="TextBox 267"/>
              <p:cNvSpPr txBox="1">
                <a:spLocks noChangeArrowheads="1"/>
              </p:cNvSpPr>
              <p:nvPr/>
            </p:nvSpPr>
            <p:spPr bwMode="auto">
              <a:xfrm>
                <a:off x="5372065" y="5737457"/>
                <a:ext cx="95253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</a:rPr>
                  <a:t>Words</a:t>
                </a:r>
              </a:p>
            </p:txBody>
          </p:sp>
          <p:sp>
            <p:nvSpPr>
              <p:cNvPr id="269" name="Rectangle 268"/>
              <p:cNvSpPr/>
              <p:nvPr/>
            </p:nvSpPr>
            <p:spPr bwMode="auto">
              <a:xfrm>
                <a:off x="5181600" y="5216817"/>
                <a:ext cx="1619250" cy="63500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pitchFamily="-111" charset="-128"/>
                </a:endParaRPr>
              </a:p>
            </p:txBody>
          </p:sp>
          <p:sp>
            <p:nvSpPr>
              <p:cNvPr id="270" name="Rectangle 269"/>
              <p:cNvSpPr/>
              <p:nvPr/>
            </p:nvSpPr>
            <p:spPr bwMode="auto">
              <a:xfrm>
                <a:off x="6516688" y="4191292"/>
                <a:ext cx="55562" cy="1504950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pitchFamily="-111" charset="-128"/>
                </a:endParaRPr>
              </a:p>
            </p:txBody>
          </p:sp>
          <p:sp>
            <p:nvSpPr>
              <p:cNvPr id="271" name="Rectangle 270"/>
              <p:cNvSpPr/>
              <p:nvPr/>
            </p:nvSpPr>
            <p:spPr bwMode="auto">
              <a:xfrm>
                <a:off x="6516688" y="5786729"/>
                <a:ext cx="44450" cy="331788"/>
              </a:xfrm>
              <a:prstGeom prst="rect">
                <a:avLst/>
              </a:prstGeom>
              <a:solidFill>
                <a:schemeClr val="bg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pitchFamily="-111" charset="-128"/>
                </a:endParaRPr>
              </a:p>
            </p:txBody>
          </p:sp>
          <p:sp>
            <p:nvSpPr>
              <p:cNvPr id="272" name="Rectangle 271"/>
              <p:cNvSpPr/>
              <p:nvPr/>
            </p:nvSpPr>
            <p:spPr bwMode="auto">
              <a:xfrm>
                <a:off x="4745038" y="5216817"/>
                <a:ext cx="366712" cy="57150"/>
              </a:xfrm>
              <a:prstGeom prst="rect">
                <a:avLst/>
              </a:prstGeom>
              <a:solidFill>
                <a:schemeClr val="bg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pitchFamily="-111" charset="-128"/>
                </a:endParaRPr>
              </a:p>
            </p:txBody>
          </p:sp>
          <p:sp>
            <p:nvSpPr>
              <p:cNvPr id="34837" name="Rectangle 457"/>
              <p:cNvSpPr>
                <a:spLocks noChangeArrowheads="1"/>
              </p:cNvSpPr>
              <p:nvPr/>
            </p:nvSpPr>
            <p:spPr bwMode="auto">
              <a:xfrm>
                <a:off x="5365640" y="4442057"/>
                <a:ext cx="955109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1">
                    <a:ea typeface="ＭＳ Ｐゴシック" charset="-128"/>
                    <a:cs typeface="ＭＳ Ｐゴシック" charset="-128"/>
                  </a:rPr>
                  <a:t>Wiki</a:t>
                </a:r>
                <a:endParaRPr lang="en-US" altLang="en-US" b="1">
                  <a:solidFill>
                    <a:schemeClr val="bg1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cxnSp>
            <p:nvCxnSpPr>
              <p:cNvPr id="459" name="Straight Connector 458"/>
              <p:cNvCxnSpPr>
                <a:stCxn id="473" idx="3"/>
                <a:endCxn id="481" idx="1"/>
              </p:cNvCxnSpPr>
              <p:nvPr/>
            </p:nvCxnSpPr>
            <p:spPr bwMode="auto">
              <a:xfrm>
                <a:off x="7239000" y="4246854"/>
                <a:ext cx="4572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/>
              <p:cNvCxnSpPr>
                <a:stCxn id="474" idx="3"/>
                <a:endCxn id="481" idx="1"/>
              </p:cNvCxnSpPr>
              <p:nvPr/>
            </p:nvCxnSpPr>
            <p:spPr bwMode="auto">
              <a:xfrm flipV="1">
                <a:off x="7239000" y="4246854"/>
                <a:ext cx="457200" cy="206375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1" name="Straight Connector 460"/>
              <p:cNvCxnSpPr>
                <a:endCxn id="483" idx="1"/>
              </p:cNvCxnSpPr>
              <p:nvPr/>
            </p:nvCxnSpPr>
            <p:spPr bwMode="auto">
              <a:xfrm>
                <a:off x="7239000" y="4496092"/>
                <a:ext cx="457200" cy="219075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2" name="Straight Connector 461"/>
              <p:cNvCxnSpPr>
                <a:stCxn id="474" idx="3"/>
                <a:endCxn id="486" idx="1"/>
              </p:cNvCxnSpPr>
              <p:nvPr/>
            </p:nvCxnSpPr>
            <p:spPr bwMode="auto">
              <a:xfrm>
                <a:off x="7239000" y="4453229"/>
                <a:ext cx="457200" cy="9144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/>
              <p:cNvCxnSpPr>
                <a:stCxn id="475" idx="3"/>
                <a:endCxn id="487" idx="1"/>
              </p:cNvCxnSpPr>
              <p:nvPr/>
            </p:nvCxnSpPr>
            <p:spPr bwMode="auto">
              <a:xfrm>
                <a:off x="7239000" y="4659604"/>
                <a:ext cx="457200" cy="103505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/>
              <p:cNvCxnSpPr>
                <a:stCxn id="476" idx="3"/>
                <a:endCxn id="484" idx="1"/>
              </p:cNvCxnSpPr>
              <p:nvPr/>
            </p:nvCxnSpPr>
            <p:spPr bwMode="auto">
              <a:xfrm>
                <a:off x="7239000" y="4867567"/>
                <a:ext cx="457200" cy="762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5" name="Straight Connector 464"/>
              <p:cNvCxnSpPr>
                <a:stCxn id="478" idx="3"/>
                <a:endCxn id="486" idx="1"/>
              </p:cNvCxnSpPr>
              <p:nvPr/>
            </p:nvCxnSpPr>
            <p:spPr bwMode="auto">
              <a:xfrm>
                <a:off x="7239000" y="5280317"/>
                <a:ext cx="457200" cy="87312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6" name="Straight Connector 465"/>
              <p:cNvCxnSpPr>
                <a:stCxn id="479" idx="3"/>
                <a:endCxn id="486" idx="1"/>
              </p:cNvCxnSpPr>
              <p:nvPr/>
            </p:nvCxnSpPr>
            <p:spPr bwMode="auto">
              <a:xfrm flipV="1">
                <a:off x="7239000" y="5367629"/>
                <a:ext cx="457200" cy="119063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7" name="Straight Connector 466"/>
              <p:cNvCxnSpPr>
                <a:stCxn id="480" idx="3"/>
                <a:endCxn id="486" idx="1"/>
              </p:cNvCxnSpPr>
              <p:nvPr/>
            </p:nvCxnSpPr>
            <p:spPr bwMode="auto">
              <a:xfrm flipV="1">
                <a:off x="7239000" y="5367629"/>
                <a:ext cx="457200" cy="327025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8" name="Straight Connector 467"/>
              <p:cNvCxnSpPr>
                <a:stCxn id="479" idx="3"/>
                <a:endCxn id="487" idx="1"/>
              </p:cNvCxnSpPr>
              <p:nvPr/>
            </p:nvCxnSpPr>
            <p:spPr bwMode="auto">
              <a:xfrm>
                <a:off x="7239000" y="5486692"/>
                <a:ext cx="457200" cy="207962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/>
              <p:cNvCxnSpPr>
                <a:stCxn id="476" idx="3"/>
                <a:endCxn id="483" idx="1"/>
              </p:cNvCxnSpPr>
              <p:nvPr/>
            </p:nvCxnSpPr>
            <p:spPr bwMode="auto">
              <a:xfrm flipV="1">
                <a:off x="7239000" y="4715167"/>
                <a:ext cx="457200" cy="1524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469"/>
              <p:cNvCxnSpPr>
                <a:stCxn id="475" idx="3"/>
                <a:endCxn id="484" idx="1"/>
              </p:cNvCxnSpPr>
              <p:nvPr/>
            </p:nvCxnSpPr>
            <p:spPr bwMode="auto">
              <a:xfrm>
                <a:off x="7239000" y="4659604"/>
                <a:ext cx="457200" cy="284163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/>
              <p:cNvCxnSpPr>
                <a:stCxn id="477" idx="3"/>
                <a:endCxn id="485" idx="1"/>
              </p:cNvCxnSpPr>
              <p:nvPr/>
            </p:nvCxnSpPr>
            <p:spPr bwMode="auto">
              <a:xfrm>
                <a:off x="7239000" y="5073942"/>
                <a:ext cx="457200" cy="87312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/>
              <p:cNvCxnSpPr>
                <a:stCxn id="478" idx="3"/>
                <a:endCxn id="482" idx="1"/>
              </p:cNvCxnSpPr>
              <p:nvPr/>
            </p:nvCxnSpPr>
            <p:spPr bwMode="auto">
              <a:xfrm flipV="1">
                <a:off x="7239000" y="4486567"/>
                <a:ext cx="457200" cy="79375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73" name="Rectangle 472"/>
              <p:cNvSpPr/>
              <p:nvPr/>
            </p:nvSpPr>
            <p:spPr bwMode="auto">
              <a:xfrm>
                <a:off x="7010400" y="4213517"/>
                <a:ext cx="228600" cy="6508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474" name="Rectangle 473"/>
              <p:cNvSpPr/>
              <p:nvPr/>
            </p:nvSpPr>
            <p:spPr bwMode="auto">
              <a:xfrm>
                <a:off x="7010400" y="4419892"/>
                <a:ext cx="228600" cy="66675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475" name="Rectangle 474"/>
              <p:cNvSpPr/>
              <p:nvPr/>
            </p:nvSpPr>
            <p:spPr bwMode="auto">
              <a:xfrm>
                <a:off x="7010400" y="4627854"/>
                <a:ext cx="228600" cy="6508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476" name="Rectangle 475"/>
              <p:cNvSpPr/>
              <p:nvPr/>
            </p:nvSpPr>
            <p:spPr bwMode="auto">
              <a:xfrm>
                <a:off x="7010400" y="4834229"/>
                <a:ext cx="228600" cy="6508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477" name="Rectangle 476"/>
              <p:cNvSpPr/>
              <p:nvPr/>
            </p:nvSpPr>
            <p:spPr bwMode="auto">
              <a:xfrm>
                <a:off x="7010400" y="5040604"/>
                <a:ext cx="228600" cy="6508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478" name="Rectangle 477"/>
              <p:cNvSpPr/>
              <p:nvPr/>
            </p:nvSpPr>
            <p:spPr bwMode="auto">
              <a:xfrm>
                <a:off x="7010400" y="5246979"/>
                <a:ext cx="228600" cy="66675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479" name="Rectangle 478"/>
              <p:cNvSpPr/>
              <p:nvPr/>
            </p:nvSpPr>
            <p:spPr bwMode="auto">
              <a:xfrm>
                <a:off x="7010400" y="5454942"/>
                <a:ext cx="228600" cy="6508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480" name="Rectangle 479"/>
              <p:cNvSpPr/>
              <p:nvPr/>
            </p:nvSpPr>
            <p:spPr bwMode="auto">
              <a:xfrm>
                <a:off x="7010400" y="5661317"/>
                <a:ext cx="228600" cy="6508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481" name="Rectangle 480"/>
              <p:cNvSpPr/>
              <p:nvPr/>
            </p:nvSpPr>
            <p:spPr bwMode="auto">
              <a:xfrm>
                <a:off x="7696200" y="4213517"/>
                <a:ext cx="228600" cy="6508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482" name="Rectangle 481"/>
              <p:cNvSpPr/>
              <p:nvPr/>
            </p:nvSpPr>
            <p:spPr bwMode="auto">
              <a:xfrm>
                <a:off x="7696200" y="4453229"/>
                <a:ext cx="228600" cy="6508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483" name="Rectangle 482"/>
              <p:cNvSpPr/>
              <p:nvPr/>
            </p:nvSpPr>
            <p:spPr bwMode="auto">
              <a:xfrm>
                <a:off x="7696200" y="4681829"/>
                <a:ext cx="228600" cy="6508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484" name="Rectangle 483"/>
              <p:cNvSpPr/>
              <p:nvPr/>
            </p:nvSpPr>
            <p:spPr bwMode="auto">
              <a:xfrm>
                <a:off x="7696200" y="4910429"/>
                <a:ext cx="228600" cy="6508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485" name="Rectangle 484"/>
              <p:cNvSpPr/>
              <p:nvPr/>
            </p:nvSpPr>
            <p:spPr bwMode="auto">
              <a:xfrm>
                <a:off x="7696200" y="5127917"/>
                <a:ext cx="228600" cy="6508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486" name="Rectangle 485"/>
              <p:cNvSpPr/>
              <p:nvPr/>
            </p:nvSpPr>
            <p:spPr bwMode="auto">
              <a:xfrm>
                <a:off x="7696200" y="5334292"/>
                <a:ext cx="228600" cy="6508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 dirty="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487" name="Rectangle 486"/>
              <p:cNvSpPr/>
              <p:nvPr/>
            </p:nvSpPr>
            <p:spPr bwMode="auto">
              <a:xfrm>
                <a:off x="7696200" y="5661317"/>
                <a:ext cx="228600" cy="6508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</p:grpSp>
        <p:sp>
          <p:nvSpPr>
            <p:cNvPr id="34827" name="TextBox 488"/>
            <p:cNvSpPr txBox="1">
              <a:spLocks noChangeArrowheads="1"/>
            </p:cNvSpPr>
            <p:nvPr/>
          </p:nvSpPr>
          <p:spPr bwMode="auto">
            <a:xfrm>
              <a:off x="5436704" y="3699167"/>
              <a:ext cx="18022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Text Analysis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981075" y="1304925"/>
            <a:ext cx="2667000" cy="2462213"/>
            <a:chOff x="838200" y="1043285"/>
            <a:chExt cx="2667000" cy="2461915"/>
          </a:xfrm>
        </p:grpSpPr>
        <p:pic>
          <p:nvPicPr>
            <p:cNvPr id="34824" name="Picture 4" descr="http://www.mpiweb.org/Libraries/Magazine/Social-Network-Stock-Phot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504950"/>
              <a:ext cx="2667000" cy="200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5" name="TextBox 215"/>
            <p:cNvSpPr txBox="1">
              <a:spLocks noChangeArrowheads="1"/>
            </p:cNvSpPr>
            <p:nvPr/>
          </p:nvSpPr>
          <p:spPr bwMode="auto">
            <a:xfrm>
              <a:off x="1221416" y="1043285"/>
              <a:ext cx="20612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Social Network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981075" y="3919538"/>
            <a:ext cx="3028950" cy="2520950"/>
            <a:chOff x="838200" y="3657600"/>
            <a:chExt cx="3029042" cy="2521052"/>
          </a:xfrm>
        </p:grpSpPr>
        <p:sp>
          <p:nvSpPr>
            <p:cNvPr id="34822" name="TextBox 527"/>
            <p:cNvSpPr txBox="1">
              <a:spLocks noChangeArrowheads="1"/>
            </p:cNvSpPr>
            <p:nvPr/>
          </p:nvSpPr>
          <p:spPr bwMode="auto">
            <a:xfrm>
              <a:off x="838200" y="3657600"/>
              <a:ext cx="279610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Probabilistic Analysis</a:t>
              </a:r>
            </a:p>
          </p:txBody>
        </p:sp>
        <p:pic>
          <p:nvPicPr>
            <p:cNvPr id="34823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4185377"/>
              <a:ext cx="3029042" cy="199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946809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Freeform 128"/>
          <p:cNvSpPr>
            <a:spLocks/>
          </p:cNvSpPr>
          <p:nvPr/>
        </p:nvSpPr>
        <p:spPr bwMode="auto">
          <a:xfrm>
            <a:off x="3140075" y="2695575"/>
            <a:ext cx="1700213" cy="2762250"/>
          </a:xfrm>
          <a:custGeom>
            <a:avLst/>
            <a:gdLst>
              <a:gd name="T0" fmla="*/ 15221 w 1699793"/>
              <a:gd name="T1" fmla="*/ 1585951 h 2762476"/>
              <a:gd name="T2" fmla="*/ 487075 w 1699793"/>
              <a:gd name="T3" fmla="*/ 141315 h 2762476"/>
              <a:gd name="T4" fmla="*/ 1035040 w 1699793"/>
              <a:gd name="T5" fmla="*/ 88094 h 2762476"/>
              <a:gd name="T6" fmla="*/ 1156809 w 1699793"/>
              <a:gd name="T7" fmla="*/ 437846 h 2762476"/>
              <a:gd name="T8" fmla="*/ 768668 w 1699793"/>
              <a:gd name="T9" fmla="*/ 962477 h 2762476"/>
              <a:gd name="T10" fmla="*/ 913270 w 1699793"/>
              <a:gd name="T11" fmla="*/ 1015701 h 2762476"/>
              <a:gd name="T12" fmla="*/ 1210083 w 1699793"/>
              <a:gd name="T13" fmla="*/ 627931 h 2762476"/>
              <a:gd name="T14" fmla="*/ 1598223 w 1699793"/>
              <a:gd name="T15" fmla="*/ 612724 h 2762476"/>
              <a:gd name="T16" fmla="*/ 1689548 w 1699793"/>
              <a:gd name="T17" fmla="*/ 962477 h 2762476"/>
              <a:gd name="T18" fmla="*/ 1392736 w 1699793"/>
              <a:gd name="T19" fmla="*/ 1350250 h 2762476"/>
              <a:gd name="T20" fmla="*/ 761057 w 1699793"/>
              <a:gd name="T21" fmla="*/ 1532730 h 2762476"/>
              <a:gd name="T22" fmla="*/ 1316630 w 1699793"/>
              <a:gd name="T23" fmla="*/ 2080170 h 2762476"/>
              <a:gd name="T24" fmla="*/ 1156809 w 1699793"/>
              <a:gd name="T25" fmla="*/ 2642818 h 2762476"/>
              <a:gd name="T26" fmla="*/ 692562 w 1699793"/>
              <a:gd name="T27" fmla="*/ 2665628 h 2762476"/>
              <a:gd name="T28" fmla="*/ 0 w 1699793"/>
              <a:gd name="T29" fmla="*/ 1585951 h 276247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699793" h="2762476">
                <a:moveTo>
                  <a:pt x="15209" y="1586341"/>
                </a:moveTo>
                <a:cubicBezTo>
                  <a:pt x="176814" y="1039399"/>
                  <a:pt x="316871" y="391055"/>
                  <a:pt x="486715" y="141351"/>
                </a:cubicBezTo>
                <a:cubicBezTo>
                  <a:pt x="656559" y="-108353"/>
                  <a:pt x="922733" y="38681"/>
                  <a:pt x="1034272" y="88115"/>
                </a:cubicBezTo>
                <a:cubicBezTo>
                  <a:pt x="1145811" y="137549"/>
                  <a:pt x="1200313" y="292187"/>
                  <a:pt x="1155951" y="437954"/>
                </a:cubicBezTo>
                <a:cubicBezTo>
                  <a:pt x="1111589" y="583721"/>
                  <a:pt x="808658" y="866381"/>
                  <a:pt x="768098" y="962714"/>
                </a:cubicBezTo>
                <a:cubicBezTo>
                  <a:pt x="727538" y="1059047"/>
                  <a:pt x="844149" y="1088200"/>
                  <a:pt x="912593" y="1015950"/>
                </a:cubicBezTo>
                <a:cubicBezTo>
                  <a:pt x="981038" y="943700"/>
                  <a:pt x="1095112" y="695263"/>
                  <a:pt x="1209186" y="628084"/>
                </a:cubicBezTo>
                <a:cubicBezTo>
                  <a:pt x="1323260" y="560905"/>
                  <a:pt x="1517186" y="557102"/>
                  <a:pt x="1597038" y="612874"/>
                </a:cubicBezTo>
                <a:cubicBezTo>
                  <a:pt x="1676890" y="668646"/>
                  <a:pt x="1722519" y="839763"/>
                  <a:pt x="1688297" y="962714"/>
                </a:cubicBezTo>
                <a:cubicBezTo>
                  <a:pt x="1654075" y="1085665"/>
                  <a:pt x="1546338" y="1255515"/>
                  <a:pt x="1391704" y="1350580"/>
                </a:cubicBezTo>
                <a:cubicBezTo>
                  <a:pt x="1237070" y="1445645"/>
                  <a:pt x="773168" y="1411422"/>
                  <a:pt x="760493" y="1533105"/>
                </a:cubicBezTo>
                <a:cubicBezTo>
                  <a:pt x="747818" y="1654788"/>
                  <a:pt x="1249745" y="1895620"/>
                  <a:pt x="1315655" y="2080680"/>
                </a:cubicBezTo>
                <a:cubicBezTo>
                  <a:pt x="1381565" y="2265740"/>
                  <a:pt x="1259885" y="2545866"/>
                  <a:pt x="1155951" y="2643466"/>
                </a:cubicBezTo>
                <a:cubicBezTo>
                  <a:pt x="1052017" y="2741066"/>
                  <a:pt x="884708" y="2842470"/>
                  <a:pt x="692049" y="2666282"/>
                </a:cubicBezTo>
                <a:cubicBezTo>
                  <a:pt x="499390" y="2490094"/>
                  <a:pt x="0" y="1586341"/>
                  <a:pt x="0" y="1586341"/>
                </a:cubicBezTo>
              </a:path>
            </a:pathLst>
          </a:custGeom>
          <a:solidFill>
            <a:srgbClr val="FAC090"/>
          </a:solidFill>
          <a:ln w="38100" cap="flat" cmpd="sng">
            <a:solidFill>
              <a:srgbClr val="E46C0A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2" name="Oval 129"/>
          <p:cNvSpPr>
            <a:spLocks noChangeArrowheads="1"/>
          </p:cNvSpPr>
          <p:nvPr/>
        </p:nvSpPr>
        <p:spPr bwMode="auto">
          <a:xfrm>
            <a:off x="3124200" y="3886200"/>
            <a:ext cx="685800" cy="685800"/>
          </a:xfrm>
          <a:prstGeom prst="ellipse">
            <a:avLst/>
          </a:prstGeom>
          <a:solidFill>
            <a:srgbClr val="FAC090"/>
          </a:solidFill>
          <a:ln w="38100">
            <a:solidFill>
              <a:srgbClr val="E46C0A"/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ahoma" charset="0"/>
            </a:endParaRPr>
          </a:p>
        </p:txBody>
      </p:sp>
      <p:sp>
        <p:nvSpPr>
          <p:cNvPr id="409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Properties of Graph Parallel Algorithms</a:t>
            </a:r>
          </a:p>
        </p:txBody>
      </p:sp>
      <p:grpSp>
        <p:nvGrpSpPr>
          <p:cNvPr id="40964" name="Group 107"/>
          <p:cNvGrpSpPr>
            <a:grpSpLocks/>
          </p:cNvGrpSpPr>
          <p:nvPr/>
        </p:nvGrpSpPr>
        <p:grpSpPr bwMode="auto">
          <a:xfrm>
            <a:off x="457200" y="2819400"/>
            <a:ext cx="2181225" cy="2438400"/>
            <a:chOff x="381000" y="2819402"/>
            <a:chExt cx="2181114" cy="2438398"/>
          </a:xfrm>
        </p:grpSpPr>
        <p:cxnSp>
          <p:nvCxnSpPr>
            <p:cNvPr id="69" name="Straight Connector 68"/>
            <p:cNvCxnSpPr/>
            <p:nvPr/>
          </p:nvCxnSpPr>
          <p:spPr bwMode="auto">
            <a:xfrm flipV="1">
              <a:off x="1552515" y="3021015"/>
              <a:ext cx="703227" cy="657224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 bwMode="auto">
            <a:xfrm flipV="1">
              <a:off x="568315" y="3678239"/>
              <a:ext cx="984200" cy="555625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 bwMode="auto">
            <a:xfrm flipV="1">
              <a:off x="1036605" y="3021015"/>
              <a:ext cx="1219138" cy="20161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 bwMode="auto">
            <a:xfrm flipH="1">
              <a:off x="568315" y="3173415"/>
              <a:ext cx="422254" cy="1060449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 bwMode="auto">
            <a:xfrm rot="5400000">
              <a:off x="684162" y="4171961"/>
              <a:ext cx="1362074" cy="374631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 bwMode="auto">
            <a:xfrm rot="16200000" flipH="1">
              <a:off x="446858" y="4309286"/>
              <a:ext cx="806449" cy="655604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 bwMode="auto">
            <a:xfrm rot="16200000" flipH="1">
              <a:off x="1870770" y="3405987"/>
              <a:ext cx="909636" cy="139693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 bwMode="auto">
            <a:xfrm rot="5400000">
              <a:off x="1854901" y="4096554"/>
              <a:ext cx="706437" cy="374631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 bwMode="auto">
            <a:xfrm rot="16200000" flipH="1">
              <a:off x="1307236" y="3923519"/>
              <a:ext cx="958849" cy="468289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 bwMode="auto">
            <a:xfrm flipV="1">
              <a:off x="1177884" y="4637089"/>
              <a:ext cx="842920" cy="35401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41001" name="Picture 84" descr="aapo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0529" y="4384539"/>
              <a:ext cx="298466" cy="482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2" name="Picture 85" descr="arthur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550" y="3677704"/>
              <a:ext cx="353564" cy="482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3" name="Picture 88" descr="funiak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1110" y="2819402"/>
              <a:ext cx="392878" cy="469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4" name="Picture 89" descr="gonzalez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980633"/>
              <a:ext cx="320212" cy="483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5" name="Picture 90" descr="guestrin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066" y="3425261"/>
              <a:ext cx="324200" cy="469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6" name="Picture 91" descr="ylow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183" y="4788446"/>
              <a:ext cx="344515" cy="469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7" name="Picture 92" descr="hong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602" y="2920378"/>
              <a:ext cx="332043" cy="482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65" name="TextBox 94"/>
          <p:cNvSpPr txBox="1">
            <a:spLocks noChangeArrowheads="1"/>
          </p:cNvSpPr>
          <p:nvPr/>
        </p:nvSpPr>
        <p:spPr bwMode="auto">
          <a:xfrm>
            <a:off x="561975" y="1560513"/>
            <a:ext cx="20177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Dependency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Graph</a:t>
            </a:r>
          </a:p>
        </p:txBody>
      </p:sp>
      <p:sp>
        <p:nvSpPr>
          <p:cNvPr id="40966" name="TextBox 95"/>
          <p:cNvSpPr txBox="1">
            <a:spLocks noChangeArrowheads="1"/>
          </p:cNvSpPr>
          <p:nvPr/>
        </p:nvSpPr>
        <p:spPr bwMode="auto">
          <a:xfrm>
            <a:off x="6451600" y="1600200"/>
            <a:ext cx="21002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Iterative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Computation</a:t>
            </a:r>
          </a:p>
        </p:txBody>
      </p:sp>
      <p:grpSp>
        <p:nvGrpSpPr>
          <p:cNvPr id="40967" name="Group 57"/>
          <p:cNvGrpSpPr>
            <a:grpSpLocks/>
          </p:cNvGrpSpPr>
          <p:nvPr/>
        </p:nvGrpSpPr>
        <p:grpSpPr bwMode="auto">
          <a:xfrm>
            <a:off x="6265863" y="2971800"/>
            <a:ext cx="2573337" cy="1981200"/>
            <a:chOff x="5510564" y="5120037"/>
            <a:chExt cx="2877737" cy="1602445"/>
          </a:xfrm>
        </p:grpSpPr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>
              <a:off x="6056151" y="5120037"/>
              <a:ext cx="1793672" cy="425970"/>
            </a:xfrm>
            <a:prstGeom prst="rect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dirty="0">
                  <a:latin typeface="Tahoma" pitchFamily="34" charset="0"/>
                  <a:ea typeface="ＭＳ Ｐゴシック" pitchFamily="-111" charset="-128"/>
                </a:rPr>
                <a:t>What I Like</a:t>
              </a:r>
            </a:p>
          </p:txBody>
        </p:sp>
        <p:sp>
          <p:nvSpPr>
            <p:cNvPr id="105" name="Rectangle 104"/>
            <p:cNvSpPr>
              <a:spLocks noChangeArrowheads="1"/>
            </p:cNvSpPr>
            <p:nvPr/>
          </p:nvSpPr>
          <p:spPr bwMode="auto">
            <a:xfrm>
              <a:off x="6049546" y="6106157"/>
              <a:ext cx="1793672" cy="616325"/>
            </a:xfrm>
            <a:prstGeom prst="rect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dirty="0">
                  <a:latin typeface="Tahoma" pitchFamily="34" charset="0"/>
                  <a:ea typeface="ＭＳ Ｐゴシック" pitchFamily="-111" charset="-128"/>
                </a:rPr>
                <a:t>What My </a:t>
              </a:r>
              <a:br>
                <a:rPr lang="en-US" dirty="0">
                  <a:latin typeface="Tahoma" pitchFamily="34" charset="0"/>
                  <a:ea typeface="ＭＳ Ｐゴシック" pitchFamily="-111" charset="-128"/>
                </a:rPr>
              </a:br>
              <a:r>
                <a:rPr lang="en-US" dirty="0">
                  <a:latin typeface="Tahoma" pitchFamily="34" charset="0"/>
                  <a:ea typeface="ＭＳ Ｐゴシック" pitchFamily="-111" charset="-128"/>
                </a:rPr>
                <a:t>Friends Like</a:t>
              </a:r>
            </a:p>
          </p:txBody>
        </p:sp>
        <p:sp>
          <p:nvSpPr>
            <p:cNvPr id="106" name="Curved Right Arrow 105"/>
            <p:cNvSpPr>
              <a:spLocks noChangeArrowheads="1"/>
            </p:cNvSpPr>
            <p:nvPr/>
          </p:nvSpPr>
          <p:spPr bwMode="auto">
            <a:xfrm>
              <a:off x="5510564" y="5237079"/>
              <a:ext cx="538732" cy="1275106"/>
            </a:xfrm>
            <a:prstGeom prst="curvedRightArrow">
              <a:avLst>
                <a:gd name="adj1" fmla="val 32983"/>
                <a:gd name="adj2" fmla="val 70655"/>
                <a:gd name="adj3" fmla="val 25000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07" name="Curved Right Arrow 106"/>
            <p:cNvSpPr>
              <a:spLocks noChangeArrowheads="1"/>
            </p:cNvSpPr>
            <p:nvPr/>
          </p:nvSpPr>
          <p:spPr bwMode="auto">
            <a:xfrm rot="10800000">
              <a:off x="7849569" y="5204644"/>
              <a:ext cx="538732" cy="1275106"/>
            </a:xfrm>
            <a:prstGeom prst="curvedRightArrow">
              <a:avLst>
                <a:gd name="adj1" fmla="val 32983"/>
                <a:gd name="adj2" fmla="val 70655"/>
                <a:gd name="adj3" fmla="val 25000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>
                <a:latin typeface="Tahoma" pitchFamily="34" charset="0"/>
                <a:ea typeface="ＭＳ Ｐゴシック" pitchFamily="-111" charset="-128"/>
              </a:endParaRPr>
            </a:p>
          </p:txBody>
        </p:sp>
      </p:grpSp>
      <p:sp>
        <p:nvSpPr>
          <p:cNvPr id="40968" name="TextBox 108"/>
          <p:cNvSpPr txBox="1">
            <a:spLocks noChangeArrowheads="1"/>
          </p:cNvSpPr>
          <p:nvPr/>
        </p:nvSpPr>
        <p:spPr bwMode="auto">
          <a:xfrm>
            <a:off x="3352800" y="1560513"/>
            <a:ext cx="21002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Factored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Computation </a:t>
            </a:r>
          </a:p>
        </p:txBody>
      </p:sp>
      <p:grpSp>
        <p:nvGrpSpPr>
          <p:cNvPr id="40969" name="Group 109"/>
          <p:cNvGrpSpPr>
            <a:grpSpLocks/>
          </p:cNvGrpSpPr>
          <p:nvPr/>
        </p:nvGrpSpPr>
        <p:grpSpPr bwMode="auto">
          <a:xfrm>
            <a:off x="3305175" y="2819400"/>
            <a:ext cx="2181225" cy="2438400"/>
            <a:chOff x="381000" y="2819402"/>
            <a:chExt cx="2181114" cy="2438398"/>
          </a:xfrm>
        </p:grpSpPr>
        <p:cxnSp>
          <p:nvCxnSpPr>
            <p:cNvPr id="111" name="Straight Connector 110"/>
            <p:cNvCxnSpPr/>
            <p:nvPr/>
          </p:nvCxnSpPr>
          <p:spPr bwMode="auto">
            <a:xfrm flipV="1">
              <a:off x="1552515" y="3021015"/>
              <a:ext cx="703227" cy="657224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auto">
            <a:xfrm flipV="1">
              <a:off x="568315" y="3678239"/>
              <a:ext cx="984200" cy="555625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 bwMode="auto">
            <a:xfrm flipV="1">
              <a:off x="1036605" y="3021015"/>
              <a:ext cx="1219138" cy="20161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 bwMode="auto">
            <a:xfrm flipH="1">
              <a:off x="568315" y="3173415"/>
              <a:ext cx="422254" cy="1060449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 bwMode="auto">
            <a:xfrm rot="5400000">
              <a:off x="684162" y="4171961"/>
              <a:ext cx="1362074" cy="374631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 bwMode="auto">
            <a:xfrm rot="16200000" flipH="1">
              <a:off x="446858" y="4309286"/>
              <a:ext cx="806449" cy="655604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 bwMode="auto">
            <a:xfrm rot="16200000" flipH="1">
              <a:off x="1870770" y="3405987"/>
              <a:ext cx="909636" cy="139693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 bwMode="auto">
            <a:xfrm rot="5400000">
              <a:off x="1854901" y="4096554"/>
              <a:ext cx="706437" cy="374631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 bwMode="auto">
            <a:xfrm rot="16200000" flipH="1">
              <a:off x="1307236" y="3923519"/>
              <a:ext cx="958849" cy="468289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 bwMode="auto">
            <a:xfrm flipV="1">
              <a:off x="1177884" y="4637089"/>
              <a:ext cx="842920" cy="35401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40980" name="Picture 120" descr="aapo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0529" y="4384539"/>
              <a:ext cx="298466" cy="482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1" name="Picture 121" descr="arthur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550" y="3677704"/>
              <a:ext cx="353564" cy="482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2" name="Picture 122" descr="funiak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1110" y="2819402"/>
              <a:ext cx="392878" cy="469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3" name="Picture 123" descr="gonzalez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980633"/>
              <a:ext cx="320212" cy="483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4" name="Picture 124" descr="guestrin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066" y="3425261"/>
              <a:ext cx="324200" cy="469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5" name="Picture 125" descr="ylow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183" y="4788446"/>
              <a:ext cx="344515" cy="469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6" name="Picture 126" descr="hong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602" y="2920378"/>
              <a:ext cx="332043" cy="482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075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/>
          <p:cNvGrpSpPr>
            <a:grpSpLocks/>
          </p:cNvGrpSpPr>
          <p:nvPr/>
        </p:nvGrpSpPr>
        <p:grpSpPr bwMode="auto">
          <a:xfrm>
            <a:off x="242888" y="3429000"/>
            <a:ext cx="8367712" cy="1143000"/>
            <a:chOff x="242499" y="4495800"/>
            <a:chExt cx="8368101" cy="1828800"/>
          </a:xfrm>
        </p:grpSpPr>
        <p:sp>
          <p:nvSpPr>
            <p:cNvPr id="183" name="Rounded Rectangle 182"/>
            <p:cNvSpPr>
              <a:spLocks noChangeArrowheads="1"/>
            </p:cNvSpPr>
            <p:nvPr/>
          </p:nvSpPr>
          <p:spPr bwMode="auto">
            <a:xfrm>
              <a:off x="304800" y="4495800"/>
              <a:ext cx="8305800" cy="1828800"/>
            </a:xfrm>
            <a:prstGeom prst="roundRect">
              <a:avLst>
                <a:gd name="adj" fmla="val 6546"/>
              </a:avLst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800" dirty="0">
                <a:latin typeface="Tahoma" pitchFamily="-64" charset="0"/>
              </a:endParaRPr>
            </a:p>
          </p:txBody>
        </p:sp>
        <p:sp>
          <p:nvSpPr>
            <p:cNvPr id="47203" name="TextBox 183"/>
            <p:cNvSpPr txBox="1">
              <a:spLocks noChangeArrowheads="1"/>
            </p:cNvSpPr>
            <p:nvPr/>
          </p:nvSpPr>
          <p:spPr bwMode="auto">
            <a:xfrm rot="-5400000">
              <a:off x="-208167" y="5121985"/>
              <a:ext cx="154766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Slow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Processor</a:t>
              </a:r>
            </a:p>
          </p:txBody>
        </p:sp>
      </p:grpSp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Iterative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9525"/>
            <a:ext cx="8686800" cy="7016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pc="-150" dirty="0" smtClean="0"/>
              <a:t>MR </a:t>
            </a:r>
            <a:r>
              <a:rPr lang="en-US" b="1" spc="-150" dirty="0" smtClean="0">
                <a:solidFill>
                  <a:srgbClr val="FF0000"/>
                </a:solidFill>
              </a:rPr>
              <a:t>doesn’t efficiently express </a:t>
            </a:r>
            <a:r>
              <a:rPr lang="en-US" b="1" spc="-150" dirty="0" smtClean="0"/>
              <a:t>iterative</a:t>
            </a:r>
            <a:r>
              <a:rPr lang="en-US" spc="-150" dirty="0" smtClean="0"/>
              <a:t> algorithms:</a:t>
            </a:r>
            <a:endParaRPr lang="en-US" spc="-150" dirty="0"/>
          </a:p>
        </p:txBody>
      </p:sp>
      <p:sp>
        <p:nvSpPr>
          <p:cNvPr id="47108" name="Oval 4"/>
          <p:cNvSpPr>
            <a:spLocks noChangeArrowheads="1"/>
          </p:cNvSpPr>
          <p:nvPr/>
        </p:nvSpPr>
        <p:spPr bwMode="auto">
          <a:xfrm>
            <a:off x="990600" y="2346325"/>
            <a:ext cx="533400" cy="320675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ahoma" charset="0"/>
              </a:rPr>
              <a:t>Data</a:t>
            </a:r>
          </a:p>
        </p:txBody>
      </p:sp>
      <p:sp>
        <p:nvSpPr>
          <p:cNvPr id="47109" name="Oval 5"/>
          <p:cNvSpPr>
            <a:spLocks noChangeArrowheads="1"/>
          </p:cNvSpPr>
          <p:nvPr/>
        </p:nvSpPr>
        <p:spPr bwMode="auto">
          <a:xfrm>
            <a:off x="990600" y="2930525"/>
            <a:ext cx="533400" cy="320675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ahoma" charset="0"/>
              </a:rPr>
              <a:t>Data</a:t>
            </a:r>
          </a:p>
        </p:txBody>
      </p:sp>
      <p:sp>
        <p:nvSpPr>
          <p:cNvPr id="47110" name="Oval 6"/>
          <p:cNvSpPr>
            <a:spLocks noChangeArrowheads="1"/>
          </p:cNvSpPr>
          <p:nvPr/>
        </p:nvSpPr>
        <p:spPr bwMode="auto">
          <a:xfrm>
            <a:off x="990600" y="3514725"/>
            <a:ext cx="533400" cy="320675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ahoma" charset="0"/>
              </a:rPr>
              <a:t>Data</a:t>
            </a:r>
          </a:p>
        </p:txBody>
      </p:sp>
      <p:sp>
        <p:nvSpPr>
          <p:cNvPr id="47111" name="Oval 7"/>
          <p:cNvSpPr>
            <a:spLocks noChangeArrowheads="1"/>
          </p:cNvSpPr>
          <p:nvPr/>
        </p:nvSpPr>
        <p:spPr bwMode="auto">
          <a:xfrm>
            <a:off x="990600" y="4098925"/>
            <a:ext cx="533400" cy="320675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ahoma" charset="0"/>
              </a:rPr>
              <a:t>Data</a:t>
            </a:r>
          </a:p>
        </p:txBody>
      </p:sp>
      <p:sp>
        <p:nvSpPr>
          <p:cNvPr id="47112" name="Oval 8"/>
          <p:cNvSpPr>
            <a:spLocks noChangeArrowheads="1"/>
          </p:cNvSpPr>
          <p:nvPr/>
        </p:nvSpPr>
        <p:spPr bwMode="auto">
          <a:xfrm>
            <a:off x="990600" y="4683125"/>
            <a:ext cx="533400" cy="320675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ahoma" charset="0"/>
              </a:rPr>
              <a:t>Data</a:t>
            </a:r>
          </a:p>
        </p:txBody>
      </p:sp>
      <p:sp>
        <p:nvSpPr>
          <p:cNvPr id="47113" name="Oval 9"/>
          <p:cNvSpPr>
            <a:spLocks noChangeArrowheads="1"/>
          </p:cNvSpPr>
          <p:nvPr/>
        </p:nvSpPr>
        <p:spPr bwMode="auto">
          <a:xfrm>
            <a:off x="990600" y="5267325"/>
            <a:ext cx="533400" cy="320675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ahoma" charset="0"/>
              </a:rPr>
              <a:t>Data</a:t>
            </a:r>
          </a:p>
        </p:txBody>
      </p:sp>
      <p:sp>
        <p:nvSpPr>
          <p:cNvPr id="47114" name="Oval 10"/>
          <p:cNvSpPr>
            <a:spLocks noChangeArrowheads="1"/>
          </p:cNvSpPr>
          <p:nvPr/>
        </p:nvSpPr>
        <p:spPr bwMode="auto">
          <a:xfrm>
            <a:off x="990600" y="5851525"/>
            <a:ext cx="533400" cy="320675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ahoma" charset="0"/>
              </a:rPr>
              <a:t>Data</a:t>
            </a:r>
          </a:p>
        </p:txBody>
      </p:sp>
      <p:grpSp>
        <p:nvGrpSpPr>
          <p:cNvPr id="153" name="Group 152"/>
          <p:cNvGrpSpPr>
            <a:grpSpLocks/>
          </p:cNvGrpSpPr>
          <p:nvPr/>
        </p:nvGrpSpPr>
        <p:grpSpPr bwMode="auto">
          <a:xfrm>
            <a:off x="1524000" y="2346325"/>
            <a:ext cx="2133600" cy="3825875"/>
            <a:chOff x="990600" y="2118360"/>
            <a:chExt cx="2133600" cy="3825240"/>
          </a:xfrm>
        </p:grpSpPr>
        <p:sp>
          <p:nvSpPr>
            <p:cNvPr id="47178" name="Oval 11"/>
            <p:cNvSpPr>
              <a:spLocks noChangeArrowheads="1"/>
            </p:cNvSpPr>
            <p:nvPr/>
          </p:nvSpPr>
          <p:spPr bwMode="auto">
            <a:xfrm>
              <a:off x="2590800" y="21183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47179" name="Oval 12"/>
            <p:cNvSpPr>
              <a:spLocks noChangeArrowheads="1"/>
            </p:cNvSpPr>
            <p:nvPr/>
          </p:nvSpPr>
          <p:spPr bwMode="auto">
            <a:xfrm>
              <a:off x="2590800" y="27025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47180" name="Oval 13"/>
            <p:cNvSpPr>
              <a:spLocks noChangeArrowheads="1"/>
            </p:cNvSpPr>
            <p:nvPr/>
          </p:nvSpPr>
          <p:spPr bwMode="auto">
            <a:xfrm>
              <a:off x="2590800" y="32867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47181" name="Oval 14"/>
            <p:cNvSpPr>
              <a:spLocks noChangeArrowheads="1"/>
            </p:cNvSpPr>
            <p:nvPr/>
          </p:nvSpPr>
          <p:spPr bwMode="auto">
            <a:xfrm>
              <a:off x="2590800" y="38709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47182" name="Oval 15"/>
            <p:cNvSpPr>
              <a:spLocks noChangeArrowheads="1"/>
            </p:cNvSpPr>
            <p:nvPr/>
          </p:nvSpPr>
          <p:spPr bwMode="auto">
            <a:xfrm>
              <a:off x="2590800" y="44551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47183" name="Oval 16"/>
            <p:cNvSpPr>
              <a:spLocks noChangeArrowheads="1"/>
            </p:cNvSpPr>
            <p:nvPr/>
          </p:nvSpPr>
          <p:spPr bwMode="auto">
            <a:xfrm>
              <a:off x="2590800" y="50393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47184" name="Oval 17"/>
            <p:cNvSpPr>
              <a:spLocks noChangeArrowheads="1"/>
            </p:cNvSpPr>
            <p:nvPr/>
          </p:nvSpPr>
          <p:spPr bwMode="auto">
            <a:xfrm>
              <a:off x="2590800" y="56235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19" name="Rounded Rectangle 18"/>
            <p:cNvSpPr>
              <a:spLocks noChangeArrowheads="1"/>
            </p:cNvSpPr>
            <p:nvPr/>
          </p:nvSpPr>
          <p:spPr bwMode="auto">
            <a:xfrm>
              <a:off x="1447800" y="2346960"/>
              <a:ext cx="609600" cy="381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1400" dirty="0">
                  <a:solidFill>
                    <a:schemeClr val="lt1"/>
                  </a:solidFill>
                  <a:latin typeface="Tahoma" pitchFamily="-64" charset="0"/>
                </a:rPr>
                <a:t>CPU 1</a:t>
              </a:r>
              <a:endParaRPr lang="en-US" sz="1400" dirty="0">
                <a:latin typeface="Tahoma" pitchFamily="-64" charset="0"/>
              </a:endParaRPr>
            </a:p>
          </p:txBody>
        </p:sp>
        <p:sp>
          <p:nvSpPr>
            <p:cNvPr id="20" name="Rounded Rectangle 19"/>
            <p:cNvSpPr>
              <a:spLocks noChangeArrowheads="1"/>
            </p:cNvSpPr>
            <p:nvPr/>
          </p:nvSpPr>
          <p:spPr bwMode="auto">
            <a:xfrm>
              <a:off x="1447800" y="3566160"/>
              <a:ext cx="609600" cy="381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1400" dirty="0">
                  <a:solidFill>
                    <a:schemeClr val="lt1"/>
                  </a:solidFill>
                  <a:latin typeface="Tahoma" pitchFamily="-64" charset="0"/>
                </a:rPr>
                <a:t>CPU 2</a:t>
              </a:r>
              <a:endParaRPr lang="en-US" sz="1400" dirty="0">
                <a:latin typeface="Tahoma" pitchFamily="-64" charset="0"/>
              </a:endParaRPr>
            </a:p>
          </p:txBody>
        </p:sp>
        <p:sp>
          <p:nvSpPr>
            <p:cNvPr id="21" name="Rounded Rectangle 20"/>
            <p:cNvSpPr>
              <a:spLocks noChangeArrowheads="1"/>
            </p:cNvSpPr>
            <p:nvPr/>
          </p:nvSpPr>
          <p:spPr bwMode="auto">
            <a:xfrm>
              <a:off x="1447800" y="4785360"/>
              <a:ext cx="609600" cy="381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1400" dirty="0">
                  <a:solidFill>
                    <a:schemeClr val="lt1"/>
                  </a:solidFill>
                  <a:latin typeface="Tahoma" pitchFamily="-64" charset="0"/>
                </a:rPr>
                <a:t>CPU 3</a:t>
              </a:r>
              <a:endParaRPr lang="en-US" sz="1400" dirty="0">
                <a:latin typeface="Tahoma" pitchFamily="-64" charset="0"/>
              </a:endParaRPr>
            </a:p>
          </p:txBody>
        </p:sp>
        <p:cxnSp>
          <p:nvCxnSpPr>
            <p:cNvPr id="23" name="Straight Arrow Connector 22"/>
            <p:cNvCxnSpPr>
              <a:cxnSpLocks noChangeShapeType="1"/>
              <a:stCxn id="47108" idx="6"/>
              <a:endCxn id="19" idx="1"/>
            </p:cNvCxnSpPr>
            <p:nvPr/>
          </p:nvCxnSpPr>
          <p:spPr bwMode="auto">
            <a:xfrm>
              <a:off x="990600" y="2278380"/>
              <a:ext cx="457200" cy="2590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Arrow Connector 24"/>
            <p:cNvCxnSpPr>
              <a:cxnSpLocks noChangeShapeType="1"/>
              <a:stCxn id="47109" idx="6"/>
              <a:endCxn id="19" idx="1"/>
            </p:cNvCxnSpPr>
            <p:nvPr/>
          </p:nvCxnSpPr>
          <p:spPr bwMode="auto">
            <a:xfrm flipV="1">
              <a:off x="990600" y="2537460"/>
              <a:ext cx="457200" cy="3251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Arrow Connector 28"/>
            <p:cNvCxnSpPr>
              <a:cxnSpLocks noChangeShapeType="1"/>
              <a:stCxn id="47110" idx="6"/>
              <a:endCxn id="20" idx="1"/>
            </p:cNvCxnSpPr>
            <p:nvPr/>
          </p:nvCxnSpPr>
          <p:spPr bwMode="auto">
            <a:xfrm>
              <a:off x="990600" y="3446780"/>
              <a:ext cx="457200" cy="3098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Arrow Connector 30"/>
            <p:cNvCxnSpPr>
              <a:cxnSpLocks noChangeShapeType="1"/>
              <a:stCxn id="47111" idx="6"/>
              <a:endCxn id="20" idx="1"/>
            </p:cNvCxnSpPr>
            <p:nvPr/>
          </p:nvCxnSpPr>
          <p:spPr bwMode="auto">
            <a:xfrm flipV="1">
              <a:off x="990600" y="3756660"/>
              <a:ext cx="457200" cy="2743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Straight Arrow Connector 32"/>
            <p:cNvCxnSpPr>
              <a:cxnSpLocks noChangeShapeType="1"/>
              <a:stCxn id="47112" idx="6"/>
              <a:endCxn id="21" idx="1"/>
            </p:cNvCxnSpPr>
            <p:nvPr/>
          </p:nvCxnSpPr>
          <p:spPr bwMode="auto">
            <a:xfrm>
              <a:off x="990600" y="4615180"/>
              <a:ext cx="457200" cy="3606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Straight Arrow Connector 34"/>
            <p:cNvCxnSpPr>
              <a:cxnSpLocks noChangeShapeType="1"/>
              <a:stCxn id="47113" idx="6"/>
              <a:endCxn id="21" idx="1"/>
            </p:cNvCxnSpPr>
            <p:nvPr/>
          </p:nvCxnSpPr>
          <p:spPr bwMode="auto">
            <a:xfrm flipV="1">
              <a:off x="990600" y="4975860"/>
              <a:ext cx="457200" cy="2235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Straight Arrow Connector 36"/>
            <p:cNvCxnSpPr>
              <a:cxnSpLocks noChangeShapeType="1"/>
              <a:stCxn id="47114" idx="6"/>
              <a:endCxn id="21" idx="1"/>
            </p:cNvCxnSpPr>
            <p:nvPr/>
          </p:nvCxnSpPr>
          <p:spPr bwMode="auto">
            <a:xfrm flipV="1">
              <a:off x="990600" y="4975860"/>
              <a:ext cx="457200" cy="8077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Straight Arrow Connector 39"/>
            <p:cNvCxnSpPr>
              <a:cxnSpLocks noChangeShapeType="1"/>
              <a:stCxn id="19" idx="3"/>
              <a:endCxn id="47178" idx="2"/>
            </p:cNvCxnSpPr>
            <p:nvPr/>
          </p:nvCxnSpPr>
          <p:spPr bwMode="auto">
            <a:xfrm flipV="1">
              <a:off x="2057400" y="2278380"/>
              <a:ext cx="533400" cy="2590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Straight Arrow Connector 41"/>
            <p:cNvCxnSpPr>
              <a:cxnSpLocks noChangeShapeType="1"/>
              <a:stCxn id="19" idx="3"/>
              <a:endCxn id="47180" idx="2"/>
            </p:cNvCxnSpPr>
            <p:nvPr/>
          </p:nvCxnSpPr>
          <p:spPr bwMode="auto">
            <a:xfrm>
              <a:off x="2057400" y="2537460"/>
              <a:ext cx="533400" cy="9093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Straight Arrow Connector 43"/>
            <p:cNvCxnSpPr>
              <a:cxnSpLocks noChangeShapeType="1"/>
              <a:stCxn id="20" idx="3"/>
              <a:endCxn id="47179" idx="2"/>
            </p:cNvCxnSpPr>
            <p:nvPr/>
          </p:nvCxnSpPr>
          <p:spPr bwMode="auto">
            <a:xfrm flipV="1">
              <a:off x="2057400" y="2862580"/>
              <a:ext cx="533400" cy="8940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Straight Arrow Connector 47"/>
            <p:cNvCxnSpPr>
              <a:cxnSpLocks noChangeShapeType="1"/>
              <a:stCxn id="20" idx="3"/>
              <a:endCxn id="47182" idx="2"/>
            </p:cNvCxnSpPr>
            <p:nvPr/>
          </p:nvCxnSpPr>
          <p:spPr bwMode="auto">
            <a:xfrm>
              <a:off x="2057400" y="3756660"/>
              <a:ext cx="533400" cy="8585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Straight Arrow Connector 49"/>
            <p:cNvCxnSpPr>
              <a:cxnSpLocks noChangeShapeType="1"/>
              <a:stCxn id="21" idx="3"/>
              <a:endCxn id="47183" idx="2"/>
            </p:cNvCxnSpPr>
            <p:nvPr/>
          </p:nvCxnSpPr>
          <p:spPr bwMode="auto">
            <a:xfrm>
              <a:off x="2057400" y="4975860"/>
              <a:ext cx="533400" cy="2235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Straight Arrow Connector 52"/>
            <p:cNvCxnSpPr>
              <a:cxnSpLocks noChangeShapeType="1"/>
              <a:stCxn id="21" idx="3"/>
              <a:endCxn id="47181" idx="2"/>
            </p:cNvCxnSpPr>
            <p:nvPr/>
          </p:nvCxnSpPr>
          <p:spPr bwMode="auto">
            <a:xfrm flipV="1">
              <a:off x="2057400" y="4030980"/>
              <a:ext cx="533400" cy="9448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Straight Arrow Connector 58"/>
            <p:cNvCxnSpPr>
              <a:cxnSpLocks noChangeShapeType="1"/>
              <a:stCxn id="21" idx="3"/>
              <a:endCxn id="47184" idx="2"/>
            </p:cNvCxnSpPr>
            <p:nvPr/>
          </p:nvCxnSpPr>
          <p:spPr bwMode="auto">
            <a:xfrm>
              <a:off x="2057400" y="4975860"/>
              <a:ext cx="533400" cy="8077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4" name="Group 153"/>
          <p:cNvGrpSpPr>
            <a:grpSpLocks/>
          </p:cNvGrpSpPr>
          <p:nvPr/>
        </p:nvGrpSpPr>
        <p:grpSpPr bwMode="auto">
          <a:xfrm>
            <a:off x="3657600" y="2346325"/>
            <a:ext cx="2209800" cy="3825875"/>
            <a:chOff x="3124200" y="2118360"/>
            <a:chExt cx="2209800" cy="3825240"/>
          </a:xfrm>
        </p:grpSpPr>
        <p:sp>
          <p:nvSpPr>
            <p:cNvPr id="47154" name="Oval 104"/>
            <p:cNvSpPr>
              <a:spLocks noChangeArrowheads="1"/>
            </p:cNvSpPr>
            <p:nvPr/>
          </p:nvSpPr>
          <p:spPr bwMode="auto">
            <a:xfrm>
              <a:off x="4800600" y="21183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47155" name="Oval 105"/>
            <p:cNvSpPr>
              <a:spLocks noChangeArrowheads="1"/>
            </p:cNvSpPr>
            <p:nvPr/>
          </p:nvSpPr>
          <p:spPr bwMode="auto">
            <a:xfrm>
              <a:off x="4800600" y="27025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47156" name="Oval 106"/>
            <p:cNvSpPr>
              <a:spLocks noChangeArrowheads="1"/>
            </p:cNvSpPr>
            <p:nvPr/>
          </p:nvSpPr>
          <p:spPr bwMode="auto">
            <a:xfrm>
              <a:off x="4800600" y="32867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47157" name="Oval 107"/>
            <p:cNvSpPr>
              <a:spLocks noChangeArrowheads="1"/>
            </p:cNvSpPr>
            <p:nvPr/>
          </p:nvSpPr>
          <p:spPr bwMode="auto">
            <a:xfrm>
              <a:off x="4800600" y="38709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47158" name="Oval 108"/>
            <p:cNvSpPr>
              <a:spLocks noChangeArrowheads="1"/>
            </p:cNvSpPr>
            <p:nvPr/>
          </p:nvSpPr>
          <p:spPr bwMode="auto">
            <a:xfrm>
              <a:off x="4800600" y="44551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47159" name="Oval 109"/>
            <p:cNvSpPr>
              <a:spLocks noChangeArrowheads="1"/>
            </p:cNvSpPr>
            <p:nvPr/>
          </p:nvSpPr>
          <p:spPr bwMode="auto">
            <a:xfrm>
              <a:off x="4800600" y="50393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47160" name="Oval 110"/>
            <p:cNvSpPr>
              <a:spLocks noChangeArrowheads="1"/>
            </p:cNvSpPr>
            <p:nvPr/>
          </p:nvSpPr>
          <p:spPr bwMode="auto">
            <a:xfrm>
              <a:off x="4800600" y="56235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112" name="Rounded Rectangle 111"/>
            <p:cNvSpPr>
              <a:spLocks noChangeArrowheads="1"/>
            </p:cNvSpPr>
            <p:nvPr/>
          </p:nvSpPr>
          <p:spPr bwMode="auto">
            <a:xfrm>
              <a:off x="3657600" y="2346960"/>
              <a:ext cx="609600" cy="381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1400" dirty="0">
                  <a:solidFill>
                    <a:schemeClr val="lt1"/>
                  </a:solidFill>
                  <a:latin typeface="Tahoma" pitchFamily="-64" charset="0"/>
                </a:rPr>
                <a:t>CPU 1</a:t>
              </a:r>
              <a:endParaRPr lang="en-US" sz="1400" dirty="0">
                <a:latin typeface="Tahoma" pitchFamily="-64" charset="0"/>
              </a:endParaRPr>
            </a:p>
          </p:txBody>
        </p:sp>
        <p:sp>
          <p:nvSpPr>
            <p:cNvPr id="113" name="Rounded Rectangle 112"/>
            <p:cNvSpPr>
              <a:spLocks noChangeArrowheads="1"/>
            </p:cNvSpPr>
            <p:nvPr/>
          </p:nvSpPr>
          <p:spPr bwMode="auto">
            <a:xfrm>
              <a:off x="3657600" y="3566160"/>
              <a:ext cx="609600" cy="381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1400" dirty="0">
                  <a:solidFill>
                    <a:schemeClr val="lt1"/>
                  </a:solidFill>
                  <a:latin typeface="Tahoma" pitchFamily="-64" charset="0"/>
                </a:rPr>
                <a:t>CPU 2</a:t>
              </a:r>
              <a:endParaRPr lang="en-US" sz="1400" dirty="0">
                <a:latin typeface="Tahoma" pitchFamily="-64" charset="0"/>
              </a:endParaRPr>
            </a:p>
          </p:txBody>
        </p:sp>
        <p:sp>
          <p:nvSpPr>
            <p:cNvPr id="114" name="Rounded Rectangle 113"/>
            <p:cNvSpPr>
              <a:spLocks noChangeArrowheads="1"/>
            </p:cNvSpPr>
            <p:nvPr/>
          </p:nvSpPr>
          <p:spPr bwMode="auto">
            <a:xfrm>
              <a:off x="3657600" y="4785360"/>
              <a:ext cx="609600" cy="381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1400" dirty="0">
                  <a:solidFill>
                    <a:schemeClr val="lt1"/>
                  </a:solidFill>
                  <a:latin typeface="Tahoma" pitchFamily="-64" charset="0"/>
                </a:rPr>
                <a:t>CPU 3</a:t>
              </a:r>
              <a:endParaRPr lang="en-US" sz="1400" dirty="0">
                <a:latin typeface="Tahoma" pitchFamily="-64" charset="0"/>
              </a:endParaRPr>
            </a:p>
          </p:txBody>
        </p:sp>
        <p:cxnSp>
          <p:nvCxnSpPr>
            <p:cNvPr id="115" name="Straight Arrow Connector 114"/>
            <p:cNvCxnSpPr>
              <a:cxnSpLocks noChangeShapeType="1"/>
              <a:endCxn id="112" idx="1"/>
            </p:cNvCxnSpPr>
            <p:nvPr/>
          </p:nvCxnSpPr>
          <p:spPr bwMode="auto">
            <a:xfrm>
              <a:off x="3124200" y="2278380"/>
              <a:ext cx="533400" cy="2590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" name="Straight Arrow Connector 115"/>
            <p:cNvCxnSpPr>
              <a:cxnSpLocks noChangeShapeType="1"/>
              <a:endCxn id="112" idx="1"/>
            </p:cNvCxnSpPr>
            <p:nvPr/>
          </p:nvCxnSpPr>
          <p:spPr bwMode="auto">
            <a:xfrm flipV="1">
              <a:off x="3124200" y="2537460"/>
              <a:ext cx="533400" cy="3251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7" name="Straight Arrow Connector 116"/>
            <p:cNvCxnSpPr>
              <a:cxnSpLocks noChangeShapeType="1"/>
              <a:endCxn id="113" idx="1"/>
            </p:cNvCxnSpPr>
            <p:nvPr/>
          </p:nvCxnSpPr>
          <p:spPr bwMode="auto">
            <a:xfrm>
              <a:off x="3124200" y="3446780"/>
              <a:ext cx="533400" cy="3098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" name="Straight Arrow Connector 117"/>
            <p:cNvCxnSpPr>
              <a:cxnSpLocks noChangeShapeType="1"/>
              <a:endCxn id="113" idx="1"/>
            </p:cNvCxnSpPr>
            <p:nvPr/>
          </p:nvCxnSpPr>
          <p:spPr bwMode="auto">
            <a:xfrm flipV="1">
              <a:off x="3124200" y="3756660"/>
              <a:ext cx="533400" cy="2743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" name="Straight Arrow Connector 118"/>
            <p:cNvCxnSpPr>
              <a:cxnSpLocks noChangeShapeType="1"/>
              <a:endCxn id="114" idx="1"/>
            </p:cNvCxnSpPr>
            <p:nvPr/>
          </p:nvCxnSpPr>
          <p:spPr bwMode="auto">
            <a:xfrm>
              <a:off x="3124200" y="4615180"/>
              <a:ext cx="533400" cy="3606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" name="Straight Arrow Connector 119"/>
            <p:cNvCxnSpPr>
              <a:cxnSpLocks noChangeShapeType="1"/>
              <a:endCxn id="114" idx="1"/>
            </p:cNvCxnSpPr>
            <p:nvPr/>
          </p:nvCxnSpPr>
          <p:spPr bwMode="auto">
            <a:xfrm flipV="1">
              <a:off x="3124200" y="4975860"/>
              <a:ext cx="533400" cy="2235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" name="Straight Arrow Connector 120"/>
            <p:cNvCxnSpPr>
              <a:cxnSpLocks noChangeShapeType="1"/>
              <a:endCxn id="114" idx="1"/>
            </p:cNvCxnSpPr>
            <p:nvPr/>
          </p:nvCxnSpPr>
          <p:spPr bwMode="auto">
            <a:xfrm flipV="1">
              <a:off x="3124200" y="4975860"/>
              <a:ext cx="533400" cy="8077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" name="Straight Arrow Connector 121"/>
            <p:cNvCxnSpPr>
              <a:cxnSpLocks noChangeShapeType="1"/>
              <a:stCxn id="112" idx="3"/>
              <a:endCxn id="47154" idx="2"/>
            </p:cNvCxnSpPr>
            <p:nvPr/>
          </p:nvCxnSpPr>
          <p:spPr bwMode="auto">
            <a:xfrm flipV="1">
              <a:off x="4267200" y="2278380"/>
              <a:ext cx="533400" cy="2590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" name="Straight Arrow Connector 122"/>
            <p:cNvCxnSpPr>
              <a:cxnSpLocks noChangeShapeType="1"/>
              <a:stCxn id="112" idx="3"/>
              <a:endCxn id="47156" idx="2"/>
            </p:cNvCxnSpPr>
            <p:nvPr/>
          </p:nvCxnSpPr>
          <p:spPr bwMode="auto">
            <a:xfrm>
              <a:off x="4267200" y="2537460"/>
              <a:ext cx="533400" cy="9093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" name="Straight Arrow Connector 123"/>
            <p:cNvCxnSpPr>
              <a:cxnSpLocks noChangeShapeType="1"/>
              <a:stCxn id="113" idx="3"/>
              <a:endCxn id="47155" idx="2"/>
            </p:cNvCxnSpPr>
            <p:nvPr/>
          </p:nvCxnSpPr>
          <p:spPr bwMode="auto">
            <a:xfrm flipV="1">
              <a:off x="4267200" y="2862580"/>
              <a:ext cx="533400" cy="8940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5" name="Straight Arrow Connector 124"/>
            <p:cNvCxnSpPr>
              <a:cxnSpLocks noChangeShapeType="1"/>
              <a:stCxn id="113" idx="3"/>
              <a:endCxn id="47158" idx="2"/>
            </p:cNvCxnSpPr>
            <p:nvPr/>
          </p:nvCxnSpPr>
          <p:spPr bwMode="auto">
            <a:xfrm>
              <a:off x="4267200" y="3756660"/>
              <a:ext cx="533400" cy="8585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6" name="Straight Arrow Connector 125"/>
            <p:cNvCxnSpPr>
              <a:cxnSpLocks noChangeShapeType="1"/>
              <a:stCxn id="114" idx="3"/>
              <a:endCxn id="47159" idx="2"/>
            </p:cNvCxnSpPr>
            <p:nvPr/>
          </p:nvCxnSpPr>
          <p:spPr bwMode="auto">
            <a:xfrm>
              <a:off x="4267200" y="4975860"/>
              <a:ext cx="533400" cy="2235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7" name="Straight Arrow Connector 126"/>
            <p:cNvCxnSpPr>
              <a:cxnSpLocks noChangeShapeType="1"/>
              <a:stCxn id="114" idx="3"/>
              <a:endCxn id="47157" idx="2"/>
            </p:cNvCxnSpPr>
            <p:nvPr/>
          </p:nvCxnSpPr>
          <p:spPr bwMode="auto">
            <a:xfrm flipV="1">
              <a:off x="4267200" y="4030980"/>
              <a:ext cx="533400" cy="9448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" name="Straight Arrow Connector 127"/>
            <p:cNvCxnSpPr>
              <a:cxnSpLocks noChangeShapeType="1"/>
              <a:stCxn id="114" idx="3"/>
              <a:endCxn id="47160" idx="2"/>
            </p:cNvCxnSpPr>
            <p:nvPr/>
          </p:nvCxnSpPr>
          <p:spPr bwMode="auto">
            <a:xfrm>
              <a:off x="4267200" y="4975860"/>
              <a:ext cx="533400" cy="8077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5" name="Group 154"/>
          <p:cNvGrpSpPr>
            <a:grpSpLocks/>
          </p:cNvGrpSpPr>
          <p:nvPr/>
        </p:nvGrpSpPr>
        <p:grpSpPr bwMode="auto">
          <a:xfrm>
            <a:off x="5867400" y="2346325"/>
            <a:ext cx="2209800" cy="3825875"/>
            <a:chOff x="5334000" y="2118360"/>
            <a:chExt cx="2209800" cy="3825240"/>
          </a:xfrm>
        </p:grpSpPr>
        <p:sp>
          <p:nvSpPr>
            <p:cNvPr id="47130" name="Oval 128"/>
            <p:cNvSpPr>
              <a:spLocks noChangeArrowheads="1"/>
            </p:cNvSpPr>
            <p:nvPr/>
          </p:nvSpPr>
          <p:spPr bwMode="auto">
            <a:xfrm>
              <a:off x="7010400" y="21183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47131" name="Oval 129"/>
            <p:cNvSpPr>
              <a:spLocks noChangeArrowheads="1"/>
            </p:cNvSpPr>
            <p:nvPr/>
          </p:nvSpPr>
          <p:spPr bwMode="auto">
            <a:xfrm>
              <a:off x="7010400" y="27025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47132" name="Oval 130"/>
            <p:cNvSpPr>
              <a:spLocks noChangeArrowheads="1"/>
            </p:cNvSpPr>
            <p:nvPr/>
          </p:nvSpPr>
          <p:spPr bwMode="auto">
            <a:xfrm>
              <a:off x="7010400" y="32867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47133" name="Oval 131"/>
            <p:cNvSpPr>
              <a:spLocks noChangeArrowheads="1"/>
            </p:cNvSpPr>
            <p:nvPr/>
          </p:nvSpPr>
          <p:spPr bwMode="auto">
            <a:xfrm>
              <a:off x="7010400" y="38709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47134" name="Oval 132"/>
            <p:cNvSpPr>
              <a:spLocks noChangeArrowheads="1"/>
            </p:cNvSpPr>
            <p:nvPr/>
          </p:nvSpPr>
          <p:spPr bwMode="auto">
            <a:xfrm>
              <a:off x="7010400" y="44551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47135" name="Oval 133"/>
            <p:cNvSpPr>
              <a:spLocks noChangeArrowheads="1"/>
            </p:cNvSpPr>
            <p:nvPr/>
          </p:nvSpPr>
          <p:spPr bwMode="auto">
            <a:xfrm>
              <a:off x="7010400" y="50393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47136" name="Oval 134"/>
            <p:cNvSpPr>
              <a:spLocks noChangeArrowheads="1"/>
            </p:cNvSpPr>
            <p:nvPr/>
          </p:nvSpPr>
          <p:spPr bwMode="auto">
            <a:xfrm>
              <a:off x="7010400" y="56235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136" name="Rounded Rectangle 135"/>
            <p:cNvSpPr>
              <a:spLocks noChangeArrowheads="1"/>
            </p:cNvSpPr>
            <p:nvPr/>
          </p:nvSpPr>
          <p:spPr bwMode="auto">
            <a:xfrm>
              <a:off x="5867400" y="2346960"/>
              <a:ext cx="609600" cy="381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1400" dirty="0">
                  <a:solidFill>
                    <a:schemeClr val="lt1"/>
                  </a:solidFill>
                  <a:latin typeface="Tahoma" pitchFamily="-64" charset="0"/>
                </a:rPr>
                <a:t>CPU 1</a:t>
              </a:r>
              <a:endParaRPr lang="en-US" sz="1400" dirty="0">
                <a:latin typeface="Tahoma" pitchFamily="-64" charset="0"/>
              </a:endParaRPr>
            </a:p>
          </p:txBody>
        </p:sp>
        <p:sp>
          <p:nvSpPr>
            <p:cNvPr id="137" name="Rounded Rectangle 136"/>
            <p:cNvSpPr>
              <a:spLocks noChangeArrowheads="1"/>
            </p:cNvSpPr>
            <p:nvPr/>
          </p:nvSpPr>
          <p:spPr bwMode="auto">
            <a:xfrm>
              <a:off x="5867400" y="3566160"/>
              <a:ext cx="609600" cy="381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1400" dirty="0">
                  <a:solidFill>
                    <a:schemeClr val="lt1"/>
                  </a:solidFill>
                  <a:latin typeface="Tahoma" pitchFamily="-64" charset="0"/>
                </a:rPr>
                <a:t>CPU 2</a:t>
              </a:r>
              <a:endParaRPr lang="en-US" sz="1400" dirty="0">
                <a:latin typeface="Tahoma" pitchFamily="-64" charset="0"/>
              </a:endParaRPr>
            </a:p>
          </p:txBody>
        </p:sp>
        <p:sp>
          <p:nvSpPr>
            <p:cNvPr id="138" name="Rounded Rectangle 137"/>
            <p:cNvSpPr>
              <a:spLocks noChangeArrowheads="1"/>
            </p:cNvSpPr>
            <p:nvPr/>
          </p:nvSpPr>
          <p:spPr bwMode="auto">
            <a:xfrm>
              <a:off x="5867400" y="4785360"/>
              <a:ext cx="609600" cy="381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1400" dirty="0">
                  <a:solidFill>
                    <a:schemeClr val="lt1"/>
                  </a:solidFill>
                  <a:latin typeface="Tahoma" pitchFamily="-64" charset="0"/>
                </a:rPr>
                <a:t>CPU 3</a:t>
              </a:r>
              <a:endParaRPr lang="en-US" sz="1400" dirty="0">
                <a:latin typeface="Tahoma" pitchFamily="-64" charset="0"/>
              </a:endParaRPr>
            </a:p>
          </p:txBody>
        </p:sp>
        <p:cxnSp>
          <p:nvCxnSpPr>
            <p:cNvPr id="139" name="Straight Arrow Connector 138"/>
            <p:cNvCxnSpPr>
              <a:cxnSpLocks noChangeShapeType="1"/>
              <a:endCxn id="136" idx="1"/>
            </p:cNvCxnSpPr>
            <p:nvPr/>
          </p:nvCxnSpPr>
          <p:spPr bwMode="auto">
            <a:xfrm>
              <a:off x="5334000" y="2278380"/>
              <a:ext cx="533400" cy="2590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0" name="Straight Arrow Connector 139"/>
            <p:cNvCxnSpPr>
              <a:cxnSpLocks noChangeShapeType="1"/>
              <a:endCxn id="136" idx="1"/>
            </p:cNvCxnSpPr>
            <p:nvPr/>
          </p:nvCxnSpPr>
          <p:spPr bwMode="auto">
            <a:xfrm flipV="1">
              <a:off x="5334000" y="2537460"/>
              <a:ext cx="533400" cy="3251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Straight Arrow Connector 140"/>
            <p:cNvCxnSpPr>
              <a:cxnSpLocks noChangeShapeType="1"/>
              <a:endCxn id="137" idx="1"/>
            </p:cNvCxnSpPr>
            <p:nvPr/>
          </p:nvCxnSpPr>
          <p:spPr bwMode="auto">
            <a:xfrm>
              <a:off x="5334000" y="3446780"/>
              <a:ext cx="533400" cy="3098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2" name="Straight Arrow Connector 141"/>
            <p:cNvCxnSpPr>
              <a:cxnSpLocks noChangeShapeType="1"/>
              <a:endCxn id="137" idx="1"/>
            </p:cNvCxnSpPr>
            <p:nvPr/>
          </p:nvCxnSpPr>
          <p:spPr bwMode="auto">
            <a:xfrm flipV="1">
              <a:off x="5334000" y="3756660"/>
              <a:ext cx="533400" cy="2743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" name="Straight Arrow Connector 142"/>
            <p:cNvCxnSpPr>
              <a:cxnSpLocks noChangeShapeType="1"/>
              <a:endCxn id="138" idx="1"/>
            </p:cNvCxnSpPr>
            <p:nvPr/>
          </p:nvCxnSpPr>
          <p:spPr bwMode="auto">
            <a:xfrm>
              <a:off x="5334000" y="4615180"/>
              <a:ext cx="533400" cy="3606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" name="Straight Arrow Connector 143"/>
            <p:cNvCxnSpPr>
              <a:cxnSpLocks noChangeShapeType="1"/>
              <a:endCxn id="138" idx="1"/>
            </p:cNvCxnSpPr>
            <p:nvPr/>
          </p:nvCxnSpPr>
          <p:spPr bwMode="auto">
            <a:xfrm flipV="1">
              <a:off x="5334000" y="4975860"/>
              <a:ext cx="533400" cy="2235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5" name="Straight Arrow Connector 144"/>
            <p:cNvCxnSpPr>
              <a:cxnSpLocks noChangeShapeType="1"/>
              <a:endCxn id="138" idx="1"/>
            </p:cNvCxnSpPr>
            <p:nvPr/>
          </p:nvCxnSpPr>
          <p:spPr bwMode="auto">
            <a:xfrm flipV="1">
              <a:off x="5334000" y="4975860"/>
              <a:ext cx="533400" cy="8077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6" name="Straight Arrow Connector 145"/>
            <p:cNvCxnSpPr>
              <a:cxnSpLocks noChangeShapeType="1"/>
              <a:stCxn id="136" idx="3"/>
              <a:endCxn id="47130" idx="2"/>
            </p:cNvCxnSpPr>
            <p:nvPr/>
          </p:nvCxnSpPr>
          <p:spPr bwMode="auto">
            <a:xfrm flipV="1">
              <a:off x="6477000" y="2278380"/>
              <a:ext cx="533400" cy="2590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7" name="Straight Arrow Connector 146"/>
            <p:cNvCxnSpPr>
              <a:cxnSpLocks noChangeShapeType="1"/>
              <a:stCxn id="136" idx="3"/>
              <a:endCxn id="47132" idx="2"/>
            </p:cNvCxnSpPr>
            <p:nvPr/>
          </p:nvCxnSpPr>
          <p:spPr bwMode="auto">
            <a:xfrm>
              <a:off x="6477000" y="2537460"/>
              <a:ext cx="533400" cy="9093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" name="Straight Arrow Connector 147"/>
            <p:cNvCxnSpPr>
              <a:cxnSpLocks noChangeShapeType="1"/>
              <a:stCxn id="137" idx="3"/>
              <a:endCxn id="47131" idx="2"/>
            </p:cNvCxnSpPr>
            <p:nvPr/>
          </p:nvCxnSpPr>
          <p:spPr bwMode="auto">
            <a:xfrm flipV="1">
              <a:off x="6477000" y="2862580"/>
              <a:ext cx="533400" cy="8940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9" name="Straight Arrow Connector 148"/>
            <p:cNvCxnSpPr>
              <a:cxnSpLocks noChangeShapeType="1"/>
              <a:stCxn id="137" idx="3"/>
              <a:endCxn id="47134" idx="2"/>
            </p:cNvCxnSpPr>
            <p:nvPr/>
          </p:nvCxnSpPr>
          <p:spPr bwMode="auto">
            <a:xfrm>
              <a:off x="6477000" y="3756660"/>
              <a:ext cx="533400" cy="8585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0" name="Straight Arrow Connector 149"/>
            <p:cNvCxnSpPr>
              <a:cxnSpLocks noChangeShapeType="1"/>
              <a:stCxn id="138" idx="3"/>
              <a:endCxn id="47135" idx="2"/>
            </p:cNvCxnSpPr>
            <p:nvPr/>
          </p:nvCxnSpPr>
          <p:spPr bwMode="auto">
            <a:xfrm>
              <a:off x="6477000" y="4975860"/>
              <a:ext cx="533400" cy="2235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1" name="Straight Arrow Connector 150"/>
            <p:cNvCxnSpPr>
              <a:cxnSpLocks noChangeShapeType="1"/>
              <a:stCxn id="138" idx="3"/>
              <a:endCxn id="47133" idx="2"/>
            </p:cNvCxnSpPr>
            <p:nvPr/>
          </p:nvCxnSpPr>
          <p:spPr bwMode="auto">
            <a:xfrm flipV="1">
              <a:off x="6477000" y="4030980"/>
              <a:ext cx="533400" cy="9448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2" name="Straight Arrow Connector 151"/>
            <p:cNvCxnSpPr>
              <a:cxnSpLocks noChangeShapeType="1"/>
              <a:stCxn id="138" idx="3"/>
              <a:endCxn id="47136" idx="2"/>
            </p:cNvCxnSpPr>
            <p:nvPr/>
          </p:nvCxnSpPr>
          <p:spPr bwMode="auto">
            <a:xfrm>
              <a:off x="6477000" y="4975860"/>
              <a:ext cx="533400" cy="8077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7118" name="Straight Arrow Connector 156"/>
          <p:cNvCxnSpPr>
            <a:cxnSpLocks noChangeShapeType="1"/>
          </p:cNvCxnSpPr>
          <p:nvPr/>
        </p:nvCxnSpPr>
        <p:spPr bwMode="auto">
          <a:xfrm>
            <a:off x="990600" y="2057400"/>
            <a:ext cx="6934200" cy="1588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19" name="TextBox 157"/>
          <p:cNvSpPr txBox="1">
            <a:spLocks noChangeArrowheads="1"/>
          </p:cNvSpPr>
          <p:nvPr/>
        </p:nvSpPr>
        <p:spPr bwMode="auto">
          <a:xfrm>
            <a:off x="3733800" y="1752600"/>
            <a:ext cx="1079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Iterations</a:t>
            </a:r>
          </a:p>
        </p:txBody>
      </p:sp>
      <p:grpSp>
        <p:nvGrpSpPr>
          <p:cNvPr id="182" name="Group 181"/>
          <p:cNvGrpSpPr>
            <a:grpSpLocks/>
          </p:cNvGrpSpPr>
          <p:nvPr/>
        </p:nvGrpSpPr>
        <p:grpSpPr bwMode="auto">
          <a:xfrm>
            <a:off x="2830513" y="2133600"/>
            <a:ext cx="4778375" cy="4724400"/>
            <a:chOff x="2831068" y="2133599"/>
            <a:chExt cx="4777264" cy="4724401"/>
          </a:xfrm>
        </p:grpSpPr>
        <p:grpSp>
          <p:nvGrpSpPr>
            <p:cNvPr id="47121" name="Group 174"/>
            <p:cNvGrpSpPr>
              <a:grpSpLocks/>
            </p:cNvGrpSpPr>
            <p:nvPr/>
          </p:nvGrpSpPr>
          <p:grpSpPr bwMode="auto">
            <a:xfrm>
              <a:off x="2831068" y="2133599"/>
              <a:ext cx="369332" cy="4724400"/>
              <a:chOff x="2831068" y="2133599"/>
              <a:chExt cx="369332" cy="4724400"/>
            </a:xfrm>
          </p:grpSpPr>
          <p:cxnSp>
            <p:nvCxnSpPr>
              <p:cNvPr id="172" name="Straight Connector 171"/>
              <p:cNvCxnSpPr>
                <a:cxnSpLocks noChangeShapeType="1"/>
              </p:cNvCxnSpPr>
              <p:nvPr/>
            </p:nvCxnSpPr>
            <p:spPr bwMode="auto">
              <a:xfrm rot="5400000">
                <a:off x="795537" y="4462263"/>
                <a:ext cx="4657327" cy="0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7129" name="TextBox 172"/>
              <p:cNvSpPr txBox="1">
                <a:spLocks noChangeArrowheads="1"/>
              </p:cNvSpPr>
              <p:nvPr/>
            </p:nvSpPr>
            <p:spPr bwMode="auto">
              <a:xfrm rot="-5400000">
                <a:off x="2601197" y="6258797"/>
                <a:ext cx="82907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Barrier</a:t>
                </a:r>
              </a:p>
            </p:txBody>
          </p:sp>
        </p:grpSp>
        <p:grpSp>
          <p:nvGrpSpPr>
            <p:cNvPr id="47122" name="Group 175"/>
            <p:cNvGrpSpPr>
              <a:grpSpLocks/>
            </p:cNvGrpSpPr>
            <p:nvPr/>
          </p:nvGrpSpPr>
          <p:grpSpPr bwMode="auto">
            <a:xfrm>
              <a:off x="5029200" y="2133600"/>
              <a:ext cx="369332" cy="4724400"/>
              <a:chOff x="2831068" y="2133599"/>
              <a:chExt cx="369332" cy="4724400"/>
            </a:xfrm>
          </p:grpSpPr>
          <p:cxnSp>
            <p:nvCxnSpPr>
              <p:cNvPr id="177" name="Straight Connector 176"/>
              <p:cNvCxnSpPr>
                <a:cxnSpLocks noChangeShapeType="1"/>
              </p:cNvCxnSpPr>
              <p:nvPr/>
            </p:nvCxnSpPr>
            <p:spPr bwMode="auto">
              <a:xfrm rot="5400000">
                <a:off x="795537" y="4462263"/>
                <a:ext cx="4657327" cy="0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7127" name="TextBox 177"/>
              <p:cNvSpPr txBox="1">
                <a:spLocks noChangeArrowheads="1"/>
              </p:cNvSpPr>
              <p:nvPr/>
            </p:nvSpPr>
            <p:spPr bwMode="auto">
              <a:xfrm rot="-5400000">
                <a:off x="2601197" y="6258797"/>
                <a:ext cx="82907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Barrier</a:t>
                </a:r>
              </a:p>
            </p:txBody>
          </p:sp>
        </p:grpSp>
        <p:grpSp>
          <p:nvGrpSpPr>
            <p:cNvPr id="47123" name="Group 178"/>
            <p:cNvGrpSpPr>
              <a:grpSpLocks/>
            </p:cNvGrpSpPr>
            <p:nvPr/>
          </p:nvGrpSpPr>
          <p:grpSpPr bwMode="auto">
            <a:xfrm>
              <a:off x="7239000" y="2133600"/>
              <a:ext cx="369332" cy="4724400"/>
              <a:chOff x="2831068" y="2133599"/>
              <a:chExt cx="369332" cy="4724400"/>
            </a:xfrm>
          </p:grpSpPr>
          <p:cxnSp>
            <p:nvCxnSpPr>
              <p:cNvPr id="180" name="Straight Connector 179"/>
              <p:cNvCxnSpPr>
                <a:cxnSpLocks noChangeShapeType="1"/>
              </p:cNvCxnSpPr>
              <p:nvPr/>
            </p:nvCxnSpPr>
            <p:spPr bwMode="auto">
              <a:xfrm rot="5400000">
                <a:off x="795537" y="4462263"/>
                <a:ext cx="4657327" cy="0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7125" name="TextBox 180"/>
              <p:cNvSpPr txBox="1">
                <a:spLocks noChangeArrowheads="1"/>
              </p:cNvSpPr>
              <p:nvPr/>
            </p:nvSpPr>
            <p:spPr bwMode="auto">
              <a:xfrm rot="-5400000">
                <a:off x="2601197" y="6258797"/>
                <a:ext cx="82907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Barrier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462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MapAbuse: Iterative MapReduce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457200" y="1300163"/>
            <a:ext cx="8305800" cy="6810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dirty="0"/>
              <a:t>System is </a:t>
            </a:r>
            <a:r>
              <a:rPr lang="en-US" altLang="x-none" b="1" dirty="0">
                <a:solidFill>
                  <a:schemeClr val="accent6">
                    <a:lumMod val="75000"/>
                  </a:schemeClr>
                </a:solidFill>
              </a:rPr>
              <a:t>not optimized </a:t>
            </a:r>
            <a:r>
              <a:rPr lang="en-US" altLang="x-none" b="1" dirty="0"/>
              <a:t>for iteration:</a:t>
            </a:r>
          </a:p>
        </p:txBody>
      </p:sp>
      <p:sp>
        <p:nvSpPr>
          <p:cNvPr id="51203" name="Oval 4"/>
          <p:cNvSpPr>
            <a:spLocks noChangeArrowheads="1"/>
          </p:cNvSpPr>
          <p:nvPr/>
        </p:nvSpPr>
        <p:spPr bwMode="auto">
          <a:xfrm>
            <a:off x="990600" y="2346325"/>
            <a:ext cx="533400" cy="320675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ahoma" charset="0"/>
              </a:rPr>
              <a:t>Data</a:t>
            </a:r>
          </a:p>
        </p:txBody>
      </p:sp>
      <p:sp>
        <p:nvSpPr>
          <p:cNvPr id="51204" name="Oval 5"/>
          <p:cNvSpPr>
            <a:spLocks noChangeArrowheads="1"/>
          </p:cNvSpPr>
          <p:nvPr/>
        </p:nvSpPr>
        <p:spPr bwMode="auto">
          <a:xfrm>
            <a:off x="990600" y="2930525"/>
            <a:ext cx="533400" cy="320675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ahoma" charset="0"/>
              </a:rPr>
              <a:t>Data</a:t>
            </a:r>
          </a:p>
        </p:txBody>
      </p:sp>
      <p:sp>
        <p:nvSpPr>
          <p:cNvPr id="51205" name="Oval 6"/>
          <p:cNvSpPr>
            <a:spLocks noChangeArrowheads="1"/>
          </p:cNvSpPr>
          <p:nvPr/>
        </p:nvSpPr>
        <p:spPr bwMode="auto">
          <a:xfrm>
            <a:off x="990600" y="3514725"/>
            <a:ext cx="533400" cy="320675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ahoma" charset="0"/>
              </a:rPr>
              <a:t>Data</a:t>
            </a:r>
          </a:p>
        </p:txBody>
      </p:sp>
      <p:sp>
        <p:nvSpPr>
          <p:cNvPr id="51206" name="Oval 7"/>
          <p:cNvSpPr>
            <a:spLocks noChangeArrowheads="1"/>
          </p:cNvSpPr>
          <p:nvPr/>
        </p:nvSpPr>
        <p:spPr bwMode="auto">
          <a:xfrm>
            <a:off x="990600" y="4098925"/>
            <a:ext cx="533400" cy="320675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ahoma" charset="0"/>
              </a:rPr>
              <a:t>Data</a:t>
            </a:r>
          </a:p>
        </p:txBody>
      </p:sp>
      <p:sp>
        <p:nvSpPr>
          <p:cNvPr id="51207" name="Oval 8"/>
          <p:cNvSpPr>
            <a:spLocks noChangeArrowheads="1"/>
          </p:cNvSpPr>
          <p:nvPr/>
        </p:nvSpPr>
        <p:spPr bwMode="auto">
          <a:xfrm>
            <a:off x="990600" y="4683125"/>
            <a:ext cx="533400" cy="320675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ahoma" charset="0"/>
              </a:rPr>
              <a:t>Data</a:t>
            </a:r>
          </a:p>
        </p:txBody>
      </p:sp>
      <p:sp>
        <p:nvSpPr>
          <p:cNvPr id="51208" name="Oval 9"/>
          <p:cNvSpPr>
            <a:spLocks noChangeArrowheads="1"/>
          </p:cNvSpPr>
          <p:nvPr/>
        </p:nvSpPr>
        <p:spPr bwMode="auto">
          <a:xfrm>
            <a:off x="990600" y="5267325"/>
            <a:ext cx="533400" cy="320675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ahoma" charset="0"/>
              </a:rPr>
              <a:t>Data</a:t>
            </a:r>
          </a:p>
        </p:txBody>
      </p:sp>
      <p:sp>
        <p:nvSpPr>
          <p:cNvPr id="51209" name="Oval 10"/>
          <p:cNvSpPr>
            <a:spLocks noChangeArrowheads="1"/>
          </p:cNvSpPr>
          <p:nvPr/>
        </p:nvSpPr>
        <p:spPr bwMode="auto">
          <a:xfrm>
            <a:off x="990600" y="5851525"/>
            <a:ext cx="533400" cy="320675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ahoma" charset="0"/>
              </a:rPr>
              <a:t>Data</a:t>
            </a:r>
          </a:p>
        </p:txBody>
      </p:sp>
      <p:grpSp>
        <p:nvGrpSpPr>
          <p:cNvPr id="51210" name="Group 152"/>
          <p:cNvGrpSpPr>
            <a:grpSpLocks/>
          </p:cNvGrpSpPr>
          <p:nvPr/>
        </p:nvGrpSpPr>
        <p:grpSpPr bwMode="auto">
          <a:xfrm>
            <a:off x="1524000" y="2346325"/>
            <a:ext cx="2133600" cy="3825875"/>
            <a:chOff x="990600" y="2118360"/>
            <a:chExt cx="2133600" cy="3825240"/>
          </a:xfrm>
        </p:grpSpPr>
        <p:sp>
          <p:nvSpPr>
            <p:cNvPr id="51271" name="Oval 11"/>
            <p:cNvSpPr>
              <a:spLocks noChangeArrowheads="1"/>
            </p:cNvSpPr>
            <p:nvPr/>
          </p:nvSpPr>
          <p:spPr bwMode="auto">
            <a:xfrm>
              <a:off x="2590800" y="21183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51272" name="Oval 12"/>
            <p:cNvSpPr>
              <a:spLocks noChangeArrowheads="1"/>
            </p:cNvSpPr>
            <p:nvPr/>
          </p:nvSpPr>
          <p:spPr bwMode="auto">
            <a:xfrm>
              <a:off x="2590800" y="27025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51273" name="Oval 13"/>
            <p:cNvSpPr>
              <a:spLocks noChangeArrowheads="1"/>
            </p:cNvSpPr>
            <p:nvPr/>
          </p:nvSpPr>
          <p:spPr bwMode="auto">
            <a:xfrm>
              <a:off x="2590800" y="32867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51274" name="Oval 14"/>
            <p:cNvSpPr>
              <a:spLocks noChangeArrowheads="1"/>
            </p:cNvSpPr>
            <p:nvPr/>
          </p:nvSpPr>
          <p:spPr bwMode="auto">
            <a:xfrm>
              <a:off x="2590800" y="38709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51275" name="Oval 15"/>
            <p:cNvSpPr>
              <a:spLocks noChangeArrowheads="1"/>
            </p:cNvSpPr>
            <p:nvPr/>
          </p:nvSpPr>
          <p:spPr bwMode="auto">
            <a:xfrm>
              <a:off x="2590800" y="44551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51276" name="Oval 16"/>
            <p:cNvSpPr>
              <a:spLocks noChangeArrowheads="1"/>
            </p:cNvSpPr>
            <p:nvPr/>
          </p:nvSpPr>
          <p:spPr bwMode="auto">
            <a:xfrm>
              <a:off x="2590800" y="50393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51277" name="Oval 17"/>
            <p:cNvSpPr>
              <a:spLocks noChangeArrowheads="1"/>
            </p:cNvSpPr>
            <p:nvPr/>
          </p:nvSpPr>
          <p:spPr bwMode="auto">
            <a:xfrm>
              <a:off x="2590800" y="56235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19" name="Rounded Rectangle 18"/>
            <p:cNvSpPr>
              <a:spLocks noChangeArrowheads="1"/>
            </p:cNvSpPr>
            <p:nvPr/>
          </p:nvSpPr>
          <p:spPr bwMode="auto">
            <a:xfrm>
              <a:off x="1447800" y="2346960"/>
              <a:ext cx="609600" cy="381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1400" dirty="0">
                  <a:solidFill>
                    <a:schemeClr val="lt1"/>
                  </a:solidFill>
                  <a:latin typeface="Tahoma" pitchFamily="-64" charset="0"/>
                </a:rPr>
                <a:t>CPU 1</a:t>
              </a:r>
              <a:endParaRPr lang="en-US" sz="1400" dirty="0">
                <a:latin typeface="Tahoma" pitchFamily="-64" charset="0"/>
              </a:endParaRPr>
            </a:p>
          </p:txBody>
        </p:sp>
        <p:sp>
          <p:nvSpPr>
            <p:cNvPr id="20" name="Rounded Rectangle 19"/>
            <p:cNvSpPr>
              <a:spLocks noChangeArrowheads="1"/>
            </p:cNvSpPr>
            <p:nvPr/>
          </p:nvSpPr>
          <p:spPr bwMode="auto">
            <a:xfrm>
              <a:off x="1447800" y="3566160"/>
              <a:ext cx="609600" cy="381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1400" dirty="0">
                  <a:solidFill>
                    <a:schemeClr val="lt1"/>
                  </a:solidFill>
                  <a:latin typeface="Tahoma" pitchFamily="-64" charset="0"/>
                </a:rPr>
                <a:t>CPU 2</a:t>
              </a:r>
              <a:endParaRPr lang="en-US" sz="1400" dirty="0">
                <a:latin typeface="Tahoma" pitchFamily="-64" charset="0"/>
              </a:endParaRPr>
            </a:p>
          </p:txBody>
        </p:sp>
        <p:sp>
          <p:nvSpPr>
            <p:cNvPr id="21" name="Rounded Rectangle 20"/>
            <p:cNvSpPr>
              <a:spLocks noChangeArrowheads="1"/>
            </p:cNvSpPr>
            <p:nvPr/>
          </p:nvSpPr>
          <p:spPr bwMode="auto">
            <a:xfrm>
              <a:off x="1447800" y="4785360"/>
              <a:ext cx="609600" cy="381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1400" dirty="0">
                  <a:solidFill>
                    <a:schemeClr val="lt1"/>
                  </a:solidFill>
                  <a:latin typeface="Tahoma" pitchFamily="-64" charset="0"/>
                </a:rPr>
                <a:t>CPU 3</a:t>
              </a:r>
              <a:endParaRPr lang="en-US" sz="1400" dirty="0">
                <a:latin typeface="Tahoma" pitchFamily="-64" charset="0"/>
              </a:endParaRPr>
            </a:p>
          </p:txBody>
        </p:sp>
        <p:cxnSp>
          <p:nvCxnSpPr>
            <p:cNvPr id="23" name="Straight Arrow Connector 22"/>
            <p:cNvCxnSpPr>
              <a:cxnSpLocks noChangeShapeType="1"/>
              <a:stCxn id="51203" idx="6"/>
              <a:endCxn id="19" idx="1"/>
            </p:cNvCxnSpPr>
            <p:nvPr/>
          </p:nvCxnSpPr>
          <p:spPr bwMode="auto">
            <a:xfrm>
              <a:off x="990600" y="2278380"/>
              <a:ext cx="457200" cy="2590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Arrow Connector 24"/>
            <p:cNvCxnSpPr>
              <a:cxnSpLocks noChangeShapeType="1"/>
              <a:stCxn id="51204" idx="6"/>
              <a:endCxn id="19" idx="1"/>
            </p:cNvCxnSpPr>
            <p:nvPr/>
          </p:nvCxnSpPr>
          <p:spPr bwMode="auto">
            <a:xfrm flipV="1">
              <a:off x="990600" y="2537460"/>
              <a:ext cx="457200" cy="3251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Arrow Connector 28"/>
            <p:cNvCxnSpPr>
              <a:cxnSpLocks noChangeShapeType="1"/>
              <a:stCxn id="51205" idx="6"/>
              <a:endCxn id="20" idx="1"/>
            </p:cNvCxnSpPr>
            <p:nvPr/>
          </p:nvCxnSpPr>
          <p:spPr bwMode="auto">
            <a:xfrm>
              <a:off x="990600" y="3446780"/>
              <a:ext cx="457200" cy="3098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Arrow Connector 30"/>
            <p:cNvCxnSpPr>
              <a:cxnSpLocks noChangeShapeType="1"/>
              <a:stCxn id="51206" idx="6"/>
              <a:endCxn id="20" idx="1"/>
            </p:cNvCxnSpPr>
            <p:nvPr/>
          </p:nvCxnSpPr>
          <p:spPr bwMode="auto">
            <a:xfrm flipV="1">
              <a:off x="990600" y="3756660"/>
              <a:ext cx="457200" cy="2743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Straight Arrow Connector 32"/>
            <p:cNvCxnSpPr>
              <a:cxnSpLocks noChangeShapeType="1"/>
              <a:stCxn id="51207" idx="6"/>
              <a:endCxn id="21" idx="1"/>
            </p:cNvCxnSpPr>
            <p:nvPr/>
          </p:nvCxnSpPr>
          <p:spPr bwMode="auto">
            <a:xfrm>
              <a:off x="990600" y="4615180"/>
              <a:ext cx="457200" cy="3606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Straight Arrow Connector 34"/>
            <p:cNvCxnSpPr>
              <a:cxnSpLocks noChangeShapeType="1"/>
              <a:stCxn id="51208" idx="6"/>
              <a:endCxn id="21" idx="1"/>
            </p:cNvCxnSpPr>
            <p:nvPr/>
          </p:nvCxnSpPr>
          <p:spPr bwMode="auto">
            <a:xfrm flipV="1">
              <a:off x="990600" y="4975860"/>
              <a:ext cx="457200" cy="2235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Straight Arrow Connector 36"/>
            <p:cNvCxnSpPr>
              <a:cxnSpLocks noChangeShapeType="1"/>
              <a:stCxn id="51209" idx="6"/>
              <a:endCxn id="21" idx="1"/>
            </p:cNvCxnSpPr>
            <p:nvPr/>
          </p:nvCxnSpPr>
          <p:spPr bwMode="auto">
            <a:xfrm flipV="1">
              <a:off x="990600" y="4975860"/>
              <a:ext cx="457200" cy="8077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Straight Arrow Connector 39"/>
            <p:cNvCxnSpPr>
              <a:cxnSpLocks noChangeShapeType="1"/>
              <a:stCxn id="19" idx="3"/>
              <a:endCxn id="51271" idx="2"/>
            </p:cNvCxnSpPr>
            <p:nvPr/>
          </p:nvCxnSpPr>
          <p:spPr bwMode="auto">
            <a:xfrm flipV="1">
              <a:off x="2057400" y="2278380"/>
              <a:ext cx="533400" cy="2590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Straight Arrow Connector 41"/>
            <p:cNvCxnSpPr>
              <a:cxnSpLocks noChangeShapeType="1"/>
              <a:stCxn id="19" idx="3"/>
              <a:endCxn id="51273" idx="2"/>
            </p:cNvCxnSpPr>
            <p:nvPr/>
          </p:nvCxnSpPr>
          <p:spPr bwMode="auto">
            <a:xfrm>
              <a:off x="2057400" y="2537460"/>
              <a:ext cx="533400" cy="9093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Straight Arrow Connector 43"/>
            <p:cNvCxnSpPr>
              <a:cxnSpLocks noChangeShapeType="1"/>
              <a:stCxn id="20" idx="3"/>
              <a:endCxn id="51272" idx="2"/>
            </p:cNvCxnSpPr>
            <p:nvPr/>
          </p:nvCxnSpPr>
          <p:spPr bwMode="auto">
            <a:xfrm flipV="1">
              <a:off x="2057400" y="2862580"/>
              <a:ext cx="533400" cy="8940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Straight Arrow Connector 47"/>
            <p:cNvCxnSpPr>
              <a:cxnSpLocks noChangeShapeType="1"/>
              <a:stCxn id="20" idx="3"/>
              <a:endCxn id="51275" idx="2"/>
            </p:cNvCxnSpPr>
            <p:nvPr/>
          </p:nvCxnSpPr>
          <p:spPr bwMode="auto">
            <a:xfrm>
              <a:off x="2057400" y="3756660"/>
              <a:ext cx="533400" cy="8585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Straight Arrow Connector 49"/>
            <p:cNvCxnSpPr>
              <a:cxnSpLocks noChangeShapeType="1"/>
              <a:stCxn id="21" idx="3"/>
              <a:endCxn id="51276" idx="2"/>
            </p:cNvCxnSpPr>
            <p:nvPr/>
          </p:nvCxnSpPr>
          <p:spPr bwMode="auto">
            <a:xfrm>
              <a:off x="2057400" y="4975860"/>
              <a:ext cx="533400" cy="2235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Straight Arrow Connector 52"/>
            <p:cNvCxnSpPr>
              <a:cxnSpLocks noChangeShapeType="1"/>
              <a:stCxn id="21" idx="3"/>
              <a:endCxn id="51274" idx="2"/>
            </p:cNvCxnSpPr>
            <p:nvPr/>
          </p:nvCxnSpPr>
          <p:spPr bwMode="auto">
            <a:xfrm flipV="1">
              <a:off x="2057400" y="4030980"/>
              <a:ext cx="533400" cy="9448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Straight Arrow Connector 58"/>
            <p:cNvCxnSpPr>
              <a:cxnSpLocks noChangeShapeType="1"/>
              <a:stCxn id="21" idx="3"/>
              <a:endCxn id="51277" idx="2"/>
            </p:cNvCxnSpPr>
            <p:nvPr/>
          </p:nvCxnSpPr>
          <p:spPr bwMode="auto">
            <a:xfrm>
              <a:off x="2057400" y="4975860"/>
              <a:ext cx="533400" cy="8077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1211" name="Group 153"/>
          <p:cNvGrpSpPr>
            <a:grpSpLocks/>
          </p:cNvGrpSpPr>
          <p:nvPr/>
        </p:nvGrpSpPr>
        <p:grpSpPr bwMode="auto">
          <a:xfrm>
            <a:off x="3657600" y="2346325"/>
            <a:ext cx="2209800" cy="3825875"/>
            <a:chOff x="3124200" y="2118360"/>
            <a:chExt cx="2209800" cy="3825240"/>
          </a:xfrm>
        </p:grpSpPr>
        <p:sp>
          <p:nvSpPr>
            <p:cNvPr id="51247" name="Oval 104"/>
            <p:cNvSpPr>
              <a:spLocks noChangeArrowheads="1"/>
            </p:cNvSpPr>
            <p:nvPr/>
          </p:nvSpPr>
          <p:spPr bwMode="auto">
            <a:xfrm>
              <a:off x="4800600" y="21183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51248" name="Oval 105"/>
            <p:cNvSpPr>
              <a:spLocks noChangeArrowheads="1"/>
            </p:cNvSpPr>
            <p:nvPr/>
          </p:nvSpPr>
          <p:spPr bwMode="auto">
            <a:xfrm>
              <a:off x="4800600" y="27025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51249" name="Oval 106"/>
            <p:cNvSpPr>
              <a:spLocks noChangeArrowheads="1"/>
            </p:cNvSpPr>
            <p:nvPr/>
          </p:nvSpPr>
          <p:spPr bwMode="auto">
            <a:xfrm>
              <a:off x="4800600" y="32867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51250" name="Oval 107"/>
            <p:cNvSpPr>
              <a:spLocks noChangeArrowheads="1"/>
            </p:cNvSpPr>
            <p:nvPr/>
          </p:nvSpPr>
          <p:spPr bwMode="auto">
            <a:xfrm>
              <a:off x="4800600" y="38709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51251" name="Oval 108"/>
            <p:cNvSpPr>
              <a:spLocks noChangeArrowheads="1"/>
            </p:cNvSpPr>
            <p:nvPr/>
          </p:nvSpPr>
          <p:spPr bwMode="auto">
            <a:xfrm>
              <a:off x="4800600" y="44551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51252" name="Oval 109"/>
            <p:cNvSpPr>
              <a:spLocks noChangeArrowheads="1"/>
            </p:cNvSpPr>
            <p:nvPr/>
          </p:nvSpPr>
          <p:spPr bwMode="auto">
            <a:xfrm>
              <a:off x="4800600" y="50393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51253" name="Oval 110"/>
            <p:cNvSpPr>
              <a:spLocks noChangeArrowheads="1"/>
            </p:cNvSpPr>
            <p:nvPr/>
          </p:nvSpPr>
          <p:spPr bwMode="auto">
            <a:xfrm>
              <a:off x="4800600" y="56235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112" name="Rounded Rectangle 111"/>
            <p:cNvSpPr>
              <a:spLocks noChangeArrowheads="1"/>
            </p:cNvSpPr>
            <p:nvPr/>
          </p:nvSpPr>
          <p:spPr bwMode="auto">
            <a:xfrm>
              <a:off x="3657600" y="2346960"/>
              <a:ext cx="609600" cy="381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1400" dirty="0">
                  <a:solidFill>
                    <a:schemeClr val="lt1"/>
                  </a:solidFill>
                  <a:latin typeface="Tahoma" pitchFamily="-64" charset="0"/>
                </a:rPr>
                <a:t>CPU 1</a:t>
              </a:r>
              <a:endParaRPr lang="en-US" sz="1400" dirty="0">
                <a:latin typeface="Tahoma" pitchFamily="-64" charset="0"/>
              </a:endParaRPr>
            </a:p>
          </p:txBody>
        </p:sp>
        <p:sp>
          <p:nvSpPr>
            <p:cNvPr id="113" name="Rounded Rectangle 112"/>
            <p:cNvSpPr>
              <a:spLocks noChangeArrowheads="1"/>
            </p:cNvSpPr>
            <p:nvPr/>
          </p:nvSpPr>
          <p:spPr bwMode="auto">
            <a:xfrm>
              <a:off x="3657600" y="3566160"/>
              <a:ext cx="609600" cy="381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1400" dirty="0">
                  <a:solidFill>
                    <a:schemeClr val="lt1"/>
                  </a:solidFill>
                  <a:latin typeface="Tahoma" pitchFamily="-64" charset="0"/>
                </a:rPr>
                <a:t>CPU 2</a:t>
              </a:r>
              <a:endParaRPr lang="en-US" sz="1400" dirty="0">
                <a:latin typeface="Tahoma" pitchFamily="-64" charset="0"/>
              </a:endParaRPr>
            </a:p>
          </p:txBody>
        </p:sp>
        <p:sp>
          <p:nvSpPr>
            <p:cNvPr id="114" name="Rounded Rectangle 113"/>
            <p:cNvSpPr>
              <a:spLocks noChangeArrowheads="1"/>
            </p:cNvSpPr>
            <p:nvPr/>
          </p:nvSpPr>
          <p:spPr bwMode="auto">
            <a:xfrm>
              <a:off x="3657600" y="4785360"/>
              <a:ext cx="609600" cy="381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1400" dirty="0">
                  <a:solidFill>
                    <a:schemeClr val="lt1"/>
                  </a:solidFill>
                  <a:latin typeface="Tahoma" pitchFamily="-64" charset="0"/>
                </a:rPr>
                <a:t>CPU 3</a:t>
              </a:r>
              <a:endParaRPr lang="en-US" sz="1400" dirty="0">
                <a:latin typeface="Tahoma" pitchFamily="-64" charset="0"/>
              </a:endParaRPr>
            </a:p>
          </p:txBody>
        </p:sp>
        <p:cxnSp>
          <p:nvCxnSpPr>
            <p:cNvPr id="115" name="Straight Arrow Connector 114"/>
            <p:cNvCxnSpPr>
              <a:cxnSpLocks noChangeShapeType="1"/>
              <a:endCxn id="112" idx="1"/>
            </p:cNvCxnSpPr>
            <p:nvPr/>
          </p:nvCxnSpPr>
          <p:spPr bwMode="auto">
            <a:xfrm>
              <a:off x="3124200" y="2278380"/>
              <a:ext cx="533400" cy="2590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" name="Straight Arrow Connector 115"/>
            <p:cNvCxnSpPr>
              <a:cxnSpLocks noChangeShapeType="1"/>
              <a:endCxn id="112" idx="1"/>
            </p:cNvCxnSpPr>
            <p:nvPr/>
          </p:nvCxnSpPr>
          <p:spPr bwMode="auto">
            <a:xfrm flipV="1">
              <a:off x="3124200" y="2537460"/>
              <a:ext cx="533400" cy="3251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7" name="Straight Arrow Connector 116"/>
            <p:cNvCxnSpPr>
              <a:cxnSpLocks noChangeShapeType="1"/>
              <a:endCxn id="113" idx="1"/>
            </p:cNvCxnSpPr>
            <p:nvPr/>
          </p:nvCxnSpPr>
          <p:spPr bwMode="auto">
            <a:xfrm>
              <a:off x="3124200" y="3446780"/>
              <a:ext cx="533400" cy="3098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" name="Straight Arrow Connector 117"/>
            <p:cNvCxnSpPr>
              <a:cxnSpLocks noChangeShapeType="1"/>
              <a:endCxn id="113" idx="1"/>
            </p:cNvCxnSpPr>
            <p:nvPr/>
          </p:nvCxnSpPr>
          <p:spPr bwMode="auto">
            <a:xfrm flipV="1">
              <a:off x="3124200" y="3756660"/>
              <a:ext cx="533400" cy="2743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" name="Straight Arrow Connector 118"/>
            <p:cNvCxnSpPr>
              <a:cxnSpLocks noChangeShapeType="1"/>
              <a:endCxn id="114" idx="1"/>
            </p:cNvCxnSpPr>
            <p:nvPr/>
          </p:nvCxnSpPr>
          <p:spPr bwMode="auto">
            <a:xfrm>
              <a:off x="3124200" y="4615180"/>
              <a:ext cx="533400" cy="3606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" name="Straight Arrow Connector 119"/>
            <p:cNvCxnSpPr>
              <a:cxnSpLocks noChangeShapeType="1"/>
              <a:endCxn id="114" idx="1"/>
            </p:cNvCxnSpPr>
            <p:nvPr/>
          </p:nvCxnSpPr>
          <p:spPr bwMode="auto">
            <a:xfrm flipV="1">
              <a:off x="3124200" y="4975860"/>
              <a:ext cx="533400" cy="2235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" name="Straight Arrow Connector 120"/>
            <p:cNvCxnSpPr>
              <a:cxnSpLocks noChangeShapeType="1"/>
              <a:endCxn id="114" idx="1"/>
            </p:cNvCxnSpPr>
            <p:nvPr/>
          </p:nvCxnSpPr>
          <p:spPr bwMode="auto">
            <a:xfrm flipV="1">
              <a:off x="3124200" y="4975860"/>
              <a:ext cx="533400" cy="8077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" name="Straight Arrow Connector 121"/>
            <p:cNvCxnSpPr>
              <a:cxnSpLocks noChangeShapeType="1"/>
              <a:stCxn id="112" idx="3"/>
              <a:endCxn id="51247" idx="2"/>
            </p:cNvCxnSpPr>
            <p:nvPr/>
          </p:nvCxnSpPr>
          <p:spPr bwMode="auto">
            <a:xfrm flipV="1">
              <a:off x="4267200" y="2278380"/>
              <a:ext cx="533400" cy="2590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" name="Straight Arrow Connector 122"/>
            <p:cNvCxnSpPr>
              <a:cxnSpLocks noChangeShapeType="1"/>
              <a:stCxn id="112" idx="3"/>
              <a:endCxn id="51249" idx="2"/>
            </p:cNvCxnSpPr>
            <p:nvPr/>
          </p:nvCxnSpPr>
          <p:spPr bwMode="auto">
            <a:xfrm>
              <a:off x="4267200" y="2537460"/>
              <a:ext cx="533400" cy="9093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" name="Straight Arrow Connector 123"/>
            <p:cNvCxnSpPr>
              <a:cxnSpLocks noChangeShapeType="1"/>
              <a:stCxn id="113" idx="3"/>
              <a:endCxn id="51248" idx="2"/>
            </p:cNvCxnSpPr>
            <p:nvPr/>
          </p:nvCxnSpPr>
          <p:spPr bwMode="auto">
            <a:xfrm flipV="1">
              <a:off x="4267200" y="2862580"/>
              <a:ext cx="533400" cy="8940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5" name="Straight Arrow Connector 124"/>
            <p:cNvCxnSpPr>
              <a:cxnSpLocks noChangeShapeType="1"/>
              <a:stCxn id="113" idx="3"/>
              <a:endCxn id="51251" idx="2"/>
            </p:cNvCxnSpPr>
            <p:nvPr/>
          </p:nvCxnSpPr>
          <p:spPr bwMode="auto">
            <a:xfrm>
              <a:off x="4267200" y="3756660"/>
              <a:ext cx="533400" cy="8585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6" name="Straight Arrow Connector 125"/>
            <p:cNvCxnSpPr>
              <a:cxnSpLocks noChangeShapeType="1"/>
              <a:stCxn id="114" idx="3"/>
              <a:endCxn id="51252" idx="2"/>
            </p:cNvCxnSpPr>
            <p:nvPr/>
          </p:nvCxnSpPr>
          <p:spPr bwMode="auto">
            <a:xfrm>
              <a:off x="4267200" y="4975860"/>
              <a:ext cx="533400" cy="2235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7" name="Straight Arrow Connector 126"/>
            <p:cNvCxnSpPr>
              <a:cxnSpLocks noChangeShapeType="1"/>
              <a:stCxn id="114" idx="3"/>
              <a:endCxn id="51250" idx="2"/>
            </p:cNvCxnSpPr>
            <p:nvPr/>
          </p:nvCxnSpPr>
          <p:spPr bwMode="auto">
            <a:xfrm flipV="1">
              <a:off x="4267200" y="4030980"/>
              <a:ext cx="533400" cy="9448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" name="Straight Arrow Connector 127"/>
            <p:cNvCxnSpPr>
              <a:cxnSpLocks noChangeShapeType="1"/>
              <a:stCxn id="114" idx="3"/>
              <a:endCxn id="51253" idx="2"/>
            </p:cNvCxnSpPr>
            <p:nvPr/>
          </p:nvCxnSpPr>
          <p:spPr bwMode="auto">
            <a:xfrm>
              <a:off x="4267200" y="4975860"/>
              <a:ext cx="533400" cy="8077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1212" name="Group 154"/>
          <p:cNvGrpSpPr>
            <a:grpSpLocks/>
          </p:cNvGrpSpPr>
          <p:nvPr/>
        </p:nvGrpSpPr>
        <p:grpSpPr bwMode="auto">
          <a:xfrm>
            <a:off x="5867400" y="2346325"/>
            <a:ext cx="2209800" cy="3825875"/>
            <a:chOff x="5334000" y="2118360"/>
            <a:chExt cx="2209800" cy="3825240"/>
          </a:xfrm>
        </p:grpSpPr>
        <p:sp>
          <p:nvSpPr>
            <p:cNvPr id="51223" name="Oval 128"/>
            <p:cNvSpPr>
              <a:spLocks noChangeArrowheads="1"/>
            </p:cNvSpPr>
            <p:nvPr/>
          </p:nvSpPr>
          <p:spPr bwMode="auto">
            <a:xfrm>
              <a:off x="7010400" y="21183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51224" name="Oval 129"/>
            <p:cNvSpPr>
              <a:spLocks noChangeArrowheads="1"/>
            </p:cNvSpPr>
            <p:nvPr/>
          </p:nvSpPr>
          <p:spPr bwMode="auto">
            <a:xfrm>
              <a:off x="7010400" y="27025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51225" name="Oval 130"/>
            <p:cNvSpPr>
              <a:spLocks noChangeArrowheads="1"/>
            </p:cNvSpPr>
            <p:nvPr/>
          </p:nvSpPr>
          <p:spPr bwMode="auto">
            <a:xfrm>
              <a:off x="7010400" y="32867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51226" name="Oval 131"/>
            <p:cNvSpPr>
              <a:spLocks noChangeArrowheads="1"/>
            </p:cNvSpPr>
            <p:nvPr/>
          </p:nvSpPr>
          <p:spPr bwMode="auto">
            <a:xfrm>
              <a:off x="7010400" y="38709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51227" name="Oval 132"/>
            <p:cNvSpPr>
              <a:spLocks noChangeArrowheads="1"/>
            </p:cNvSpPr>
            <p:nvPr/>
          </p:nvSpPr>
          <p:spPr bwMode="auto">
            <a:xfrm>
              <a:off x="7010400" y="44551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51228" name="Oval 133"/>
            <p:cNvSpPr>
              <a:spLocks noChangeArrowheads="1"/>
            </p:cNvSpPr>
            <p:nvPr/>
          </p:nvSpPr>
          <p:spPr bwMode="auto">
            <a:xfrm>
              <a:off x="7010400" y="50393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51229" name="Oval 134"/>
            <p:cNvSpPr>
              <a:spLocks noChangeArrowheads="1"/>
            </p:cNvSpPr>
            <p:nvPr/>
          </p:nvSpPr>
          <p:spPr bwMode="auto">
            <a:xfrm>
              <a:off x="7010400" y="56235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ahoma" charset="0"/>
                </a:rPr>
                <a:t>Data</a:t>
              </a:r>
            </a:p>
          </p:txBody>
        </p:sp>
        <p:sp>
          <p:nvSpPr>
            <p:cNvPr id="136" name="Rounded Rectangle 135"/>
            <p:cNvSpPr>
              <a:spLocks noChangeArrowheads="1"/>
            </p:cNvSpPr>
            <p:nvPr/>
          </p:nvSpPr>
          <p:spPr bwMode="auto">
            <a:xfrm>
              <a:off x="5867400" y="2346960"/>
              <a:ext cx="609600" cy="381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1400" dirty="0">
                  <a:solidFill>
                    <a:schemeClr val="lt1"/>
                  </a:solidFill>
                  <a:latin typeface="Tahoma" pitchFamily="-64" charset="0"/>
                </a:rPr>
                <a:t>CPU 1</a:t>
              </a:r>
              <a:endParaRPr lang="en-US" sz="1400" dirty="0">
                <a:latin typeface="Tahoma" pitchFamily="-64" charset="0"/>
              </a:endParaRPr>
            </a:p>
          </p:txBody>
        </p:sp>
        <p:sp>
          <p:nvSpPr>
            <p:cNvPr id="137" name="Rounded Rectangle 136"/>
            <p:cNvSpPr>
              <a:spLocks noChangeArrowheads="1"/>
            </p:cNvSpPr>
            <p:nvPr/>
          </p:nvSpPr>
          <p:spPr bwMode="auto">
            <a:xfrm>
              <a:off x="5867400" y="3566160"/>
              <a:ext cx="609600" cy="381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1400" dirty="0">
                  <a:solidFill>
                    <a:schemeClr val="lt1"/>
                  </a:solidFill>
                  <a:latin typeface="Tahoma" pitchFamily="-64" charset="0"/>
                </a:rPr>
                <a:t>CPU 2</a:t>
              </a:r>
              <a:endParaRPr lang="en-US" sz="1400" dirty="0">
                <a:latin typeface="Tahoma" pitchFamily="-64" charset="0"/>
              </a:endParaRPr>
            </a:p>
          </p:txBody>
        </p:sp>
        <p:sp>
          <p:nvSpPr>
            <p:cNvPr id="138" name="Rounded Rectangle 137"/>
            <p:cNvSpPr>
              <a:spLocks noChangeArrowheads="1"/>
            </p:cNvSpPr>
            <p:nvPr/>
          </p:nvSpPr>
          <p:spPr bwMode="auto">
            <a:xfrm>
              <a:off x="5867400" y="4785360"/>
              <a:ext cx="609600" cy="381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1400" dirty="0">
                  <a:solidFill>
                    <a:schemeClr val="lt1"/>
                  </a:solidFill>
                  <a:latin typeface="Tahoma" pitchFamily="-64" charset="0"/>
                </a:rPr>
                <a:t>CPU 3</a:t>
              </a:r>
              <a:endParaRPr lang="en-US" sz="1400" dirty="0">
                <a:latin typeface="Tahoma" pitchFamily="-64" charset="0"/>
              </a:endParaRPr>
            </a:p>
          </p:txBody>
        </p:sp>
        <p:cxnSp>
          <p:nvCxnSpPr>
            <p:cNvPr id="139" name="Straight Arrow Connector 138"/>
            <p:cNvCxnSpPr>
              <a:cxnSpLocks noChangeShapeType="1"/>
              <a:endCxn id="136" idx="1"/>
            </p:cNvCxnSpPr>
            <p:nvPr/>
          </p:nvCxnSpPr>
          <p:spPr bwMode="auto">
            <a:xfrm>
              <a:off x="5334000" y="2278380"/>
              <a:ext cx="533400" cy="2590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0" name="Straight Arrow Connector 139"/>
            <p:cNvCxnSpPr>
              <a:cxnSpLocks noChangeShapeType="1"/>
              <a:endCxn id="136" idx="1"/>
            </p:cNvCxnSpPr>
            <p:nvPr/>
          </p:nvCxnSpPr>
          <p:spPr bwMode="auto">
            <a:xfrm flipV="1">
              <a:off x="5334000" y="2537460"/>
              <a:ext cx="533400" cy="3251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Straight Arrow Connector 140"/>
            <p:cNvCxnSpPr>
              <a:cxnSpLocks noChangeShapeType="1"/>
              <a:endCxn id="137" idx="1"/>
            </p:cNvCxnSpPr>
            <p:nvPr/>
          </p:nvCxnSpPr>
          <p:spPr bwMode="auto">
            <a:xfrm>
              <a:off x="5334000" y="3446780"/>
              <a:ext cx="533400" cy="3098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2" name="Straight Arrow Connector 141"/>
            <p:cNvCxnSpPr>
              <a:cxnSpLocks noChangeShapeType="1"/>
              <a:endCxn id="137" idx="1"/>
            </p:cNvCxnSpPr>
            <p:nvPr/>
          </p:nvCxnSpPr>
          <p:spPr bwMode="auto">
            <a:xfrm flipV="1">
              <a:off x="5334000" y="3756660"/>
              <a:ext cx="533400" cy="2743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" name="Straight Arrow Connector 142"/>
            <p:cNvCxnSpPr>
              <a:cxnSpLocks noChangeShapeType="1"/>
              <a:endCxn id="138" idx="1"/>
            </p:cNvCxnSpPr>
            <p:nvPr/>
          </p:nvCxnSpPr>
          <p:spPr bwMode="auto">
            <a:xfrm>
              <a:off x="5334000" y="4615180"/>
              <a:ext cx="533400" cy="3606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" name="Straight Arrow Connector 143"/>
            <p:cNvCxnSpPr>
              <a:cxnSpLocks noChangeShapeType="1"/>
              <a:endCxn id="138" idx="1"/>
            </p:cNvCxnSpPr>
            <p:nvPr/>
          </p:nvCxnSpPr>
          <p:spPr bwMode="auto">
            <a:xfrm flipV="1">
              <a:off x="5334000" y="4975860"/>
              <a:ext cx="533400" cy="2235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5" name="Straight Arrow Connector 144"/>
            <p:cNvCxnSpPr>
              <a:cxnSpLocks noChangeShapeType="1"/>
              <a:endCxn id="138" idx="1"/>
            </p:cNvCxnSpPr>
            <p:nvPr/>
          </p:nvCxnSpPr>
          <p:spPr bwMode="auto">
            <a:xfrm flipV="1">
              <a:off x="5334000" y="4975860"/>
              <a:ext cx="533400" cy="8077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6" name="Straight Arrow Connector 145"/>
            <p:cNvCxnSpPr>
              <a:cxnSpLocks noChangeShapeType="1"/>
              <a:stCxn id="136" idx="3"/>
              <a:endCxn id="51223" idx="2"/>
            </p:cNvCxnSpPr>
            <p:nvPr/>
          </p:nvCxnSpPr>
          <p:spPr bwMode="auto">
            <a:xfrm flipV="1">
              <a:off x="6477000" y="2278380"/>
              <a:ext cx="533400" cy="2590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7" name="Straight Arrow Connector 146"/>
            <p:cNvCxnSpPr>
              <a:cxnSpLocks noChangeShapeType="1"/>
              <a:stCxn id="136" idx="3"/>
              <a:endCxn id="51225" idx="2"/>
            </p:cNvCxnSpPr>
            <p:nvPr/>
          </p:nvCxnSpPr>
          <p:spPr bwMode="auto">
            <a:xfrm>
              <a:off x="6477000" y="2537460"/>
              <a:ext cx="533400" cy="9093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" name="Straight Arrow Connector 147"/>
            <p:cNvCxnSpPr>
              <a:cxnSpLocks noChangeShapeType="1"/>
              <a:stCxn id="137" idx="3"/>
              <a:endCxn id="51224" idx="2"/>
            </p:cNvCxnSpPr>
            <p:nvPr/>
          </p:nvCxnSpPr>
          <p:spPr bwMode="auto">
            <a:xfrm flipV="1">
              <a:off x="6477000" y="2862580"/>
              <a:ext cx="533400" cy="8940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9" name="Straight Arrow Connector 148"/>
            <p:cNvCxnSpPr>
              <a:cxnSpLocks noChangeShapeType="1"/>
              <a:stCxn id="137" idx="3"/>
              <a:endCxn id="51227" idx="2"/>
            </p:cNvCxnSpPr>
            <p:nvPr/>
          </p:nvCxnSpPr>
          <p:spPr bwMode="auto">
            <a:xfrm>
              <a:off x="6477000" y="3756660"/>
              <a:ext cx="533400" cy="8585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0" name="Straight Arrow Connector 149"/>
            <p:cNvCxnSpPr>
              <a:cxnSpLocks noChangeShapeType="1"/>
              <a:stCxn id="138" idx="3"/>
              <a:endCxn id="51228" idx="2"/>
            </p:cNvCxnSpPr>
            <p:nvPr/>
          </p:nvCxnSpPr>
          <p:spPr bwMode="auto">
            <a:xfrm>
              <a:off x="6477000" y="4975860"/>
              <a:ext cx="533400" cy="2235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1" name="Straight Arrow Connector 150"/>
            <p:cNvCxnSpPr>
              <a:cxnSpLocks noChangeShapeType="1"/>
              <a:stCxn id="138" idx="3"/>
              <a:endCxn id="51226" idx="2"/>
            </p:cNvCxnSpPr>
            <p:nvPr/>
          </p:nvCxnSpPr>
          <p:spPr bwMode="auto">
            <a:xfrm flipV="1">
              <a:off x="6477000" y="4030980"/>
              <a:ext cx="533400" cy="9448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2" name="Straight Arrow Connector 151"/>
            <p:cNvCxnSpPr>
              <a:cxnSpLocks noChangeShapeType="1"/>
              <a:stCxn id="138" idx="3"/>
              <a:endCxn id="51229" idx="2"/>
            </p:cNvCxnSpPr>
            <p:nvPr/>
          </p:nvCxnSpPr>
          <p:spPr bwMode="auto">
            <a:xfrm>
              <a:off x="6477000" y="4975860"/>
              <a:ext cx="533400" cy="8077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51213" name="Straight Arrow Connector 156"/>
          <p:cNvCxnSpPr>
            <a:cxnSpLocks noChangeShapeType="1"/>
          </p:cNvCxnSpPr>
          <p:nvPr/>
        </p:nvCxnSpPr>
        <p:spPr bwMode="auto">
          <a:xfrm>
            <a:off x="990600" y="2057400"/>
            <a:ext cx="6934200" cy="1588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14" name="TextBox 157"/>
          <p:cNvSpPr txBox="1">
            <a:spLocks noChangeArrowheads="1"/>
          </p:cNvSpPr>
          <p:nvPr/>
        </p:nvSpPr>
        <p:spPr bwMode="auto">
          <a:xfrm>
            <a:off x="3733800" y="1752600"/>
            <a:ext cx="1079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Iterations</a:t>
            </a:r>
          </a:p>
        </p:txBody>
      </p:sp>
      <p:grpSp>
        <p:nvGrpSpPr>
          <p:cNvPr id="51215" name="Group 169"/>
          <p:cNvGrpSpPr>
            <a:grpSpLocks/>
          </p:cNvGrpSpPr>
          <p:nvPr/>
        </p:nvGrpSpPr>
        <p:grpSpPr bwMode="auto">
          <a:xfrm>
            <a:off x="2590800" y="2514600"/>
            <a:ext cx="4953000" cy="3505200"/>
            <a:chOff x="2590800" y="2514600"/>
            <a:chExt cx="4953000" cy="3505200"/>
          </a:xfrm>
        </p:grpSpPr>
        <p:sp>
          <p:nvSpPr>
            <p:cNvPr id="167" name="Rectangle 166"/>
            <p:cNvSpPr>
              <a:spLocks noChangeArrowheads="1"/>
            </p:cNvSpPr>
            <p:nvPr/>
          </p:nvSpPr>
          <p:spPr bwMode="auto">
            <a:xfrm rot="5400000">
              <a:off x="1066800" y="4038600"/>
              <a:ext cx="3505200" cy="457200"/>
            </a:xfrm>
            <a:prstGeom prst="rect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2400" dirty="0">
                  <a:latin typeface="Tahoma" pitchFamily="-64" charset="0"/>
                </a:rPr>
                <a:t>Disk Penalty</a:t>
              </a:r>
            </a:p>
          </p:txBody>
        </p:sp>
        <p:sp>
          <p:nvSpPr>
            <p:cNvPr id="168" name="Rectangle 167"/>
            <p:cNvSpPr>
              <a:spLocks noChangeArrowheads="1"/>
            </p:cNvSpPr>
            <p:nvPr/>
          </p:nvSpPr>
          <p:spPr bwMode="auto">
            <a:xfrm rot="5400000">
              <a:off x="3352800" y="4038600"/>
              <a:ext cx="3505200" cy="457200"/>
            </a:xfrm>
            <a:prstGeom prst="rect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2400" dirty="0">
                  <a:latin typeface="Tahoma" pitchFamily="-64" charset="0"/>
                </a:rPr>
                <a:t>Disk Penalty</a:t>
              </a:r>
            </a:p>
          </p:txBody>
        </p:sp>
        <p:sp>
          <p:nvSpPr>
            <p:cNvPr id="169" name="Rectangle 168"/>
            <p:cNvSpPr>
              <a:spLocks noChangeArrowheads="1"/>
            </p:cNvSpPr>
            <p:nvPr/>
          </p:nvSpPr>
          <p:spPr bwMode="auto">
            <a:xfrm rot="5400000">
              <a:off x="5562600" y="4038600"/>
              <a:ext cx="3505200" cy="457200"/>
            </a:xfrm>
            <a:prstGeom prst="rect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2400" dirty="0" smtClean="0">
                  <a:latin typeface="Tahoma" pitchFamily="-64" charset="0"/>
                </a:rPr>
                <a:t>Disk Penalty</a:t>
              </a:r>
              <a:endParaRPr lang="en-US" sz="2400" dirty="0">
                <a:latin typeface="Tahoma" pitchFamily="-64" charset="0"/>
              </a:endParaRPr>
            </a:p>
          </p:txBody>
        </p:sp>
      </p:grpSp>
      <p:grpSp>
        <p:nvGrpSpPr>
          <p:cNvPr id="51216" name="Group 169"/>
          <p:cNvGrpSpPr>
            <a:grpSpLocks/>
          </p:cNvGrpSpPr>
          <p:nvPr/>
        </p:nvGrpSpPr>
        <p:grpSpPr bwMode="auto">
          <a:xfrm>
            <a:off x="1371600" y="2514600"/>
            <a:ext cx="4953000" cy="3505200"/>
            <a:chOff x="2590800" y="2514600"/>
            <a:chExt cx="4953000" cy="3505200"/>
          </a:xfrm>
        </p:grpSpPr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 rot="5400000">
              <a:off x="1066800" y="4038600"/>
              <a:ext cx="3505200" cy="457200"/>
            </a:xfrm>
            <a:prstGeom prst="rect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2400" dirty="0">
                  <a:latin typeface="Tahoma" pitchFamily="-64" charset="0"/>
                </a:rPr>
                <a:t>Startup Penalty</a:t>
              </a:r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 rot="5400000">
              <a:off x="3352800" y="4038600"/>
              <a:ext cx="3505200" cy="457200"/>
            </a:xfrm>
            <a:prstGeom prst="rect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2400" dirty="0">
                  <a:latin typeface="Tahoma" pitchFamily="-64" charset="0"/>
                </a:rPr>
                <a:t>Startup Penalty</a:t>
              </a: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 rot="5400000">
              <a:off x="5562600" y="4038600"/>
              <a:ext cx="3505200" cy="457200"/>
            </a:xfrm>
            <a:prstGeom prst="rect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2400" dirty="0">
                  <a:latin typeface="Tahoma" pitchFamily="-64" charset="0"/>
                </a:rPr>
                <a:t>Startup Penalty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709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Reduce </a:t>
            </a:r>
            <a:br>
              <a:rPr lang="en-US" dirty="0" smtClean="0"/>
            </a:br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GraphLab Framework</a:t>
            </a:r>
          </a:p>
        </p:txBody>
      </p:sp>
      <p:grpSp>
        <p:nvGrpSpPr>
          <p:cNvPr id="8" name="Group 269"/>
          <p:cNvGrpSpPr>
            <a:grpSpLocks/>
          </p:cNvGrpSpPr>
          <p:nvPr/>
        </p:nvGrpSpPr>
        <p:grpSpPr bwMode="auto">
          <a:xfrm>
            <a:off x="2722563" y="4912400"/>
            <a:ext cx="3851275" cy="1802608"/>
            <a:chOff x="4495800" y="4334652"/>
            <a:chExt cx="3851499" cy="1802210"/>
          </a:xfrm>
        </p:grpSpPr>
        <p:sp>
          <p:nvSpPr>
            <p:cNvPr id="59479" name="TextBox 16"/>
            <p:cNvSpPr txBox="1">
              <a:spLocks noChangeArrowheads="1"/>
            </p:cNvSpPr>
            <p:nvPr/>
          </p:nvSpPr>
          <p:spPr bwMode="auto">
            <a:xfrm>
              <a:off x="4818257" y="4334652"/>
              <a:ext cx="313762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Consistency Model</a:t>
              </a:r>
            </a:p>
          </p:txBody>
        </p:sp>
        <p:grpSp>
          <p:nvGrpSpPr>
            <p:cNvPr id="59480" name="Group 123"/>
            <p:cNvGrpSpPr>
              <a:grpSpLocks/>
            </p:cNvGrpSpPr>
            <p:nvPr/>
          </p:nvGrpSpPr>
          <p:grpSpPr bwMode="auto">
            <a:xfrm>
              <a:off x="4495800" y="4876800"/>
              <a:ext cx="3851499" cy="1260062"/>
              <a:chOff x="2905452" y="3733800"/>
              <a:chExt cx="8384848" cy="2743200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4585187" y="3733506"/>
                <a:ext cx="5028834" cy="2743494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729202" y="4113587"/>
                <a:ext cx="2892877" cy="2135364"/>
              </a:xfrm>
              <a:prstGeom prst="ellipse">
                <a:avLst/>
              </a:prstGeom>
              <a:ln>
                <a:prstDash val="dash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6593263" y="4459115"/>
                <a:ext cx="1144018" cy="1599797"/>
              </a:xfrm>
              <a:prstGeom prst="ellipse">
                <a:avLst/>
              </a:prstGeom>
              <a:ln>
                <a:prstDash val="sysDot"/>
                <a:tailEnd type="none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8" name="Oval 97"/>
              <p:cNvSpPr>
                <a:spLocks noChangeArrowheads="1"/>
              </p:cNvSpPr>
              <p:nvPr/>
            </p:nvSpPr>
            <p:spPr bwMode="auto">
              <a:xfrm>
                <a:off x="6823075" y="4924425"/>
                <a:ext cx="762000" cy="762000"/>
              </a:xfrm>
              <a:prstGeom prst="ellipse">
                <a:avLst/>
              </a:prstGeom>
              <a:gradFill rotWithShape="1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dirty="0">
                  <a:latin typeface="+mn-lt"/>
                </a:endParaRPr>
              </a:p>
            </p:txBody>
          </p:sp>
          <p:sp>
            <p:nvSpPr>
              <p:cNvPr id="99" name="Oval 98"/>
              <p:cNvSpPr>
                <a:spLocks noChangeArrowheads="1"/>
              </p:cNvSpPr>
              <p:nvPr/>
            </p:nvSpPr>
            <p:spPr bwMode="auto">
              <a:xfrm>
                <a:off x="8687127" y="4914900"/>
                <a:ext cx="762000" cy="762000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dirty="0">
                  <a:latin typeface="+mn-lt"/>
                </a:endParaRPr>
              </a:p>
            </p:txBody>
          </p:sp>
          <p:sp>
            <p:nvSpPr>
              <p:cNvPr id="100" name="Oval 6"/>
              <p:cNvSpPr>
                <a:spLocks noChangeArrowheads="1"/>
              </p:cNvSpPr>
              <p:nvPr/>
            </p:nvSpPr>
            <p:spPr bwMode="auto">
              <a:xfrm>
                <a:off x="4877127" y="4914900"/>
                <a:ext cx="762000" cy="762000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dirty="0">
                  <a:latin typeface="+mn-lt"/>
                </a:endParaRPr>
              </a:p>
            </p:txBody>
          </p:sp>
          <p:cxnSp>
            <p:nvCxnSpPr>
              <p:cNvPr id="103" name="Curved Connector 102"/>
              <p:cNvCxnSpPr>
                <a:cxnSpLocks noChangeShapeType="1"/>
                <a:stCxn id="98" idx="2"/>
                <a:endCxn id="100" idx="6"/>
              </p:cNvCxnSpPr>
              <p:nvPr/>
            </p:nvCxnSpPr>
            <p:spPr bwMode="auto">
              <a:xfrm rot="10800000">
                <a:off x="5639129" y="5295904"/>
                <a:ext cx="1183948" cy="9525"/>
              </a:xfrm>
              <a:prstGeom prst="curvedConnector3">
                <a:avLst>
                  <a:gd name="adj1" fmla="val 50000"/>
                </a:avLst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4" name="Cube 103"/>
              <p:cNvSpPr>
                <a:spLocks noChangeArrowheads="1"/>
              </p:cNvSpPr>
              <p:nvPr/>
            </p:nvSpPr>
            <p:spPr bwMode="auto">
              <a:xfrm>
                <a:off x="6116818" y="5096450"/>
                <a:ext cx="371147" cy="381001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E5EEFF"/>
                  </a:gs>
                  <a:gs pos="64999">
                    <a:srgbClr val="BFD5FF"/>
                  </a:gs>
                  <a:gs pos="100000">
                    <a:srgbClr val="A3C4FF"/>
                  </a:gs>
                </a:gsLst>
                <a:lin ang="5400000" scaled="1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dk1"/>
                  </a:solidFill>
                  <a:latin typeface="+mn-lt"/>
                </a:endParaRPr>
              </a:p>
            </p:txBody>
          </p:sp>
          <p:sp>
            <p:nvSpPr>
              <p:cNvPr id="107" name="Cube 106"/>
              <p:cNvSpPr>
                <a:spLocks noChangeArrowheads="1"/>
              </p:cNvSpPr>
              <p:nvPr/>
            </p:nvSpPr>
            <p:spPr bwMode="auto">
              <a:xfrm>
                <a:off x="8890327" y="5105400"/>
                <a:ext cx="371148" cy="381000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E5EEFF"/>
                  </a:gs>
                  <a:gs pos="64999">
                    <a:srgbClr val="BFD5FF"/>
                  </a:gs>
                  <a:gs pos="100000">
                    <a:srgbClr val="A3C4FF"/>
                  </a:gs>
                </a:gsLst>
                <a:lin ang="5400000" scaled="1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dk1"/>
                  </a:solidFill>
                  <a:latin typeface="+mn-lt"/>
                </a:endParaRPr>
              </a:p>
            </p:txBody>
          </p:sp>
          <p:sp>
            <p:nvSpPr>
              <p:cNvPr id="108" name="Cube 107"/>
              <p:cNvSpPr>
                <a:spLocks noChangeArrowheads="1"/>
              </p:cNvSpPr>
              <p:nvPr/>
            </p:nvSpPr>
            <p:spPr bwMode="auto">
              <a:xfrm>
                <a:off x="7036127" y="5105400"/>
                <a:ext cx="371148" cy="381000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E5EEFF"/>
                  </a:gs>
                  <a:gs pos="64999">
                    <a:srgbClr val="BFD5FF"/>
                  </a:gs>
                  <a:gs pos="100000">
                    <a:srgbClr val="A3C4FF"/>
                  </a:gs>
                </a:gsLst>
                <a:lin ang="5400000" scaled="1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dk1"/>
                  </a:solidFill>
                  <a:latin typeface="+mn-lt"/>
                </a:endParaRPr>
              </a:p>
            </p:txBody>
          </p:sp>
          <p:sp>
            <p:nvSpPr>
              <p:cNvPr id="109" name="Cube 108"/>
              <p:cNvSpPr>
                <a:spLocks noChangeArrowheads="1"/>
              </p:cNvSpPr>
              <p:nvPr/>
            </p:nvSpPr>
            <p:spPr bwMode="auto">
              <a:xfrm>
                <a:off x="5080327" y="5105400"/>
                <a:ext cx="371148" cy="381000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E5EEFF"/>
                  </a:gs>
                  <a:gs pos="64999">
                    <a:srgbClr val="BFD5FF"/>
                  </a:gs>
                  <a:gs pos="100000">
                    <a:srgbClr val="A3C4FF"/>
                  </a:gs>
                </a:gsLst>
                <a:lin ang="5400000" scaled="1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dk1"/>
                  </a:solidFill>
                  <a:latin typeface="+mn-lt"/>
                </a:endParaRPr>
              </a:p>
            </p:txBody>
          </p:sp>
          <p:cxnSp>
            <p:nvCxnSpPr>
              <p:cNvPr id="110" name="Curved Connector 109"/>
              <p:cNvCxnSpPr>
                <a:cxnSpLocks noChangeShapeType="1"/>
                <a:stCxn id="99" idx="2"/>
                <a:endCxn id="98" idx="6"/>
              </p:cNvCxnSpPr>
              <p:nvPr/>
            </p:nvCxnSpPr>
            <p:spPr bwMode="auto">
              <a:xfrm rot="10800000" flipV="1">
                <a:off x="7585074" y="5295899"/>
                <a:ext cx="1102054" cy="9525"/>
              </a:xfrm>
              <a:prstGeom prst="curvedConnector3">
                <a:avLst>
                  <a:gd name="adj1" fmla="val 50000"/>
                </a:avLst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1" name="Cube 110"/>
              <p:cNvSpPr>
                <a:spLocks noChangeArrowheads="1"/>
              </p:cNvSpPr>
              <p:nvPr/>
            </p:nvSpPr>
            <p:spPr bwMode="auto">
              <a:xfrm>
                <a:off x="7937827" y="5114925"/>
                <a:ext cx="371147" cy="381001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E5EEFF"/>
                  </a:gs>
                  <a:gs pos="64999">
                    <a:srgbClr val="BFD5FF"/>
                  </a:gs>
                  <a:gs pos="100000">
                    <a:srgbClr val="A3C4FF"/>
                  </a:gs>
                </a:gsLst>
                <a:lin ang="5400000" scaled="1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dk1"/>
                  </a:solidFill>
                  <a:latin typeface="+mn-lt"/>
                </a:endParaRPr>
              </a:p>
            </p:txBody>
          </p:sp>
          <p:sp>
            <p:nvSpPr>
              <p:cNvPr id="112" name="Oval 111"/>
              <p:cNvSpPr>
                <a:spLocks noChangeArrowheads="1"/>
              </p:cNvSpPr>
              <p:nvPr/>
            </p:nvSpPr>
            <p:spPr bwMode="auto">
              <a:xfrm>
                <a:off x="10528300" y="4914900"/>
                <a:ext cx="762000" cy="762000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dirty="0">
                  <a:latin typeface="+mn-lt"/>
                </a:endParaRPr>
              </a:p>
            </p:txBody>
          </p:sp>
          <p:sp>
            <p:nvSpPr>
              <p:cNvPr id="115" name="Cube 114"/>
              <p:cNvSpPr>
                <a:spLocks noChangeArrowheads="1"/>
              </p:cNvSpPr>
              <p:nvPr/>
            </p:nvSpPr>
            <p:spPr bwMode="auto">
              <a:xfrm>
                <a:off x="10731500" y="5105400"/>
                <a:ext cx="371148" cy="381000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E5EEFF"/>
                  </a:gs>
                  <a:gs pos="64999">
                    <a:srgbClr val="BFD5FF"/>
                  </a:gs>
                  <a:gs pos="100000">
                    <a:srgbClr val="A3C4FF"/>
                  </a:gs>
                </a:gsLst>
                <a:lin ang="5400000" scaled="1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dk1"/>
                  </a:solidFill>
                  <a:latin typeface="+mn-lt"/>
                </a:endParaRPr>
              </a:p>
            </p:txBody>
          </p:sp>
          <p:cxnSp>
            <p:nvCxnSpPr>
              <p:cNvPr id="116" name="Curved Connector 115"/>
              <p:cNvCxnSpPr>
                <a:cxnSpLocks noChangeShapeType="1"/>
                <a:stCxn id="112" idx="2"/>
                <a:endCxn id="99" idx="6"/>
              </p:cNvCxnSpPr>
              <p:nvPr/>
            </p:nvCxnSpPr>
            <p:spPr bwMode="auto">
              <a:xfrm rot="10800000">
                <a:off x="9449127" y="5295902"/>
                <a:ext cx="1079174" cy="3457"/>
              </a:xfrm>
              <a:prstGeom prst="curvedConnector3">
                <a:avLst>
                  <a:gd name="adj1" fmla="val 50000"/>
                </a:avLst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7" name="Cube 116"/>
              <p:cNvSpPr>
                <a:spLocks noChangeArrowheads="1"/>
              </p:cNvSpPr>
              <p:nvPr/>
            </p:nvSpPr>
            <p:spPr bwMode="auto">
              <a:xfrm>
                <a:off x="9779000" y="5114925"/>
                <a:ext cx="371147" cy="381001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E5EEFF"/>
                  </a:gs>
                  <a:gs pos="64999">
                    <a:srgbClr val="BFD5FF"/>
                  </a:gs>
                  <a:gs pos="100000">
                    <a:srgbClr val="A3C4FF"/>
                  </a:gs>
                </a:gsLst>
                <a:lin ang="5400000" scaled="1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dk1"/>
                  </a:solidFill>
                  <a:latin typeface="+mn-lt"/>
                </a:endParaRPr>
              </a:p>
            </p:txBody>
          </p:sp>
          <p:sp>
            <p:nvSpPr>
              <p:cNvPr id="118" name="Oval 117"/>
              <p:cNvSpPr>
                <a:spLocks noChangeArrowheads="1"/>
              </p:cNvSpPr>
              <p:nvPr/>
            </p:nvSpPr>
            <p:spPr bwMode="auto">
              <a:xfrm>
                <a:off x="2905452" y="4924425"/>
                <a:ext cx="762000" cy="762000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dirty="0">
                  <a:latin typeface="+mn-lt"/>
                </a:endParaRPr>
              </a:p>
            </p:txBody>
          </p:sp>
          <p:cxnSp>
            <p:nvCxnSpPr>
              <p:cNvPr id="120" name="Curved Connector 119"/>
              <p:cNvCxnSpPr>
                <a:cxnSpLocks noChangeShapeType="1"/>
                <a:stCxn id="100" idx="2"/>
                <a:endCxn id="118" idx="6"/>
              </p:cNvCxnSpPr>
              <p:nvPr/>
            </p:nvCxnSpPr>
            <p:spPr bwMode="auto">
              <a:xfrm rot="10800000" flipV="1">
                <a:off x="3667453" y="5295899"/>
                <a:ext cx="1209676" cy="9525"/>
              </a:xfrm>
              <a:prstGeom prst="curvedConnector3">
                <a:avLst>
                  <a:gd name="adj1" fmla="val 50000"/>
                </a:avLst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1" name="Cube 120"/>
              <p:cNvSpPr>
                <a:spLocks noChangeArrowheads="1"/>
              </p:cNvSpPr>
              <p:nvPr/>
            </p:nvSpPr>
            <p:spPr bwMode="auto">
              <a:xfrm>
                <a:off x="4061153" y="5105398"/>
                <a:ext cx="371147" cy="381001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E5EEFF"/>
                  </a:gs>
                  <a:gs pos="64999">
                    <a:srgbClr val="BFD5FF"/>
                  </a:gs>
                  <a:gs pos="100000">
                    <a:srgbClr val="A3C4FF"/>
                  </a:gs>
                </a:gsLst>
                <a:lin ang="5400000" scaled="1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dk1"/>
                  </a:solidFill>
                  <a:latin typeface="+mn-lt"/>
                </a:endParaRPr>
              </a:p>
            </p:txBody>
          </p:sp>
          <p:sp>
            <p:nvSpPr>
              <p:cNvPr id="123" name="Cube 122"/>
              <p:cNvSpPr>
                <a:spLocks noChangeArrowheads="1"/>
              </p:cNvSpPr>
              <p:nvPr/>
            </p:nvSpPr>
            <p:spPr bwMode="auto">
              <a:xfrm>
                <a:off x="3108652" y="5114925"/>
                <a:ext cx="371148" cy="381000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E5EEFF"/>
                  </a:gs>
                  <a:gs pos="64999">
                    <a:srgbClr val="BFD5FF"/>
                  </a:gs>
                  <a:gs pos="100000">
                    <a:srgbClr val="A3C4FF"/>
                  </a:gs>
                </a:gsLst>
                <a:lin ang="5400000" scaled="1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dk1"/>
                  </a:solidFill>
                  <a:latin typeface="+mn-lt"/>
                </a:endParaRPr>
              </a:p>
            </p:txBody>
          </p:sp>
        </p:grpSp>
      </p:grp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609600" y="1568333"/>
            <a:ext cx="3581400" cy="2835275"/>
            <a:chOff x="381000" y="1219200"/>
            <a:chExt cx="3581400" cy="2835405"/>
          </a:xfrm>
        </p:grpSpPr>
        <p:sp>
          <p:nvSpPr>
            <p:cNvPr id="59433" name="TextBox 6"/>
            <p:cNvSpPr txBox="1">
              <a:spLocks noChangeArrowheads="1"/>
            </p:cNvSpPr>
            <p:nvPr/>
          </p:nvSpPr>
          <p:spPr bwMode="auto">
            <a:xfrm>
              <a:off x="381000" y="1219200"/>
              <a:ext cx="35814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Graph Based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i="1"/>
                <a:t>Data Representation</a:t>
              </a:r>
            </a:p>
          </p:txBody>
        </p:sp>
        <p:grpSp>
          <p:nvGrpSpPr>
            <p:cNvPr id="59434" name="Group 206"/>
            <p:cNvGrpSpPr>
              <a:grpSpLocks/>
            </p:cNvGrpSpPr>
            <p:nvPr/>
          </p:nvGrpSpPr>
          <p:grpSpPr bwMode="auto">
            <a:xfrm>
              <a:off x="1143000" y="2362200"/>
              <a:ext cx="2172054" cy="1692405"/>
              <a:chOff x="457200" y="2895600"/>
              <a:chExt cx="4122177" cy="3211886"/>
            </a:xfrm>
          </p:grpSpPr>
          <p:cxnSp>
            <p:nvCxnSpPr>
              <p:cNvPr id="210" name="Straight Arrow Connector 209"/>
              <p:cNvCxnSpPr>
                <a:cxnSpLocks noChangeShapeType="1"/>
                <a:stCxn id="216" idx="6"/>
                <a:endCxn id="217" idx="2"/>
              </p:cNvCxnSpPr>
              <p:nvPr/>
            </p:nvCxnSpPr>
            <p:spPr bwMode="auto">
              <a:xfrm>
                <a:off x="857063" y="3091843"/>
                <a:ext cx="1093615" cy="1588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1" name="Straight Arrow Connector 210"/>
              <p:cNvCxnSpPr>
                <a:cxnSpLocks noChangeShapeType="1"/>
                <a:stCxn id="217" idx="6"/>
                <a:endCxn id="218" idx="2"/>
              </p:cNvCxnSpPr>
              <p:nvPr/>
            </p:nvCxnSpPr>
            <p:spPr bwMode="auto">
              <a:xfrm>
                <a:off x="2343164" y="3091843"/>
                <a:ext cx="1093614" cy="1588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" name="Straight Arrow Connector 211"/>
              <p:cNvCxnSpPr>
                <a:cxnSpLocks noChangeShapeType="1"/>
                <a:stCxn id="222" idx="7"/>
                <a:endCxn id="217" idx="3"/>
              </p:cNvCxnSpPr>
              <p:nvPr/>
            </p:nvCxnSpPr>
            <p:spPr bwMode="auto">
              <a:xfrm rot="5400000" flipH="1" flipV="1">
                <a:off x="1216463" y="3563843"/>
                <a:ext cx="1124928" cy="458458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3" name="Straight Arrow Connector 212"/>
              <p:cNvCxnSpPr>
                <a:cxnSpLocks noChangeShapeType="1"/>
                <a:stCxn id="224" idx="1"/>
                <a:endCxn id="218" idx="5"/>
              </p:cNvCxnSpPr>
              <p:nvPr/>
            </p:nvCxnSpPr>
            <p:spPr bwMode="auto">
              <a:xfrm rot="16200000" flipV="1">
                <a:off x="3445614" y="3556780"/>
                <a:ext cx="1124928" cy="472583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" name="Straight Arrow Connector 213"/>
              <p:cNvCxnSpPr>
                <a:cxnSpLocks noChangeShapeType="1"/>
                <a:stCxn id="223" idx="7"/>
                <a:endCxn id="218" idx="3"/>
              </p:cNvCxnSpPr>
              <p:nvPr/>
            </p:nvCxnSpPr>
            <p:spPr bwMode="auto">
              <a:xfrm rot="5400000" flipH="1" flipV="1">
                <a:off x="2702563" y="3563844"/>
                <a:ext cx="1124928" cy="458457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" name="Straight Arrow Connector 214"/>
              <p:cNvCxnSpPr>
                <a:cxnSpLocks noChangeShapeType="1"/>
                <a:stCxn id="223" idx="1"/>
                <a:endCxn id="217" idx="5"/>
              </p:cNvCxnSpPr>
              <p:nvPr/>
            </p:nvCxnSpPr>
            <p:spPr bwMode="auto">
              <a:xfrm rot="16200000" flipV="1">
                <a:off x="1959514" y="3556780"/>
                <a:ext cx="1124928" cy="472583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6" name="Oval 4"/>
              <p:cNvSpPr>
                <a:spLocks noChangeArrowheads="1"/>
              </p:cNvSpPr>
              <p:nvPr/>
            </p:nvSpPr>
            <p:spPr bwMode="auto">
              <a:xfrm>
                <a:off x="464577" y="2895600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7" name="Oval 216"/>
              <p:cNvSpPr>
                <a:spLocks noChangeArrowheads="1"/>
              </p:cNvSpPr>
              <p:nvPr/>
            </p:nvSpPr>
            <p:spPr bwMode="auto">
              <a:xfrm>
                <a:off x="1950678" y="2895600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8" name="Oval 217"/>
              <p:cNvSpPr>
                <a:spLocks noChangeArrowheads="1"/>
              </p:cNvSpPr>
              <p:nvPr/>
            </p:nvSpPr>
            <p:spPr bwMode="auto">
              <a:xfrm>
                <a:off x="3436778" y="2895600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9" name="Oval 4"/>
              <p:cNvSpPr>
                <a:spLocks noChangeArrowheads="1"/>
              </p:cNvSpPr>
              <p:nvPr/>
            </p:nvSpPr>
            <p:spPr bwMode="auto">
              <a:xfrm>
                <a:off x="464577" y="5715000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0" name="Oval 219"/>
              <p:cNvSpPr>
                <a:spLocks noChangeArrowheads="1"/>
              </p:cNvSpPr>
              <p:nvPr/>
            </p:nvSpPr>
            <p:spPr bwMode="auto">
              <a:xfrm>
                <a:off x="1950678" y="5715000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1" name="Oval 220"/>
              <p:cNvSpPr>
                <a:spLocks noChangeArrowheads="1"/>
              </p:cNvSpPr>
              <p:nvPr/>
            </p:nvSpPr>
            <p:spPr bwMode="auto">
              <a:xfrm>
                <a:off x="3436778" y="5715000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2" name="Oval 4"/>
              <p:cNvSpPr>
                <a:spLocks noChangeArrowheads="1"/>
              </p:cNvSpPr>
              <p:nvPr/>
            </p:nvSpPr>
            <p:spPr bwMode="auto">
              <a:xfrm>
                <a:off x="1214690" y="4298058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3" name="Oval 222"/>
              <p:cNvSpPr>
                <a:spLocks noChangeArrowheads="1"/>
              </p:cNvSpPr>
              <p:nvPr/>
            </p:nvSpPr>
            <p:spPr bwMode="auto">
              <a:xfrm>
                <a:off x="2700791" y="4298058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4" name="Oval 223"/>
              <p:cNvSpPr>
                <a:spLocks noChangeArrowheads="1"/>
              </p:cNvSpPr>
              <p:nvPr/>
            </p:nvSpPr>
            <p:spPr bwMode="auto">
              <a:xfrm>
                <a:off x="4186891" y="4298058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225" name="Straight Arrow Connector 224"/>
              <p:cNvCxnSpPr>
                <a:cxnSpLocks noChangeShapeType="1"/>
                <a:stCxn id="219" idx="6"/>
                <a:endCxn id="220" idx="2"/>
              </p:cNvCxnSpPr>
              <p:nvPr/>
            </p:nvCxnSpPr>
            <p:spPr bwMode="auto">
              <a:xfrm>
                <a:off x="857063" y="5911243"/>
                <a:ext cx="1093615" cy="1588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6" name="Straight Arrow Connector 225"/>
              <p:cNvCxnSpPr>
                <a:cxnSpLocks noChangeShapeType="1"/>
                <a:stCxn id="220" idx="6"/>
                <a:endCxn id="221" idx="2"/>
              </p:cNvCxnSpPr>
              <p:nvPr/>
            </p:nvCxnSpPr>
            <p:spPr bwMode="auto">
              <a:xfrm>
                <a:off x="2343164" y="5911243"/>
                <a:ext cx="1093614" cy="1588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7" name="Straight Arrow Connector 226"/>
              <p:cNvCxnSpPr>
                <a:cxnSpLocks noChangeShapeType="1"/>
                <a:stCxn id="220" idx="1"/>
                <a:endCxn id="222" idx="5"/>
              </p:cNvCxnSpPr>
              <p:nvPr/>
            </p:nvCxnSpPr>
            <p:spPr bwMode="auto">
              <a:xfrm rot="16200000" flipV="1">
                <a:off x="1209221" y="4973543"/>
                <a:ext cx="1139412" cy="458458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8" name="Straight Arrow Connector 227"/>
              <p:cNvCxnSpPr>
                <a:cxnSpLocks noChangeShapeType="1"/>
                <a:stCxn id="221" idx="7"/>
                <a:endCxn id="224" idx="3"/>
              </p:cNvCxnSpPr>
              <p:nvPr/>
            </p:nvCxnSpPr>
            <p:spPr bwMode="auto">
              <a:xfrm rot="5400000" flipH="1" flipV="1">
                <a:off x="3438371" y="4966481"/>
                <a:ext cx="1139412" cy="472583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9" name="Straight Arrow Connector 228"/>
              <p:cNvCxnSpPr>
                <a:cxnSpLocks noChangeShapeType="1"/>
                <a:stCxn id="221" idx="1"/>
                <a:endCxn id="223" idx="5"/>
              </p:cNvCxnSpPr>
              <p:nvPr/>
            </p:nvCxnSpPr>
            <p:spPr bwMode="auto">
              <a:xfrm rot="16200000" flipV="1">
                <a:off x="2695322" y="4973543"/>
                <a:ext cx="1139412" cy="458457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0" name="Straight Arrow Connector 229"/>
              <p:cNvCxnSpPr>
                <a:cxnSpLocks noChangeShapeType="1"/>
                <a:stCxn id="220" idx="7"/>
                <a:endCxn id="223" idx="3"/>
              </p:cNvCxnSpPr>
              <p:nvPr/>
            </p:nvCxnSpPr>
            <p:spPr bwMode="auto">
              <a:xfrm rot="5400000" flipH="1" flipV="1">
                <a:off x="1952271" y="4966481"/>
                <a:ext cx="1139412" cy="472583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59456" name="Group 182"/>
              <p:cNvGrpSpPr>
                <a:grpSpLocks/>
              </p:cNvGrpSpPr>
              <p:nvPr/>
            </p:nvGrpSpPr>
            <p:grpSpPr bwMode="auto">
              <a:xfrm>
                <a:off x="457200" y="2971800"/>
                <a:ext cx="4073636" cy="3124200"/>
                <a:chOff x="602223" y="2884114"/>
                <a:chExt cx="4073636" cy="3124200"/>
              </a:xfrm>
            </p:grpSpPr>
            <p:sp>
              <p:nvSpPr>
                <p:cNvPr id="245" name="Cube 244"/>
                <p:cNvSpPr/>
                <p:nvPr/>
              </p:nvSpPr>
              <p:spPr bwMode="auto">
                <a:xfrm>
                  <a:off x="659467" y="2883338"/>
                  <a:ext cx="331408" cy="304305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6" name="Cube 245"/>
                <p:cNvSpPr/>
                <p:nvPr/>
              </p:nvSpPr>
              <p:spPr bwMode="auto">
                <a:xfrm>
                  <a:off x="3657198" y="2883338"/>
                  <a:ext cx="331408" cy="304305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7" name="Cube 246"/>
                <p:cNvSpPr/>
                <p:nvPr/>
              </p:nvSpPr>
              <p:spPr bwMode="auto">
                <a:xfrm>
                  <a:off x="2843743" y="4254221"/>
                  <a:ext cx="334421" cy="304307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8" name="Cube 247"/>
                <p:cNvSpPr/>
                <p:nvPr/>
              </p:nvSpPr>
              <p:spPr bwMode="auto">
                <a:xfrm>
                  <a:off x="1370487" y="4254221"/>
                  <a:ext cx="334419" cy="304307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9" name="Cube 248"/>
                <p:cNvSpPr/>
                <p:nvPr/>
              </p:nvSpPr>
              <p:spPr bwMode="auto">
                <a:xfrm>
                  <a:off x="2132723" y="2883338"/>
                  <a:ext cx="334421" cy="304305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0" name="Cube 249"/>
                <p:cNvSpPr/>
                <p:nvPr/>
              </p:nvSpPr>
              <p:spPr bwMode="auto">
                <a:xfrm>
                  <a:off x="3630084" y="5694403"/>
                  <a:ext cx="331408" cy="304307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1" name="Cube 250"/>
                <p:cNvSpPr/>
                <p:nvPr/>
              </p:nvSpPr>
              <p:spPr bwMode="auto">
                <a:xfrm>
                  <a:off x="2141763" y="5655236"/>
                  <a:ext cx="331408" cy="304305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2" name="Cube 251"/>
                <p:cNvSpPr/>
                <p:nvPr/>
              </p:nvSpPr>
              <p:spPr bwMode="auto">
                <a:xfrm>
                  <a:off x="602223" y="5703443"/>
                  <a:ext cx="331408" cy="304305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3" name="Cube 252"/>
                <p:cNvSpPr/>
                <p:nvPr/>
              </p:nvSpPr>
              <p:spPr bwMode="auto">
                <a:xfrm>
                  <a:off x="4344116" y="4254221"/>
                  <a:ext cx="331408" cy="304307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  <p:grpSp>
            <p:nvGrpSpPr>
              <p:cNvPr id="59457" name="Group 192"/>
              <p:cNvGrpSpPr>
                <a:grpSpLocks/>
              </p:cNvGrpSpPr>
              <p:nvPr/>
            </p:nvGrpSpPr>
            <p:grpSpPr bwMode="auto">
              <a:xfrm>
                <a:off x="1214690" y="2935878"/>
                <a:ext cx="3029680" cy="3147054"/>
                <a:chOff x="1359713" y="2848192"/>
                <a:chExt cx="3029680" cy="3147054"/>
              </a:xfrm>
            </p:grpSpPr>
            <p:sp>
              <p:nvSpPr>
                <p:cNvPr id="233" name="Cube 232"/>
                <p:cNvSpPr/>
                <p:nvPr/>
              </p:nvSpPr>
              <p:spPr bwMode="auto">
                <a:xfrm>
                  <a:off x="1358436" y="2862246"/>
                  <a:ext cx="331408" cy="307319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4" name="Cube 233"/>
                <p:cNvSpPr/>
                <p:nvPr/>
              </p:nvSpPr>
              <p:spPr bwMode="auto">
                <a:xfrm>
                  <a:off x="2873872" y="2847182"/>
                  <a:ext cx="334421" cy="304305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5" name="Cube 234"/>
                <p:cNvSpPr/>
                <p:nvPr/>
              </p:nvSpPr>
              <p:spPr bwMode="auto">
                <a:xfrm>
                  <a:off x="1750099" y="3615480"/>
                  <a:ext cx="331408" cy="304307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6" name="Cube 235"/>
                <p:cNvSpPr/>
                <p:nvPr/>
              </p:nvSpPr>
              <p:spPr bwMode="auto">
                <a:xfrm>
                  <a:off x="2548490" y="3615480"/>
                  <a:ext cx="331408" cy="304307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7" name="Cube 236"/>
                <p:cNvSpPr/>
                <p:nvPr/>
              </p:nvSpPr>
              <p:spPr bwMode="auto">
                <a:xfrm>
                  <a:off x="3283612" y="3615480"/>
                  <a:ext cx="331408" cy="304307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8" name="Cube 237"/>
                <p:cNvSpPr/>
                <p:nvPr/>
              </p:nvSpPr>
              <p:spPr bwMode="auto">
                <a:xfrm>
                  <a:off x="4057902" y="3615480"/>
                  <a:ext cx="331408" cy="304307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9" name="Cube 238"/>
                <p:cNvSpPr/>
                <p:nvPr/>
              </p:nvSpPr>
              <p:spPr bwMode="auto">
                <a:xfrm>
                  <a:off x="1738048" y="4944185"/>
                  <a:ext cx="331408" cy="304305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0" name="Cube 239"/>
                <p:cNvSpPr/>
                <p:nvPr/>
              </p:nvSpPr>
              <p:spPr bwMode="auto">
                <a:xfrm>
                  <a:off x="2533427" y="4944185"/>
                  <a:ext cx="334420" cy="304305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1" name="Cube 240"/>
                <p:cNvSpPr/>
                <p:nvPr/>
              </p:nvSpPr>
              <p:spPr bwMode="auto">
                <a:xfrm>
                  <a:off x="3268549" y="4944185"/>
                  <a:ext cx="334420" cy="304305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2" name="Cube 241"/>
                <p:cNvSpPr/>
                <p:nvPr/>
              </p:nvSpPr>
              <p:spPr bwMode="auto">
                <a:xfrm>
                  <a:off x="4042837" y="4944185"/>
                  <a:ext cx="334421" cy="304305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3" name="Cube 242"/>
                <p:cNvSpPr/>
                <p:nvPr/>
              </p:nvSpPr>
              <p:spPr bwMode="auto">
                <a:xfrm>
                  <a:off x="1358436" y="5691392"/>
                  <a:ext cx="331408" cy="304305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4" name="Cube 243"/>
                <p:cNvSpPr/>
                <p:nvPr/>
              </p:nvSpPr>
              <p:spPr bwMode="auto">
                <a:xfrm>
                  <a:off x="2873872" y="5673315"/>
                  <a:ext cx="334421" cy="307319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</p:grpSp>
      </p:grp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708025" y="1568333"/>
            <a:ext cx="3311525" cy="3011488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ahoma" charset="0"/>
            </a:endParaRPr>
          </a:p>
        </p:txBody>
      </p:sp>
      <p:grpSp>
        <p:nvGrpSpPr>
          <p:cNvPr id="119" name="Group 118"/>
          <p:cNvGrpSpPr>
            <a:grpSpLocks/>
          </p:cNvGrpSpPr>
          <p:nvPr/>
        </p:nvGrpSpPr>
        <p:grpSpPr bwMode="auto">
          <a:xfrm>
            <a:off x="5029200" y="1568333"/>
            <a:ext cx="3048000" cy="2827338"/>
            <a:chOff x="5029200" y="1219200"/>
            <a:chExt cx="3048000" cy="2826717"/>
          </a:xfrm>
        </p:grpSpPr>
        <p:grpSp>
          <p:nvGrpSpPr>
            <p:cNvPr id="59399" name="Group 121"/>
            <p:cNvGrpSpPr>
              <a:grpSpLocks/>
            </p:cNvGrpSpPr>
            <p:nvPr/>
          </p:nvGrpSpPr>
          <p:grpSpPr bwMode="auto">
            <a:xfrm>
              <a:off x="5413269" y="2209800"/>
              <a:ext cx="2435331" cy="1836117"/>
              <a:chOff x="5413269" y="2209800"/>
              <a:chExt cx="2435331" cy="1836117"/>
            </a:xfrm>
          </p:grpSpPr>
          <p:sp>
            <p:nvSpPr>
              <p:cNvPr id="125" name="Freeform 124"/>
              <p:cNvSpPr>
                <a:spLocks/>
              </p:cNvSpPr>
              <p:nvPr/>
            </p:nvSpPr>
            <p:spPr bwMode="auto">
              <a:xfrm>
                <a:off x="6102295" y="2209800"/>
                <a:ext cx="1746305" cy="1273742"/>
              </a:xfrm>
              <a:custGeom>
                <a:avLst/>
                <a:gdLst>
                  <a:gd name="T0" fmla="*/ 170570 w 3147012"/>
                  <a:gd name="T1" fmla="*/ 2408 h 2295407"/>
                  <a:gd name="T2" fmla="*/ 105544 w 3147012"/>
                  <a:gd name="T3" fmla="*/ 16858 h 2295407"/>
                  <a:gd name="T4" fmla="*/ 11618 w 3147012"/>
                  <a:gd name="T5" fmla="*/ 24084 h 2295407"/>
                  <a:gd name="T6" fmla="*/ 18843 w 3147012"/>
                  <a:gd name="T7" fmla="*/ 67434 h 2295407"/>
                  <a:gd name="T8" fmla="*/ 112769 w 3147012"/>
                  <a:gd name="T9" fmla="*/ 96334 h 2295407"/>
                  <a:gd name="T10" fmla="*/ 76643 w 3147012"/>
                  <a:gd name="T11" fmla="*/ 183035 h 2295407"/>
                  <a:gd name="T12" fmla="*/ 141669 w 3147012"/>
                  <a:gd name="T13" fmla="*/ 204710 h 2295407"/>
                  <a:gd name="T14" fmla="*/ 180738 w 3147012"/>
                  <a:gd name="T15" fmla="*/ 105968 h 2295407"/>
                  <a:gd name="T16" fmla="*/ 216060 w 3147012"/>
                  <a:gd name="T17" fmla="*/ 196950 h 2295407"/>
                  <a:gd name="T18" fmla="*/ 272790 w 3147012"/>
                  <a:gd name="T19" fmla="*/ 213006 h 2295407"/>
                  <a:gd name="T20" fmla="*/ 290987 w 3147012"/>
                  <a:gd name="T21" fmla="*/ 169120 h 2295407"/>
                  <a:gd name="T22" fmla="*/ 228370 w 3147012"/>
                  <a:gd name="T23" fmla="*/ 31309 h 2295407"/>
                  <a:gd name="T24" fmla="*/ 170570 w 3147012"/>
                  <a:gd name="T25" fmla="*/ 2408 h 22954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147012" h="2295407">
                    <a:moveTo>
                      <a:pt x="1798931" y="25400"/>
                    </a:moveTo>
                    <a:cubicBezTo>
                      <a:pt x="1583031" y="0"/>
                      <a:pt x="1467320" y="173566"/>
                      <a:pt x="1113131" y="177799"/>
                    </a:cubicBezTo>
                    <a:cubicBezTo>
                      <a:pt x="837964" y="196143"/>
                      <a:pt x="332081" y="76199"/>
                      <a:pt x="122531" y="253999"/>
                    </a:cubicBezTo>
                    <a:cubicBezTo>
                      <a:pt x="0" y="433210"/>
                      <a:pt x="20931" y="584199"/>
                      <a:pt x="198731" y="711199"/>
                    </a:cubicBezTo>
                    <a:cubicBezTo>
                      <a:pt x="376531" y="838199"/>
                      <a:pt x="1087731" y="812799"/>
                      <a:pt x="1189331" y="1015999"/>
                    </a:cubicBezTo>
                    <a:cubicBezTo>
                      <a:pt x="1290931" y="1219199"/>
                      <a:pt x="757531" y="1739898"/>
                      <a:pt x="808331" y="1930398"/>
                    </a:cubicBezTo>
                    <a:cubicBezTo>
                      <a:pt x="859131" y="2120898"/>
                      <a:pt x="1311157" y="2294465"/>
                      <a:pt x="1494131" y="2158999"/>
                    </a:cubicBezTo>
                    <a:cubicBezTo>
                      <a:pt x="1677105" y="2023533"/>
                      <a:pt x="1775412" y="1131240"/>
                      <a:pt x="1906175" y="1117599"/>
                    </a:cubicBezTo>
                    <a:cubicBezTo>
                      <a:pt x="2036938" y="1103958"/>
                      <a:pt x="2116902" y="1889007"/>
                      <a:pt x="2278709" y="2077155"/>
                    </a:cubicBezTo>
                    <a:cubicBezTo>
                      <a:pt x="2440516" y="2265303"/>
                      <a:pt x="2745316" y="2295407"/>
                      <a:pt x="2877020" y="2246488"/>
                    </a:cubicBezTo>
                    <a:cubicBezTo>
                      <a:pt x="3008724" y="2197569"/>
                      <a:pt x="3147012" y="2103024"/>
                      <a:pt x="3068931" y="1783643"/>
                    </a:cubicBezTo>
                    <a:cubicBezTo>
                      <a:pt x="2990850" y="1464262"/>
                      <a:pt x="2620198" y="623240"/>
                      <a:pt x="2408531" y="330199"/>
                    </a:cubicBezTo>
                    <a:cubicBezTo>
                      <a:pt x="2196864" y="37158"/>
                      <a:pt x="2014831" y="50800"/>
                      <a:pt x="1798931" y="254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EBDB"/>
                  </a:gs>
                  <a:gs pos="64999">
                    <a:srgbClr val="FFD0AA"/>
                  </a:gs>
                  <a:gs pos="100000">
                    <a:srgbClr val="FFBE86"/>
                  </a:gs>
                </a:gsLst>
                <a:lin ang="5400000" scaled="1"/>
              </a:gradFill>
              <a:ln w="9525" cap="flat" cmpd="sng">
                <a:solidFill>
                  <a:srgbClr val="F6924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Oval 125"/>
              <p:cNvSpPr>
                <a:spLocks noChangeArrowheads="1"/>
              </p:cNvSpPr>
              <p:nvPr/>
            </p:nvSpPr>
            <p:spPr bwMode="auto">
              <a:xfrm>
                <a:off x="6973686" y="2266179"/>
                <a:ext cx="380557" cy="380557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latin typeface="Tahoma" pitchFamily="-64" charset="0"/>
                </a:endParaRPr>
              </a:p>
            </p:txBody>
          </p:sp>
          <p:cxnSp>
            <p:nvCxnSpPr>
              <p:cNvPr id="127" name="Straight Arrow Connector 126"/>
              <p:cNvCxnSpPr>
                <a:cxnSpLocks noChangeShapeType="1"/>
                <a:stCxn id="133" idx="6"/>
                <a:endCxn id="134" idx="2"/>
              </p:cNvCxnSpPr>
              <p:nvPr/>
            </p:nvCxnSpPr>
            <p:spPr bwMode="auto">
              <a:xfrm>
                <a:off x="5631063" y="2459644"/>
                <a:ext cx="606857" cy="881"/>
              </a:xfrm>
              <a:prstGeom prst="straightConnector1">
                <a:avLst/>
              </a:prstGeom>
              <a:noFill/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8" name="Straight Arrow Connector 127"/>
              <p:cNvCxnSpPr>
                <a:cxnSpLocks noChangeShapeType="1"/>
                <a:stCxn id="134" idx="6"/>
                <a:endCxn id="135" idx="2"/>
              </p:cNvCxnSpPr>
              <p:nvPr/>
            </p:nvCxnSpPr>
            <p:spPr bwMode="auto">
              <a:xfrm>
                <a:off x="6455714" y="2459644"/>
                <a:ext cx="606856" cy="881"/>
              </a:xfrm>
              <a:prstGeom prst="straightConnector1">
                <a:avLst/>
              </a:prstGeom>
              <a:noFill/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9" name="Straight Arrow Connector 128"/>
              <p:cNvCxnSpPr>
                <a:cxnSpLocks noChangeShapeType="1"/>
                <a:stCxn id="139" idx="7"/>
                <a:endCxn id="134" idx="3"/>
              </p:cNvCxnSpPr>
              <p:nvPr/>
            </p:nvCxnSpPr>
            <p:spPr bwMode="auto">
              <a:xfrm rot="5400000" flipH="1" flipV="1">
                <a:off x="5830497" y="2721561"/>
                <a:ext cx="624233" cy="254402"/>
              </a:xfrm>
              <a:prstGeom prst="straightConnector1">
                <a:avLst/>
              </a:prstGeom>
              <a:noFill/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0" name="Straight Arrow Connector 129"/>
              <p:cNvCxnSpPr>
                <a:cxnSpLocks noChangeShapeType="1"/>
                <a:stCxn id="141" idx="1"/>
                <a:endCxn id="135" idx="5"/>
              </p:cNvCxnSpPr>
              <p:nvPr/>
            </p:nvCxnSpPr>
            <p:spPr bwMode="auto">
              <a:xfrm rot="16200000" flipV="1">
                <a:off x="7067473" y="2717642"/>
                <a:ext cx="624233" cy="262241"/>
              </a:xfrm>
              <a:prstGeom prst="straightConnector1">
                <a:avLst/>
              </a:prstGeom>
              <a:noFill/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1" name="Straight Arrow Connector 130"/>
              <p:cNvCxnSpPr>
                <a:cxnSpLocks noChangeShapeType="1"/>
                <a:stCxn id="140" idx="7"/>
                <a:endCxn id="135" idx="3"/>
              </p:cNvCxnSpPr>
              <p:nvPr/>
            </p:nvCxnSpPr>
            <p:spPr bwMode="auto">
              <a:xfrm rot="5400000" flipH="1" flipV="1">
                <a:off x="6655147" y="2721561"/>
                <a:ext cx="624233" cy="254402"/>
              </a:xfrm>
              <a:prstGeom prst="straightConnector1">
                <a:avLst/>
              </a:prstGeom>
              <a:noFill/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" name="Straight Arrow Connector 131"/>
              <p:cNvCxnSpPr>
                <a:cxnSpLocks noChangeShapeType="1"/>
                <a:stCxn id="140" idx="1"/>
                <a:endCxn id="134" idx="5"/>
              </p:cNvCxnSpPr>
              <p:nvPr/>
            </p:nvCxnSpPr>
            <p:spPr bwMode="auto">
              <a:xfrm rot="16200000" flipV="1">
                <a:off x="6242823" y="2717642"/>
                <a:ext cx="624233" cy="262241"/>
              </a:xfrm>
              <a:prstGeom prst="straightConnector1">
                <a:avLst/>
              </a:prstGeom>
              <a:noFill/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3" name="Oval 4"/>
              <p:cNvSpPr>
                <a:spLocks noChangeArrowheads="1"/>
              </p:cNvSpPr>
              <p:nvPr/>
            </p:nvSpPr>
            <p:spPr bwMode="auto">
              <a:xfrm>
                <a:off x="5413269" y="2350747"/>
                <a:ext cx="217794" cy="217794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34" name="Oval 133"/>
              <p:cNvSpPr>
                <a:spLocks noChangeArrowheads="1"/>
              </p:cNvSpPr>
              <p:nvPr/>
            </p:nvSpPr>
            <p:spPr bwMode="auto">
              <a:xfrm>
                <a:off x="6237920" y="2350747"/>
                <a:ext cx="217794" cy="217794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35" name="Oval 134"/>
              <p:cNvSpPr>
                <a:spLocks noChangeArrowheads="1"/>
              </p:cNvSpPr>
              <p:nvPr/>
            </p:nvSpPr>
            <p:spPr bwMode="auto">
              <a:xfrm>
                <a:off x="7062570" y="2350747"/>
                <a:ext cx="217794" cy="217794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36" name="Oval 4"/>
              <p:cNvSpPr>
                <a:spLocks noChangeArrowheads="1"/>
              </p:cNvSpPr>
              <p:nvPr/>
            </p:nvSpPr>
            <p:spPr bwMode="auto">
              <a:xfrm>
                <a:off x="5413269" y="3828123"/>
                <a:ext cx="217794" cy="217794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37" name="Oval 136"/>
              <p:cNvSpPr>
                <a:spLocks noChangeArrowheads="1"/>
              </p:cNvSpPr>
              <p:nvPr/>
            </p:nvSpPr>
            <p:spPr bwMode="auto">
              <a:xfrm>
                <a:off x="6237919" y="3828123"/>
                <a:ext cx="217794" cy="217794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38" name="Oval 137"/>
              <p:cNvSpPr>
                <a:spLocks noChangeArrowheads="1"/>
              </p:cNvSpPr>
              <p:nvPr/>
            </p:nvSpPr>
            <p:spPr bwMode="auto">
              <a:xfrm>
                <a:off x="7062570" y="3828123"/>
                <a:ext cx="217794" cy="217794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39" name="Oval 4"/>
              <p:cNvSpPr>
                <a:spLocks noChangeArrowheads="1"/>
              </p:cNvSpPr>
              <p:nvPr/>
            </p:nvSpPr>
            <p:spPr bwMode="auto">
              <a:xfrm>
                <a:off x="5829513" y="3128983"/>
                <a:ext cx="217794" cy="217794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40" name="Oval 139"/>
              <p:cNvSpPr>
                <a:spLocks noChangeArrowheads="1"/>
              </p:cNvSpPr>
              <p:nvPr/>
            </p:nvSpPr>
            <p:spPr bwMode="auto">
              <a:xfrm>
                <a:off x="6654164" y="3128983"/>
                <a:ext cx="217794" cy="217794"/>
              </a:xfrm>
              <a:prstGeom prst="ellipse">
                <a:avLst/>
              </a:prstGeom>
              <a:gradFill rotWithShape="1">
                <a:gsLst>
                  <a:gs pos="0">
                    <a:srgbClr val="EDEDED"/>
                  </a:gs>
                  <a:gs pos="64999">
                    <a:srgbClr val="D0D0D0"/>
                  </a:gs>
                  <a:gs pos="100000">
                    <a:srgbClr val="BCBCBC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41" name="Oval 140"/>
              <p:cNvSpPr>
                <a:spLocks noChangeArrowheads="1"/>
              </p:cNvSpPr>
              <p:nvPr/>
            </p:nvSpPr>
            <p:spPr bwMode="auto">
              <a:xfrm>
                <a:off x="7478814" y="3128983"/>
                <a:ext cx="217794" cy="217794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142" name="Straight Arrow Connector 141"/>
              <p:cNvCxnSpPr>
                <a:cxnSpLocks noChangeShapeType="1"/>
                <a:stCxn id="136" idx="6"/>
                <a:endCxn id="137" idx="2"/>
              </p:cNvCxnSpPr>
              <p:nvPr/>
            </p:nvCxnSpPr>
            <p:spPr bwMode="auto">
              <a:xfrm>
                <a:off x="5631063" y="3937021"/>
                <a:ext cx="606856" cy="2118"/>
              </a:xfrm>
              <a:prstGeom prst="straightConnector1">
                <a:avLst/>
              </a:prstGeom>
              <a:noFill/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" name="Straight Arrow Connector 142"/>
              <p:cNvCxnSpPr>
                <a:cxnSpLocks noChangeShapeType="1"/>
                <a:stCxn id="137" idx="6"/>
                <a:endCxn id="138" idx="2"/>
              </p:cNvCxnSpPr>
              <p:nvPr/>
            </p:nvCxnSpPr>
            <p:spPr bwMode="auto">
              <a:xfrm>
                <a:off x="6455714" y="3937021"/>
                <a:ext cx="606856" cy="2118"/>
              </a:xfrm>
              <a:prstGeom prst="straightConnector1">
                <a:avLst/>
              </a:prstGeom>
              <a:noFill/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4" name="Straight Arrow Connector 143"/>
              <p:cNvCxnSpPr>
                <a:cxnSpLocks noChangeShapeType="1"/>
                <a:stCxn id="137" idx="1"/>
                <a:endCxn id="139" idx="5"/>
              </p:cNvCxnSpPr>
              <p:nvPr/>
            </p:nvCxnSpPr>
            <p:spPr bwMode="auto">
              <a:xfrm rot="16200000" flipV="1">
                <a:off x="5870047" y="3460249"/>
                <a:ext cx="545134" cy="254401"/>
              </a:xfrm>
              <a:prstGeom prst="straightConnector1">
                <a:avLst/>
              </a:prstGeom>
              <a:noFill/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5" name="Straight Arrow Connector 144"/>
              <p:cNvCxnSpPr>
                <a:cxnSpLocks noChangeShapeType="1"/>
                <a:stCxn id="138" idx="7"/>
                <a:endCxn id="141" idx="3"/>
              </p:cNvCxnSpPr>
              <p:nvPr/>
            </p:nvCxnSpPr>
            <p:spPr bwMode="auto">
              <a:xfrm rot="5400000" flipH="1" flipV="1">
                <a:off x="7107022" y="3456332"/>
                <a:ext cx="545134" cy="262239"/>
              </a:xfrm>
              <a:prstGeom prst="straightConnector1">
                <a:avLst/>
              </a:prstGeom>
              <a:noFill/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6" name="Straight Arrow Connector 145"/>
              <p:cNvCxnSpPr>
                <a:cxnSpLocks noChangeShapeType="1"/>
                <a:stCxn id="138" idx="1"/>
                <a:endCxn id="140" idx="5"/>
              </p:cNvCxnSpPr>
              <p:nvPr/>
            </p:nvCxnSpPr>
            <p:spPr bwMode="auto">
              <a:xfrm rot="16200000" flipV="1">
                <a:off x="6694698" y="3460249"/>
                <a:ext cx="545134" cy="254401"/>
              </a:xfrm>
              <a:prstGeom prst="straightConnector1">
                <a:avLst/>
              </a:prstGeom>
              <a:noFill/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7" name="Straight Arrow Connector 146"/>
              <p:cNvCxnSpPr>
                <a:cxnSpLocks noChangeShapeType="1"/>
                <a:stCxn id="137" idx="7"/>
                <a:endCxn id="140" idx="3"/>
              </p:cNvCxnSpPr>
              <p:nvPr/>
            </p:nvCxnSpPr>
            <p:spPr bwMode="auto">
              <a:xfrm rot="5400000" flipH="1" flipV="1">
                <a:off x="6282371" y="3456332"/>
                <a:ext cx="545134" cy="262239"/>
              </a:xfrm>
              <a:prstGeom prst="straightConnector1">
                <a:avLst/>
              </a:prstGeom>
              <a:noFill/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59424" name="Group 182"/>
              <p:cNvGrpSpPr>
                <a:grpSpLocks/>
              </p:cNvGrpSpPr>
              <p:nvPr/>
            </p:nvGrpSpPr>
            <p:grpSpPr bwMode="auto">
              <a:xfrm>
                <a:off x="6258950" y="2393031"/>
                <a:ext cx="1410722" cy="930249"/>
                <a:chOff x="2133600" y="2884114"/>
                <a:chExt cx="2542259" cy="1676400"/>
              </a:xfrm>
            </p:grpSpPr>
            <p:sp>
              <p:nvSpPr>
                <p:cNvPr id="153" name="Cube 152"/>
                <p:cNvSpPr/>
                <p:nvPr/>
              </p:nvSpPr>
              <p:spPr bwMode="auto">
                <a:xfrm>
                  <a:off x="3656576" y="2873864"/>
                  <a:ext cx="331856" cy="314622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54" name="Cube 153"/>
                <p:cNvSpPr/>
                <p:nvPr/>
              </p:nvSpPr>
              <p:spPr bwMode="auto">
                <a:xfrm>
                  <a:off x="2844100" y="4255343"/>
                  <a:ext cx="334716" cy="306041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55" name="Cube 154"/>
                <p:cNvSpPr/>
                <p:nvPr/>
              </p:nvSpPr>
              <p:spPr bwMode="auto">
                <a:xfrm>
                  <a:off x="2134615" y="2873864"/>
                  <a:ext cx="331856" cy="314622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56" name="Cube 155"/>
                <p:cNvSpPr/>
                <p:nvPr/>
              </p:nvSpPr>
              <p:spPr bwMode="auto">
                <a:xfrm>
                  <a:off x="4343176" y="4255343"/>
                  <a:ext cx="331856" cy="306041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  <p:grpSp>
            <p:nvGrpSpPr>
              <p:cNvPr id="59425" name="Group 192"/>
              <p:cNvGrpSpPr>
                <a:grpSpLocks/>
              </p:cNvGrpSpPr>
              <p:nvPr/>
            </p:nvGrpSpPr>
            <p:grpSpPr bwMode="auto">
              <a:xfrm>
                <a:off x="6670818" y="2373097"/>
                <a:ext cx="839892" cy="594558"/>
                <a:chOff x="2875826" y="2848192"/>
                <a:chExt cx="1513567" cy="1071452"/>
              </a:xfrm>
            </p:grpSpPr>
            <p:sp>
              <p:nvSpPr>
                <p:cNvPr id="150" name="Cube 149"/>
                <p:cNvSpPr/>
                <p:nvPr/>
              </p:nvSpPr>
              <p:spPr bwMode="auto">
                <a:xfrm>
                  <a:off x="2875568" y="2848124"/>
                  <a:ext cx="331856" cy="306041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51" name="Cube 150"/>
                <p:cNvSpPr/>
                <p:nvPr/>
              </p:nvSpPr>
              <p:spPr bwMode="auto">
                <a:xfrm>
                  <a:off x="3281806" y="3614659"/>
                  <a:ext cx="331856" cy="306041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52" name="Cube 151"/>
                <p:cNvSpPr/>
                <p:nvPr/>
              </p:nvSpPr>
              <p:spPr bwMode="auto">
                <a:xfrm>
                  <a:off x="4057092" y="3614659"/>
                  <a:ext cx="331856" cy="306041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</p:grpSp>
        <p:sp>
          <p:nvSpPr>
            <p:cNvPr id="59400" name="TextBox 123"/>
            <p:cNvSpPr txBox="1">
              <a:spLocks noChangeArrowheads="1"/>
            </p:cNvSpPr>
            <p:nvPr/>
          </p:nvSpPr>
          <p:spPr bwMode="auto">
            <a:xfrm>
              <a:off x="5029200" y="1219200"/>
              <a:ext cx="30480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Update Functions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i="1"/>
                <a:t>User Computation</a:t>
              </a:r>
            </a:p>
          </p:txBody>
        </p:sp>
      </p:grpSp>
      <p:sp>
        <p:nvSpPr>
          <p:cNvPr id="59398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520495"/>
            <a:ext cx="2133600" cy="212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C9BDDD0C-7471-0545-9B4F-F072D95B68DA}" type="slidenum">
              <a:rPr lang="en-US" altLang="en-US" sz="12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2083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>
            <a:cxnSpLocks noChangeShapeType="1"/>
            <a:stCxn id="102" idx="6"/>
            <a:endCxn id="103" idx="2"/>
          </p:cNvCxnSpPr>
          <p:nvPr/>
        </p:nvCxnSpPr>
        <p:spPr bwMode="auto">
          <a:xfrm>
            <a:off x="925513" y="2470150"/>
            <a:ext cx="1093787" cy="1588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9"/>
          <p:cNvCxnSpPr>
            <a:cxnSpLocks noChangeShapeType="1"/>
            <a:stCxn id="103" idx="6"/>
            <a:endCxn id="104" idx="2"/>
          </p:cNvCxnSpPr>
          <p:nvPr/>
        </p:nvCxnSpPr>
        <p:spPr bwMode="auto">
          <a:xfrm>
            <a:off x="2411413" y="2470150"/>
            <a:ext cx="1093787" cy="1588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1"/>
          <p:cNvCxnSpPr>
            <a:cxnSpLocks noChangeShapeType="1"/>
            <a:stCxn id="31" idx="7"/>
            <a:endCxn id="103" idx="3"/>
          </p:cNvCxnSpPr>
          <p:nvPr/>
        </p:nvCxnSpPr>
        <p:spPr bwMode="auto">
          <a:xfrm rot="5400000" flipH="1" flipV="1">
            <a:off x="1285875" y="2943225"/>
            <a:ext cx="1123950" cy="45720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cxnSpLocks noChangeShapeType="1"/>
            <a:stCxn id="33" idx="1"/>
            <a:endCxn id="104" idx="5"/>
          </p:cNvCxnSpPr>
          <p:nvPr/>
        </p:nvCxnSpPr>
        <p:spPr bwMode="auto">
          <a:xfrm rot="16200000" flipV="1">
            <a:off x="3514726" y="2935287"/>
            <a:ext cx="1123950" cy="473075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/>
          <p:cNvCxnSpPr>
            <a:cxnSpLocks noChangeShapeType="1"/>
            <a:stCxn id="32" idx="7"/>
            <a:endCxn id="104" idx="3"/>
          </p:cNvCxnSpPr>
          <p:nvPr/>
        </p:nvCxnSpPr>
        <p:spPr bwMode="auto">
          <a:xfrm rot="5400000" flipH="1" flipV="1">
            <a:off x="2771775" y="2943225"/>
            <a:ext cx="1123950" cy="45720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/>
          <p:cNvCxnSpPr>
            <a:cxnSpLocks noChangeShapeType="1"/>
            <a:stCxn id="32" idx="1"/>
            <a:endCxn id="103" idx="5"/>
          </p:cNvCxnSpPr>
          <p:nvPr/>
        </p:nvCxnSpPr>
        <p:spPr bwMode="auto">
          <a:xfrm rot="16200000" flipV="1">
            <a:off x="2028826" y="2935287"/>
            <a:ext cx="1123950" cy="473075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" name="Oval 4"/>
          <p:cNvSpPr>
            <a:spLocks noChangeArrowheads="1"/>
          </p:cNvSpPr>
          <p:nvPr/>
        </p:nvSpPr>
        <p:spPr bwMode="auto">
          <a:xfrm>
            <a:off x="533400" y="2274888"/>
            <a:ext cx="392113" cy="392112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103" name="Oval 102"/>
          <p:cNvSpPr>
            <a:spLocks noChangeArrowheads="1"/>
          </p:cNvSpPr>
          <p:nvPr/>
        </p:nvSpPr>
        <p:spPr bwMode="auto">
          <a:xfrm>
            <a:off x="2019300" y="2274888"/>
            <a:ext cx="392113" cy="392112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104" name="Oval 103"/>
          <p:cNvSpPr>
            <a:spLocks noChangeArrowheads="1"/>
          </p:cNvSpPr>
          <p:nvPr/>
        </p:nvSpPr>
        <p:spPr bwMode="auto">
          <a:xfrm>
            <a:off x="3505200" y="2274888"/>
            <a:ext cx="392113" cy="392112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108" name="Oval 4"/>
          <p:cNvSpPr>
            <a:spLocks noChangeArrowheads="1"/>
          </p:cNvSpPr>
          <p:nvPr/>
        </p:nvSpPr>
        <p:spPr bwMode="auto">
          <a:xfrm>
            <a:off x="533400" y="5094288"/>
            <a:ext cx="392113" cy="392112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109" name="Oval 108"/>
          <p:cNvSpPr>
            <a:spLocks noChangeArrowheads="1"/>
          </p:cNvSpPr>
          <p:nvPr/>
        </p:nvSpPr>
        <p:spPr bwMode="auto">
          <a:xfrm>
            <a:off x="2019300" y="5094288"/>
            <a:ext cx="392113" cy="392112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119" name="Oval 118"/>
          <p:cNvSpPr>
            <a:spLocks noChangeArrowheads="1"/>
          </p:cNvSpPr>
          <p:nvPr/>
        </p:nvSpPr>
        <p:spPr bwMode="auto">
          <a:xfrm>
            <a:off x="3505200" y="5094288"/>
            <a:ext cx="392113" cy="392112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Data Graph</a:t>
            </a:r>
            <a:endParaRPr lang="en-US" dirty="0">
              <a:latin typeface="+mn-lt"/>
            </a:endParaRPr>
          </a:p>
        </p:txBody>
      </p:sp>
      <p:sp>
        <p:nvSpPr>
          <p:cNvPr id="31" name="Oval 4"/>
          <p:cNvSpPr>
            <a:spLocks noChangeArrowheads="1"/>
          </p:cNvSpPr>
          <p:nvPr/>
        </p:nvSpPr>
        <p:spPr bwMode="auto">
          <a:xfrm>
            <a:off x="1284288" y="3676650"/>
            <a:ext cx="392112" cy="392113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2770188" y="3676650"/>
            <a:ext cx="392112" cy="392113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4256088" y="3676650"/>
            <a:ext cx="392112" cy="392113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cxnSp>
        <p:nvCxnSpPr>
          <p:cNvPr id="16" name="Straight Arrow Connector 15"/>
          <p:cNvCxnSpPr>
            <a:cxnSpLocks noChangeShapeType="1"/>
            <a:stCxn id="108" idx="6"/>
            <a:endCxn id="109" idx="2"/>
          </p:cNvCxnSpPr>
          <p:nvPr/>
        </p:nvCxnSpPr>
        <p:spPr bwMode="auto">
          <a:xfrm>
            <a:off x="925513" y="5289550"/>
            <a:ext cx="1093787" cy="1588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/>
          <p:cNvCxnSpPr>
            <a:cxnSpLocks noChangeShapeType="1"/>
            <a:stCxn id="109" idx="6"/>
            <a:endCxn id="119" idx="2"/>
          </p:cNvCxnSpPr>
          <p:nvPr/>
        </p:nvCxnSpPr>
        <p:spPr bwMode="auto">
          <a:xfrm>
            <a:off x="2411413" y="5289550"/>
            <a:ext cx="1093787" cy="1588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8"/>
          <p:cNvCxnSpPr>
            <a:cxnSpLocks noChangeShapeType="1"/>
            <a:stCxn id="109" idx="1"/>
            <a:endCxn id="31" idx="5"/>
          </p:cNvCxnSpPr>
          <p:nvPr/>
        </p:nvCxnSpPr>
        <p:spPr bwMode="auto">
          <a:xfrm rot="16200000" flipV="1">
            <a:off x="1277937" y="4352926"/>
            <a:ext cx="1139825" cy="45720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9"/>
          <p:cNvCxnSpPr>
            <a:cxnSpLocks noChangeShapeType="1"/>
            <a:stCxn id="119" idx="7"/>
            <a:endCxn id="33" idx="3"/>
          </p:cNvCxnSpPr>
          <p:nvPr/>
        </p:nvCxnSpPr>
        <p:spPr bwMode="auto">
          <a:xfrm rot="5400000" flipH="1" flipV="1">
            <a:off x="3506788" y="4344988"/>
            <a:ext cx="1139825" cy="473075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20"/>
          <p:cNvCxnSpPr>
            <a:cxnSpLocks noChangeShapeType="1"/>
            <a:stCxn id="119" idx="1"/>
            <a:endCxn id="32" idx="5"/>
          </p:cNvCxnSpPr>
          <p:nvPr/>
        </p:nvCxnSpPr>
        <p:spPr bwMode="auto">
          <a:xfrm rot="16200000" flipV="1">
            <a:off x="2763837" y="4352926"/>
            <a:ext cx="1139825" cy="45720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21"/>
          <p:cNvCxnSpPr>
            <a:cxnSpLocks noChangeShapeType="1"/>
            <a:stCxn id="109" idx="7"/>
            <a:endCxn id="32" idx="3"/>
          </p:cNvCxnSpPr>
          <p:nvPr/>
        </p:nvCxnSpPr>
        <p:spPr bwMode="auto">
          <a:xfrm rot="5400000" flipH="1" flipV="1">
            <a:off x="2020888" y="4344988"/>
            <a:ext cx="1139825" cy="473075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63" name="TextBox 33"/>
          <p:cNvSpPr txBox="1">
            <a:spLocks noChangeArrowheads="1"/>
          </p:cNvSpPr>
          <p:nvPr/>
        </p:nvSpPr>
        <p:spPr bwMode="auto">
          <a:xfrm>
            <a:off x="246063" y="1409700"/>
            <a:ext cx="8669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Data is associated with both vertices and edges</a:t>
            </a:r>
          </a:p>
        </p:txBody>
      </p:sp>
      <p:sp>
        <p:nvSpPr>
          <p:cNvPr id="62" name="Cube 61"/>
          <p:cNvSpPr/>
          <p:nvPr/>
        </p:nvSpPr>
        <p:spPr bwMode="auto">
          <a:xfrm>
            <a:off x="582613" y="2351088"/>
            <a:ext cx="331787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63" name="Cube 62"/>
          <p:cNvSpPr/>
          <p:nvPr/>
        </p:nvSpPr>
        <p:spPr bwMode="auto">
          <a:xfrm>
            <a:off x="3581400" y="2351088"/>
            <a:ext cx="331788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64" name="Cube 63"/>
          <p:cNvSpPr/>
          <p:nvPr/>
        </p:nvSpPr>
        <p:spPr bwMode="auto">
          <a:xfrm>
            <a:off x="2768600" y="3722688"/>
            <a:ext cx="333375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65" name="Cube 64"/>
          <p:cNvSpPr/>
          <p:nvPr/>
        </p:nvSpPr>
        <p:spPr bwMode="auto">
          <a:xfrm>
            <a:off x="1295400" y="3722688"/>
            <a:ext cx="331788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94" name="Cube 93"/>
          <p:cNvSpPr/>
          <p:nvPr/>
        </p:nvSpPr>
        <p:spPr bwMode="auto">
          <a:xfrm>
            <a:off x="2057400" y="2351088"/>
            <a:ext cx="331788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97" name="Cube 96"/>
          <p:cNvSpPr/>
          <p:nvPr/>
        </p:nvSpPr>
        <p:spPr bwMode="auto">
          <a:xfrm>
            <a:off x="3554413" y="5160963"/>
            <a:ext cx="331787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98" name="Cube 97"/>
          <p:cNvSpPr/>
          <p:nvPr/>
        </p:nvSpPr>
        <p:spPr bwMode="auto">
          <a:xfrm>
            <a:off x="2065338" y="5122863"/>
            <a:ext cx="331787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99" name="Cube 98"/>
          <p:cNvSpPr/>
          <p:nvPr/>
        </p:nvSpPr>
        <p:spPr bwMode="auto">
          <a:xfrm>
            <a:off x="525463" y="5170488"/>
            <a:ext cx="333375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100" name="Cube 99"/>
          <p:cNvSpPr/>
          <p:nvPr/>
        </p:nvSpPr>
        <p:spPr bwMode="auto">
          <a:xfrm>
            <a:off x="4267200" y="3722688"/>
            <a:ext cx="331788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61" name="Cube 60"/>
          <p:cNvSpPr/>
          <p:nvPr/>
        </p:nvSpPr>
        <p:spPr bwMode="auto">
          <a:xfrm>
            <a:off x="1284288" y="2330450"/>
            <a:ext cx="331787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72" name="Cube 71"/>
          <p:cNvSpPr/>
          <p:nvPr/>
        </p:nvSpPr>
        <p:spPr bwMode="auto">
          <a:xfrm>
            <a:off x="2800350" y="2314575"/>
            <a:ext cx="331788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74" name="Cube 73"/>
          <p:cNvSpPr/>
          <p:nvPr/>
        </p:nvSpPr>
        <p:spPr bwMode="auto">
          <a:xfrm>
            <a:off x="1674813" y="3081338"/>
            <a:ext cx="331787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75" name="Cube 74"/>
          <p:cNvSpPr/>
          <p:nvPr/>
        </p:nvSpPr>
        <p:spPr bwMode="auto">
          <a:xfrm>
            <a:off x="2471738" y="3081338"/>
            <a:ext cx="331787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76" name="Cube 75"/>
          <p:cNvSpPr/>
          <p:nvPr/>
        </p:nvSpPr>
        <p:spPr bwMode="auto">
          <a:xfrm>
            <a:off x="3206750" y="3081338"/>
            <a:ext cx="331788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77" name="Cube 76"/>
          <p:cNvSpPr/>
          <p:nvPr/>
        </p:nvSpPr>
        <p:spPr bwMode="auto">
          <a:xfrm>
            <a:off x="3981450" y="3081338"/>
            <a:ext cx="331788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78" name="Cube 77"/>
          <p:cNvSpPr/>
          <p:nvPr/>
        </p:nvSpPr>
        <p:spPr bwMode="auto">
          <a:xfrm>
            <a:off x="1662113" y="4410075"/>
            <a:ext cx="331787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79" name="Cube 78"/>
          <p:cNvSpPr/>
          <p:nvPr/>
        </p:nvSpPr>
        <p:spPr bwMode="auto">
          <a:xfrm>
            <a:off x="2459038" y="4410075"/>
            <a:ext cx="331787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80" name="Cube 79"/>
          <p:cNvSpPr/>
          <p:nvPr/>
        </p:nvSpPr>
        <p:spPr bwMode="auto">
          <a:xfrm>
            <a:off x="3194050" y="4410075"/>
            <a:ext cx="331788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81" name="Cube 80"/>
          <p:cNvSpPr/>
          <p:nvPr/>
        </p:nvSpPr>
        <p:spPr bwMode="auto">
          <a:xfrm>
            <a:off x="3968750" y="4410075"/>
            <a:ext cx="331788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86" name="Cube 85"/>
          <p:cNvSpPr/>
          <p:nvPr/>
        </p:nvSpPr>
        <p:spPr bwMode="auto">
          <a:xfrm>
            <a:off x="1284288" y="5157788"/>
            <a:ext cx="331787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87" name="Cube 86"/>
          <p:cNvSpPr/>
          <p:nvPr/>
        </p:nvSpPr>
        <p:spPr bwMode="auto">
          <a:xfrm>
            <a:off x="2800350" y="5140325"/>
            <a:ext cx="331788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83" name="Cube 82"/>
          <p:cNvSpPr/>
          <p:nvPr/>
        </p:nvSpPr>
        <p:spPr bwMode="auto">
          <a:xfrm>
            <a:off x="6781800" y="3373438"/>
            <a:ext cx="331788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5257800" y="3373438"/>
            <a:ext cx="36576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Vertex Data: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2000" dirty="0"/>
              <a:t> User profile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2000" dirty="0"/>
              <a:t> Current interests estimates</a:t>
            </a: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5257800" y="4702175"/>
            <a:ext cx="3581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Edge Data: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2000" dirty="0"/>
              <a:t> Relationship 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   (friend, classmate, relative)</a:t>
            </a:r>
          </a:p>
        </p:txBody>
      </p:sp>
      <p:sp>
        <p:nvSpPr>
          <p:cNvPr id="89" name="Cube 88"/>
          <p:cNvSpPr/>
          <p:nvPr/>
        </p:nvSpPr>
        <p:spPr bwMode="auto">
          <a:xfrm>
            <a:off x="6753022" y="4714875"/>
            <a:ext cx="331788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61489" name="TextBox 146"/>
          <p:cNvSpPr txBox="1">
            <a:spLocks noChangeArrowheads="1"/>
          </p:cNvSpPr>
          <p:nvPr/>
        </p:nvSpPr>
        <p:spPr bwMode="auto">
          <a:xfrm>
            <a:off x="5257800" y="2382838"/>
            <a:ext cx="358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Graph: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2000"/>
              <a:t> Social Network</a:t>
            </a:r>
          </a:p>
        </p:txBody>
      </p:sp>
      <p:cxnSp>
        <p:nvCxnSpPr>
          <p:cNvPr id="149" name="Straight Arrow Connector 148"/>
          <p:cNvCxnSpPr>
            <a:cxnSpLocks noChangeShapeType="1"/>
            <a:stCxn id="53" idx="6"/>
            <a:endCxn id="55" idx="2"/>
          </p:cNvCxnSpPr>
          <p:nvPr/>
        </p:nvCxnSpPr>
        <p:spPr bwMode="auto">
          <a:xfrm>
            <a:off x="6477000" y="2535238"/>
            <a:ext cx="457200" cy="1587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6172200" y="2382838"/>
            <a:ext cx="304800" cy="304800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6934200" y="2382838"/>
            <a:ext cx="304800" cy="304800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6149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CE3CA0A0-306C-AE43-B575-F76AB488D99F}" type="slidenum">
              <a:rPr lang="en-US" altLang="en-US" sz="12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21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26931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94" grpId="0" animBg="1"/>
      <p:bldP spid="97" grpId="0" animBg="1"/>
      <p:bldP spid="98" grpId="0" animBg="1"/>
      <p:bldP spid="99" grpId="0" animBg="1"/>
      <p:bldP spid="100" grpId="0" animBg="1"/>
      <p:bldP spid="61" grpId="0" animBg="1"/>
      <p:bldP spid="72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6" grpId="0" animBg="1"/>
      <p:bldP spid="87" grpId="0" animBg="1"/>
      <p:bldP spid="83" grpId="0" animBg="1"/>
      <p:bldP spid="84" grpId="0"/>
      <p:bldP spid="85" grpId="0"/>
      <p:bldP spid="8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Distributed Data Graph</a:t>
            </a:r>
          </a:p>
        </p:txBody>
      </p:sp>
      <p:sp>
        <p:nvSpPr>
          <p:cNvPr id="6349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4368C76E-034E-B247-A336-FF0655AE9204}" type="slidenum">
              <a:rPr lang="en-US" altLang="en-US" sz="1200"/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22</a:t>
            </a:fld>
            <a:endParaRPr lang="en-US" altLang="en-US" sz="1200"/>
          </a:p>
        </p:txBody>
      </p:sp>
      <p:sp>
        <p:nvSpPr>
          <p:cNvPr id="63491" name="TextBox 4"/>
          <p:cNvSpPr txBox="1">
            <a:spLocks noChangeArrowheads="1"/>
          </p:cNvSpPr>
          <p:nvPr/>
        </p:nvSpPr>
        <p:spPr bwMode="auto">
          <a:xfrm>
            <a:off x="411163" y="1657350"/>
            <a:ext cx="7993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</a:rPr>
              <a:t>Partition the graph </a:t>
            </a:r>
            <a:r>
              <a:rPr lang="en-US" altLang="en-US" dirty="0"/>
              <a:t>across multiple machines: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000500" y="3114675"/>
            <a:ext cx="2943225" cy="3000375"/>
            <a:chOff x="4001158" y="3114514"/>
            <a:chExt cx="2942461" cy="3001159"/>
          </a:xfrm>
        </p:grpSpPr>
        <p:grpSp>
          <p:nvGrpSpPr>
            <p:cNvPr id="63509" name="Group 3"/>
            <p:cNvGrpSpPr>
              <a:grpSpLocks/>
            </p:cNvGrpSpPr>
            <p:nvPr/>
          </p:nvGrpSpPr>
          <p:grpSpPr bwMode="auto">
            <a:xfrm>
              <a:off x="4055108" y="3114514"/>
              <a:ext cx="2888511" cy="3001159"/>
              <a:chOff x="4055108" y="3114514"/>
              <a:chExt cx="2888511" cy="3001159"/>
            </a:xfrm>
          </p:grpSpPr>
          <p:sp>
            <p:nvSpPr>
              <p:cNvPr id="7" name="Oval 6"/>
              <p:cNvSpPr>
                <a:spLocks noChangeArrowheads="1"/>
              </p:cNvSpPr>
              <p:nvPr/>
            </p:nvSpPr>
            <p:spPr bwMode="auto">
              <a:xfrm>
                <a:off x="4408841" y="4430895"/>
                <a:ext cx="368397" cy="368397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" name="Oval 7"/>
              <p:cNvSpPr>
                <a:spLocks noChangeArrowheads="1"/>
              </p:cNvSpPr>
              <p:nvPr/>
            </p:nvSpPr>
            <p:spPr bwMode="auto">
              <a:xfrm>
                <a:off x="5803730" y="4430895"/>
                <a:ext cx="368397" cy="368397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9" name="Oval 28"/>
              <p:cNvSpPr>
                <a:spLocks noChangeArrowheads="1"/>
              </p:cNvSpPr>
              <p:nvPr/>
            </p:nvSpPr>
            <p:spPr bwMode="auto">
              <a:xfrm>
                <a:off x="6575222" y="5737823"/>
                <a:ext cx="368397" cy="368397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30" name="Oval 29"/>
              <p:cNvSpPr>
                <a:spLocks noChangeArrowheads="1"/>
              </p:cNvSpPr>
              <p:nvPr/>
            </p:nvSpPr>
            <p:spPr bwMode="auto">
              <a:xfrm>
                <a:off x="5130967" y="5747276"/>
                <a:ext cx="368397" cy="368397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5" name="Oval 24"/>
              <p:cNvSpPr>
                <a:spLocks noChangeArrowheads="1"/>
              </p:cNvSpPr>
              <p:nvPr/>
            </p:nvSpPr>
            <p:spPr bwMode="auto">
              <a:xfrm>
                <a:off x="6575222" y="3114514"/>
                <a:ext cx="368397" cy="368397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6" name="Oval 25"/>
              <p:cNvSpPr>
                <a:spLocks noChangeArrowheads="1"/>
              </p:cNvSpPr>
              <p:nvPr/>
            </p:nvSpPr>
            <p:spPr bwMode="auto">
              <a:xfrm>
                <a:off x="5130967" y="3123967"/>
                <a:ext cx="368397" cy="368397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12" name="Straight Arrow Connector 11"/>
              <p:cNvCxnSpPr>
                <a:cxnSpLocks noChangeShapeType="1"/>
              </p:cNvCxnSpPr>
              <p:nvPr/>
            </p:nvCxnSpPr>
            <p:spPr bwMode="auto">
              <a:xfrm>
                <a:off x="4055108" y="3298713"/>
                <a:ext cx="1075859" cy="9453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Straight Arrow Connector 12"/>
              <p:cNvCxnSpPr>
                <a:cxnSpLocks noChangeShapeType="1"/>
              </p:cNvCxnSpPr>
              <p:nvPr/>
            </p:nvCxnSpPr>
            <p:spPr bwMode="auto">
              <a:xfrm flipV="1">
                <a:off x="5499364" y="3298713"/>
                <a:ext cx="1075859" cy="9453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Straight Arrow Connector 14"/>
              <p:cNvCxnSpPr>
                <a:cxnSpLocks noChangeShapeType="1"/>
                <a:stCxn id="8" idx="1"/>
              </p:cNvCxnSpPr>
              <p:nvPr/>
            </p:nvCxnSpPr>
            <p:spPr bwMode="auto">
              <a:xfrm rot="16200000" flipV="1">
                <a:off x="5128331" y="3755496"/>
                <a:ext cx="1046432" cy="412267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Straight Arrow Connector 15"/>
              <p:cNvCxnSpPr>
                <a:cxnSpLocks noChangeShapeType="1"/>
                <a:stCxn id="7" idx="7"/>
              </p:cNvCxnSpPr>
              <p:nvPr/>
            </p:nvCxnSpPr>
            <p:spPr bwMode="auto">
              <a:xfrm rot="5400000" flipH="1" flipV="1">
                <a:off x="4430885" y="3730814"/>
                <a:ext cx="1046432" cy="461631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Straight Arrow Connector 18"/>
              <p:cNvCxnSpPr>
                <a:cxnSpLocks noChangeShapeType="1"/>
              </p:cNvCxnSpPr>
              <p:nvPr/>
            </p:nvCxnSpPr>
            <p:spPr bwMode="auto">
              <a:xfrm>
                <a:off x="4055108" y="5922023"/>
                <a:ext cx="1075859" cy="9453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Straight Arrow Connector 19"/>
              <p:cNvCxnSpPr>
                <a:cxnSpLocks noChangeShapeType="1"/>
              </p:cNvCxnSpPr>
              <p:nvPr/>
            </p:nvCxnSpPr>
            <p:spPr bwMode="auto">
              <a:xfrm flipV="1">
                <a:off x="5499364" y="5922023"/>
                <a:ext cx="1075859" cy="9453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Straight Arrow Connector 21"/>
              <p:cNvCxnSpPr>
                <a:cxnSpLocks noChangeShapeType="1"/>
                <a:endCxn id="8" idx="3"/>
              </p:cNvCxnSpPr>
              <p:nvPr/>
            </p:nvCxnSpPr>
            <p:spPr bwMode="auto">
              <a:xfrm rot="5400000" flipH="1" flipV="1">
                <a:off x="5123604" y="5067150"/>
                <a:ext cx="1055886" cy="412267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Straight Arrow Connector 22"/>
              <p:cNvCxnSpPr>
                <a:cxnSpLocks noChangeShapeType="1"/>
                <a:endCxn id="7" idx="5"/>
              </p:cNvCxnSpPr>
              <p:nvPr/>
            </p:nvCxnSpPr>
            <p:spPr bwMode="auto">
              <a:xfrm rot="16200000" flipV="1">
                <a:off x="4426159" y="5042467"/>
                <a:ext cx="1055886" cy="461631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35" name="Straight Arrow Connector 34"/>
            <p:cNvCxnSpPr>
              <a:cxnSpLocks noChangeShapeType="1"/>
            </p:cNvCxnSpPr>
            <p:nvPr/>
          </p:nvCxnSpPr>
          <p:spPr bwMode="auto">
            <a:xfrm rot="16200000" flipV="1">
              <a:off x="3704032" y="3726086"/>
              <a:ext cx="1055885" cy="461633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Straight Arrow Connector 35"/>
            <p:cNvCxnSpPr>
              <a:cxnSpLocks noChangeShapeType="1"/>
            </p:cNvCxnSpPr>
            <p:nvPr/>
          </p:nvCxnSpPr>
          <p:spPr bwMode="auto">
            <a:xfrm rot="5400000" flipH="1" flipV="1">
              <a:off x="3708758" y="5047194"/>
              <a:ext cx="1046433" cy="461633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243138" y="3114675"/>
            <a:ext cx="2887662" cy="3000375"/>
            <a:chOff x="2242456" y="3114514"/>
            <a:chExt cx="2888511" cy="3001159"/>
          </a:xfrm>
        </p:grpSpPr>
        <p:grpSp>
          <p:nvGrpSpPr>
            <p:cNvPr id="63495" name="Group 32"/>
            <p:cNvGrpSpPr>
              <a:grpSpLocks/>
            </p:cNvGrpSpPr>
            <p:nvPr/>
          </p:nvGrpSpPr>
          <p:grpSpPr bwMode="auto">
            <a:xfrm>
              <a:off x="2242456" y="3114514"/>
              <a:ext cx="2220335" cy="3001159"/>
              <a:chOff x="2242456" y="3114514"/>
              <a:chExt cx="2220335" cy="3001159"/>
            </a:xfrm>
          </p:grpSpPr>
          <p:sp>
            <p:nvSpPr>
              <p:cNvPr id="6" name="Oval 4"/>
              <p:cNvSpPr>
                <a:spLocks noChangeArrowheads="1"/>
              </p:cNvSpPr>
              <p:nvPr/>
            </p:nvSpPr>
            <p:spPr bwMode="auto">
              <a:xfrm>
                <a:off x="3013950" y="4430895"/>
                <a:ext cx="368397" cy="368397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31" name="Oval 30"/>
              <p:cNvSpPr>
                <a:spLocks noChangeArrowheads="1"/>
              </p:cNvSpPr>
              <p:nvPr/>
            </p:nvSpPr>
            <p:spPr bwMode="auto">
              <a:xfrm>
                <a:off x="3686711" y="5737823"/>
                <a:ext cx="368397" cy="368397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32" name="Oval 31"/>
              <p:cNvSpPr>
                <a:spLocks noChangeArrowheads="1"/>
              </p:cNvSpPr>
              <p:nvPr/>
            </p:nvSpPr>
            <p:spPr bwMode="auto">
              <a:xfrm>
                <a:off x="2242456" y="5747276"/>
                <a:ext cx="368397" cy="368397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7" name="Oval 26"/>
              <p:cNvSpPr>
                <a:spLocks noChangeArrowheads="1"/>
              </p:cNvSpPr>
              <p:nvPr/>
            </p:nvSpPr>
            <p:spPr bwMode="auto">
              <a:xfrm>
                <a:off x="3686711" y="3114514"/>
                <a:ext cx="368397" cy="368397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8" name="Oval 27"/>
              <p:cNvSpPr>
                <a:spLocks noChangeArrowheads="1"/>
              </p:cNvSpPr>
              <p:nvPr/>
            </p:nvSpPr>
            <p:spPr bwMode="auto">
              <a:xfrm>
                <a:off x="2242456" y="3123967"/>
                <a:ext cx="368397" cy="368397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11" name="Straight Arrow Connector 10"/>
              <p:cNvCxnSpPr>
                <a:cxnSpLocks noChangeShapeType="1"/>
              </p:cNvCxnSpPr>
              <p:nvPr/>
            </p:nvCxnSpPr>
            <p:spPr bwMode="auto">
              <a:xfrm flipV="1">
                <a:off x="2610853" y="3308165"/>
                <a:ext cx="1075859" cy="9453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Straight Arrow Connector 1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006587" y="3750771"/>
                <a:ext cx="1055885" cy="412265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Straight Arrow Connector 16"/>
              <p:cNvCxnSpPr>
                <a:cxnSpLocks noChangeShapeType="1"/>
                <a:stCxn id="7" idx="1"/>
              </p:cNvCxnSpPr>
              <p:nvPr/>
            </p:nvCxnSpPr>
            <p:spPr bwMode="auto">
              <a:xfrm rot="16200000" flipV="1">
                <a:off x="3704032" y="3726087"/>
                <a:ext cx="1055885" cy="461633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Straight Arrow Connector 17"/>
              <p:cNvCxnSpPr>
                <a:cxnSpLocks noChangeShapeType="1"/>
              </p:cNvCxnSpPr>
              <p:nvPr/>
            </p:nvCxnSpPr>
            <p:spPr bwMode="auto">
              <a:xfrm flipV="1">
                <a:off x="2610853" y="5922023"/>
                <a:ext cx="1075859" cy="9453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Straight Arrow Connector 20"/>
              <p:cNvCxnSpPr>
                <a:cxnSpLocks noChangeShapeType="1"/>
              </p:cNvCxnSpPr>
              <p:nvPr/>
            </p:nvCxnSpPr>
            <p:spPr bwMode="auto">
              <a:xfrm rot="16200000" flipV="1">
                <a:off x="3011314" y="5062424"/>
                <a:ext cx="1046433" cy="412265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Straight Arrow Connector 23"/>
              <p:cNvCxnSpPr>
                <a:cxnSpLocks noChangeShapeType="1"/>
                <a:endCxn id="7" idx="3"/>
              </p:cNvCxnSpPr>
              <p:nvPr/>
            </p:nvCxnSpPr>
            <p:spPr bwMode="auto">
              <a:xfrm rot="5400000" flipH="1" flipV="1">
                <a:off x="3708758" y="5037741"/>
                <a:ext cx="1046433" cy="461633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37" name="Straight Arrow Connector 36"/>
            <p:cNvCxnSpPr>
              <a:cxnSpLocks noChangeShapeType="1"/>
            </p:cNvCxnSpPr>
            <p:nvPr/>
          </p:nvCxnSpPr>
          <p:spPr bwMode="auto">
            <a:xfrm>
              <a:off x="4055108" y="3293986"/>
              <a:ext cx="1075859" cy="9453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Straight Arrow Connector 37"/>
            <p:cNvCxnSpPr>
              <a:cxnSpLocks noChangeShapeType="1"/>
            </p:cNvCxnSpPr>
            <p:nvPr/>
          </p:nvCxnSpPr>
          <p:spPr bwMode="auto">
            <a:xfrm>
              <a:off x="4055108" y="5917296"/>
              <a:ext cx="1075859" cy="9453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4" name="Freeform 43"/>
          <p:cNvSpPr>
            <a:spLocks/>
          </p:cNvSpPr>
          <p:nvPr/>
        </p:nvSpPr>
        <p:spPr bwMode="auto">
          <a:xfrm>
            <a:off x="4025900" y="2874963"/>
            <a:ext cx="742950" cy="3571875"/>
          </a:xfrm>
          <a:custGeom>
            <a:avLst/>
            <a:gdLst>
              <a:gd name="T0" fmla="*/ 707184 w 742855"/>
              <a:gd name="T1" fmla="*/ 0 h 3570534"/>
              <a:gd name="T2" fmla="*/ 74 w 742855"/>
              <a:gd name="T3" fmla="*/ 1643337 h 3570534"/>
              <a:gd name="T4" fmla="*/ 743140 w 742855"/>
              <a:gd name="T5" fmla="*/ 3574559 h 35705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42855" h="3570534">
                <a:moveTo>
                  <a:pt x="706914" y="0"/>
                </a:moveTo>
                <a:cubicBezTo>
                  <a:pt x="350499" y="523199"/>
                  <a:pt x="-5916" y="1046398"/>
                  <a:pt x="74" y="1641487"/>
                </a:cubicBezTo>
                <a:cubicBezTo>
                  <a:pt x="6064" y="2236576"/>
                  <a:pt x="742855" y="3570534"/>
                  <a:pt x="742855" y="3570534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882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7742E-6 -4.29465E-6 L -0.1966 -4.2946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3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3703E-6 -4.29465E-6 L 0.13754 -4.2946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ontent Placeholder 2"/>
          <p:cNvSpPr txBox="1">
            <a:spLocks/>
          </p:cNvSpPr>
          <p:nvPr/>
        </p:nvSpPr>
        <p:spPr bwMode="auto">
          <a:xfrm>
            <a:off x="350196" y="1449421"/>
            <a:ext cx="8565204" cy="500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x-none" i="1" dirty="0">
                <a:solidFill>
                  <a:schemeClr val="accent6">
                    <a:lumMod val="75000"/>
                  </a:schemeClr>
                </a:solidFill>
              </a:rPr>
              <a:t>Ghost vertices </a:t>
            </a:r>
            <a:r>
              <a:rPr lang="en-US" altLang="x-none" dirty="0"/>
              <a:t>maintain adjacency structure and replicate remote data.</a:t>
            </a: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209675" y="4430713"/>
            <a:ext cx="368300" cy="368300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1882775" y="5737225"/>
            <a:ext cx="368300" cy="368300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438150" y="5746750"/>
            <a:ext cx="368300" cy="368300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1882775" y="3114675"/>
            <a:ext cx="368300" cy="368300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438150" y="3124200"/>
            <a:ext cx="368300" cy="368300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Tahoma" pitchFamily="34" charset="0"/>
              <a:ea typeface="ＭＳ Ｐゴシック" pitchFamily="-111" charset="-128"/>
            </a:endParaRPr>
          </a:p>
        </p:txBody>
      </p: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flipV="1">
            <a:off x="806450" y="3308350"/>
            <a:ext cx="1076325" cy="9525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1202531" y="3750469"/>
            <a:ext cx="1055688" cy="41275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rot="16200000" flipV="1">
            <a:off x="1900238" y="3725862"/>
            <a:ext cx="1055688" cy="461963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flipV="1">
            <a:off x="806450" y="5921375"/>
            <a:ext cx="1076325" cy="9525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 rot="16200000" flipV="1">
            <a:off x="1207294" y="5061744"/>
            <a:ext cx="1046162" cy="41275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 rot="5400000" flipH="1" flipV="1">
            <a:off x="1905001" y="5037137"/>
            <a:ext cx="1046162" cy="461963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5661025" y="4430713"/>
            <a:ext cx="368300" cy="368300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7056438" y="4430713"/>
            <a:ext cx="368300" cy="368300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7827963" y="5737225"/>
            <a:ext cx="368300" cy="368300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6383338" y="5746750"/>
            <a:ext cx="368300" cy="368300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7827963" y="3114675"/>
            <a:ext cx="368300" cy="368300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6383338" y="3124200"/>
            <a:ext cx="368300" cy="368300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Tahoma" pitchFamily="34" charset="0"/>
              <a:ea typeface="ＭＳ Ｐゴシック" pitchFamily="-111" charset="-128"/>
            </a:endParaRPr>
          </a:p>
        </p:txBody>
      </p:sp>
      <p:cxnSp>
        <p:nvCxnSpPr>
          <p:cNvPr id="42" name="Straight Arrow Connector 41"/>
          <p:cNvCxnSpPr>
            <a:cxnSpLocks noChangeShapeType="1"/>
          </p:cNvCxnSpPr>
          <p:nvPr/>
        </p:nvCxnSpPr>
        <p:spPr bwMode="auto">
          <a:xfrm>
            <a:off x="5308600" y="3298825"/>
            <a:ext cx="1074738" cy="9525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Arrow Connector 42"/>
          <p:cNvCxnSpPr>
            <a:cxnSpLocks noChangeShapeType="1"/>
          </p:cNvCxnSpPr>
          <p:nvPr/>
        </p:nvCxnSpPr>
        <p:spPr bwMode="auto">
          <a:xfrm flipV="1">
            <a:off x="6751638" y="3298825"/>
            <a:ext cx="1076325" cy="9525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Arrow Connector 43"/>
          <p:cNvCxnSpPr>
            <a:cxnSpLocks noChangeShapeType="1"/>
            <a:stCxn id="37" idx="1"/>
          </p:cNvCxnSpPr>
          <p:nvPr/>
        </p:nvCxnSpPr>
        <p:spPr bwMode="auto">
          <a:xfrm rot="16200000" flipV="1">
            <a:off x="6380956" y="3755232"/>
            <a:ext cx="1046163" cy="41275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Straight Arrow Connector 44"/>
          <p:cNvCxnSpPr>
            <a:cxnSpLocks noChangeShapeType="1"/>
            <a:stCxn id="36" idx="7"/>
          </p:cNvCxnSpPr>
          <p:nvPr/>
        </p:nvCxnSpPr>
        <p:spPr bwMode="auto">
          <a:xfrm rot="5400000" flipH="1" flipV="1">
            <a:off x="5683250" y="3730625"/>
            <a:ext cx="1046163" cy="461963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Straight Arrow Connector 45"/>
          <p:cNvCxnSpPr>
            <a:cxnSpLocks noChangeShapeType="1"/>
          </p:cNvCxnSpPr>
          <p:nvPr/>
        </p:nvCxnSpPr>
        <p:spPr bwMode="auto">
          <a:xfrm>
            <a:off x="5308600" y="5921375"/>
            <a:ext cx="1074738" cy="9525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Arrow Connector 46"/>
          <p:cNvCxnSpPr>
            <a:cxnSpLocks noChangeShapeType="1"/>
          </p:cNvCxnSpPr>
          <p:nvPr/>
        </p:nvCxnSpPr>
        <p:spPr bwMode="auto">
          <a:xfrm flipV="1">
            <a:off x="6751638" y="5921375"/>
            <a:ext cx="1076325" cy="9525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Straight Arrow Connector 47"/>
          <p:cNvCxnSpPr>
            <a:cxnSpLocks noChangeShapeType="1"/>
            <a:endCxn id="37" idx="3"/>
          </p:cNvCxnSpPr>
          <p:nvPr/>
        </p:nvCxnSpPr>
        <p:spPr bwMode="auto">
          <a:xfrm rot="5400000" flipH="1" flipV="1">
            <a:off x="6376194" y="5066507"/>
            <a:ext cx="1055687" cy="41275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Straight Arrow Connector 48"/>
          <p:cNvCxnSpPr>
            <a:cxnSpLocks noChangeShapeType="1"/>
            <a:endCxn id="36" idx="5"/>
          </p:cNvCxnSpPr>
          <p:nvPr/>
        </p:nvCxnSpPr>
        <p:spPr bwMode="auto">
          <a:xfrm rot="16200000" flipV="1">
            <a:off x="5678488" y="5041900"/>
            <a:ext cx="1055687" cy="461963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2251452" y="3119240"/>
            <a:ext cx="1444256" cy="3005887"/>
            <a:chOff x="2347292" y="3119240"/>
            <a:chExt cx="1444256" cy="300588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0" name="Oval 29"/>
            <p:cNvSpPr/>
            <p:nvPr/>
          </p:nvSpPr>
          <p:spPr bwMode="auto">
            <a:xfrm>
              <a:off x="2570776" y="4430895"/>
              <a:ext cx="368397" cy="36839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3423151" y="3119240"/>
              <a:ext cx="368397" cy="36839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>
              <a:off x="2347292" y="3293986"/>
              <a:ext cx="1075859" cy="9453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 bwMode="auto">
            <a:xfrm>
              <a:off x="3423151" y="5756730"/>
              <a:ext cx="368397" cy="36839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>
              <a:off x="2347292" y="5931476"/>
              <a:ext cx="1075859" cy="9453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5564" name="Group 4"/>
          <p:cNvGrpSpPr>
            <a:grpSpLocks/>
          </p:cNvGrpSpPr>
          <p:nvPr/>
        </p:nvGrpSpPr>
        <p:grpSpPr bwMode="auto">
          <a:xfrm>
            <a:off x="4940300" y="3124200"/>
            <a:ext cx="774700" cy="2990850"/>
            <a:chOff x="4903606" y="3123968"/>
            <a:chExt cx="776080" cy="299170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4903606" y="5747277"/>
              <a:ext cx="368397" cy="368397"/>
            </a:xfrm>
            <a:prstGeom prst="ellipse">
              <a:avLst/>
            </a:prstGeom>
            <a:gradFill rotWithShape="1">
              <a:gsLst>
                <a:gs pos="0">
                  <a:srgbClr val="E5EEFF"/>
                </a:gs>
                <a:gs pos="64999">
                  <a:srgbClr val="BFD5FF"/>
                </a:gs>
                <a:gs pos="100000">
                  <a:srgbClr val="A3C4FF"/>
                </a:gs>
              </a:gsLst>
              <a:lin ang="5400000" scaled="1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4903606" y="3123968"/>
              <a:ext cx="368397" cy="368397"/>
            </a:xfrm>
            <a:prstGeom prst="ellipse">
              <a:avLst/>
            </a:prstGeom>
            <a:gradFill rotWithShape="1">
              <a:gsLst>
                <a:gs pos="0">
                  <a:srgbClr val="E5EEFF"/>
                </a:gs>
                <a:gs pos="64999">
                  <a:srgbClr val="BFD5FF"/>
                </a:gs>
                <a:gs pos="100000">
                  <a:srgbClr val="A3C4FF"/>
                </a:gs>
              </a:gsLst>
              <a:lin ang="5400000" scaled="1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latin typeface="Tahoma" pitchFamily="34" charset="0"/>
                <a:ea typeface="ＭＳ Ｐゴシック" pitchFamily="-111" charset="-128"/>
              </a:endParaRPr>
            </a:p>
          </p:txBody>
        </p:sp>
        <p:cxnSp>
          <p:nvCxnSpPr>
            <p:cNvPr id="54" name="Straight Arrow Connector 53"/>
            <p:cNvCxnSpPr>
              <a:cxnSpLocks noChangeShapeType="1"/>
            </p:cNvCxnSpPr>
            <p:nvPr/>
          </p:nvCxnSpPr>
          <p:spPr bwMode="auto">
            <a:xfrm rot="16200000" flipV="1">
              <a:off x="4920927" y="3735541"/>
              <a:ext cx="1055885" cy="461633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Straight Arrow Connector 54"/>
            <p:cNvCxnSpPr>
              <a:cxnSpLocks noChangeShapeType="1"/>
            </p:cNvCxnSpPr>
            <p:nvPr/>
          </p:nvCxnSpPr>
          <p:spPr bwMode="auto">
            <a:xfrm rot="5400000" flipH="1" flipV="1">
              <a:off x="4925653" y="5047195"/>
              <a:ext cx="1046433" cy="461633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5565" name="TextBox 7"/>
          <p:cNvSpPr txBox="1">
            <a:spLocks noChangeArrowheads="1"/>
          </p:cNvSpPr>
          <p:nvPr/>
        </p:nvSpPr>
        <p:spPr bwMode="auto">
          <a:xfrm>
            <a:off x="3057525" y="4354513"/>
            <a:ext cx="23510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“ghost” vertices</a:t>
            </a:r>
          </a:p>
        </p:txBody>
      </p:sp>
      <p:sp>
        <p:nvSpPr>
          <p:cNvPr id="65566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050B7187-9E42-8A45-B9DB-80715AA436C7}" type="slidenum">
              <a:rPr lang="en-US" altLang="en-US" sz="12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708275" y="3125788"/>
            <a:ext cx="4008438" cy="2982912"/>
            <a:chOff x="2708545" y="3126496"/>
            <a:chExt cx="4008949" cy="2982060"/>
          </a:xfrm>
        </p:grpSpPr>
        <p:grpSp>
          <p:nvGrpSpPr>
            <p:cNvPr id="65576" name="Group 12"/>
            <p:cNvGrpSpPr>
              <a:grpSpLocks/>
            </p:cNvGrpSpPr>
            <p:nvPr/>
          </p:nvGrpSpPr>
          <p:grpSpPr bwMode="auto">
            <a:xfrm>
              <a:off x="2891572" y="3173189"/>
              <a:ext cx="3534007" cy="2935367"/>
              <a:chOff x="2891572" y="3173189"/>
              <a:chExt cx="3534007" cy="2935367"/>
            </a:xfrm>
          </p:grpSpPr>
          <p:cxnSp>
            <p:nvCxnSpPr>
              <p:cNvPr id="65585" name="Curved Connector 57"/>
              <p:cNvCxnSpPr>
                <a:cxnSpLocks noChangeShapeType="1"/>
              </p:cNvCxnSpPr>
              <p:nvPr/>
            </p:nvCxnSpPr>
            <p:spPr bwMode="auto">
              <a:xfrm rot="16200000" flipH="1">
                <a:off x="5067341" y="1843446"/>
                <a:ext cx="4727" cy="2664214"/>
              </a:xfrm>
              <a:prstGeom prst="curvedConnector3">
                <a:avLst>
                  <a:gd name="adj1" fmla="val -13186375"/>
                </a:avLst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586" name="Curved Connector 5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82454" y="3087614"/>
                <a:ext cx="12700" cy="2794463"/>
              </a:xfrm>
              <a:prstGeom prst="curvedConnector3">
                <a:avLst>
                  <a:gd name="adj1" fmla="val 3078560"/>
                </a:avLst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587" name="Curved Connector 59"/>
              <p:cNvCxnSpPr>
                <a:cxnSpLocks noChangeShapeType="1"/>
              </p:cNvCxnSpPr>
              <p:nvPr/>
            </p:nvCxnSpPr>
            <p:spPr bwMode="auto">
              <a:xfrm rot="16200000" flipH="1">
                <a:off x="5088745" y="4771722"/>
                <a:ext cx="9454" cy="2664214"/>
              </a:xfrm>
              <a:prstGeom prst="curvedConnector3">
                <a:avLst>
                  <a:gd name="adj1" fmla="val 4890935"/>
                </a:avLst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5577" name="Group 9"/>
            <p:cNvGrpSpPr>
              <a:grpSpLocks/>
            </p:cNvGrpSpPr>
            <p:nvPr/>
          </p:nvGrpSpPr>
          <p:grpSpPr bwMode="auto">
            <a:xfrm>
              <a:off x="5686036" y="3126496"/>
              <a:ext cx="1031458" cy="2916127"/>
              <a:chOff x="5686036" y="3126496"/>
              <a:chExt cx="1031458" cy="2916127"/>
            </a:xfrm>
          </p:grpSpPr>
          <p:sp>
            <p:nvSpPr>
              <p:cNvPr id="61" name="Cube 60"/>
              <p:cNvSpPr/>
              <p:nvPr/>
            </p:nvSpPr>
            <p:spPr bwMode="auto">
              <a:xfrm>
                <a:off x="5685488" y="4431048"/>
                <a:ext cx="333417" cy="304713"/>
              </a:xfrm>
              <a:prstGeom prst="cub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solidFill>
                    <a:schemeClr val="tx1"/>
                  </a:solidFill>
                  <a:ea typeface="ＭＳ Ｐゴシック" pitchFamily="-111" charset="-128"/>
                </a:endParaRPr>
              </a:p>
            </p:txBody>
          </p:sp>
          <p:sp>
            <p:nvSpPr>
              <p:cNvPr id="62" name="Cube 61"/>
              <p:cNvSpPr/>
              <p:nvPr/>
            </p:nvSpPr>
            <p:spPr bwMode="auto">
              <a:xfrm>
                <a:off x="6376138" y="3126496"/>
                <a:ext cx="331830" cy="304713"/>
              </a:xfrm>
              <a:prstGeom prst="cub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solidFill>
                    <a:schemeClr val="tx1"/>
                  </a:solidFill>
                  <a:ea typeface="ＭＳ Ｐゴシック" pitchFamily="-111" charset="-128"/>
                </a:endParaRPr>
              </a:p>
            </p:txBody>
          </p:sp>
          <p:sp>
            <p:nvSpPr>
              <p:cNvPr id="63" name="Cube 62"/>
              <p:cNvSpPr/>
              <p:nvPr/>
            </p:nvSpPr>
            <p:spPr bwMode="auto">
              <a:xfrm>
                <a:off x="6384077" y="5737187"/>
                <a:ext cx="333417" cy="304713"/>
              </a:xfrm>
              <a:prstGeom prst="cub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solidFill>
                    <a:schemeClr val="tx1"/>
                  </a:solidFill>
                  <a:ea typeface="ＭＳ Ｐゴシック" pitchFamily="-111" charset="-128"/>
                </a:endParaRPr>
              </a:p>
            </p:txBody>
          </p:sp>
        </p:grpSp>
        <p:grpSp>
          <p:nvGrpSpPr>
            <p:cNvPr id="65578" name="Group 11"/>
            <p:cNvGrpSpPr>
              <a:grpSpLocks/>
            </p:cNvGrpSpPr>
            <p:nvPr/>
          </p:nvGrpSpPr>
          <p:grpSpPr bwMode="auto">
            <a:xfrm>
              <a:off x="2708545" y="3180447"/>
              <a:ext cx="1031458" cy="2916127"/>
              <a:chOff x="2708545" y="3180447"/>
              <a:chExt cx="1031458" cy="2916127"/>
            </a:xfrm>
          </p:grpSpPr>
          <p:sp>
            <p:nvSpPr>
              <p:cNvPr id="64" name="Cube 63"/>
              <p:cNvSpPr>
                <a:spLocks noChangeArrowheads="1"/>
              </p:cNvSpPr>
              <p:nvPr/>
            </p:nvSpPr>
            <p:spPr bwMode="auto">
              <a:xfrm>
                <a:off x="2708545" y="4484846"/>
                <a:ext cx="332459" cy="304800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E5EEFF"/>
                  </a:gs>
                  <a:gs pos="64999">
                    <a:srgbClr val="BFD5FF"/>
                  </a:gs>
                  <a:gs pos="100000">
                    <a:srgbClr val="A3C4FF"/>
                  </a:gs>
                </a:gsLst>
                <a:lin ang="5400000" scaled="1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+mn-lt"/>
                  <a:ea typeface="ＭＳ Ｐゴシック" pitchFamily="-111" charset="-128"/>
                </a:endParaRPr>
              </a:p>
            </p:txBody>
          </p:sp>
          <p:sp>
            <p:nvSpPr>
              <p:cNvPr id="65" name="Cube 64"/>
              <p:cNvSpPr>
                <a:spLocks noChangeArrowheads="1"/>
              </p:cNvSpPr>
              <p:nvPr/>
            </p:nvSpPr>
            <p:spPr bwMode="auto">
              <a:xfrm>
                <a:off x="3398689" y="3180447"/>
                <a:ext cx="332459" cy="304800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E5EEFF"/>
                  </a:gs>
                  <a:gs pos="64999">
                    <a:srgbClr val="BFD5FF"/>
                  </a:gs>
                  <a:gs pos="100000">
                    <a:srgbClr val="A3C4FF"/>
                  </a:gs>
                </a:gsLst>
                <a:lin ang="5400000" scaled="1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+mn-lt"/>
                  <a:ea typeface="ＭＳ Ｐゴシック" pitchFamily="-111" charset="-128"/>
                </a:endParaRPr>
              </a:p>
            </p:txBody>
          </p:sp>
          <p:sp>
            <p:nvSpPr>
              <p:cNvPr id="66" name="Cube 65"/>
              <p:cNvSpPr>
                <a:spLocks noChangeArrowheads="1"/>
              </p:cNvSpPr>
              <p:nvPr/>
            </p:nvSpPr>
            <p:spPr bwMode="auto">
              <a:xfrm>
                <a:off x="3407544" y="5791774"/>
                <a:ext cx="332459" cy="304800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E5EEFF"/>
                  </a:gs>
                  <a:gs pos="64999">
                    <a:srgbClr val="BFD5FF"/>
                  </a:gs>
                  <a:gs pos="100000">
                    <a:srgbClr val="A3C4FF"/>
                  </a:gs>
                </a:gsLst>
                <a:lin ang="5400000" scaled="1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+mn-lt"/>
                  <a:ea typeface="ＭＳ Ｐゴシック" pitchFamily="-111" charset="-128"/>
                </a:endParaRPr>
              </a:p>
            </p:txBody>
          </p:sp>
        </p:grp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006600" y="3138488"/>
            <a:ext cx="3265488" cy="2932112"/>
            <a:chOff x="2005978" y="3138478"/>
            <a:chExt cx="3266025" cy="2931978"/>
          </a:xfrm>
        </p:grpSpPr>
        <p:sp>
          <p:nvSpPr>
            <p:cNvPr id="67" name="Cube 66"/>
            <p:cNvSpPr/>
            <p:nvPr/>
          </p:nvSpPr>
          <p:spPr bwMode="auto">
            <a:xfrm>
              <a:off x="2005978" y="3138478"/>
              <a:ext cx="331843" cy="304786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  <p:sp>
          <p:nvSpPr>
            <p:cNvPr id="68" name="Cube 67"/>
            <p:cNvSpPr/>
            <p:nvPr/>
          </p:nvSpPr>
          <p:spPr bwMode="auto">
            <a:xfrm>
              <a:off x="2015505" y="5749796"/>
              <a:ext cx="331843" cy="304786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  <p:sp>
          <p:nvSpPr>
            <p:cNvPr id="69" name="Cube 68"/>
            <p:cNvSpPr>
              <a:spLocks noChangeArrowheads="1"/>
            </p:cNvSpPr>
            <p:nvPr/>
          </p:nvSpPr>
          <p:spPr bwMode="auto">
            <a:xfrm>
              <a:off x="4930689" y="3154329"/>
              <a:ext cx="332459" cy="30480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E5EEFF"/>
                </a:gs>
                <a:gs pos="64999">
                  <a:srgbClr val="BFD5FF"/>
                </a:gs>
                <a:gs pos="100000">
                  <a:srgbClr val="A3C4FF"/>
                </a:gs>
              </a:gsLst>
              <a:lin ang="5400000" scaled="1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latin typeface="+mn-lt"/>
                <a:ea typeface="ＭＳ Ｐゴシック" pitchFamily="-111" charset="-128"/>
              </a:endParaRPr>
            </a:p>
          </p:txBody>
        </p:sp>
        <p:sp>
          <p:nvSpPr>
            <p:cNvPr id="70" name="Cube 69"/>
            <p:cNvSpPr>
              <a:spLocks noChangeArrowheads="1"/>
            </p:cNvSpPr>
            <p:nvPr/>
          </p:nvSpPr>
          <p:spPr bwMode="auto">
            <a:xfrm>
              <a:off x="4939544" y="5765656"/>
              <a:ext cx="332459" cy="30480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E5EEFF"/>
                </a:gs>
                <a:gs pos="64999">
                  <a:srgbClr val="BFD5FF"/>
                </a:gs>
                <a:gs pos="100000">
                  <a:srgbClr val="A3C4FF"/>
                </a:gs>
              </a:gsLst>
              <a:lin ang="5400000" scaled="1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latin typeface="+mn-lt"/>
                <a:ea typeface="ＭＳ Ｐゴシック" pitchFamily="-111" charset="-128"/>
              </a:endParaRPr>
            </a:p>
          </p:txBody>
        </p:sp>
        <p:cxnSp>
          <p:nvCxnSpPr>
            <p:cNvPr id="65574" name="Curved Connector 70"/>
            <p:cNvCxnSpPr>
              <a:cxnSpLocks noChangeShapeType="1"/>
            </p:cNvCxnSpPr>
            <p:nvPr/>
          </p:nvCxnSpPr>
          <p:spPr bwMode="auto">
            <a:xfrm rot="16200000" flipH="1">
              <a:off x="3677037" y="1959514"/>
              <a:ext cx="4727" cy="2664214"/>
            </a:xfrm>
            <a:prstGeom prst="curvedConnector3">
              <a:avLst>
                <a:gd name="adj1" fmla="val -13186375"/>
              </a:avLst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575" name="Curved Connector 71"/>
            <p:cNvCxnSpPr>
              <a:cxnSpLocks noChangeShapeType="1"/>
            </p:cNvCxnSpPr>
            <p:nvPr/>
          </p:nvCxnSpPr>
          <p:spPr bwMode="auto">
            <a:xfrm rot="16200000" flipH="1">
              <a:off x="3566772" y="4705789"/>
              <a:ext cx="9454" cy="2664214"/>
            </a:xfrm>
            <a:prstGeom prst="curvedConnector3">
              <a:avLst>
                <a:gd name="adj1" fmla="val 4890935"/>
              </a:avLst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55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Distributed Data Graph</a:t>
            </a:r>
          </a:p>
        </p:txBody>
      </p:sp>
    </p:spTree>
    <p:extLst>
      <p:ext uri="{BB962C8B-B14F-4D97-AF65-F5344CB8AC3E}">
        <p14:creationId xmlns:p14="http://schemas.microsoft.com/office/powerpoint/2010/main" val="15784891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650362" y="2678813"/>
            <a:ext cx="5281613" cy="3200876"/>
            <a:chOff x="3813280" y="2580804"/>
            <a:chExt cx="5281605" cy="3200894"/>
          </a:xfrm>
        </p:grpSpPr>
        <p:sp>
          <p:nvSpPr>
            <p:cNvPr id="71722" name="TextBox 48"/>
            <p:cNvSpPr txBox="1">
              <a:spLocks noChangeArrowheads="1"/>
            </p:cNvSpPr>
            <p:nvPr/>
          </p:nvSpPr>
          <p:spPr bwMode="auto">
            <a:xfrm>
              <a:off x="3813280" y="2580804"/>
              <a:ext cx="4683021" cy="3200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 smtClean="0">
                  <a:ea typeface="Consolas" charset="0"/>
                  <a:cs typeface="Consolas" charset="0"/>
                </a:rPr>
                <a:t>      </a:t>
              </a:r>
              <a:r>
                <a:rPr lang="en-US" altLang="en-US" sz="2000" dirty="0" err="1" smtClean="0">
                  <a:ea typeface="Consolas" charset="0"/>
                  <a:cs typeface="Consolas" charset="0"/>
                </a:rPr>
                <a:t>Pagerank</a:t>
              </a:r>
              <a:r>
                <a:rPr lang="en-US" altLang="en-US" sz="2000" dirty="0" smtClean="0">
                  <a:ea typeface="Consolas" charset="0"/>
                  <a:cs typeface="Consolas" charset="0"/>
                </a:rPr>
                <a:t> (scope)  {</a:t>
              </a:r>
              <a:endParaRPr lang="en-US" altLang="en-US" sz="2000" dirty="0">
                <a:ea typeface="Consolas" charset="0"/>
                <a:cs typeface="Consolas" charset="0"/>
              </a:endParaRPr>
            </a:p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ea typeface="Consolas" charset="0"/>
                  <a:cs typeface="Consolas" charset="0"/>
                </a:rPr>
                <a:t>  </a:t>
              </a:r>
              <a:r>
                <a:rPr lang="en-US" altLang="en-US" sz="1800" dirty="0" smtClean="0">
                  <a:ea typeface="Consolas" charset="0"/>
                  <a:cs typeface="Consolas" charset="0"/>
                </a:rPr>
                <a:t>            </a:t>
              </a:r>
              <a:r>
                <a:rPr lang="en-US" altLang="en-US" sz="1800" dirty="0" smtClean="0">
                  <a:solidFill>
                    <a:srgbClr val="008000"/>
                  </a:solidFill>
                  <a:ea typeface="Consolas" charset="0"/>
                  <a:cs typeface="Consolas" charset="0"/>
                </a:rPr>
                <a:t>// </a:t>
              </a:r>
              <a:r>
                <a:rPr lang="en-US" altLang="en-US" sz="1800" dirty="0">
                  <a:solidFill>
                    <a:srgbClr val="008000"/>
                  </a:solidFill>
                  <a:ea typeface="Consolas" charset="0"/>
                  <a:cs typeface="Consolas" charset="0"/>
                </a:rPr>
                <a:t>Update the current vertex data</a:t>
              </a:r>
              <a:endParaRPr lang="en-US" altLang="en-US" sz="1800" baseline="-25000" dirty="0">
                <a:solidFill>
                  <a:srgbClr val="008000"/>
                </a:solidFill>
                <a:ea typeface="Consolas" charset="0"/>
                <a:cs typeface="Consolas" charset="0"/>
              </a:endParaRPr>
            </a:p>
            <a:p>
              <a:pPr algn="l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ea typeface="Consolas" charset="0"/>
                <a:cs typeface="Consolas" charset="0"/>
              </a:endParaRPr>
            </a:p>
            <a:p>
              <a:pPr algn="l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ea typeface="Consolas" charset="0"/>
                <a:cs typeface="Consolas" charset="0"/>
              </a:endParaRPr>
            </a:p>
            <a:p>
              <a:pPr algn="l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ea typeface="Consolas" charset="0"/>
                <a:cs typeface="Consolas" charset="0"/>
              </a:endParaRPr>
            </a:p>
            <a:p>
              <a:pPr algn="l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ea typeface="Consolas" charset="0"/>
                <a:cs typeface="Consolas" charset="0"/>
              </a:endParaRPr>
            </a:p>
            <a:p>
              <a:pPr algn="l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ea typeface="Consolas" charset="0"/>
                <a:cs typeface="Consolas" charset="0"/>
              </a:endParaRPr>
            </a:p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>
                  <a:ea typeface="Consolas" charset="0"/>
                  <a:cs typeface="Consolas" charset="0"/>
                </a:rPr>
                <a:t>                   </a:t>
              </a:r>
              <a:r>
                <a:rPr lang="en-US" altLang="en-US" sz="1800" dirty="0" smtClean="0">
                  <a:solidFill>
                    <a:srgbClr val="008000"/>
                  </a:solidFill>
                  <a:ea typeface="Consolas" charset="0"/>
                  <a:cs typeface="Consolas" charset="0"/>
                </a:rPr>
                <a:t>// </a:t>
              </a:r>
              <a:r>
                <a:rPr lang="en-US" altLang="en-US" sz="1800" dirty="0">
                  <a:solidFill>
                    <a:srgbClr val="008000"/>
                  </a:solidFill>
                  <a:ea typeface="Consolas" charset="0"/>
                  <a:cs typeface="Consolas" charset="0"/>
                </a:rPr>
                <a:t>Reschedule Neighbors if needed</a:t>
              </a:r>
            </a:p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 dirty="0">
                  <a:ea typeface="Consolas" charset="0"/>
                  <a:cs typeface="Consolas" charset="0"/>
                </a:rPr>
                <a:t>  </a:t>
              </a:r>
              <a:r>
                <a:rPr lang="en-US" altLang="en-US" sz="1800" b="0" dirty="0" smtClean="0">
                  <a:ea typeface="Consolas" charset="0"/>
                  <a:cs typeface="Consolas" charset="0"/>
                </a:rPr>
                <a:t>                 if </a:t>
              </a:r>
              <a:r>
                <a:rPr lang="en-US" altLang="en-US" sz="1800" b="0" dirty="0" err="1">
                  <a:ea typeface="Consolas" charset="0"/>
                  <a:cs typeface="Consolas" charset="0"/>
                </a:rPr>
                <a:t>vertex.PageRank</a:t>
              </a:r>
              <a:r>
                <a:rPr lang="en-US" altLang="en-US" sz="1800" b="0" dirty="0">
                  <a:ea typeface="Consolas" charset="0"/>
                  <a:cs typeface="Consolas" charset="0"/>
                </a:rPr>
                <a:t> changes then </a:t>
              </a:r>
            </a:p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 dirty="0">
                  <a:ea typeface="Consolas" charset="0"/>
                  <a:cs typeface="Consolas" charset="0"/>
                </a:rPr>
                <a:t>    </a:t>
              </a:r>
              <a:r>
                <a:rPr lang="en-US" altLang="en-US" sz="1800" b="0" dirty="0" smtClean="0">
                  <a:ea typeface="Consolas" charset="0"/>
                  <a:cs typeface="Consolas" charset="0"/>
                </a:rPr>
                <a:t>                        </a:t>
              </a:r>
              <a:r>
                <a:rPr lang="en-US" altLang="en-US" sz="1800" b="0" dirty="0" err="1" smtClean="0">
                  <a:ea typeface="Consolas" charset="0"/>
                  <a:cs typeface="Consolas" charset="0"/>
                </a:rPr>
                <a:t>reschedule_all_neighbors</a:t>
              </a:r>
              <a:r>
                <a:rPr lang="en-US" altLang="en-US" sz="1800" b="0" dirty="0">
                  <a:ea typeface="Consolas" charset="0"/>
                  <a:cs typeface="Consolas" charset="0"/>
                </a:rPr>
                <a:t>; </a:t>
              </a:r>
              <a:r>
                <a:rPr lang="en-US" altLang="en-US" sz="1800" b="0" dirty="0" smtClean="0">
                  <a:ea typeface="Consolas" charset="0"/>
                  <a:cs typeface="Consolas" charset="0"/>
                </a:rPr>
                <a:t> </a:t>
              </a:r>
            </a:p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>
                  <a:ea typeface="Consolas" charset="0"/>
                  <a:cs typeface="Consolas" charset="0"/>
                </a:rPr>
                <a:t>         }</a:t>
              </a:r>
              <a:endParaRPr lang="en-US" altLang="en-US" sz="1800" dirty="0">
                <a:ea typeface="Consolas" charset="0"/>
                <a:cs typeface="Consolas" charset="0"/>
              </a:endParaRPr>
            </a:p>
          </p:txBody>
        </p:sp>
        <p:graphicFrame>
          <p:nvGraphicFramePr>
            <p:cNvPr id="71723" name="Object 57"/>
            <p:cNvGraphicFramePr>
              <a:graphicFrameLocks noChangeAspect="1"/>
            </p:cNvGraphicFramePr>
            <p:nvPr>
              <p:extLst/>
            </p:nvPr>
          </p:nvGraphicFramePr>
          <p:xfrm>
            <a:off x="4608615" y="3340541"/>
            <a:ext cx="4486270" cy="985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Equation" r:id="rId5" imgW="3060700" imgH="660400" progId="Equation.3">
                    <p:embed/>
                  </p:oleObj>
                </mc:Choice>
                <mc:Fallback>
                  <p:oleObj name="Equation" r:id="rId5" imgW="3060700" imgH="660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8615" y="3340541"/>
                          <a:ext cx="4486270" cy="985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8" name="Freeform 87"/>
          <p:cNvSpPr>
            <a:spLocks/>
          </p:cNvSpPr>
          <p:nvPr/>
        </p:nvSpPr>
        <p:spPr bwMode="auto">
          <a:xfrm>
            <a:off x="626752" y="2543169"/>
            <a:ext cx="3489325" cy="2544762"/>
          </a:xfrm>
          <a:custGeom>
            <a:avLst/>
            <a:gdLst>
              <a:gd name="T0" fmla="*/ 2718637 w 3147012"/>
              <a:gd name="T1" fmla="*/ 38371 h 2295407"/>
              <a:gd name="T2" fmla="*/ 1682221 w 3147012"/>
              <a:gd name="T3" fmla="*/ 268596 h 2295407"/>
              <a:gd name="T4" fmla="*/ 185175 w 3147012"/>
              <a:gd name="T5" fmla="*/ 383708 h 2295407"/>
              <a:gd name="T6" fmla="*/ 300332 w 3147012"/>
              <a:gd name="T7" fmla="*/ 1074388 h 2295407"/>
              <a:gd name="T8" fmla="*/ 1797378 w 3147012"/>
              <a:gd name="T9" fmla="*/ 1534838 h 2295407"/>
              <a:gd name="T10" fmla="*/ 1221591 w 3147012"/>
              <a:gd name="T11" fmla="*/ 2916194 h 2295407"/>
              <a:gd name="T12" fmla="*/ 2258007 w 3147012"/>
              <a:gd name="T13" fmla="*/ 3261535 h 2295407"/>
              <a:gd name="T14" fmla="*/ 2880710 w 3147012"/>
              <a:gd name="T15" fmla="*/ 1688323 h 2295407"/>
              <a:gd name="T16" fmla="*/ 3443701 w 3147012"/>
              <a:gd name="T17" fmla="*/ 3137896 h 2295407"/>
              <a:gd name="T18" fmla="*/ 4347900 w 3147012"/>
              <a:gd name="T19" fmla="*/ 3393702 h 2295407"/>
              <a:gd name="T20" fmla="*/ 4637926 w 3147012"/>
              <a:gd name="T21" fmla="*/ 2694495 h 2295407"/>
              <a:gd name="T22" fmla="*/ 3639894 w 3147012"/>
              <a:gd name="T23" fmla="*/ 498822 h 2295407"/>
              <a:gd name="T24" fmla="*/ 2718637 w 3147012"/>
              <a:gd name="T25" fmla="*/ 38371 h 22954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147012" h="2295407">
                <a:moveTo>
                  <a:pt x="1798931" y="25400"/>
                </a:moveTo>
                <a:cubicBezTo>
                  <a:pt x="1583031" y="0"/>
                  <a:pt x="1467320" y="173566"/>
                  <a:pt x="1113131" y="177799"/>
                </a:cubicBezTo>
                <a:cubicBezTo>
                  <a:pt x="837964" y="196143"/>
                  <a:pt x="332081" y="76199"/>
                  <a:pt x="122531" y="253999"/>
                </a:cubicBezTo>
                <a:cubicBezTo>
                  <a:pt x="0" y="433210"/>
                  <a:pt x="20931" y="584199"/>
                  <a:pt x="198731" y="711199"/>
                </a:cubicBezTo>
                <a:cubicBezTo>
                  <a:pt x="376531" y="838199"/>
                  <a:pt x="1087731" y="812799"/>
                  <a:pt x="1189331" y="1015999"/>
                </a:cubicBezTo>
                <a:cubicBezTo>
                  <a:pt x="1290931" y="1219199"/>
                  <a:pt x="757531" y="1739898"/>
                  <a:pt x="808331" y="1930398"/>
                </a:cubicBezTo>
                <a:cubicBezTo>
                  <a:pt x="859131" y="2120898"/>
                  <a:pt x="1311157" y="2294465"/>
                  <a:pt x="1494131" y="2158999"/>
                </a:cubicBezTo>
                <a:cubicBezTo>
                  <a:pt x="1677105" y="2023533"/>
                  <a:pt x="1775412" y="1131240"/>
                  <a:pt x="1906175" y="1117599"/>
                </a:cubicBezTo>
                <a:cubicBezTo>
                  <a:pt x="2036938" y="1103958"/>
                  <a:pt x="2116902" y="1889007"/>
                  <a:pt x="2278709" y="2077155"/>
                </a:cubicBezTo>
                <a:cubicBezTo>
                  <a:pt x="2440516" y="2265303"/>
                  <a:pt x="2745316" y="2295407"/>
                  <a:pt x="2877020" y="2246488"/>
                </a:cubicBezTo>
                <a:cubicBezTo>
                  <a:pt x="3008724" y="2197569"/>
                  <a:pt x="3147012" y="2103024"/>
                  <a:pt x="3068931" y="1783643"/>
                </a:cubicBezTo>
                <a:cubicBezTo>
                  <a:pt x="2990850" y="1464262"/>
                  <a:pt x="2620198" y="623240"/>
                  <a:pt x="2408531" y="330199"/>
                </a:cubicBezTo>
                <a:cubicBezTo>
                  <a:pt x="2196864" y="37158"/>
                  <a:pt x="2014831" y="50800"/>
                  <a:pt x="1798931" y="25400"/>
                </a:cubicBezTo>
                <a:close/>
              </a:path>
            </a:pathLst>
          </a:custGeom>
          <a:gradFill rotWithShape="1">
            <a:gsLst>
              <a:gs pos="0">
                <a:srgbClr val="FFEBDB"/>
              </a:gs>
              <a:gs pos="64999">
                <a:srgbClr val="FFD0AA"/>
              </a:gs>
              <a:gs pos="100000">
                <a:srgbClr val="FFBE86"/>
              </a:gs>
            </a:gsLst>
            <a:lin ang="5400000" scaled="1"/>
          </a:gradFill>
          <a:ln w="9525" cap="flat" cmpd="sng">
            <a:solidFill>
              <a:srgbClr val="F6924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1" name="Straight Arrow Connector 120"/>
          <p:cNvCxnSpPr>
            <a:cxnSpLocks noChangeShapeType="1"/>
          </p:cNvCxnSpPr>
          <p:nvPr/>
        </p:nvCxnSpPr>
        <p:spPr bwMode="auto">
          <a:xfrm flipH="1">
            <a:off x="3286271" y="2224847"/>
            <a:ext cx="2180908" cy="544859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Group 127"/>
          <p:cNvGrpSpPr>
            <a:grpSpLocks/>
          </p:cNvGrpSpPr>
          <p:nvPr/>
        </p:nvGrpSpPr>
        <p:grpSpPr bwMode="auto">
          <a:xfrm>
            <a:off x="1672069" y="2224847"/>
            <a:ext cx="1429594" cy="1289874"/>
            <a:chOff x="2390774" y="1975715"/>
            <a:chExt cx="1726921" cy="1030861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3357360" y="2246242"/>
              <a:ext cx="760335" cy="760334"/>
            </a:xfrm>
            <a:prstGeom prst="ellipse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800">
                <a:latin typeface="+mn-lt"/>
              </a:endParaRPr>
            </a:p>
          </p:txBody>
        </p:sp>
        <p:cxnSp>
          <p:nvCxnSpPr>
            <p:cNvPr id="123" name="Straight Arrow Connector 122"/>
            <p:cNvCxnSpPr>
              <a:cxnSpLocks noChangeShapeType="1"/>
              <a:endCxn id="89" idx="1"/>
            </p:cNvCxnSpPr>
            <p:nvPr/>
          </p:nvCxnSpPr>
          <p:spPr bwMode="auto">
            <a:xfrm>
              <a:off x="2390774" y="1975715"/>
              <a:ext cx="1077934" cy="381875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+mn-lt"/>
              </a:rPr>
              <a:t>Update Function</a:t>
            </a:r>
            <a:endParaRPr lang="en-US" dirty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2951" y="1292546"/>
            <a:ext cx="77407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</a:rPr>
              <a:t>A user-defined </a:t>
            </a:r>
            <a:r>
              <a:rPr lang="en-US" sz="2800" b="1" dirty="0">
                <a:latin typeface="+mn-lt"/>
              </a:rPr>
              <a:t>program,</a:t>
            </a:r>
            <a:r>
              <a:rPr lang="en-US" sz="2800" dirty="0">
                <a:latin typeface="+mn-lt"/>
              </a:rPr>
              <a:t> applied to </a:t>
            </a:r>
            <a:r>
              <a:rPr lang="en-US" sz="2800" dirty="0" smtClean="0">
                <a:latin typeface="+mn-lt"/>
              </a:rPr>
              <a:t>a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+mn-lt"/>
              </a:rPr>
              <a:t>vertex</a:t>
            </a:r>
            <a:r>
              <a:rPr lang="en-US" sz="2800" dirty="0">
                <a:latin typeface="+mn-lt"/>
              </a:rPr>
              <a:t>; transforms data in </a:t>
            </a:r>
            <a:r>
              <a:rPr lang="en-US" sz="2800" b="1" dirty="0">
                <a:solidFill>
                  <a:schemeClr val="accent6"/>
                </a:solidFill>
                <a:latin typeface="+mn-lt"/>
              </a:rPr>
              <a:t>scope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of vertex</a:t>
            </a:r>
            <a:endParaRPr lang="en-US" sz="2800" b="1" dirty="0">
              <a:latin typeface="+mn-lt"/>
            </a:endParaRPr>
          </a:p>
        </p:txBody>
      </p:sp>
      <p:cxnSp>
        <p:nvCxnSpPr>
          <p:cNvPr id="91" name="Straight Arrow Connector 90"/>
          <p:cNvCxnSpPr>
            <a:cxnSpLocks noChangeShapeType="1"/>
            <a:stCxn id="97" idx="6"/>
            <a:endCxn id="98" idx="2"/>
          </p:cNvCxnSpPr>
          <p:nvPr/>
        </p:nvCxnSpPr>
        <p:spPr bwMode="auto">
          <a:xfrm>
            <a:off x="1333189" y="3043231"/>
            <a:ext cx="1212850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" name="Straight Arrow Connector 91"/>
          <p:cNvCxnSpPr>
            <a:cxnSpLocks noChangeShapeType="1"/>
            <a:stCxn id="102" idx="0"/>
            <a:endCxn id="97" idx="3"/>
          </p:cNvCxnSpPr>
          <p:nvPr/>
        </p:nvCxnSpPr>
        <p:spPr bwMode="auto">
          <a:xfrm flipV="1">
            <a:off x="702952" y="3195631"/>
            <a:ext cx="258762" cy="11842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" name="Straight Arrow Connector 92"/>
          <p:cNvCxnSpPr>
            <a:cxnSpLocks noChangeShapeType="1"/>
            <a:stCxn id="104" idx="1"/>
            <a:endCxn id="98" idx="5"/>
          </p:cNvCxnSpPr>
          <p:nvPr/>
        </p:nvCxnSpPr>
        <p:spPr bwMode="auto">
          <a:xfrm rot="16200000" flipV="1">
            <a:off x="2555564" y="3557581"/>
            <a:ext cx="1247775" cy="523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" name="Straight Arrow Connector 93"/>
          <p:cNvCxnSpPr>
            <a:cxnSpLocks noChangeShapeType="1"/>
            <a:stCxn id="103" idx="7"/>
            <a:endCxn id="98" idx="3"/>
          </p:cNvCxnSpPr>
          <p:nvPr/>
        </p:nvCxnSpPr>
        <p:spPr bwMode="auto">
          <a:xfrm rot="5400000" flipH="1" flipV="1">
            <a:off x="1731651" y="3565519"/>
            <a:ext cx="1247775" cy="508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" name="Straight Arrow Connector 94"/>
          <p:cNvCxnSpPr>
            <a:cxnSpLocks noChangeShapeType="1"/>
            <a:stCxn id="103" idx="1"/>
            <a:endCxn id="97" idx="5"/>
          </p:cNvCxnSpPr>
          <p:nvPr/>
        </p:nvCxnSpPr>
        <p:spPr bwMode="auto">
          <a:xfrm rot="16200000" flipV="1">
            <a:off x="907739" y="3557581"/>
            <a:ext cx="1247775" cy="523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" name="Oval 96"/>
          <p:cNvSpPr>
            <a:spLocks noChangeArrowheads="1"/>
          </p:cNvSpPr>
          <p:nvPr/>
        </p:nvSpPr>
        <p:spPr bwMode="auto">
          <a:xfrm>
            <a:off x="898214" y="2825744"/>
            <a:ext cx="434975" cy="434975"/>
          </a:xfrm>
          <a:prstGeom prst="ellipse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98" name="Oval 97"/>
          <p:cNvSpPr>
            <a:spLocks noChangeArrowheads="1"/>
          </p:cNvSpPr>
          <p:nvPr/>
        </p:nvSpPr>
        <p:spPr bwMode="auto">
          <a:xfrm>
            <a:off x="2546039" y="2825744"/>
            <a:ext cx="434975" cy="434975"/>
          </a:xfrm>
          <a:prstGeom prst="ellipse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100" name="Oval 99"/>
          <p:cNvSpPr>
            <a:spLocks noChangeArrowheads="1"/>
          </p:cNvSpPr>
          <p:nvPr/>
        </p:nvSpPr>
        <p:spPr bwMode="auto">
          <a:xfrm>
            <a:off x="898214" y="5776906"/>
            <a:ext cx="434975" cy="434975"/>
          </a:xfrm>
          <a:prstGeom prst="ellipse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101" name="Oval 100"/>
          <p:cNvSpPr>
            <a:spLocks noChangeArrowheads="1"/>
          </p:cNvSpPr>
          <p:nvPr/>
        </p:nvSpPr>
        <p:spPr bwMode="auto">
          <a:xfrm>
            <a:off x="2546039" y="5776906"/>
            <a:ext cx="434975" cy="434975"/>
          </a:xfrm>
          <a:prstGeom prst="ellipse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102" name="Oval 4"/>
          <p:cNvSpPr>
            <a:spLocks noChangeArrowheads="1"/>
          </p:cNvSpPr>
          <p:nvPr/>
        </p:nvSpPr>
        <p:spPr bwMode="auto">
          <a:xfrm>
            <a:off x="485464" y="4379906"/>
            <a:ext cx="434975" cy="434975"/>
          </a:xfrm>
          <a:prstGeom prst="ellipse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103" name="Oval 102"/>
          <p:cNvSpPr>
            <a:spLocks noChangeArrowheads="1"/>
          </p:cNvSpPr>
          <p:nvPr/>
        </p:nvSpPr>
        <p:spPr bwMode="auto">
          <a:xfrm>
            <a:off x="1730064" y="4379906"/>
            <a:ext cx="434975" cy="434975"/>
          </a:xfrm>
          <a:prstGeom prst="ellipse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104" name="Oval 103"/>
          <p:cNvSpPr>
            <a:spLocks noChangeArrowheads="1"/>
          </p:cNvSpPr>
          <p:nvPr/>
        </p:nvSpPr>
        <p:spPr bwMode="auto">
          <a:xfrm>
            <a:off x="3377889" y="4379906"/>
            <a:ext cx="434975" cy="434975"/>
          </a:xfrm>
          <a:prstGeom prst="ellipse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cxnSp>
        <p:nvCxnSpPr>
          <p:cNvPr id="106" name="Straight Arrow Connector 105"/>
          <p:cNvCxnSpPr>
            <a:cxnSpLocks noChangeShapeType="1"/>
            <a:stCxn id="100" idx="6"/>
            <a:endCxn id="101" idx="2"/>
          </p:cNvCxnSpPr>
          <p:nvPr/>
        </p:nvCxnSpPr>
        <p:spPr bwMode="auto">
          <a:xfrm>
            <a:off x="1333189" y="5994394"/>
            <a:ext cx="1212850" cy="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7" name="Straight Arrow Connector 106"/>
          <p:cNvCxnSpPr>
            <a:cxnSpLocks noChangeShapeType="1"/>
            <a:stCxn id="100" idx="1"/>
            <a:endCxn id="102" idx="4"/>
          </p:cNvCxnSpPr>
          <p:nvPr/>
        </p:nvCxnSpPr>
        <p:spPr bwMode="auto">
          <a:xfrm flipH="1" flipV="1">
            <a:off x="702952" y="4814881"/>
            <a:ext cx="258762" cy="10255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" name="Straight Arrow Connector 107"/>
          <p:cNvCxnSpPr>
            <a:cxnSpLocks noChangeShapeType="1"/>
            <a:stCxn id="101" idx="7"/>
            <a:endCxn id="104" idx="3"/>
          </p:cNvCxnSpPr>
          <p:nvPr/>
        </p:nvCxnSpPr>
        <p:spPr bwMode="auto">
          <a:xfrm rot="5400000" flipH="1" flipV="1">
            <a:off x="2634939" y="5033956"/>
            <a:ext cx="1089025" cy="523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9" name="Straight Arrow Connector 108"/>
          <p:cNvCxnSpPr>
            <a:cxnSpLocks noChangeShapeType="1"/>
            <a:stCxn id="101" idx="1"/>
            <a:endCxn id="103" idx="5"/>
          </p:cNvCxnSpPr>
          <p:nvPr/>
        </p:nvCxnSpPr>
        <p:spPr bwMode="auto">
          <a:xfrm rot="16200000" flipV="1">
            <a:off x="1811026" y="5041894"/>
            <a:ext cx="1089025" cy="508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0" name="Straight Arrow Connector 109"/>
          <p:cNvCxnSpPr>
            <a:cxnSpLocks noChangeShapeType="1"/>
            <a:stCxn id="100" idx="7"/>
            <a:endCxn id="103" idx="3"/>
          </p:cNvCxnSpPr>
          <p:nvPr/>
        </p:nvCxnSpPr>
        <p:spPr bwMode="auto">
          <a:xfrm rot="5400000" flipH="1" flipV="1">
            <a:off x="987114" y="5033956"/>
            <a:ext cx="1089025" cy="523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Group 128"/>
          <p:cNvGrpSpPr>
            <a:grpSpLocks/>
          </p:cNvGrpSpPr>
          <p:nvPr/>
        </p:nvGrpSpPr>
        <p:grpSpPr bwMode="auto">
          <a:xfrm>
            <a:off x="991877" y="2909881"/>
            <a:ext cx="2743200" cy="1843088"/>
            <a:chOff x="1981200" y="2499687"/>
            <a:chExt cx="2743200" cy="1843713"/>
          </a:xfrm>
        </p:grpSpPr>
        <p:sp>
          <p:nvSpPr>
            <p:cNvPr id="116" name="Cube 115"/>
            <p:cNvSpPr/>
            <p:nvPr/>
          </p:nvSpPr>
          <p:spPr bwMode="auto">
            <a:xfrm>
              <a:off x="3619500" y="2499687"/>
              <a:ext cx="273050" cy="274731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  <p:sp>
          <p:nvSpPr>
            <p:cNvPr id="117" name="Cube 116"/>
            <p:cNvSpPr/>
            <p:nvPr/>
          </p:nvSpPr>
          <p:spPr bwMode="auto">
            <a:xfrm>
              <a:off x="2819400" y="4068669"/>
              <a:ext cx="274637" cy="274731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  <p:sp>
          <p:nvSpPr>
            <p:cNvPr id="118" name="Cube 117"/>
            <p:cNvSpPr/>
            <p:nvPr/>
          </p:nvSpPr>
          <p:spPr bwMode="auto">
            <a:xfrm>
              <a:off x="1981200" y="2499687"/>
              <a:ext cx="274637" cy="274731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  <p:sp>
          <p:nvSpPr>
            <p:cNvPr id="119" name="Cube 118"/>
            <p:cNvSpPr/>
            <p:nvPr/>
          </p:nvSpPr>
          <p:spPr bwMode="auto">
            <a:xfrm>
              <a:off x="4449762" y="4068669"/>
              <a:ext cx="274638" cy="274731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  <p:sp>
          <p:nvSpPr>
            <p:cNvPr id="113" name="Cube 112"/>
            <p:cNvSpPr/>
            <p:nvPr/>
          </p:nvSpPr>
          <p:spPr bwMode="auto">
            <a:xfrm>
              <a:off x="2752725" y="2513980"/>
              <a:ext cx="273050" cy="27473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  <p:sp>
          <p:nvSpPr>
            <p:cNvPr id="114" name="Cube 113"/>
            <p:cNvSpPr/>
            <p:nvPr/>
          </p:nvSpPr>
          <p:spPr bwMode="auto">
            <a:xfrm>
              <a:off x="3203575" y="3309587"/>
              <a:ext cx="274637" cy="274731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  <p:sp>
          <p:nvSpPr>
            <p:cNvPr id="115" name="Cube 114"/>
            <p:cNvSpPr/>
            <p:nvPr/>
          </p:nvSpPr>
          <p:spPr bwMode="auto">
            <a:xfrm>
              <a:off x="4038600" y="3309587"/>
              <a:ext cx="274637" cy="274731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</p:grpSp>
      <p:sp>
        <p:nvSpPr>
          <p:cNvPr id="717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17579C65-F8D2-BA43-9708-EF43FFA04B56}" type="slidenum">
              <a:rPr lang="en-US" altLang="en-US" sz="12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4719441" y="5518152"/>
            <a:ext cx="3724275" cy="1019109"/>
            <a:chOff x="4498751" y="5245751"/>
            <a:chExt cx="3722267" cy="1018223"/>
          </a:xfrm>
        </p:grpSpPr>
        <p:cxnSp>
          <p:nvCxnSpPr>
            <p:cNvPr id="47" name="Straight Arrow Connector 10"/>
            <p:cNvCxnSpPr>
              <a:cxnSpLocks noChangeShapeType="1"/>
            </p:cNvCxnSpPr>
            <p:nvPr/>
          </p:nvCxnSpPr>
          <p:spPr bwMode="auto">
            <a:xfrm flipH="1" flipV="1">
              <a:off x="7159576" y="5245751"/>
              <a:ext cx="389573" cy="42742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TextBox 45"/>
            <p:cNvSpPr txBox="1">
              <a:spLocks noChangeArrowheads="1"/>
            </p:cNvSpPr>
            <p:nvPr/>
          </p:nvSpPr>
          <p:spPr bwMode="auto">
            <a:xfrm>
              <a:off x="4498751" y="5556703"/>
              <a:ext cx="3722267" cy="707271"/>
            </a:xfrm>
            <a:prstGeom prst="rect">
              <a:avLst/>
            </a:prstGeom>
            <a:gradFill rotWithShape="1">
              <a:gsLst>
                <a:gs pos="0">
                  <a:srgbClr val="E4F9FF"/>
                </a:gs>
                <a:gs pos="64999">
                  <a:srgbClr val="BBEFFF"/>
                </a:gs>
                <a:gs pos="100000">
                  <a:srgbClr val="9EEAFF"/>
                </a:gs>
              </a:gsLst>
              <a:lin ang="5400000" scaled="1"/>
            </a:gradFill>
            <a:ln w="28575">
              <a:solidFill>
                <a:srgbClr val="46AAC5"/>
              </a:solidFill>
              <a:prstDash val="sysDash"/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00B050"/>
                  </a:solidFill>
                  <a:latin typeface="+mn-lt"/>
                </a:rPr>
                <a:t>Selectively</a:t>
              </a:r>
              <a:r>
                <a:rPr lang="en-US" b="1" dirty="0">
                  <a:solidFill>
                    <a:schemeClr val="dk1"/>
                  </a:solidFill>
                  <a:latin typeface="+mn-lt"/>
                </a:rPr>
                <a:t> triggers computation at neighbors</a:t>
              </a: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9900768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650362" y="2678813"/>
            <a:ext cx="5281613" cy="3200876"/>
            <a:chOff x="3813280" y="2580804"/>
            <a:chExt cx="5281605" cy="3200894"/>
          </a:xfrm>
        </p:grpSpPr>
        <p:sp>
          <p:nvSpPr>
            <p:cNvPr id="71722" name="TextBox 48"/>
            <p:cNvSpPr txBox="1">
              <a:spLocks noChangeArrowheads="1"/>
            </p:cNvSpPr>
            <p:nvPr/>
          </p:nvSpPr>
          <p:spPr bwMode="auto">
            <a:xfrm>
              <a:off x="3813280" y="2580804"/>
              <a:ext cx="4683021" cy="3200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 smtClean="0">
                  <a:ea typeface="Consolas" charset="0"/>
                  <a:cs typeface="Consolas" charset="0"/>
                </a:rPr>
                <a:t>      </a:t>
              </a:r>
              <a:r>
                <a:rPr lang="en-US" altLang="en-US" sz="2000" dirty="0" err="1" smtClean="0">
                  <a:ea typeface="Consolas" charset="0"/>
                  <a:cs typeface="Consolas" charset="0"/>
                </a:rPr>
                <a:t>Pagerank</a:t>
              </a:r>
              <a:r>
                <a:rPr lang="en-US" altLang="en-US" sz="2000" dirty="0" smtClean="0">
                  <a:ea typeface="Consolas" charset="0"/>
                  <a:cs typeface="Consolas" charset="0"/>
                </a:rPr>
                <a:t> (scope)  {</a:t>
              </a:r>
              <a:endParaRPr lang="en-US" altLang="en-US" sz="2000" dirty="0">
                <a:ea typeface="Consolas" charset="0"/>
                <a:cs typeface="Consolas" charset="0"/>
              </a:endParaRPr>
            </a:p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ea typeface="Consolas" charset="0"/>
                  <a:cs typeface="Consolas" charset="0"/>
                </a:rPr>
                <a:t>  </a:t>
              </a:r>
              <a:r>
                <a:rPr lang="en-US" altLang="en-US" sz="1800" dirty="0" smtClean="0">
                  <a:ea typeface="Consolas" charset="0"/>
                  <a:cs typeface="Consolas" charset="0"/>
                </a:rPr>
                <a:t>            </a:t>
              </a:r>
              <a:r>
                <a:rPr lang="en-US" altLang="en-US" sz="1800" dirty="0" smtClean="0">
                  <a:solidFill>
                    <a:srgbClr val="008000"/>
                  </a:solidFill>
                  <a:ea typeface="Consolas" charset="0"/>
                  <a:cs typeface="Consolas" charset="0"/>
                </a:rPr>
                <a:t>// </a:t>
              </a:r>
              <a:r>
                <a:rPr lang="en-US" altLang="en-US" sz="1800" dirty="0">
                  <a:solidFill>
                    <a:srgbClr val="008000"/>
                  </a:solidFill>
                  <a:ea typeface="Consolas" charset="0"/>
                  <a:cs typeface="Consolas" charset="0"/>
                </a:rPr>
                <a:t>Update the current vertex data</a:t>
              </a:r>
              <a:endParaRPr lang="en-US" altLang="en-US" sz="1800" baseline="-25000" dirty="0">
                <a:solidFill>
                  <a:srgbClr val="008000"/>
                </a:solidFill>
                <a:ea typeface="Consolas" charset="0"/>
                <a:cs typeface="Consolas" charset="0"/>
              </a:endParaRPr>
            </a:p>
            <a:p>
              <a:pPr algn="l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ea typeface="Consolas" charset="0"/>
                <a:cs typeface="Consolas" charset="0"/>
              </a:endParaRPr>
            </a:p>
            <a:p>
              <a:pPr algn="l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ea typeface="Consolas" charset="0"/>
                <a:cs typeface="Consolas" charset="0"/>
              </a:endParaRPr>
            </a:p>
            <a:p>
              <a:pPr algn="l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ea typeface="Consolas" charset="0"/>
                <a:cs typeface="Consolas" charset="0"/>
              </a:endParaRPr>
            </a:p>
            <a:p>
              <a:pPr algn="l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ea typeface="Consolas" charset="0"/>
                <a:cs typeface="Consolas" charset="0"/>
              </a:endParaRPr>
            </a:p>
            <a:p>
              <a:pPr algn="l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ea typeface="Consolas" charset="0"/>
                <a:cs typeface="Consolas" charset="0"/>
              </a:endParaRPr>
            </a:p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>
                  <a:ea typeface="Consolas" charset="0"/>
                  <a:cs typeface="Consolas" charset="0"/>
                </a:rPr>
                <a:t>                   </a:t>
              </a:r>
              <a:r>
                <a:rPr lang="en-US" altLang="en-US" sz="1800" dirty="0" smtClean="0">
                  <a:solidFill>
                    <a:srgbClr val="008000"/>
                  </a:solidFill>
                  <a:ea typeface="Consolas" charset="0"/>
                  <a:cs typeface="Consolas" charset="0"/>
                </a:rPr>
                <a:t>// </a:t>
              </a:r>
              <a:r>
                <a:rPr lang="en-US" altLang="en-US" sz="1800" dirty="0">
                  <a:solidFill>
                    <a:srgbClr val="008000"/>
                  </a:solidFill>
                  <a:ea typeface="Consolas" charset="0"/>
                  <a:cs typeface="Consolas" charset="0"/>
                </a:rPr>
                <a:t>Reschedule Neighbors if needed</a:t>
              </a:r>
            </a:p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 dirty="0">
                  <a:ea typeface="Consolas" charset="0"/>
                  <a:cs typeface="Consolas" charset="0"/>
                </a:rPr>
                <a:t>  </a:t>
              </a:r>
              <a:r>
                <a:rPr lang="en-US" altLang="en-US" sz="1800" b="0" dirty="0" smtClean="0">
                  <a:ea typeface="Consolas" charset="0"/>
                  <a:cs typeface="Consolas" charset="0"/>
                </a:rPr>
                <a:t>                 if </a:t>
              </a:r>
              <a:r>
                <a:rPr lang="en-US" altLang="en-US" sz="1800" b="0" dirty="0" err="1">
                  <a:ea typeface="Consolas" charset="0"/>
                  <a:cs typeface="Consolas" charset="0"/>
                </a:rPr>
                <a:t>vertex.PageRank</a:t>
              </a:r>
              <a:r>
                <a:rPr lang="en-US" altLang="en-US" sz="1800" b="0" dirty="0">
                  <a:ea typeface="Consolas" charset="0"/>
                  <a:cs typeface="Consolas" charset="0"/>
                </a:rPr>
                <a:t> changes then </a:t>
              </a:r>
            </a:p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 dirty="0">
                  <a:ea typeface="Consolas" charset="0"/>
                  <a:cs typeface="Consolas" charset="0"/>
                </a:rPr>
                <a:t>    </a:t>
              </a:r>
              <a:r>
                <a:rPr lang="en-US" altLang="en-US" sz="1800" b="0" dirty="0" smtClean="0">
                  <a:ea typeface="Consolas" charset="0"/>
                  <a:cs typeface="Consolas" charset="0"/>
                </a:rPr>
                <a:t>                        </a:t>
              </a:r>
              <a:r>
                <a:rPr lang="en-US" altLang="en-US" sz="1800" b="0" dirty="0" err="1" smtClean="0">
                  <a:ea typeface="Consolas" charset="0"/>
                  <a:cs typeface="Consolas" charset="0"/>
                </a:rPr>
                <a:t>reschedule_all_neighbors</a:t>
              </a:r>
              <a:r>
                <a:rPr lang="en-US" altLang="en-US" sz="1800" b="0" dirty="0">
                  <a:ea typeface="Consolas" charset="0"/>
                  <a:cs typeface="Consolas" charset="0"/>
                </a:rPr>
                <a:t>; </a:t>
              </a:r>
              <a:r>
                <a:rPr lang="en-US" altLang="en-US" sz="1800" b="0" dirty="0" smtClean="0">
                  <a:ea typeface="Consolas" charset="0"/>
                  <a:cs typeface="Consolas" charset="0"/>
                </a:rPr>
                <a:t> </a:t>
              </a:r>
            </a:p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>
                  <a:ea typeface="Consolas" charset="0"/>
                  <a:cs typeface="Consolas" charset="0"/>
                </a:rPr>
                <a:t>         }</a:t>
              </a:r>
              <a:endParaRPr lang="en-US" altLang="en-US" sz="1800" dirty="0">
                <a:ea typeface="Consolas" charset="0"/>
                <a:cs typeface="Consolas" charset="0"/>
              </a:endParaRPr>
            </a:p>
          </p:txBody>
        </p:sp>
        <p:graphicFrame>
          <p:nvGraphicFramePr>
            <p:cNvPr id="71723" name="Object 57"/>
            <p:cNvGraphicFramePr>
              <a:graphicFrameLocks noChangeAspect="1"/>
            </p:cNvGraphicFramePr>
            <p:nvPr/>
          </p:nvGraphicFramePr>
          <p:xfrm>
            <a:off x="4608615" y="3340541"/>
            <a:ext cx="4486270" cy="985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Equation" r:id="rId5" imgW="3060700" imgH="660400" progId="Equation.3">
                    <p:embed/>
                  </p:oleObj>
                </mc:Choice>
                <mc:Fallback>
                  <p:oleObj name="Equation" r:id="rId5" imgW="3060700" imgH="660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8615" y="3340541"/>
                          <a:ext cx="4486270" cy="985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8" name="Freeform 87"/>
          <p:cNvSpPr>
            <a:spLocks/>
          </p:cNvSpPr>
          <p:nvPr/>
        </p:nvSpPr>
        <p:spPr bwMode="auto">
          <a:xfrm>
            <a:off x="626752" y="2543169"/>
            <a:ext cx="3489325" cy="2544762"/>
          </a:xfrm>
          <a:custGeom>
            <a:avLst/>
            <a:gdLst>
              <a:gd name="T0" fmla="*/ 2718637 w 3147012"/>
              <a:gd name="T1" fmla="*/ 38371 h 2295407"/>
              <a:gd name="T2" fmla="*/ 1682221 w 3147012"/>
              <a:gd name="T3" fmla="*/ 268596 h 2295407"/>
              <a:gd name="T4" fmla="*/ 185175 w 3147012"/>
              <a:gd name="T5" fmla="*/ 383708 h 2295407"/>
              <a:gd name="T6" fmla="*/ 300332 w 3147012"/>
              <a:gd name="T7" fmla="*/ 1074388 h 2295407"/>
              <a:gd name="T8" fmla="*/ 1797378 w 3147012"/>
              <a:gd name="T9" fmla="*/ 1534838 h 2295407"/>
              <a:gd name="T10" fmla="*/ 1221591 w 3147012"/>
              <a:gd name="T11" fmla="*/ 2916194 h 2295407"/>
              <a:gd name="T12" fmla="*/ 2258007 w 3147012"/>
              <a:gd name="T13" fmla="*/ 3261535 h 2295407"/>
              <a:gd name="T14" fmla="*/ 2880710 w 3147012"/>
              <a:gd name="T15" fmla="*/ 1688323 h 2295407"/>
              <a:gd name="T16" fmla="*/ 3443701 w 3147012"/>
              <a:gd name="T17" fmla="*/ 3137896 h 2295407"/>
              <a:gd name="T18" fmla="*/ 4347900 w 3147012"/>
              <a:gd name="T19" fmla="*/ 3393702 h 2295407"/>
              <a:gd name="T20" fmla="*/ 4637926 w 3147012"/>
              <a:gd name="T21" fmla="*/ 2694495 h 2295407"/>
              <a:gd name="T22" fmla="*/ 3639894 w 3147012"/>
              <a:gd name="T23" fmla="*/ 498822 h 2295407"/>
              <a:gd name="T24" fmla="*/ 2718637 w 3147012"/>
              <a:gd name="T25" fmla="*/ 38371 h 22954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147012" h="2295407">
                <a:moveTo>
                  <a:pt x="1798931" y="25400"/>
                </a:moveTo>
                <a:cubicBezTo>
                  <a:pt x="1583031" y="0"/>
                  <a:pt x="1467320" y="173566"/>
                  <a:pt x="1113131" y="177799"/>
                </a:cubicBezTo>
                <a:cubicBezTo>
                  <a:pt x="837964" y="196143"/>
                  <a:pt x="332081" y="76199"/>
                  <a:pt x="122531" y="253999"/>
                </a:cubicBezTo>
                <a:cubicBezTo>
                  <a:pt x="0" y="433210"/>
                  <a:pt x="20931" y="584199"/>
                  <a:pt x="198731" y="711199"/>
                </a:cubicBezTo>
                <a:cubicBezTo>
                  <a:pt x="376531" y="838199"/>
                  <a:pt x="1087731" y="812799"/>
                  <a:pt x="1189331" y="1015999"/>
                </a:cubicBezTo>
                <a:cubicBezTo>
                  <a:pt x="1290931" y="1219199"/>
                  <a:pt x="757531" y="1739898"/>
                  <a:pt x="808331" y="1930398"/>
                </a:cubicBezTo>
                <a:cubicBezTo>
                  <a:pt x="859131" y="2120898"/>
                  <a:pt x="1311157" y="2294465"/>
                  <a:pt x="1494131" y="2158999"/>
                </a:cubicBezTo>
                <a:cubicBezTo>
                  <a:pt x="1677105" y="2023533"/>
                  <a:pt x="1775412" y="1131240"/>
                  <a:pt x="1906175" y="1117599"/>
                </a:cubicBezTo>
                <a:cubicBezTo>
                  <a:pt x="2036938" y="1103958"/>
                  <a:pt x="2116902" y="1889007"/>
                  <a:pt x="2278709" y="2077155"/>
                </a:cubicBezTo>
                <a:cubicBezTo>
                  <a:pt x="2440516" y="2265303"/>
                  <a:pt x="2745316" y="2295407"/>
                  <a:pt x="2877020" y="2246488"/>
                </a:cubicBezTo>
                <a:cubicBezTo>
                  <a:pt x="3008724" y="2197569"/>
                  <a:pt x="3147012" y="2103024"/>
                  <a:pt x="3068931" y="1783643"/>
                </a:cubicBezTo>
                <a:cubicBezTo>
                  <a:pt x="2990850" y="1464262"/>
                  <a:pt x="2620198" y="623240"/>
                  <a:pt x="2408531" y="330199"/>
                </a:cubicBezTo>
                <a:cubicBezTo>
                  <a:pt x="2196864" y="37158"/>
                  <a:pt x="2014831" y="50800"/>
                  <a:pt x="1798931" y="25400"/>
                </a:cubicBezTo>
                <a:close/>
              </a:path>
            </a:pathLst>
          </a:custGeom>
          <a:gradFill rotWithShape="1">
            <a:gsLst>
              <a:gs pos="0">
                <a:srgbClr val="FFEBDB"/>
              </a:gs>
              <a:gs pos="64999">
                <a:srgbClr val="FFD0AA"/>
              </a:gs>
              <a:gs pos="100000">
                <a:srgbClr val="FFBE86"/>
              </a:gs>
            </a:gsLst>
            <a:lin ang="5400000" scaled="1"/>
          </a:gradFill>
          <a:ln w="9525" cap="flat" cmpd="sng">
            <a:solidFill>
              <a:srgbClr val="F6924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1" name="Straight Arrow Connector 120"/>
          <p:cNvCxnSpPr>
            <a:cxnSpLocks noChangeShapeType="1"/>
          </p:cNvCxnSpPr>
          <p:nvPr/>
        </p:nvCxnSpPr>
        <p:spPr bwMode="auto">
          <a:xfrm flipH="1">
            <a:off x="3286271" y="2224847"/>
            <a:ext cx="2180908" cy="544859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Group 127"/>
          <p:cNvGrpSpPr>
            <a:grpSpLocks/>
          </p:cNvGrpSpPr>
          <p:nvPr/>
        </p:nvGrpSpPr>
        <p:grpSpPr bwMode="auto">
          <a:xfrm>
            <a:off x="1672069" y="2224847"/>
            <a:ext cx="1429594" cy="1289874"/>
            <a:chOff x="2390774" y="1975715"/>
            <a:chExt cx="1726921" cy="1030861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3357360" y="2246242"/>
              <a:ext cx="760335" cy="760334"/>
            </a:xfrm>
            <a:prstGeom prst="ellipse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800">
                <a:latin typeface="+mn-lt"/>
              </a:endParaRPr>
            </a:p>
          </p:txBody>
        </p:sp>
        <p:cxnSp>
          <p:nvCxnSpPr>
            <p:cNvPr id="123" name="Straight Arrow Connector 122"/>
            <p:cNvCxnSpPr>
              <a:cxnSpLocks noChangeShapeType="1"/>
              <a:endCxn id="89" idx="1"/>
            </p:cNvCxnSpPr>
            <p:nvPr/>
          </p:nvCxnSpPr>
          <p:spPr bwMode="auto">
            <a:xfrm>
              <a:off x="2390774" y="1975715"/>
              <a:ext cx="1077934" cy="381875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+mn-lt"/>
              </a:rPr>
              <a:t>Update Function</a:t>
            </a:r>
            <a:endParaRPr lang="en-US" dirty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2951" y="1292546"/>
            <a:ext cx="77407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</a:rPr>
              <a:t>A user-defined </a:t>
            </a:r>
            <a:r>
              <a:rPr lang="en-US" sz="2800" b="1" dirty="0">
                <a:latin typeface="+mn-lt"/>
              </a:rPr>
              <a:t>program,</a:t>
            </a:r>
            <a:r>
              <a:rPr lang="en-US" sz="2800" dirty="0">
                <a:latin typeface="+mn-lt"/>
              </a:rPr>
              <a:t> applied to </a:t>
            </a:r>
            <a:r>
              <a:rPr lang="en-US" sz="2800" dirty="0" smtClean="0">
                <a:latin typeface="+mn-lt"/>
              </a:rPr>
              <a:t>a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+mn-lt"/>
              </a:rPr>
              <a:t>vertex</a:t>
            </a:r>
            <a:r>
              <a:rPr lang="en-US" sz="2800" dirty="0">
                <a:latin typeface="+mn-lt"/>
              </a:rPr>
              <a:t>; transforms data in </a:t>
            </a:r>
            <a:r>
              <a:rPr lang="en-US" sz="2800" b="1" dirty="0">
                <a:solidFill>
                  <a:schemeClr val="accent6"/>
                </a:solidFill>
                <a:latin typeface="+mn-lt"/>
              </a:rPr>
              <a:t>scope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of vertex</a:t>
            </a:r>
            <a:endParaRPr lang="en-US" sz="2800" b="1" dirty="0">
              <a:latin typeface="+mn-lt"/>
            </a:endParaRPr>
          </a:p>
        </p:txBody>
      </p:sp>
      <p:cxnSp>
        <p:nvCxnSpPr>
          <p:cNvPr id="91" name="Straight Arrow Connector 90"/>
          <p:cNvCxnSpPr>
            <a:cxnSpLocks noChangeShapeType="1"/>
            <a:stCxn id="97" idx="6"/>
            <a:endCxn id="98" idx="2"/>
          </p:cNvCxnSpPr>
          <p:nvPr/>
        </p:nvCxnSpPr>
        <p:spPr bwMode="auto">
          <a:xfrm>
            <a:off x="1333189" y="3043231"/>
            <a:ext cx="1212850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" name="Straight Arrow Connector 91"/>
          <p:cNvCxnSpPr>
            <a:cxnSpLocks noChangeShapeType="1"/>
            <a:stCxn id="102" idx="0"/>
            <a:endCxn id="97" idx="3"/>
          </p:cNvCxnSpPr>
          <p:nvPr/>
        </p:nvCxnSpPr>
        <p:spPr bwMode="auto">
          <a:xfrm flipV="1">
            <a:off x="702952" y="3195631"/>
            <a:ext cx="258762" cy="11842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" name="Straight Arrow Connector 92"/>
          <p:cNvCxnSpPr>
            <a:cxnSpLocks noChangeShapeType="1"/>
            <a:stCxn id="104" idx="1"/>
            <a:endCxn id="98" idx="5"/>
          </p:cNvCxnSpPr>
          <p:nvPr/>
        </p:nvCxnSpPr>
        <p:spPr bwMode="auto">
          <a:xfrm rot="16200000" flipV="1">
            <a:off x="2555564" y="3557581"/>
            <a:ext cx="1247775" cy="523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" name="Straight Arrow Connector 93"/>
          <p:cNvCxnSpPr>
            <a:cxnSpLocks noChangeShapeType="1"/>
            <a:stCxn id="103" idx="7"/>
            <a:endCxn id="98" idx="3"/>
          </p:cNvCxnSpPr>
          <p:nvPr/>
        </p:nvCxnSpPr>
        <p:spPr bwMode="auto">
          <a:xfrm rot="5400000" flipH="1" flipV="1">
            <a:off x="1731651" y="3565519"/>
            <a:ext cx="1247775" cy="508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" name="Straight Arrow Connector 94"/>
          <p:cNvCxnSpPr>
            <a:cxnSpLocks noChangeShapeType="1"/>
            <a:stCxn id="103" idx="1"/>
            <a:endCxn id="97" idx="5"/>
          </p:cNvCxnSpPr>
          <p:nvPr/>
        </p:nvCxnSpPr>
        <p:spPr bwMode="auto">
          <a:xfrm rot="16200000" flipV="1">
            <a:off x="907739" y="3557581"/>
            <a:ext cx="1247775" cy="523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" name="Oval 96"/>
          <p:cNvSpPr>
            <a:spLocks noChangeArrowheads="1"/>
          </p:cNvSpPr>
          <p:nvPr/>
        </p:nvSpPr>
        <p:spPr bwMode="auto">
          <a:xfrm>
            <a:off x="898214" y="2825744"/>
            <a:ext cx="434975" cy="434975"/>
          </a:xfrm>
          <a:prstGeom prst="ellipse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98" name="Oval 97"/>
          <p:cNvSpPr>
            <a:spLocks noChangeArrowheads="1"/>
          </p:cNvSpPr>
          <p:nvPr/>
        </p:nvSpPr>
        <p:spPr bwMode="auto">
          <a:xfrm>
            <a:off x="2546039" y="2825744"/>
            <a:ext cx="434975" cy="434975"/>
          </a:xfrm>
          <a:prstGeom prst="ellipse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100" name="Oval 99"/>
          <p:cNvSpPr>
            <a:spLocks noChangeArrowheads="1"/>
          </p:cNvSpPr>
          <p:nvPr/>
        </p:nvSpPr>
        <p:spPr bwMode="auto">
          <a:xfrm>
            <a:off x="898214" y="5776906"/>
            <a:ext cx="434975" cy="434975"/>
          </a:xfrm>
          <a:prstGeom prst="ellipse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101" name="Oval 100"/>
          <p:cNvSpPr>
            <a:spLocks noChangeArrowheads="1"/>
          </p:cNvSpPr>
          <p:nvPr/>
        </p:nvSpPr>
        <p:spPr bwMode="auto">
          <a:xfrm>
            <a:off x="2546039" y="5776906"/>
            <a:ext cx="434975" cy="434975"/>
          </a:xfrm>
          <a:prstGeom prst="ellipse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102" name="Oval 4"/>
          <p:cNvSpPr>
            <a:spLocks noChangeArrowheads="1"/>
          </p:cNvSpPr>
          <p:nvPr/>
        </p:nvSpPr>
        <p:spPr bwMode="auto">
          <a:xfrm>
            <a:off x="485464" y="4379906"/>
            <a:ext cx="434975" cy="434975"/>
          </a:xfrm>
          <a:prstGeom prst="ellipse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103" name="Oval 102"/>
          <p:cNvSpPr>
            <a:spLocks noChangeArrowheads="1"/>
          </p:cNvSpPr>
          <p:nvPr/>
        </p:nvSpPr>
        <p:spPr bwMode="auto">
          <a:xfrm>
            <a:off x="1730064" y="4379906"/>
            <a:ext cx="434975" cy="434975"/>
          </a:xfrm>
          <a:prstGeom prst="ellipse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104" name="Oval 103"/>
          <p:cNvSpPr>
            <a:spLocks noChangeArrowheads="1"/>
          </p:cNvSpPr>
          <p:nvPr/>
        </p:nvSpPr>
        <p:spPr bwMode="auto">
          <a:xfrm>
            <a:off x="3377889" y="4379906"/>
            <a:ext cx="434975" cy="434975"/>
          </a:xfrm>
          <a:prstGeom prst="ellipse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cxnSp>
        <p:nvCxnSpPr>
          <p:cNvPr id="106" name="Straight Arrow Connector 105"/>
          <p:cNvCxnSpPr>
            <a:cxnSpLocks noChangeShapeType="1"/>
            <a:stCxn id="100" idx="6"/>
            <a:endCxn id="101" idx="2"/>
          </p:cNvCxnSpPr>
          <p:nvPr/>
        </p:nvCxnSpPr>
        <p:spPr bwMode="auto">
          <a:xfrm>
            <a:off x="1333189" y="5994394"/>
            <a:ext cx="1212850" cy="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7" name="Straight Arrow Connector 106"/>
          <p:cNvCxnSpPr>
            <a:cxnSpLocks noChangeShapeType="1"/>
            <a:stCxn id="100" idx="1"/>
            <a:endCxn id="102" idx="4"/>
          </p:cNvCxnSpPr>
          <p:nvPr/>
        </p:nvCxnSpPr>
        <p:spPr bwMode="auto">
          <a:xfrm flipH="1" flipV="1">
            <a:off x="702952" y="4814881"/>
            <a:ext cx="258762" cy="10255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" name="Straight Arrow Connector 107"/>
          <p:cNvCxnSpPr>
            <a:cxnSpLocks noChangeShapeType="1"/>
            <a:stCxn id="101" idx="7"/>
            <a:endCxn id="104" idx="3"/>
          </p:cNvCxnSpPr>
          <p:nvPr/>
        </p:nvCxnSpPr>
        <p:spPr bwMode="auto">
          <a:xfrm rot="5400000" flipH="1" flipV="1">
            <a:off x="2634939" y="5033956"/>
            <a:ext cx="1089025" cy="523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9" name="Straight Arrow Connector 108"/>
          <p:cNvCxnSpPr>
            <a:cxnSpLocks noChangeShapeType="1"/>
            <a:stCxn id="101" idx="1"/>
            <a:endCxn id="103" idx="5"/>
          </p:cNvCxnSpPr>
          <p:nvPr/>
        </p:nvCxnSpPr>
        <p:spPr bwMode="auto">
          <a:xfrm rot="16200000" flipV="1">
            <a:off x="1811026" y="5041894"/>
            <a:ext cx="1089025" cy="508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0" name="Straight Arrow Connector 109"/>
          <p:cNvCxnSpPr>
            <a:cxnSpLocks noChangeShapeType="1"/>
            <a:stCxn id="100" idx="7"/>
            <a:endCxn id="103" idx="3"/>
          </p:cNvCxnSpPr>
          <p:nvPr/>
        </p:nvCxnSpPr>
        <p:spPr bwMode="auto">
          <a:xfrm rot="5400000" flipH="1" flipV="1">
            <a:off x="987114" y="5033956"/>
            <a:ext cx="1089025" cy="523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Group 128"/>
          <p:cNvGrpSpPr>
            <a:grpSpLocks/>
          </p:cNvGrpSpPr>
          <p:nvPr/>
        </p:nvGrpSpPr>
        <p:grpSpPr bwMode="auto">
          <a:xfrm>
            <a:off x="991877" y="2909881"/>
            <a:ext cx="2743200" cy="1843088"/>
            <a:chOff x="1981200" y="2499687"/>
            <a:chExt cx="2743200" cy="1843713"/>
          </a:xfrm>
        </p:grpSpPr>
        <p:sp>
          <p:nvSpPr>
            <p:cNvPr id="116" name="Cube 115"/>
            <p:cNvSpPr/>
            <p:nvPr/>
          </p:nvSpPr>
          <p:spPr bwMode="auto">
            <a:xfrm>
              <a:off x="3619500" y="2499687"/>
              <a:ext cx="273050" cy="274731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  <p:sp>
          <p:nvSpPr>
            <p:cNvPr id="117" name="Cube 116"/>
            <p:cNvSpPr/>
            <p:nvPr/>
          </p:nvSpPr>
          <p:spPr bwMode="auto">
            <a:xfrm>
              <a:off x="2819400" y="4068669"/>
              <a:ext cx="274637" cy="274731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  <p:sp>
          <p:nvSpPr>
            <p:cNvPr id="118" name="Cube 117"/>
            <p:cNvSpPr/>
            <p:nvPr/>
          </p:nvSpPr>
          <p:spPr bwMode="auto">
            <a:xfrm>
              <a:off x="1981200" y="2499687"/>
              <a:ext cx="274637" cy="274731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  <p:sp>
          <p:nvSpPr>
            <p:cNvPr id="119" name="Cube 118"/>
            <p:cNvSpPr/>
            <p:nvPr/>
          </p:nvSpPr>
          <p:spPr bwMode="auto">
            <a:xfrm>
              <a:off x="4449762" y="4068669"/>
              <a:ext cx="274638" cy="274731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  <p:sp>
          <p:nvSpPr>
            <p:cNvPr id="113" name="Cube 112"/>
            <p:cNvSpPr/>
            <p:nvPr/>
          </p:nvSpPr>
          <p:spPr bwMode="auto">
            <a:xfrm>
              <a:off x="2752725" y="2513980"/>
              <a:ext cx="273050" cy="27473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  <p:sp>
          <p:nvSpPr>
            <p:cNvPr id="114" name="Cube 113"/>
            <p:cNvSpPr/>
            <p:nvPr/>
          </p:nvSpPr>
          <p:spPr bwMode="auto">
            <a:xfrm>
              <a:off x="3203575" y="3309587"/>
              <a:ext cx="274637" cy="274731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  <p:sp>
          <p:nvSpPr>
            <p:cNvPr id="115" name="Cube 114"/>
            <p:cNvSpPr/>
            <p:nvPr/>
          </p:nvSpPr>
          <p:spPr bwMode="auto">
            <a:xfrm>
              <a:off x="4038600" y="3309587"/>
              <a:ext cx="274637" cy="274731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</p:grpSp>
      <p:sp>
        <p:nvSpPr>
          <p:cNvPr id="717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17579C65-F8D2-BA43-9708-EF43FFA04B56}" type="slidenum">
              <a:rPr lang="en-US" altLang="en-US" sz="12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4719441" y="5518152"/>
            <a:ext cx="3724275" cy="1019109"/>
            <a:chOff x="4498751" y="5245751"/>
            <a:chExt cx="3722267" cy="1018223"/>
          </a:xfrm>
        </p:grpSpPr>
        <p:cxnSp>
          <p:nvCxnSpPr>
            <p:cNvPr id="47" name="Straight Arrow Connector 10"/>
            <p:cNvCxnSpPr>
              <a:cxnSpLocks noChangeShapeType="1"/>
            </p:cNvCxnSpPr>
            <p:nvPr/>
          </p:nvCxnSpPr>
          <p:spPr bwMode="auto">
            <a:xfrm flipH="1" flipV="1">
              <a:off x="7159576" y="5245751"/>
              <a:ext cx="389573" cy="42742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TextBox 45"/>
            <p:cNvSpPr txBox="1">
              <a:spLocks noChangeArrowheads="1"/>
            </p:cNvSpPr>
            <p:nvPr/>
          </p:nvSpPr>
          <p:spPr bwMode="auto">
            <a:xfrm>
              <a:off x="4498751" y="5556703"/>
              <a:ext cx="3722267" cy="707271"/>
            </a:xfrm>
            <a:prstGeom prst="rect">
              <a:avLst/>
            </a:prstGeom>
            <a:gradFill rotWithShape="1">
              <a:gsLst>
                <a:gs pos="0">
                  <a:srgbClr val="E4F9FF"/>
                </a:gs>
                <a:gs pos="64999">
                  <a:srgbClr val="BBEFFF"/>
                </a:gs>
                <a:gs pos="100000">
                  <a:srgbClr val="9EEAFF"/>
                </a:gs>
              </a:gsLst>
              <a:lin ang="5400000" scaled="1"/>
            </a:gradFill>
            <a:ln w="28575">
              <a:solidFill>
                <a:srgbClr val="46AAC5"/>
              </a:solidFill>
              <a:prstDash val="sysDash"/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00B050"/>
                  </a:solidFill>
                  <a:latin typeface="+mn-lt"/>
                </a:rPr>
                <a:t>Selectively</a:t>
              </a:r>
              <a:r>
                <a:rPr lang="en-US" b="1" dirty="0">
                  <a:solidFill>
                    <a:schemeClr val="dk1"/>
                  </a:solidFill>
                  <a:latin typeface="+mn-lt"/>
                </a:rPr>
                <a:t> triggers computation at neighbors</a:t>
              </a:r>
            </a:p>
          </p:txBody>
        </p:sp>
      </p:grp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88687" y="3220683"/>
            <a:ext cx="8488221" cy="1384995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28575">
            <a:solidFill>
              <a:srgbClr val="98B954"/>
            </a:solidFill>
            <a:prstDash val="sysDash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dk1"/>
                </a:solidFill>
                <a:latin typeface="+mn-lt"/>
              </a:rPr>
              <a:t>Update function applied (asynchronously)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dk1"/>
                </a:solidFill>
                <a:latin typeface="+mn-lt"/>
              </a:rPr>
              <a:t>in parallel until convergence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dk1"/>
                </a:solidFill>
                <a:latin typeface="+mn-lt"/>
              </a:rPr>
              <a:t>Many schedulers available to prioritize computation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294894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How to handle machine failure?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defRPr/>
            </a:pPr>
            <a:r>
              <a:rPr lang="en-US" sz="2800" i="1" dirty="0" smtClean="0"/>
              <a:t>What when machines fail?                                       </a:t>
            </a:r>
            <a:r>
              <a:rPr lang="en-US" sz="2800" b="1" dirty="0" smtClean="0"/>
              <a:t>How</a:t>
            </a:r>
            <a:r>
              <a:rPr lang="en-US" sz="2800" dirty="0" smtClean="0"/>
              <a:t> do we </a:t>
            </a:r>
            <a:r>
              <a:rPr lang="en-US" sz="2800" b="1" dirty="0" smtClean="0">
                <a:solidFill>
                  <a:srgbClr val="0070C0"/>
                </a:solidFill>
              </a:rPr>
              <a:t>provide fault tolerance?</a:t>
            </a:r>
            <a:endParaRPr lang="en-US" sz="2800" dirty="0" smtClean="0"/>
          </a:p>
          <a:p>
            <a:pPr eaLnBrk="1" hangingPunct="1">
              <a:spcBef>
                <a:spcPts val="3600"/>
              </a:spcBef>
              <a:defRPr/>
            </a:pPr>
            <a:r>
              <a:rPr lang="en-US" sz="2800" dirty="0" smtClean="0"/>
              <a:t>Strawman scheme: </a:t>
            </a:r>
            <a:r>
              <a:rPr lang="en-US" sz="2800" dirty="0"/>
              <a:t> </a:t>
            </a:r>
            <a:r>
              <a:rPr lang="en-US" sz="2800" dirty="0" smtClean="0"/>
              <a:t>                               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</a:rPr>
              <a:t>Synchronous snapshot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/>
              <a:t>checkpointing</a:t>
            </a:r>
            <a:endParaRPr lang="en-US" sz="2800" dirty="0" smtClean="0"/>
          </a:p>
          <a:p>
            <a:pPr marL="971550" lvl="1" indent="-514350" eaLnBrk="1" hangingPunct="1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dirty="0" smtClean="0"/>
              <a:t>Stop the world</a:t>
            </a:r>
          </a:p>
          <a:p>
            <a:pPr marL="971550" lvl="1" indent="-514350" eaLnBrk="1" hangingPunct="1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dirty="0" smtClean="0"/>
              <a:t>Write each machines’ state to disk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10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862137"/>
            <a:ext cx="5943600" cy="4778375"/>
          </a:xfrm>
        </p:spPr>
        <p:txBody>
          <a:bodyPr>
            <a:normAutofit fontScale="92500" lnSpcReduction="10000"/>
          </a:bodyPr>
          <a:lstStyle/>
          <a:p>
            <a:pPr marL="533400" indent="-533400" eaLnBrk="1" hangingPunct="1">
              <a:lnSpc>
                <a:spcPct val="110000"/>
              </a:lnSpc>
              <a:buFontTx/>
              <a:buNone/>
            </a:pPr>
            <a:r>
              <a:rPr lang="en-US" altLang="en-US" b="1" dirty="0">
                <a:ea typeface="Calibri" charset="0"/>
                <a:cs typeface="Calibri" charset="0"/>
              </a:rPr>
              <a:t>Step 1. </a:t>
            </a:r>
            <a:r>
              <a:rPr lang="en-US" altLang="en-US" b="1" dirty="0" smtClean="0">
                <a:ea typeface="Calibri" charset="0"/>
                <a:cs typeface="Calibri" charset="0"/>
              </a:rPr>
              <a:t> </a:t>
            </a:r>
            <a:r>
              <a:rPr lang="en-US" altLang="en-US" dirty="0" smtClean="0">
                <a:ea typeface="Calibri" charset="0"/>
                <a:cs typeface="Calibri" charset="0"/>
              </a:rPr>
              <a:t>Atomically, one </a:t>
            </a:r>
            <a:r>
              <a:rPr lang="en-US" altLang="en-US" i="1" dirty="0" smtClean="0">
                <a:ea typeface="Calibri" charset="0"/>
                <a:cs typeface="Calibri" charset="0"/>
              </a:rPr>
              <a:t>initiator:</a:t>
            </a:r>
            <a:endParaRPr lang="en-US" altLang="en-US" dirty="0">
              <a:ea typeface="Calibri" charset="0"/>
              <a:cs typeface="Calibri" charset="0"/>
            </a:endParaRPr>
          </a:p>
          <a:p>
            <a:pPr marL="933450" lvl="1" indent="-53340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n-US" altLang="en-US" dirty="0" smtClean="0">
                <a:ea typeface="Calibri" charset="0"/>
                <a:cs typeface="Calibri" charset="0"/>
              </a:rPr>
              <a:t>Turns red</a:t>
            </a:r>
          </a:p>
          <a:p>
            <a:pPr marL="933450" lvl="1" indent="-53340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n-US" altLang="en-US" dirty="0" smtClean="0">
                <a:ea typeface="Calibri" charset="0"/>
                <a:cs typeface="Calibri" charset="0"/>
              </a:rPr>
              <a:t>Records </a:t>
            </a:r>
            <a:r>
              <a:rPr lang="en-US" altLang="en-US" dirty="0">
                <a:ea typeface="Calibri" charset="0"/>
                <a:cs typeface="Calibri" charset="0"/>
              </a:rPr>
              <a:t>its own </a:t>
            </a:r>
            <a:r>
              <a:rPr lang="en-US" altLang="en-US" dirty="0" smtClean="0">
                <a:ea typeface="Calibri" charset="0"/>
                <a:cs typeface="Calibri" charset="0"/>
              </a:rPr>
              <a:t>state</a:t>
            </a:r>
          </a:p>
          <a:p>
            <a:pPr marL="933450" lvl="1" indent="-53340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n-US" altLang="en-US" dirty="0">
                <a:ea typeface="Calibri" charset="0"/>
                <a:cs typeface="Calibri" charset="0"/>
              </a:rPr>
              <a:t>S</a:t>
            </a:r>
            <a:r>
              <a:rPr lang="en-US" altLang="en-US" dirty="0" smtClean="0">
                <a:ea typeface="Calibri" charset="0"/>
                <a:cs typeface="Calibri" charset="0"/>
              </a:rPr>
              <a:t>ends </a:t>
            </a:r>
            <a:r>
              <a:rPr lang="en-US" altLang="en-US" i="1" dirty="0">
                <a:ea typeface="Calibri" charset="0"/>
                <a:cs typeface="Calibri" charset="0"/>
              </a:rPr>
              <a:t>marker</a:t>
            </a:r>
            <a:r>
              <a:rPr lang="en-US" altLang="en-US" dirty="0">
                <a:ea typeface="Calibri" charset="0"/>
                <a:cs typeface="Calibri" charset="0"/>
              </a:rPr>
              <a:t> to neighbors</a:t>
            </a:r>
          </a:p>
          <a:p>
            <a:pPr marL="533400" indent="-533400" eaLnBrk="1" hangingPunct="1">
              <a:lnSpc>
                <a:spcPct val="110000"/>
              </a:lnSpc>
              <a:buFontTx/>
              <a:buNone/>
            </a:pPr>
            <a:endParaRPr lang="en-US" altLang="en-US" dirty="0">
              <a:ea typeface="Calibri" charset="0"/>
              <a:cs typeface="Calibri" charset="0"/>
            </a:endParaRPr>
          </a:p>
          <a:p>
            <a:pPr marL="533400" indent="-533400" eaLnBrk="1" hangingPunct="1">
              <a:lnSpc>
                <a:spcPct val="110000"/>
              </a:lnSpc>
              <a:buFontTx/>
              <a:buNone/>
            </a:pPr>
            <a:r>
              <a:rPr lang="en-US" altLang="en-US" b="1" dirty="0">
                <a:ea typeface="Calibri" charset="0"/>
                <a:cs typeface="Calibri" charset="0"/>
              </a:rPr>
              <a:t>Step 2. </a:t>
            </a:r>
            <a:r>
              <a:rPr lang="en-US" altLang="en-US" b="1" dirty="0" smtClean="0">
                <a:ea typeface="Calibri" charset="0"/>
                <a:cs typeface="Calibri" charset="0"/>
              </a:rPr>
              <a:t> </a:t>
            </a:r>
            <a:r>
              <a:rPr lang="en-US" altLang="en-US" dirty="0" smtClean="0">
                <a:ea typeface="Calibri" charset="0"/>
                <a:cs typeface="Calibri" charset="0"/>
              </a:rPr>
              <a:t>On </a:t>
            </a:r>
            <a:r>
              <a:rPr lang="en-US" altLang="en-US" dirty="0">
                <a:ea typeface="Calibri" charset="0"/>
                <a:cs typeface="Calibri" charset="0"/>
              </a:rPr>
              <a:t>receiving </a:t>
            </a:r>
            <a:r>
              <a:rPr lang="en-US" altLang="en-US" dirty="0" smtClean="0">
                <a:ea typeface="Calibri" charset="0"/>
                <a:cs typeface="Calibri" charset="0"/>
              </a:rPr>
              <a:t>marker.                    </a:t>
            </a:r>
            <a:r>
              <a:rPr lang="en-US" altLang="en-US" b="1" dirty="0">
                <a:ea typeface="Calibri" charset="0"/>
                <a:cs typeface="Calibri" charset="0"/>
              </a:rPr>
              <a:t>non-red</a:t>
            </a:r>
            <a:r>
              <a:rPr lang="en-US" altLang="en-US" dirty="0">
                <a:ea typeface="Calibri" charset="0"/>
                <a:cs typeface="Calibri" charset="0"/>
              </a:rPr>
              <a:t> node atomically: </a:t>
            </a:r>
            <a:endParaRPr lang="en-US" altLang="en-US" dirty="0" smtClean="0">
              <a:ea typeface="Calibri" charset="0"/>
              <a:cs typeface="Calibri" charset="0"/>
            </a:endParaRPr>
          </a:p>
          <a:p>
            <a:pPr marL="933450" lvl="1" indent="-53340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n-US" altLang="en-US" dirty="0" smtClean="0">
                <a:ea typeface="Calibri" charset="0"/>
                <a:cs typeface="Calibri" charset="0"/>
              </a:rPr>
              <a:t>Turns </a:t>
            </a:r>
            <a:r>
              <a:rPr lang="en-US" altLang="en-US" dirty="0">
                <a:ea typeface="Calibri" charset="0"/>
                <a:cs typeface="Calibri" charset="0"/>
              </a:rPr>
              <a:t>red,</a:t>
            </a:r>
          </a:p>
          <a:p>
            <a:pPr marL="933450" lvl="1" indent="-53340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n-US" altLang="en-US" dirty="0" smtClean="0">
                <a:ea typeface="Calibri" charset="0"/>
                <a:cs typeface="Calibri" charset="0"/>
              </a:rPr>
              <a:t>Records </a:t>
            </a:r>
            <a:r>
              <a:rPr lang="en-US" altLang="en-US" dirty="0">
                <a:ea typeface="Calibri" charset="0"/>
                <a:cs typeface="Calibri" charset="0"/>
              </a:rPr>
              <a:t>its own state, </a:t>
            </a:r>
            <a:endParaRPr lang="en-US" altLang="en-US" dirty="0" smtClean="0">
              <a:ea typeface="Calibri" charset="0"/>
              <a:cs typeface="Calibri" charset="0"/>
            </a:endParaRPr>
          </a:p>
          <a:p>
            <a:pPr marL="933450" lvl="1" indent="-53340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n-US" altLang="en-US" dirty="0" smtClean="0">
                <a:ea typeface="Calibri" charset="0"/>
                <a:cs typeface="Calibri" charset="0"/>
              </a:rPr>
              <a:t>Sends </a:t>
            </a:r>
            <a:r>
              <a:rPr lang="en-US" altLang="en-US" dirty="0">
                <a:ea typeface="Calibri" charset="0"/>
                <a:cs typeface="Calibri" charset="0"/>
              </a:rPr>
              <a:t>markers along all outgoing channels</a:t>
            </a:r>
          </a:p>
        </p:txBody>
      </p:sp>
      <p:sp>
        <p:nvSpPr>
          <p:cNvPr id="117763" name="Oval 4"/>
          <p:cNvSpPr>
            <a:spLocks noChangeArrowheads="1"/>
          </p:cNvSpPr>
          <p:nvPr/>
        </p:nvSpPr>
        <p:spPr bwMode="auto">
          <a:xfrm>
            <a:off x="6781800" y="2308225"/>
            <a:ext cx="304800" cy="304800"/>
          </a:xfrm>
          <a:prstGeom prst="ellipse">
            <a:avLst/>
          </a:prstGeom>
          <a:solidFill>
            <a:srgbClr val="C70F0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7764" name="Oval 5"/>
          <p:cNvSpPr>
            <a:spLocks noChangeArrowheads="1"/>
          </p:cNvSpPr>
          <p:nvPr/>
        </p:nvSpPr>
        <p:spPr bwMode="auto">
          <a:xfrm>
            <a:off x="8229600" y="34512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7765" name="Oval 6"/>
          <p:cNvSpPr>
            <a:spLocks noChangeArrowheads="1"/>
          </p:cNvSpPr>
          <p:nvPr/>
        </p:nvSpPr>
        <p:spPr bwMode="auto">
          <a:xfrm>
            <a:off x="6858000" y="35274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7766" name="Oval 7"/>
          <p:cNvSpPr>
            <a:spLocks noChangeArrowheads="1"/>
          </p:cNvSpPr>
          <p:nvPr/>
        </p:nvSpPr>
        <p:spPr bwMode="auto">
          <a:xfrm>
            <a:off x="8229600" y="23082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7767" name="Oval 8"/>
          <p:cNvSpPr>
            <a:spLocks noChangeArrowheads="1"/>
          </p:cNvSpPr>
          <p:nvPr/>
        </p:nvSpPr>
        <p:spPr bwMode="auto">
          <a:xfrm>
            <a:off x="7620000" y="46704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7768" name="Line 9"/>
          <p:cNvSpPr>
            <a:spLocks noChangeShapeType="1"/>
          </p:cNvSpPr>
          <p:nvPr/>
        </p:nvSpPr>
        <p:spPr bwMode="auto">
          <a:xfrm>
            <a:off x="7086600" y="2460625"/>
            <a:ext cx="1143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9" name="Line 10"/>
          <p:cNvSpPr>
            <a:spLocks noChangeShapeType="1"/>
          </p:cNvSpPr>
          <p:nvPr/>
        </p:nvSpPr>
        <p:spPr bwMode="auto">
          <a:xfrm>
            <a:off x="8382000" y="2613025"/>
            <a:ext cx="0" cy="838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70" name="Line 11"/>
          <p:cNvSpPr>
            <a:spLocks noChangeShapeType="1"/>
          </p:cNvSpPr>
          <p:nvPr/>
        </p:nvSpPr>
        <p:spPr bwMode="auto">
          <a:xfrm flipH="1">
            <a:off x="7162800" y="3603625"/>
            <a:ext cx="1066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71" name="Line 12"/>
          <p:cNvSpPr>
            <a:spLocks noChangeShapeType="1"/>
          </p:cNvSpPr>
          <p:nvPr/>
        </p:nvSpPr>
        <p:spPr bwMode="auto">
          <a:xfrm flipV="1">
            <a:off x="6934200" y="2613025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72" name="Line 13"/>
          <p:cNvSpPr>
            <a:spLocks noChangeShapeType="1"/>
          </p:cNvSpPr>
          <p:nvPr/>
        </p:nvSpPr>
        <p:spPr bwMode="auto">
          <a:xfrm flipH="1">
            <a:off x="7086600" y="2536825"/>
            <a:ext cx="1219200" cy="990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73" name="Line 14"/>
          <p:cNvSpPr>
            <a:spLocks noChangeShapeType="1"/>
          </p:cNvSpPr>
          <p:nvPr/>
        </p:nvSpPr>
        <p:spPr bwMode="auto">
          <a:xfrm flipH="1">
            <a:off x="7772400" y="3756025"/>
            <a:ext cx="60960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74" name="Line 15"/>
          <p:cNvSpPr>
            <a:spLocks noChangeShapeType="1"/>
          </p:cNvSpPr>
          <p:nvPr/>
        </p:nvSpPr>
        <p:spPr bwMode="auto">
          <a:xfrm flipH="1" flipV="1">
            <a:off x="7086600" y="3832225"/>
            <a:ext cx="609600" cy="838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80" name="AutoShape 16"/>
          <p:cNvSpPr>
            <a:spLocks noChangeArrowheads="1"/>
          </p:cNvSpPr>
          <p:nvPr/>
        </p:nvSpPr>
        <p:spPr bwMode="auto">
          <a:xfrm>
            <a:off x="7467600" y="2155825"/>
            <a:ext cx="228600" cy="228600"/>
          </a:xfrm>
          <a:prstGeom prst="star5">
            <a:avLst/>
          </a:prstGeom>
          <a:solidFill>
            <a:srgbClr val="C70F0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itchFamily="-107" charset="0"/>
            </a:endParaRPr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6591300" y="2917825"/>
            <a:ext cx="228600" cy="228600"/>
          </a:xfrm>
          <a:prstGeom prst="star5">
            <a:avLst/>
          </a:prstGeom>
          <a:solidFill>
            <a:srgbClr val="C70F0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itchFamily="-107" charset="0"/>
            </a:endParaRPr>
          </a:p>
        </p:txBody>
      </p:sp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>
            <a:off x="6708775" y="3228975"/>
            <a:ext cx="0" cy="3746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 flipV="1">
            <a:off x="7775575" y="2284413"/>
            <a:ext cx="301625" cy="31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ounded Rectangular Callout 5"/>
          <p:cNvSpPr>
            <a:spLocks noChangeArrowheads="1"/>
          </p:cNvSpPr>
          <p:nvPr/>
        </p:nvSpPr>
        <p:spPr bwMode="auto">
          <a:xfrm>
            <a:off x="6153496" y="4862144"/>
            <a:ext cx="2475807" cy="1159857"/>
          </a:xfrm>
          <a:prstGeom prst="wedgeRoundRectCallout">
            <a:avLst>
              <a:gd name="adj1" fmla="val -4354"/>
              <a:gd name="adj2" fmla="val -83526"/>
              <a:gd name="adj3" fmla="val 16667"/>
            </a:avLst>
          </a:prstGeom>
          <a:solidFill>
            <a:srgbClr val="FDFDD4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First-in, first-out channels between nodes</a:t>
            </a:r>
          </a:p>
        </p:txBody>
      </p:sp>
      <p:sp>
        <p:nvSpPr>
          <p:cNvPr id="22" name="Title 3"/>
          <p:cNvSpPr txBox="1">
            <a:spLocks/>
          </p:cNvSpPr>
          <p:nvPr/>
        </p:nvSpPr>
        <p:spPr bwMode="auto">
          <a:xfrm>
            <a:off x="350196" y="16215"/>
            <a:ext cx="85652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chemeClr val="tx1"/>
                </a:solidFill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pPr eaLnBrk="1" hangingPunct="1"/>
            <a:r>
              <a:rPr lang="en-US" altLang="en-US" dirty="0" err="1">
                <a:ea typeface="ＭＳ Ｐゴシック" charset="-128"/>
                <a:cs typeface="ＭＳ Ｐゴシック" charset="-128"/>
              </a:rPr>
              <a:t>Chandy-Lamport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  <a:cs typeface="ＭＳ Ｐゴシック" charset="-128"/>
              </a:rPr>
              <a:t>checkpointing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940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Processing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>
            <a:cxnSpLocks noChangeAspect="1"/>
          </p:cNvCxnSpPr>
          <p:nvPr/>
        </p:nvCxnSpPr>
        <p:spPr>
          <a:xfrm flipV="1">
            <a:off x="350196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 noChangeAspect="1"/>
          </p:cNvCxnSpPr>
          <p:nvPr/>
        </p:nvCxnSpPr>
        <p:spPr>
          <a:xfrm flipV="1">
            <a:off x="5344502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9223" y="3241676"/>
            <a:ext cx="8565204" cy="2857884"/>
          </a:xfrm>
        </p:spPr>
        <p:txBody>
          <a:bodyPr/>
          <a:lstStyle/>
          <a:p>
            <a:r>
              <a:rPr lang="en-US" dirty="0" smtClean="0"/>
              <a:t>Single node</a:t>
            </a:r>
          </a:p>
          <a:p>
            <a:pPr lvl="1"/>
            <a:r>
              <a:rPr lang="en-US" dirty="0" smtClean="0"/>
              <a:t>Read data from socket</a:t>
            </a:r>
          </a:p>
          <a:p>
            <a:pPr lvl="1"/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Write output</a:t>
            </a:r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stream processing</a:t>
            </a:r>
            <a:endParaRPr lang="en-US" dirty="0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3888680" y="175653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155106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778342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401578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024814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31870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6169867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6793103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416339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8039574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546631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88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6254" y="16215"/>
            <a:ext cx="8977745" cy="1066800"/>
          </a:xfrm>
        </p:spPr>
        <p:txBody>
          <a:bodyPr/>
          <a:lstStyle/>
          <a:p>
            <a:r>
              <a:rPr lang="en-US" sz="3600" dirty="0" smtClean="0"/>
              <a:t>Ex: Word count using partial aggregation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358" y="1615440"/>
            <a:ext cx="7802880" cy="446532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Compute word counts from individual files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Then merge </a:t>
            </a:r>
            <a:r>
              <a:rPr lang="en-US" dirty="0"/>
              <a:t>intermediate </a:t>
            </a:r>
            <a:r>
              <a:rPr lang="en-US" dirty="0" smtClean="0"/>
              <a:t>output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Compute word count on merged outputs</a:t>
            </a:r>
          </a:p>
        </p:txBody>
      </p:sp>
    </p:spTree>
    <p:extLst>
      <p:ext uri="{BB962C8B-B14F-4D97-AF65-F5344CB8AC3E}">
        <p14:creationId xmlns:p14="http://schemas.microsoft.com/office/powerpoint/2010/main" val="93240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>
            <a:cxnSpLocks noChangeAspect="1"/>
          </p:cNvCxnSpPr>
          <p:nvPr/>
        </p:nvCxnSpPr>
        <p:spPr>
          <a:xfrm flipV="1">
            <a:off x="350196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 noChangeAspect="1"/>
          </p:cNvCxnSpPr>
          <p:nvPr/>
        </p:nvCxnSpPr>
        <p:spPr>
          <a:xfrm flipV="1">
            <a:off x="5344502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9223" y="3237939"/>
            <a:ext cx="8565204" cy="2296587"/>
          </a:xfrm>
        </p:spPr>
        <p:txBody>
          <a:bodyPr>
            <a:normAutofit/>
          </a:bodyPr>
          <a:lstStyle/>
          <a:p>
            <a:r>
              <a:rPr lang="en-US" dirty="0" smtClean="0"/>
              <a:t>Convert Celsius temperature to Fahrenheit</a:t>
            </a:r>
          </a:p>
          <a:p>
            <a:pPr lvl="1"/>
            <a:r>
              <a:rPr lang="en-US" sz="2600" dirty="0" smtClean="0"/>
              <a:t>Stateless operation:   </a:t>
            </a:r>
            <a:r>
              <a:rPr lang="en-US" sz="2600" b="1" dirty="0" smtClean="0"/>
              <a:t>emit </a:t>
            </a:r>
            <a:r>
              <a:rPr lang="en-US" sz="2600" dirty="0" smtClean="0"/>
              <a:t> (input * 9 / 5) + 32</a:t>
            </a:r>
          </a:p>
          <a:p>
            <a:pPr lvl="1"/>
            <a:endParaRPr lang="en-US" sz="2600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 Stateless conversion</a:t>
            </a:r>
            <a:endParaRPr lang="en-US" dirty="0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3888680" y="175653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 err="1" smtClean="0">
                <a:solidFill>
                  <a:schemeClr val="tx1"/>
                </a:solidFill>
              </a:rPr>
              <a:t>CtoF</a:t>
            </a:r>
            <a:endParaRPr lang="en-US" sz="3600" b="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155106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778342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401578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024814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31870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6169867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6793103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416339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8039574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546631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372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>
            <a:cxnSpLocks noChangeAspect="1"/>
          </p:cNvCxnSpPr>
          <p:nvPr/>
        </p:nvCxnSpPr>
        <p:spPr>
          <a:xfrm flipV="1">
            <a:off x="350196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 noChangeAspect="1"/>
          </p:cNvCxnSpPr>
          <p:nvPr/>
        </p:nvCxnSpPr>
        <p:spPr>
          <a:xfrm flipV="1">
            <a:off x="5344502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9223" y="3237939"/>
            <a:ext cx="8565204" cy="2296587"/>
          </a:xfrm>
        </p:spPr>
        <p:txBody>
          <a:bodyPr>
            <a:normAutofit/>
          </a:bodyPr>
          <a:lstStyle/>
          <a:p>
            <a:r>
              <a:rPr lang="en-US" dirty="0" smtClean="0"/>
              <a:t>Function can filter inputs</a:t>
            </a:r>
          </a:p>
          <a:p>
            <a:pPr lvl="1"/>
            <a:r>
              <a:rPr lang="en-US" sz="3000" dirty="0" smtClean="0"/>
              <a:t>if (input &gt; threshold)  {  </a:t>
            </a:r>
            <a:r>
              <a:rPr lang="en-US" sz="3000" b="1" dirty="0" smtClean="0"/>
              <a:t>emit </a:t>
            </a:r>
            <a:r>
              <a:rPr lang="en-US" sz="3000" dirty="0" smtClean="0"/>
              <a:t>input }</a:t>
            </a:r>
            <a:endParaRPr lang="en-US" sz="3000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 Stateless filtering</a:t>
            </a:r>
            <a:endParaRPr lang="en-US" dirty="0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3888680" y="175653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400" b="0" dirty="0" smtClean="0">
                <a:solidFill>
                  <a:schemeClr val="tx1"/>
                </a:solidFill>
              </a:rPr>
              <a:t>Filter</a:t>
            </a:r>
            <a:endParaRPr lang="en-US" sz="3400" b="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155106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778342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401578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024814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31870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416339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546631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769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>
            <a:cxnSpLocks noChangeAspect="1"/>
          </p:cNvCxnSpPr>
          <p:nvPr/>
        </p:nvCxnSpPr>
        <p:spPr>
          <a:xfrm flipV="1">
            <a:off x="350196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 noChangeAspect="1"/>
          </p:cNvCxnSpPr>
          <p:nvPr/>
        </p:nvCxnSpPr>
        <p:spPr>
          <a:xfrm flipV="1">
            <a:off x="5344502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9223" y="3237939"/>
            <a:ext cx="8565204" cy="2394766"/>
          </a:xfrm>
        </p:spPr>
        <p:txBody>
          <a:bodyPr>
            <a:normAutofit/>
          </a:bodyPr>
          <a:lstStyle/>
          <a:p>
            <a:pPr>
              <a:spcBef>
                <a:spcPts val="2000"/>
              </a:spcBef>
            </a:pPr>
            <a:r>
              <a:rPr lang="en-US" smtClean="0"/>
              <a:t>Compute </a:t>
            </a:r>
            <a:r>
              <a:rPr lang="en-US" dirty="0" smtClean="0"/>
              <a:t>EWMA of Fahrenheit temperature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600" dirty="0" err="1" smtClean="0"/>
              <a:t>new_temp</a:t>
            </a:r>
            <a:r>
              <a:rPr lang="en-US" sz="2600" dirty="0" smtClean="0"/>
              <a:t> = ⍺ * ( </a:t>
            </a:r>
            <a:r>
              <a:rPr lang="en-US" sz="2600" dirty="0" err="1" smtClean="0"/>
              <a:t>CtoF</a:t>
            </a:r>
            <a:r>
              <a:rPr lang="en-US" sz="2600" dirty="0" smtClean="0"/>
              <a:t>(input) ) + (1-</a:t>
            </a:r>
            <a:r>
              <a:rPr lang="en-US" sz="2600" dirty="0"/>
              <a:t> </a:t>
            </a:r>
            <a:r>
              <a:rPr lang="en-US" sz="2600" dirty="0" smtClean="0"/>
              <a:t>⍺) * </a:t>
            </a:r>
            <a:r>
              <a:rPr lang="en-US" sz="2600" dirty="0" err="1" smtClean="0"/>
              <a:t>last_temp</a:t>
            </a:r>
            <a:endParaRPr lang="en-US" sz="2600" dirty="0" smtClean="0"/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600" dirty="0" err="1"/>
              <a:t>l</a:t>
            </a:r>
            <a:r>
              <a:rPr lang="en-US" sz="2600" dirty="0" err="1" smtClean="0"/>
              <a:t>ast_temp</a:t>
            </a:r>
            <a:r>
              <a:rPr lang="en-US" sz="2600" dirty="0" smtClean="0"/>
              <a:t> = </a:t>
            </a:r>
            <a:r>
              <a:rPr lang="en-US" sz="2600" dirty="0" err="1" smtClean="0"/>
              <a:t>new_temp</a:t>
            </a:r>
            <a:endParaRPr lang="en-US" sz="2600" dirty="0" smtClean="0"/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600" b="1" dirty="0"/>
              <a:t>e</a:t>
            </a:r>
            <a:r>
              <a:rPr lang="en-US" sz="2600" b="1" dirty="0" smtClean="0"/>
              <a:t>mit</a:t>
            </a:r>
            <a:r>
              <a:rPr lang="en-US" sz="2600" dirty="0" smtClean="0"/>
              <a:t> </a:t>
            </a:r>
            <a:r>
              <a:rPr lang="en-US" sz="2600" dirty="0" err="1" smtClean="0"/>
              <a:t>new_temp</a:t>
            </a:r>
            <a:endParaRPr lang="en-US" sz="26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 </a:t>
            </a:r>
            <a:r>
              <a:rPr lang="en-US" dirty="0" err="1" smtClean="0"/>
              <a:t>Stateful</a:t>
            </a:r>
            <a:r>
              <a:rPr lang="en-US" dirty="0" smtClean="0"/>
              <a:t> conversion</a:t>
            </a:r>
            <a:endParaRPr lang="en-US" dirty="0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3888680" y="175653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600" b="0" dirty="0" smtClean="0">
                <a:solidFill>
                  <a:schemeClr val="tx1"/>
                </a:solidFill>
              </a:rPr>
              <a:t>EWMA</a:t>
            </a:r>
            <a:endParaRPr lang="en-US" sz="2600" b="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155106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778342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401578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024814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31870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6169867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6793103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416339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8039574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546631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 flipH="1">
            <a:off x="4805485" y="2677345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327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>
            <a:cxnSpLocks noChangeAspect="1"/>
          </p:cNvCxnSpPr>
          <p:nvPr/>
        </p:nvCxnSpPr>
        <p:spPr>
          <a:xfrm flipV="1">
            <a:off x="350196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 noChangeAspect="1"/>
          </p:cNvCxnSpPr>
          <p:nvPr/>
        </p:nvCxnSpPr>
        <p:spPr>
          <a:xfrm flipV="1">
            <a:off x="5344502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9223" y="3237939"/>
            <a:ext cx="8565204" cy="2385276"/>
          </a:xfrm>
        </p:spPr>
        <p:txBody>
          <a:bodyPr>
            <a:normAutofit/>
          </a:bodyPr>
          <a:lstStyle/>
          <a:p>
            <a:r>
              <a:rPr lang="en-US" dirty="0" smtClean="0"/>
              <a:t>E.g., Average value per window </a:t>
            </a:r>
          </a:p>
          <a:p>
            <a:pPr lvl="1"/>
            <a:r>
              <a:rPr lang="en-US" sz="2600" dirty="0" smtClean="0"/>
              <a:t>Window can be # elements (10) or time (1s)</a:t>
            </a:r>
          </a:p>
          <a:p>
            <a:pPr lvl="1"/>
            <a:r>
              <a:rPr lang="en-US" sz="2600" dirty="0" smtClean="0"/>
              <a:t>Windows can be disjoint (every 5s)</a:t>
            </a:r>
          </a:p>
          <a:p>
            <a:pPr lvl="1"/>
            <a:r>
              <a:rPr lang="en-US" sz="2600" dirty="0" smtClean="0"/>
              <a:t>Windows can be “tumbling” (5s window every 1s)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 Aggregation (</a:t>
            </a:r>
            <a:r>
              <a:rPr lang="en-US" dirty="0" err="1" smtClean="0"/>
              <a:t>stateful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3888680" y="175653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 err="1" smtClean="0">
                <a:solidFill>
                  <a:schemeClr val="tx1"/>
                </a:solidFill>
              </a:rPr>
              <a:t>Avg</a:t>
            </a:r>
            <a:endParaRPr lang="en-US" sz="3600" b="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155106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778342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401578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024814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31870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546631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6793103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8039574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340142" y="4547440"/>
            <a:ext cx="2366248" cy="365760"/>
            <a:chOff x="6340142" y="4547440"/>
            <a:chExt cx="2366248" cy="365760"/>
          </a:xfrm>
        </p:grpSpPr>
        <p:sp>
          <p:nvSpPr>
            <p:cNvPr id="12" name="Rectangle 11"/>
            <p:cNvSpPr/>
            <p:nvPr/>
          </p:nvSpPr>
          <p:spPr>
            <a:xfrm>
              <a:off x="6340142" y="4547440"/>
              <a:ext cx="731520" cy="365760"/>
            </a:xfrm>
            <a:prstGeom prst="rect">
              <a:avLst/>
            </a:prstGeom>
            <a:solidFill>
              <a:srgbClr val="E7B9B9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158863" y="4547440"/>
              <a:ext cx="731520" cy="365760"/>
            </a:xfrm>
            <a:prstGeom prst="rect">
              <a:avLst/>
            </a:prstGeom>
            <a:solidFill>
              <a:srgbClr val="E7B9B9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974870" y="4547440"/>
              <a:ext cx="731520" cy="365760"/>
            </a:xfrm>
            <a:prstGeom prst="rect">
              <a:avLst/>
            </a:prstGeom>
            <a:solidFill>
              <a:srgbClr val="E7B9B9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78342" y="5573405"/>
            <a:ext cx="1618592" cy="1082765"/>
            <a:chOff x="1778342" y="5573405"/>
            <a:chExt cx="1618592" cy="1082765"/>
          </a:xfrm>
        </p:grpSpPr>
        <p:sp>
          <p:nvSpPr>
            <p:cNvPr id="26" name="Rectangle 25"/>
            <p:cNvSpPr/>
            <p:nvPr/>
          </p:nvSpPr>
          <p:spPr>
            <a:xfrm>
              <a:off x="1778342" y="5573405"/>
              <a:ext cx="1005840" cy="320040"/>
            </a:xfrm>
            <a:prstGeom prst="rect">
              <a:avLst/>
            </a:prstGeom>
            <a:solidFill>
              <a:srgbClr val="E7B9B9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084718" y="5954768"/>
              <a:ext cx="1005840" cy="320040"/>
            </a:xfrm>
            <a:prstGeom prst="rect">
              <a:avLst/>
            </a:prstGeom>
            <a:solidFill>
              <a:srgbClr val="E7B9B9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391094" y="6336130"/>
              <a:ext cx="1005840" cy="320040"/>
            </a:xfrm>
            <a:prstGeom prst="rect">
              <a:avLst/>
            </a:prstGeom>
            <a:solidFill>
              <a:srgbClr val="E7B9B9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79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>
            <a:cxnSpLocks noChangeAspect="1"/>
            <a:endCxn id="22" idx="1"/>
          </p:cNvCxnSpPr>
          <p:nvPr/>
        </p:nvCxnSpPr>
        <p:spPr>
          <a:xfrm>
            <a:off x="735204" y="2735098"/>
            <a:ext cx="1078029" cy="13373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 smtClean="0"/>
              <a:t>Stream processing as chain</a:t>
            </a:r>
            <a:endParaRPr lang="en-US" sz="3900" dirty="0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4020427" y="213085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 err="1" smtClean="0">
                <a:solidFill>
                  <a:schemeClr val="tx1"/>
                </a:solidFill>
              </a:rPr>
              <a:t>Avg</a:t>
            </a:r>
            <a:endParaRPr lang="en-US" sz="3600" b="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1813233" y="213085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 err="1" smtClean="0">
                <a:solidFill>
                  <a:schemeClr val="tx1"/>
                </a:solidFill>
              </a:rPr>
              <a:t>CtoF</a:t>
            </a:r>
            <a:endParaRPr lang="en-US" sz="3600" b="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>
            <a:spLocks noChangeAspect="1"/>
          </p:cNvSpPr>
          <p:nvPr/>
        </p:nvSpPr>
        <p:spPr>
          <a:xfrm>
            <a:off x="6227621" y="213085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400" b="0" dirty="0" smtClean="0">
                <a:solidFill>
                  <a:schemeClr val="tx1"/>
                </a:solidFill>
              </a:rPr>
              <a:t>Filter</a:t>
            </a:r>
            <a:endParaRPr lang="en-US" sz="3400" b="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>
            <a:cxnSpLocks noChangeAspect="1"/>
            <a:stCxn id="22" idx="3"/>
            <a:endCxn id="5" idx="1"/>
          </p:cNvCxnSpPr>
          <p:nvPr/>
        </p:nvCxnSpPr>
        <p:spPr>
          <a:xfrm>
            <a:off x="3040455" y="2748471"/>
            <a:ext cx="979972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 noChangeAspect="1"/>
            <a:stCxn id="5" idx="3"/>
            <a:endCxn id="23" idx="1"/>
          </p:cNvCxnSpPr>
          <p:nvPr/>
        </p:nvCxnSpPr>
        <p:spPr>
          <a:xfrm>
            <a:off x="5247649" y="2748471"/>
            <a:ext cx="979972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23" idx="3"/>
          </p:cNvCxnSpPr>
          <p:nvPr/>
        </p:nvCxnSpPr>
        <p:spPr>
          <a:xfrm flipV="1">
            <a:off x="7454843" y="2735097"/>
            <a:ext cx="127293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37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>
            <a:cxnSpLocks noChangeAspect="1"/>
            <a:endCxn id="22" idx="1"/>
          </p:cNvCxnSpPr>
          <p:nvPr/>
        </p:nvCxnSpPr>
        <p:spPr>
          <a:xfrm>
            <a:off x="735204" y="2735098"/>
            <a:ext cx="1078029" cy="13373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 smtClean="0"/>
              <a:t>Stream processing as directed graph</a:t>
            </a:r>
            <a:endParaRPr lang="en-US" sz="3900" dirty="0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4020427" y="213085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 err="1" smtClean="0">
                <a:solidFill>
                  <a:schemeClr val="tx1"/>
                </a:solidFill>
              </a:rPr>
              <a:t>Avg</a:t>
            </a:r>
            <a:endParaRPr lang="en-US" sz="3600" b="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1813233" y="213085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 err="1" smtClean="0">
                <a:solidFill>
                  <a:schemeClr val="tx1"/>
                </a:solidFill>
              </a:rPr>
              <a:t>CtoF</a:t>
            </a:r>
            <a:endParaRPr lang="en-US" sz="3600" b="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>
            <a:spLocks noChangeAspect="1"/>
          </p:cNvSpPr>
          <p:nvPr/>
        </p:nvSpPr>
        <p:spPr>
          <a:xfrm>
            <a:off x="6227621" y="213085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400" b="0" dirty="0" smtClean="0">
                <a:solidFill>
                  <a:schemeClr val="tx1"/>
                </a:solidFill>
              </a:rPr>
              <a:t>Filter</a:t>
            </a:r>
            <a:endParaRPr lang="en-US" sz="3400" b="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>
            <a:cxnSpLocks noChangeAspect="1"/>
            <a:stCxn id="22" idx="3"/>
            <a:endCxn id="5" idx="1"/>
          </p:cNvCxnSpPr>
          <p:nvPr/>
        </p:nvCxnSpPr>
        <p:spPr>
          <a:xfrm>
            <a:off x="3040455" y="2748471"/>
            <a:ext cx="979972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 noChangeAspect="1"/>
            <a:stCxn id="5" idx="3"/>
            <a:endCxn id="23" idx="1"/>
          </p:cNvCxnSpPr>
          <p:nvPr/>
        </p:nvCxnSpPr>
        <p:spPr>
          <a:xfrm>
            <a:off x="5247649" y="2748471"/>
            <a:ext cx="979972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23" idx="3"/>
          </p:cNvCxnSpPr>
          <p:nvPr/>
        </p:nvCxnSpPr>
        <p:spPr>
          <a:xfrm flipV="1">
            <a:off x="7454843" y="2735097"/>
            <a:ext cx="127293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>
            <a:spLocks noChangeAspect="1"/>
          </p:cNvSpPr>
          <p:nvPr/>
        </p:nvSpPr>
        <p:spPr>
          <a:xfrm>
            <a:off x="1813233" y="3876928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 err="1">
                <a:solidFill>
                  <a:schemeClr val="tx1"/>
                </a:solidFill>
              </a:rPr>
              <a:t>K</a:t>
            </a:r>
            <a:r>
              <a:rPr lang="en-US" sz="3600" b="0" dirty="0" err="1" smtClean="0">
                <a:solidFill>
                  <a:schemeClr val="tx1"/>
                </a:solidFill>
              </a:rPr>
              <a:t>toF</a:t>
            </a:r>
            <a:endParaRPr lang="en-US" sz="3600" b="0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>
            <a:cxnSpLocks noChangeAspect="1"/>
            <a:stCxn id="37" idx="3"/>
            <a:endCxn id="5" idx="1"/>
          </p:cNvCxnSpPr>
          <p:nvPr/>
        </p:nvCxnSpPr>
        <p:spPr>
          <a:xfrm flipV="1">
            <a:off x="3040455" y="2748471"/>
            <a:ext cx="979972" cy="1746078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  <a:endCxn id="37" idx="1"/>
          </p:cNvCxnSpPr>
          <p:nvPr/>
        </p:nvCxnSpPr>
        <p:spPr>
          <a:xfrm flipV="1">
            <a:off x="735203" y="4494549"/>
            <a:ext cx="107803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71551" y="3660051"/>
            <a:ext cx="10262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sensor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type 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71551" y="1948726"/>
            <a:ext cx="10967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ensor 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type 1</a:t>
            </a:r>
          </a:p>
        </p:txBody>
      </p:sp>
      <p:cxnSp>
        <p:nvCxnSpPr>
          <p:cNvPr id="54" name="Straight Arrow Connector 53"/>
          <p:cNvCxnSpPr>
            <a:cxnSpLocks/>
          </p:cNvCxnSpPr>
          <p:nvPr/>
        </p:nvCxnSpPr>
        <p:spPr>
          <a:xfrm>
            <a:off x="6090924" y="4470486"/>
            <a:ext cx="264889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cxnSpLocks/>
            <a:stCxn id="5" idx="3"/>
          </p:cNvCxnSpPr>
          <p:nvPr/>
        </p:nvCxnSpPr>
        <p:spPr>
          <a:xfrm>
            <a:off x="5247649" y="2748471"/>
            <a:ext cx="843275" cy="1722056"/>
          </a:xfrm>
          <a:prstGeom prst="straightConnector1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858745" y="2217628"/>
            <a:ext cx="867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alerts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726774" y="3957001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storage</a:t>
            </a:r>
          </a:p>
        </p:txBody>
      </p:sp>
    </p:spTree>
    <p:extLst>
      <p:ext uri="{BB962C8B-B14F-4D97-AF65-F5344CB8AC3E}">
        <p14:creationId xmlns:p14="http://schemas.microsoft.com/office/powerpoint/2010/main" val="209600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“BIG DATA”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0"/>
            <a:ext cx="8793804" cy="540857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dirty="0">
                <a:latin typeface="Arial" charset="0"/>
                <a:ea typeface="Arial" charset="0"/>
                <a:cs typeface="Arial" charset="0"/>
              </a:rPr>
              <a:t>Large amounts of </a:t>
            </a:r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data to process in real time</a:t>
            </a:r>
            <a:endParaRPr lang="en-US" altLang="en-US" sz="2800" dirty="0"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Examples</a:t>
            </a:r>
          </a:p>
          <a:p>
            <a:pPr lvl="1">
              <a:defRPr/>
            </a:pP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Social 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network </a:t>
            </a: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trends (#trending)</a:t>
            </a:r>
            <a:endParaRPr lang="en-US" altLang="en-US" dirty="0">
              <a:latin typeface="Arial" charset="0"/>
              <a:ea typeface="Arial" charset="0"/>
              <a:cs typeface="Arial" charset="0"/>
            </a:endParaRPr>
          </a:p>
          <a:p>
            <a:pPr lvl="1">
              <a:defRPr/>
            </a:pP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Intrusion 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detection </a:t>
            </a: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systems (networks, datacenters)</a:t>
            </a:r>
          </a:p>
          <a:p>
            <a:pPr lvl="1">
              <a:defRPr/>
            </a:pP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Sensors:  Detect earthquakes by correlating vibrations of millions of smartphones</a:t>
            </a:r>
          </a:p>
          <a:p>
            <a:pPr lvl="1">
              <a:defRPr/>
            </a:pP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Fraud 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detection </a:t>
            </a:r>
            <a:endParaRPr lang="en-US" altLang="en-US" dirty="0" smtClean="0">
              <a:latin typeface="Arial" charset="0"/>
              <a:ea typeface="Arial" charset="0"/>
              <a:cs typeface="Arial" charset="0"/>
            </a:endParaRPr>
          </a:p>
          <a:p>
            <a:pPr lvl="2">
              <a:defRPr/>
            </a:pP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Visa:  2000 </a:t>
            </a:r>
            <a:r>
              <a:rPr lang="en-US" altLang="en-US" dirty="0" err="1" smtClean="0">
                <a:latin typeface="Arial" charset="0"/>
                <a:ea typeface="Arial" charset="0"/>
                <a:cs typeface="Arial" charset="0"/>
              </a:rPr>
              <a:t>txn</a:t>
            </a: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 / sec on average, peak ~47,000 / sec</a:t>
            </a:r>
          </a:p>
          <a:p>
            <a:pPr lvl="2">
              <a:defRPr/>
            </a:pPr>
            <a:endParaRPr lang="en-US" altLang="en-US" dirty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 of stream 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85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438861"/>
            <a:ext cx="4040188" cy="639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Tuple-by-Tuple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319253"/>
            <a:ext cx="4040188" cy="3951288"/>
          </a:xfrm>
        </p:spPr>
        <p:txBody>
          <a:bodyPr/>
          <a:lstStyle/>
          <a:p>
            <a:pPr marL="400050" lvl="2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/>
              <a:t>i</a:t>
            </a:r>
            <a:r>
              <a:rPr lang="en-US" sz="2800" dirty="0" smtClean="0"/>
              <a:t>nput</a:t>
            </a:r>
            <a:r>
              <a:rPr lang="en-US" sz="2800" b="1" dirty="0" smtClean="0"/>
              <a:t> </a:t>
            </a:r>
            <a:r>
              <a:rPr lang="en-US" sz="2800" b="1" dirty="0">
                <a:sym typeface="Wingdings"/>
              </a:rPr>
              <a:t>← </a:t>
            </a:r>
            <a:r>
              <a:rPr lang="en-US" sz="2800" b="1" dirty="0" smtClean="0"/>
              <a:t>read</a:t>
            </a:r>
            <a:r>
              <a:rPr lang="en-US" sz="2800" dirty="0" smtClean="0"/>
              <a:t> </a:t>
            </a:r>
          </a:p>
          <a:p>
            <a:pPr marL="400050" lvl="2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 smtClean="0"/>
              <a:t>if </a:t>
            </a:r>
            <a:r>
              <a:rPr lang="en-US" sz="2800" dirty="0"/>
              <a:t>(input &gt; threshold)  {  </a:t>
            </a:r>
            <a:r>
              <a:rPr lang="en-US" sz="2800" dirty="0" smtClean="0"/>
              <a:t>		</a:t>
            </a:r>
            <a:r>
              <a:rPr lang="en-US" sz="2800" b="1" dirty="0" smtClean="0"/>
              <a:t>emit </a:t>
            </a:r>
            <a:r>
              <a:rPr lang="en-US" sz="2800" dirty="0"/>
              <a:t>input </a:t>
            </a:r>
            <a:endParaRPr lang="en-US" sz="2800" dirty="0" smtClean="0"/>
          </a:p>
          <a:p>
            <a:pPr marL="400050" lvl="2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 smtClean="0"/>
              <a:t>}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5025" y="1438861"/>
            <a:ext cx="4041775" cy="639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Micro-batch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548773" y="2319253"/>
            <a:ext cx="4498975" cy="3951288"/>
          </a:xfrm>
        </p:spPr>
        <p:txBody>
          <a:bodyPr>
            <a:noAutofit/>
          </a:bodyPr>
          <a:lstStyle/>
          <a:p>
            <a:pPr marL="402336" lvl="3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 smtClean="0"/>
              <a:t>inputs</a:t>
            </a:r>
            <a:r>
              <a:rPr lang="en-US" sz="2800" b="1" dirty="0" smtClean="0"/>
              <a:t> </a:t>
            </a:r>
            <a:r>
              <a:rPr lang="en-US" sz="2800" b="1" dirty="0">
                <a:sym typeface="Wingdings"/>
              </a:rPr>
              <a:t>← </a:t>
            </a:r>
            <a:r>
              <a:rPr lang="en-US" sz="2800" b="1" dirty="0"/>
              <a:t>read</a:t>
            </a:r>
            <a:r>
              <a:rPr lang="en-US" sz="2800" dirty="0"/>
              <a:t> </a:t>
            </a:r>
            <a:endParaRPr lang="en-US" sz="2800" dirty="0" smtClean="0"/>
          </a:p>
          <a:p>
            <a:pPr marL="402336" lvl="3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 smtClean="0"/>
              <a:t>out = []</a:t>
            </a:r>
          </a:p>
          <a:p>
            <a:pPr marL="402336" lvl="3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 smtClean="0"/>
              <a:t>for input in inputs {</a:t>
            </a:r>
          </a:p>
          <a:p>
            <a:pPr marL="400050" lvl="1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 smtClean="0"/>
              <a:t>		if (input &gt; threshold) {</a:t>
            </a:r>
          </a:p>
          <a:p>
            <a:pPr marL="400050" lvl="1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/>
              <a:t>	</a:t>
            </a:r>
            <a:r>
              <a:rPr lang="en-US" sz="2800" dirty="0" smtClean="0"/>
              <a:t>		</a:t>
            </a:r>
            <a:r>
              <a:rPr lang="en-US" sz="2800" dirty="0" err="1" smtClean="0"/>
              <a:t>out.append</a:t>
            </a:r>
            <a:r>
              <a:rPr lang="en-US" sz="2800" dirty="0" smtClean="0"/>
              <a:t>(input)</a:t>
            </a:r>
          </a:p>
          <a:p>
            <a:pPr marL="400050" lvl="1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 smtClean="0"/>
              <a:t>		}</a:t>
            </a:r>
            <a:endParaRPr lang="en-US" sz="2800" dirty="0"/>
          </a:p>
          <a:p>
            <a:pPr marL="400050" lvl="1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 smtClean="0"/>
              <a:t>}</a:t>
            </a:r>
          </a:p>
          <a:p>
            <a:pPr marL="400050" lvl="1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b="1" dirty="0" smtClean="0"/>
              <a:t>emit </a:t>
            </a:r>
            <a:r>
              <a:rPr lang="en-US" sz="2800" dirty="0" smtClean="0"/>
              <a:t>out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929D7-7AD0-024D-8F69-58F7A677FF7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565204" cy="1066800"/>
          </a:xfrm>
        </p:spPr>
        <p:txBody>
          <a:bodyPr/>
          <a:lstStyle/>
          <a:p>
            <a:r>
              <a:rPr lang="en-US" sz="4400" dirty="0" smtClean="0"/>
              <a:t>Scale “up”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8505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438861"/>
            <a:ext cx="4040188" cy="639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Tuple-by-Tuple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319253"/>
            <a:ext cx="4040188" cy="1458663"/>
          </a:xfrm>
        </p:spPr>
        <p:txBody>
          <a:bodyPr/>
          <a:lstStyle/>
          <a:p>
            <a:pPr marL="400050" lvl="2" indent="0">
              <a:spcBef>
                <a:spcPts val="2400"/>
              </a:spcBef>
              <a:spcAft>
                <a:spcPts val="800"/>
              </a:spcAft>
              <a:buNone/>
            </a:pPr>
            <a:r>
              <a:rPr lang="en-US" sz="2800" dirty="0" smtClean="0"/>
              <a:t>Lower Latency</a:t>
            </a:r>
          </a:p>
          <a:p>
            <a:pPr marL="400050" lvl="2" indent="0">
              <a:spcBef>
                <a:spcPts val="2400"/>
              </a:spcBef>
              <a:spcAft>
                <a:spcPts val="800"/>
              </a:spcAft>
              <a:buNone/>
            </a:pPr>
            <a:r>
              <a:rPr lang="en-US" sz="2800" dirty="0" smtClean="0"/>
              <a:t>Lower Throughput</a:t>
            </a:r>
            <a:endParaRPr lang="en-US" sz="2800" dirty="0"/>
          </a:p>
          <a:p>
            <a:pPr>
              <a:spcBef>
                <a:spcPts val="2400"/>
              </a:spcBef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5025" y="1438861"/>
            <a:ext cx="4041775" cy="639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Micro-batch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548773" y="2319253"/>
            <a:ext cx="4498975" cy="1458663"/>
          </a:xfrm>
        </p:spPr>
        <p:txBody>
          <a:bodyPr>
            <a:noAutofit/>
          </a:bodyPr>
          <a:lstStyle/>
          <a:p>
            <a:pPr marL="402336" lvl="3" indent="0">
              <a:spcBef>
                <a:spcPts val="2400"/>
              </a:spcBef>
              <a:spcAft>
                <a:spcPts val="800"/>
              </a:spcAft>
              <a:buNone/>
            </a:pPr>
            <a:r>
              <a:rPr lang="en-US" sz="2800" dirty="0" smtClean="0"/>
              <a:t>Higher Latency</a:t>
            </a:r>
          </a:p>
          <a:p>
            <a:pPr marL="400050" lvl="1" indent="0">
              <a:spcBef>
                <a:spcPts val="2400"/>
              </a:spcBef>
              <a:spcAft>
                <a:spcPts val="800"/>
              </a:spcAft>
              <a:buNone/>
            </a:pPr>
            <a:r>
              <a:rPr lang="en-US" sz="2800" dirty="0" smtClean="0"/>
              <a:t>Higher Throughput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929D7-7AD0-024D-8F69-58F7A677FF7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565204" cy="1066800"/>
          </a:xfrm>
        </p:spPr>
        <p:txBody>
          <a:bodyPr/>
          <a:lstStyle/>
          <a:p>
            <a:r>
              <a:rPr lang="en-US" sz="4400" dirty="0" smtClean="0"/>
              <a:t>Scale “up”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270335" y="4075690"/>
            <a:ext cx="8556876" cy="187692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3800"/>
              </a:lnSpc>
            </a:pPr>
            <a:r>
              <a:rPr lang="en-US" sz="2600" dirty="0" smtClean="0">
                <a:solidFill>
                  <a:schemeClr val="tx1"/>
                </a:solidFill>
                <a:latin typeface="+mn-lt"/>
              </a:rPr>
              <a:t>Why?  </a:t>
            </a:r>
            <a:r>
              <a:rPr lang="en-US" sz="2600" b="0" dirty="0" smtClean="0">
                <a:solidFill>
                  <a:schemeClr val="tx1"/>
                </a:solidFill>
                <a:latin typeface="+mn-lt"/>
              </a:rPr>
              <a:t>Each read/write is an system call into kernel.  More cycles performing kernel/application transitions (context switches), less actually spent processing data.</a:t>
            </a:r>
            <a:endParaRPr lang="en-US" sz="26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132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together…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42962" y="3626644"/>
            <a:ext cx="4914901" cy="442912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81800" y="3624262"/>
            <a:ext cx="1912296" cy="442912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60895" y="3593266"/>
            <a:ext cx="4974956" cy="576302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96746" y="3643272"/>
            <a:ext cx="2018654" cy="576302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19563"/>
            <a:ext cx="8802578" cy="489522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52778" y="3853076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map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71802" y="3853076"/>
            <a:ext cx="1239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combine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50296" y="3853076"/>
            <a:ext cx="120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partition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35479" y="3853076"/>
            <a:ext cx="102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reduce</a:t>
            </a:r>
          </a:p>
        </p:txBody>
      </p:sp>
    </p:spTree>
    <p:extLst>
      <p:ext uri="{BB962C8B-B14F-4D97-AF65-F5344CB8AC3E}">
        <p14:creationId xmlns:p14="http://schemas.microsoft.com/office/powerpoint/2010/main" val="73419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Scale “out”</a:t>
            </a:r>
            <a:endParaRPr lang="en-US" sz="4400" dirty="0"/>
          </a:p>
        </p:txBody>
      </p:sp>
      <p:grpSp>
        <p:nvGrpSpPr>
          <p:cNvPr id="107" name="Group 106"/>
          <p:cNvGrpSpPr/>
          <p:nvPr/>
        </p:nvGrpSpPr>
        <p:grpSpPr>
          <a:xfrm>
            <a:off x="350196" y="1756530"/>
            <a:ext cx="8377586" cy="1553804"/>
            <a:chOff x="350196" y="1756530"/>
            <a:chExt cx="8377586" cy="1553804"/>
          </a:xfrm>
        </p:grpSpPr>
        <p:cxnSp>
          <p:nvCxnSpPr>
            <p:cNvPr id="18" name="Straight Arrow Connector 17"/>
            <p:cNvCxnSpPr>
              <a:cxnSpLocks/>
            </p:cNvCxnSpPr>
            <p:nvPr/>
          </p:nvCxnSpPr>
          <p:spPr>
            <a:xfrm flipV="1">
              <a:off x="350196" y="2181648"/>
              <a:ext cx="3383280" cy="1097280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cxnSpLocks noChangeAspect="1"/>
            </p:cNvCxnSpPr>
            <p:nvPr/>
          </p:nvCxnSpPr>
          <p:spPr>
            <a:xfrm flipV="1">
              <a:off x="5344502" y="2374151"/>
              <a:ext cx="3383280" cy="1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" name="Rectangle 4"/>
            <p:cNvSpPr>
              <a:spLocks noChangeAspect="1"/>
            </p:cNvSpPr>
            <p:nvPr/>
          </p:nvSpPr>
          <p:spPr>
            <a:xfrm>
              <a:off x="3907328" y="1756530"/>
              <a:ext cx="1227222" cy="123524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1155106" y="2756249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1778342" y="2567923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2401578" y="2379597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3024814" y="2191271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531870" y="2944574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6169867" y="2191271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6793103" y="2191271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7416339" y="2191271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8039574" y="2191271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5546631" y="2191271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386288" y="4519236"/>
            <a:ext cx="8378791" cy="1618647"/>
            <a:chOff x="386288" y="4519236"/>
            <a:chExt cx="8378791" cy="1618647"/>
          </a:xfrm>
        </p:grpSpPr>
        <p:cxnSp>
          <p:nvCxnSpPr>
            <p:cNvPr id="19" name="Straight Arrow Connector 18"/>
            <p:cNvCxnSpPr>
              <a:cxnSpLocks/>
            </p:cNvCxnSpPr>
            <p:nvPr/>
          </p:nvCxnSpPr>
          <p:spPr>
            <a:xfrm>
              <a:off x="386288" y="4607217"/>
              <a:ext cx="3355848" cy="1097280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cxnSpLocks noChangeAspect="1"/>
            </p:cNvCxnSpPr>
            <p:nvPr/>
          </p:nvCxnSpPr>
          <p:spPr>
            <a:xfrm flipV="1">
              <a:off x="5381799" y="5520262"/>
              <a:ext cx="3383280" cy="1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3907328" y="4902641"/>
              <a:ext cx="1227222" cy="123524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1192403" y="4723773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1815639" y="4928310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2438875" y="5132847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3062111" y="5337382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569167" y="4519236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6207164" y="5337382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6830400" y="5337382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7453636" y="5337382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8076871" y="5337382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5583928" y="5337382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cxnSp>
        <p:nvCxnSpPr>
          <p:cNvPr id="46" name="Straight Arrow Connector 45"/>
          <p:cNvCxnSpPr>
            <a:cxnSpLocks noChangeAspect="1"/>
          </p:cNvCxnSpPr>
          <p:nvPr/>
        </p:nvCxnSpPr>
        <p:spPr>
          <a:xfrm flipV="1">
            <a:off x="376666" y="3927955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 noChangeAspect="1"/>
          </p:cNvCxnSpPr>
          <p:nvPr/>
        </p:nvCxnSpPr>
        <p:spPr>
          <a:xfrm flipV="1">
            <a:off x="5370972" y="3927955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ectangle 47"/>
          <p:cNvSpPr>
            <a:spLocks noChangeAspect="1"/>
          </p:cNvSpPr>
          <p:nvPr/>
        </p:nvSpPr>
        <p:spPr>
          <a:xfrm>
            <a:off x="3907328" y="3310334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1181576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1804812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2428048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3051284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58340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6196337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6819573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7442809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066044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5573101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613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>
            <a:cxnSpLocks/>
          </p:cNvCxnSpPr>
          <p:nvPr/>
        </p:nvCxnSpPr>
        <p:spPr>
          <a:xfrm flipV="1">
            <a:off x="350196" y="2181648"/>
            <a:ext cx="3383280" cy="109728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 noChangeAspect="1"/>
          </p:cNvCxnSpPr>
          <p:nvPr/>
        </p:nvCxnSpPr>
        <p:spPr>
          <a:xfrm flipV="1">
            <a:off x="5344502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sz="3600" dirty="0" smtClean="0"/>
              <a:t>Stateless operations: trivially parallelized</a:t>
            </a:r>
            <a:endParaRPr lang="en-US" sz="3600" dirty="0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3907328" y="175653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155106" y="2756249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778342" y="2567923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401578" y="2379597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024814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31870" y="2944574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6169867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6793103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416339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8039574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546631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386288" y="4607217"/>
            <a:ext cx="3355848" cy="109728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 noChangeAspect="1"/>
          </p:cNvCxnSpPr>
          <p:nvPr/>
        </p:nvCxnSpPr>
        <p:spPr>
          <a:xfrm flipV="1">
            <a:off x="5381799" y="5520262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>
            <a:spLocks noChangeAspect="1"/>
          </p:cNvSpPr>
          <p:nvPr/>
        </p:nvSpPr>
        <p:spPr>
          <a:xfrm>
            <a:off x="3907328" y="4902641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1192403" y="4723773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1815639" y="4928310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2438875" y="5132847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3062111" y="5337382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569167" y="4519236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6207164" y="5337382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6830400" y="5337382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7453636" y="5337382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8076871" y="5337382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5583928" y="5337382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46" name="Straight Arrow Connector 45"/>
          <p:cNvCxnSpPr>
            <a:cxnSpLocks noChangeAspect="1"/>
          </p:cNvCxnSpPr>
          <p:nvPr/>
        </p:nvCxnSpPr>
        <p:spPr>
          <a:xfrm flipV="1">
            <a:off x="376666" y="3927955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 noChangeAspect="1"/>
          </p:cNvCxnSpPr>
          <p:nvPr/>
        </p:nvCxnSpPr>
        <p:spPr>
          <a:xfrm flipV="1">
            <a:off x="5370972" y="3927955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ectangle 47"/>
          <p:cNvSpPr>
            <a:spLocks noChangeAspect="1"/>
          </p:cNvSpPr>
          <p:nvPr/>
        </p:nvSpPr>
        <p:spPr>
          <a:xfrm>
            <a:off x="3907328" y="3310334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1181576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1804812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2428048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3051284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58340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6196337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6819573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7442809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066044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5573101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4062518" y="2236991"/>
            <a:ext cx="954140" cy="274320"/>
            <a:chOff x="1960017" y="7942245"/>
            <a:chExt cx="954140" cy="274320"/>
          </a:xfrm>
        </p:grpSpPr>
        <p:sp>
          <p:nvSpPr>
            <p:cNvPr id="66" name="Rectangle 65"/>
            <p:cNvSpPr>
              <a:spLocks noChangeAspect="1"/>
            </p:cNvSpPr>
            <p:nvPr/>
          </p:nvSpPr>
          <p:spPr>
            <a:xfrm>
              <a:off x="1960017" y="7942245"/>
              <a:ext cx="272539" cy="27432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66"/>
            <p:cNvSpPr>
              <a:spLocks noChangeAspect="1"/>
            </p:cNvSpPr>
            <p:nvPr/>
          </p:nvSpPr>
          <p:spPr>
            <a:xfrm>
              <a:off x="2641618" y="7942245"/>
              <a:ext cx="272539" cy="27432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F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4062518" y="3790795"/>
            <a:ext cx="954140" cy="274320"/>
            <a:chOff x="1960017" y="7942245"/>
            <a:chExt cx="954140" cy="274320"/>
          </a:xfrm>
        </p:grpSpPr>
        <p:sp>
          <p:nvSpPr>
            <p:cNvPr id="99" name="Rectangle 98"/>
            <p:cNvSpPr>
              <a:spLocks noChangeAspect="1"/>
            </p:cNvSpPr>
            <p:nvPr/>
          </p:nvSpPr>
          <p:spPr>
            <a:xfrm>
              <a:off x="1960017" y="7942245"/>
              <a:ext cx="272539" cy="27432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/>
            <p:cNvSpPr>
              <a:spLocks noChangeAspect="1"/>
            </p:cNvSpPr>
            <p:nvPr/>
          </p:nvSpPr>
          <p:spPr>
            <a:xfrm>
              <a:off x="2641618" y="7942245"/>
              <a:ext cx="272539" cy="27432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F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045434" y="5383102"/>
            <a:ext cx="954140" cy="274320"/>
            <a:chOff x="1960017" y="7942245"/>
            <a:chExt cx="954140" cy="274320"/>
          </a:xfrm>
        </p:grpSpPr>
        <p:sp>
          <p:nvSpPr>
            <p:cNvPr id="104" name="Rectangle 103"/>
            <p:cNvSpPr>
              <a:spLocks noChangeAspect="1"/>
            </p:cNvSpPr>
            <p:nvPr/>
          </p:nvSpPr>
          <p:spPr>
            <a:xfrm>
              <a:off x="1960017" y="7942245"/>
              <a:ext cx="272539" cy="27432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5" name="Rectangle 104"/>
            <p:cNvSpPr>
              <a:spLocks noChangeAspect="1"/>
            </p:cNvSpPr>
            <p:nvPr/>
          </p:nvSpPr>
          <p:spPr>
            <a:xfrm>
              <a:off x="2641618" y="7942245"/>
              <a:ext cx="272539" cy="27432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F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378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Aggregations: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eed to join results across parallel computations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complicates parallelization</a:t>
            </a:r>
            <a:endParaRPr lang="en-US" dirty="0"/>
          </a:p>
        </p:txBody>
      </p:sp>
      <p:cxnSp>
        <p:nvCxnSpPr>
          <p:cNvPr id="6" name="Straight Arrow Connector 5"/>
          <p:cNvCxnSpPr>
            <a:cxnSpLocks noChangeAspect="1"/>
          </p:cNvCxnSpPr>
          <p:nvPr/>
        </p:nvCxnSpPr>
        <p:spPr>
          <a:xfrm>
            <a:off x="871975" y="4585796"/>
            <a:ext cx="1078029" cy="13373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4157198" y="3981548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 err="1" smtClean="0">
                <a:solidFill>
                  <a:schemeClr val="tx1"/>
                </a:solidFill>
              </a:rPr>
              <a:t>Avg</a:t>
            </a:r>
            <a:endParaRPr lang="en-US" sz="3600" b="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1950004" y="3981548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 err="1" smtClean="0">
                <a:solidFill>
                  <a:schemeClr val="tx1"/>
                </a:solidFill>
              </a:rPr>
              <a:t>CtoF</a:t>
            </a:r>
            <a:endParaRPr lang="en-US" sz="3600" b="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6364392" y="3981548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400" b="0" dirty="0" smtClean="0">
                <a:solidFill>
                  <a:schemeClr val="tx1"/>
                </a:solidFill>
              </a:rPr>
              <a:t>Filter</a:t>
            </a:r>
            <a:endParaRPr lang="en-US" sz="3400" b="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cxnSpLocks noChangeAspect="1"/>
            <a:endCxn id="9" idx="1"/>
          </p:cNvCxnSpPr>
          <p:nvPr/>
        </p:nvCxnSpPr>
        <p:spPr>
          <a:xfrm>
            <a:off x="3177226" y="4599169"/>
            <a:ext cx="979972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Aspect="1"/>
            <a:stCxn id="9" idx="3"/>
          </p:cNvCxnSpPr>
          <p:nvPr/>
        </p:nvCxnSpPr>
        <p:spPr>
          <a:xfrm>
            <a:off x="5384420" y="4599169"/>
            <a:ext cx="979972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  <a:stCxn id="9" idx="3"/>
          </p:cNvCxnSpPr>
          <p:nvPr/>
        </p:nvCxnSpPr>
        <p:spPr>
          <a:xfrm flipV="1">
            <a:off x="7591614" y="4585795"/>
            <a:ext cx="914400" cy="13374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3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1"/>
            <a:ext cx="8565204" cy="1505750"/>
          </a:xfrm>
        </p:spPr>
        <p:txBody>
          <a:bodyPr/>
          <a:lstStyle/>
          <a:p>
            <a:r>
              <a:rPr lang="en-US" dirty="0" smtClean="0"/>
              <a:t>Aggregations: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eed to join results across parallel computations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51173" y="6553200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complicates </a:t>
            </a:r>
            <a:r>
              <a:rPr lang="en-US" dirty="0"/>
              <a:t>parallelization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469779" y="4592483"/>
            <a:ext cx="91440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4149185" y="3981548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 err="1" smtClean="0">
                <a:solidFill>
                  <a:schemeClr val="tx1"/>
                </a:solidFill>
              </a:rPr>
              <a:t>Avg</a:t>
            </a:r>
            <a:endParaRPr lang="en-US" sz="3600" b="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1421766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CtoF</a:t>
            </a:r>
            <a:endParaRPr lang="en-US" sz="22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cxnSpLocks noChangeAspect="1"/>
            <a:stCxn id="28" idx="3"/>
            <a:endCxn id="7" idx="1"/>
          </p:cNvCxnSpPr>
          <p:nvPr/>
        </p:nvCxnSpPr>
        <p:spPr>
          <a:xfrm>
            <a:off x="3268311" y="4599169"/>
            <a:ext cx="880874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Aspect="1"/>
            <a:stCxn id="7" idx="3"/>
            <a:endCxn id="30" idx="1"/>
          </p:cNvCxnSpPr>
          <p:nvPr/>
        </p:nvCxnSpPr>
        <p:spPr>
          <a:xfrm>
            <a:off x="5376407" y="4599169"/>
            <a:ext cx="123557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7452969" y="4592482"/>
            <a:ext cx="723922" cy="13374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 noChangeAspect="1"/>
          </p:cNvSpPr>
          <p:nvPr/>
        </p:nvSpPr>
        <p:spPr>
          <a:xfrm>
            <a:off x="1421766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CtoF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1421766" y="548084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CtoF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>
            <a:spLocks noChangeAspect="1"/>
          </p:cNvSpPr>
          <p:nvPr/>
        </p:nvSpPr>
        <p:spPr>
          <a:xfrm>
            <a:off x="2445351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Cnt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2445351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Cnt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>
            <a:spLocks noChangeAspect="1"/>
          </p:cNvSpPr>
          <p:nvPr/>
        </p:nvSpPr>
        <p:spPr>
          <a:xfrm>
            <a:off x="2445351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Cnt</a:t>
            </a:r>
            <a:endParaRPr lang="en-US" sz="2200" dirty="0" smtClean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>
            <a:spLocks noChangeAspect="1"/>
          </p:cNvSpPr>
          <p:nvPr/>
        </p:nvSpPr>
        <p:spPr>
          <a:xfrm>
            <a:off x="6611986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Filter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>
            <a:spLocks noChangeAspect="1"/>
          </p:cNvSpPr>
          <p:nvPr/>
        </p:nvSpPr>
        <p:spPr>
          <a:xfrm>
            <a:off x="6611986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Filter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>
            <a:spLocks noChangeAspect="1"/>
          </p:cNvSpPr>
          <p:nvPr/>
        </p:nvSpPr>
        <p:spPr>
          <a:xfrm>
            <a:off x="6611986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Filter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cxnSpLocks noChangeAspect="1"/>
            <a:stCxn id="7" idx="3"/>
            <a:endCxn id="32" idx="1"/>
          </p:cNvCxnSpPr>
          <p:nvPr/>
        </p:nvCxnSpPr>
        <p:spPr>
          <a:xfrm flipV="1">
            <a:off x="5376407" y="3329438"/>
            <a:ext cx="1235579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cxnSpLocks noChangeAspect="1"/>
            <a:stCxn id="7" idx="3"/>
            <a:endCxn id="31" idx="1"/>
          </p:cNvCxnSpPr>
          <p:nvPr/>
        </p:nvCxnSpPr>
        <p:spPr>
          <a:xfrm>
            <a:off x="5376407" y="4599169"/>
            <a:ext cx="1235579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</p:cNvCxnSpPr>
          <p:nvPr/>
        </p:nvCxnSpPr>
        <p:spPr>
          <a:xfrm>
            <a:off x="7451953" y="5887514"/>
            <a:ext cx="723922" cy="13374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cxnSpLocks/>
          </p:cNvCxnSpPr>
          <p:nvPr/>
        </p:nvCxnSpPr>
        <p:spPr>
          <a:xfrm>
            <a:off x="7451953" y="3297450"/>
            <a:ext cx="723922" cy="13374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 noChangeAspect="1"/>
            <a:stCxn id="29" idx="3"/>
            <a:endCxn id="7" idx="1"/>
          </p:cNvCxnSpPr>
          <p:nvPr/>
        </p:nvCxnSpPr>
        <p:spPr>
          <a:xfrm flipV="1">
            <a:off x="3268311" y="4599169"/>
            <a:ext cx="880874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 noChangeAspect="1"/>
            <a:stCxn id="27" idx="3"/>
            <a:endCxn id="7" idx="1"/>
          </p:cNvCxnSpPr>
          <p:nvPr/>
        </p:nvCxnSpPr>
        <p:spPr>
          <a:xfrm>
            <a:off x="3268311" y="3329438"/>
            <a:ext cx="880874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/>
          </p:cNvCxnSpPr>
          <p:nvPr/>
        </p:nvCxnSpPr>
        <p:spPr>
          <a:xfrm>
            <a:off x="469779" y="5907945"/>
            <a:ext cx="91440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</p:cNvCxnSpPr>
          <p:nvPr/>
        </p:nvCxnSpPr>
        <p:spPr>
          <a:xfrm>
            <a:off x="469779" y="3341358"/>
            <a:ext cx="91440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 noChangeAspect="1"/>
            <a:stCxn id="8" idx="3"/>
            <a:endCxn id="27" idx="1"/>
          </p:cNvCxnSpPr>
          <p:nvPr/>
        </p:nvCxnSpPr>
        <p:spPr>
          <a:xfrm>
            <a:off x="2244726" y="3329438"/>
            <a:ext cx="200625" cy="0"/>
          </a:xfrm>
          <a:prstGeom prst="straightConnector1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 noChangeAspect="1"/>
          </p:cNvCxnSpPr>
          <p:nvPr/>
        </p:nvCxnSpPr>
        <p:spPr>
          <a:xfrm>
            <a:off x="2246614" y="4588742"/>
            <a:ext cx="200625" cy="0"/>
          </a:xfrm>
          <a:prstGeom prst="straightConnector1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cxnSpLocks noChangeAspect="1"/>
          </p:cNvCxnSpPr>
          <p:nvPr/>
        </p:nvCxnSpPr>
        <p:spPr>
          <a:xfrm>
            <a:off x="2256049" y="5912215"/>
            <a:ext cx="200625" cy="0"/>
          </a:xfrm>
          <a:prstGeom prst="straightConnector1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30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1"/>
            <a:ext cx="8565204" cy="1505750"/>
          </a:xfrm>
        </p:spPr>
        <p:txBody>
          <a:bodyPr/>
          <a:lstStyle/>
          <a:p>
            <a:r>
              <a:rPr lang="en-US" dirty="0" smtClean="0"/>
              <a:t>Aggregations: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eed to join results across parallel computations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51173" y="6553200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Parallelization complicates fault-tolerance</a:t>
            </a:r>
            <a:endParaRPr lang="en-US" sz="3600" dirty="0"/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469779" y="4592483"/>
            <a:ext cx="91440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4149185" y="3981548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 err="1" smtClean="0">
                <a:solidFill>
                  <a:schemeClr val="tx1"/>
                </a:solidFill>
              </a:rPr>
              <a:t>Avg</a:t>
            </a:r>
            <a:endParaRPr lang="en-US" sz="3600" b="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1421766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CtoF</a:t>
            </a:r>
            <a:endParaRPr lang="en-US" sz="22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cxnSpLocks noChangeAspect="1"/>
            <a:stCxn id="28" idx="3"/>
            <a:endCxn id="7" idx="1"/>
          </p:cNvCxnSpPr>
          <p:nvPr/>
        </p:nvCxnSpPr>
        <p:spPr>
          <a:xfrm>
            <a:off x="3268311" y="4599169"/>
            <a:ext cx="880874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Aspect="1"/>
            <a:stCxn id="7" idx="3"/>
            <a:endCxn id="30" idx="1"/>
          </p:cNvCxnSpPr>
          <p:nvPr/>
        </p:nvCxnSpPr>
        <p:spPr>
          <a:xfrm>
            <a:off x="5376407" y="4599169"/>
            <a:ext cx="123557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7452969" y="4592482"/>
            <a:ext cx="723922" cy="13374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 noChangeAspect="1"/>
          </p:cNvSpPr>
          <p:nvPr/>
        </p:nvSpPr>
        <p:spPr>
          <a:xfrm>
            <a:off x="1421766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CtoF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1421766" y="548084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CtoF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>
            <a:spLocks noChangeAspect="1"/>
          </p:cNvSpPr>
          <p:nvPr/>
        </p:nvSpPr>
        <p:spPr>
          <a:xfrm>
            <a:off x="2445351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Cnt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2445351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Cnt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>
            <a:spLocks noChangeAspect="1"/>
          </p:cNvSpPr>
          <p:nvPr/>
        </p:nvSpPr>
        <p:spPr>
          <a:xfrm>
            <a:off x="2445351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Cnt</a:t>
            </a:r>
            <a:endParaRPr lang="en-US" sz="2200" dirty="0" smtClean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>
            <a:spLocks noChangeAspect="1"/>
          </p:cNvSpPr>
          <p:nvPr/>
        </p:nvSpPr>
        <p:spPr>
          <a:xfrm>
            <a:off x="6611986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Filter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>
            <a:spLocks noChangeAspect="1"/>
          </p:cNvSpPr>
          <p:nvPr/>
        </p:nvSpPr>
        <p:spPr>
          <a:xfrm>
            <a:off x="6611986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Filter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>
            <a:spLocks noChangeAspect="1"/>
          </p:cNvSpPr>
          <p:nvPr/>
        </p:nvSpPr>
        <p:spPr>
          <a:xfrm>
            <a:off x="6611986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Filter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cxnSpLocks noChangeAspect="1"/>
            <a:stCxn id="7" idx="3"/>
            <a:endCxn id="32" idx="1"/>
          </p:cNvCxnSpPr>
          <p:nvPr/>
        </p:nvCxnSpPr>
        <p:spPr>
          <a:xfrm flipV="1">
            <a:off x="5376407" y="3329438"/>
            <a:ext cx="1235579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cxnSpLocks noChangeAspect="1"/>
            <a:stCxn id="7" idx="3"/>
            <a:endCxn id="31" idx="1"/>
          </p:cNvCxnSpPr>
          <p:nvPr/>
        </p:nvCxnSpPr>
        <p:spPr>
          <a:xfrm>
            <a:off x="5376407" y="4599169"/>
            <a:ext cx="1235579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</p:cNvCxnSpPr>
          <p:nvPr/>
        </p:nvCxnSpPr>
        <p:spPr>
          <a:xfrm>
            <a:off x="7451953" y="5887514"/>
            <a:ext cx="723922" cy="13374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cxnSpLocks/>
          </p:cNvCxnSpPr>
          <p:nvPr/>
        </p:nvCxnSpPr>
        <p:spPr>
          <a:xfrm>
            <a:off x="7451953" y="3297450"/>
            <a:ext cx="723922" cy="13374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 noChangeAspect="1"/>
            <a:stCxn id="29" idx="3"/>
            <a:endCxn id="7" idx="1"/>
          </p:cNvCxnSpPr>
          <p:nvPr/>
        </p:nvCxnSpPr>
        <p:spPr>
          <a:xfrm flipV="1">
            <a:off x="3268311" y="4599169"/>
            <a:ext cx="880874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 noChangeAspect="1"/>
            <a:stCxn id="27" idx="3"/>
            <a:endCxn id="7" idx="1"/>
          </p:cNvCxnSpPr>
          <p:nvPr/>
        </p:nvCxnSpPr>
        <p:spPr>
          <a:xfrm>
            <a:off x="3268311" y="3329438"/>
            <a:ext cx="880874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/>
          </p:cNvCxnSpPr>
          <p:nvPr/>
        </p:nvCxnSpPr>
        <p:spPr>
          <a:xfrm>
            <a:off x="469779" y="5907945"/>
            <a:ext cx="91440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</p:cNvCxnSpPr>
          <p:nvPr/>
        </p:nvCxnSpPr>
        <p:spPr>
          <a:xfrm>
            <a:off x="469779" y="3341358"/>
            <a:ext cx="91440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 noChangeAspect="1"/>
            <a:stCxn id="8" idx="3"/>
            <a:endCxn id="27" idx="1"/>
          </p:cNvCxnSpPr>
          <p:nvPr/>
        </p:nvCxnSpPr>
        <p:spPr>
          <a:xfrm>
            <a:off x="2244726" y="3329438"/>
            <a:ext cx="200625" cy="0"/>
          </a:xfrm>
          <a:prstGeom prst="straightConnector1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 noChangeAspect="1"/>
          </p:cNvCxnSpPr>
          <p:nvPr/>
        </p:nvCxnSpPr>
        <p:spPr>
          <a:xfrm>
            <a:off x="2246614" y="4588742"/>
            <a:ext cx="200625" cy="0"/>
          </a:xfrm>
          <a:prstGeom prst="straightConnector1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cxnSpLocks noChangeAspect="1"/>
          </p:cNvCxnSpPr>
          <p:nvPr/>
        </p:nvCxnSpPr>
        <p:spPr>
          <a:xfrm>
            <a:off x="2256049" y="5912215"/>
            <a:ext cx="200625" cy="0"/>
          </a:xfrm>
          <a:prstGeom prst="straightConnector1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Lightning Bolt 4"/>
          <p:cNvSpPr/>
          <p:nvPr/>
        </p:nvSpPr>
        <p:spPr>
          <a:xfrm>
            <a:off x="2687227" y="2632653"/>
            <a:ext cx="880874" cy="870857"/>
          </a:xfrm>
          <a:prstGeom prst="lightningBol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74653" y="4005521"/>
            <a:ext cx="422285" cy="41707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880985" y="5344468"/>
            <a:ext cx="1763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- blocks -</a:t>
            </a:r>
          </a:p>
        </p:txBody>
      </p:sp>
    </p:spTree>
    <p:extLst>
      <p:ext uri="{BB962C8B-B14F-4D97-AF65-F5344CB8AC3E}">
        <p14:creationId xmlns:p14="http://schemas.microsoft.com/office/powerpoint/2010/main" val="70212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8D88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1"/>
            <a:ext cx="8565204" cy="1505750"/>
          </a:xfrm>
        </p:spPr>
        <p:txBody>
          <a:bodyPr/>
          <a:lstStyle/>
          <a:p>
            <a:r>
              <a:rPr lang="en-US" dirty="0" smtClean="0"/>
              <a:t>Compute trending keywords</a:t>
            </a:r>
          </a:p>
          <a:p>
            <a:pPr lvl="1"/>
            <a:r>
              <a:rPr lang="en-US" dirty="0" smtClean="0"/>
              <a:t>E.g.,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51173" y="6553200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parallelize joins</a:t>
            </a:r>
            <a:endParaRPr lang="en-US" dirty="0"/>
          </a:p>
        </p:txBody>
      </p:sp>
      <p:cxnSp>
        <p:nvCxnSpPr>
          <p:cNvPr id="6" name="Straight Arrow Connector 5"/>
          <p:cNvCxnSpPr>
            <a:cxnSpLocks/>
            <a:endCxn id="28" idx="1"/>
          </p:cNvCxnSpPr>
          <p:nvPr/>
        </p:nvCxnSpPr>
        <p:spPr>
          <a:xfrm>
            <a:off x="469779" y="4592484"/>
            <a:ext cx="1975572" cy="668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4149185" y="3981548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 smtClean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3600" b="0" dirty="0" smtClean="0">
                <a:solidFill>
                  <a:schemeClr val="tx1"/>
                </a:solidFill>
              </a:rPr>
              <a:t>/ key</a:t>
            </a:r>
            <a:endParaRPr lang="en-US" sz="3600" b="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cxnSpLocks noChangeAspect="1"/>
            <a:stCxn id="28" idx="3"/>
            <a:endCxn id="7" idx="1"/>
          </p:cNvCxnSpPr>
          <p:nvPr/>
        </p:nvCxnSpPr>
        <p:spPr>
          <a:xfrm>
            <a:off x="3268311" y="4599169"/>
            <a:ext cx="880874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Aspect="1"/>
            <a:stCxn id="7" idx="3"/>
            <a:endCxn id="30" idx="1"/>
          </p:cNvCxnSpPr>
          <p:nvPr/>
        </p:nvCxnSpPr>
        <p:spPr>
          <a:xfrm>
            <a:off x="5376407" y="4599169"/>
            <a:ext cx="77837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>
            <a:spLocks noChangeAspect="1"/>
          </p:cNvSpPr>
          <p:nvPr/>
        </p:nvSpPr>
        <p:spPr>
          <a:xfrm>
            <a:off x="2445351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</a:rPr>
              <a:t>/</a:t>
            </a:r>
            <a:r>
              <a:rPr lang="en-US" sz="2200" dirty="0" smtClean="0">
                <a:solidFill>
                  <a:schemeClr val="tx1"/>
                </a:solidFill>
              </a:rPr>
              <a:t> key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2445351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r>
              <a:rPr lang="en-US" sz="2200" dirty="0">
                <a:solidFill>
                  <a:schemeClr val="tx1"/>
                </a:solidFill>
              </a:rPr>
              <a:t>/ key</a:t>
            </a:r>
          </a:p>
        </p:txBody>
      </p:sp>
      <p:sp>
        <p:nvSpPr>
          <p:cNvPr id="29" name="Rectangle 28"/>
          <p:cNvSpPr>
            <a:spLocks noChangeAspect="1"/>
          </p:cNvSpPr>
          <p:nvPr/>
        </p:nvSpPr>
        <p:spPr>
          <a:xfrm>
            <a:off x="2445351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r>
              <a:rPr lang="en-US" sz="2200" dirty="0">
                <a:solidFill>
                  <a:schemeClr val="tx1"/>
                </a:solidFill>
              </a:rPr>
              <a:t>/ key</a:t>
            </a:r>
          </a:p>
        </p:txBody>
      </p:sp>
      <p:sp>
        <p:nvSpPr>
          <p:cNvPr id="30" name="Rectangle 29"/>
          <p:cNvSpPr>
            <a:spLocks noChangeAspect="1"/>
          </p:cNvSpPr>
          <p:nvPr/>
        </p:nvSpPr>
        <p:spPr>
          <a:xfrm>
            <a:off x="6154786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Sort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>
            <a:spLocks noChangeAspect="1"/>
          </p:cNvSpPr>
          <p:nvPr/>
        </p:nvSpPr>
        <p:spPr>
          <a:xfrm>
            <a:off x="7451325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top-k</a:t>
            </a:r>
          </a:p>
        </p:txBody>
      </p:sp>
      <p:cxnSp>
        <p:nvCxnSpPr>
          <p:cNvPr id="41" name="Straight Arrow Connector 40"/>
          <p:cNvCxnSpPr>
            <a:cxnSpLocks noChangeAspect="1"/>
            <a:stCxn id="30" idx="3"/>
            <a:endCxn id="31" idx="1"/>
          </p:cNvCxnSpPr>
          <p:nvPr/>
        </p:nvCxnSpPr>
        <p:spPr>
          <a:xfrm>
            <a:off x="6977746" y="4599169"/>
            <a:ext cx="47357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  <a:stCxn id="31" idx="3"/>
          </p:cNvCxnSpPr>
          <p:nvPr/>
        </p:nvCxnSpPr>
        <p:spPr>
          <a:xfrm>
            <a:off x="8274285" y="4599169"/>
            <a:ext cx="723922" cy="6687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 noChangeAspect="1"/>
            <a:stCxn id="29" idx="3"/>
            <a:endCxn id="7" idx="1"/>
          </p:cNvCxnSpPr>
          <p:nvPr/>
        </p:nvCxnSpPr>
        <p:spPr>
          <a:xfrm flipV="1">
            <a:off x="3268311" y="4599169"/>
            <a:ext cx="880874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 noChangeAspect="1"/>
            <a:stCxn id="27" idx="3"/>
            <a:endCxn id="7" idx="1"/>
          </p:cNvCxnSpPr>
          <p:nvPr/>
        </p:nvCxnSpPr>
        <p:spPr>
          <a:xfrm>
            <a:off x="3268311" y="3329438"/>
            <a:ext cx="880874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/>
          </p:cNvCxnSpPr>
          <p:nvPr/>
        </p:nvCxnSpPr>
        <p:spPr>
          <a:xfrm flipV="1">
            <a:off x="469779" y="5900888"/>
            <a:ext cx="1975572" cy="7058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  <a:endCxn id="27" idx="1"/>
          </p:cNvCxnSpPr>
          <p:nvPr/>
        </p:nvCxnSpPr>
        <p:spPr>
          <a:xfrm flipV="1">
            <a:off x="469779" y="3329438"/>
            <a:ext cx="1975572" cy="1192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880985" y="5344468"/>
            <a:ext cx="1763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- blocks -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855" y="2728830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portion tweets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855" y="4026057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charset="0"/>
                <a:ea typeface="Arial" charset="0"/>
                <a:cs typeface="Arial" charset="0"/>
              </a:rPr>
              <a:t>portion tweets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855" y="5339460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charset="0"/>
                <a:ea typeface="Arial" charset="0"/>
                <a:cs typeface="Arial" charset="0"/>
              </a:rPr>
              <a:t>portion tweets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2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51173" y="6553200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parallelize joins</a:t>
            </a:r>
            <a:endParaRPr lang="en-US" dirty="0"/>
          </a:p>
        </p:txBody>
      </p:sp>
      <p:cxnSp>
        <p:nvCxnSpPr>
          <p:cNvPr id="6" name="Straight Arrow Connector 5"/>
          <p:cNvCxnSpPr>
            <a:cxnSpLocks/>
            <a:endCxn id="28" idx="1"/>
          </p:cNvCxnSpPr>
          <p:nvPr/>
        </p:nvCxnSpPr>
        <p:spPr>
          <a:xfrm>
            <a:off x="469779" y="4592484"/>
            <a:ext cx="1975572" cy="668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 noChangeAspect="1"/>
            <a:stCxn id="28" idx="3"/>
            <a:endCxn id="25" idx="1"/>
          </p:cNvCxnSpPr>
          <p:nvPr/>
        </p:nvCxnSpPr>
        <p:spPr>
          <a:xfrm>
            <a:off x="3268311" y="4599169"/>
            <a:ext cx="143764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Aspect="1"/>
            <a:stCxn id="25" idx="3"/>
            <a:endCxn id="30" idx="1"/>
          </p:cNvCxnSpPr>
          <p:nvPr/>
        </p:nvCxnSpPr>
        <p:spPr>
          <a:xfrm>
            <a:off x="5528911" y="4599169"/>
            <a:ext cx="416926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>
            <a:spLocks noChangeAspect="1"/>
          </p:cNvSpPr>
          <p:nvPr/>
        </p:nvSpPr>
        <p:spPr>
          <a:xfrm>
            <a:off x="2445351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</a:rPr>
              <a:t>/</a:t>
            </a:r>
            <a:r>
              <a:rPr lang="en-US" sz="2200" dirty="0" smtClean="0">
                <a:solidFill>
                  <a:schemeClr val="tx1"/>
                </a:solidFill>
              </a:rPr>
              <a:t> key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2445351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r>
              <a:rPr lang="en-US" sz="2200" dirty="0">
                <a:solidFill>
                  <a:schemeClr val="tx1"/>
                </a:solidFill>
              </a:rPr>
              <a:t>/ key</a:t>
            </a:r>
          </a:p>
        </p:txBody>
      </p:sp>
      <p:sp>
        <p:nvSpPr>
          <p:cNvPr id="31" name="Rectangle 30"/>
          <p:cNvSpPr>
            <a:spLocks noChangeAspect="1"/>
          </p:cNvSpPr>
          <p:nvPr/>
        </p:nvSpPr>
        <p:spPr>
          <a:xfrm>
            <a:off x="7129889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top-k</a:t>
            </a:r>
          </a:p>
        </p:txBody>
      </p:sp>
      <p:sp>
        <p:nvSpPr>
          <p:cNvPr id="29" name="Rectangle 28"/>
          <p:cNvSpPr>
            <a:spLocks noChangeAspect="1"/>
          </p:cNvSpPr>
          <p:nvPr/>
        </p:nvSpPr>
        <p:spPr>
          <a:xfrm>
            <a:off x="2445351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r>
              <a:rPr lang="en-US" sz="2200" dirty="0">
                <a:solidFill>
                  <a:schemeClr val="tx1"/>
                </a:solidFill>
              </a:rPr>
              <a:t>/ key</a:t>
            </a:r>
          </a:p>
        </p:txBody>
      </p:sp>
      <p:cxnSp>
        <p:nvCxnSpPr>
          <p:cNvPr id="41" name="Straight Arrow Connector 40"/>
          <p:cNvCxnSpPr>
            <a:cxnSpLocks noChangeAspect="1"/>
            <a:endCxn id="31" idx="1"/>
          </p:cNvCxnSpPr>
          <p:nvPr/>
        </p:nvCxnSpPr>
        <p:spPr>
          <a:xfrm>
            <a:off x="6647546" y="4599169"/>
            <a:ext cx="482343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  <a:stCxn id="31" idx="3"/>
          </p:cNvCxnSpPr>
          <p:nvPr/>
        </p:nvCxnSpPr>
        <p:spPr>
          <a:xfrm>
            <a:off x="7952849" y="4599169"/>
            <a:ext cx="715158" cy="6687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 noChangeAspect="1"/>
            <a:stCxn id="29" idx="3"/>
            <a:endCxn id="24" idx="1"/>
          </p:cNvCxnSpPr>
          <p:nvPr/>
        </p:nvCxnSpPr>
        <p:spPr>
          <a:xfrm flipV="1">
            <a:off x="3268311" y="3329438"/>
            <a:ext cx="1437640" cy="2558076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 noChangeAspect="1"/>
            <a:stCxn id="27" idx="3"/>
            <a:endCxn id="24" idx="1"/>
          </p:cNvCxnSpPr>
          <p:nvPr/>
        </p:nvCxnSpPr>
        <p:spPr>
          <a:xfrm>
            <a:off x="3268311" y="3329438"/>
            <a:ext cx="143764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/>
          </p:cNvCxnSpPr>
          <p:nvPr/>
        </p:nvCxnSpPr>
        <p:spPr>
          <a:xfrm flipV="1">
            <a:off x="469779" y="5900888"/>
            <a:ext cx="1975572" cy="7058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  <a:endCxn id="27" idx="1"/>
          </p:cNvCxnSpPr>
          <p:nvPr/>
        </p:nvCxnSpPr>
        <p:spPr>
          <a:xfrm flipV="1">
            <a:off x="469779" y="3329438"/>
            <a:ext cx="1975572" cy="1192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0855" y="2728830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portion tweets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855" y="4026057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charset="0"/>
                <a:ea typeface="Arial" charset="0"/>
                <a:cs typeface="Arial" charset="0"/>
              </a:rPr>
              <a:t>portion tweets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855" y="5339460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charset="0"/>
                <a:ea typeface="Arial" charset="0"/>
                <a:cs typeface="Arial" charset="0"/>
              </a:rPr>
              <a:t>portion tweets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Rectangle 23"/>
          <p:cNvSpPr>
            <a:spLocks noChangeAspect="1"/>
          </p:cNvSpPr>
          <p:nvPr/>
        </p:nvSpPr>
        <p:spPr>
          <a:xfrm>
            <a:off x="4705951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</a:rPr>
              <a:t>/</a:t>
            </a:r>
            <a:r>
              <a:rPr lang="en-US" sz="2200" dirty="0" smtClean="0">
                <a:solidFill>
                  <a:schemeClr val="tx1"/>
                </a:solidFill>
              </a:rPr>
              <a:t> key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>
            <a:spLocks noChangeAspect="1"/>
          </p:cNvSpPr>
          <p:nvPr/>
        </p:nvSpPr>
        <p:spPr>
          <a:xfrm>
            <a:off x="4705951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r>
              <a:rPr lang="en-US" sz="2200" dirty="0">
                <a:solidFill>
                  <a:schemeClr val="tx1"/>
                </a:solidFill>
              </a:rPr>
              <a:t>/ key</a:t>
            </a:r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4705951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r>
              <a:rPr lang="en-US" sz="2200" dirty="0">
                <a:solidFill>
                  <a:schemeClr val="tx1"/>
                </a:solidFill>
              </a:rPr>
              <a:t>/ key</a:t>
            </a:r>
          </a:p>
        </p:txBody>
      </p:sp>
      <p:cxnSp>
        <p:nvCxnSpPr>
          <p:cNvPr id="32" name="Straight Arrow Connector 31"/>
          <p:cNvCxnSpPr>
            <a:cxnSpLocks noChangeAspect="1"/>
            <a:stCxn id="27" idx="3"/>
            <a:endCxn id="25" idx="1"/>
          </p:cNvCxnSpPr>
          <p:nvPr/>
        </p:nvCxnSpPr>
        <p:spPr>
          <a:xfrm>
            <a:off x="3268311" y="3329438"/>
            <a:ext cx="1437640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 noChangeAspect="1"/>
            <a:stCxn id="27" idx="3"/>
            <a:endCxn id="26" idx="1"/>
          </p:cNvCxnSpPr>
          <p:nvPr/>
        </p:nvCxnSpPr>
        <p:spPr>
          <a:xfrm>
            <a:off x="3268311" y="3329438"/>
            <a:ext cx="1437640" cy="2558076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cxnSpLocks noChangeAspect="1"/>
            <a:stCxn id="28" idx="3"/>
            <a:endCxn id="24" idx="1"/>
          </p:cNvCxnSpPr>
          <p:nvPr/>
        </p:nvCxnSpPr>
        <p:spPr>
          <a:xfrm flipV="1">
            <a:off x="3268311" y="3329438"/>
            <a:ext cx="1437640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cxnSpLocks noChangeAspect="1"/>
            <a:stCxn id="28" idx="3"/>
            <a:endCxn id="26" idx="1"/>
          </p:cNvCxnSpPr>
          <p:nvPr/>
        </p:nvCxnSpPr>
        <p:spPr>
          <a:xfrm>
            <a:off x="3268311" y="4599169"/>
            <a:ext cx="1437640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cxnSpLocks noChangeAspect="1"/>
            <a:stCxn id="29" idx="3"/>
            <a:endCxn id="25" idx="1"/>
          </p:cNvCxnSpPr>
          <p:nvPr/>
        </p:nvCxnSpPr>
        <p:spPr>
          <a:xfrm flipV="1">
            <a:off x="3268311" y="4599169"/>
            <a:ext cx="1437640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cxnSpLocks noChangeAspect="1"/>
            <a:stCxn id="29" idx="3"/>
            <a:endCxn id="26" idx="1"/>
          </p:cNvCxnSpPr>
          <p:nvPr/>
        </p:nvCxnSpPr>
        <p:spPr>
          <a:xfrm>
            <a:off x="3268311" y="5887514"/>
            <a:ext cx="143764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Rectangle 56"/>
          <p:cNvSpPr>
            <a:spLocks noChangeAspect="1"/>
          </p:cNvSpPr>
          <p:nvPr/>
        </p:nvSpPr>
        <p:spPr>
          <a:xfrm>
            <a:off x="7129889" y="5467956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top-k</a:t>
            </a:r>
          </a:p>
        </p:txBody>
      </p:sp>
      <p:cxnSp>
        <p:nvCxnSpPr>
          <p:cNvPr id="53" name="Straight Arrow Connector 52"/>
          <p:cNvCxnSpPr>
            <a:cxnSpLocks noChangeAspect="1"/>
            <a:stCxn id="26" idx="3"/>
            <a:endCxn id="56" idx="1"/>
          </p:cNvCxnSpPr>
          <p:nvPr/>
        </p:nvCxnSpPr>
        <p:spPr>
          <a:xfrm flipV="1">
            <a:off x="5528911" y="5879436"/>
            <a:ext cx="416926" cy="8078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cxnSpLocks noChangeAspect="1"/>
          </p:cNvCxnSpPr>
          <p:nvPr/>
        </p:nvCxnSpPr>
        <p:spPr>
          <a:xfrm>
            <a:off x="6694719" y="5879436"/>
            <a:ext cx="47357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</p:cNvCxnSpPr>
          <p:nvPr/>
        </p:nvCxnSpPr>
        <p:spPr>
          <a:xfrm>
            <a:off x="7991258" y="5879436"/>
            <a:ext cx="723922" cy="6687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Rectangle 63"/>
          <p:cNvSpPr>
            <a:spLocks noChangeAspect="1"/>
          </p:cNvSpPr>
          <p:nvPr/>
        </p:nvSpPr>
        <p:spPr>
          <a:xfrm>
            <a:off x="7129889" y="291244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top-k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2" name="Straight Arrow Connector 61"/>
          <p:cNvCxnSpPr>
            <a:cxnSpLocks noChangeAspect="1"/>
            <a:stCxn id="24" idx="3"/>
            <a:endCxn id="63" idx="1"/>
          </p:cNvCxnSpPr>
          <p:nvPr/>
        </p:nvCxnSpPr>
        <p:spPr>
          <a:xfrm flipV="1">
            <a:off x="5528911" y="3323929"/>
            <a:ext cx="416926" cy="5509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 noChangeAspect="1"/>
          </p:cNvCxnSpPr>
          <p:nvPr/>
        </p:nvCxnSpPr>
        <p:spPr>
          <a:xfrm>
            <a:off x="6643302" y="3323929"/>
            <a:ext cx="47357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cxnSpLocks/>
          </p:cNvCxnSpPr>
          <p:nvPr/>
        </p:nvCxnSpPr>
        <p:spPr>
          <a:xfrm>
            <a:off x="7939841" y="3323929"/>
            <a:ext cx="723922" cy="6687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>
            <a:spLocks noChangeAspect="1"/>
          </p:cNvSpPr>
          <p:nvPr/>
        </p:nvSpPr>
        <p:spPr>
          <a:xfrm>
            <a:off x="5945837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Sort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>
            <a:spLocks noChangeAspect="1"/>
          </p:cNvSpPr>
          <p:nvPr/>
        </p:nvSpPr>
        <p:spPr>
          <a:xfrm>
            <a:off x="5945837" y="5467956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Sort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>
            <a:spLocks noChangeAspect="1"/>
          </p:cNvSpPr>
          <p:nvPr/>
        </p:nvSpPr>
        <p:spPr>
          <a:xfrm>
            <a:off x="5945837" y="291244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230810" y="1560430"/>
            <a:ext cx="17732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Hash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artitioned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tweets</a:t>
            </a:r>
          </a:p>
        </p:txBody>
      </p:sp>
    </p:spTree>
    <p:extLst>
      <p:ext uri="{BB962C8B-B14F-4D97-AF65-F5344CB8AC3E}">
        <p14:creationId xmlns:p14="http://schemas.microsoft.com/office/powerpoint/2010/main" val="157787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51173" y="6553200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73000" cy="10668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Parallelization complicates fault-tolerance</a:t>
            </a:r>
          </a:p>
        </p:txBody>
      </p:sp>
      <p:cxnSp>
        <p:nvCxnSpPr>
          <p:cNvPr id="6" name="Straight Arrow Connector 5"/>
          <p:cNvCxnSpPr>
            <a:cxnSpLocks/>
            <a:endCxn id="28" idx="1"/>
          </p:cNvCxnSpPr>
          <p:nvPr/>
        </p:nvCxnSpPr>
        <p:spPr>
          <a:xfrm>
            <a:off x="469779" y="4592484"/>
            <a:ext cx="1975572" cy="668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 noChangeAspect="1"/>
            <a:stCxn id="28" idx="3"/>
            <a:endCxn id="25" idx="1"/>
          </p:cNvCxnSpPr>
          <p:nvPr/>
        </p:nvCxnSpPr>
        <p:spPr>
          <a:xfrm>
            <a:off x="3268311" y="4599169"/>
            <a:ext cx="143764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Aspect="1"/>
            <a:stCxn id="25" idx="3"/>
            <a:endCxn id="30" idx="1"/>
          </p:cNvCxnSpPr>
          <p:nvPr/>
        </p:nvCxnSpPr>
        <p:spPr>
          <a:xfrm>
            <a:off x="5528911" y="4599169"/>
            <a:ext cx="416926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>
            <a:spLocks noChangeAspect="1"/>
          </p:cNvSpPr>
          <p:nvPr/>
        </p:nvSpPr>
        <p:spPr>
          <a:xfrm>
            <a:off x="2445351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</a:rPr>
              <a:t>/</a:t>
            </a:r>
            <a:r>
              <a:rPr lang="en-US" sz="2200" dirty="0" smtClean="0">
                <a:solidFill>
                  <a:schemeClr val="tx1"/>
                </a:solidFill>
              </a:rPr>
              <a:t> key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2445351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r>
              <a:rPr lang="en-US" sz="2200" dirty="0">
                <a:solidFill>
                  <a:schemeClr val="tx1"/>
                </a:solidFill>
              </a:rPr>
              <a:t>/ key</a:t>
            </a:r>
          </a:p>
        </p:txBody>
      </p:sp>
      <p:sp>
        <p:nvSpPr>
          <p:cNvPr id="31" name="Rectangle 30"/>
          <p:cNvSpPr>
            <a:spLocks noChangeAspect="1"/>
          </p:cNvSpPr>
          <p:nvPr/>
        </p:nvSpPr>
        <p:spPr>
          <a:xfrm>
            <a:off x="7129889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top-k</a:t>
            </a:r>
          </a:p>
        </p:txBody>
      </p:sp>
      <p:sp>
        <p:nvSpPr>
          <p:cNvPr id="29" name="Rectangle 28"/>
          <p:cNvSpPr>
            <a:spLocks noChangeAspect="1"/>
          </p:cNvSpPr>
          <p:nvPr/>
        </p:nvSpPr>
        <p:spPr>
          <a:xfrm>
            <a:off x="2445351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r>
              <a:rPr lang="en-US" sz="2200" dirty="0">
                <a:solidFill>
                  <a:schemeClr val="tx1"/>
                </a:solidFill>
              </a:rPr>
              <a:t>/ key</a:t>
            </a:r>
          </a:p>
        </p:txBody>
      </p:sp>
      <p:cxnSp>
        <p:nvCxnSpPr>
          <p:cNvPr id="41" name="Straight Arrow Connector 40"/>
          <p:cNvCxnSpPr>
            <a:cxnSpLocks noChangeAspect="1"/>
            <a:endCxn id="31" idx="1"/>
          </p:cNvCxnSpPr>
          <p:nvPr/>
        </p:nvCxnSpPr>
        <p:spPr>
          <a:xfrm>
            <a:off x="6647546" y="4599169"/>
            <a:ext cx="482343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  <a:stCxn id="31" idx="3"/>
          </p:cNvCxnSpPr>
          <p:nvPr/>
        </p:nvCxnSpPr>
        <p:spPr>
          <a:xfrm>
            <a:off x="7952849" y="4599169"/>
            <a:ext cx="715158" cy="6687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 noChangeAspect="1"/>
            <a:stCxn id="29" idx="3"/>
            <a:endCxn id="24" idx="1"/>
          </p:cNvCxnSpPr>
          <p:nvPr/>
        </p:nvCxnSpPr>
        <p:spPr>
          <a:xfrm flipV="1">
            <a:off x="3268311" y="3329438"/>
            <a:ext cx="1437640" cy="2558076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 noChangeAspect="1"/>
            <a:stCxn id="27" idx="3"/>
            <a:endCxn id="24" idx="1"/>
          </p:cNvCxnSpPr>
          <p:nvPr/>
        </p:nvCxnSpPr>
        <p:spPr>
          <a:xfrm>
            <a:off x="3268311" y="3329438"/>
            <a:ext cx="143764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/>
          </p:cNvCxnSpPr>
          <p:nvPr/>
        </p:nvCxnSpPr>
        <p:spPr>
          <a:xfrm flipV="1">
            <a:off x="469779" y="5900888"/>
            <a:ext cx="1975572" cy="7058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  <a:endCxn id="27" idx="1"/>
          </p:cNvCxnSpPr>
          <p:nvPr/>
        </p:nvCxnSpPr>
        <p:spPr>
          <a:xfrm flipV="1">
            <a:off x="469779" y="3329438"/>
            <a:ext cx="1975572" cy="1192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0855" y="2728830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portion tweets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855" y="4026057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charset="0"/>
                <a:ea typeface="Arial" charset="0"/>
                <a:cs typeface="Arial" charset="0"/>
              </a:rPr>
              <a:t>portion tweets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855" y="5339460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charset="0"/>
                <a:ea typeface="Arial" charset="0"/>
                <a:cs typeface="Arial" charset="0"/>
              </a:rPr>
              <a:t>portion tweets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Rectangle 23"/>
          <p:cNvSpPr>
            <a:spLocks noChangeAspect="1"/>
          </p:cNvSpPr>
          <p:nvPr/>
        </p:nvSpPr>
        <p:spPr>
          <a:xfrm>
            <a:off x="4705951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</a:rPr>
              <a:t>/</a:t>
            </a:r>
            <a:r>
              <a:rPr lang="en-US" sz="2200" dirty="0" smtClean="0">
                <a:solidFill>
                  <a:schemeClr val="tx1"/>
                </a:solidFill>
              </a:rPr>
              <a:t> key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>
            <a:spLocks noChangeAspect="1"/>
          </p:cNvSpPr>
          <p:nvPr/>
        </p:nvSpPr>
        <p:spPr>
          <a:xfrm>
            <a:off x="4705951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r>
              <a:rPr lang="en-US" sz="2200" dirty="0">
                <a:solidFill>
                  <a:schemeClr val="tx1"/>
                </a:solidFill>
              </a:rPr>
              <a:t>/ key</a:t>
            </a:r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4705951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r>
              <a:rPr lang="en-US" sz="2200" dirty="0">
                <a:solidFill>
                  <a:schemeClr val="tx1"/>
                </a:solidFill>
              </a:rPr>
              <a:t>/ key</a:t>
            </a:r>
          </a:p>
        </p:txBody>
      </p:sp>
      <p:cxnSp>
        <p:nvCxnSpPr>
          <p:cNvPr id="32" name="Straight Arrow Connector 31"/>
          <p:cNvCxnSpPr>
            <a:cxnSpLocks noChangeAspect="1"/>
            <a:stCxn id="27" idx="3"/>
            <a:endCxn id="25" idx="1"/>
          </p:cNvCxnSpPr>
          <p:nvPr/>
        </p:nvCxnSpPr>
        <p:spPr>
          <a:xfrm>
            <a:off x="3268311" y="3329438"/>
            <a:ext cx="1437640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 noChangeAspect="1"/>
            <a:stCxn id="27" idx="3"/>
            <a:endCxn id="26" idx="1"/>
          </p:cNvCxnSpPr>
          <p:nvPr/>
        </p:nvCxnSpPr>
        <p:spPr>
          <a:xfrm>
            <a:off x="3268311" y="3329438"/>
            <a:ext cx="1437640" cy="2558076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cxnSpLocks noChangeAspect="1"/>
            <a:stCxn id="28" idx="3"/>
            <a:endCxn id="24" idx="1"/>
          </p:cNvCxnSpPr>
          <p:nvPr/>
        </p:nvCxnSpPr>
        <p:spPr>
          <a:xfrm flipV="1">
            <a:off x="3268311" y="3329438"/>
            <a:ext cx="1437640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cxnSpLocks noChangeAspect="1"/>
            <a:stCxn id="28" idx="3"/>
            <a:endCxn id="26" idx="1"/>
          </p:cNvCxnSpPr>
          <p:nvPr/>
        </p:nvCxnSpPr>
        <p:spPr>
          <a:xfrm>
            <a:off x="3268311" y="4599169"/>
            <a:ext cx="1437640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cxnSpLocks noChangeAspect="1"/>
            <a:stCxn id="29" idx="3"/>
            <a:endCxn id="25" idx="1"/>
          </p:cNvCxnSpPr>
          <p:nvPr/>
        </p:nvCxnSpPr>
        <p:spPr>
          <a:xfrm flipV="1">
            <a:off x="3268311" y="4599169"/>
            <a:ext cx="1437640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cxnSpLocks noChangeAspect="1"/>
            <a:stCxn id="29" idx="3"/>
            <a:endCxn id="26" idx="1"/>
          </p:cNvCxnSpPr>
          <p:nvPr/>
        </p:nvCxnSpPr>
        <p:spPr>
          <a:xfrm>
            <a:off x="3268311" y="5887514"/>
            <a:ext cx="143764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Rectangle 56"/>
          <p:cNvSpPr>
            <a:spLocks noChangeAspect="1"/>
          </p:cNvSpPr>
          <p:nvPr/>
        </p:nvSpPr>
        <p:spPr>
          <a:xfrm>
            <a:off x="7129889" y="5467956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top-k</a:t>
            </a:r>
          </a:p>
        </p:txBody>
      </p:sp>
      <p:cxnSp>
        <p:nvCxnSpPr>
          <p:cNvPr id="53" name="Straight Arrow Connector 52"/>
          <p:cNvCxnSpPr>
            <a:cxnSpLocks noChangeAspect="1"/>
            <a:stCxn id="26" idx="3"/>
            <a:endCxn id="56" idx="1"/>
          </p:cNvCxnSpPr>
          <p:nvPr/>
        </p:nvCxnSpPr>
        <p:spPr>
          <a:xfrm flipV="1">
            <a:off x="5528911" y="5879436"/>
            <a:ext cx="416926" cy="8078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cxnSpLocks noChangeAspect="1"/>
          </p:cNvCxnSpPr>
          <p:nvPr/>
        </p:nvCxnSpPr>
        <p:spPr>
          <a:xfrm>
            <a:off x="6694719" y="5879436"/>
            <a:ext cx="47357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</p:cNvCxnSpPr>
          <p:nvPr/>
        </p:nvCxnSpPr>
        <p:spPr>
          <a:xfrm>
            <a:off x="7991258" y="5879436"/>
            <a:ext cx="723922" cy="6687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Rectangle 63"/>
          <p:cNvSpPr>
            <a:spLocks noChangeAspect="1"/>
          </p:cNvSpPr>
          <p:nvPr/>
        </p:nvSpPr>
        <p:spPr>
          <a:xfrm>
            <a:off x="7129889" y="291244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top-k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2" name="Straight Arrow Connector 61"/>
          <p:cNvCxnSpPr>
            <a:cxnSpLocks noChangeAspect="1"/>
            <a:stCxn id="24" idx="3"/>
            <a:endCxn id="63" idx="1"/>
          </p:cNvCxnSpPr>
          <p:nvPr/>
        </p:nvCxnSpPr>
        <p:spPr>
          <a:xfrm flipV="1">
            <a:off x="5528911" y="3323929"/>
            <a:ext cx="416926" cy="5509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 noChangeAspect="1"/>
          </p:cNvCxnSpPr>
          <p:nvPr/>
        </p:nvCxnSpPr>
        <p:spPr>
          <a:xfrm>
            <a:off x="6643302" y="3323929"/>
            <a:ext cx="47357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cxnSpLocks/>
          </p:cNvCxnSpPr>
          <p:nvPr/>
        </p:nvCxnSpPr>
        <p:spPr>
          <a:xfrm>
            <a:off x="7939841" y="3323929"/>
            <a:ext cx="723922" cy="6687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>
            <a:spLocks noChangeAspect="1"/>
          </p:cNvSpPr>
          <p:nvPr/>
        </p:nvSpPr>
        <p:spPr>
          <a:xfrm>
            <a:off x="5945837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Sort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>
            <a:spLocks noChangeAspect="1"/>
          </p:cNvSpPr>
          <p:nvPr/>
        </p:nvSpPr>
        <p:spPr>
          <a:xfrm>
            <a:off x="5945837" y="5467956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Sort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>
            <a:spLocks noChangeAspect="1"/>
          </p:cNvSpPr>
          <p:nvPr/>
        </p:nvSpPr>
        <p:spPr>
          <a:xfrm>
            <a:off x="5945837" y="291244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230810" y="1560430"/>
            <a:ext cx="17732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Hash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artitioned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tweets</a:t>
            </a:r>
          </a:p>
        </p:txBody>
      </p:sp>
      <p:sp>
        <p:nvSpPr>
          <p:cNvPr id="46" name="Lightning Bolt 45"/>
          <p:cNvSpPr/>
          <p:nvPr/>
        </p:nvSpPr>
        <p:spPr>
          <a:xfrm>
            <a:off x="2687227" y="2480253"/>
            <a:ext cx="880874" cy="870857"/>
          </a:xfrm>
          <a:prstGeom prst="lightningBol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7816" y="2678030"/>
            <a:ext cx="422285" cy="41707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7816" y="3973918"/>
            <a:ext cx="422285" cy="41707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7816" y="5267725"/>
            <a:ext cx="422285" cy="41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8D88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8D88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8D88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42962" y="3626644"/>
            <a:ext cx="4914901" cy="442912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81800" y="3624262"/>
            <a:ext cx="1912296" cy="442912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60895" y="3593266"/>
            <a:ext cx="4974956" cy="576302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96746" y="3643272"/>
            <a:ext cx="2018654" cy="576302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619563"/>
            <a:ext cx="8802578" cy="48952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81750" y="1143001"/>
            <a:ext cx="104775" cy="5622923"/>
          </a:xfrm>
          <a:prstGeom prst="rect">
            <a:avLst/>
          </a:prstGeom>
          <a:solidFill>
            <a:srgbClr val="FF0000"/>
          </a:solidFill>
          <a:ln w="28575">
            <a:noFill/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38550" y="76201"/>
            <a:ext cx="527685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Synchronization Barrier</a:t>
            </a:r>
            <a:endParaRPr lang="en-US" dirty="0"/>
          </a:p>
        </p:txBody>
      </p:sp>
      <p:sp>
        <p:nvSpPr>
          <p:cNvPr id="5" name="Lightning Bolt 4"/>
          <p:cNvSpPr/>
          <p:nvPr/>
        </p:nvSpPr>
        <p:spPr>
          <a:xfrm>
            <a:off x="4021757" y="4024274"/>
            <a:ext cx="1825100" cy="2635805"/>
          </a:xfrm>
          <a:prstGeom prst="lightningBol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80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Tolerance in MapReduce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2171700" y="1950691"/>
            <a:ext cx="6743700" cy="470887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spcAft>
                <a:spcPts val="1600"/>
              </a:spcAft>
            </a:pPr>
            <a:r>
              <a:rPr lang="en-US" altLang="en-US" sz="2200" dirty="0"/>
              <a:t>M</a:t>
            </a:r>
            <a:r>
              <a:rPr lang="en-US" altLang="en-US" sz="2200" dirty="0" smtClean="0"/>
              <a:t>ap worker writes intermediate output to local disk, separated by partitioning. Once completed, tells master node.</a:t>
            </a:r>
          </a:p>
          <a:p>
            <a:pPr>
              <a:lnSpc>
                <a:spcPct val="120000"/>
              </a:lnSpc>
              <a:spcBef>
                <a:spcPts val="800"/>
              </a:spcBef>
              <a:spcAft>
                <a:spcPts val="1600"/>
              </a:spcAft>
            </a:pPr>
            <a:r>
              <a:rPr lang="en-US" altLang="en-US" sz="2200" dirty="0" smtClean="0"/>
              <a:t>Reduce worker told of location of map task outputs, pulls their partition’s data from each mapper, execute function across data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 smtClean="0"/>
              <a:t>Note: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200" dirty="0" smtClean="0"/>
              <a:t>“All-to-all” shuffle b/w mappers and reducers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200" dirty="0"/>
              <a:t>W</a:t>
            </a:r>
            <a:r>
              <a:rPr lang="en-US" altLang="en-US" sz="2200" dirty="0" smtClean="0"/>
              <a:t>ritten to disk (“materialized”) b/w </a:t>
            </a:r>
            <a:r>
              <a:rPr lang="en-US" altLang="en-US" sz="2200" i="1" dirty="0" smtClean="0"/>
              <a:t>each</a:t>
            </a:r>
            <a:r>
              <a:rPr lang="en-US" altLang="en-US" sz="2200" dirty="0" smtClean="0"/>
              <a:t> stage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439" b="3057"/>
          <a:stretch/>
        </p:blipFill>
        <p:spPr>
          <a:xfrm>
            <a:off x="350196" y="2101644"/>
            <a:ext cx="1611954" cy="372151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068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Generality vs Specialization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2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6254" y="16215"/>
            <a:ext cx="8977745" cy="1066800"/>
          </a:xfrm>
        </p:spPr>
        <p:txBody>
          <a:bodyPr/>
          <a:lstStyle/>
          <a:p>
            <a:r>
              <a:rPr lang="en-US" sz="3600" dirty="0" smtClean="0"/>
              <a:t>General Systems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358" y="1615440"/>
            <a:ext cx="7802880" cy="44653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Can be used for many different applications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Jack of all trades, master of none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Pay a generality penalty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Once a specific application, or class of applications becomes sufficiently important, time to build specialized systems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74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6254" y="16215"/>
            <a:ext cx="8977745" cy="1066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MapReduce is a General System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3326" y="1615440"/>
            <a:ext cx="8220912" cy="446532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Can express large computations on large data; enables fault tolerant, parallel computation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Fault tolerance is an inefficient fit for many applications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Parallel programming model (map, reduce) within synchronous rounds is an inefficient fit for many applications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517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3|2.4|2.9|1.4|6.4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|9.7|9.5|4|7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|9.7|9.5|4|7.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</TotalTime>
  <Words>2083</Words>
  <Application>Microsoft Macintosh PowerPoint</Application>
  <PresentationFormat>Overhead</PresentationFormat>
  <Paragraphs>539</Paragraphs>
  <Slides>47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Calibri</vt:lpstr>
      <vt:lpstr>Calibri Light</vt:lpstr>
      <vt:lpstr>Consolas</vt:lpstr>
      <vt:lpstr>Helvetica Neue Medium</vt:lpstr>
      <vt:lpstr>Mangal</vt:lpstr>
      <vt:lpstr>ＭＳ Ｐゴシック</vt:lpstr>
      <vt:lpstr>Tahoma</vt:lpstr>
      <vt:lpstr>Times New Roman</vt:lpstr>
      <vt:lpstr>Wingdings</vt:lpstr>
      <vt:lpstr>Arial</vt:lpstr>
      <vt:lpstr>Office Theme</vt:lpstr>
      <vt:lpstr>Equation</vt:lpstr>
      <vt:lpstr>Big Data Processing</vt:lpstr>
      <vt:lpstr>Map Reduce  Review</vt:lpstr>
      <vt:lpstr>Ex: Word count using partial aggregation</vt:lpstr>
      <vt:lpstr>Putting it together…</vt:lpstr>
      <vt:lpstr>Synchronization Barrier</vt:lpstr>
      <vt:lpstr>Fault Tolerance in MapReduce</vt:lpstr>
      <vt:lpstr>Generality vs Specialization</vt:lpstr>
      <vt:lpstr>General Systems</vt:lpstr>
      <vt:lpstr>MapReduce is a General System</vt:lpstr>
      <vt:lpstr>MapReduce for Google’s Index</vt:lpstr>
      <vt:lpstr>MapReduce for Iterative Computations</vt:lpstr>
      <vt:lpstr>MapReduce for Stream Processing</vt:lpstr>
      <vt:lpstr>Stream Processing Systems</vt:lpstr>
      <vt:lpstr>PowerPoint Presentation</vt:lpstr>
      <vt:lpstr>Graph-Parallel Computation</vt:lpstr>
      <vt:lpstr>Graphs are Everywhere</vt:lpstr>
      <vt:lpstr>Properties of Graph Parallel Algorithms</vt:lpstr>
      <vt:lpstr>Iterative Algorithms</vt:lpstr>
      <vt:lpstr>MapAbuse: Iterative MapReduce</vt:lpstr>
      <vt:lpstr>The GraphLab Framework</vt:lpstr>
      <vt:lpstr>Data Graph</vt:lpstr>
      <vt:lpstr>Distributed Data Graph</vt:lpstr>
      <vt:lpstr>Distributed Data Graph</vt:lpstr>
      <vt:lpstr>Update Function</vt:lpstr>
      <vt:lpstr>Update Function</vt:lpstr>
      <vt:lpstr>How to handle machine failure?</vt:lpstr>
      <vt:lpstr>PowerPoint Presentation</vt:lpstr>
      <vt:lpstr>Stream Processing</vt:lpstr>
      <vt:lpstr>Simple stream processing</vt:lpstr>
      <vt:lpstr>Examples:  Stateless conversion</vt:lpstr>
      <vt:lpstr>Examples:  Stateless filtering</vt:lpstr>
      <vt:lpstr>Examples:  Stateful conversion</vt:lpstr>
      <vt:lpstr>Examples:  Aggregation (stateful)</vt:lpstr>
      <vt:lpstr>Stream processing as chain</vt:lpstr>
      <vt:lpstr>Stream processing as directed graph</vt:lpstr>
      <vt:lpstr>Enter “BIG DATA”</vt:lpstr>
      <vt:lpstr>The challenge of stream processing</vt:lpstr>
      <vt:lpstr>Scale “up”</vt:lpstr>
      <vt:lpstr>Scale “up”</vt:lpstr>
      <vt:lpstr>Scale “out”</vt:lpstr>
      <vt:lpstr>Stateless operations: trivially parallelized</vt:lpstr>
      <vt:lpstr>State complicates parallelization</vt:lpstr>
      <vt:lpstr>State complicates parallelization</vt:lpstr>
      <vt:lpstr>Parallelization complicates fault-tolerance</vt:lpstr>
      <vt:lpstr>Can parallelize joins</vt:lpstr>
      <vt:lpstr>Can parallelize joins</vt:lpstr>
      <vt:lpstr>Parallelization complicates fault-tolerance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Wyatt Andrew Lloyd</cp:lastModifiedBy>
  <cp:revision>11</cp:revision>
  <dcterms:created xsi:type="dcterms:W3CDTF">2018-09-09T13:59:16Z</dcterms:created>
  <dcterms:modified xsi:type="dcterms:W3CDTF">2018-12-02T17:57:36Z</dcterms:modified>
</cp:coreProperties>
</file>