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41" r:id="rId2"/>
    <p:sldId id="499" r:id="rId3"/>
    <p:sldId id="500" r:id="rId4"/>
    <p:sldId id="463" r:id="rId5"/>
    <p:sldId id="406" r:id="rId6"/>
    <p:sldId id="411" r:id="rId7"/>
    <p:sldId id="415" r:id="rId8"/>
    <p:sldId id="414" r:id="rId9"/>
    <p:sldId id="354" r:id="rId10"/>
    <p:sldId id="480" r:id="rId11"/>
    <p:sldId id="417" r:id="rId12"/>
    <p:sldId id="418" r:id="rId13"/>
    <p:sldId id="420" r:id="rId14"/>
    <p:sldId id="421" r:id="rId15"/>
    <p:sldId id="422" r:id="rId16"/>
    <p:sldId id="486" r:id="rId17"/>
    <p:sldId id="498" r:id="rId18"/>
    <p:sldId id="487" r:id="rId19"/>
    <p:sldId id="488" r:id="rId20"/>
    <p:sldId id="489" r:id="rId21"/>
    <p:sldId id="478" r:id="rId22"/>
    <p:sldId id="429" r:id="rId23"/>
    <p:sldId id="433" r:id="rId24"/>
    <p:sldId id="434" r:id="rId25"/>
    <p:sldId id="436" r:id="rId26"/>
    <p:sldId id="479" r:id="rId27"/>
    <p:sldId id="460" r:id="rId28"/>
    <p:sldId id="453" r:id="rId29"/>
    <p:sldId id="50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0000"/>
    <a:srgbClr val="9910D9"/>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6876" autoAdjust="0"/>
  </p:normalViewPr>
  <p:slideViewPr>
    <p:cSldViewPr snapToGrid="0" snapToObjects="1">
      <p:cViewPr>
        <p:scale>
          <a:sx n="100" d="100"/>
          <a:sy n="100" d="100"/>
        </p:scale>
        <p:origin x="2768" y="176"/>
      </p:cViewPr>
      <p:guideLst>
        <p:guide orient="horz" pos="2160"/>
        <p:guide pos="2880"/>
      </p:guideLst>
    </p:cSldViewPr>
  </p:slideViewPr>
  <p:notesTextViewPr>
    <p:cViewPr>
      <p:scale>
        <a:sx n="155" d="100"/>
        <a:sy n="155" d="100"/>
      </p:scale>
      <p:origin x="0" y="0"/>
    </p:cViewPr>
  </p:notesTextViewPr>
  <p:sorterViewPr>
    <p:cViewPr>
      <p:scale>
        <a:sx n="66" d="100"/>
        <a:sy n="66" d="100"/>
      </p:scale>
      <p:origin x="0" y="0"/>
    </p:cViewPr>
  </p:sorterViewPr>
  <p:notesViewPr>
    <p:cSldViewPr snapToGrid="0" snapToObjects="1">
      <p:cViewPr>
        <p:scale>
          <a:sx n="147" d="100"/>
          <a:sy n="147" d="100"/>
        </p:scale>
        <p:origin x="-2408"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54608607951784"/>
          <c:y val="0.040460947503201"/>
          <c:w val="0.777125859267592"/>
          <c:h val="0.76676990551389"/>
        </c:manualLayout>
      </c:layout>
      <c:scatterChart>
        <c:scatterStyle val="lineMarker"/>
        <c:varyColors val="0"/>
        <c:ser>
          <c:idx val="0"/>
          <c:order val="0"/>
          <c:tx>
            <c:strRef>
              <c:f>Sheet1!$B$1</c:f>
              <c:strCache>
                <c:ptCount val="1"/>
                <c:pt idx="0">
                  <c:v>OCC</c:v>
                </c:pt>
              </c:strCache>
            </c:strRef>
          </c:tx>
          <c:xVal>
            <c:numRef>
              <c:f>Sheet1!$A$2:$A$29</c:f>
              <c:numCache>
                <c:formatCode>0</c:formatCode>
                <c:ptCount val="28"/>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formatCode="General">
                  <c:v>30.0</c:v>
                </c:pt>
                <c:pt idx="21" formatCode="General">
                  <c:v>40.0</c:v>
                </c:pt>
                <c:pt idx="22" formatCode="General">
                  <c:v>50.0</c:v>
                </c:pt>
                <c:pt idx="23" formatCode="General">
                  <c:v>60.0</c:v>
                </c:pt>
                <c:pt idx="24" formatCode="General">
                  <c:v>70.0</c:v>
                </c:pt>
                <c:pt idx="25" formatCode="General">
                  <c:v>80.0</c:v>
                </c:pt>
                <c:pt idx="26" formatCode="General">
                  <c:v>90.0</c:v>
                </c:pt>
                <c:pt idx="27" formatCode="General">
                  <c:v>100.0</c:v>
                </c:pt>
              </c:numCache>
            </c:numRef>
          </c:xVal>
          <c:yVal>
            <c:numRef>
              <c:f>Sheet1!$B$2:$B$29</c:f>
              <c:numCache>
                <c:formatCode>General</c:formatCode>
                <c:ptCount val="28"/>
                <c:pt idx="0">
                  <c:v>4.40560021</c:v>
                </c:pt>
                <c:pt idx="1">
                  <c:v>4.434119260999974</c:v>
                </c:pt>
                <c:pt idx="2">
                  <c:v>4.527988812999945</c:v>
                </c:pt>
                <c:pt idx="3">
                  <c:v>4.714863696</c:v>
                </c:pt>
                <c:pt idx="4">
                  <c:v>5.054370996999975</c:v>
                </c:pt>
                <c:pt idx="5">
                  <c:v>5.332345375</c:v>
                </c:pt>
                <c:pt idx="6">
                  <c:v>5.835288736</c:v>
                </c:pt>
                <c:pt idx="7">
                  <c:v>6.391325706</c:v>
                </c:pt>
                <c:pt idx="8">
                  <c:v>7.093397601</c:v>
                </c:pt>
                <c:pt idx="9">
                  <c:v>7.646172217999966</c:v>
                </c:pt>
                <c:pt idx="10">
                  <c:v>8.511017408000001</c:v>
                </c:pt>
                <c:pt idx="11">
                  <c:v>9.371874156</c:v>
                </c:pt>
                <c:pt idx="12">
                  <c:v>10.30212915</c:v>
                </c:pt>
                <c:pt idx="13">
                  <c:v>11.43691208</c:v>
                </c:pt>
                <c:pt idx="14">
                  <c:v>12.65712461</c:v>
                </c:pt>
                <c:pt idx="15">
                  <c:v>14.48062193</c:v>
                </c:pt>
                <c:pt idx="16">
                  <c:v>15.71756205</c:v>
                </c:pt>
                <c:pt idx="17">
                  <c:v>18.17266692</c:v>
                </c:pt>
                <c:pt idx="18">
                  <c:v>19.78734905</c:v>
                </c:pt>
                <c:pt idx="19">
                  <c:v>21.70125511</c:v>
                </c:pt>
                <c:pt idx="20">
                  <c:v>53.79823631</c:v>
                </c:pt>
                <c:pt idx="21">
                  <c:v>110.6558123</c:v>
                </c:pt>
                <c:pt idx="22">
                  <c:v>184.8031173</c:v>
                </c:pt>
                <c:pt idx="23">
                  <c:v>336.0179171999999</c:v>
                </c:pt>
                <c:pt idx="24">
                  <c:v>459.0621664</c:v>
                </c:pt>
                <c:pt idx="25">
                  <c:v>627.0637761</c:v>
                </c:pt>
                <c:pt idx="26">
                  <c:v>752.189404</c:v>
                </c:pt>
                <c:pt idx="27">
                  <c:v>1045.791082</c:v>
                </c:pt>
              </c:numCache>
            </c:numRef>
          </c:yVal>
          <c:smooth val="0"/>
        </c:ser>
        <c:ser>
          <c:idx val="1"/>
          <c:order val="1"/>
          <c:tx>
            <c:strRef>
              <c:f>Sheet1!$C$1</c:f>
              <c:strCache>
                <c:ptCount val="1"/>
                <c:pt idx="0">
                  <c:v>Rococo</c:v>
                </c:pt>
              </c:strCache>
            </c:strRef>
          </c:tx>
          <c:xVal>
            <c:numRef>
              <c:f>Sheet1!$A$2:$A$29</c:f>
              <c:numCache>
                <c:formatCode>0</c:formatCode>
                <c:ptCount val="28"/>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formatCode="General">
                  <c:v>30.0</c:v>
                </c:pt>
                <c:pt idx="21" formatCode="General">
                  <c:v>40.0</c:v>
                </c:pt>
                <c:pt idx="22" formatCode="General">
                  <c:v>50.0</c:v>
                </c:pt>
                <c:pt idx="23" formatCode="General">
                  <c:v>60.0</c:v>
                </c:pt>
                <c:pt idx="24" formatCode="General">
                  <c:v>70.0</c:v>
                </c:pt>
                <c:pt idx="25" formatCode="General">
                  <c:v>80.0</c:v>
                </c:pt>
                <c:pt idx="26" formatCode="General">
                  <c:v>90.0</c:v>
                </c:pt>
                <c:pt idx="27" formatCode="General">
                  <c:v>100.0</c:v>
                </c:pt>
              </c:numCache>
            </c:numRef>
          </c:xVal>
          <c:yVal>
            <c:numRef>
              <c:f>Sheet1!$C$2:$C$29</c:f>
              <c:numCache>
                <c:formatCode>General</c:formatCode>
                <c:ptCount val="28"/>
                <c:pt idx="0">
                  <c:v>5.818411222999965</c:v>
                </c:pt>
                <c:pt idx="1">
                  <c:v>5.961224673</c:v>
                </c:pt>
                <c:pt idx="2">
                  <c:v>6.180623633</c:v>
                </c:pt>
                <c:pt idx="3">
                  <c:v>6.528883437999974</c:v>
                </c:pt>
                <c:pt idx="4">
                  <c:v>6.929315148</c:v>
                </c:pt>
                <c:pt idx="5">
                  <c:v>7.503163644</c:v>
                </c:pt>
                <c:pt idx="6">
                  <c:v>8.141504214</c:v>
                </c:pt>
                <c:pt idx="7">
                  <c:v>8.859270179</c:v>
                </c:pt>
                <c:pt idx="8">
                  <c:v>9.622537131</c:v>
                </c:pt>
                <c:pt idx="9">
                  <c:v>10.44239243</c:v>
                </c:pt>
                <c:pt idx="10">
                  <c:v>11.33355807</c:v>
                </c:pt>
                <c:pt idx="11">
                  <c:v>12.41724065</c:v>
                </c:pt>
                <c:pt idx="12">
                  <c:v>13.35256111</c:v>
                </c:pt>
                <c:pt idx="13">
                  <c:v>14.37797201</c:v>
                </c:pt>
                <c:pt idx="14">
                  <c:v>15.50648077</c:v>
                </c:pt>
                <c:pt idx="15">
                  <c:v>16.62146828</c:v>
                </c:pt>
                <c:pt idx="16">
                  <c:v>17.63415836</c:v>
                </c:pt>
                <c:pt idx="17">
                  <c:v>18.665063</c:v>
                </c:pt>
                <c:pt idx="18">
                  <c:v>19.75383382</c:v>
                </c:pt>
                <c:pt idx="19">
                  <c:v>20.91135326</c:v>
                </c:pt>
                <c:pt idx="20">
                  <c:v>36.93586853</c:v>
                </c:pt>
                <c:pt idx="21">
                  <c:v>59.09021615</c:v>
                </c:pt>
                <c:pt idx="22">
                  <c:v>91.75276968</c:v>
                </c:pt>
                <c:pt idx="23">
                  <c:v>137.6506709</c:v>
                </c:pt>
                <c:pt idx="24">
                  <c:v>213.7535749</c:v>
                </c:pt>
                <c:pt idx="25">
                  <c:v>277.636921</c:v>
                </c:pt>
                <c:pt idx="26">
                  <c:v>359.5886864</c:v>
                </c:pt>
                <c:pt idx="27">
                  <c:v>482.6853429</c:v>
                </c:pt>
              </c:numCache>
            </c:numRef>
          </c:yVal>
          <c:smooth val="0"/>
        </c:ser>
        <c:ser>
          <c:idx val="2"/>
          <c:order val="2"/>
          <c:tx>
            <c:strRef>
              <c:f>Sheet1!$D$1</c:f>
              <c:strCache>
                <c:ptCount val="1"/>
                <c:pt idx="0">
                  <c:v>2PL</c:v>
                </c:pt>
              </c:strCache>
            </c:strRef>
          </c:tx>
          <c:xVal>
            <c:numRef>
              <c:f>Sheet1!$A$2:$A$29</c:f>
              <c:numCache>
                <c:formatCode>0</c:formatCode>
                <c:ptCount val="28"/>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formatCode="General">
                  <c:v>30.0</c:v>
                </c:pt>
                <c:pt idx="21" formatCode="General">
                  <c:v>40.0</c:v>
                </c:pt>
                <c:pt idx="22" formatCode="General">
                  <c:v>50.0</c:v>
                </c:pt>
                <c:pt idx="23" formatCode="General">
                  <c:v>60.0</c:v>
                </c:pt>
                <c:pt idx="24" formatCode="General">
                  <c:v>70.0</c:v>
                </c:pt>
                <c:pt idx="25" formatCode="General">
                  <c:v>80.0</c:v>
                </c:pt>
                <c:pt idx="26" formatCode="General">
                  <c:v>90.0</c:v>
                </c:pt>
                <c:pt idx="27" formatCode="General">
                  <c:v>100.0</c:v>
                </c:pt>
              </c:numCache>
            </c:numRef>
          </c:xVal>
          <c:yVal>
            <c:numRef>
              <c:f>Sheet1!$D$2:$D$29</c:f>
              <c:numCache>
                <c:formatCode>General</c:formatCode>
                <c:ptCount val="28"/>
                <c:pt idx="0">
                  <c:v>4.843402717</c:v>
                </c:pt>
                <c:pt idx="1">
                  <c:v>4.986234823</c:v>
                </c:pt>
                <c:pt idx="2">
                  <c:v>5.093250496</c:v>
                </c:pt>
                <c:pt idx="3">
                  <c:v>5.342305045</c:v>
                </c:pt>
                <c:pt idx="4">
                  <c:v>5.673680796</c:v>
                </c:pt>
                <c:pt idx="5">
                  <c:v>5.979934212</c:v>
                </c:pt>
                <c:pt idx="6">
                  <c:v>6.317006015</c:v>
                </c:pt>
                <c:pt idx="7">
                  <c:v>6.924772645</c:v>
                </c:pt>
                <c:pt idx="8">
                  <c:v>7.466068805</c:v>
                </c:pt>
                <c:pt idx="9">
                  <c:v>8.089342338</c:v>
                </c:pt>
                <c:pt idx="10">
                  <c:v>8.694889101</c:v>
                </c:pt>
                <c:pt idx="11">
                  <c:v>9.359879902</c:v>
                </c:pt>
                <c:pt idx="12">
                  <c:v>10.38057526</c:v>
                </c:pt>
                <c:pt idx="13">
                  <c:v>10.99992538</c:v>
                </c:pt>
                <c:pt idx="14">
                  <c:v>11.62159417</c:v>
                </c:pt>
                <c:pt idx="15">
                  <c:v>12.51765128</c:v>
                </c:pt>
                <c:pt idx="16">
                  <c:v>13.22042954</c:v>
                </c:pt>
                <c:pt idx="17">
                  <c:v>14.11991804</c:v>
                </c:pt>
                <c:pt idx="18">
                  <c:v>14.89797503</c:v>
                </c:pt>
                <c:pt idx="19">
                  <c:v>15.59832416</c:v>
                </c:pt>
                <c:pt idx="20">
                  <c:v>27.96623352</c:v>
                </c:pt>
                <c:pt idx="21">
                  <c:v>47.31563082</c:v>
                </c:pt>
                <c:pt idx="22">
                  <c:v>78.38690937</c:v>
                </c:pt>
                <c:pt idx="23">
                  <c:v>115.6501215</c:v>
                </c:pt>
                <c:pt idx="24">
                  <c:v>151.9527717</c:v>
                </c:pt>
                <c:pt idx="25">
                  <c:v>204.4972871</c:v>
                </c:pt>
                <c:pt idx="26">
                  <c:v>287.6471812</c:v>
                </c:pt>
                <c:pt idx="27">
                  <c:v>334.0422866</c:v>
                </c:pt>
              </c:numCache>
            </c:numRef>
          </c:yVal>
          <c:smooth val="0"/>
        </c:ser>
        <c:ser>
          <c:idx val="3"/>
          <c:order val="3"/>
          <c:tx>
            <c:strRef>
              <c:f>Sheet1!$E$1</c:f>
              <c:strCache>
                <c:ptCount val="1"/>
                <c:pt idx="0">
                  <c:v>Rococo-SNOW</c:v>
                </c:pt>
              </c:strCache>
            </c:strRef>
          </c:tx>
          <c:xVal>
            <c:numRef>
              <c:f>Sheet1!$A$2:$A$29</c:f>
              <c:numCache>
                <c:formatCode>0</c:formatCode>
                <c:ptCount val="28"/>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formatCode="General">
                  <c:v>30.0</c:v>
                </c:pt>
                <c:pt idx="21" formatCode="General">
                  <c:v>40.0</c:v>
                </c:pt>
                <c:pt idx="22" formatCode="General">
                  <c:v>50.0</c:v>
                </c:pt>
                <c:pt idx="23" formatCode="General">
                  <c:v>60.0</c:v>
                </c:pt>
                <c:pt idx="24" formatCode="General">
                  <c:v>70.0</c:v>
                </c:pt>
                <c:pt idx="25" formatCode="General">
                  <c:v>80.0</c:v>
                </c:pt>
                <c:pt idx="26" formatCode="General">
                  <c:v>90.0</c:v>
                </c:pt>
                <c:pt idx="27" formatCode="General">
                  <c:v>100.0</c:v>
                </c:pt>
              </c:numCache>
            </c:numRef>
          </c:xVal>
          <c:yVal>
            <c:numRef>
              <c:f>Sheet1!$E$2:$E$29</c:f>
              <c:numCache>
                <c:formatCode>General</c:formatCode>
                <c:ptCount val="28"/>
                <c:pt idx="0">
                  <c:v>3.66333952</c:v>
                </c:pt>
                <c:pt idx="1">
                  <c:v>3.847879326</c:v>
                </c:pt>
                <c:pt idx="2">
                  <c:v>3.959012449999999</c:v>
                </c:pt>
                <c:pt idx="3">
                  <c:v>4.163682367999961</c:v>
                </c:pt>
                <c:pt idx="4">
                  <c:v>4.355572509999965</c:v>
                </c:pt>
                <c:pt idx="5">
                  <c:v>4.575500735</c:v>
                </c:pt>
                <c:pt idx="6">
                  <c:v>4.839671319</c:v>
                </c:pt>
                <c:pt idx="7">
                  <c:v>5.145048603</c:v>
                </c:pt>
                <c:pt idx="8">
                  <c:v>5.485486489</c:v>
                </c:pt>
                <c:pt idx="9">
                  <c:v>5.846732854</c:v>
                </c:pt>
                <c:pt idx="10">
                  <c:v>6.319679378</c:v>
                </c:pt>
                <c:pt idx="11">
                  <c:v>6.786375943</c:v>
                </c:pt>
                <c:pt idx="12">
                  <c:v>7.208225154</c:v>
                </c:pt>
                <c:pt idx="13">
                  <c:v>7.784882715</c:v>
                </c:pt>
                <c:pt idx="14">
                  <c:v>8.339189771</c:v>
                </c:pt>
                <c:pt idx="15">
                  <c:v>8.794847945000001</c:v>
                </c:pt>
                <c:pt idx="16">
                  <c:v>9.295522075</c:v>
                </c:pt>
                <c:pt idx="17">
                  <c:v>9.803174704</c:v>
                </c:pt>
                <c:pt idx="18">
                  <c:v>10.37419016</c:v>
                </c:pt>
                <c:pt idx="19">
                  <c:v>10.94522759</c:v>
                </c:pt>
                <c:pt idx="20">
                  <c:v>16.42241749999998</c:v>
                </c:pt>
                <c:pt idx="21">
                  <c:v>22.12892177</c:v>
                </c:pt>
                <c:pt idx="22">
                  <c:v>27.55232065</c:v>
                </c:pt>
                <c:pt idx="23">
                  <c:v>33.25729725999999</c:v>
                </c:pt>
                <c:pt idx="24">
                  <c:v>38.38360388</c:v>
                </c:pt>
                <c:pt idx="25">
                  <c:v>44.07533512</c:v>
                </c:pt>
                <c:pt idx="26">
                  <c:v>49.62972825</c:v>
                </c:pt>
                <c:pt idx="27">
                  <c:v>54.67487588</c:v>
                </c:pt>
              </c:numCache>
            </c:numRef>
          </c:yVal>
          <c:smooth val="0"/>
        </c:ser>
        <c:dLbls>
          <c:showLegendKey val="0"/>
          <c:showVal val="0"/>
          <c:showCatName val="0"/>
          <c:showSerName val="0"/>
          <c:showPercent val="0"/>
          <c:showBubbleSize val="0"/>
        </c:dLbls>
        <c:axId val="-1015110400"/>
        <c:axId val="-1011816608"/>
      </c:scatterChart>
      <c:valAx>
        <c:axId val="-1015110400"/>
        <c:scaling>
          <c:orientation val="minMax"/>
          <c:max val="100.0"/>
        </c:scaling>
        <c:delete val="0"/>
        <c:axPos val="b"/>
        <c:title>
          <c:tx>
            <c:rich>
              <a:bodyPr/>
              <a:lstStyle/>
              <a:p>
                <a:pPr>
                  <a:defRPr sz="2400" b="0" i="0">
                    <a:latin typeface="Helvetica Neue Medium"/>
                    <a:cs typeface="Helvetica Neue Medium"/>
                  </a:defRPr>
                </a:pPr>
                <a:r>
                  <a:rPr lang="en-US" sz="2400" b="0" i="0" baseline="0" dirty="0" smtClean="0">
                    <a:effectLst/>
                    <a:latin typeface="Helvetica Neue Medium"/>
                    <a:cs typeface="Helvetica Neue Medium"/>
                  </a:rPr>
                  <a:t>Concurrent requ</a:t>
                </a:r>
                <a:r>
                  <a:rPr lang="en-US" altLang="zh-CN" sz="2400" b="0" i="0" baseline="0" dirty="0" smtClean="0">
                    <a:effectLst/>
                    <a:latin typeface="Helvetica Neue Medium"/>
                    <a:cs typeface="Helvetica Neue Medium"/>
                  </a:rPr>
                  <a:t>e</a:t>
                </a:r>
                <a:r>
                  <a:rPr lang="en-US" sz="2400" b="0" i="0" baseline="0" dirty="0" smtClean="0">
                    <a:effectLst/>
                    <a:latin typeface="Helvetica Neue Medium"/>
                    <a:cs typeface="Helvetica Neue Medium"/>
                  </a:rPr>
                  <a:t>sts/server</a:t>
                </a:r>
                <a:endParaRPr lang="en-US" sz="2400" b="0" i="0" dirty="0">
                  <a:effectLst/>
                  <a:latin typeface="Helvetica Neue Medium"/>
                  <a:cs typeface="Helvetica Neue Medium"/>
                </a:endParaRPr>
              </a:p>
            </c:rich>
          </c:tx>
          <c:layout/>
          <c:overlay val="0"/>
        </c:title>
        <c:numFmt formatCode="0" sourceLinked="1"/>
        <c:majorTickMark val="out"/>
        <c:minorTickMark val="none"/>
        <c:tickLblPos val="nextTo"/>
        <c:spPr>
          <a:ln w="38100" cmpd="sng">
            <a:solidFill>
              <a:schemeClr val="tx1"/>
            </a:solidFill>
          </a:ln>
        </c:spPr>
        <c:txPr>
          <a:bodyPr/>
          <a:lstStyle/>
          <a:p>
            <a:pPr>
              <a:defRPr sz="2400"/>
            </a:pPr>
            <a:endParaRPr lang="en-US"/>
          </a:p>
        </c:txPr>
        <c:crossAx val="-1011816608"/>
        <c:crosses val="autoZero"/>
        <c:crossBetween val="midCat"/>
        <c:minorUnit val="4.0"/>
      </c:valAx>
      <c:valAx>
        <c:axId val="-1011816608"/>
        <c:scaling>
          <c:orientation val="minMax"/>
        </c:scaling>
        <c:delete val="0"/>
        <c:axPos val="l"/>
        <c:title>
          <c:tx>
            <c:rich>
              <a:bodyPr rot="-5400000" vert="horz"/>
              <a:lstStyle/>
              <a:p>
                <a:pPr>
                  <a:defRPr sz="2400" b="0" i="0">
                    <a:latin typeface="Helvetica Neue Medium"/>
                    <a:cs typeface="Helvetica Neue Medium"/>
                  </a:defRPr>
                </a:pPr>
                <a:r>
                  <a:rPr lang="en-US" sz="2400" b="0" i="0" baseline="0" dirty="0" smtClean="0">
                    <a:effectLst/>
                    <a:latin typeface="Helvetica Neue Medium"/>
                    <a:cs typeface="Helvetica Neue Medium"/>
                  </a:rPr>
                  <a:t>Latency (</a:t>
                </a:r>
                <a:r>
                  <a:rPr lang="en-US" sz="2400" b="0" i="0" baseline="0" dirty="0" err="1" smtClean="0">
                    <a:effectLst/>
                    <a:latin typeface="Helvetica Neue Medium"/>
                    <a:cs typeface="Helvetica Neue Medium"/>
                  </a:rPr>
                  <a:t>ms</a:t>
                </a:r>
                <a:r>
                  <a:rPr lang="en-US" sz="2400" b="0" i="0" baseline="0" dirty="0" smtClean="0">
                    <a:effectLst/>
                    <a:latin typeface="Helvetica Neue Medium"/>
                    <a:cs typeface="Helvetica Neue Medium"/>
                  </a:rPr>
                  <a:t>)</a:t>
                </a:r>
                <a:endParaRPr lang="en-US" sz="2400" b="0" i="0" dirty="0">
                  <a:effectLst/>
                  <a:latin typeface="Helvetica Neue Medium"/>
                  <a:cs typeface="Helvetica Neue Medium"/>
                </a:endParaRPr>
              </a:p>
            </c:rich>
          </c:tx>
          <c:layout/>
          <c:overlay val="0"/>
        </c:title>
        <c:numFmt formatCode="General" sourceLinked="1"/>
        <c:majorTickMark val="out"/>
        <c:minorTickMark val="none"/>
        <c:tickLblPos val="nextTo"/>
        <c:spPr>
          <a:ln w="38100" cmpd="sng">
            <a:solidFill>
              <a:schemeClr val="tx1"/>
            </a:solidFill>
          </a:ln>
        </c:spPr>
        <c:txPr>
          <a:bodyPr/>
          <a:lstStyle/>
          <a:p>
            <a:pPr>
              <a:defRPr sz="2400"/>
            </a:pPr>
            <a:endParaRPr lang="en-US"/>
          </a:p>
        </c:txPr>
        <c:crossAx val="-101511040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17469621852824"/>
          <c:y val="0.0544370336213531"/>
          <c:w val="0.7442394527073"/>
          <c:h val="0.730720228852611"/>
        </c:manualLayout>
      </c:layout>
      <c:scatterChart>
        <c:scatterStyle val="lineMarker"/>
        <c:varyColors val="0"/>
        <c:ser>
          <c:idx val="0"/>
          <c:order val="0"/>
          <c:tx>
            <c:strRef>
              <c:f>Sheet1!$B$1</c:f>
              <c:strCache>
                <c:ptCount val="1"/>
                <c:pt idx="0">
                  <c:v>OCC</c:v>
                </c:pt>
              </c:strCache>
            </c:strRef>
          </c:tx>
          <c:xVal>
            <c:numRef>
              <c:f>Sheet1!$A$2:$A$30</c:f>
              <c:numCache>
                <c:formatCode>0</c:formatCode>
                <c:ptCount val="2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30.0</c:v>
                </c:pt>
                <c:pt idx="22">
                  <c:v>40.0</c:v>
                </c:pt>
                <c:pt idx="23">
                  <c:v>50.0</c:v>
                </c:pt>
                <c:pt idx="24">
                  <c:v>60.0</c:v>
                </c:pt>
                <c:pt idx="25">
                  <c:v>70.0</c:v>
                </c:pt>
                <c:pt idx="26">
                  <c:v>80.0</c:v>
                </c:pt>
                <c:pt idx="27">
                  <c:v>90.0</c:v>
                </c:pt>
                <c:pt idx="28">
                  <c:v>100.0</c:v>
                </c:pt>
              </c:numCache>
            </c:numRef>
          </c:xVal>
          <c:yVal>
            <c:numRef>
              <c:f>Sheet1!$B$2:$B$30</c:f>
              <c:numCache>
                <c:formatCode>0</c:formatCode>
                <c:ptCount val="29"/>
                <c:pt idx="0" formatCode="General">
                  <c:v>0.0</c:v>
                </c:pt>
                <c:pt idx="1">
                  <c:v>1047.0</c:v>
                </c:pt>
                <c:pt idx="2">
                  <c:v>1909.0</c:v>
                </c:pt>
                <c:pt idx="3">
                  <c:v>2734.0</c:v>
                </c:pt>
                <c:pt idx="4">
                  <c:v>3433.0</c:v>
                </c:pt>
                <c:pt idx="5">
                  <c:v>4082.0</c:v>
                </c:pt>
                <c:pt idx="6">
                  <c:v>4447.0</c:v>
                </c:pt>
                <c:pt idx="7">
                  <c:v>4656.0</c:v>
                </c:pt>
                <c:pt idx="8">
                  <c:v>4787.0</c:v>
                </c:pt>
                <c:pt idx="9">
                  <c:v>4870.0</c:v>
                </c:pt>
                <c:pt idx="10">
                  <c:v>4922.0</c:v>
                </c:pt>
                <c:pt idx="11">
                  <c:v>4669.0</c:v>
                </c:pt>
                <c:pt idx="12">
                  <c:v>4414.0</c:v>
                </c:pt>
                <c:pt idx="13">
                  <c:v>4204.0</c:v>
                </c:pt>
                <c:pt idx="14">
                  <c:v>3999.0</c:v>
                </c:pt>
                <c:pt idx="15">
                  <c:v>3835.0</c:v>
                </c:pt>
                <c:pt idx="16">
                  <c:v>3720.0</c:v>
                </c:pt>
                <c:pt idx="17">
                  <c:v>3515.0</c:v>
                </c:pt>
                <c:pt idx="18">
                  <c:v>3390.0</c:v>
                </c:pt>
                <c:pt idx="19">
                  <c:v>3275.0</c:v>
                </c:pt>
                <c:pt idx="20">
                  <c:v>3242.0</c:v>
                </c:pt>
                <c:pt idx="21">
                  <c:v>2162.0</c:v>
                </c:pt>
                <c:pt idx="22">
                  <c:v>1575.0</c:v>
                </c:pt>
                <c:pt idx="23">
                  <c:v>1164.0</c:v>
                </c:pt>
                <c:pt idx="24">
                  <c:v>893.0</c:v>
                </c:pt>
                <c:pt idx="25">
                  <c:v>737.0</c:v>
                </c:pt>
                <c:pt idx="26">
                  <c:v>650.0</c:v>
                </c:pt>
                <c:pt idx="27">
                  <c:v>567.0</c:v>
                </c:pt>
                <c:pt idx="28">
                  <c:v>485.0</c:v>
                </c:pt>
              </c:numCache>
            </c:numRef>
          </c:yVal>
          <c:smooth val="0"/>
        </c:ser>
        <c:ser>
          <c:idx val="1"/>
          <c:order val="1"/>
          <c:tx>
            <c:strRef>
              <c:f>Sheet1!$C$1</c:f>
              <c:strCache>
                <c:ptCount val="1"/>
                <c:pt idx="0">
                  <c:v>Rococo</c:v>
                </c:pt>
              </c:strCache>
            </c:strRef>
          </c:tx>
          <c:xVal>
            <c:numRef>
              <c:f>Sheet1!$A$2:$A$30</c:f>
              <c:numCache>
                <c:formatCode>0</c:formatCode>
                <c:ptCount val="2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30.0</c:v>
                </c:pt>
                <c:pt idx="22">
                  <c:v>40.0</c:v>
                </c:pt>
                <c:pt idx="23">
                  <c:v>50.0</c:v>
                </c:pt>
                <c:pt idx="24">
                  <c:v>60.0</c:v>
                </c:pt>
                <c:pt idx="25">
                  <c:v>70.0</c:v>
                </c:pt>
                <c:pt idx="26">
                  <c:v>80.0</c:v>
                </c:pt>
                <c:pt idx="27">
                  <c:v>90.0</c:v>
                </c:pt>
                <c:pt idx="28">
                  <c:v>100.0</c:v>
                </c:pt>
              </c:numCache>
            </c:numRef>
          </c:xVal>
          <c:yVal>
            <c:numRef>
              <c:f>Sheet1!$C$2:$C$30</c:f>
              <c:numCache>
                <c:formatCode>0</c:formatCode>
                <c:ptCount val="29"/>
                <c:pt idx="0" formatCode="General">
                  <c:v>0.0</c:v>
                </c:pt>
                <c:pt idx="1">
                  <c:v>1282.0</c:v>
                </c:pt>
                <c:pt idx="2">
                  <c:v>2510.0</c:v>
                </c:pt>
                <c:pt idx="3">
                  <c:v>3511.0</c:v>
                </c:pt>
                <c:pt idx="4">
                  <c:v>4365.0</c:v>
                </c:pt>
                <c:pt idx="5">
                  <c:v>4900.0</c:v>
                </c:pt>
                <c:pt idx="6">
                  <c:v>5233.0</c:v>
                </c:pt>
                <c:pt idx="7">
                  <c:v>5417.0</c:v>
                </c:pt>
                <c:pt idx="8">
                  <c:v>5465.0</c:v>
                </c:pt>
                <c:pt idx="9">
                  <c:v>5496.0</c:v>
                </c:pt>
                <c:pt idx="10">
                  <c:v>5539.0</c:v>
                </c:pt>
                <c:pt idx="11">
                  <c:v>5456.0</c:v>
                </c:pt>
                <c:pt idx="12">
                  <c:v>5399.0</c:v>
                </c:pt>
                <c:pt idx="13">
                  <c:v>5353.0</c:v>
                </c:pt>
                <c:pt idx="14">
                  <c:v>5284.0</c:v>
                </c:pt>
                <c:pt idx="15">
                  <c:v>5282.0</c:v>
                </c:pt>
                <c:pt idx="16">
                  <c:v>5265.0</c:v>
                </c:pt>
                <c:pt idx="17">
                  <c:v>5225.0</c:v>
                </c:pt>
                <c:pt idx="18">
                  <c:v>5176.0</c:v>
                </c:pt>
                <c:pt idx="19">
                  <c:v>5150.0</c:v>
                </c:pt>
                <c:pt idx="20">
                  <c:v>5103.0</c:v>
                </c:pt>
                <c:pt idx="21">
                  <c:v>4619.0</c:v>
                </c:pt>
                <c:pt idx="22">
                  <c:v>4183.0</c:v>
                </c:pt>
                <c:pt idx="23">
                  <c:v>3764.0</c:v>
                </c:pt>
                <c:pt idx="24">
                  <c:v>3399.0</c:v>
                </c:pt>
                <c:pt idx="25">
                  <c:v>3107.0</c:v>
                </c:pt>
                <c:pt idx="26">
                  <c:v>2813.0</c:v>
                </c:pt>
                <c:pt idx="27">
                  <c:v>2575.0</c:v>
                </c:pt>
                <c:pt idx="28">
                  <c:v>2395.0</c:v>
                </c:pt>
              </c:numCache>
            </c:numRef>
          </c:yVal>
          <c:smooth val="0"/>
        </c:ser>
        <c:ser>
          <c:idx val="2"/>
          <c:order val="2"/>
          <c:tx>
            <c:strRef>
              <c:f>Sheet1!$D$1</c:f>
              <c:strCache>
                <c:ptCount val="1"/>
                <c:pt idx="0">
                  <c:v>2PL</c:v>
                </c:pt>
              </c:strCache>
            </c:strRef>
          </c:tx>
          <c:xVal>
            <c:numRef>
              <c:f>Sheet1!$A$2:$A$30</c:f>
              <c:numCache>
                <c:formatCode>0</c:formatCode>
                <c:ptCount val="2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30.0</c:v>
                </c:pt>
                <c:pt idx="22">
                  <c:v>40.0</c:v>
                </c:pt>
                <c:pt idx="23">
                  <c:v>50.0</c:v>
                </c:pt>
                <c:pt idx="24">
                  <c:v>60.0</c:v>
                </c:pt>
                <c:pt idx="25">
                  <c:v>70.0</c:v>
                </c:pt>
                <c:pt idx="26">
                  <c:v>80.0</c:v>
                </c:pt>
                <c:pt idx="27">
                  <c:v>90.0</c:v>
                </c:pt>
                <c:pt idx="28">
                  <c:v>100.0</c:v>
                </c:pt>
              </c:numCache>
            </c:numRef>
          </c:xVal>
          <c:yVal>
            <c:numRef>
              <c:f>Sheet1!$D$2:$D$30</c:f>
              <c:numCache>
                <c:formatCode>0</c:formatCode>
                <c:ptCount val="29"/>
                <c:pt idx="0" formatCode="General">
                  <c:v>0.0</c:v>
                </c:pt>
                <c:pt idx="1">
                  <c:v>999.0</c:v>
                </c:pt>
                <c:pt idx="2">
                  <c:v>1747.0</c:v>
                </c:pt>
                <c:pt idx="3">
                  <c:v>2460.0</c:v>
                </c:pt>
                <c:pt idx="4">
                  <c:v>2983.0</c:v>
                </c:pt>
                <c:pt idx="5">
                  <c:v>3556.0</c:v>
                </c:pt>
                <c:pt idx="6">
                  <c:v>3749.0</c:v>
                </c:pt>
                <c:pt idx="7">
                  <c:v>3966.0</c:v>
                </c:pt>
                <c:pt idx="8">
                  <c:v>4125.0</c:v>
                </c:pt>
                <c:pt idx="9">
                  <c:v>4097.0</c:v>
                </c:pt>
                <c:pt idx="10">
                  <c:v>4162.0</c:v>
                </c:pt>
                <c:pt idx="11">
                  <c:v>4051.0</c:v>
                </c:pt>
                <c:pt idx="12">
                  <c:v>4028.0</c:v>
                </c:pt>
                <c:pt idx="13">
                  <c:v>3969.0</c:v>
                </c:pt>
                <c:pt idx="14">
                  <c:v>3895.0</c:v>
                </c:pt>
                <c:pt idx="15">
                  <c:v>3767.0</c:v>
                </c:pt>
                <c:pt idx="16">
                  <c:v>3707.0</c:v>
                </c:pt>
                <c:pt idx="17">
                  <c:v>3624.0</c:v>
                </c:pt>
                <c:pt idx="18">
                  <c:v>3597.0</c:v>
                </c:pt>
                <c:pt idx="19">
                  <c:v>3442.0</c:v>
                </c:pt>
                <c:pt idx="20">
                  <c:v>3458.0</c:v>
                </c:pt>
                <c:pt idx="21">
                  <c:v>2768.0</c:v>
                </c:pt>
                <c:pt idx="22">
                  <c:v>2367.0</c:v>
                </c:pt>
                <c:pt idx="23">
                  <c:v>2056.0</c:v>
                </c:pt>
                <c:pt idx="24">
                  <c:v>1732.0</c:v>
                </c:pt>
                <c:pt idx="25">
                  <c:v>1479.0</c:v>
                </c:pt>
                <c:pt idx="26">
                  <c:v>1186.0</c:v>
                </c:pt>
                <c:pt idx="27">
                  <c:v>1074.0</c:v>
                </c:pt>
                <c:pt idx="28">
                  <c:v>927.0</c:v>
                </c:pt>
              </c:numCache>
            </c:numRef>
          </c:yVal>
          <c:smooth val="0"/>
        </c:ser>
        <c:ser>
          <c:idx val="3"/>
          <c:order val="3"/>
          <c:tx>
            <c:strRef>
              <c:f>Sheet1!$E$1</c:f>
              <c:strCache>
                <c:ptCount val="1"/>
                <c:pt idx="0">
                  <c:v>Rococo-SNOW</c:v>
                </c:pt>
              </c:strCache>
            </c:strRef>
          </c:tx>
          <c:xVal>
            <c:numRef>
              <c:f>Sheet1!$A$2:$A$30</c:f>
              <c:numCache>
                <c:formatCode>0</c:formatCode>
                <c:ptCount val="2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30.0</c:v>
                </c:pt>
                <c:pt idx="22">
                  <c:v>40.0</c:v>
                </c:pt>
                <c:pt idx="23">
                  <c:v>50.0</c:v>
                </c:pt>
                <c:pt idx="24">
                  <c:v>60.0</c:v>
                </c:pt>
                <c:pt idx="25">
                  <c:v>70.0</c:v>
                </c:pt>
                <c:pt idx="26">
                  <c:v>80.0</c:v>
                </c:pt>
                <c:pt idx="27">
                  <c:v>90.0</c:v>
                </c:pt>
                <c:pt idx="28">
                  <c:v>100.0</c:v>
                </c:pt>
              </c:numCache>
            </c:numRef>
          </c:xVal>
          <c:yVal>
            <c:numRef>
              <c:f>Sheet1!$E$2:$E$30</c:f>
              <c:numCache>
                <c:formatCode>0</c:formatCode>
                <c:ptCount val="29"/>
                <c:pt idx="0" formatCode="General">
                  <c:v>0.0</c:v>
                </c:pt>
                <c:pt idx="1">
                  <c:v>1113.0</c:v>
                </c:pt>
                <c:pt idx="2">
                  <c:v>1947.0</c:v>
                </c:pt>
                <c:pt idx="3">
                  <c:v>2606.0</c:v>
                </c:pt>
                <c:pt idx="4">
                  <c:v>3149.0</c:v>
                </c:pt>
                <c:pt idx="5">
                  <c:v>3616.0</c:v>
                </c:pt>
                <c:pt idx="6">
                  <c:v>3919.0</c:v>
                </c:pt>
                <c:pt idx="7">
                  <c:v>4185.0</c:v>
                </c:pt>
                <c:pt idx="8">
                  <c:v>4346.0</c:v>
                </c:pt>
                <c:pt idx="9">
                  <c:v>4481.0</c:v>
                </c:pt>
                <c:pt idx="10">
                  <c:v>4545.0</c:v>
                </c:pt>
                <c:pt idx="11">
                  <c:v>4606.0</c:v>
                </c:pt>
                <c:pt idx="12">
                  <c:v>4601.0</c:v>
                </c:pt>
                <c:pt idx="13">
                  <c:v>4654.0</c:v>
                </c:pt>
                <c:pt idx="14">
                  <c:v>4671.0</c:v>
                </c:pt>
                <c:pt idx="15">
                  <c:v>4720.0</c:v>
                </c:pt>
                <c:pt idx="16">
                  <c:v>4688.0</c:v>
                </c:pt>
                <c:pt idx="17">
                  <c:v>4672.0</c:v>
                </c:pt>
                <c:pt idx="18">
                  <c:v>4703.0</c:v>
                </c:pt>
                <c:pt idx="19">
                  <c:v>4695.0</c:v>
                </c:pt>
                <c:pt idx="20">
                  <c:v>4702.0</c:v>
                </c:pt>
                <c:pt idx="21">
                  <c:v>4675.0</c:v>
                </c:pt>
                <c:pt idx="22">
                  <c:v>4644.0</c:v>
                </c:pt>
                <c:pt idx="23">
                  <c:v>4621.0</c:v>
                </c:pt>
                <c:pt idx="24">
                  <c:v>4569.0</c:v>
                </c:pt>
                <c:pt idx="25">
                  <c:v>4519.0</c:v>
                </c:pt>
                <c:pt idx="26">
                  <c:v>4490.0</c:v>
                </c:pt>
                <c:pt idx="27">
                  <c:v>4500.0</c:v>
                </c:pt>
                <c:pt idx="28">
                  <c:v>4519.0</c:v>
                </c:pt>
              </c:numCache>
            </c:numRef>
          </c:yVal>
          <c:smooth val="0"/>
        </c:ser>
        <c:dLbls>
          <c:showLegendKey val="0"/>
          <c:showVal val="0"/>
          <c:showCatName val="0"/>
          <c:showSerName val="0"/>
          <c:showPercent val="0"/>
          <c:showBubbleSize val="0"/>
        </c:dLbls>
        <c:axId val="-999371072"/>
        <c:axId val="-979349648"/>
      </c:scatterChart>
      <c:valAx>
        <c:axId val="-999371072"/>
        <c:scaling>
          <c:orientation val="minMax"/>
          <c:max val="100.0"/>
        </c:scaling>
        <c:delete val="0"/>
        <c:axPos val="b"/>
        <c:title>
          <c:tx>
            <c:rich>
              <a:bodyPr/>
              <a:lstStyle/>
              <a:p>
                <a:pPr>
                  <a:defRPr sz="2400">
                    <a:latin typeface="Helvetica Neue Medium"/>
                  </a:defRPr>
                </a:pPr>
                <a:r>
                  <a:rPr lang="en-US" sz="2400" b="0" i="0" baseline="0" dirty="0" smtClean="0">
                    <a:effectLst/>
                    <a:latin typeface="Helvetica Neue Medium"/>
                  </a:rPr>
                  <a:t>Concurrent requests/server</a:t>
                </a:r>
                <a:endParaRPr lang="en-US" sz="2400" dirty="0">
                  <a:effectLst/>
                  <a:latin typeface="Helvetica Neue Medium"/>
                </a:endParaRPr>
              </a:p>
            </c:rich>
          </c:tx>
          <c:layout/>
          <c:overlay val="0"/>
        </c:title>
        <c:numFmt formatCode="0" sourceLinked="1"/>
        <c:majorTickMark val="out"/>
        <c:minorTickMark val="none"/>
        <c:tickLblPos val="nextTo"/>
        <c:spPr>
          <a:ln w="38100" cmpd="sng">
            <a:solidFill>
              <a:schemeClr val="tx1"/>
            </a:solidFill>
          </a:ln>
        </c:spPr>
        <c:txPr>
          <a:bodyPr/>
          <a:lstStyle/>
          <a:p>
            <a:pPr>
              <a:defRPr sz="2400"/>
            </a:pPr>
            <a:endParaRPr lang="en-US"/>
          </a:p>
        </c:txPr>
        <c:crossAx val="-979349648"/>
        <c:crosses val="autoZero"/>
        <c:crossBetween val="midCat"/>
        <c:minorUnit val="4.0"/>
      </c:valAx>
      <c:valAx>
        <c:axId val="-979349648"/>
        <c:scaling>
          <c:orientation val="minMax"/>
        </c:scaling>
        <c:delete val="0"/>
        <c:axPos val="l"/>
        <c:title>
          <c:tx>
            <c:rich>
              <a:bodyPr rot="-5400000" vert="horz"/>
              <a:lstStyle/>
              <a:p>
                <a:pPr>
                  <a:defRPr sz="2400"/>
                </a:pPr>
                <a:r>
                  <a:rPr lang="en-US" sz="2400" b="0" i="0" dirty="0" smtClean="0">
                    <a:latin typeface="Helvetica Neue Medium"/>
                    <a:cs typeface="Helvetica Neue Medium"/>
                  </a:rPr>
                  <a:t>Throughput (new-order/s)</a:t>
                </a:r>
                <a:endParaRPr lang="en-US" sz="2400" b="0" i="0" dirty="0">
                  <a:latin typeface="Helvetica Neue Medium"/>
                  <a:cs typeface="Helvetica Neue Medium"/>
                </a:endParaRPr>
              </a:p>
            </c:rich>
          </c:tx>
          <c:layout>
            <c:manualLayout>
              <c:xMode val="edge"/>
              <c:yMode val="edge"/>
              <c:x val="0.0373456790123457"/>
              <c:y val="0.0358633118777046"/>
            </c:manualLayout>
          </c:layout>
          <c:overlay val="0"/>
        </c:title>
        <c:numFmt formatCode="General" sourceLinked="1"/>
        <c:majorTickMark val="out"/>
        <c:minorTickMark val="none"/>
        <c:tickLblPos val="nextTo"/>
        <c:spPr>
          <a:ln w="38100" cmpd="sng">
            <a:solidFill>
              <a:schemeClr val="tx1"/>
            </a:solidFill>
          </a:ln>
        </c:spPr>
        <c:txPr>
          <a:bodyPr/>
          <a:lstStyle/>
          <a:p>
            <a:pPr>
              <a:defRPr sz="2400"/>
            </a:pPr>
            <a:endParaRPr lang="en-US"/>
          </a:p>
        </c:txPr>
        <c:crossAx val="-99937107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5104DD-BB10-064D-B9B3-178AD1B5BE17}" type="datetimeFigureOut">
              <a:rPr lang="en-US" smtClean="0"/>
              <a:t>11/26/18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54321F-7F5A-CB47-B840-D5EA7E0B30E0}" type="slidenum">
              <a:rPr lang="en-US" smtClean="0"/>
              <a:t>‹#›</a:t>
            </a:fld>
            <a:endParaRPr lang="en-US"/>
          </a:p>
        </p:txBody>
      </p:sp>
    </p:spTree>
    <p:extLst>
      <p:ext uri="{BB962C8B-B14F-4D97-AF65-F5344CB8AC3E}">
        <p14:creationId xmlns:p14="http://schemas.microsoft.com/office/powerpoint/2010/main" val="1812215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8149B2-C3ED-C24D-998D-24C9D2C3507E}" type="datetimeFigureOut">
              <a:rPr lang="en-US" smtClean="0"/>
              <a:t>11/26/18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BF9FD-DB11-424E-8753-09DE963B0E13}" type="slidenum">
              <a:rPr lang="en-US" smtClean="0"/>
              <a:t>‹#›</a:t>
            </a:fld>
            <a:endParaRPr lang="en-US"/>
          </a:p>
        </p:txBody>
      </p:sp>
    </p:spTree>
    <p:extLst>
      <p:ext uri="{BB962C8B-B14F-4D97-AF65-F5344CB8AC3E}">
        <p14:creationId xmlns:p14="http://schemas.microsoft.com/office/powerpoint/2010/main" val="29106350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Spanner’s true time</a:t>
            </a:r>
          </a:p>
        </p:txBody>
      </p:sp>
      <p:sp>
        <p:nvSpPr>
          <p:cNvPr id="4" name="Slide Number Placeholder 3"/>
          <p:cNvSpPr>
            <a:spLocks noGrp="1"/>
          </p:cNvSpPr>
          <p:nvPr>
            <p:ph type="sldNum" sz="quarter" idx="10"/>
          </p:nvPr>
        </p:nvSpPr>
        <p:spPr/>
        <p:txBody>
          <a:bodyPr/>
          <a:lstStyle/>
          <a:p>
            <a:fld id="{56200DC6-791A-EF4A-BB1A-61E2C70A0422}" type="slidenum">
              <a:rPr lang="en-US" smtClean="0"/>
              <a:t>1</a:t>
            </a:fld>
            <a:endParaRPr lang="en-US"/>
          </a:p>
        </p:txBody>
      </p:sp>
    </p:spTree>
    <p:extLst>
      <p:ext uri="{BB962C8B-B14F-4D97-AF65-F5344CB8AC3E}">
        <p14:creationId xmlns:p14="http://schemas.microsoft.com/office/powerpoint/2010/main" val="1312693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Strict </a:t>
            </a:r>
            <a:r>
              <a:rPr lang="en-US" dirty="0" err="1" smtClean="0"/>
              <a:t>serializability</a:t>
            </a:r>
            <a:r>
              <a:rPr lang="en-US" baseline="0" dirty="0" smtClean="0"/>
              <a:t> is the strongest consistency, which requires there exists a total order among all the transactions in the system. And the total order respects the real-time order. </a:t>
            </a:r>
          </a:p>
          <a:p>
            <a:endParaRPr lang="en-US" baseline="0" dirty="0" smtClean="0"/>
          </a:p>
          <a:p>
            <a:r>
              <a:rPr lang="en-US" baseline="0" dirty="0" smtClean="0"/>
              <a:t>Here is an example of what real-time order means. There is a read client CR, 2 servers, and a write client CW. Initially access control is public and the photo server has photo A. Now there is a write W setting the ACL to private and photo to B, and then finishes. After W finishes, a read-only transaction R starts. Because R starts after W finishes, R is in real time after W, so by real-time order requirement, R should return what W just wrote, so in this case it should see photo B is private. </a:t>
            </a:r>
          </a:p>
        </p:txBody>
      </p:sp>
      <p:sp>
        <p:nvSpPr>
          <p:cNvPr id="4" name="Slide Number Placeholder 3"/>
          <p:cNvSpPr>
            <a:spLocks noGrp="1"/>
          </p:cNvSpPr>
          <p:nvPr>
            <p:ph type="sldNum" sz="quarter" idx="10"/>
          </p:nvPr>
        </p:nvSpPr>
        <p:spPr/>
        <p:txBody>
          <a:bodyPr/>
          <a:lstStyle/>
          <a:p>
            <a:fld id="{D62BF9FD-DB11-424E-8753-09DE963B0E13}" type="slidenum">
              <a:rPr lang="en-US" smtClean="0"/>
              <a:t>10</a:t>
            </a:fld>
            <a:endParaRPr lang="en-US"/>
          </a:p>
        </p:txBody>
      </p:sp>
    </p:spTree>
    <p:extLst>
      <p:ext uri="{BB962C8B-B14F-4D97-AF65-F5344CB8AC3E}">
        <p14:creationId xmlns:p14="http://schemas.microsoft.com/office/powerpoint/2010/main" val="264584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nother</a:t>
            </a:r>
            <a:r>
              <a:rPr lang="en-US" dirty="0" smtClean="0"/>
              <a:t> example</a:t>
            </a:r>
            <a:r>
              <a:rPr lang="en-US" baseline="0" dirty="0" smtClean="0"/>
              <a:t> where read is concurrent with the write. The write W is also updating both servers. But R starts before W finishes. In this case, R and W are concurrent as their executions overlap. So there is no real-time order, That means it’s okay to make either transaction first. However, we should still satisfy the total order requirement, which means R should not observe the partial effect of W.</a:t>
            </a:r>
          </a:p>
          <a:p>
            <a:endParaRPr lang="en-US" baseline="0" dirty="0" smtClean="0"/>
          </a:p>
          <a:p>
            <a:r>
              <a:rPr lang="en-US" baseline="0" dirty="0" smtClean="0"/>
              <a:t>For instance, it’s okay for R to return public and photo A, or photo B is private, but not public with photo B or photo A is private.</a:t>
            </a:r>
          </a:p>
          <a:p>
            <a:endParaRPr lang="en-US" baseline="0" dirty="0" smtClean="0"/>
          </a:p>
          <a:p>
            <a:r>
              <a:rPr lang="en-US" baseline="0" dirty="0" smtClean="0"/>
              <a:t>Strict </a:t>
            </a:r>
            <a:r>
              <a:rPr lang="en-US" baseline="0" dirty="0" err="1" smtClean="0"/>
              <a:t>serializability</a:t>
            </a:r>
            <a:r>
              <a:rPr lang="en-US" baseline="0" dirty="0" smtClean="0"/>
              <a:t> is desirable because it’s the strongest so it eliminates the most anomalies, and makes the system very easy to program</a:t>
            </a:r>
          </a:p>
        </p:txBody>
      </p:sp>
      <p:sp>
        <p:nvSpPr>
          <p:cNvPr id="4" name="Slide Number Placeholder 3"/>
          <p:cNvSpPr>
            <a:spLocks noGrp="1"/>
          </p:cNvSpPr>
          <p:nvPr>
            <p:ph type="sldNum" sz="quarter" idx="10"/>
          </p:nvPr>
        </p:nvSpPr>
        <p:spPr/>
        <p:txBody>
          <a:bodyPr/>
          <a:lstStyle/>
          <a:p>
            <a:fld id="{D62BF9FD-DB11-424E-8753-09DE963B0E13}" type="slidenum">
              <a:rPr lang="en-US" smtClean="0"/>
              <a:t>11</a:t>
            </a:fld>
            <a:endParaRPr lang="en-US"/>
          </a:p>
        </p:txBody>
      </p:sp>
    </p:spTree>
    <p:extLst>
      <p:ext uri="{BB962C8B-B14F-4D97-AF65-F5344CB8AC3E}">
        <p14:creationId xmlns:p14="http://schemas.microsoft.com/office/powerpoint/2010/main" val="2645848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Non-blocking</a:t>
            </a:r>
            <a:r>
              <a:rPr lang="en-US" baseline="0" dirty="0" smtClean="0"/>
              <a:t> means the read-only transactions do not wait on external events, such as waiting on locks, timeouts, or other messages.</a:t>
            </a:r>
          </a:p>
          <a:p>
            <a:endParaRPr lang="en-US" baseline="0" dirty="0" smtClean="0"/>
          </a:p>
          <a:p>
            <a:r>
              <a:rPr lang="en-US" baseline="0" dirty="0" smtClean="0"/>
              <a:t>This is a latency related property as it saves at least the time spent blocking.</a:t>
            </a:r>
          </a:p>
          <a:p>
            <a:endParaRPr lang="en-US" dirty="0"/>
          </a:p>
        </p:txBody>
      </p:sp>
      <p:sp>
        <p:nvSpPr>
          <p:cNvPr id="4" name="Slide Number Placeholder 3"/>
          <p:cNvSpPr>
            <a:spLocks noGrp="1"/>
          </p:cNvSpPr>
          <p:nvPr>
            <p:ph type="sldNum" sz="quarter" idx="10"/>
          </p:nvPr>
        </p:nvSpPr>
        <p:spPr/>
        <p:txBody>
          <a:bodyPr/>
          <a:lstStyle/>
          <a:p>
            <a:fld id="{D62BF9FD-DB11-424E-8753-09DE963B0E13}" type="slidenum">
              <a:rPr lang="en-US" smtClean="0"/>
              <a:t>12</a:t>
            </a:fld>
            <a:endParaRPr lang="en-US"/>
          </a:p>
        </p:txBody>
      </p:sp>
    </p:spTree>
    <p:extLst>
      <p:ext uri="{BB962C8B-B14F-4D97-AF65-F5344CB8AC3E}">
        <p14:creationId xmlns:p14="http://schemas.microsoft.com/office/powerpoint/2010/main" val="264584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one-response property means there is only one round-trip between the client and the servers, and there is only one value in each response from the server. </a:t>
            </a:r>
          </a:p>
          <a:p>
            <a:r>
              <a:rPr lang="en-US" baseline="0" dirty="0" smtClean="0"/>
              <a:t>This is also a latency related property, as it saves the time for extra round-trips and also the time for processing extra copies of data.</a:t>
            </a:r>
          </a:p>
          <a:p>
            <a:endParaRPr lang="en-US" baseline="0" dirty="0" smtClean="0"/>
          </a:p>
        </p:txBody>
      </p:sp>
      <p:sp>
        <p:nvSpPr>
          <p:cNvPr id="4" name="Slide Number Placeholder 3"/>
          <p:cNvSpPr>
            <a:spLocks noGrp="1"/>
          </p:cNvSpPr>
          <p:nvPr>
            <p:ph type="sldNum" sz="quarter" idx="10"/>
          </p:nvPr>
        </p:nvSpPr>
        <p:spPr/>
        <p:txBody>
          <a:bodyPr/>
          <a:lstStyle/>
          <a:p>
            <a:fld id="{D62BF9FD-DB11-424E-8753-09DE963B0E13}" type="slidenum">
              <a:rPr lang="en-US" smtClean="0"/>
              <a:t>13</a:t>
            </a:fld>
            <a:endParaRPr lang="en-US"/>
          </a:p>
        </p:txBody>
      </p:sp>
    </p:spTree>
    <p:extLst>
      <p:ext uri="{BB962C8B-B14F-4D97-AF65-F5344CB8AC3E}">
        <p14:creationId xmlns:p14="http://schemas.microsoft.com/office/powerpoint/2010/main" val="264584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property W means it’s okay for the system not only have read-only transactions but also write transactions, and the read-only transactions still work correctly when the data is concurrently being updated by write transactions. Write transaction means any transaction that modifies the data, so it includes general read-write transactions and write-only transactions. Having different types of transactions provides a richer system model and makes programming easier.</a:t>
            </a:r>
          </a:p>
          <a:p>
            <a:endParaRPr lang="en-US" baseline="0" dirty="0" smtClean="0"/>
          </a:p>
        </p:txBody>
      </p:sp>
      <p:sp>
        <p:nvSpPr>
          <p:cNvPr id="4" name="Slide Number Placeholder 3"/>
          <p:cNvSpPr>
            <a:spLocks noGrp="1"/>
          </p:cNvSpPr>
          <p:nvPr>
            <p:ph type="sldNum" sz="quarter" idx="10"/>
          </p:nvPr>
        </p:nvSpPr>
        <p:spPr/>
        <p:txBody>
          <a:bodyPr/>
          <a:lstStyle/>
          <a:p>
            <a:fld id="{D62BF9FD-DB11-424E-8753-09DE963B0E13}" type="slidenum">
              <a:rPr lang="en-US" smtClean="0"/>
              <a:t>14</a:t>
            </a:fld>
            <a:endParaRPr lang="en-US"/>
          </a:p>
        </p:txBody>
      </p:sp>
    </p:spTree>
    <p:extLst>
      <p:ext uri="{BB962C8B-B14F-4D97-AF65-F5344CB8AC3E}">
        <p14:creationId xmlns:p14="http://schemas.microsoft.com/office/powerpoint/2010/main" val="264584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studying those 4 properties, we prove the SNOW Theorem, which is an impossibility result. It says there is no read-only transaction algorithm that can achieve all of the SNOW properties. </a:t>
            </a:r>
          </a:p>
          <a:p>
            <a:endParaRPr lang="en-US" baseline="0" dirty="0" smtClean="0"/>
          </a:p>
          <a:p>
            <a:r>
              <a:rPr lang="en-US" baseline="0" dirty="0" smtClean="0"/>
              <a:t>PAUSE FOR QUESTIONS: what is the value of impossibility result, other similar results learned?</a:t>
            </a:r>
          </a:p>
          <a:p>
            <a:endParaRPr lang="en-US" baseline="0" dirty="0" smtClean="0"/>
          </a:p>
        </p:txBody>
      </p:sp>
      <p:sp>
        <p:nvSpPr>
          <p:cNvPr id="4" name="Slide Number Placeholder 3"/>
          <p:cNvSpPr>
            <a:spLocks noGrp="1"/>
          </p:cNvSpPr>
          <p:nvPr>
            <p:ph type="sldNum" sz="quarter" idx="10"/>
          </p:nvPr>
        </p:nvSpPr>
        <p:spPr/>
        <p:txBody>
          <a:bodyPr/>
          <a:lstStyle/>
          <a:p>
            <a:fld id="{D62BF9FD-DB11-424E-8753-09DE963B0E13}" type="slidenum">
              <a:rPr lang="en-US" smtClean="0"/>
              <a:t>15</a:t>
            </a:fld>
            <a:endParaRPr lang="en-US"/>
          </a:p>
        </p:txBody>
      </p:sp>
    </p:spTree>
    <p:extLst>
      <p:ext uri="{BB962C8B-B14F-4D97-AF65-F5344CB8AC3E}">
        <p14:creationId xmlns:p14="http://schemas.microsoft.com/office/powerpoint/2010/main" val="2647697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talk</a:t>
            </a:r>
            <a:r>
              <a:rPr lang="en-US" baseline="0" dirty="0" smtClean="0"/>
              <a:t> about the proof intuition with a simplified example. We prove by contradiction.</a:t>
            </a:r>
          </a:p>
          <a:p>
            <a:endParaRPr lang="en-US" baseline="0" dirty="0" smtClean="0"/>
          </a:p>
          <a:p>
            <a:r>
              <a:rPr lang="en-US" baseline="0" dirty="0" smtClean="0"/>
              <a:t>R is a read-only transaction and we assume it has all SNOW properties and later we will derive a contradiction.</a:t>
            </a:r>
          </a:p>
          <a:p>
            <a:endParaRPr lang="en-US" baseline="0" dirty="0" smtClean="0"/>
          </a:p>
          <a:p>
            <a:r>
              <a:rPr lang="en-US" baseline="0" dirty="0" smtClean="0"/>
              <a:t>W is a conflicting write transaction writing new values to server A and B, these 2 servers initially have value old. R and W can conflict because of the SNOW property -- write transactions that conflict. The execution of W on servers take time, and we proved that there exists time T, before T, W is invisible to concurrent read transactions, and it becomes visible after T. The reads incurred by R at those 2 servers have to return immediately because of the non-blocking property. Due to the asynchronous nature of the network, a part of R may arrive before t and observes the old value, and the other part of R arrives after T and observes the new value. This violates strict </a:t>
            </a:r>
            <a:r>
              <a:rPr lang="en-US" baseline="0" dirty="0" err="1" smtClean="0"/>
              <a:t>serializability</a:t>
            </a:r>
            <a:r>
              <a:rPr lang="en-US" baseline="0" dirty="0" smtClean="0"/>
              <a:t>, and R cannot retry for consistent results because of the one-response property. This contradicts that R has all SNOW properties since it’s not strictly </a:t>
            </a:r>
            <a:r>
              <a:rPr lang="en-US" baseline="0" dirty="0" err="1" smtClean="0"/>
              <a:t>serializable</a:t>
            </a:r>
            <a:r>
              <a:rPr lang="en-US" baseline="0" dirty="0" smtClean="0"/>
              <a:t>.</a:t>
            </a:r>
          </a:p>
          <a:p>
            <a:endParaRPr lang="en-US" baseline="0" dirty="0" smtClean="0"/>
          </a:p>
          <a:p>
            <a:r>
              <a:rPr lang="en-US" baseline="0" dirty="0" smtClean="0"/>
              <a:t>PASUE FOR QUESTIONS.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62BF9FD-DB11-424E-8753-09DE963B0E13}" type="slidenum">
              <a:rPr lang="en-US" smtClean="0"/>
              <a:t>16</a:t>
            </a:fld>
            <a:endParaRPr lang="en-US"/>
          </a:p>
        </p:txBody>
      </p:sp>
    </p:spTree>
    <p:extLst>
      <p:ext uri="{BB962C8B-B14F-4D97-AF65-F5344CB8AC3E}">
        <p14:creationId xmlns:p14="http://schemas.microsoft.com/office/powerpoint/2010/main" val="225133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a:t>
            </a:r>
            <a:r>
              <a:rPr lang="en-US" baseline="0" dirty="0" smtClean="0"/>
              <a:t>er than just proving the SNOW theorem, we also show the Theorem is tight by showing that any combination of 3 properties is possible. </a:t>
            </a:r>
          </a:p>
          <a:p>
            <a:r>
              <a:rPr lang="en-US" baseline="0" dirty="0" smtClean="0"/>
              <a:t>For instance, COPS-DW is a new algorithm we designed, which has the 3 properties: strict </a:t>
            </a:r>
            <a:r>
              <a:rPr lang="en-US" baseline="0" dirty="0" err="1" smtClean="0"/>
              <a:t>serializability</a:t>
            </a:r>
            <a:r>
              <a:rPr lang="en-US" baseline="0" dirty="0" smtClean="0"/>
              <a:t>, non-blocking and one-response. </a:t>
            </a:r>
            <a:r>
              <a:rPr lang="en-US" baseline="0" dirty="0" err="1" smtClean="0"/>
              <a:t>Eiger</a:t>
            </a:r>
            <a:r>
              <a:rPr lang="en-US" baseline="0" dirty="0" smtClean="0"/>
              <a:t> is an existing system, the only property </a:t>
            </a:r>
            <a:r>
              <a:rPr lang="en-US" baseline="0" dirty="0" err="1" smtClean="0"/>
              <a:t>eiger’s</a:t>
            </a:r>
            <a:r>
              <a:rPr lang="en-US" baseline="0" dirty="0" smtClean="0"/>
              <a:t> read-only transaction doesn’t have is one-response, because it needs 3 round-trips in worst case for returning strictly </a:t>
            </a:r>
            <a:r>
              <a:rPr lang="en-US" baseline="0" dirty="0" err="1" smtClean="0"/>
              <a:t>serializable</a:t>
            </a:r>
            <a:r>
              <a:rPr lang="en-US" baseline="0" dirty="0" smtClean="0"/>
              <a:t> results. Spanner is </a:t>
            </a:r>
            <a:r>
              <a:rPr lang="en-US" baseline="0" dirty="0" err="1" smtClean="0"/>
              <a:t>google’s</a:t>
            </a:r>
            <a:r>
              <a:rPr lang="en-US" baseline="0" dirty="0" smtClean="0"/>
              <a:t> distributed database system, it provides 2 read-only transaction APIs, Spanner-RO provides strictly </a:t>
            </a:r>
            <a:r>
              <a:rPr lang="en-US" baseline="0" dirty="0" err="1" smtClean="0"/>
              <a:t>serializable</a:t>
            </a:r>
            <a:r>
              <a:rPr lang="en-US" baseline="0" dirty="0" smtClean="0"/>
              <a:t> reads, but it requires blocking. Spanner-Snap is non-blocking, but only returns snapshot reads, which is weaker than strict </a:t>
            </a:r>
            <a:r>
              <a:rPr lang="en-US" baseline="0" dirty="0" err="1" smtClean="0"/>
              <a:t>serializability</a:t>
            </a:r>
            <a:r>
              <a:rPr lang="en-US" baseline="0" dirty="0" smtClean="0"/>
              <a:t>.</a:t>
            </a:r>
          </a:p>
          <a:p>
            <a:r>
              <a:rPr lang="en-US" baseline="0" dirty="0" smtClean="0"/>
              <a:t>We say a read-only transaction is snow-optimal if it has any 3 of the properties, because this is the most it can have. And latency-optimal if it has the properties non-blocking and one-response, because this is the fastest it can be.</a:t>
            </a:r>
            <a:endParaRPr lang="en-US" dirty="0" smtClean="0"/>
          </a:p>
          <a:p>
            <a:endParaRPr lang="en-US" dirty="0"/>
          </a:p>
        </p:txBody>
      </p:sp>
      <p:sp>
        <p:nvSpPr>
          <p:cNvPr id="4" name="Slide Number Placeholder 3"/>
          <p:cNvSpPr>
            <a:spLocks noGrp="1"/>
          </p:cNvSpPr>
          <p:nvPr>
            <p:ph type="sldNum" sz="quarter" idx="10"/>
          </p:nvPr>
        </p:nvSpPr>
        <p:spPr/>
        <p:txBody>
          <a:bodyPr/>
          <a:lstStyle/>
          <a:p>
            <a:fld id="{D62BF9FD-DB11-424E-8753-09DE963B0E13}" type="slidenum">
              <a:rPr lang="en-US" smtClean="0"/>
              <a:t>17</a:t>
            </a:fld>
            <a:endParaRPr lang="en-US"/>
          </a:p>
        </p:txBody>
      </p:sp>
    </p:spTree>
    <p:extLst>
      <p:ext uri="{BB962C8B-B14F-4D97-AF65-F5344CB8AC3E}">
        <p14:creationId xmlns:p14="http://schemas.microsoft.com/office/powerpoint/2010/main" val="2251332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SNOW theorem can be used as a lens to better understand existing systems. For instance, some systems are both snow-optimal and latency-optimal. This means these systems have 3 SNOW properties, and 2 of those properties are Non-blocking and One-response. For the systems in this table, they all chose to give away strong consistency in order to hold the rest of the SNOW properties.</a:t>
            </a:r>
          </a:p>
          <a:p>
            <a:endParaRPr lang="en-US" baseline="0" dirty="0" smtClean="0"/>
          </a:p>
        </p:txBody>
      </p:sp>
      <p:sp>
        <p:nvSpPr>
          <p:cNvPr id="4" name="Slide Number Placeholder 3"/>
          <p:cNvSpPr>
            <a:spLocks noGrp="1"/>
          </p:cNvSpPr>
          <p:nvPr>
            <p:ph type="sldNum" sz="quarter" idx="10"/>
          </p:nvPr>
        </p:nvSpPr>
        <p:spPr/>
        <p:txBody>
          <a:bodyPr/>
          <a:lstStyle/>
          <a:p>
            <a:fld id="{25086A4C-3EC3-B041-AC0E-EFE805A5DEA9}" type="slidenum">
              <a:rPr lang="en-US" smtClean="0"/>
              <a:t>18</a:t>
            </a:fld>
            <a:endParaRPr lang="en-US"/>
          </a:p>
        </p:txBody>
      </p:sp>
    </p:spTree>
    <p:extLst>
      <p:ext uri="{BB962C8B-B14F-4D97-AF65-F5344CB8AC3E}">
        <p14:creationId xmlns:p14="http://schemas.microsoft.com/office/powerpoint/2010/main" val="3472076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systems are snow-optimal</a:t>
            </a:r>
            <a:r>
              <a:rPr lang="en-US" baseline="0" dirty="0" smtClean="0"/>
              <a:t>, but not latency-optimal. They either need multiple round trips or blocking.</a:t>
            </a:r>
          </a:p>
          <a:p>
            <a:endParaRPr lang="en-US" baseline="0" dirty="0" smtClean="0"/>
          </a:p>
          <a:p>
            <a:r>
              <a:rPr lang="en-US" baseline="0" dirty="0" smtClean="0"/>
              <a:t>[stay at this slide longer for people to read]</a:t>
            </a:r>
          </a:p>
        </p:txBody>
      </p:sp>
      <p:sp>
        <p:nvSpPr>
          <p:cNvPr id="4" name="Slide Number Placeholder 3"/>
          <p:cNvSpPr>
            <a:spLocks noGrp="1"/>
          </p:cNvSpPr>
          <p:nvPr>
            <p:ph type="sldNum" sz="quarter" idx="10"/>
          </p:nvPr>
        </p:nvSpPr>
        <p:spPr/>
        <p:txBody>
          <a:bodyPr/>
          <a:lstStyle/>
          <a:p>
            <a:fld id="{25086A4C-3EC3-B041-AC0E-EFE805A5DEA9}" type="slidenum">
              <a:rPr lang="en-US" smtClean="0"/>
              <a:t>19</a:t>
            </a:fld>
            <a:endParaRPr lang="en-US"/>
          </a:p>
        </p:txBody>
      </p:sp>
    </p:spTree>
    <p:extLst>
      <p:ext uri="{BB962C8B-B14F-4D97-AF65-F5344CB8AC3E}">
        <p14:creationId xmlns:p14="http://schemas.microsoft.com/office/powerpoint/2010/main" val="347207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Today’s web services like </a:t>
            </a:r>
            <a:r>
              <a:rPr lang="en-US" dirty="0" err="1" smtClean="0"/>
              <a:t>facebook</a:t>
            </a:r>
            <a:r>
              <a:rPr lang="en-US" dirty="0" smtClean="0"/>
              <a:t>,</a:t>
            </a:r>
            <a:r>
              <a:rPr lang="en-US" baseline="0" dirty="0" smtClean="0"/>
              <a:t> </a:t>
            </a:r>
            <a:r>
              <a:rPr lang="en-US" baseline="0" dirty="0" err="1" smtClean="0"/>
              <a:t>uber</a:t>
            </a:r>
            <a:r>
              <a:rPr lang="en-US" baseline="0" dirty="0" smtClean="0"/>
              <a:t>, amazon, they have a great impact on people’s everyday life. And there are many many more of them.</a:t>
            </a:r>
            <a:endParaRPr lang="en-US" dirty="0" smtClean="0"/>
          </a:p>
          <a:p>
            <a:r>
              <a:rPr lang="en-US" baseline="0" dirty="0" smtClean="0"/>
              <a:t>People interact with these services all the time. And </a:t>
            </a:r>
            <a:r>
              <a:rPr lang="en-US" dirty="0" smtClean="0"/>
              <a:t>these</a:t>
            </a:r>
            <a:r>
              <a:rPr lang="en-US" baseline="0" dirty="0" smtClean="0"/>
              <a:t> </a:t>
            </a:r>
            <a:r>
              <a:rPr lang="en-US" dirty="0" smtClean="0"/>
              <a:t>services are huge in terms of both the amount</a:t>
            </a:r>
            <a:r>
              <a:rPr lang="en-US" baseline="0" dirty="0" smtClean="0"/>
              <a:t> of data they store and the number of requests they process. </a:t>
            </a:r>
          </a:p>
        </p:txBody>
      </p:sp>
      <p:sp>
        <p:nvSpPr>
          <p:cNvPr id="4" name="Slide Number Placeholder 3"/>
          <p:cNvSpPr>
            <a:spLocks noGrp="1"/>
          </p:cNvSpPr>
          <p:nvPr>
            <p:ph type="sldNum" sz="quarter" idx="10"/>
          </p:nvPr>
        </p:nvSpPr>
        <p:spPr/>
        <p:txBody>
          <a:bodyPr/>
          <a:lstStyle/>
          <a:p>
            <a:fld id="{D62BF9FD-DB11-424E-8753-09DE963B0E13}" type="slidenum">
              <a:rPr lang="en-US" smtClean="0"/>
              <a:t>2</a:t>
            </a:fld>
            <a:endParaRPr lang="en-US"/>
          </a:p>
        </p:txBody>
      </p:sp>
    </p:spTree>
    <p:extLst>
      <p:ext uri="{BB962C8B-B14F-4D97-AF65-F5344CB8AC3E}">
        <p14:creationId xmlns:p14="http://schemas.microsoft.com/office/powerpoint/2010/main" val="3031707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many systems that are neither SNOW-optimal nor latency-optimal, so they are strong candidates for improvements.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chose 2 such systems to improve their read-only transactions. They are COPS and Rococo.</a:t>
            </a:r>
          </a:p>
        </p:txBody>
      </p:sp>
      <p:sp>
        <p:nvSpPr>
          <p:cNvPr id="4" name="Slide Number Placeholder 3"/>
          <p:cNvSpPr>
            <a:spLocks noGrp="1"/>
          </p:cNvSpPr>
          <p:nvPr>
            <p:ph type="sldNum" sz="quarter" idx="10"/>
          </p:nvPr>
        </p:nvSpPr>
        <p:spPr/>
        <p:txBody>
          <a:bodyPr/>
          <a:lstStyle/>
          <a:p>
            <a:fld id="{25086A4C-3EC3-B041-AC0E-EFE805A5DEA9}" type="slidenum">
              <a:rPr lang="en-US" smtClean="0"/>
              <a:t>20</a:t>
            </a:fld>
            <a:endParaRPr lang="en-US"/>
          </a:p>
        </p:txBody>
      </p:sp>
    </p:spTree>
    <p:extLst>
      <p:ext uri="{BB962C8B-B14F-4D97-AF65-F5344CB8AC3E}">
        <p14:creationId xmlns:p14="http://schemas.microsoft.com/office/powerpoint/2010/main" val="3472076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COPS and Rococo are very different systems. COPS is a geo-replicated causally consistent system, its read-only transaction needs at most 2 round trips and it does not support write transactions.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Rococo is a distributed transactional storage which applies a new concurrency control technique, instead of aborting like OCC or 2PL, rococo reorders transactions when they conflict. Its read-only transaction is strictly </a:t>
            </a:r>
            <a:r>
              <a:rPr lang="en-US" baseline="0" dirty="0" err="1" smtClean="0"/>
              <a:t>serializable</a:t>
            </a:r>
            <a:r>
              <a:rPr lang="en-US" baseline="0" dirty="0" smtClean="0"/>
              <a:t> and compatible with write transactions.</a:t>
            </a:r>
          </a:p>
        </p:txBody>
      </p:sp>
      <p:sp>
        <p:nvSpPr>
          <p:cNvPr id="4" name="Slide Number Placeholder 3"/>
          <p:cNvSpPr>
            <a:spLocks noGrp="1"/>
          </p:cNvSpPr>
          <p:nvPr>
            <p:ph type="sldNum" sz="quarter" idx="10"/>
          </p:nvPr>
        </p:nvSpPr>
        <p:spPr/>
        <p:txBody>
          <a:bodyPr/>
          <a:lstStyle/>
          <a:p>
            <a:fld id="{D62BF9FD-DB11-424E-8753-09DE963B0E13}" type="slidenum">
              <a:rPr lang="en-US" smtClean="0"/>
              <a:t>21</a:t>
            </a:fld>
            <a:endParaRPr lang="en-US"/>
          </a:p>
        </p:txBody>
      </p:sp>
    </p:spTree>
    <p:extLst>
      <p:ext uri="{BB962C8B-B14F-4D97-AF65-F5344CB8AC3E}">
        <p14:creationId xmlns:p14="http://schemas.microsoft.com/office/powerpoint/2010/main" val="2251332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designed novel algorithms for COPS and Rococo using the SNOW Theorem. We call the new algorithms COPS-SNOW and Rococo-SNOW. COPS-SNOW is latency optimal, that is it’s non-blocking and one-response. Rococo-SNOW is SNOW-optimal, so it has 3 of the SNOW properties. The common design insight is to shift the overhead from reads to writes, this is a reasonable optimization especially for read-heavy workloads. </a:t>
            </a:r>
          </a:p>
          <a:p>
            <a:endParaRPr lang="en-US" baseline="0" dirty="0" smtClean="0"/>
          </a:p>
          <a:p>
            <a:r>
              <a:rPr lang="en-US" baseline="0" dirty="0" smtClean="0"/>
              <a:t>I will only talk about Rococo-SNOW</a:t>
            </a:r>
          </a:p>
        </p:txBody>
      </p:sp>
      <p:sp>
        <p:nvSpPr>
          <p:cNvPr id="4" name="Slide Number Placeholder 3"/>
          <p:cNvSpPr>
            <a:spLocks noGrp="1"/>
          </p:cNvSpPr>
          <p:nvPr>
            <p:ph type="sldNum" sz="quarter" idx="10"/>
          </p:nvPr>
        </p:nvSpPr>
        <p:spPr/>
        <p:txBody>
          <a:bodyPr/>
          <a:lstStyle/>
          <a:p>
            <a:fld id="{D62BF9FD-DB11-424E-8753-09DE963B0E13}" type="slidenum">
              <a:rPr lang="en-US" smtClean="0"/>
              <a:t>22</a:t>
            </a:fld>
            <a:endParaRPr lang="en-US"/>
          </a:p>
        </p:txBody>
      </p:sp>
    </p:spTree>
    <p:extLst>
      <p:ext uri="{BB962C8B-B14F-4D97-AF65-F5344CB8AC3E}">
        <p14:creationId xmlns:p14="http://schemas.microsoft.com/office/powerpoint/2010/main" val="2251332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will briefly</a:t>
            </a:r>
            <a:r>
              <a:rPr lang="en-US" baseline="0" dirty="0" smtClean="0"/>
              <a:t> talk about how original rococo works. </a:t>
            </a:r>
          </a:p>
          <a:p>
            <a:endParaRPr lang="en-US" baseline="0" dirty="0" smtClean="0"/>
          </a:p>
          <a:p>
            <a:r>
              <a:rPr lang="en-US" dirty="0" smtClean="0"/>
              <a:t>Rococo’s write transaction is a 2 phase protocol,</a:t>
            </a:r>
            <a:r>
              <a:rPr lang="en-US" baseline="0" dirty="0" smtClean="0"/>
              <a:t> and before the 2</a:t>
            </a:r>
            <a:r>
              <a:rPr lang="en-US" baseline="30000" dirty="0" smtClean="0"/>
              <a:t>nd</a:t>
            </a:r>
            <a:r>
              <a:rPr lang="en-US" baseline="0" dirty="0" smtClean="0"/>
              <a:t> phase, the client gathers conflict information on all servers in first phase, to reorder the conflicting write transactions.</a:t>
            </a:r>
          </a:p>
          <a:p>
            <a:endParaRPr lang="en-US" baseline="0" dirty="0" smtClean="0"/>
          </a:p>
          <a:p>
            <a:r>
              <a:rPr lang="en-US" baseline="0" dirty="0" smtClean="0"/>
              <a:t>Its read-only transaction is multi-round. In each round, if there is a write transaction going on, like now on server B, it will block the read until the write </a:t>
            </a:r>
            <a:r>
              <a:rPr lang="en-US" baseline="0" dirty="0" err="1" smtClean="0"/>
              <a:t>txn</a:t>
            </a:r>
            <a:r>
              <a:rPr lang="en-US" baseline="0" dirty="0" smtClean="0"/>
              <a:t> finishes.</a:t>
            </a:r>
          </a:p>
          <a:p>
            <a:r>
              <a:rPr lang="en-US" baseline="0" dirty="0" smtClean="0"/>
              <a:t> After the first round, it issues another round of reads following exactly the same procedure, and checks if two consecutive rounds return the same results. If not then keep retrying. </a:t>
            </a:r>
          </a:p>
          <a:p>
            <a:r>
              <a:rPr lang="en-US" baseline="0" dirty="0" smtClean="0"/>
              <a:t>This 2 rounds protocol ensures strict </a:t>
            </a:r>
            <a:r>
              <a:rPr lang="en-US" baseline="0" dirty="0" err="1" smtClean="0"/>
              <a:t>serializability</a:t>
            </a:r>
            <a:r>
              <a:rPr lang="en-US" baseline="0" dirty="0" smtClean="0"/>
              <a:t> because in the 1</a:t>
            </a:r>
            <a:r>
              <a:rPr lang="en-US" baseline="30000" dirty="0" smtClean="0"/>
              <a:t>st</a:t>
            </a:r>
            <a:r>
              <a:rPr lang="en-US" baseline="0" dirty="0" smtClean="0"/>
              <a:t> round if there is a conflicting write </a:t>
            </a:r>
            <a:r>
              <a:rPr lang="en-US" baseline="0" dirty="0" err="1" smtClean="0"/>
              <a:t>txn</a:t>
            </a:r>
            <a:r>
              <a:rPr lang="en-US" baseline="0" dirty="0" smtClean="0"/>
              <a:t> like W in this example, the read on server B will block until W finishes, that means the part of W on server A will also finishes during the blocking, so the 2</a:t>
            </a:r>
            <a:r>
              <a:rPr lang="en-US" baseline="30000" dirty="0" smtClean="0"/>
              <a:t>nd</a:t>
            </a:r>
            <a:r>
              <a:rPr lang="en-US" baseline="0" dirty="0" smtClean="0"/>
              <a:t> round read will for sure see a different value for server A than the first round. So it will not return the inconsistent results to the client.</a:t>
            </a:r>
          </a:p>
        </p:txBody>
      </p:sp>
      <p:sp>
        <p:nvSpPr>
          <p:cNvPr id="4" name="Slide Number Placeholder 3"/>
          <p:cNvSpPr>
            <a:spLocks noGrp="1"/>
          </p:cNvSpPr>
          <p:nvPr>
            <p:ph type="sldNum" sz="quarter" idx="10"/>
          </p:nvPr>
        </p:nvSpPr>
        <p:spPr/>
        <p:txBody>
          <a:bodyPr/>
          <a:lstStyle/>
          <a:p>
            <a:fld id="{D62BF9FD-DB11-424E-8753-09DE963B0E13}" type="slidenum">
              <a:rPr lang="en-US" smtClean="0"/>
              <a:t>23</a:t>
            </a:fld>
            <a:endParaRPr lang="en-US"/>
          </a:p>
        </p:txBody>
      </p:sp>
    </p:spTree>
    <p:extLst>
      <p:ext uri="{BB962C8B-B14F-4D97-AF65-F5344CB8AC3E}">
        <p14:creationId xmlns:p14="http://schemas.microsoft.com/office/powerpoint/2010/main" val="2251332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new algorithm Rococo-SNOW makes the read-only transaction always one round.</a:t>
            </a:r>
          </a:p>
          <a:p>
            <a:endParaRPr lang="en-US" baseline="0" dirty="0" smtClean="0"/>
          </a:p>
          <a:p>
            <a:r>
              <a:rPr lang="en-US" baseline="0" dirty="0" smtClean="0"/>
              <a:t>When the read request arrives at server A, server A records the timestamp, and sends this timestamp which identifies R to the write client. Later the write client prorogates the timestamp to server B. Server B will always process the read after the the timestamp arrives by blocking the read. And then it will read at timestamp TS and returns the old value which is the value before W commits on server B. The result is strictly </a:t>
            </a:r>
            <a:r>
              <a:rPr lang="en-US" baseline="0" dirty="0" err="1" smtClean="0"/>
              <a:t>serializable</a:t>
            </a:r>
            <a:r>
              <a:rPr lang="en-US" baseline="0" dirty="0" smtClean="0"/>
              <a:t>, and only needs 1 round.</a:t>
            </a:r>
          </a:p>
          <a:p>
            <a:endParaRPr lang="en-US" baseline="0" dirty="0" smtClean="0"/>
          </a:p>
          <a:p>
            <a:r>
              <a:rPr lang="en-US" baseline="0" dirty="0" smtClean="0"/>
              <a:t>This is the easiest case, and please see the paper for more details.</a:t>
            </a:r>
          </a:p>
        </p:txBody>
      </p:sp>
      <p:sp>
        <p:nvSpPr>
          <p:cNvPr id="4" name="Slide Number Placeholder 3"/>
          <p:cNvSpPr>
            <a:spLocks noGrp="1"/>
          </p:cNvSpPr>
          <p:nvPr>
            <p:ph type="sldNum" sz="quarter" idx="10"/>
          </p:nvPr>
        </p:nvSpPr>
        <p:spPr/>
        <p:txBody>
          <a:bodyPr/>
          <a:lstStyle/>
          <a:p>
            <a:fld id="{D62BF9FD-DB11-424E-8753-09DE963B0E13}" type="slidenum">
              <a:rPr lang="en-US" smtClean="0"/>
              <a:t>24</a:t>
            </a:fld>
            <a:endParaRPr lang="en-US"/>
          </a:p>
        </p:txBody>
      </p:sp>
    </p:spTree>
    <p:extLst>
      <p:ext uri="{BB962C8B-B14F-4D97-AF65-F5344CB8AC3E}">
        <p14:creationId xmlns:p14="http://schemas.microsoft.com/office/powerpoint/2010/main" val="2251332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implemented</a:t>
            </a:r>
            <a:r>
              <a:rPr lang="en-US" baseline="0" dirty="0" smtClean="0"/>
              <a:t> and evaluated Rococo-SNOW to understand the latency of read-only transactions and also its impact on other types of transactions under different levels of contention.</a:t>
            </a:r>
          </a:p>
          <a:p>
            <a:endParaRPr lang="en-US" baseline="0" dirty="0" smtClean="0"/>
          </a:p>
          <a:p>
            <a:r>
              <a:rPr lang="en-US" dirty="0" smtClean="0"/>
              <a:t>To make a fair comparison, we use exactly</a:t>
            </a:r>
            <a:r>
              <a:rPr lang="en-US" baseline="0" dirty="0" smtClean="0"/>
              <a:t> the same experiment settings that were used by Rococo. For instance, we use its variant of the TPCC benchmark. The TPCC benchmark has several types of transactions, including read-only transactions.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62BF9FD-DB11-424E-8753-09DE963B0E13}" type="slidenum">
              <a:rPr lang="en-US" smtClean="0"/>
              <a:t>25</a:t>
            </a:fld>
            <a:endParaRPr lang="en-US"/>
          </a:p>
        </p:txBody>
      </p:sp>
    </p:spTree>
    <p:extLst>
      <p:ext uri="{BB962C8B-B14F-4D97-AF65-F5344CB8AC3E}">
        <p14:creationId xmlns:p14="http://schemas.microsoft.com/office/powerpoint/2010/main" val="2251332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original</a:t>
            </a:r>
            <a:r>
              <a:rPr lang="en-US" baseline="0" dirty="0" smtClean="0"/>
              <a:t> rococo’s evaluation, they compare rococo with OCC and 2PL, we keep those comparisons. The x-axis is the number of concurrent </a:t>
            </a:r>
            <a:r>
              <a:rPr lang="en-US" baseline="0" dirty="0" err="1" smtClean="0"/>
              <a:t>reqs</a:t>
            </a:r>
            <a:r>
              <a:rPr lang="en-US" baseline="0" dirty="0" smtClean="0"/>
              <a:t> per server, when the number is high, that means there is more contention in the system. Y-axis is the latency of read-only transactions</a:t>
            </a:r>
          </a:p>
          <a:p>
            <a:endParaRPr lang="en-US" baseline="0" dirty="0" smtClean="0"/>
          </a:p>
          <a:p>
            <a:r>
              <a:rPr lang="en-US" baseline="0" dirty="0" smtClean="0"/>
              <a:t>We can see Rococo has lower latency than OCC because rococo needs fewer number of retries, 2PL has even better latency because it uses blocking to further reduce the number of retries. </a:t>
            </a:r>
          </a:p>
          <a:p>
            <a:endParaRPr lang="en-US" baseline="0" dirty="0" smtClean="0"/>
          </a:p>
          <a:p>
            <a:r>
              <a:rPr lang="en-US" baseline="0" dirty="0" smtClean="0"/>
              <a:t>And we can see Rococo-SNOW has much lower latency than all of them, because we only need 1 round.</a:t>
            </a:r>
          </a:p>
        </p:txBody>
      </p:sp>
      <p:sp>
        <p:nvSpPr>
          <p:cNvPr id="4" name="Slide Number Placeholder 3"/>
          <p:cNvSpPr>
            <a:spLocks noGrp="1"/>
          </p:cNvSpPr>
          <p:nvPr>
            <p:ph type="sldNum" sz="quarter" idx="10"/>
          </p:nvPr>
        </p:nvSpPr>
        <p:spPr/>
        <p:txBody>
          <a:bodyPr/>
          <a:lstStyle/>
          <a:p>
            <a:fld id="{D62BF9FD-DB11-424E-8753-09DE963B0E13}" type="slidenum">
              <a:rPr lang="en-US" smtClean="0"/>
              <a:t>26</a:t>
            </a:fld>
            <a:endParaRPr lang="en-US"/>
          </a:p>
        </p:txBody>
      </p:sp>
    </p:spTree>
    <p:extLst>
      <p:ext uri="{BB962C8B-B14F-4D97-AF65-F5344CB8AC3E}">
        <p14:creationId xmlns:p14="http://schemas.microsoft.com/office/powerpoint/2010/main" val="2251332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take a look at the impact of making reads faster on other types of transactions, here we show the throughput of read-write transactions.</a:t>
            </a:r>
          </a:p>
          <a:p>
            <a:endParaRPr lang="en-US" baseline="0" dirty="0" smtClean="0"/>
          </a:p>
          <a:p>
            <a:r>
              <a:rPr lang="en-US" baseline="0" dirty="0" smtClean="0"/>
              <a:t>This is the throughput of OCC and 2PL, and this is rococo. We can see original Rococo has much higher throughput under high contention. Now this purple line is Rococo-SNOW. When contention is low, we have slightly lower throughput than Rococo, because when contention is low, Rococo rarely needs retries, but we make writes heavier in Rococo-SNOW.</a:t>
            </a:r>
          </a:p>
          <a:p>
            <a:endParaRPr lang="en-US" baseline="0" dirty="0" smtClean="0"/>
          </a:p>
          <a:p>
            <a:r>
              <a:rPr lang="en-US" baseline="0" dirty="0" smtClean="0"/>
              <a:t>When contention increases—which is the specific case that original Rococo is designed for and thus the case where we care about its throughput the most–the throughput of Rococo-SNOW is higher.  In fact, the throughput is roughly doubled.</a:t>
            </a:r>
          </a:p>
        </p:txBody>
      </p:sp>
      <p:sp>
        <p:nvSpPr>
          <p:cNvPr id="4" name="Slide Number Placeholder 3"/>
          <p:cNvSpPr>
            <a:spLocks noGrp="1"/>
          </p:cNvSpPr>
          <p:nvPr>
            <p:ph type="sldNum" sz="quarter" idx="10"/>
          </p:nvPr>
        </p:nvSpPr>
        <p:spPr/>
        <p:txBody>
          <a:bodyPr/>
          <a:lstStyle/>
          <a:p>
            <a:fld id="{D62BF9FD-DB11-424E-8753-09DE963B0E13}" type="slidenum">
              <a:rPr lang="en-US" smtClean="0"/>
              <a:t>27</a:t>
            </a:fld>
            <a:endParaRPr lang="en-US"/>
          </a:p>
        </p:txBody>
      </p:sp>
    </p:spTree>
    <p:extLst>
      <p:ext uri="{BB962C8B-B14F-4D97-AF65-F5344CB8AC3E}">
        <p14:creationId xmlns:p14="http://schemas.microsoft.com/office/powerpoint/2010/main" val="2251332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a:t>
            </a:r>
            <a:r>
              <a:rPr lang="en-US" baseline="0" dirty="0" smtClean="0"/>
              <a:t> this work studies the fundamental tradeoff between the power and the latency of read-only transactions.</a:t>
            </a:r>
          </a:p>
          <a:p>
            <a:endParaRPr lang="en-US" baseline="0" dirty="0" smtClean="0"/>
          </a:p>
          <a:p>
            <a:r>
              <a:rPr lang="en-US" baseline="0" dirty="0" smtClean="0"/>
              <a:t>We talked about the SNOW Theorem, where we proved that it is impossible to have read-only transactions that have all the SNOW properties</a:t>
            </a:r>
          </a:p>
          <a:p>
            <a:endParaRPr lang="en-US" baseline="0" dirty="0" smtClean="0"/>
          </a:p>
          <a:p>
            <a:r>
              <a:rPr lang="en-US" baseline="0" dirty="0" smtClean="0"/>
              <a:t>We showed the SNOW theorem can be used as a lens for better understanding existing systems, and we found there are many systems that could be potentially improved.</a:t>
            </a:r>
          </a:p>
          <a:p>
            <a:endParaRPr lang="en-US" baseline="0" dirty="0" smtClean="0"/>
          </a:p>
          <a:p>
            <a:r>
              <a:rPr lang="en-US" baseline="0" dirty="0" smtClean="0"/>
              <a:t>We explained Rococo-SNOW, a novel snow-optimal algorithm we designed for Rococo, and the evaluation showed that it achieved higher throughput and lower latency.</a:t>
            </a:r>
          </a:p>
          <a:p>
            <a:endParaRPr lang="en-US" baseline="0" dirty="0" smtClean="0"/>
          </a:p>
          <a:p>
            <a:r>
              <a:rPr lang="en-US" baseline="0" dirty="0" smtClean="0"/>
              <a:t>Thank you.</a:t>
            </a:r>
          </a:p>
          <a:p>
            <a:endParaRPr lang="en-US" baseline="0" dirty="0" smtClean="0"/>
          </a:p>
          <a:p>
            <a:r>
              <a:rPr lang="en-US" baseline="0" dirty="0" smtClean="0"/>
              <a:t>=========================</a:t>
            </a:r>
          </a:p>
          <a:p>
            <a:r>
              <a:rPr lang="en-US" baseline="0" dirty="0" smtClean="0"/>
              <a:t>Network model and assumptions – Slide 29</a:t>
            </a:r>
          </a:p>
          <a:p>
            <a:r>
              <a:rPr lang="en-US" baseline="0" dirty="0" smtClean="0"/>
              <a:t>Latency of Rococo </a:t>
            </a:r>
            <a:r>
              <a:rPr lang="en-US" baseline="0" dirty="0" err="1" smtClean="0"/>
              <a:t>rotxn</a:t>
            </a:r>
            <a:r>
              <a:rPr lang="en-US" baseline="0" dirty="0" smtClean="0"/>
              <a:t> under low contention – Slide 30</a:t>
            </a:r>
          </a:p>
          <a:p>
            <a:r>
              <a:rPr lang="en-US" baseline="0" dirty="0" smtClean="0"/>
              <a:t>Latency of Rococo write </a:t>
            </a:r>
            <a:r>
              <a:rPr lang="en-US" baseline="0" dirty="0" err="1" smtClean="0"/>
              <a:t>txn</a:t>
            </a:r>
            <a:r>
              <a:rPr lang="en-US" baseline="0" dirty="0" smtClean="0"/>
              <a:t> – Slide 31</a:t>
            </a:r>
          </a:p>
          <a:p>
            <a:r>
              <a:rPr lang="en-US" baseline="0" dirty="0" smtClean="0"/>
              <a:t>Latency of Rococo write </a:t>
            </a:r>
            <a:r>
              <a:rPr lang="en-US" baseline="0" dirty="0" err="1" smtClean="0"/>
              <a:t>txn</a:t>
            </a:r>
            <a:r>
              <a:rPr lang="en-US" baseline="0" dirty="0" smtClean="0"/>
              <a:t> under low contention – Slide 32</a:t>
            </a:r>
          </a:p>
          <a:p>
            <a:r>
              <a:rPr lang="en-US" baseline="0" dirty="0" smtClean="0"/>
              <a:t>Latency of COPS-SNOW – Slide 33</a:t>
            </a:r>
          </a:p>
          <a:p>
            <a:r>
              <a:rPr lang="en-US" baseline="0" dirty="0" smtClean="0"/>
              <a:t>Throughput of COPS-SNOW – Slide 34</a:t>
            </a:r>
          </a:p>
          <a:p>
            <a:r>
              <a:rPr lang="en-US" baseline="0" dirty="0" smtClean="0"/>
              <a:t>ROTXN example – Slide 35</a:t>
            </a:r>
          </a:p>
          <a:p>
            <a:r>
              <a:rPr lang="en-US" baseline="0" dirty="0" smtClean="0"/>
              <a:t>Non-blocking example – Slide 36</a:t>
            </a:r>
          </a:p>
          <a:p>
            <a:r>
              <a:rPr lang="en-US" baseline="0" dirty="0" smtClean="0"/>
              <a:t>Proof in the paper, lemmas – Slide 37</a:t>
            </a:r>
          </a:p>
          <a:p>
            <a:r>
              <a:rPr lang="en-US" baseline="0" dirty="0" smtClean="0"/>
              <a:t>SNOW is tight – Slide 38</a:t>
            </a:r>
          </a:p>
          <a:p>
            <a:r>
              <a:rPr lang="en-US" baseline="0" dirty="0" smtClean="0"/>
              <a:t>Spectrum – Slide 39</a:t>
            </a:r>
          </a:p>
          <a:p>
            <a:r>
              <a:rPr lang="en-US" baseline="0" dirty="0" smtClean="0"/>
              <a:t>Rococo TPCC Parameters – Slide 40</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086A4C-3EC3-B041-AC0E-EFE805A5DEA9}" type="slidenum">
              <a:rPr lang="en-US" smtClean="0"/>
              <a:t>28</a:t>
            </a:fld>
            <a:endParaRPr lang="en-US"/>
          </a:p>
        </p:txBody>
      </p:sp>
    </p:spTree>
    <p:extLst>
      <p:ext uri="{BB962C8B-B14F-4D97-AF65-F5344CB8AC3E}">
        <p14:creationId xmlns:p14="http://schemas.microsoft.com/office/powerpoint/2010/main" val="347207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instance,</a:t>
            </a:r>
            <a:r>
              <a:rPr lang="en-US" baseline="0" dirty="0" smtClean="0"/>
              <a:t> every day on </a:t>
            </a:r>
            <a:r>
              <a:rPr lang="en-US" baseline="0" dirty="0" err="1" smtClean="0"/>
              <a:t>facebook</a:t>
            </a:r>
            <a:r>
              <a:rPr lang="en-US" baseline="0" dirty="0" smtClean="0"/>
              <a:t> billions of things are shared, and hundreds of millions of photos are uploaded. Handling data and requests at this scale requires a huge number of machines.  </a:t>
            </a:r>
          </a:p>
        </p:txBody>
      </p:sp>
      <p:sp>
        <p:nvSpPr>
          <p:cNvPr id="4" name="Slide Number Placeholder 3"/>
          <p:cNvSpPr>
            <a:spLocks noGrp="1"/>
          </p:cNvSpPr>
          <p:nvPr>
            <p:ph type="sldNum" sz="quarter" idx="10"/>
          </p:nvPr>
        </p:nvSpPr>
        <p:spPr/>
        <p:txBody>
          <a:bodyPr/>
          <a:lstStyle/>
          <a:p>
            <a:fld id="{D62BF9FD-DB11-424E-8753-09DE963B0E13}" type="slidenum">
              <a:rPr lang="en-US" smtClean="0"/>
              <a:t>3</a:t>
            </a:fld>
            <a:endParaRPr lang="en-US"/>
          </a:p>
        </p:txBody>
      </p:sp>
    </p:spTree>
    <p:extLst>
      <p:ext uri="{BB962C8B-B14F-4D97-AF65-F5344CB8AC3E}">
        <p14:creationId xmlns:p14="http://schemas.microsoft.com/office/powerpoint/2010/main" val="303170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And most of the access to this big amount of data are reads. for instance, 99.8% of the operations to Facebook’s TAO system are reads. So we want the reads to be as fast as possible to provide a good user experience.</a:t>
            </a:r>
          </a:p>
          <a:p>
            <a:endParaRPr lang="en-US" sz="2400" baseline="0" dirty="0" smtClean="0"/>
          </a:p>
        </p:txBody>
      </p:sp>
      <p:sp>
        <p:nvSpPr>
          <p:cNvPr id="4" name="Slide Number Placeholder 3"/>
          <p:cNvSpPr>
            <a:spLocks noGrp="1"/>
          </p:cNvSpPr>
          <p:nvPr>
            <p:ph type="sldNum" sz="quarter" idx="10"/>
          </p:nvPr>
        </p:nvSpPr>
        <p:spPr/>
        <p:txBody>
          <a:bodyPr/>
          <a:lstStyle/>
          <a:p>
            <a:fld id="{25086A4C-3EC3-B041-AC0E-EFE805A5DEA9}" type="slidenum">
              <a:rPr lang="en-US" smtClean="0"/>
              <a:t>4</a:t>
            </a:fld>
            <a:endParaRPr lang="en-US"/>
          </a:p>
        </p:txBody>
      </p:sp>
    </p:spTree>
    <p:extLst>
      <p:ext uri="{BB962C8B-B14F-4D97-AF65-F5344CB8AC3E}">
        <p14:creationId xmlns:p14="http://schemas.microsoft.com/office/powerpoint/2010/main" val="347207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reading data across servers is non-trivial, especially when there are concurrent updates. </a:t>
            </a:r>
          </a:p>
          <a:p>
            <a:endParaRPr lang="en-US" baseline="0" dirty="0" smtClean="0"/>
          </a:p>
          <a:p>
            <a:r>
              <a:rPr lang="en-US" baseline="0" dirty="0" smtClean="0"/>
              <a:t>For instance, when I want to read my advisor’s photo, my load page request incurs 2 sub reads. One is on the access control, and the other is on the photo. it first reads the access control, and gets public. Suppose at the same time my advisor is updating the photo, say he first sets the access control to be private, and then uploads a new private photo B. After this all finishes, my read to the photo arrives, and gets the new photo B, and mistakenly returns this private photo to me because earlier I saw the access control was public. And this is definitely not acceptable.</a:t>
            </a:r>
          </a:p>
        </p:txBody>
      </p:sp>
      <p:sp>
        <p:nvSpPr>
          <p:cNvPr id="4" name="Slide Number Placeholder 3"/>
          <p:cNvSpPr>
            <a:spLocks noGrp="1"/>
          </p:cNvSpPr>
          <p:nvPr>
            <p:ph type="sldNum" sz="quarter" idx="10"/>
          </p:nvPr>
        </p:nvSpPr>
        <p:spPr/>
        <p:txBody>
          <a:bodyPr/>
          <a:lstStyle/>
          <a:p>
            <a:fld id="{25086A4C-3EC3-B041-AC0E-EFE805A5DEA9}" type="slidenum">
              <a:rPr lang="en-US" smtClean="0"/>
              <a:t>5</a:t>
            </a:fld>
            <a:endParaRPr lang="en-US"/>
          </a:p>
        </p:txBody>
      </p:sp>
    </p:spTree>
    <p:extLst>
      <p:ext uri="{BB962C8B-B14F-4D97-AF65-F5344CB8AC3E}">
        <p14:creationId xmlns:p14="http://schemas.microsoft.com/office/powerpoint/2010/main" val="347207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natural</a:t>
            </a:r>
            <a:r>
              <a:rPr lang="en-US" baseline="0" dirty="0" smtClean="0"/>
              <a:t> solution for consistent reads is to use read-only transactions, which are the transactions that only consist of reads and do not modify the data.</a:t>
            </a:r>
          </a:p>
          <a:p>
            <a:endParaRPr lang="en-US" baseline="0" dirty="0" smtClean="0"/>
          </a:p>
          <a:p>
            <a:r>
              <a:rPr lang="en-US" baseline="0" dirty="0" smtClean="0"/>
              <a:t>A read-only transaction consistently reads data across different servers. </a:t>
            </a:r>
          </a:p>
          <a:p>
            <a:endParaRPr lang="en-US" baseline="0" dirty="0" smtClean="0"/>
          </a:p>
          <a:p>
            <a:r>
              <a:rPr lang="en-US" baseline="0" dirty="0" smtClean="0"/>
              <a:t>PAUSE FOR QUESTIONS</a:t>
            </a:r>
          </a:p>
        </p:txBody>
      </p:sp>
      <p:sp>
        <p:nvSpPr>
          <p:cNvPr id="4" name="Slide Number Placeholder 3"/>
          <p:cNvSpPr>
            <a:spLocks noGrp="1"/>
          </p:cNvSpPr>
          <p:nvPr>
            <p:ph type="sldNum" sz="quarter" idx="10"/>
          </p:nvPr>
        </p:nvSpPr>
        <p:spPr/>
        <p:txBody>
          <a:bodyPr/>
          <a:lstStyle/>
          <a:p>
            <a:fld id="{D62BF9FD-DB11-424E-8753-09DE963B0E13}" type="slidenum">
              <a:rPr lang="en-US" smtClean="0"/>
              <a:t>6</a:t>
            </a:fld>
            <a:endParaRPr lang="en-US"/>
          </a:p>
        </p:txBody>
      </p:sp>
    </p:spTree>
    <p:extLst>
      <p:ext uri="{BB962C8B-B14F-4D97-AF65-F5344CB8AC3E}">
        <p14:creationId xmlns:p14="http://schemas.microsoft.com/office/powerpoint/2010/main" val="264584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read-only transactions to be as useful as possible to programmers.  One way is to provide stronger consistency that restricts what is acceptable to read.</a:t>
            </a:r>
          </a:p>
          <a:p>
            <a:r>
              <a:rPr lang="en-US" baseline="0" dirty="0" smtClean="0"/>
              <a:t>Another way is to be compatible with write transactions which are the transactions do modify the data. Compatible here means read-only transactions and write-transactions can happen at the same time in the system.</a:t>
            </a:r>
          </a:p>
          <a:p>
            <a:endParaRPr lang="en-US" dirty="0" smtClean="0"/>
          </a:p>
          <a:p>
            <a:r>
              <a:rPr lang="en-US" dirty="0" smtClean="0"/>
              <a:t>So we define</a:t>
            </a:r>
            <a:r>
              <a:rPr lang="en-US" baseline="0" dirty="0" smtClean="0"/>
              <a:t> the power of a read-only transaction to be the consistency guarantee it provides and its compatibility with write transactions.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62BF9FD-DB11-424E-8753-09DE963B0E13}" type="slidenum">
              <a:rPr lang="en-US" smtClean="0"/>
              <a:t>7</a:t>
            </a:fld>
            <a:endParaRPr lang="en-US"/>
          </a:p>
        </p:txBody>
      </p:sp>
    </p:spTree>
    <p:extLst>
      <p:ext uri="{BB962C8B-B14F-4D97-AF65-F5344CB8AC3E}">
        <p14:creationId xmlns:p14="http://schemas.microsoft.com/office/powerpoint/2010/main" val="264584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We want a read-only transaction to have high power, because higher power can reduce the number of consistency anomalies like the photo example by preventing bad interleaving of concurrent reads and writes. It also makes the system easier to reason about because it reduces the corner cases programmers need to handle. </a:t>
            </a:r>
          </a:p>
          <a:p>
            <a:r>
              <a:rPr lang="en-US" sz="1200" baseline="0" dirty="0" smtClean="0"/>
              <a:t>We also want the read-only transaction to have low latency, because lower latency is associated with better user experience and higher revenue.</a:t>
            </a:r>
          </a:p>
          <a:p>
            <a:r>
              <a:rPr lang="en-US" sz="1200" baseline="0" dirty="0" smtClean="0"/>
              <a:t>But intuitively, there is a tension between the power and latency, for instance providing stronger consistency or handling the interaction with write transactions often makes the read-only transaction more complex, so undermines latency.</a:t>
            </a:r>
          </a:p>
          <a:p>
            <a:endParaRPr lang="en-US" sz="1200" baseline="0" dirty="0" smtClean="0"/>
          </a:p>
          <a:p>
            <a:r>
              <a:rPr lang="en-US" sz="1200" baseline="0" dirty="0" smtClean="0"/>
              <a:t>And our work proves that it is impossible to achieve the highest power and lowest latency at the same time, and shows this intuitive tension is actually a fundamental tradeoff programmers have to make.</a:t>
            </a:r>
          </a:p>
          <a:p>
            <a:endParaRPr lang="en-US" sz="1200" dirty="0" smtClean="0"/>
          </a:p>
          <a:p>
            <a:r>
              <a:rPr lang="en-US" sz="1200" baseline="0" dirty="0" smtClean="0">
                <a:sym typeface="Wingdings"/>
              </a:rPr>
              <a:t>PAUSE FOR QUESTIONS</a:t>
            </a:r>
          </a:p>
          <a:p>
            <a:endParaRPr lang="en-US" sz="2400" baseline="0" dirty="0" smtClean="0">
              <a:sym typeface="Wingdings"/>
            </a:endParaRPr>
          </a:p>
          <a:p>
            <a:endParaRPr lang="en-US" sz="2400" dirty="0"/>
          </a:p>
        </p:txBody>
      </p:sp>
      <p:sp>
        <p:nvSpPr>
          <p:cNvPr id="4" name="Slide Number Placeholder 3"/>
          <p:cNvSpPr>
            <a:spLocks noGrp="1"/>
          </p:cNvSpPr>
          <p:nvPr>
            <p:ph type="sldNum" sz="quarter" idx="10"/>
          </p:nvPr>
        </p:nvSpPr>
        <p:spPr/>
        <p:txBody>
          <a:bodyPr/>
          <a:lstStyle/>
          <a:p>
            <a:fld id="{D62BF9FD-DB11-424E-8753-09DE963B0E13}" type="slidenum">
              <a:rPr lang="en-US" smtClean="0"/>
              <a:t>8</a:t>
            </a:fld>
            <a:endParaRPr lang="en-US"/>
          </a:p>
        </p:txBody>
      </p:sp>
    </p:spTree>
    <p:extLst>
      <p:ext uri="{BB962C8B-B14F-4D97-AF65-F5344CB8AC3E}">
        <p14:creationId xmlns:p14="http://schemas.microsoft.com/office/powerpoint/2010/main" val="217250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study</a:t>
            </a:r>
            <a:r>
              <a:rPr lang="en-US" baseline="0" dirty="0" smtClean="0"/>
              <a:t> this tradeoff, we looked into 4 properties that characterize the power and latency of read-only transactions. These are the SNOW properties.</a:t>
            </a:r>
          </a:p>
          <a:p>
            <a:endParaRPr lang="en-US" baseline="0" dirty="0" smtClean="0"/>
          </a:p>
          <a:p>
            <a:r>
              <a:rPr lang="en-US" baseline="0" dirty="0" smtClean="0"/>
              <a:t>The S and W properties represent the highest power, and N and O together represent the lowest latency.  I will explain these 4 properties in the next few slides, and show these 4 properties cannot be achieved at the same time.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62BF9FD-DB11-424E-8753-09DE963B0E13}" type="slidenum">
              <a:rPr lang="en-US" smtClean="0"/>
              <a:t>9</a:t>
            </a:fld>
            <a:endParaRPr lang="en-US"/>
          </a:p>
        </p:txBody>
      </p:sp>
    </p:spTree>
    <p:extLst>
      <p:ext uri="{BB962C8B-B14F-4D97-AF65-F5344CB8AC3E}">
        <p14:creationId xmlns:p14="http://schemas.microsoft.com/office/powerpoint/2010/main" val="2645848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0E0EC3-DA09-2847-BB24-A89DAA36051D}" type="datetime1">
              <a:rPr lang="zh-CN" altLang="en-US" smtClean="0"/>
              <a:t>2018/11/26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1DDAB-F9A0-3B4E-801A-A0F89EF8BEF3}" type="slidenum">
              <a:rPr lang="en-US" smtClean="0"/>
              <a:t>‹#›</a:t>
            </a:fld>
            <a:endParaRPr lang="en-US"/>
          </a:p>
        </p:txBody>
      </p:sp>
    </p:spTree>
    <p:extLst>
      <p:ext uri="{BB962C8B-B14F-4D97-AF65-F5344CB8AC3E}">
        <p14:creationId xmlns:p14="http://schemas.microsoft.com/office/powerpoint/2010/main" val="261327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8523D5-B5D0-EF41-8941-7D9615371CEF}" type="datetime1">
              <a:rPr lang="zh-CN" altLang="en-US" smtClean="0"/>
              <a:t>2018/11/26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1DDAB-F9A0-3B4E-801A-A0F89EF8BEF3}" type="slidenum">
              <a:rPr lang="en-US" smtClean="0"/>
              <a:t>‹#›</a:t>
            </a:fld>
            <a:endParaRPr lang="en-US"/>
          </a:p>
        </p:txBody>
      </p:sp>
    </p:spTree>
    <p:extLst>
      <p:ext uri="{BB962C8B-B14F-4D97-AF65-F5344CB8AC3E}">
        <p14:creationId xmlns:p14="http://schemas.microsoft.com/office/powerpoint/2010/main" val="35250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B003B-3E0B-6545-A1B8-E9CADEE23601}" type="datetime1">
              <a:rPr lang="zh-CN" altLang="en-US" smtClean="0"/>
              <a:t>2018/11/26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1DDAB-F9A0-3B4E-801A-A0F89EF8BEF3}" type="slidenum">
              <a:rPr lang="en-US" smtClean="0"/>
              <a:t>‹#›</a:t>
            </a:fld>
            <a:endParaRPr lang="en-US"/>
          </a:p>
        </p:txBody>
      </p:sp>
    </p:spTree>
    <p:extLst>
      <p:ext uri="{BB962C8B-B14F-4D97-AF65-F5344CB8AC3E}">
        <p14:creationId xmlns:p14="http://schemas.microsoft.com/office/powerpoint/2010/main" val="175354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956DB-6BAD-7344-800F-F9647ABB84AC}" type="datetime1">
              <a:rPr lang="zh-CN" altLang="en-US" smtClean="0"/>
              <a:t>2018/11/26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1DDAB-F9A0-3B4E-801A-A0F89EF8BEF3}" type="slidenum">
              <a:rPr lang="en-US" smtClean="0"/>
              <a:t>‹#›</a:t>
            </a:fld>
            <a:endParaRPr lang="en-US"/>
          </a:p>
        </p:txBody>
      </p:sp>
    </p:spTree>
    <p:extLst>
      <p:ext uri="{BB962C8B-B14F-4D97-AF65-F5344CB8AC3E}">
        <p14:creationId xmlns:p14="http://schemas.microsoft.com/office/powerpoint/2010/main" val="22008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6F4A4-B8B5-0E43-9CB5-FE261F14748F}" type="datetime1">
              <a:rPr lang="zh-CN" altLang="en-US" smtClean="0"/>
              <a:t>2018/11/26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1DDAB-F9A0-3B4E-801A-A0F89EF8BEF3}" type="slidenum">
              <a:rPr lang="en-US" smtClean="0"/>
              <a:t>‹#›</a:t>
            </a:fld>
            <a:endParaRPr lang="en-US"/>
          </a:p>
        </p:txBody>
      </p:sp>
    </p:spTree>
    <p:extLst>
      <p:ext uri="{BB962C8B-B14F-4D97-AF65-F5344CB8AC3E}">
        <p14:creationId xmlns:p14="http://schemas.microsoft.com/office/powerpoint/2010/main" val="56837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4EA29-8CA8-694E-BBF6-B91180769543}" type="datetime1">
              <a:rPr lang="zh-CN" altLang="en-US" smtClean="0"/>
              <a:t>2018/11/26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1DDAB-F9A0-3B4E-801A-A0F89EF8BEF3}" type="slidenum">
              <a:rPr lang="en-US" smtClean="0"/>
              <a:t>‹#›</a:t>
            </a:fld>
            <a:endParaRPr lang="en-US"/>
          </a:p>
        </p:txBody>
      </p:sp>
    </p:spTree>
    <p:extLst>
      <p:ext uri="{BB962C8B-B14F-4D97-AF65-F5344CB8AC3E}">
        <p14:creationId xmlns:p14="http://schemas.microsoft.com/office/powerpoint/2010/main" val="378877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D554E9-E272-DD47-AE22-8A7B221C45F7}" type="datetime1">
              <a:rPr lang="zh-CN" altLang="en-US" smtClean="0"/>
              <a:t>2018/11/26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B1DDAB-F9A0-3B4E-801A-A0F89EF8BEF3}" type="slidenum">
              <a:rPr lang="en-US" smtClean="0"/>
              <a:t>‹#›</a:t>
            </a:fld>
            <a:endParaRPr lang="en-US"/>
          </a:p>
        </p:txBody>
      </p:sp>
    </p:spTree>
    <p:extLst>
      <p:ext uri="{BB962C8B-B14F-4D97-AF65-F5344CB8AC3E}">
        <p14:creationId xmlns:p14="http://schemas.microsoft.com/office/powerpoint/2010/main" val="206141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9D089-8299-EE41-83B5-A52BE2408D53}" type="datetime1">
              <a:rPr lang="zh-CN" altLang="en-US" smtClean="0"/>
              <a:t>2018/11/26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B1DDAB-F9A0-3B4E-801A-A0F89EF8BEF3}" type="slidenum">
              <a:rPr lang="en-US" smtClean="0"/>
              <a:t>‹#›</a:t>
            </a:fld>
            <a:endParaRPr lang="en-US"/>
          </a:p>
        </p:txBody>
      </p:sp>
    </p:spTree>
    <p:extLst>
      <p:ext uri="{BB962C8B-B14F-4D97-AF65-F5344CB8AC3E}">
        <p14:creationId xmlns:p14="http://schemas.microsoft.com/office/powerpoint/2010/main" val="328604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BC098-03E3-3A4F-8FA0-B36BE524288F}" type="datetime1">
              <a:rPr lang="zh-CN" altLang="en-US" smtClean="0"/>
              <a:t>2018/11/26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B1DDAB-F9A0-3B4E-801A-A0F89EF8BEF3}" type="slidenum">
              <a:rPr lang="en-US" smtClean="0"/>
              <a:t>‹#›</a:t>
            </a:fld>
            <a:endParaRPr lang="en-US"/>
          </a:p>
        </p:txBody>
      </p:sp>
    </p:spTree>
    <p:extLst>
      <p:ext uri="{BB962C8B-B14F-4D97-AF65-F5344CB8AC3E}">
        <p14:creationId xmlns:p14="http://schemas.microsoft.com/office/powerpoint/2010/main" val="401077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A6DF9-73E8-7649-BF80-DC0E95B7D3C9}" type="datetime1">
              <a:rPr lang="zh-CN" altLang="en-US" smtClean="0"/>
              <a:t>2018/11/26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1DDAB-F9A0-3B4E-801A-A0F89EF8BEF3}" type="slidenum">
              <a:rPr lang="en-US" smtClean="0"/>
              <a:t>‹#›</a:t>
            </a:fld>
            <a:endParaRPr lang="en-US"/>
          </a:p>
        </p:txBody>
      </p:sp>
    </p:spTree>
    <p:extLst>
      <p:ext uri="{BB962C8B-B14F-4D97-AF65-F5344CB8AC3E}">
        <p14:creationId xmlns:p14="http://schemas.microsoft.com/office/powerpoint/2010/main" val="138122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93160-D475-5E4E-9C05-27A1E75FAC41}" type="datetime1">
              <a:rPr lang="zh-CN" altLang="en-US" smtClean="0"/>
              <a:t>2018/11/26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1DDAB-F9A0-3B4E-801A-A0F89EF8BEF3}" type="slidenum">
              <a:rPr lang="en-US" smtClean="0"/>
              <a:t>‹#›</a:t>
            </a:fld>
            <a:endParaRPr lang="en-US"/>
          </a:p>
        </p:txBody>
      </p:sp>
    </p:spTree>
    <p:extLst>
      <p:ext uri="{BB962C8B-B14F-4D97-AF65-F5344CB8AC3E}">
        <p14:creationId xmlns:p14="http://schemas.microsoft.com/office/powerpoint/2010/main" val="10771319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Neue Medium"/>
              </a:defRPr>
            </a:lvl1pPr>
          </a:lstStyle>
          <a:p>
            <a:fld id="{30D5E13A-200D-F34B-8573-B59BB0872A89}" type="datetime1">
              <a:rPr lang="zh-CN" altLang="en-US" smtClean="0"/>
              <a:t>2018/11/26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Neue Medium"/>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Neue Medium"/>
              </a:defRPr>
            </a:lvl1pPr>
          </a:lstStyle>
          <a:p>
            <a:fld id="{50B1DDAB-F9A0-3B4E-801A-A0F89EF8BEF3}" type="slidenum">
              <a:rPr lang="en-US" smtClean="0"/>
              <a:pPr/>
              <a:t>‹#›</a:t>
            </a:fld>
            <a:endParaRPr lang="en-US"/>
          </a:p>
        </p:txBody>
      </p:sp>
    </p:spTree>
    <p:extLst>
      <p:ext uri="{BB962C8B-B14F-4D97-AF65-F5344CB8AC3E}">
        <p14:creationId xmlns:p14="http://schemas.microsoft.com/office/powerpoint/2010/main" val="4100517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Helvetica Neue Medium"/>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Medium"/>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Medium"/>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Medium"/>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Medium"/>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Medium"/>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jp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facebook.com/data" TargetMode="External"/><Relationship Id="rId5" Type="http://schemas.openxmlformats.org/officeDocument/2006/relationships/hyperlink" Target="https://goo.gl/bBN2ch"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 y="546100"/>
            <a:ext cx="8851900" cy="2819400"/>
          </a:xfrm>
          <a:ln>
            <a:noFill/>
          </a:ln>
        </p:spPr>
        <p:txBody>
          <a:bodyPr anchor="t" anchorCtr="0">
            <a:noAutofit/>
          </a:bodyPr>
          <a:lstStyle/>
          <a:p>
            <a:r>
              <a:rPr lang="en-US" sz="4800" dirty="0" smtClean="0"/>
              <a:t>The </a:t>
            </a:r>
            <a:r>
              <a:rPr lang="en-US" sz="4800" dirty="0" smtClean="0">
                <a:solidFill>
                  <a:srgbClr val="990000"/>
                </a:solidFill>
              </a:rPr>
              <a:t>SNOW</a:t>
            </a:r>
            <a:r>
              <a:rPr lang="en-US" sz="4800" dirty="0" smtClean="0"/>
              <a:t> Theorem </a:t>
            </a:r>
            <a:br>
              <a:rPr lang="en-US" sz="4800" dirty="0" smtClean="0"/>
            </a:br>
            <a:r>
              <a:rPr lang="en-US" sz="4800" dirty="0" smtClean="0"/>
              <a:t>and Latency-Optimal </a:t>
            </a:r>
            <a:br>
              <a:rPr lang="en-US" sz="4800" dirty="0" smtClean="0"/>
            </a:br>
            <a:r>
              <a:rPr lang="en-US" sz="4800" dirty="0" smtClean="0"/>
              <a:t>Read-Only Transactions</a:t>
            </a:r>
            <a:endParaRPr lang="en-US" sz="4000" dirty="0"/>
          </a:p>
        </p:txBody>
      </p:sp>
      <p:sp>
        <p:nvSpPr>
          <p:cNvPr id="3" name="Subtitle 2"/>
          <p:cNvSpPr>
            <a:spLocks noGrp="1"/>
          </p:cNvSpPr>
          <p:nvPr>
            <p:ph type="subTitle" idx="1"/>
          </p:nvPr>
        </p:nvSpPr>
        <p:spPr>
          <a:xfrm>
            <a:off x="685800" y="3252006"/>
            <a:ext cx="7835900" cy="2691594"/>
          </a:xfrm>
        </p:spPr>
        <p:txBody>
          <a:bodyPr>
            <a:noAutofit/>
          </a:bodyPr>
          <a:lstStyle/>
          <a:p>
            <a:pPr>
              <a:lnSpc>
                <a:spcPct val="80000"/>
              </a:lnSpc>
            </a:pPr>
            <a:r>
              <a:rPr lang="en-US" dirty="0" smtClean="0">
                <a:solidFill>
                  <a:srgbClr val="990000"/>
                </a:solidFill>
              </a:rPr>
              <a:t>Haonan </a:t>
            </a:r>
            <a:r>
              <a:rPr lang="en-US" dirty="0">
                <a:solidFill>
                  <a:srgbClr val="990000"/>
                </a:solidFill>
              </a:rPr>
              <a:t>Lu</a:t>
            </a:r>
            <a:r>
              <a:rPr lang="en-US" baseline="30000" dirty="0">
                <a:solidFill>
                  <a:srgbClr val="990000"/>
                </a:solidFill>
              </a:rPr>
              <a:t>❄</a:t>
            </a:r>
            <a:r>
              <a:rPr lang="en-US" dirty="0" smtClean="0">
                <a:solidFill>
                  <a:schemeClr val="tx1"/>
                </a:solidFill>
              </a:rPr>
              <a:t>,</a:t>
            </a:r>
            <a:r>
              <a:rPr lang="en-US" dirty="0" smtClean="0">
                <a:solidFill>
                  <a:srgbClr val="CF5300"/>
                </a:solidFill>
              </a:rPr>
              <a:t> </a:t>
            </a:r>
          </a:p>
          <a:p>
            <a:pPr>
              <a:lnSpc>
                <a:spcPct val="80000"/>
              </a:lnSpc>
            </a:pPr>
            <a:r>
              <a:rPr lang="en-US" dirty="0">
                <a:solidFill>
                  <a:schemeClr val="tx1"/>
                </a:solidFill>
              </a:rPr>
              <a:t>Christopher </a:t>
            </a:r>
            <a:r>
              <a:rPr lang="en-US" dirty="0" err="1">
                <a:solidFill>
                  <a:schemeClr val="tx1"/>
                </a:solidFill>
              </a:rPr>
              <a:t>Hodsdon</a:t>
            </a:r>
            <a:r>
              <a:rPr lang="en-US" baseline="30000" dirty="0">
                <a:solidFill>
                  <a:schemeClr val="tx1"/>
                </a:solidFill>
              </a:rPr>
              <a:t>❄</a:t>
            </a:r>
            <a:r>
              <a:rPr lang="en-US" dirty="0">
                <a:solidFill>
                  <a:schemeClr val="tx1"/>
                </a:solidFill>
              </a:rPr>
              <a:t>, </a:t>
            </a:r>
            <a:r>
              <a:rPr lang="en-US" dirty="0" err="1" smtClean="0">
                <a:solidFill>
                  <a:schemeClr val="tx1"/>
                </a:solidFill>
              </a:rPr>
              <a:t>Khiem</a:t>
            </a:r>
            <a:r>
              <a:rPr lang="en-US" dirty="0">
                <a:solidFill>
                  <a:schemeClr val="tx1"/>
                </a:solidFill>
              </a:rPr>
              <a:t> </a:t>
            </a:r>
            <a:r>
              <a:rPr lang="en-US" dirty="0" smtClean="0">
                <a:solidFill>
                  <a:schemeClr val="tx1"/>
                </a:solidFill>
              </a:rPr>
              <a:t>Ngo</a:t>
            </a:r>
            <a:r>
              <a:rPr lang="en-US" baseline="30000" dirty="0">
                <a:solidFill>
                  <a:schemeClr val="tx1"/>
                </a:solidFill>
              </a:rPr>
              <a:t>❄</a:t>
            </a:r>
            <a:r>
              <a:rPr lang="en-US" dirty="0" smtClean="0">
                <a:solidFill>
                  <a:schemeClr val="tx1"/>
                </a:solidFill>
              </a:rPr>
              <a:t>, </a:t>
            </a:r>
          </a:p>
          <a:p>
            <a:pPr>
              <a:lnSpc>
                <a:spcPct val="80000"/>
              </a:lnSpc>
            </a:pPr>
            <a:r>
              <a:rPr lang="en-US" dirty="0" err="1" smtClean="0">
                <a:solidFill>
                  <a:schemeClr val="tx1"/>
                </a:solidFill>
              </a:rPr>
              <a:t>Shuai</a:t>
            </a:r>
            <a:r>
              <a:rPr lang="en-US" dirty="0">
                <a:solidFill>
                  <a:schemeClr val="tx1"/>
                </a:solidFill>
              </a:rPr>
              <a:t> </a:t>
            </a:r>
            <a:r>
              <a:rPr lang="en-US" dirty="0" smtClean="0">
                <a:solidFill>
                  <a:schemeClr val="tx1"/>
                </a:solidFill>
              </a:rPr>
              <a:t>Mu</a:t>
            </a:r>
            <a:r>
              <a:rPr lang="en-US" baseline="30000" dirty="0" smtClean="0">
                <a:solidFill>
                  <a:schemeClr val="tx1"/>
                </a:solidFill>
              </a:rPr>
              <a:t>†</a:t>
            </a:r>
            <a:r>
              <a:rPr lang="en-US" dirty="0">
                <a:solidFill>
                  <a:schemeClr val="tx1"/>
                </a:solidFill>
              </a:rPr>
              <a:t>, </a:t>
            </a:r>
            <a:r>
              <a:rPr lang="en-US" dirty="0" smtClean="0">
                <a:solidFill>
                  <a:schemeClr val="tx1"/>
                </a:solidFill>
              </a:rPr>
              <a:t>Wyatt Lloyd</a:t>
            </a:r>
            <a:r>
              <a:rPr lang="en-US" baseline="30000" dirty="0">
                <a:solidFill>
                  <a:schemeClr val="tx1"/>
                </a:solidFill>
              </a:rPr>
              <a:t>❄</a:t>
            </a:r>
            <a:r>
              <a:rPr lang="en-US" sz="2200" baseline="30000" dirty="0" smtClean="0">
                <a:solidFill>
                  <a:schemeClr val="tx1"/>
                </a:solidFill>
              </a:rPr>
              <a:t>        </a:t>
            </a:r>
          </a:p>
          <a:p>
            <a:pPr>
              <a:lnSpc>
                <a:spcPct val="80000"/>
              </a:lnSpc>
            </a:pPr>
            <a:r>
              <a:rPr lang="en-US" sz="2200" baseline="30000" dirty="0" smtClean="0">
                <a:solidFill>
                  <a:schemeClr val="tx1"/>
                </a:solidFill>
              </a:rPr>
              <a:t>                     </a:t>
            </a:r>
          </a:p>
          <a:p>
            <a:pPr>
              <a:lnSpc>
                <a:spcPct val="80000"/>
              </a:lnSpc>
            </a:pPr>
            <a:r>
              <a:rPr lang="en-US" sz="2400" baseline="30000" dirty="0">
                <a:solidFill>
                  <a:schemeClr val="tx1"/>
                </a:solidFill>
              </a:rPr>
              <a:t>❄</a:t>
            </a:r>
            <a:r>
              <a:rPr lang="en-US" sz="2200" dirty="0" smtClean="0">
                <a:solidFill>
                  <a:srgbClr val="000000"/>
                </a:solidFill>
              </a:rPr>
              <a:t>University of </a:t>
            </a:r>
            <a:r>
              <a:rPr lang="en-US" sz="2200" dirty="0">
                <a:solidFill>
                  <a:srgbClr val="000000"/>
                </a:solidFill>
              </a:rPr>
              <a:t>Southern </a:t>
            </a:r>
            <a:r>
              <a:rPr lang="en-US" sz="2200" dirty="0" smtClean="0">
                <a:solidFill>
                  <a:srgbClr val="000000"/>
                </a:solidFill>
              </a:rPr>
              <a:t>California </a:t>
            </a:r>
          </a:p>
          <a:p>
            <a:pPr>
              <a:lnSpc>
                <a:spcPct val="80000"/>
              </a:lnSpc>
            </a:pPr>
            <a:r>
              <a:rPr lang="en-US" sz="2200" dirty="0" smtClean="0">
                <a:solidFill>
                  <a:srgbClr val="000000"/>
                </a:solidFill>
              </a:rPr>
              <a:t>and Princeton University </a:t>
            </a:r>
          </a:p>
          <a:p>
            <a:pPr>
              <a:lnSpc>
                <a:spcPct val="80000"/>
              </a:lnSpc>
            </a:pPr>
            <a:r>
              <a:rPr lang="en-US" sz="2200" baseline="30000" dirty="0" smtClean="0">
                <a:solidFill>
                  <a:srgbClr val="000000"/>
                </a:solidFill>
              </a:rPr>
              <a:t>†</a:t>
            </a:r>
            <a:r>
              <a:rPr lang="en-US" sz="2200" dirty="0" smtClean="0">
                <a:solidFill>
                  <a:srgbClr val="000000"/>
                </a:solidFill>
              </a:rPr>
              <a:t>New York University</a:t>
            </a:r>
            <a:endParaRPr lang="en-US" sz="2200" dirty="0">
              <a:solidFill>
                <a:srgbClr val="000000"/>
              </a:solidFill>
            </a:endParaRPr>
          </a:p>
        </p:txBody>
      </p:sp>
      <p:sp>
        <p:nvSpPr>
          <p:cNvPr id="2" name="Slide Number Placeholder 1"/>
          <p:cNvSpPr>
            <a:spLocks noGrp="1"/>
          </p:cNvSpPr>
          <p:nvPr>
            <p:ph type="sldNum" sz="quarter" idx="12"/>
          </p:nvPr>
        </p:nvSpPr>
        <p:spPr/>
        <p:txBody>
          <a:bodyPr/>
          <a:lstStyle/>
          <a:p>
            <a:fld id="{50B1DDAB-F9A0-3B4E-801A-A0F89EF8BEF3}" type="slidenum">
              <a:rPr lang="en-US" smtClean="0"/>
              <a:t>1</a:t>
            </a:fld>
            <a:endParaRPr lang="en-US"/>
          </a:p>
        </p:txBody>
      </p:sp>
    </p:spTree>
    <p:extLst>
      <p:ext uri="{BB962C8B-B14F-4D97-AF65-F5344CB8AC3E}">
        <p14:creationId xmlns:p14="http://schemas.microsoft.com/office/powerpoint/2010/main" val="1393830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6552752" y="2470565"/>
            <a:ext cx="759945"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916522" y="2470565"/>
            <a:ext cx="759945"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Magnetic Disk 46"/>
          <p:cNvSpPr/>
          <p:nvPr/>
        </p:nvSpPr>
        <p:spPr>
          <a:xfrm>
            <a:off x="5287155" y="2481013"/>
            <a:ext cx="1039505" cy="589906"/>
          </a:xfrm>
          <a:prstGeom prst="flowChartMagneticDisk">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Magnetic Disk 45"/>
          <p:cNvSpPr/>
          <p:nvPr/>
        </p:nvSpPr>
        <p:spPr>
          <a:xfrm>
            <a:off x="4051302" y="2481013"/>
            <a:ext cx="1039505" cy="589906"/>
          </a:xfrm>
          <a:prstGeom prst="flowChartMagneticDisk">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990000"/>
                </a:solidFill>
              </a:rPr>
              <a:t>[S]</a:t>
            </a:r>
            <a:r>
              <a:rPr lang="en-US" dirty="0" err="1" smtClean="0"/>
              <a:t>trict</a:t>
            </a:r>
            <a:r>
              <a:rPr lang="en-US" dirty="0" smtClean="0"/>
              <a:t> Serializability</a:t>
            </a:r>
            <a:endParaRPr lang="en-US" dirty="0"/>
          </a:p>
        </p:txBody>
      </p:sp>
      <p:sp>
        <p:nvSpPr>
          <p:cNvPr id="3" name="Content Placeholder 2"/>
          <p:cNvSpPr>
            <a:spLocks noGrp="1"/>
          </p:cNvSpPr>
          <p:nvPr>
            <p:ph idx="1"/>
          </p:nvPr>
        </p:nvSpPr>
        <p:spPr>
          <a:xfrm>
            <a:off x="457200" y="1460500"/>
            <a:ext cx="8229600" cy="4525963"/>
          </a:xfrm>
        </p:spPr>
        <p:txBody>
          <a:bodyPr/>
          <a:lstStyle/>
          <a:p>
            <a:r>
              <a:rPr lang="en-US" dirty="0" smtClean="0"/>
              <a:t>Strongest model: real-time + total order</a:t>
            </a:r>
          </a:p>
          <a:p>
            <a:pPr marL="0" indent="0">
              <a:buNone/>
            </a:pPr>
            <a:endParaRPr lang="en-US" dirty="0" smtClean="0"/>
          </a:p>
        </p:txBody>
      </p:sp>
      <p:sp>
        <p:nvSpPr>
          <p:cNvPr id="4" name="Slide Number Placeholder 3"/>
          <p:cNvSpPr>
            <a:spLocks noGrp="1"/>
          </p:cNvSpPr>
          <p:nvPr>
            <p:ph type="sldNum" sz="quarter" idx="12"/>
          </p:nvPr>
        </p:nvSpPr>
        <p:spPr/>
        <p:txBody>
          <a:bodyPr/>
          <a:lstStyle/>
          <a:p>
            <a:fld id="{50B1DDAB-F9A0-3B4E-801A-A0F89EF8BEF3}" type="slidenum">
              <a:rPr lang="en-US" smtClean="0"/>
              <a:t>10</a:t>
            </a:fld>
            <a:endParaRPr lang="en-US"/>
          </a:p>
        </p:txBody>
      </p:sp>
      <p:sp>
        <p:nvSpPr>
          <p:cNvPr id="5" name="TextBox 4"/>
          <p:cNvSpPr txBox="1"/>
          <p:nvPr/>
        </p:nvSpPr>
        <p:spPr>
          <a:xfrm>
            <a:off x="-1828800" y="2527300"/>
            <a:ext cx="184666" cy="369332"/>
          </a:xfrm>
          <a:prstGeom prst="rect">
            <a:avLst/>
          </a:prstGeom>
          <a:noFill/>
        </p:spPr>
        <p:txBody>
          <a:bodyPr wrap="none" rtlCol="0">
            <a:spAutoFit/>
          </a:bodyPr>
          <a:lstStyle/>
          <a:p>
            <a:endParaRPr lang="en-US" dirty="0"/>
          </a:p>
        </p:txBody>
      </p:sp>
      <p:grpSp>
        <p:nvGrpSpPr>
          <p:cNvPr id="9" name="Group 8"/>
          <p:cNvGrpSpPr/>
          <p:nvPr/>
        </p:nvGrpSpPr>
        <p:grpSpPr>
          <a:xfrm>
            <a:off x="2796055" y="2481013"/>
            <a:ext cx="1039347" cy="3799136"/>
            <a:chOff x="5387601" y="1530003"/>
            <a:chExt cx="1063546" cy="5045747"/>
          </a:xfrm>
        </p:grpSpPr>
        <p:cxnSp>
          <p:nvCxnSpPr>
            <p:cNvPr id="6" name="Straight Connector 5"/>
            <p:cNvCxnSpPr/>
            <p:nvPr/>
          </p:nvCxnSpPr>
          <p:spPr>
            <a:xfrm>
              <a:off x="5912877" y="2493565"/>
              <a:ext cx="0" cy="408218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387601" y="1530003"/>
              <a:ext cx="1063546" cy="1267180"/>
            </a:xfrm>
            <a:prstGeom prst="rect">
              <a:avLst/>
            </a:prstGeom>
            <a:noFill/>
          </p:spPr>
          <p:txBody>
            <a:bodyPr wrap="square" rtlCol="0">
              <a:spAutoFit/>
            </a:bodyPr>
            <a:lstStyle/>
            <a:p>
              <a:pPr algn="ctr"/>
              <a:r>
                <a:rPr lang="en-US" sz="2800" b="1" dirty="0" smtClean="0">
                  <a:latin typeface="Helvetica Neue Medium"/>
                  <a:cs typeface="Helvetica Neue Medium"/>
                </a:rPr>
                <a:t>C</a:t>
              </a:r>
              <a:r>
                <a:rPr lang="en-US" sz="2800" b="1" baseline="-25000" dirty="0" smtClean="0">
                  <a:latin typeface="Helvetica Neue Medium"/>
                  <a:cs typeface="Helvetica Neue Medium"/>
                </a:rPr>
                <a:t>R</a:t>
              </a:r>
            </a:p>
            <a:p>
              <a:pPr algn="ctr"/>
              <a:endParaRPr lang="en-US" sz="2800" b="1" u="sng" dirty="0">
                <a:latin typeface="Helvetica Neue Medium"/>
                <a:cs typeface="Helvetica Neue Medium"/>
              </a:endParaRPr>
            </a:p>
          </p:txBody>
        </p:sp>
      </p:grpSp>
      <p:grpSp>
        <p:nvGrpSpPr>
          <p:cNvPr id="10" name="Group 9"/>
          <p:cNvGrpSpPr/>
          <p:nvPr/>
        </p:nvGrpSpPr>
        <p:grpSpPr>
          <a:xfrm>
            <a:off x="4051302" y="2481013"/>
            <a:ext cx="1039347" cy="3799136"/>
            <a:chOff x="5309625" y="1530003"/>
            <a:chExt cx="1063546" cy="5045747"/>
          </a:xfrm>
        </p:grpSpPr>
        <p:cxnSp>
          <p:nvCxnSpPr>
            <p:cNvPr id="11" name="Straight Connector 10"/>
            <p:cNvCxnSpPr/>
            <p:nvPr/>
          </p:nvCxnSpPr>
          <p:spPr>
            <a:xfrm>
              <a:off x="5834903" y="2493565"/>
              <a:ext cx="0" cy="408218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09625" y="1530003"/>
              <a:ext cx="1063546" cy="1267178"/>
            </a:xfrm>
            <a:prstGeom prst="rect">
              <a:avLst/>
            </a:prstGeom>
            <a:noFill/>
          </p:spPr>
          <p:txBody>
            <a:bodyPr wrap="square" rtlCol="0">
              <a:spAutoFit/>
            </a:bodyPr>
            <a:lstStyle/>
            <a:p>
              <a:pPr algn="ctr"/>
              <a:r>
                <a:rPr lang="en-US" sz="2800" b="1" dirty="0" smtClean="0">
                  <a:latin typeface="Helvetica Neue Medium"/>
                  <a:cs typeface="Helvetica Neue Medium"/>
                </a:rPr>
                <a:t>S</a:t>
              </a:r>
              <a:r>
                <a:rPr lang="en-US" sz="2800" b="1" baseline="-25000" dirty="0" smtClean="0">
                  <a:latin typeface="Helvetica Neue Medium"/>
                  <a:cs typeface="Helvetica Neue Medium"/>
                </a:rPr>
                <a:t>ACL</a:t>
              </a:r>
            </a:p>
            <a:p>
              <a:pPr algn="ctr"/>
              <a:endParaRPr lang="en-US" sz="2800" b="1" u="sng" dirty="0">
                <a:latin typeface="Helvetica Neue Medium"/>
                <a:cs typeface="Helvetica Neue Medium"/>
              </a:endParaRPr>
            </a:p>
          </p:txBody>
        </p:sp>
      </p:grpSp>
      <p:grpSp>
        <p:nvGrpSpPr>
          <p:cNvPr id="13" name="Group 12"/>
          <p:cNvGrpSpPr/>
          <p:nvPr/>
        </p:nvGrpSpPr>
        <p:grpSpPr>
          <a:xfrm>
            <a:off x="5232402" y="2481013"/>
            <a:ext cx="1155698" cy="3799136"/>
            <a:chOff x="5244645" y="1530003"/>
            <a:chExt cx="1182606" cy="5045747"/>
          </a:xfrm>
        </p:grpSpPr>
        <p:cxnSp>
          <p:nvCxnSpPr>
            <p:cNvPr id="14" name="Straight Connector 13"/>
            <p:cNvCxnSpPr/>
            <p:nvPr/>
          </p:nvCxnSpPr>
          <p:spPr>
            <a:xfrm>
              <a:off x="5834903" y="2493565"/>
              <a:ext cx="0" cy="408218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244645" y="1530003"/>
              <a:ext cx="1182606" cy="1267178"/>
            </a:xfrm>
            <a:prstGeom prst="rect">
              <a:avLst/>
            </a:prstGeom>
            <a:noFill/>
          </p:spPr>
          <p:txBody>
            <a:bodyPr wrap="square" rtlCol="0">
              <a:spAutoFit/>
            </a:bodyPr>
            <a:lstStyle/>
            <a:p>
              <a:pPr algn="ctr"/>
              <a:r>
                <a:rPr lang="en-US" sz="2800" b="1" dirty="0" smtClean="0">
                  <a:latin typeface="Helvetica Neue Medium"/>
                  <a:cs typeface="Helvetica Neue Medium"/>
                </a:rPr>
                <a:t>S</a:t>
              </a:r>
              <a:r>
                <a:rPr lang="en-US" sz="2800" b="1" baseline="-25000" dirty="0" smtClean="0">
                  <a:latin typeface="Helvetica Neue Medium"/>
                  <a:cs typeface="Helvetica Neue Medium"/>
                </a:rPr>
                <a:t>Photo</a:t>
              </a:r>
            </a:p>
            <a:p>
              <a:pPr algn="ctr"/>
              <a:endParaRPr lang="en-US" sz="2800" b="1" u="sng" dirty="0">
                <a:latin typeface="Helvetica Neue Medium"/>
                <a:cs typeface="Helvetica Neue Medium"/>
              </a:endParaRPr>
            </a:p>
          </p:txBody>
        </p:sp>
      </p:grpSp>
      <p:grpSp>
        <p:nvGrpSpPr>
          <p:cNvPr id="16" name="Group 15"/>
          <p:cNvGrpSpPr/>
          <p:nvPr/>
        </p:nvGrpSpPr>
        <p:grpSpPr>
          <a:xfrm>
            <a:off x="6426202" y="2481013"/>
            <a:ext cx="1039347" cy="3799136"/>
            <a:chOff x="5309625" y="1530003"/>
            <a:chExt cx="1063546" cy="5045747"/>
          </a:xfrm>
        </p:grpSpPr>
        <p:cxnSp>
          <p:nvCxnSpPr>
            <p:cNvPr id="17" name="Straight Connector 16"/>
            <p:cNvCxnSpPr/>
            <p:nvPr/>
          </p:nvCxnSpPr>
          <p:spPr>
            <a:xfrm>
              <a:off x="5834903" y="2493565"/>
              <a:ext cx="0" cy="4082185"/>
            </a:xfrm>
            <a:prstGeom prst="line">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309625" y="1530003"/>
              <a:ext cx="1063546" cy="1267179"/>
            </a:xfrm>
            <a:prstGeom prst="rect">
              <a:avLst/>
            </a:prstGeom>
            <a:noFill/>
          </p:spPr>
          <p:txBody>
            <a:bodyPr wrap="square" rtlCol="0">
              <a:spAutoFit/>
            </a:bodyPr>
            <a:lstStyle/>
            <a:p>
              <a:pPr algn="ctr"/>
              <a:r>
                <a:rPr lang="en-US" sz="2800" b="1" dirty="0" smtClean="0">
                  <a:latin typeface="Helvetica Neue Medium"/>
                  <a:cs typeface="Helvetica Neue Medium"/>
                </a:rPr>
                <a:t>C</a:t>
              </a:r>
              <a:r>
                <a:rPr lang="en-US" sz="2800" b="1" baseline="-25000" dirty="0">
                  <a:latin typeface="Helvetica Neue Medium"/>
                  <a:cs typeface="Helvetica Neue Medium"/>
                </a:rPr>
                <a:t>W</a:t>
              </a:r>
              <a:endParaRPr lang="en-US" sz="2800" b="1" baseline="-25000" dirty="0" smtClean="0">
                <a:latin typeface="Helvetica Neue Medium"/>
                <a:cs typeface="Helvetica Neue Medium"/>
              </a:endParaRPr>
            </a:p>
            <a:p>
              <a:pPr algn="ctr"/>
              <a:endParaRPr lang="en-US" sz="2800" b="1" u="sng" dirty="0">
                <a:latin typeface="Helvetica Neue Medium"/>
                <a:cs typeface="Helvetica Neue Medium"/>
              </a:endParaRPr>
            </a:p>
          </p:txBody>
        </p:sp>
      </p:grpSp>
      <p:cxnSp>
        <p:nvCxnSpPr>
          <p:cNvPr id="20" name="Straight Arrow Connector 19"/>
          <p:cNvCxnSpPr/>
          <p:nvPr/>
        </p:nvCxnSpPr>
        <p:spPr>
          <a:xfrm flipH="1">
            <a:off x="4564628" y="3346221"/>
            <a:ext cx="2381248" cy="146279"/>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5809227" y="3346221"/>
            <a:ext cx="1136649" cy="833685"/>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564628" y="3521829"/>
            <a:ext cx="2374900" cy="453271"/>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809227" y="4179906"/>
            <a:ext cx="1136649" cy="404794"/>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6519681" y="3070919"/>
            <a:ext cx="2657282" cy="1119742"/>
            <a:chOff x="6595881" y="3261419"/>
            <a:chExt cx="2657282" cy="1119742"/>
          </a:xfrm>
        </p:grpSpPr>
        <p:grpSp>
          <p:nvGrpSpPr>
            <p:cNvPr id="19" name="Group 18"/>
            <p:cNvGrpSpPr/>
            <p:nvPr/>
          </p:nvGrpSpPr>
          <p:grpSpPr>
            <a:xfrm>
              <a:off x="7044951" y="3673275"/>
              <a:ext cx="2208212" cy="707886"/>
              <a:chOff x="7044951" y="3673275"/>
              <a:chExt cx="2208212" cy="707886"/>
            </a:xfrm>
          </p:grpSpPr>
          <p:sp>
            <p:nvSpPr>
              <p:cNvPr id="43" name="Right Brace 42"/>
              <p:cNvSpPr/>
              <p:nvPr/>
            </p:nvSpPr>
            <p:spPr>
              <a:xfrm flipH="1">
                <a:off x="7044951" y="3712329"/>
                <a:ext cx="274830" cy="658078"/>
              </a:xfrm>
              <a:prstGeom prst="rightBrace">
                <a:avLst>
                  <a:gd name="adj1" fmla="val 44444"/>
                  <a:gd name="adj2" fmla="val 49005"/>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7182366" y="3673275"/>
                <a:ext cx="2070797" cy="707886"/>
              </a:xfrm>
              <a:prstGeom prst="rect">
                <a:avLst/>
              </a:prstGeom>
              <a:noFill/>
            </p:spPr>
            <p:txBody>
              <a:bodyPr wrap="none" rtlCol="0">
                <a:spAutoFit/>
              </a:bodyPr>
              <a:lstStyle/>
              <a:p>
                <a:r>
                  <a:rPr lang="en-US" sz="2000" dirty="0" smtClean="0">
                    <a:latin typeface="Helvetica Neue Medium"/>
                    <a:cs typeface="Helvetica Neue Medium"/>
                  </a:rPr>
                  <a:t>ACL </a:t>
                </a:r>
                <a:r>
                  <a:rPr lang="en-US" sz="2000" b="1" dirty="0" smtClean="0">
                    <a:latin typeface="Helvetica Neue Medium"/>
                    <a:cs typeface="Helvetica Neue Medium"/>
                  </a:rPr>
                  <a:t>:=</a:t>
                </a:r>
                <a:r>
                  <a:rPr lang="en-US" sz="2000" dirty="0" smtClean="0">
                    <a:latin typeface="Helvetica Neue Medium"/>
                    <a:cs typeface="Helvetica Neue Medium"/>
                  </a:rPr>
                  <a:t> Private</a:t>
                </a:r>
              </a:p>
              <a:p>
                <a:r>
                  <a:rPr lang="en-US" sz="2000" dirty="0" smtClean="0">
                    <a:latin typeface="Helvetica Neue Medium"/>
                    <a:cs typeface="Helvetica Neue Medium"/>
                  </a:rPr>
                  <a:t>Upload Photo B</a:t>
                </a:r>
              </a:p>
            </p:txBody>
          </p:sp>
        </p:grpSp>
        <p:grpSp>
          <p:nvGrpSpPr>
            <p:cNvPr id="8" name="Group 7"/>
            <p:cNvGrpSpPr/>
            <p:nvPr/>
          </p:nvGrpSpPr>
          <p:grpSpPr>
            <a:xfrm>
              <a:off x="6595881" y="3261419"/>
              <a:ext cx="1935616" cy="400110"/>
              <a:chOff x="6595881" y="3261419"/>
              <a:chExt cx="1935616" cy="400110"/>
            </a:xfrm>
          </p:grpSpPr>
          <p:sp>
            <p:nvSpPr>
              <p:cNvPr id="34" name="TextBox 33"/>
              <p:cNvSpPr txBox="1"/>
              <p:nvPr/>
            </p:nvSpPr>
            <p:spPr>
              <a:xfrm>
                <a:off x="7363497" y="3261419"/>
                <a:ext cx="1168000" cy="400110"/>
              </a:xfrm>
              <a:prstGeom prst="rect">
                <a:avLst/>
              </a:prstGeom>
              <a:noFill/>
            </p:spPr>
            <p:txBody>
              <a:bodyPr wrap="none" rtlCol="0">
                <a:spAutoFit/>
              </a:bodyPr>
              <a:lstStyle/>
              <a:p>
                <a:r>
                  <a:rPr lang="en-US" sz="2000" dirty="0" smtClean="0">
                    <a:latin typeface="Helvetica Neue Medium"/>
                    <a:cs typeface="Helvetica Neue Medium"/>
                  </a:rPr>
                  <a:t>W starts</a:t>
                </a:r>
                <a:endParaRPr lang="en-US" sz="2000" dirty="0">
                  <a:latin typeface="Helvetica Neue Medium"/>
                  <a:cs typeface="Helvetica Neue Medium"/>
                </a:endParaRPr>
              </a:p>
            </p:txBody>
          </p:sp>
          <p:cxnSp>
            <p:nvCxnSpPr>
              <p:cNvPr id="56" name="Straight Arrow Connector 55"/>
              <p:cNvCxnSpPr/>
              <p:nvPr/>
            </p:nvCxnSpPr>
            <p:spPr>
              <a:xfrm flipH="1">
                <a:off x="6595881" y="3495474"/>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grpSp>
      </p:grpSp>
      <p:grpSp>
        <p:nvGrpSpPr>
          <p:cNvPr id="21" name="Group 20"/>
          <p:cNvGrpSpPr/>
          <p:nvPr/>
        </p:nvGrpSpPr>
        <p:grpSpPr>
          <a:xfrm>
            <a:off x="6519681" y="4422745"/>
            <a:ext cx="2155058" cy="400110"/>
            <a:chOff x="6595881" y="4613245"/>
            <a:chExt cx="2155058" cy="400110"/>
          </a:xfrm>
        </p:grpSpPr>
        <p:sp>
          <p:nvSpPr>
            <p:cNvPr id="45" name="TextBox 44"/>
            <p:cNvSpPr txBox="1"/>
            <p:nvPr/>
          </p:nvSpPr>
          <p:spPr>
            <a:xfrm>
              <a:off x="7345181" y="4613245"/>
              <a:ext cx="1405758" cy="400110"/>
            </a:xfrm>
            <a:prstGeom prst="rect">
              <a:avLst/>
            </a:prstGeom>
            <a:noFill/>
          </p:spPr>
          <p:txBody>
            <a:bodyPr wrap="none" rtlCol="0">
              <a:spAutoFit/>
            </a:bodyPr>
            <a:lstStyle/>
            <a:p>
              <a:r>
                <a:rPr lang="en-US" sz="2000" dirty="0" smtClean="0">
                  <a:latin typeface="Helvetica Neue Medium"/>
                  <a:cs typeface="Helvetica Neue Medium"/>
                </a:rPr>
                <a:t>W finishes</a:t>
              </a:r>
              <a:endParaRPr lang="en-US" sz="2000" dirty="0">
                <a:latin typeface="Helvetica Neue Medium"/>
                <a:cs typeface="Helvetica Neue Medium"/>
              </a:endParaRPr>
            </a:p>
          </p:txBody>
        </p:sp>
        <p:cxnSp>
          <p:nvCxnSpPr>
            <p:cNvPr id="61" name="Straight Arrow Connector 60"/>
            <p:cNvCxnSpPr/>
            <p:nvPr/>
          </p:nvCxnSpPr>
          <p:spPr>
            <a:xfrm flipH="1">
              <a:off x="6595881" y="4813300"/>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grpSp>
      <p:sp>
        <p:nvSpPr>
          <p:cNvPr id="62" name="TextBox 61"/>
          <p:cNvSpPr txBox="1"/>
          <p:nvPr/>
        </p:nvSpPr>
        <p:spPr>
          <a:xfrm>
            <a:off x="3560464" y="3286363"/>
            <a:ext cx="1011551" cy="400110"/>
          </a:xfrm>
          <a:prstGeom prst="rect">
            <a:avLst/>
          </a:prstGeom>
          <a:noFill/>
        </p:spPr>
        <p:txBody>
          <a:bodyPr wrap="none" rtlCol="0">
            <a:spAutoFit/>
          </a:bodyPr>
          <a:lstStyle/>
          <a:p>
            <a:r>
              <a:rPr lang="en-US" sz="2000" dirty="0" smtClean="0">
                <a:latin typeface="Helvetica Neue Medium"/>
                <a:cs typeface="Helvetica Neue Medium"/>
              </a:rPr>
              <a:t>Private</a:t>
            </a:r>
            <a:endParaRPr lang="en-US" sz="2000" dirty="0"/>
          </a:p>
        </p:txBody>
      </p:sp>
      <p:sp>
        <p:nvSpPr>
          <p:cNvPr id="63" name="TextBox 62"/>
          <p:cNvSpPr txBox="1"/>
          <p:nvPr/>
        </p:nvSpPr>
        <p:spPr>
          <a:xfrm>
            <a:off x="4668633" y="3980934"/>
            <a:ext cx="1144401" cy="400110"/>
          </a:xfrm>
          <a:prstGeom prst="rect">
            <a:avLst/>
          </a:prstGeom>
          <a:noFill/>
        </p:spPr>
        <p:txBody>
          <a:bodyPr wrap="none" rtlCol="0">
            <a:spAutoFit/>
          </a:bodyPr>
          <a:lstStyle/>
          <a:p>
            <a:r>
              <a:rPr lang="en-US" sz="2000" dirty="0" smtClean="0">
                <a:latin typeface="Helvetica Neue Medium"/>
                <a:cs typeface="Helvetica Neue Medium"/>
              </a:rPr>
              <a:t>Photo B</a:t>
            </a:r>
            <a:endParaRPr lang="en-US" sz="2000" dirty="0"/>
          </a:p>
        </p:txBody>
      </p:sp>
      <p:cxnSp>
        <p:nvCxnSpPr>
          <p:cNvPr id="65" name="Straight Arrow Connector 64"/>
          <p:cNvCxnSpPr/>
          <p:nvPr/>
        </p:nvCxnSpPr>
        <p:spPr>
          <a:xfrm>
            <a:off x="3309381" y="4953000"/>
            <a:ext cx="1255247" cy="469900"/>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3309381" y="4953000"/>
            <a:ext cx="2499846" cy="469900"/>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3309382" y="5422900"/>
            <a:ext cx="1255246" cy="373063"/>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3309381" y="5448300"/>
            <a:ext cx="2499846" cy="46990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1820720" y="4702145"/>
            <a:ext cx="1855747" cy="400110"/>
            <a:chOff x="1896920" y="4892645"/>
            <a:chExt cx="1855747" cy="400110"/>
          </a:xfrm>
        </p:grpSpPr>
        <p:sp>
          <p:nvSpPr>
            <p:cNvPr id="64" name="TextBox 63"/>
            <p:cNvSpPr txBox="1"/>
            <p:nvPr/>
          </p:nvSpPr>
          <p:spPr>
            <a:xfrm>
              <a:off x="1896920" y="4892645"/>
              <a:ext cx="1106447" cy="400110"/>
            </a:xfrm>
            <a:prstGeom prst="rect">
              <a:avLst/>
            </a:prstGeom>
            <a:noFill/>
          </p:spPr>
          <p:txBody>
            <a:bodyPr wrap="none" rtlCol="0">
              <a:spAutoFit/>
            </a:bodyPr>
            <a:lstStyle/>
            <a:p>
              <a:r>
                <a:rPr lang="en-US" sz="2000" dirty="0" smtClean="0">
                  <a:latin typeface="Helvetica Neue Medium"/>
                  <a:cs typeface="Helvetica Neue Medium"/>
                </a:rPr>
                <a:t>R starts</a:t>
              </a:r>
              <a:endParaRPr lang="en-US" sz="2000" dirty="0">
                <a:latin typeface="Helvetica Neue Medium"/>
                <a:cs typeface="Helvetica Neue Medium"/>
              </a:endParaRPr>
            </a:p>
          </p:txBody>
        </p:sp>
        <p:cxnSp>
          <p:nvCxnSpPr>
            <p:cNvPr id="88" name="Straight Arrow Connector 87"/>
            <p:cNvCxnSpPr/>
            <p:nvPr/>
          </p:nvCxnSpPr>
          <p:spPr>
            <a:xfrm flipH="1">
              <a:off x="3003367" y="5105400"/>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1582962" y="5730845"/>
            <a:ext cx="2093505" cy="400110"/>
            <a:chOff x="1659162" y="5921345"/>
            <a:chExt cx="2093505" cy="400110"/>
          </a:xfrm>
        </p:grpSpPr>
        <p:cxnSp>
          <p:nvCxnSpPr>
            <p:cNvPr id="89" name="Straight Arrow Connector 88"/>
            <p:cNvCxnSpPr/>
            <p:nvPr/>
          </p:nvCxnSpPr>
          <p:spPr>
            <a:xfrm flipH="1">
              <a:off x="3003367" y="6146800"/>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659162" y="5921345"/>
              <a:ext cx="1344205" cy="400110"/>
            </a:xfrm>
            <a:prstGeom prst="rect">
              <a:avLst/>
            </a:prstGeom>
            <a:noFill/>
          </p:spPr>
          <p:txBody>
            <a:bodyPr wrap="none" rtlCol="0">
              <a:spAutoFit/>
            </a:bodyPr>
            <a:lstStyle/>
            <a:p>
              <a:r>
                <a:rPr lang="en-US" sz="2000" dirty="0" smtClean="0">
                  <a:latin typeface="Helvetica Neue Medium"/>
                  <a:cs typeface="Helvetica Neue Medium"/>
                </a:rPr>
                <a:t>R finishes</a:t>
              </a:r>
              <a:endParaRPr lang="en-US" sz="2000" dirty="0">
                <a:latin typeface="Helvetica Neue Medium"/>
                <a:cs typeface="Helvetica Neue Medium"/>
              </a:endParaRPr>
            </a:p>
          </p:txBody>
        </p:sp>
      </p:grpSp>
      <p:sp>
        <p:nvSpPr>
          <p:cNvPr id="93" name="Rectangular Callout 92"/>
          <p:cNvSpPr/>
          <p:nvPr/>
        </p:nvSpPr>
        <p:spPr>
          <a:xfrm>
            <a:off x="727493" y="3492500"/>
            <a:ext cx="1787107" cy="673100"/>
          </a:xfrm>
          <a:prstGeom prst="wedgeRectCallout">
            <a:avLst>
              <a:gd name="adj1" fmla="val -1225"/>
              <a:gd name="adj2" fmla="val 293564"/>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latin typeface="Helvetica Neue Medium"/>
                <a:cs typeface="Helvetica Neue Medium"/>
              </a:rPr>
              <a:t>“Photo B is private!”</a:t>
            </a:r>
            <a:endParaRPr lang="en-US" sz="2000" dirty="0">
              <a:solidFill>
                <a:srgbClr val="000000"/>
              </a:solidFill>
              <a:latin typeface="Helvetica Neue Medium"/>
              <a:cs typeface="Helvetica Neue Medium"/>
            </a:endParaRPr>
          </a:p>
        </p:txBody>
      </p:sp>
    </p:spTree>
    <p:extLst>
      <p:ext uri="{BB962C8B-B14F-4D97-AF65-F5344CB8AC3E}">
        <p14:creationId xmlns:p14="http://schemas.microsoft.com/office/powerpoint/2010/main" val="373751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par>
                                <p:cTn id="25" presetID="22" presetClass="entr" presetSubtype="2"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500"/>
                                        <p:tgtEl>
                                          <p:spTgt spid="23"/>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500"/>
                                        <p:tgtEl>
                                          <p:spTgt spid="69"/>
                                        </p:tgtEl>
                                      </p:cBhvr>
                                    </p:animEffect>
                                  </p:childTnLst>
                                </p:cTn>
                              </p:par>
                              <p:par>
                                <p:cTn id="53" presetID="22" presetClass="entr" presetSubtype="8"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wipe(right)">
                                      <p:cBhvr>
                                        <p:cTn id="60" dur="500"/>
                                        <p:tgtEl>
                                          <p:spTgt spid="72"/>
                                        </p:tgtEl>
                                      </p:cBhvr>
                                    </p:animEffect>
                                  </p:childTnLst>
                                </p:cTn>
                              </p:par>
                              <p:par>
                                <p:cTn id="61" presetID="22" presetClass="entr" presetSubtype="2"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right)">
                                      <p:cBhvr>
                                        <p:cTn id="63" dur="500"/>
                                        <p:tgtEl>
                                          <p:spTgt spid="76"/>
                                        </p:tgtEl>
                                      </p:cBhvr>
                                    </p:animEffec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p:stCondLst>
                              <p:cond delay="500"/>
                            </p:stCondLst>
                            <p:childTnLst>
                              <p:par>
                                <p:cTn id="68" presetID="22" presetClass="entr" presetSubtype="4" fill="hold" grpId="0" nodeType="after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wipe(down)">
                                      <p:cBhvr>
                                        <p:cTn id="7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Magnetic Disk 49"/>
          <p:cNvSpPr/>
          <p:nvPr/>
        </p:nvSpPr>
        <p:spPr>
          <a:xfrm>
            <a:off x="4032175" y="2483987"/>
            <a:ext cx="1039505" cy="589906"/>
          </a:xfrm>
          <a:prstGeom prst="flowChartMagneticDisk">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903822" y="2483987"/>
            <a:ext cx="759945"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Magnetic Disk 51"/>
          <p:cNvSpPr/>
          <p:nvPr/>
        </p:nvSpPr>
        <p:spPr>
          <a:xfrm>
            <a:off x="5276774" y="2483987"/>
            <a:ext cx="1039505" cy="589906"/>
          </a:xfrm>
          <a:prstGeom prst="flowChartMagneticDisk">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563378" y="2483987"/>
            <a:ext cx="759945"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990000"/>
                </a:solidFill>
              </a:rPr>
              <a:t>[S]</a:t>
            </a:r>
            <a:r>
              <a:rPr lang="en-US" dirty="0" err="1" smtClean="0"/>
              <a:t>trict</a:t>
            </a:r>
            <a:r>
              <a:rPr lang="en-US" dirty="0" smtClean="0"/>
              <a:t> Serializability</a:t>
            </a:r>
            <a:endParaRPr lang="en-US" dirty="0"/>
          </a:p>
        </p:txBody>
      </p:sp>
      <p:sp>
        <p:nvSpPr>
          <p:cNvPr id="3" name="Content Placeholder 2"/>
          <p:cNvSpPr>
            <a:spLocks noGrp="1"/>
          </p:cNvSpPr>
          <p:nvPr>
            <p:ph idx="1"/>
          </p:nvPr>
        </p:nvSpPr>
        <p:spPr>
          <a:xfrm>
            <a:off x="457200" y="1460500"/>
            <a:ext cx="8229600" cy="4525963"/>
          </a:xfrm>
        </p:spPr>
        <p:txBody>
          <a:bodyPr/>
          <a:lstStyle/>
          <a:p>
            <a:r>
              <a:rPr lang="en-US" dirty="0"/>
              <a:t>Strongest model: real-time + total order</a:t>
            </a:r>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50B1DDAB-F9A0-3B4E-801A-A0F89EF8BEF3}" type="slidenum">
              <a:rPr lang="en-US" smtClean="0"/>
              <a:t>11</a:t>
            </a:fld>
            <a:endParaRPr lang="en-US"/>
          </a:p>
        </p:txBody>
      </p:sp>
      <p:sp>
        <p:nvSpPr>
          <p:cNvPr id="5" name="TextBox 4"/>
          <p:cNvSpPr txBox="1"/>
          <p:nvPr/>
        </p:nvSpPr>
        <p:spPr>
          <a:xfrm>
            <a:off x="-1828800" y="2527300"/>
            <a:ext cx="184666" cy="369332"/>
          </a:xfrm>
          <a:prstGeom prst="rect">
            <a:avLst/>
          </a:prstGeom>
          <a:noFill/>
        </p:spPr>
        <p:txBody>
          <a:bodyPr wrap="none" rtlCol="0">
            <a:spAutoFit/>
          </a:bodyPr>
          <a:lstStyle/>
          <a:p>
            <a:endParaRPr lang="en-US" dirty="0"/>
          </a:p>
        </p:txBody>
      </p:sp>
      <p:grpSp>
        <p:nvGrpSpPr>
          <p:cNvPr id="9" name="Group 8"/>
          <p:cNvGrpSpPr/>
          <p:nvPr/>
        </p:nvGrpSpPr>
        <p:grpSpPr>
          <a:xfrm>
            <a:off x="2783355" y="2481013"/>
            <a:ext cx="1039347" cy="3799136"/>
            <a:chOff x="5387601" y="1530003"/>
            <a:chExt cx="1063546" cy="5045747"/>
          </a:xfrm>
        </p:grpSpPr>
        <p:cxnSp>
          <p:nvCxnSpPr>
            <p:cNvPr id="6" name="Straight Connector 5"/>
            <p:cNvCxnSpPr/>
            <p:nvPr/>
          </p:nvCxnSpPr>
          <p:spPr>
            <a:xfrm>
              <a:off x="5912877" y="2493565"/>
              <a:ext cx="0" cy="408218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387601" y="1530003"/>
              <a:ext cx="1063546" cy="1267180"/>
            </a:xfrm>
            <a:prstGeom prst="rect">
              <a:avLst/>
            </a:prstGeom>
            <a:noFill/>
          </p:spPr>
          <p:txBody>
            <a:bodyPr wrap="square" rtlCol="0">
              <a:spAutoFit/>
            </a:bodyPr>
            <a:lstStyle/>
            <a:p>
              <a:pPr algn="ctr"/>
              <a:r>
                <a:rPr lang="en-US" sz="2800" b="1" dirty="0" smtClean="0">
                  <a:latin typeface="Helvetica Neue Medium"/>
                  <a:cs typeface="Helvetica Neue Medium"/>
                </a:rPr>
                <a:t>C</a:t>
              </a:r>
              <a:r>
                <a:rPr lang="en-US" sz="2800" b="1" baseline="-25000" dirty="0" smtClean="0">
                  <a:latin typeface="Helvetica Neue Medium"/>
                  <a:cs typeface="Helvetica Neue Medium"/>
                </a:rPr>
                <a:t>R</a:t>
              </a:r>
            </a:p>
            <a:p>
              <a:pPr algn="ctr"/>
              <a:endParaRPr lang="en-US" sz="2800" b="1" u="sng" dirty="0">
                <a:latin typeface="Helvetica Neue Medium"/>
                <a:cs typeface="Helvetica Neue Medium"/>
              </a:endParaRPr>
            </a:p>
          </p:txBody>
        </p:sp>
      </p:grpSp>
      <p:grpSp>
        <p:nvGrpSpPr>
          <p:cNvPr id="10" name="Group 9"/>
          <p:cNvGrpSpPr/>
          <p:nvPr/>
        </p:nvGrpSpPr>
        <p:grpSpPr>
          <a:xfrm>
            <a:off x="4038601" y="2481013"/>
            <a:ext cx="1039347" cy="3799136"/>
            <a:chOff x="5309624" y="1530003"/>
            <a:chExt cx="1063546" cy="5045747"/>
          </a:xfrm>
        </p:grpSpPr>
        <p:cxnSp>
          <p:nvCxnSpPr>
            <p:cNvPr id="11" name="Straight Connector 10"/>
            <p:cNvCxnSpPr/>
            <p:nvPr/>
          </p:nvCxnSpPr>
          <p:spPr>
            <a:xfrm>
              <a:off x="5834903" y="2493565"/>
              <a:ext cx="0" cy="408218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09624" y="1530003"/>
              <a:ext cx="1063546" cy="1267178"/>
            </a:xfrm>
            <a:prstGeom prst="rect">
              <a:avLst/>
            </a:prstGeom>
            <a:noFill/>
          </p:spPr>
          <p:txBody>
            <a:bodyPr wrap="square" rtlCol="0">
              <a:spAutoFit/>
            </a:bodyPr>
            <a:lstStyle/>
            <a:p>
              <a:pPr algn="ctr"/>
              <a:r>
                <a:rPr lang="en-US" sz="2800" b="1" dirty="0" smtClean="0">
                  <a:latin typeface="Helvetica Neue Medium"/>
                  <a:cs typeface="Helvetica Neue Medium"/>
                </a:rPr>
                <a:t>S</a:t>
              </a:r>
              <a:r>
                <a:rPr lang="en-US" sz="2800" b="1" baseline="-25000" dirty="0" smtClean="0">
                  <a:latin typeface="Helvetica Neue Medium"/>
                  <a:cs typeface="Helvetica Neue Medium"/>
                </a:rPr>
                <a:t>ACL</a:t>
              </a:r>
            </a:p>
            <a:p>
              <a:pPr algn="ctr"/>
              <a:endParaRPr lang="en-US" sz="2800" b="1" u="sng" dirty="0">
                <a:latin typeface="Helvetica Neue Medium"/>
                <a:cs typeface="Helvetica Neue Medium"/>
              </a:endParaRPr>
            </a:p>
          </p:txBody>
        </p:sp>
      </p:grpSp>
      <p:grpSp>
        <p:nvGrpSpPr>
          <p:cNvPr id="13" name="Group 12"/>
          <p:cNvGrpSpPr/>
          <p:nvPr/>
        </p:nvGrpSpPr>
        <p:grpSpPr>
          <a:xfrm>
            <a:off x="5219702" y="2481013"/>
            <a:ext cx="1155698" cy="3799136"/>
            <a:chOff x="5244645" y="1530003"/>
            <a:chExt cx="1182606" cy="5045747"/>
          </a:xfrm>
        </p:grpSpPr>
        <p:cxnSp>
          <p:nvCxnSpPr>
            <p:cNvPr id="14" name="Straight Connector 13"/>
            <p:cNvCxnSpPr/>
            <p:nvPr/>
          </p:nvCxnSpPr>
          <p:spPr>
            <a:xfrm>
              <a:off x="5834903" y="2493565"/>
              <a:ext cx="0" cy="408218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244645" y="1530003"/>
              <a:ext cx="1182606" cy="1267178"/>
            </a:xfrm>
            <a:prstGeom prst="rect">
              <a:avLst/>
            </a:prstGeom>
            <a:noFill/>
          </p:spPr>
          <p:txBody>
            <a:bodyPr wrap="square" rtlCol="0">
              <a:spAutoFit/>
            </a:bodyPr>
            <a:lstStyle/>
            <a:p>
              <a:pPr algn="ctr"/>
              <a:r>
                <a:rPr lang="en-US" sz="2800" b="1" dirty="0" smtClean="0">
                  <a:latin typeface="Helvetica Neue Medium"/>
                  <a:cs typeface="Helvetica Neue Medium"/>
                </a:rPr>
                <a:t>S</a:t>
              </a:r>
              <a:r>
                <a:rPr lang="en-US" sz="2800" b="1" baseline="-25000" dirty="0" smtClean="0">
                  <a:latin typeface="Helvetica Neue Medium"/>
                  <a:cs typeface="Helvetica Neue Medium"/>
                </a:rPr>
                <a:t>Photo</a:t>
              </a:r>
            </a:p>
            <a:p>
              <a:pPr algn="ctr"/>
              <a:endParaRPr lang="en-US" sz="2800" b="1" u="sng" dirty="0">
                <a:latin typeface="Helvetica Neue Medium"/>
                <a:cs typeface="Helvetica Neue Medium"/>
              </a:endParaRPr>
            </a:p>
          </p:txBody>
        </p:sp>
      </p:grpSp>
      <p:grpSp>
        <p:nvGrpSpPr>
          <p:cNvPr id="16" name="Group 15"/>
          <p:cNvGrpSpPr/>
          <p:nvPr/>
        </p:nvGrpSpPr>
        <p:grpSpPr>
          <a:xfrm>
            <a:off x="6413502" y="2481013"/>
            <a:ext cx="1039347" cy="3799136"/>
            <a:chOff x="5309625" y="1530003"/>
            <a:chExt cx="1063546" cy="5045747"/>
          </a:xfrm>
        </p:grpSpPr>
        <p:cxnSp>
          <p:nvCxnSpPr>
            <p:cNvPr id="17" name="Straight Connector 16"/>
            <p:cNvCxnSpPr/>
            <p:nvPr/>
          </p:nvCxnSpPr>
          <p:spPr>
            <a:xfrm>
              <a:off x="5834903" y="2493565"/>
              <a:ext cx="0" cy="408218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309625" y="1530003"/>
              <a:ext cx="1063546" cy="1267180"/>
            </a:xfrm>
            <a:prstGeom prst="rect">
              <a:avLst/>
            </a:prstGeom>
            <a:noFill/>
          </p:spPr>
          <p:txBody>
            <a:bodyPr wrap="square" rtlCol="0">
              <a:spAutoFit/>
            </a:bodyPr>
            <a:lstStyle/>
            <a:p>
              <a:pPr algn="ctr"/>
              <a:r>
                <a:rPr lang="en-US" sz="2800" b="1" dirty="0" smtClean="0">
                  <a:latin typeface="Helvetica Neue Medium"/>
                  <a:cs typeface="Helvetica Neue Medium"/>
                </a:rPr>
                <a:t>C</a:t>
              </a:r>
              <a:r>
                <a:rPr lang="en-US" sz="2800" b="1" baseline="-25000" dirty="0">
                  <a:latin typeface="Helvetica Neue Medium"/>
                  <a:cs typeface="Helvetica Neue Medium"/>
                </a:rPr>
                <a:t>W</a:t>
              </a:r>
              <a:endParaRPr lang="en-US" sz="2800" b="1" baseline="-25000" dirty="0" smtClean="0">
                <a:latin typeface="Helvetica Neue Medium"/>
                <a:cs typeface="Helvetica Neue Medium"/>
              </a:endParaRPr>
            </a:p>
            <a:p>
              <a:pPr algn="ctr"/>
              <a:endParaRPr lang="en-US" sz="2800" b="1" u="sng" dirty="0">
                <a:latin typeface="Helvetica Neue Medium"/>
                <a:cs typeface="Helvetica Neue Medium"/>
              </a:endParaRPr>
            </a:p>
          </p:txBody>
        </p:sp>
      </p:grpSp>
      <p:cxnSp>
        <p:nvCxnSpPr>
          <p:cNvPr id="20" name="Straight Arrow Connector 19"/>
          <p:cNvCxnSpPr/>
          <p:nvPr/>
        </p:nvCxnSpPr>
        <p:spPr>
          <a:xfrm flipH="1">
            <a:off x="4551929" y="3397021"/>
            <a:ext cx="2381247" cy="1505179"/>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5796527" y="3371621"/>
            <a:ext cx="1136650" cy="346334"/>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551928" y="4940300"/>
            <a:ext cx="2381248" cy="674132"/>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796527" y="3717955"/>
            <a:ext cx="1136649" cy="1336645"/>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6943351" y="3495475"/>
            <a:ext cx="2220912" cy="707886"/>
            <a:chOff x="7032251" y="3685975"/>
            <a:chExt cx="2220912" cy="707886"/>
          </a:xfrm>
        </p:grpSpPr>
        <p:sp>
          <p:nvSpPr>
            <p:cNvPr id="43" name="Right Brace 42"/>
            <p:cNvSpPr/>
            <p:nvPr/>
          </p:nvSpPr>
          <p:spPr>
            <a:xfrm flipH="1">
              <a:off x="7032251" y="3712329"/>
              <a:ext cx="274830" cy="658078"/>
            </a:xfrm>
            <a:prstGeom prst="rightBrace">
              <a:avLst>
                <a:gd name="adj1" fmla="val 44444"/>
                <a:gd name="adj2" fmla="val 49005"/>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7182366" y="3685975"/>
              <a:ext cx="2070797" cy="707886"/>
            </a:xfrm>
            <a:prstGeom prst="rect">
              <a:avLst/>
            </a:prstGeom>
            <a:noFill/>
          </p:spPr>
          <p:txBody>
            <a:bodyPr wrap="none" rtlCol="0">
              <a:spAutoFit/>
            </a:bodyPr>
            <a:lstStyle/>
            <a:p>
              <a:r>
                <a:rPr lang="en-US" sz="2000" dirty="0" smtClean="0">
                  <a:latin typeface="Helvetica Neue Medium"/>
                  <a:cs typeface="Helvetica Neue Medium"/>
                </a:rPr>
                <a:t>ACL </a:t>
              </a:r>
              <a:r>
                <a:rPr lang="en-US" sz="2000" b="1" dirty="0" smtClean="0">
                  <a:latin typeface="Helvetica Neue Medium"/>
                  <a:cs typeface="Helvetica Neue Medium"/>
                </a:rPr>
                <a:t>:=</a:t>
              </a:r>
              <a:r>
                <a:rPr lang="en-US" sz="2000" dirty="0" smtClean="0">
                  <a:latin typeface="Helvetica Neue Medium"/>
                  <a:cs typeface="Helvetica Neue Medium"/>
                </a:rPr>
                <a:t> Private</a:t>
              </a:r>
            </a:p>
            <a:p>
              <a:r>
                <a:rPr lang="en-US" sz="2000" dirty="0" smtClean="0">
                  <a:latin typeface="Helvetica Neue Medium"/>
                  <a:cs typeface="Helvetica Neue Medium"/>
                </a:rPr>
                <a:t>Upload Photo B</a:t>
              </a:r>
            </a:p>
          </p:txBody>
        </p:sp>
      </p:grpSp>
      <p:grpSp>
        <p:nvGrpSpPr>
          <p:cNvPr id="8" name="Group 7"/>
          <p:cNvGrpSpPr/>
          <p:nvPr/>
        </p:nvGrpSpPr>
        <p:grpSpPr>
          <a:xfrm>
            <a:off x="6506981" y="3070919"/>
            <a:ext cx="1935616" cy="400110"/>
            <a:chOff x="6595881" y="3261419"/>
            <a:chExt cx="1935616" cy="400110"/>
          </a:xfrm>
        </p:grpSpPr>
        <p:sp>
          <p:nvSpPr>
            <p:cNvPr id="34" name="TextBox 33"/>
            <p:cNvSpPr txBox="1"/>
            <p:nvPr/>
          </p:nvSpPr>
          <p:spPr>
            <a:xfrm>
              <a:off x="7363497" y="3261419"/>
              <a:ext cx="1168000" cy="400110"/>
            </a:xfrm>
            <a:prstGeom prst="rect">
              <a:avLst/>
            </a:prstGeom>
            <a:noFill/>
          </p:spPr>
          <p:txBody>
            <a:bodyPr wrap="none" rtlCol="0">
              <a:spAutoFit/>
            </a:bodyPr>
            <a:lstStyle/>
            <a:p>
              <a:r>
                <a:rPr lang="en-US" sz="2000" dirty="0" smtClean="0">
                  <a:latin typeface="Helvetica Neue Medium"/>
                  <a:cs typeface="Helvetica Neue Medium"/>
                </a:rPr>
                <a:t>W starts</a:t>
              </a:r>
              <a:endParaRPr lang="en-US" sz="2000" dirty="0">
                <a:latin typeface="Helvetica Neue Medium"/>
                <a:cs typeface="Helvetica Neue Medium"/>
              </a:endParaRPr>
            </a:p>
          </p:txBody>
        </p:sp>
        <p:cxnSp>
          <p:nvCxnSpPr>
            <p:cNvPr id="56" name="Straight Arrow Connector 55"/>
            <p:cNvCxnSpPr/>
            <p:nvPr/>
          </p:nvCxnSpPr>
          <p:spPr>
            <a:xfrm flipH="1">
              <a:off x="6595881" y="3495474"/>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6506981" y="5438745"/>
            <a:ext cx="2155058" cy="400110"/>
            <a:chOff x="6595881" y="5629245"/>
            <a:chExt cx="2155058" cy="400110"/>
          </a:xfrm>
        </p:grpSpPr>
        <p:sp>
          <p:nvSpPr>
            <p:cNvPr id="45" name="TextBox 44"/>
            <p:cNvSpPr txBox="1"/>
            <p:nvPr/>
          </p:nvSpPr>
          <p:spPr>
            <a:xfrm>
              <a:off x="7345181" y="5629245"/>
              <a:ext cx="1405758" cy="400110"/>
            </a:xfrm>
            <a:prstGeom prst="rect">
              <a:avLst/>
            </a:prstGeom>
            <a:noFill/>
          </p:spPr>
          <p:txBody>
            <a:bodyPr wrap="none" rtlCol="0">
              <a:spAutoFit/>
            </a:bodyPr>
            <a:lstStyle/>
            <a:p>
              <a:r>
                <a:rPr lang="en-US" sz="2000" dirty="0" smtClean="0">
                  <a:latin typeface="Helvetica Neue Medium"/>
                  <a:cs typeface="Helvetica Neue Medium"/>
                </a:rPr>
                <a:t>W finishes</a:t>
              </a:r>
              <a:endParaRPr lang="en-US" sz="2000" dirty="0">
                <a:latin typeface="Helvetica Neue Medium"/>
                <a:cs typeface="Helvetica Neue Medium"/>
              </a:endParaRPr>
            </a:p>
          </p:txBody>
        </p:sp>
        <p:cxnSp>
          <p:nvCxnSpPr>
            <p:cNvPr id="61" name="Straight Arrow Connector 60"/>
            <p:cNvCxnSpPr/>
            <p:nvPr/>
          </p:nvCxnSpPr>
          <p:spPr>
            <a:xfrm flipH="1">
              <a:off x="6595881" y="5867400"/>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grpSp>
      <p:sp>
        <p:nvSpPr>
          <p:cNvPr id="62" name="TextBox 61"/>
          <p:cNvSpPr txBox="1"/>
          <p:nvPr/>
        </p:nvSpPr>
        <p:spPr>
          <a:xfrm>
            <a:off x="3573164" y="4659868"/>
            <a:ext cx="1011551" cy="400110"/>
          </a:xfrm>
          <a:prstGeom prst="rect">
            <a:avLst/>
          </a:prstGeom>
          <a:noFill/>
        </p:spPr>
        <p:txBody>
          <a:bodyPr wrap="none" rtlCol="0">
            <a:spAutoFit/>
          </a:bodyPr>
          <a:lstStyle/>
          <a:p>
            <a:r>
              <a:rPr lang="en-US" sz="2000" dirty="0" smtClean="0">
                <a:latin typeface="Helvetica Neue Medium"/>
                <a:cs typeface="Helvetica Neue Medium"/>
              </a:rPr>
              <a:t>Private</a:t>
            </a:r>
            <a:endParaRPr lang="en-US" sz="2000" dirty="0"/>
          </a:p>
        </p:txBody>
      </p:sp>
      <p:sp>
        <p:nvSpPr>
          <p:cNvPr id="63" name="TextBox 62"/>
          <p:cNvSpPr txBox="1"/>
          <p:nvPr/>
        </p:nvSpPr>
        <p:spPr>
          <a:xfrm>
            <a:off x="4708188" y="3482775"/>
            <a:ext cx="1144401" cy="400110"/>
          </a:xfrm>
          <a:prstGeom prst="rect">
            <a:avLst/>
          </a:prstGeom>
          <a:noFill/>
        </p:spPr>
        <p:txBody>
          <a:bodyPr wrap="none" rtlCol="0">
            <a:spAutoFit/>
          </a:bodyPr>
          <a:lstStyle/>
          <a:p>
            <a:r>
              <a:rPr lang="en-US" sz="2000" dirty="0" smtClean="0">
                <a:latin typeface="Helvetica Neue Medium"/>
                <a:cs typeface="Helvetica Neue Medium"/>
              </a:rPr>
              <a:t>Photo B</a:t>
            </a:r>
            <a:endParaRPr lang="en-US" sz="2000" dirty="0"/>
          </a:p>
        </p:txBody>
      </p:sp>
      <p:cxnSp>
        <p:nvCxnSpPr>
          <p:cNvPr id="65" name="Straight Arrow Connector 64"/>
          <p:cNvCxnSpPr/>
          <p:nvPr/>
        </p:nvCxnSpPr>
        <p:spPr>
          <a:xfrm>
            <a:off x="3296681" y="3533575"/>
            <a:ext cx="1256145" cy="184380"/>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3296681" y="3533575"/>
            <a:ext cx="2499846" cy="1521025"/>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3296682" y="3717955"/>
            <a:ext cx="1255246" cy="1019145"/>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3296681" y="5054600"/>
            <a:ext cx="2499846" cy="83820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1808020" y="3254345"/>
            <a:ext cx="1855747" cy="400110"/>
            <a:chOff x="1896920" y="3444845"/>
            <a:chExt cx="1855747" cy="400110"/>
          </a:xfrm>
        </p:grpSpPr>
        <p:sp>
          <p:nvSpPr>
            <p:cNvPr id="64" name="TextBox 63"/>
            <p:cNvSpPr txBox="1"/>
            <p:nvPr/>
          </p:nvSpPr>
          <p:spPr>
            <a:xfrm>
              <a:off x="1896920" y="3444845"/>
              <a:ext cx="1106447" cy="400110"/>
            </a:xfrm>
            <a:prstGeom prst="rect">
              <a:avLst/>
            </a:prstGeom>
            <a:noFill/>
          </p:spPr>
          <p:txBody>
            <a:bodyPr wrap="none" rtlCol="0">
              <a:spAutoFit/>
            </a:bodyPr>
            <a:lstStyle/>
            <a:p>
              <a:r>
                <a:rPr lang="en-US" sz="2000" dirty="0" smtClean="0">
                  <a:latin typeface="Helvetica Neue Medium"/>
                  <a:cs typeface="Helvetica Neue Medium"/>
                </a:rPr>
                <a:t>R starts</a:t>
              </a:r>
              <a:endParaRPr lang="en-US" sz="2000" dirty="0">
                <a:latin typeface="Helvetica Neue Medium"/>
                <a:cs typeface="Helvetica Neue Medium"/>
              </a:endParaRPr>
            </a:p>
          </p:txBody>
        </p:sp>
        <p:cxnSp>
          <p:nvCxnSpPr>
            <p:cNvPr id="88" name="Straight Arrow Connector 87"/>
            <p:cNvCxnSpPr/>
            <p:nvPr/>
          </p:nvCxnSpPr>
          <p:spPr>
            <a:xfrm flipH="1">
              <a:off x="3003367" y="3670300"/>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1570262" y="5730845"/>
            <a:ext cx="2093505" cy="400110"/>
            <a:chOff x="1659162" y="5921345"/>
            <a:chExt cx="2093505" cy="400110"/>
          </a:xfrm>
        </p:grpSpPr>
        <p:cxnSp>
          <p:nvCxnSpPr>
            <p:cNvPr id="89" name="Straight Arrow Connector 88"/>
            <p:cNvCxnSpPr/>
            <p:nvPr/>
          </p:nvCxnSpPr>
          <p:spPr>
            <a:xfrm flipH="1">
              <a:off x="3003367" y="6146800"/>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659162" y="5921345"/>
              <a:ext cx="1344205" cy="400110"/>
            </a:xfrm>
            <a:prstGeom prst="rect">
              <a:avLst/>
            </a:prstGeom>
            <a:noFill/>
          </p:spPr>
          <p:txBody>
            <a:bodyPr wrap="none" rtlCol="0">
              <a:spAutoFit/>
            </a:bodyPr>
            <a:lstStyle/>
            <a:p>
              <a:r>
                <a:rPr lang="en-US" sz="2000" dirty="0" smtClean="0">
                  <a:latin typeface="Helvetica Neue Medium"/>
                  <a:cs typeface="Helvetica Neue Medium"/>
                </a:rPr>
                <a:t>R finishes</a:t>
              </a:r>
              <a:endParaRPr lang="en-US" sz="2000" dirty="0">
                <a:latin typeface="Helvetica Neue Medium"/>
                <a:cs typeface="Helvetica Neue Medium"/>
              </a:endParaRPr>
            </a:p>
          </p:txBody>
        </p:sp>
      </p:grpSp>
      <p:grpSp>
        <p:nvGrpSpPr>
          <p:cNvPr id="83" name="Group 82"/>
          <p:cNvGrpSpPr/>
          <p:nvPr/>
        </p:nvGrpSpPr>
        <p:grpSpPr>
          <a:xfrm>
            <a:off x="323778" y="3926243"/>
            <a:ext cx="2673421" cy="1323439"/>
            <a:chOff x="-2157085" y="3663721"/>
            <a:chExt cx="2256376" cy="1323439"/>
          </a:xfrm>
        </p:grpSpPr>
        <p:sp>
          <p:nvSpPr>
            <p:cNvPr id="92" name="TextBox 91"/>
            <p:cNvSpPr txBox="1"/>
            <p:nvPr/>
          </p:nvSpPr>
          <p:spPr>
            <a:xfrm>
              <a:off x="-2118985" y="3663721"/>
              <a:ext cx="2218276" cy="1323439"/>
            </a:xfrm>
            <a:prstGeom prst="rect">
              <a:avLst/>
            </a:prstGeom>
            <a:noFill/>
          </p:spPr>
          <p:txBody>
            <a:bodyPr wrap="square" rtlCol="0">
              <a:spAutoFit/>
            </a:bodyPr>
            <a:lstStyle/>
            <a:p>
              <a:pPr algn="ctr"/>
              <a:r>
                <a:rPr lang="en-US" sz="2000" dirty="0" smtClean="0">
                  <a:latin typeface="Helvetica Neue Medium"/>
                  <a:cs typeface="Helvetica Neue Medium"/>
                </a:rPr>
                <a:t>“Public + Photo A” </a:t>
              </a:r>
            </a:p>
            <a:p>
              <a:pPr algn="ctr"/>
              <a:r>
                <a:rPr lang="en-US" sz="2000" dirty="0" smtClean="0">
                  <a:latin typeface="Helvetica Neue Medium"/>
                  <a:cs typeface="Helvetica Neue Medium"/>
                </a:rPr>
                <a:t>“Photo B is private!”</a:t>
              </a:r>
              <a:endParaRPr lang="en-US" sz="2000" dirty="0">
                <a:latin typeface="Helvetica Neue Medium"/>
                <a:cs typeface="Helvetica Neue Medium"/>
              </a:endParaRPr>
            </a:p>
            <a:p>
              <a:pPr algn="ctr"/>
              <a:endParaRPr lang="en-US" sz="2000" dirty="0">
                <a:latin typeface="Helvetica Neue Medium"/>
                <a:cs typeface="Helvetica Neue Medium"/>
              </a:endParaRPr>
            </a:p>
          </p:txBody>
        </p:sp>
        <p:sp>
          <p:nvSpPr>
            <p:cNvPr id="82" name="Rectangle 81"/>
            <p:cNvSpPr/>
            <p:nvPr/>
          </p:nvSpPr>
          <p:spPr>
            <a:xfrm>
              <a:off x="-2157085" y="3684448"/>
              <a:ext cx="2218276" cy="676930"/>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333269" y="4791125"/>
            <a:ext cx="2663930" cy="1015663"/>
            <a:chOff x="-2157085" y="3663721"/>
            <a:chExt cx="2246886" cy="1015663"/>
          </a:xfrm>
        </p:grpSpPr>
        <p:sp>
          <p:nvSpPr>
            <p:cNvPr id="102" name="TextBox 101"/>
            <p:cNvSpPr txBox="1"/>
            <p:nvPr/>
          </p:nvSpPr>
          <p:spPr>
            <a:xfrm>
              <a:off x="-2118985" y="3663721"/>
              <a:ext cx="2208786" cy="1015663"/>
            </a:xfrm>
            <a:prstGeom prst="rect">
              <a:avLst/>
            </a:prstGeom>
            <a:noFill/>
          </p:spPr>
          <p:txBody>
            <a:bodyPr wrap="square" rtlCol="0">
              <a:spAutoFit/>
            </a:bodyPr>
            <a:lstStyle/>
            <a:p>
              <a:pPr algn="ctr"/>
              <a:r>
                <a:rPr lang="en-US" sz="2000" dirty="0" smtClean="0">
                  <a:latin typeface="Helvetica Neue Medium"/>
                  <a:cs typeface="Helvetica Neue Medium"/>
                </a:rPr>
                <a:t>“Public + Photo B” </a:t>
              </a:r>
            </a:p>
            <a:p>
              <a:pPr algn="ctr"/>
              <a:r>
                <a:rPr lang="en-US" sz="2000" dirty="0" smtClean="0">
                  <a:latin typeface="Helvetica Neue Medium"/>
                  <a:cs typeface="Helvetica Neue Medium"/>
                </a:rPr>
                <a:t>“Photo A is private!”</a:t>
              </a:r>
              <a:endParaRPr lang="en-US" sz="2000" dirty="0">
                <a:latin typeface="Helvetica Neue Medium"/>
                <a:cs typeface="Helvetica Neue Medium"/>
              </a:endParaRPr>
            </a:p>
            <a:p>
              <a:pPr algn="ctr"/>
              <a:endParaRPr lang="en-US" sz="2000" dirty="0">
                <a:latin typeface="Helvetica Neue Medium"/>
                <a:cs typeface="Helvetica Neue Medium"/>
              </a:endParaRPr>
            </a:p>
          </p:txBody>
        </p:sp>
        <p:sp>
          <p:nvSpPr>
            <p:cNvPr id="103" name="Rectangle 102"/>
            <p:cNvSpPr/>
            <p:nvPr/>
          </p:nvSpPr>
          <p:spPr>
            <a:xfrm>
              <a:off x="-2157085" y="3684448"/>
              <a:ext cx="2218276" cy="67693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4" name="Multiply 83"/>
          <p:cNvSpPr/>
          <p:nvPr/>
        </p:nvSpPr>
        <p:spPr>
          <a:xfrm>
            <a:off x="770162" y="4671536"/>
            <a:ext cx="1828800" cy="929164"/>
          </a:xfrm>
          <a:prstGeom prst="mathMultiply">
            <a:avLst/>
          </a:prstGeom>
          <a:solidFill>
            <a:srgbClr val="FF0000">
              <a:alpha val="4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71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par>
                                <p:cTn id="24" presetID="22" presetClass="entr" presetSubtype="8"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right)">
                                      <p:cBhvr>
                                        <p:cTn id="30" dur="500"/>
                                        <p:tgtEl>
                                          <p:spTgt spid="72"/>
                                        </p:tgtEl>
                                      </p:cBhvr>
                                    </p:animEffect>
                                  </p:childTnLst>
                                </p:cTn>
                              </p:par>
                              <p:par>
                                <p:cTn id="31" presetID="22" presetClass="entr" presetSubtype="2"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right)">
                                      <p:cBhvr>
                                        <p:cTn id="33" dur="500"/>
                                        <p:tgtEl>
                                          <p:spTgt spid="76"/>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22" presetClass="entr" presetSubtype="8" fill="hold" nodeType="after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par>
                                <p:cTn id="41" presetID="22" presetClass="entr" presetSubtype="8" fill="hold" nodeType="with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2500"/>
                            </p:stCondLst>
                            <p:childTnLst>
                              <p:par>
                                <p:cTn id="45" presetID="1"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1000"/>
                                  </p:stCondLst>
                                  <p:childTnLst>
                                    <p:set>
                                      <p:cBhvr>
                                        <p:cTn id="57"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0000"/>
                </a:solidFill>
              </a:rPr>
              <a:t>[N]</a:t>
            </a:r>
            <a:r>
              <a:rPr lang="en-US" dirty="0" smtClean="0"/>
              <a:t>on-blocking Operations</a:t>
            </a:r>
            <a:endParaRPr lang="en-US" dirty="0"/>
          </a:p>
        </p:txBody>
      </p:sp>
      <p:sp>
        <p:nvSpPr>
          <p:cNvPr id="3" name="Content Placeholder 2"/>
          <p:cNvSpPr>
            <a:spLocks noGrp="1"/>
          </p:cNvSpPr>
          <p:nvPr>
            <p:ph idx="1"/>
          </p:nvPr>
        </p:nvSpPr>
        <p:spPr>
          <a:xfrm>
            <a:off x="457200" y="1460500"/>
            <a:ext cx="8229600" cy="4525963"/>
          </a:xfrm>
        </p:spPr>
        <p:txBody>
          <a:bodyPr/>
          <a:lstStyle/>
          <a:p>
            <a:r>
              <a:rPr lang="en-US" dirty="0" smtClean="0"/>
              <a:t>Do not wait on external events</a:t>
            </a:r>
          </a:p>
          <a:p>
            <a:pPr lvl="1"/>
            <a:r>
              <a:rPr lang="en-US" dirty="0"/>
              <a:t>Locks, timeouts, </a:t>
            </a:r>
            <a:r>
              <a:rPr lang="en-US" dirty="0" smtClean="0"/>
              <a:t>messages, etc.</a:t>
            </a:r>
          </a:p>
          <a:p>
            <a:endParaRPr lang="en-US" dirty="0" smtClean="0"/>
          </a:p>
          <a:p>
            <a:r>
              <a:rPr lang="en-US" dirty="0" smtClean="0"/>
              <a:t>Lower latency</a:t>
            </a:r>
          </a:p>
          <a:p>
            <a:pPr lvl="1"/>
            <a:r>
              <a:rPr lang="en-US" dirty="0" smtClean="0"/>
              <a:t>Save the time spent blocking</a:t>
            </a:r>
          </a:p>
        </p:txBody>
      </p:sp>
      <p:sp>
        <p:nvSpPr>
          <p:cNvPr id="4" name="Slide Number Placeholder 3"/>
          <p:cNvSpPr>
            <a:spLocks noGrp="1"/>
          </p:cNvSpPr>
          <p:nvPr>
            <p:ph type="sldNum" sz="quarter" idx="12"/>
          </p:nvPr>
        </p:nvSpPr>
        <p:spPr/>
        <p:txBody>
          <a:bodyPr/>
          <a:lstStyle/>
          <a:p>
            <a:fld id="{50B1DDAB-F9A0-3B4E-801A-A0F89EF8BEF3}" type="slidenum">
              <a:rPr lang="en-US" smtClean="0"/>
              <a:t>12</a:t>
            </a:fld>
            <a:endParaRPr lang="en-US"/>
          </a:p>
        </p:txBody>
      </p:sp>
      <p:sp>
        <p:nvSpPr>
          <p:cNvPr id="5" name="TextBox 4"/>
          <p:cNvSpPr txBox="1"/>
          <p:nvPr/>
        </p:nvSpPr>
        <p:spPr>
          <a:xfrm>
            <a:off x="-1828800" y="2527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4325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0000"/>
                </a:solidFill>
              </a:rPr>
              <a:t>[O]</a:t>
            </a:r>
            <a:r>
              <a:rPr lang="en-US" dirty="0" smtClean="0"/>
              <a:t>ne Response</a:t>
            </a:r>
            <a:endParaRPr lang="en-US" dirty="0"/>
          </a:p>
        </p:txBody>
      </p:sp>
      <p:sp>
        <p:nvSpPr>
          <p:cNvPr id="3" name="Content Placeholder 2"/>
          <p:cNvSpPr>
            <a:spLocks noGrp="1"/>
          </p:cNvSpPr>
          <p:nvPr>
            <p:ph idx="1"/>
          </p:nvPr>
        </p:nvSpPr>
        <p:spPr>
          <a:xfrm>
            <a:off x="457200" y="1460500"/>
            <a:ext cx="8229600" cy="4525963"/>
          </a:xfrm>
        </p:spPr>
        <p:txBody>
          <a:bodyPr>
            <a:normAutofit/>
          </a:bodyPr>
          <a:lstStyle/>
          <a:p>
            <a:r>
              <a:rPr lang="en-US" dirty="0" smtClean="0"/>
              <a:t>One round-trip</a:t>
            </a:r>
          </a:p>
          <a:p>
            <a:pPr lvl="1"/>
            <a:r>
              <a:rPr lang="en-US" dirty="0" smtClean="0"/>
              <a:t>No message redirection</a:t>
            </a:r>
          </a:p>
          <a:p>
            <a:pPr lvl="2"/>
            <a:r>
              <a:rPr lang="en-US" dirty="0" smtClean="0"/>
              <a:t>Centralized components: coordinator, etc.</a:t>
            </a:r>
          </a:p>
          <a:p>
            <a:pPr lvl="1"/>
            <a:r>
              <a:rPr lang="en-US" dirty="0" smtClean="0"/>
              <a:t>No retries</a:t>
            </a:r>
          </a:p>
          <a:p>
            <a:pPr lvl="1"/>
            <a:r>
              <a:rPr lang="en-US" dirty="0" smtClean="0"/>
              <a:t>Save the time for extra round-trips</a:t>
            </a:r>
          </a:p>
          <a:p>
            <a:endParaRPr lang="en-US" dirty="0" smtClean="0"/>
          </a:p>
          <a:p>
            <a:r>
              <a:rPr lang="en-US" dirty="0" smtClean="0"/>
              <a:t>One value per response</a:t>
            </a:r>
          </a:p>
          <a:p>
            <a:pPr lvl="1"/>
            <a:r>
              <a:rPr lang="en-US" dirty="0" smtClean="0"/>
              <a:t>Less time for transmitting, marshaling, etc</a:t>
            </a:r>
            <a:r>
              <a:rPr lang="en-US" dirty="0"/>
              <a:t>.</a:t>
            </a:r>
            <a:endParaRPr lang="en-US" dirty="0" smtClean="0"/>
          </a:p>
        </p:txBody>
      </p:sp>
      <p:sp>
        <p:nvSpPr>
          <p:cNvPr id="4" name="Slide Number Placeholder 3"/>
          <p:cNvSpPr>
            <a:spLocks noGrp="1"/>
          </p:cNvSpPr>
          <p:nvPr>
            <p:ph type="sldNum" sz="quarter" idx="12"/>
          </p:nvPr>
        </p:nvSpPr>
        <p:spPr/>
        <p:txBody>
          <a:bodyPr/>
          <a:lstStyle/>
          <a:p>
            <a:fld id="{50B1DDAB-F9A0-3B4E-801A-A0F89EF8BEF3}" type="slidenum">
              <a:rPr lang="en-US" smtClean="0"/>
              <a:t>13</a:t>
            </a:fld>
            <a:endParaRPr lang="en-US"/>
          </a:p>
        </p:txBody>
      </p:sp>
      <p:sp>
        <p:nvSpPr>
          <p:cNvPr id="5" name="TextBox 4"/>
          <p:cNvSpPr txBox="1"/>
          <p:nvPr/>
        </p:nvSpPr>
        <p:spPr>
          <a:xfrm>
            <a:off x="-1828800" y="2527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12818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90000"/>
                </a:solidFill>
              </a:rPr>
              <a:t>[W]</a:t>
            </a:r>
            <a:r>
              <a:rPr lang="en-US" dirty="0" smtClean="0"/>
              <a:t>rite Transactions That Conflict</a:t>
            </a:r>
            <a:endParaRPr lang="en-US" dirty="0"/>
          </a:p>
        </p:txBody>
      </p:sp>
      <p:sp>
        <p:nvSpPr>
          <p:cNvPr id="3" name="Content Placeholder 2"/>
          <p:cNvSpPr>
            <a:spLocks noGrp="1"/>
          </p:cNvSpPr>
          <p:nvPr>
            <p:ph idx="1"/>
          </p:nvPr>
        </p:nvSpPr>
        <p:spPr>
          <a:xfrm>
            <a:off x="457200" y="1460500"/>
            <a:ext cx="8229600" cy="4525963"/>
          </a:xfrm>
        </p:spPr>
        <p:txBody>
          <a:bodyPr/>
          <a:lstStyle/>
          <a:p>
            <a:r>
              <a:rPr lang="en-US" dirty="0" smtClean="0"/>
              <a:t>Compatible with write transactions </a:t>
            </a:r>
          </a:p>
          <a:p>
            <a:pPr lvl="1"/>
            <a:r>
              <a:rPr lang="en-US" dirty="0" smtClean="0"/>
              <a:t>Richer system model</a:t>
            </a:r>
          </a:p>
          <a:p>
            <a:pPr lvl="1"/>
            <a:r>
              <a:rPr lang="en-US" dirty="0" smtClean="0"/>
              <a:t>Eas</a:t>
            </a:r>
            <a:r>
              <a:rPr lang="en-US" altLang="zh-CN" dirty="0" smtClean="0"/>
              <a:t>ier</a:t>
            </a:r>
            <a:r>
              <a:rPr lang="en-US" dirty="0" smtClean="0"/>
              <a:t> to program</a:t>
            </a:r>
          </a:p>
        </p:txBody>
      </p:sp>
      <p:sp>
        <p:nvSpPr>
          <p:cNvPr id="4" name="Slide Number Placeholder 3"/>
          <p:cNvSpPr>
            <a:spLocks noGrp="1"/>
          </p:cNvSpPr>
          <p:nvPr>
            <p:ph type="sldNum" sz="quarter" idx="12"/>
          </p:nvPr>
        </p:nvSpPr>
        <p:spPr/>
        <p:txBody>
          <a:bodyPr/>
          <a:lstStyle/>
          <a:p>
            <a:fld id="{50B1DDAB-F9A0-3B4E-801A-A0F89EF8BEF3}" type="slidenum">
              <a:rPr lang="en-US" smtClean="0"/>
              <a:t>14</a:t>
            </a:fld>
            <a:endParaRPr lang="en-US"/>
          </a:p>
        </p:txBody>
      </p:sp>
      <p:sp>
        <p:nvSpPr>
          <p:cNvPr id="5" name="TextBox 4"/>
          <p:cNvSpPr txBox="1"/>
          <p:nvPr/>
        </p:nvSpPr>
        <p:spPr>
          <a:xfrm>
            <a:off x="-1828800" y="2527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51783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B1DDAB-F9A0-3B4E-801A-A0F89EF8BEF3}" type="slidenum">
              <a:rPr lang="en-US" smtClean="0"/>
              <a:t>15</a:t>
            </a:fld>
            <a:endParaRPr lang="en-US"/>
          </a:p>
        </p:txBody>
      </p:sp>
      <p:sp>
        <p:nvSpPr>
          <p:cNvPr id="5" name="TextBox 4"/>
          <p:cNvSpPr txBox="1"/>
          <p:nvPr/>
        </p:nvSpPr>
        <p:spPr>
          <a:xfrm>
            <a:off x="520700" y="2057739"/>
            <a:ext cx="8102600" cy="2117842"/>
          </a:xfrm>
          <a:prstGeom prst="rect">
            <a:avLst/>
          </a:prstGeom>
          <a:solidFill>
            <a:schemeClr val="bg1"/>
          </a:solidFill>
          <a:ln w="88900" cmpd="sng">
            <a:noFill/>
          </a:ln>
        </p:spPr>
        <p:txBody>
          <a:bodyPr wrap="square" lIns="180000" tIns="180000" rIns="180000" bIns="180000" rtlCol="0">
            <a:spAutoFit/>
          </a:bodyPr>
          <a:lstStyle/>
          <a:p>
            <a:pPr algn="ctr"/>
            <a:r>
              <a:rPr lang="en-US" sz="3600" dirty="0" smtClean="0">
                <a:latin typeface="Helvetica Neue Medium"/>
                <a:cs typeface="Helvetica Neue Medium"/>
              </a:rPr>
              <a:t>The SNOW Theorem: </a:t>
            </a:r>
          </a:p>
          <a:p>
            <a:pPr algn="ctr"/>
            <a:endParaRPr lang="en-US" sz="1400" dirty="0" smtClean="0">
              <a:latin typeface="Helvetica Neue Medium"/>
              <a:cs typeface="Helvetica Neue Medium"/>
            </a:endParaRPr>
          </a:p>
          <a:p>
            <a:pPr algn="ctr"/>
            <a:r>
              <a:rPr lang="en-US" sz="3200" dirty="0" smtClean="0">
                <a:solidFill>
                  <a:srgbClr val="990000"/>
                </a:solidFill>
                <a:latin typeface="Helvetica Neue Medium"/>
                <a:cs typeface="Helvetica Neue Medium"/>
              </a:rPr>
              <a:t>Impossible</a:t>
            </a:r>
            <a:r>
              <a:rPr lang="en-US" sz="3200" dirty="0" smtClean="0">
                <a:solidFill>
                  <a:srgbClr val="FF0000"/>
                </a:solidFill>
                <a:latin typeface="Helvetica Neue Medium"/>
                <a:cs typeface="Helvetica Neue Medium"/>
              </a:rPr>
              <a:t> </a:t>
            </a:r>
            <a:r>
              <a:rPr lang="en-US" sz="3200" dirty="0" smtClean="0">
                <a:latin typeface="Helvetica Neue Medium"/>
                <a:cs typeface="Helvetica Neue Medium"/>
              </a:rPr>
              <a:t>for read-only transaction </a:t>
            </a:r>
          </a:p>
          <a:p>
            <a:pPr algn="ctr"/>
            <a:r>
              <a:rPr lang="en-US" sz="3200" dirty="0" smtClean="0">
                <a:latin typeface="Helvetica Neue Medium"/>
                <a:cs typeface="Helvetica Neue Medium"/>
              </a:rPr>
              <a:t>algorithms to have all SNOW properties </a:t>
            </a:r>
          </a:p>
        </p:txBody>
      </p:sp>
    </p:spTree>
    <p:extLst>
      <p:ext uri="{BB962C8B-B14F-4D97-AF65-F5344CB8AC3E}">
        <p14:creationId xmlns:p14="http://schemas.microsoft.com/office/powerpoint/2010/main" val="271707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036471" y="1394100"/>
            <a:ext cx="759945"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Magnetic Disk 51"/>
          <p:cNvSpPr/>
          <p:nvPr/>
        </p:nvSpPr>
        <p:spPr>
          <a:xfrm>
            <a:off x="3247160" y="1394100"/>
            <a:ext cx="1039505" cy="589906"/>
          </a:xfrm>
          <a:prstGeom prst="flowChartMagneticDisk">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Magnetic Disk 52"/>
          <p:cNvSpPr/>
          <p:nvPr/>
        </p:nvSpPr>
        <p:spPr>
          <a:xfrm>
            <a:off x="4450814" y="1394100"/>
            <a:ext cx="1039505" cy="589906"/>
          </a:xfrm>
          <a:prstGeom prst="flowChartMagneticDisk">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101551" y="1394100"/>
            <a:ext cx="759945"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Why SNOW Is Impossible</a:t>
            </a:r>
            <a:endParaRPr lang="en-US" dirty="0"/>
          </a:p>
        </p:txBody>
      </p:sp>
      <p:sp>
        <p:nvSpPr>
          <p:cNvPr id="4" name="Slide Number Placeholder 3"/>
          <p:cNvSpPr>
            <a:spLocks noGrp="1"/>
          </p:cNvSpPr>
          <p:nvPr>
            <p:ph type="sldNum" sz="quarter" idx="12"/>
          </p:nvPr>
        </p:nvSpPr>
        <p:spPr/>
        <p:txBody>
          <a:bodyPr/>
          <a:lstStyle/>
          <a:p>
            <a:fld id="{50B1DDAB-F9A0-3B4E-801A-A0F89EF8BEF3}" type="slidenum">
              <a:rPr lang="en-US" smtClean="0"/>
              <a:t>16</a:t>
            </a:fld>
            <a:endParaRPr lang="en-US"/>
          </a:p>
        </p:txBody>
      </p:sp>
      <p:grpSp>
        <p:nvGrpSpPr>
          <p:cNvPr id="3" name="Group 2"/>
          <p:cNvGrpSpPr/>
          <p:nvPr/>
        </p:nvGrpSpPr>
        <p:grpSpPr>
          <a:xfrm>
            <a:off x="1850353" y="1394100"/>
            <a:ext cx="5174119" cy="4867422"/>
            <a:chOff x="1850353" y="1394100"/>
            <a:chExt cx="5174119" cy="4867422"/>
          </a:xfrm>
        </p:grpSpPr>
        <p:cxnSp>
          <p:nvCxnSpPr>
            <p:cNvPr id="6" name="Straight Connector 5"/>
            <p:cNvCxnSpPr/>
            <p:nvPr/>
          </p:nvCxnSpPr>
          <p:spPr>
            <a:xfrm flipH="1">
              <a:off x="6473519" y="2066075"/>
              <a:ext cx="8005" cy="4195447"/>
            </a:xfrm>
            <a:prstGeom prst="line">
              <a:avLst/>
            </a:prstGeom>
            <a:ln w="50800">
              <a:headEnd type="none"/>
              <a:tailEnd type="triangle" w="lg" len="lg"/>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5902103" y="1417638"/>
              <a:ext cx="1122369" cy="523220"/>
            </a:xfrm>
            <a:prstGeom prst="rect">
              <a:avLst/>
            </a:prstGeom>
            <a:noFill/>
          </p:spPr>
          <p:txBody>
            <a:bodyPr wrap="square" rtlCol="0">
              <a:spAutoFit/>
            </a:bodyPr>
            <a:lstStyle/>
            <a:p>
              <a:pPr algn="ctr"/>
              <a:r>
                <a:rPr lang="en-US" sz="2800" dirty="0" smtClean="0">
                  <a:latin typeface="Helvetica Neue Medium" charset="0"/>
                </a:rPr>
                <a:t>C</a:t>
              </a:r>
              <a:r>
                <a:rPr lang="en-US" sz="2800" baseline="-25000" dirty="0">
                  <a:latin typeface="Helvetica Neue Medium" charset="0"/>
                </a:rPr>
                <a:t>W</a:t>
              </a:r>
            </a:p>
          </p:txBody>
        </p:sp>
        <p:cxnSp>
          <p:nvCxnSpPr>
            <p:cNvPr id="8" name="Straight Connector 7"/>
            <p:cNvCxnSpPr/>
            <p:nvPr/>
          </p:nvCxnSpPr>
          <p:spPr>
            <a:xfrm flipH="1">
              <a:off x="3785375" y="2066075"/>
              <a:ext cx="8005" cy="4195447"/>
            </a:xfrm>
            <a:prstGeom prst="line">
              <a:avLst/>
            </a:prstGeom>
            <a:ln w="50800">
              <a:headEnd type="none"/>
              <a:tailEnd type="triangle" w="lg" len="lg"/>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3479231" y="1417638"/>
              <a:ext cx="628298" cy="523220"/>
            </a:xfrm>
            <a:prstGeom prst="rect">
              <a:avLst/>
            </a:prstGeom>
            <a:noFill/>
          </p:spPr>
          <p:txBody>
            <a:bodyPr wrap="square" rtlCol="0">
              <a:spAutoFit/>
            </a:bodyPr>
            <a:lstStyle/>
            <a:p>
              <a:r>
                <a:rPr lang="en-US" sz="2800" dirty="0" smtClean="0">
                  <a:latin typeface="Helvetica Neue Medium" charset="0"/>
                </a:rPr>
                <a:t>S</a:t>
              </a:r>
              <a:r>
                <a:rPr lang="en-US" sz="2800" baseline="-25000" dirty="0" smtClean="0">
                  <a:latin typeface="Helvetica Neue Medium" charset="0"/>
                </a:rPr>
                <a:t>A</a:t>
              </a:r>
              <a:endParaRPr lang="en-US" sz="2800" dirty="0">
                <a:latin typeface="Helvetica Neue Medium" charset="0"/>
              </a:endParaRPr>
            </a:p>
          </p:txBody>
        </p:sp>
        <p:cxnSp>
          <p:nvCxnSpPr>
            <p:cNvPr id="10" name="Straight Connector 9"/>
            <p:cNvCxnSpPr/>
            <p:nvPr/>
          </p:nvCxnSpPr>
          <p:spPr>
            <a:xfrm flipH="1">
              <a:off x="4962562" y="2066075"/>
              <a:ext cx="8005" cy="4195447"/>
            </a:xfrm>
            <a:prstGeom prst="line">
              <a:avLst/>
            </a:prstGeom>
            <a:ln w="50800">
              <a:headEnd type="none"/>
              <a:tailEnd type="triangle" w="lg" len="lg"/>
            </a:ln>
            <a:effectLst/>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4646123" y="1427438"/>
              <a:ext cx="632877" cy="523220"/>
            </a:xfrm>
            <a:prstGeom prst="rect">
              <a:avLst/>
            </a:prstGeom>
            <a:noFill/>
          </p:spPr>
          <p:txBody>
            <a:bodyPr wrap="square" rtlCol="0">
              <a:spAutoFit/>
            </a:bodyPr>
            <a:lstStyle/>
            <a:p>
              <a:pPr algn="ctr"/>
              <a:r>
                <a:rPr lang="en-US" sz="2800" dirty="0" smtClean="0">
                  <a:latin typeface="Helvetica Neue Medium" charset="0"/>
                </a:rPr>
                <a:t>S</a:t>
              </a:r>
              <a:r>
                <a:rPr lang="en-US" sz="2800" baseline="-25000" dirty="0" smtClean="0">
                  <a:latin typeface="Helvetica Neue Medium" charset="0"/>
                </a:rPr>
                <a:t>B</a:t>
              </a:r>
              <a:endParaRPr lang="en-US" sz="2800" baseline="-25000" dirty="0">
                <a:latin typeface="Helvetica Neue Medium" charset="0"/>
              </a:endParaRPr>
            </a:p>
          </p:txBody>
        </p:sp>
        <p:cxnSp>
          <p:nvCxnSpPr>
            <p:cNvPr id="12" name="Straight Connector 11"/>
            <p:cNvCxnSpPr/>
            <p:nvPr/>
          </p:nvCxnSpPr>
          <p:spPr>
            <a:xfrm flipH="1">
              <a:off x="2408439" y="2066075"/>
              <a:ext cx="8005" cy="4195447"/>
            </a:xfrm>
            <a:prstGeom prst="line">
              <a:avLst/>
            </a:prstGeom>
            <a:ln w="50800">
              <a:headEnd type="none"/>
              <a:tailEnd type="triangle" w="lg" len="lg"/>
            </a:ln>
            <a:effectLst/>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850353" y="1394100"/>
              <a:ext cx="1122369" cy="523220"/>
            </a:xfrm>
            <a:prstGeom prst="rect">
              <a:avLst/>
            </a:prstGeom>
            <a:noFill/>
          </p:spPr>
          <p:txBody>
            <a:bodyPr wrap="square" rtlCol="0">
              <a:spAutoFit/>
            </a:bodyPr>
            <a:lstStyle/>
            <a:p>
              <a:pPr algn="ctr"/>
              <a:r>
                <a:rPr lang="en-US" sz="2800" dirty="0" smtClean="0">
                  <a:latin typeface="Helvetica Neue Medium" charset="0"/>
                </a:rPr>
                <a:t>C</a:t>
              </a:r>
              <a:r>
                <a:rPr lang="en-US" sz="2800" baseline="-25000" dirty="0">
                  <a:latin typeface="Helvetica Neue Medium" charset="0"/>
                </a:rPr>
                <a:t>R</a:t>
              </a:r>
            </a:p>
          </p:txBody>
        </p:sp>
      </p:grpSp>
      <p:cxnSp>
        <p:nvCxnSpPr>
          <p:cNvPr id="15" name="Straight Arrow Connector 14"/>
          <p:cNvCxnSpPr/>
          <p:nvPr/>
        </p:nvCxnSpPr>
        <p:spPr>
          <a:xfrm flipH="1">
            <a:off x="3871677" y="2270170"/>
            <a:ext cx="2621501" cy="395903"/>
          </a:xfrm>
          <a:prstGeom prst="straightConnector1">
            <a:avLst/>
          </a:prstGeom>
          <a:ln w="44450">
            <a:solidFill>
              <a:srgbClr val="4F81BD"/>
            </a:solidFill>
            <a:headEnd type="none"/>
            <a:tailEnd type="triangle" w="lg" len="lg"/>
          </a:ln>
          <a:effectLst/>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flipH="1">
            <a:off x="5056868" y="2270170"/>
            <a:ext cx="1441297" cy="558025"/>
          </a:xfrm>
          <a:prstGeom prst="straightConnector1">
            <a:avLst/>
          </a:prstGeom>
          <a:ln w="44450">
            <a:solidFill>
              <a:srgbClr val="4F81BD"/>
            </a:solidFill>
            <a:headEnd type="none"/>
            <a:tailEnd type="triangle" w="lg" len="lg"/>
          </a:ln>
          <a:effectLst/>
        </p:spPr>
        <p:style>
          <a:lnRef idx="3">
            <a:schemeClr val="accent5"/>
          </a:lnRef>
          <a:fillRef idx="0">
            <a:schemeClr val="accent5"/>
          </a:fillRef>
          <a:effectRef idx="2">
            <a:schemeClr val="accent5"/>
          </a:effectRef>
          <a:fontRef idx="minor">
            <a:schemeClr val="tx1"/>
          </a:fontRef>
        </p:style>
      </p:cxnSp>
      <p:sp>
        <p:nvSpPr>
          <p:cNvPr id="18" name="Down Arrow 17"/>
          <p:cNvSpPr/>
          <p:nvPr/>
        </p:nvSpPr>
        <p:spPr>
          <a:xfrm>
            <a:off x="5208113" y="4000570"/>
            <a:ext cx="250058" cy="653291"/>
          </a:xfrm>
          <a:prstGeom prst="down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Medium" charset="0"/>
            </a:endParaRPr>
          </a:p>
        </p:txBody>
      </p:sp>
      <p:sp>
        <p:nvSpPr>
          <p:cNvPr id="19" name="TextBox 18"/>
          <p:cNvSpPr txBox="1"/>
          <p:nvPr/>
        </p:nvSpPr>
        <p:spPr>
          <a:xfrm>
            <a:off x="5411922" y="3998349"/>
            <a:ext cx="1025966" cy="707886"/>
          </a:xfrm>
          <a:prstGeom prst="rect">
            <a:avLst/>
          </a:prstGeom>
          <a:noFill/>
          <a:effectLst/>
        </p:spPr>
        <p:txBody>
          <a:bodyPr wrap="square" rtlCol="0">
            <a:spAutoFit/>
          </a:bodyPr>
          <a:lstStyle/>
          <a:p>
            <a:pPr algn="ctr"/>
            <a:r>
              <a:rPr lang="en-US" sz="2000" dirty="0" smtClean="0">
                <a:latin typeface="Helvetica Neue Medium" charset="0"/>
              </a:rPr>
              <a:t>W</a:t>
            </a:r>
          </a:p>
          <a:p>
            <a:pPr algn="ctr"/>
            <a:r>
              <a:rPr lang="en-US" sz="2000" dirty="0" smtClean="0">
                <a:latin typeface="Helvetica Neue Medium" charset="0"/>
              </a:rPr>
              <a:t>visible</a:t>
            </a:r>
            <a:endParaRPr lang="en-US" sz="2000" dirty="0">
              <a:latin typeface="Helvetica Neue Medium" charset="0"/>
            </a:endParaRPr>
          </a:p>
        </p:txBody>
      </p:sp>
      <p:cxnSp>
        <p:nvCxnSpPr>
          <p:cNvPr id="20" name="Straight Arrow Connector 19"/>
          <p:cNvCxnSpPr/>
          <p:nvPr/>
        </p:nvCxnSpPr>
        <p:spPr>
          <a:xfrm>
            <a:off x="2431722" y="2538564"/>
            <a:ext cx="1267350" cy="1683800"/>
          </a:xfrm>
          <a:prstGeom prst="straightConnector1">
            <a:avLst/>
          </a:prstGeom>
          <a:ln w="44450">
            <a:solidFill>
              <a:srgbClr val="008000"/>
            </a:solidFill>
            <a:headEnd type="none"/>
            <a:tailEnd type="triangle" w="lg" len="lg"/>
          </a:ln>
          <a:effectLst/>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p:nvPr/>
        </p:nvCxnSpPr>
        <p:spPr>
          <a:xfrm flipH="1">
            <a:off x="2416444" y="4204283"/>
            <a:ext cx="1350469" cy="657472"/>
          </a:xfrm>
          <a:prstGeom prst="straightConnector1">
            <a:avLst/>
          </a:prstGeom>
          <a:ln w="44450">
            <a:solidFill>
              <a:srgbClr val="008000"/>
            </a:solidFill>
            <a:prstDash val="solid"/>
            <a:headEnd type="none"/>
            <a:tailEnd type="triangle" w="lg" len="lg"/>
          </a:ln>
          <a:effectLst/>
        </p:spPr>
        <p:style>
          <a:lnRef idx="3">
            <a:schemeClr val="accent5"/>
          </a:lnRef>
          <a:fillRef idx="0">
            <a:schemeClr val="accent5"/>
          </a:fillRef>
          <a:effectRef idx="2">
            <a:schemeClr val="accent5"/>
          </a:effectRef>
          <a:fontRef idx="minor">
            <a:schemeClr val="tx1"/>
          </a:fontRef>
        </p:style>
      </p:cxnSp>
      <p:sp>
        <p:nvSpPr>
          <p:cNvPr id="22" name="TextBox 21"/>
          <p:cNvSpPr txBox="1"/>
          <p:nvPr/>
        </p:nvSpPr>
        <p:spPr>
          <a:xfrm>
            <a:off x="756181" y="4536685"/>
            <a:ext cx="1720319" cy="523220"/>
          </a:xfrm>
          <a:prstGeom prst="rect">
            <a:avLst/>
          </a:prstGeom>
          <a:noFill/>
        </p:spPr>
        <p:txBody>
          <a:bodyPr wrap="square" rtlCol="0">
            <a:spAutoFit/>
          </a:bodyPr>
          <a:lstStyle/>
          <a:p>
            <a:r>
              <a:rPr lang="en-US" sz="2800" dirty="0">
                <a:latin typeface="Helvetica Neue Medium" charset="0"/>
              </a:rPr>
              <a:t>R</a:t>
            </a:r>
            <a:r>
              <a:rPr lang="en-US" sz="2800" baseline="-25000" dirty="0" smtClean="0">
                <a:latin typeface="Helvetica Neue Medium" charset="0"/>
              </a:rPr>
              <a:t>A </a:t>
            </a:r>
            <a:r>
              <a:rPr lang="en-US" sz="2800" dirty="0" smtClean="0">
                <a:latin typeface="Helvetica Neue Medium" charset="0"/>
              </a:rPr>
              <a:t>= new</a:t>
            </a:r>
            <a:endParaRPr lang="en-US" sz="2800" baseline="-25000" dirty="0">
              <a:latin typeface="Helvetica Neue Medium" charset="0"/>
            </a:endParaRPr>
          </a:p>
        </p:txBody>
      </p:sp>
      <p:sp>
        <p:nvSpPr>
          <p:cNvPr id="23" name="TextBox 22"/>
          <p:cNvSpPr txBox="1"/>
          <p:nvPr/>
        </p:nvSpPr>
        <p:spPr>
          <a:xfrm>
            <a:off x="756180" y="5026359"/>
            <a:ext cx="1525973" cy="523220"/>
          </a:xfrm>
          <a:prstGeom prst="rect">
            <a:avLst/>
          </a:prstGeom>
          <a:noFill/>
        </p:spPr>
        <p:txBody>
          <a:bodyPr wrap="square" rtlCol="0">
            <a:spAutoFit/>
          </a:bodyPr>
          <a:lstStyle/>
          <a:p>
            <a:r>
              <a:rPr lang="en-US" sz="2800" dirty="0">
                <a:latin typeface="Helvetica Neue Medium" charset="0"/>
              </a:rPr>
              <a:t>R</a:t>
            </a:r>
            <a:r>
              <a:rPr lang="en-US" sz="2800" baseline="-25000" dirty="0" smtClean="0">
                <a:latin typeface="Helvetica Neue Medium" charset="0"/>
              </a:rPr>
              <a:t>B </a:t>
            </a:r>
            <a:r>
              <a:rPr lang="en-US" sz="2800" dirty="0" smtClean="0">
                <a:latin typeface="Helvetica Neue Medium" charset="0"/>
              </a:rPr>
              <a:t>= old</a:t>
            </a:r>
            <a:endParaRPr lang="en-US" sz="2800" baseline="-25000" dirty="0">
              <a:latin typeface="Helvetica Neue Medium" charset="0"/>
            </a:endParaRPr>
          </a:p>
        </p:txBody>
      </p:sp>
      <p:cxnSp>
        <p:nvCxnSpPr>
          <p:cNvPr id="24" name="Straight Arrow Connector 23"/>
          <p:cNvCxnSpPr/>
          <p:nvPr/>
        </p:nvCxnSpPr>
        <p:spPr>
          <a:xfrm>
            <a:off x="5056868" y="4832124"/>
            <a:ext cx="1443267" cy="305285"/>
          </a:xfrm>
          <a:prstGeom prst="straightConnector1">
            <a:avLst/>
          </a:prstGeom>
          <a:ln w="44450">
            <a:solidFill>
              <a:srgbClr val="4F81BD"/>
            </a:solidFill>
            <a:headEnd type="none"/>
            <a:tailEnd type="triangle" w="lg" len="lg"/>
          </a:ln>
          <a:effectLst/>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a:off x="3871677" y="5215221"/>
            <a:ext cx="2621501" cy="297521"/>
          </a:xfrm>
          <a:prstGeom prst="straightConnector1">
            <a:avLst/>
          </a:prstGeom>
          <a:ln w="44450">
            <a:solidFill>
              <a:srgbClr val="4F81BD"/>
            </a:solidFill>
            <a:headEnd type="none"/>
            <a:tailEnd type="triangle" w="lg" len="lg"/>
          </a:ln>
          <a:effectLst/>
        </p:spPr>
        <p:style>
          <a:lnRef idx="3">
            <a:schemeClr val="accent5"/>
          </a:lnRef>
          <a:fillRef idx="0">
            <a:schemeClr val="accent5"/>
          </a:fillRef>
          <a:effectRef idx="2">
            <a:schemeClr val="accent5"/>
          </a:effectRef>
          <a:fontRef idx="minor">
            <a:schemeClr val="tx1"/>
          </a:fontRef>
        </p:style>
      </p:cxnSp>
      <p:sp>
        <p:nvSpPr>
          <p:cNvPr id="27" name="TextBox 26"/>
          <p:cNvSpPr txBox="1"/>
          <p:nvPr/>
        </p:nvSpPr>
        <p:spPr>
          <a:xfrm>
            <a:off x="6591300" y="5313306"/>
            <a:ext cx="2235199" cy="523220"/>
          </a:xfrm>
          <a:prstGeom prst="rect">
            <a:avLst/>
          </a:prstGeom>
          <a:noFill/>
        </p:spPr>
        <p:txBody>
          <a:bodyPr wrap="square" rtlCol="0">
            <a:spAutoFit/>
          </a:bodyPr>
          <a:lstStyle/>
          <a:p>
            <a:r>
              <a:rPr lang="en-US" sz="2800" dirty="0" smtClean="0">
                <a:latin typeface="Helvetica Neue Medium" charset="0"/>
              </a:rPr>
              <a:t>W</a:t>
            </a:r>
            <a:r>
              <a:rPr lang="en-US" sz="2800" baseline="-25000" dirty="0">
                <a:latin typeface="Helvetica Neue Medium" charset="0"/>
              </a:rPr>
              <a:t> </a:t>
            </a:r>
            <a:r>
              <a:rPr lang="en-US" sz="2800" dirty="0" smtClean="0">
                <a:latin typeface="Helvetica Neue Medium" charset="0"/>
              </a:rPr>
              <a:t>finishes</a:t>
            </a:r>
            <a:endParaRPr lang="en-US" sz="2800" dirty="0">
              <a:latin typeface="Helvetica Neue Medium" charset="0"/>
            </a:endParaRPr>
          </a:p>
        </p:txBody>
      </p:sp>
      <p:sp>
        <p:nvSpPr>
          <p:cNvPr id="28" name="Rounded Rectangle 27"/>
          <p:cNvSpPr/>
          <p:nvPr/>
        </p:nvSpPr>
        <p:spPr>
          <a:xfrm>
            <a:off x="3699072" y="2645450"/>
            <a:ext cx="172606" cy="259792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Medium" charset="0"/>
            </a:endParaRPr>
          </a:p>
        </p:txBody>
      </p:sp>
      <p:sp>
        <p:nvSpPr>
          <p:cNvPr id="17" name="TextBox 16"/>
          <p:cNvSpPr txBox="1"/>
          <p:nvPr/>
        </p:nvSpPr>
        <p:spPr>
          <a:xfrm>
            <a:off x="5287068" y="3169209"/>
            <a:ext cx="1266131" cy="707886"/>
          </a:xfrm>
          <a:prstGeom prst="rect">
            <a:avLst/>
          </a:prstGeom>
          <a:noFill/>
          <a:effectLst/>
        </p:spPr>
        <p:txBody>
          <a:bodyPr wrap="square" rtlCol="0">
            <a:spAutoFit/>
          </a:bodyPr>
          <a:lstStyle/>
          <a:p>
            <a:pPr algn="ctr"/>
            <a:r>
              <a:rPr lang="en-US" sz="2000" dirty="0" smtClean="0">
                <a:latin typeface="Helvetica Neue Medium" charset="0"/>
              </a:rPr>
              <a:t>W</a:t>
            </a:r>
          </a:p>
          <a:p>
            <a:pPr algn="ctr"/>
            <a:r>
              <a:rPr lang="en-US" sz="2000" dirty="0" smtClean="0">
                <a:latin typeface="Helvetica Neue Medium" charset="0"/>
              </a:rPr>
              <a:t>invisible</a:t>
            </a:r>
            <a:endParaRPr lang="en-US" sz="2000" dirty="0">
              <a:latin typeface="Helvetica Neue Medium" charset="0"/>
            </a:endParaRPr>
          </a:p>
        </p:txBody>
      </p:sp>
      <p:sp>
        <p:nvSpPr>
          <p:cNvPr id="29" name="Down Arrow 28"/>
          <p:cNvSpPr/>
          <p:nvPr/>
        </p:nvSpPr>
        <p:spPr>
          <a:xfrm flipV="1">
            <a:off x="5208113" y="3152696"/>
            <a:ext cx="250058" cy="653291"/>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Medium" charset="0"/>
            </a:endParaRPr>
          </a:p>
        </p:txBody>
      </p:sp>
      <p:cxnSp>
        <p:nvCxnSpPr>
          <p:cNvPr id="30" name="Straight Arrow Connector 29"/>
          <p:cNvCxnSpPr/>
          <p:nvPr/>
        </p:nvCxnSpPr>
        <p:spPr>
          <a:xfrm>
            <a:off x="2408439" y="2534354"/>
            <a:ext cx="2475824" cy="1172469"/>
          </a:xfrm>
          <a:prstGeom prst="straightConnector1">
            <a:avLst/>
          </a:prstGeom>
          <a:ln w="44450">
            <a:solidFill>
              <a:schemeClr val="accent2"/>
            </a:solidFill>
            <a:headEnd type="none"/>
            <a:tailEnd type="triangle" w="lg" len="lg"/>
          </a:ln>
          <a:effectLst/>
        </p:spPr>
        <p:style>
          <a:lnRef idx="3">
            <a:schemeClr val="accent5"/>
          </a:lnRef>
          <a:fillRef idx="0">
            <a:schemeClr val="accent5"/>
          </a:fillRef>
          <a:effectRef idx="2">
            <a:schemeClr val="accent5"/>
          </a:effectRef>
          <a:fontRef idx="minor">
            <a:schemeClr val="tx1"/>
          </a:fontRef>
        </p:style>
      </p:cxnSp>
      <p:cxnSp>
        <p:nvCxnSpPr>
          <p:cNvPr id="31" name="Straight Arrow Connector 30"/>
          <p:cNvCxnSpPr/>
          <p:nvPr/>
        </p:nvCxnSpPr>
        <p:spPr>
          <a:xfrm flipH="1">
            <a:off x="2431723" y="3728995"/>
            <a:ext cx="2452540" cy="1569258"/>
          </a:xfrm>
          <a:prstGeom prst="straightConnector1">
            <a:avLst/>
          </a:prstGeom>
          <a:ln w="44450">
            <a:solidFill>
              <a:schemeClr val="accent2"/>
            </a:solidFill>
            <a:prstDash val="solid"/>
            <a:headEnd type="none"/>
            <a:tailEnd type="triangle" w="lg" len="lg"/>
          </a:ln>
          <a:effectLst/>
        </p:spPr>
        <p:style>
          <a:lnRef idx="3">
            <a:schemeClr val="accent5"/>
          </a:lnRef>
          <a:fillRef idx="0">
            <a:schemeClr val="accent5"/>
          </a:fillRef>
          <a:effectRef idx="2">
            <a:schemeClr val="accent5"/>
          </a:effectRef>
          <a:fontRef idx="minor">
            <a:schemeClr val="tx1"/>
          </a:fontRef>
        </p:style>
      </p:cxnSp>
      <p:sp>
        <p:nvSpPr>
          <p:cNvPr id="32" name="Rounded Rectangle 31"/>
          <p:cNvSpPr/>
          <p:nvPr/>
        </p:nvSpPr>
        <p:spPr>
          <a:xfrm>
            <a:off x="4884263" y="2810007"/>
            <a:ext cx="172606" cy="205174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Medium" charset="0"/>
            </a:endParaRPr>
          </a:p>
        </p:txBody>
      </p:sp>
      <p:cxnSp>
        <p:nvCxnSpPr>
          <p:cNvPr id="33" name="Straight Connector 32"/>
          <p:cNvCxnSpPr/>
          <p:nvPr/>
        </p:nvCxnSpPr>
        <p:spPr>
          <a:xfrm>
            <a:off x="3209606" y="3915131"/>
            <a:ext cx="2647097" cy="0"/>
          </a:xfrm>
          <a:prstGeom prst="line">
            <a:avLst/>
          </a:prstGeom>
          <a:ln w="66675">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6591300" y="1963335"/>
            <a:ext cx="2197099" cy="1815882"/>
            <a:chOff x="6591300" y="1963335"/>
            <a:chExt cx="2197099" cy="1815882"/>
          </a:xfrm>
        </p:grpSpPr>
        <p:sp>
          <p:nvSpPr>
            <p:cNvPr id="26" name="TextBox 25"/>
            <p:cNvSpPr txBox="1"/>
            <p:nvPr/>
          </p:nvSpPr>
          <p:spPr>
            <a:xfrm>
              <a:off x="6591300" y="1963335"/>
              <a:ext cx="2197099" cy="1815882"/>
            </a:xfrm>
            <a:prstGeom prst="rect">
              <a:avLst/>
            </a:prstGeom>
            <a:noFill/>
          </p:spPr>
          <p:txBody>
            <a:bodyPr wrap="square" rtlCol="0">
              <a:spAutoFit/>
            </a:bodyPr>
            <a:lstStyle/>
            <a:p>
              <a:r>
                <a:rPr lang="en-US" sz="2800" dirty="0" smtClean="0">
                  <a:latin typeface="Helvetica Neue Medium" charset="0"/>
                </a:rPr>
                <a:t>W starts </a:t>
              </a:r>
            </a:p>
            <a:p>
              <a:r>
                <a:rPr lang="en-US" sz="2800" dirty="0">
                  <a:latin typeface="Helvetica Neue Medium" charset="0"/>
                </a:rPr>
                <a:t> </a:t>
              </a:r>
              <a:r>
                <a:rPr lang="en-US" sz="2800" dirty="0" smtClean="0">
                  <a:latin typeface="Helvetica Neue Medium" charset="0"/>
                </a:rPr>
                <a:t>  A := new</a:t>
              </a:r>
            </a:p>
            <a:p>
              <a:r>
                <a:rPr lang="en-US" sz="2800" dirty="0">
                  <a:latin typeface="Helvetica Neue Medium" charset="0"/>
                </a:rPr>
                <a:t> </a:t>
              </a:r>
              <a:r>
                <a:rPr lang="en-US" sz="2800" dirty="0" smtClean="0">
                  <a:latin typeface="Helvetica Neue Medium" charset="0"/>
                </a:rPr>
                <a:t>  B := new</a:t>
              </a:r>
            </a:p>
            <a:p>
              <a:endParaRPr lang="en-US" sz="2800" dirty="0">
                <a:latin typeface="Helvetica Neue Medium" charset="0"/>
              </a:endParaRPr>
            </a:p>
          </p:txBody>
        </p:sp>
        <p:sp>
          <p:nvSpPr>
            <p:cNvPr id="34" name="Right Brace 33"/>
            <p:cNvSpPr/>
            <p:nvPr/>
          </p:nvSpPr>
          <p:spPr>
            <a:xfrm flipH="1">
              <a:off x="6654800" y="2545617"/>
              <a:ext cx="274226" cy="750591"/>
            </a:xfrm>
            <a:prstGeom prst="rightBrace">
              <a:avLst>
                <a:gd name="adj1" fmla="val 44444"/>
                <a:gd name="adj2" fmla="val 49005"/>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sp>
        <p:nvSpPr>
          <p:cNvPr id="36" name="Rectangle 35"/>
          <p:cNvSpPr/>
          <p:nvPr/>
        </p:nvSpPr>
        <p:spPr>
          <a:xfrm>
            <a:off x="756180" y="4653861"/>
            <a:ext cx="1555220" cy="85888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Multiply 36"/>
          <p:cNvSpPr/>
          <p:nvPr/>
        </p:nvSpPr>
        <p:spPr>
          <a:xfrm>
            <a:off x="647700" y="4595323"/>
            <a:ext cx="1828800" cy="929164"/>
          </a:xfrm>
          <a:prstGeom prst="mathMultiply">
            <a:avLst/>
          </a:prstGeom>
          <a:solidFill>
            <a:srgbClr val="FF0000">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965200" y="1612900"/>
            <a:ext cx="184666" cy="369332"/>
          </a:xfrm>
          <a:prstGeom prst="rect">
            <a:avLst/>
          </a:prstGeom>
          <a:noFill/>
        </p:spPr>
        <p:txBody>
          <a:bodyPr wrap="none" rtlCol="0">
            <a:spAutoFit/>
          </a:bodyPr>
          <a:lstStyle/>
          <a:p>
            <a:endParaRPr lang="en-US" dirty="0"/>
          </a:p>
        </p:txBody>
      </p:sp>
      <p:sp>
        <p:nvSpPr>
          <p:cNvPr id="13" name="TextBox 12"/>
          <p:cNvSpPr txBox="1"/>
          <p:nvPr/>
        </p:nvSpPr>
        <p:spPr>
          <a:xfrm>
            <a:off x="1778932" y="2249417"/>
            <a:ext cx="437451" cy="523220"/>
          </a:xfrm>
          <a:prstGeom prst="rect">
            <a:avLst/>
          </a:prstGeom>
          <a:noFill/>
        </p:spPr>
        <p:txBody>
          <a:bodyPr wrap="none" rtlCol="0">
            <a:spAutoFit/>
          </a:bodyPr>
          <a:lstStyle/>
          <a:p>
            <a:r>
              <a:rPr lang="en-US" sz="2800" dirty="0" smtClean="0">
                <a:latin typeface="Helvetica Neue Medium"/>
                <a:cs typeface="Helvetica Neue Medium"/>
              </a:rPr>
              <a:t>R</a:t>
            </a:r>
            <a:endParaRPr lang="en-US" sz="2800" dirty="0">
              <a:latin typeface="Helvetica Neue Medium"/>
              <a:cs typeface="Helvetica Neue Medium"/>
            </a:endParaRPr>
          </a:p>
        </p:txBody>
      </p:sp>
      <p:sp>
        <p:nvSpPr>
          <p:cNvPr id="35" name="TextBox 34"/>
          <p:cNvSpPr txBox="1"/>
          <p:nvPr/>
        </p:nvSpPr>
        <p:spPr>
          <a:xfrm>
            <a:off x="2782222" y="3646262"/>
            <a:ext cx="367173" cy="461665"/>
          </a:xfrm>
          <a:prstGeom prst="rect">
            <a:avLst/>
          </a:prstGeom>
          <a:noFill/>
        </p:spPr>
        <p:txBody>
          <a:bodyPr wrap="none" rtlCol="0">
            <a:spAutoFit/>
          </a:bodyPr>
          <a:lstStyle/>
          <a:p>
            <a:r>
              <a:rPr lang="en-US" sz="2400" dirty="0" smtClean="0">
                <a:latin typeface="Helvetica Neue Medium"/>
                <a:cs typeface="Helvetica Neue Medium"/>
              </a:rPr>
              <a:t>T</a:t>
            </a:r>
            <a:endParaRPr lang="en-US" sz="2400" dirty="0">
              <a:latin typeface="Helvetica Neue Medium"/>
              <a:cs typeface="Helvetica Neue Medium"/>
            </a:endParaRPr>
          </a:p>
        </p:txBody>
      </p:sp>
      <p:grpSp>
        <p:nvGrpSpPr>
          <p:cNvPr id="44" name="Group 43"/>
          <p:cNvGrpSpPr/>
          <p:nvPr/>
        </p:nvGrpSpPr>
        <p:grpSpPr>
          <a:xfrm>
            <a:off x="335498" y="2111568"/>
            <a:ext cx="1628736" cy="761854"/>
            <a:chOff x="351173" y="2164690"/>
            <a:chExt cx="1628736" cy="761854"/>
          </a:xfrm>
        </p:grpSpPr>
        <p:grpSp>
          <p:nvGrpSpPr>
            <p:cNvPr id="45" name="Group 44"/>
            <p:cNvGrpSpPr/>
            <p:nvPr/>
          </p:nvGrpSpPr>
          <p:grpSpPr>
            <a:xfrm>
              <a:off x="351173" y="2164690"/>
              <a:ext cx="1228053" cy="761854"/>
              <a:chOff x="-2157085" y="3684447"/>
              <a:chExt cx="1585561" cy="761854"/>
            </a:xfrm>
          </p:grpSpPr>
          <p:sp>
            <p:nvSpPr>
              <p:cNvPr id="47" name="TextBox 46"/>
              <p:cNvSpPr txBox="1"/>
              <p:nvPr/>
            </p:nvSpPr>
            <p:spPr>
              <a:xfrm>
                <a:off x="-2118985" y="3727221"/>
                <a:ext cx="1547461" cy="707886"/>
              </a:xfrm>
              <a:prstGeom prst="rect">
                <a:avLst/>
              </a:prstGeom>
              <a:noFill/>
            </p:spPr>
            <p:txBody>
              <a:bodyPr wrap="square" rtlCol="0">
                <a:spAutoFit/>
              </a:bodyPr>
              <a:lstStyle/>
              <a:p>
                <a:pPr algn="ctr"/>
                <a:r>
                  <a:rPr lang="en-US" sz="2000" dirty="0" smtClean="0">
                    <a:latin typeface="Helvetica Neue Medium"/>
                    <a:cs typeface="Helvetica Neue Medium"/>
                  </a:rPr>
                  <a:t>Assume </a:t>
                </a:r>
              </a:p>
              <a:p>
                <a:pPr algn="ctr"/>
                <a:r>
                  <a:rPr lang="en-US" sz="2000" dirty="0" smtClean="0">
                    <a:latin typeface="Helvetica Neue Medium"/>
                    <a:cs typeface="Helvetica Neue Medium"/>
                  </a:rPr>
                  <a:t>SNOW</a:t>
                </a:r>
                <a:endParaRPr lang="en-US" sz="2000" dirty="0">
                  <a:latin typeface="Helvetica Neue Medium"/>
                  <a:cs typeface="Helvetica Neue Medium"/>
                </a:endParaRPr>
              </a:p>
            </p:txBody>
          </p:sp>
          <p:sp>
            <p:nvSpPr>
              <p:cNvPr id="48" name="Rectangle 47"/>
              <p:cNvSpPr/>
              <p:nvPr/>
            </p:nvSpPr>
            <p:spPr>
              <a:xfrm>
                <a:off x="-2157085" y="3684447"/>
                <a:ext cx="1585561" cy="761854"/>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6" name="TextBox 45"/>
            <p:cNvSpPr txBox="1"/>
            <p:nvPr/>
          </p:nvSpPr>
          <p:spPr>
            <a:xfrm>
              <a:off x="1493778" y="2334299"/>
              <a:ext cx="486131" cy="461665"/>
            </a:xfrm>
            <a:prstGeom prst="rect">
              <a:avLst/>
            </a:prstGeom>
            <a:noFill/>
          </p:spPr>
          <p:txBody>
            <a:bodyPr wrap="none" rtlCol="0">
              <a:spAutoFit/>
            </a:bodyPr>
            <a:lstStyle/>
            <a:p>
              <a:r>
                <a:rPr lang="en-US" sz="2400" dirty="0" smtClean="0">
                  <a:latin typeface="Helvetica Neue Medium"/>
                  <a:cs typeface="Helvetica Neue Medium"/>
                  <a:sym typeface="Wingdings"/>
                </a:rPr>
                <a:t></a:t>
              </a:r>
              <a:endParaRPr lang="en-US" sz="2400" dirty="0"/>
            </a:p>
          </p:txBody>
        </p:sp>
      </p:grpSp>
      <p:cxnSp>
        <p:nvCxnSpPr>
          <p:cNvPr id="49" name="Straight Connector 48"/>
          <p:cNvCxnSpPr/>
          <p:nvPr/>
        </p:nvCxnSpPr>
        <p:spPr>
          <a:xfrm flipV="1">
            <a:off x="908566" y="2959101"/>
            <a:ext cx="0" cy="1577584"/>
          </a:xfrm>
          <a:prstGeom prst="line">
            <a:avLst/>
          </a:prstGeom>
          <a:ln w="50800">
            <a:headEnd type="none"/>
            <a:tailEnd type="triangle" w="lg" len="lg"/>
          </a:ln>
          <a:effectLst/>
        </p:spPr>
        <p:style>
          <a:lnRef idx="3">
            <a:schemeClr val="dk1"/>
          </a:lnRef>
          <a:fillRef idx="0">
            <a:schemeClr val="dk1"/>
          </a:fillRef>
          <a:effectRef idx="2">
            <a:schemeClr val="dk1"/>
          </a:effectRef>
          <a:fontRef idx="minor">
            <a:schemeClr val="tx1"/>
          </a:fontRef>
        </p:style>
      </p:cxnSp>
      <p:sp>
        <p:nvSpPr>
          <p:cNvPr id="50" name="TextBox 49"/>
          <p:cNvSpPr txBox="1"/>
          <p:nvPr/>
        </p:nvSpPr>
        <p:spPr>
          <a:xfrm>
            <a:off x="930119" y="3482821"/>
            <a:ext cx="1424733" cy="707886"/>
          </a:xfrm>
          <a:prstGeom prst="rect">
            <a:avLst/>
          </a:prstGeom>
          <a:noFill/>
        </p:spPr>
        <p:txBody>
          <a:bodyPr wrap="none" rtlCol="0">
            <a:spAutoFit/>
          </a:bodyPr>
          <a:lstStyle/>
          <a:p>
            <a:r>
              <a:rPr lang="en-US" sz="2000" dirty="0" smtClean="0">
                <a:solidFill>
                  <a:srgbClr val="FF0000"/>
                </a:solidFill>
                <a:latin typeface="Helvetica Neue Medium"/>
                <a:cs typeface="Helvetica Neue Medium"/>
              </a:rPr>
              <a:t>Violates</a:t>
            </a:r>
          </a:p>
          <a:p>
            <a:r>
              <a:rPr lang="en-US" sz="2000" dirty="0">
                <a:solidFill>
                  <a:srgbClr val="FF0000"/>
                </a:solidFill>
                <a:latin typeface="Helvetica Neue Medium"/>
                <a:cs typeface="Helvetica Neue Medium"/>
              </a:rPr>
              <a:t>p</a:t>
            </a:r>
            <a:r>
              <a:rPr lang="en-US" sz="2000" dirty="0" smtClean="0">
                <a:solidFill>
                  <a:srgbClr val="FF0000"/>
                </a:solidFill>
                <a:latin typeface="Helvetica Neue Medium"/>
                <a:cs typeface="Helvetica Neue Medium"/>
              </a:rPr>
              <a:t>roperty S</a:t>
            </a:r>
            <a:endParaRPr lang="en-US" sz="2000" dirty="0">
              <a:solidFill>
                <a:srgbClr val="FF0000"/>
              </a:solidFill>
            </a:endParaRPr>
          </a:p>
        </p:txBody>
      </p:sp>
    </p:spTree>
    <p:extLst>
      <p:ext uri="{BB962C8B-B14F-4D97-AF65-F5344CB8AC3E}">
        <p14:creationId xmlns:p14="http://schemas.microsoft.com/office/powerpoint/2010/main" val="322165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1000"/>
                                        <p:tgtEl>
                                          <p:spTgt spid="2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up)">
                                      <p:cBhvr>
                                        <p:cTn id="29" dur="1000"/>
                                        <p:tgtEl>
                                          <p:spTgt spid="32"/>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2" presetClass="entr" presetSubtype="8"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par>
                          <p:cTn id="44" fill="hold">
                            <p:stCondLst>
                              <p:cond delay="0"/>
                            </p:stCondLst>
                            <p:childTnLst>
                              <p:par>
                                <p:cTn id="45" presetID="22" presetClass="entr" presetSubtype="8"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par>
                          <p:cTn id="55" fill="hold">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up)">
                                      <p:cBhvr>
                                        <p:cTn id="58" dur="500"/>
                                        <p:tgtEl>
                                          <p:spTgt spid="18"/>
                                        </p:tgtEl>
                                      </p:cBhvr>
                                    </p:animEffect>
                                  </p:childTnLst>
                                </p:cTn>
                              </p:par>
                            </p:childTnLst>
                          </p:cTn>
                        </p:par>
                        <p:par>
                          <p:cTn id="59" fill="hold">
                            <p:stCondLst>
                              <p:cond delay="1500"/>
                            </p:stCondLst>
                            <p:childTnLst>
                              <p:par>
                                <p:cTn id="60" presetID="1"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par>
                                <p:cTn id="67" presetID="22" presetClass="entr" presetSubtype="1"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up)">
                                      <p:cBhvr>
                                        <p:cTn id="74" dur="500"/>
                                        <p:tgtEl>
                                          <p:spTgt spid="31"/>
                                        </p:tgtEl>
                                      </p:cBhvr>
                                    </p:animEffect>
                                  </p:childTnLst>
                                </p:cTn>
                              </p:par>
                              <p:par>
                                <p:cTn id="75" presetID="22" presetClass="entr" presetSubtype="1"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up)">
                                      <p:cBhvr>
                                        <p:cTn id="77" dur="500"/>
                                        <p:tgtEl>
                                          <p:spTgt spid="21"/>
                                        </p:tgtEl>
                                      </p:cBhvr>
                                    </p:animEffect>
                                  </p:childTnLst>
                                </p:cTn>
                              </p:par>
                            </p:childTnLst>
                          </p:cTn>
                        </p:par>
                        <p:par>
                          <p:cTn id="78" fill="hold">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par>
                          <p:cTn id="87" fill="hold">
                            <p:stCondLst>
                              <p:cond delay="0"/>
                            </p:stCondLst>
                            <p:childTnLst>
                              <p:par>
                                <p:cTn id="88" presetID="1" presetClass="entr" presetSubtype="0"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childTnLst>
                                </p:cTn>
                              </p:par>
                            </p:childTnLst>
                          </p:cTn>
                        </p:par>
                        <p:par>
                          <p:cTn id="90" fill="hold">
                            <p:stCondLst>
                              <p:cond delay="0"/>
                            </p:stCondLst>
                            <p:childTnLst>
                              <p:par>
                                <p:cTn id="91" presetID="22" presetClass="entr" presetSubtype="4" fill="hold"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wipe(down)">
                                      <p:cBhvr>
                                        <p:cTn id="93" dur="500"/>
                                        <p:tgtEl>
                                          <p:spTgt spid="49"/>
                                        </p:tgtEl>
                                      </p:cBhvr>
                                    </p:animEffect>
                                  </p:childTnLst>
                                </p:cTn>
                              </p:par>
                            </p:childTnLst>
                          </p:cTn>
                        </p:par>
                        <p:par>
                          <p:cTn id="94" fill="hold">
                            <p:stCondLst>
                              <p:cond delay="500"/>
                            </p:stCondLst>
                            <p:childTnLst>
                              <p:par>
                                <p:cTn id="95" presetID="1" presetClass="entr" presetSubtype="0"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2" grpId="0"/>
      <p:bldP spid="23" grpId="0"/>
      <p:bldP spid="27" grpId="0"/>
      <p:bldP spid="28" grpId="0" animBg="1"/>
      <p:bldP spid="17" grpId="0"/>
      <p:bldP spid="29" grpId="0" animBg="1"/>
      <p:bldP spid="32" grpId="0" animBg="1"/>
      <p:bldP spid="36" grpId="0" animBg="1"/>
      <p:bldP spid="37" grpId="0" animBg="1"/>
      <p:bldP spid="13" grpId="0"/>
      <p:bldP spid="35"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Is Tight</a:t>
            </a:r>
            <a:endParaRPr lang="en-US" dirty="0"/>
          </a:p>
        </p:txBody>
      </p:sp>
      <p:sp>
        <p:nvSpPr>
          <p:cNvPr id="4" name="Slide Number Placeholder 3"/>
          <p:cNvSpPr>
            <a:spLocks noGrp="1"/>
          </p:cNvSpPr>
          <p:nvPr>
            <p:ph type="sldNum" sz="quarter" idx="12"/>
          </p:nvPr>
        </p:nvSpPr>
        <p:spPr/>
        <p:txBody>
          <a:bodyPr/>
          <a:lstStyle/>
          <a:p>
            <a:fld id="{50B1DDAB-F9A0-3B4E-801A-A0F89EF8BEF3}" type="slidenum">
              <a:rPr lang="en-US" smtClean="0"/>
              <a:t>17</a:t>
            </a:fld>
            <a:endParaRPr lang="en-US"/>
          </a:p>
        </p:txBody>
      </p:sp>
      <p:sp>
        <p:nvSpPr>
          <p:cNvPr id="6" name="TextBox 5"/>
          <p:cNvSpPr txBox="1"/>
          <p:nvPr/>
        </p:nvSpPr>
        <p:spPr>
          <a:xfrm>
            <a:off x="735952" y="4946990"/>
            <a:ext cx="7672096" cy="1348401"/>
          </a:xfrm>
          <a:prstGeom prst="rect">
            <a:avLst/>
          </a:prstGeom>
          <a:solidFill>
            <a:schemeClr val="bg1"/>
          </a:solidFill>
          <a:ln w="88900" cmpd="sng">
            <a:solidFill>
              <a:srgbClr val="0000FF"/>
            </a:solidFill>
          </a:ln>
        </p:spPr>
        <p:txBody>
          <a:bodyPr wrap="square" lIns="180000" tIns="180000" rIns="180000" bIns="180000" rtlCol="0">
            <a:spAutoFit/>
          </a:bodyPr>
          <a:lstStyle/>
          <a:p>
            <a:pPr algn="ctr"/>
            <a:r>
              <a:rPr lang="en-US" sz="3200" dirty="0" smtClean="0">
                <a:solidFill>
                  <a:srgbClr val="008000"/>
                </a:solidFill>
                <a:latin typeface="Helvetica Neue Medium"/>
                <a:cs typeface="Helvetica Neue Medium"/>
              </a:rPr>
              <a:t>SNOW-optimal</a:t>
            </a:r>
            <a:r>
              <a:rPr lang="en-US" sz="3200" dirty="0" smtClean="0">
                <a:latin typeface="Helvetica Neue Medium"/>
                <a:cs typeface="Helvetica Neue Medium"/>
              </a:rPr>
              <a:t>: </a:t>
            </a:r>
            <a:r>
              <a:rPr lang="en-US" sz="3200" dirty="0">
                <a:latin typeface="Helvetica Neue Medium"/>
                <a:cs typeface="Helvetica Neue Medium"/>
              </a:rPr>
              <a:t>h</a:t>
            </a:r>
            <a:r>
              <a:rPr lang="en-US" sz="3200" dirty="0" smtClean="0">
                <a:latin typeface="Helvetica Neue Medium"/>
                <a:cs typeface="Helvetica Neue Medium"/>
              </a:rPr>
              <a:t>ave any 3 properties</a:t>
            </a:r>
            <a:endParaRPr lang="en-US" sz="3200" dirty="0">
              <a:latin typeface="Helvetica Neue Medium"/>
              <a:cs typeface="Helvetica Neue Medium"/>
            </a:endParaRPr>
          </a:p>
          <a:p>
            <a:pPr algn="ctr"/>
            <a:r>
              <a:rPr lang="en-US" sz="3200" dirty="0" smtClean="0">
                <a:solidFill>
                  <a:srgbClr val="008000"/>
                </a:solidFill>
                <a:latin typeface="Helvetica Neue Medium"/>
                <a:cs typeface="Helvetica Neue Medium"/>
              </a:rPr>
              <a:t>Latency-optimal</a:t>
            </a:r>
            <a:r>
              <a:rPr lang="en-US" sz="3200" dirty="0" smtClean="0">
                <a:solidFill>
                  <a:srgbClr val="000000"/>
                </a:solidFill>
                <a:latin typeface="Helvetica Neue Medium"/>
                <a:cs typeface="Helvetica Neue Medium"/>
              </a:rPr>
              <a:t>: have N and O</a:t>
            </a:r>
          </a:p>
        </p:txBody>
      </p:sp>
      <p:sp>
        <p:nvSpPr>
          <p:cNvPr id="3" name="TextBox 2"/>
          <p:cNvSpPr txBox="1"/>
          <p:nvPr/>
        </p:nvSpPr>
        <p:spPr>
          <a:xfrm>
            <a:off x="1657933" y="1368688"/>
            <a:ext cx="962219" cy="3323987"/>
          </a:xfrm>
          <a:prstGeom prst="rect">
            <a:avLst/>
          </a:prstGeom>
          <a:noFill/>
        </p:spPr>
        <p:txBody>
          <a:bodyPr wrap="square" rtlCol="0">
            <a:spAutoFit/>
          </a:bodyPr>
          <a:lstStyle/>
          <a:p>
            <a:r>
              <a:rPr lang="en-US" sz="3000" b="1" dirty="0">
                <a:latin typeface="Helvetica Neue Medium"/>
                <a:ea typeface="+mj-ea"/>
                <a:cs typeface="+mj-cs"/>
              </a:rPr>
              <a:t>S</a:t>
            </a:r>
          </a:p>
          <a:p>
            <a:endParaRPr lang="en-US" sz="3000" b="1" dirty="0">
              <a:latin typeface="Helvetica Neue Medium"/>
              <a:ea typeface="+mj-ea"/>
              <a:cs typeface="+mj-cs"/>
            </a:endParaRPr>
          </a:p>
          <a:p>
            <a:r>
              <a:rPr lang="en-US" sz="3000" b="1" dirty="0">
                <a:latin typeface="Helvetica Neue Medium"/>
                <a:ea typeface="+mj-ea"/>
                <a:cs typeface="+mj-cs"/>
              </a:rPr>
              <a:t>N</a:t>
            </a:r>
          </a:p>
          <a:p>
            <a:endParaRPr lang="en-US" sz="3000" b="1" dirty="0">
              <a:latin typeface="Helvetica Neue Medium"/>
              <a:ea typeface="+mj-ea"/>
              <a:cs typeface="+mj-cs"/>
            </a:endParaRPr>
          </a:p>
          <a:p>
            <a:r>
              <a:rPr lang="en-US" sz="3000" b="1" dirty="0">
                <a:latin typeface="Helvetica Neue Medium"/>
                <a:ea typeface="+mj-ea"/>
                <a:cs typeface="+mj-cs"/>
              </a:rPr>
              <a:t>O</a:t>
            </a:r>
          </a:p>
          <a:p>
            <a:endParaRPr lang="en-US" sz="3000" b="1" dirty="0">
              <a:latin typeface="Helvetica Neue Medium"/>
              <a:ea typeface="+mj-ea"/>
              <a:cs typeface="+mj-cs"/>
            </a:endParaRPr>
          </a:p>
          <a:p>
            <a:r>
              <a:rPr lang="en-US" sz="3000" b="1" dirty="0">
                <a:latin typeface="Helvetica Neue Medium"/>
                <a:ea typeface="+mj-ea"/>
                <a:cs typeface="+mj-cs"/>
              </a:rPr>
              <a:t>W</a:t>
            </a:r>
          </a:p>
        </p:txBody>
      </p:sp>
      <p:sp>
        <p:nvSpPr>
          <p:cNvPr id="11" name="TextBox 10"/>
          <p:cNvSpPr txBox="1"/>
          <p:nvPr/>
        </p:nvSpPr>
        <p:spPr>
          <a:xfrm>
            <a:off x="5161642" y="1353076"/>
            <a:ext cx="2559957" cy="523220"/>
          </a:xfrm>
          <a:prstGeom prst="rect">
            <a:avLst/>
          </a:prstGeom>
          <a:noFill/>
        </p:spPr>
        <p:txBody>
          <a:bodyPr wrap="square" rtlCol="0">
            <a:spAutoFit/>
          </a:bodyPr>
          <a:lstStyle/>
          <a:p>
            <a:r>
              <a:rPr lang="en-US" sz="2800" dirty="0" smtClean="0">
                <a:latin typeface="Helvetica Neue Medium"/>
                <a:cs typeface="Helvetica Neue Medium"/>
              </a:rPr>
              <a:t>:     COPS-DW</a:t>
            </a:r>
            <a:endParaRPr lang="en-US" sz="2800" dirty="0">
              <a:latin typeface="Helvetica Neue Medium"/>
              <a:cs typeface="Helvetica Neue Medium"/>
            </a:endParaRPr>
          </a:p>
        </p:txBody>
      </p:sp>
      <p:sp>
        <p:nvSpPr>
          <p:cNvPr id="12" name="TextBox 11"/>
          <p:cNvSpPr txBox="1"/>
          <p:nvPr/>
        </p:nvSpPr>
        <p:spPr>
          <a:xfrm>
            <a:off x="5179787" y="2267444"/>
            <a:ext cx="1760894" cy="523220"/>
          </a:xfrm>
          <a:prstGeom prst="rect">
            <a:avLst/>
          </a:prstGeom>
          <a:noFill/>
        </p:spPr>
        <p:txBody>
          <a:bodyPr wrap="square" rtlCol="0">
            <a:spAutoFit/>
          </a:bodyPr>
          <a:lstStyle/>
          <a:p>
            <a:r>
              <a:rPr lang="en-US" sz="2800" dirty="0" smtClean="0">
                <a:latin typeface="Helvetica Neue Medium"/>
                <a:cs typeface="Helvetica Neue Medium"/>
              </a:rPr>
              <a:t>:     </a:t>
            </a:r>
            <a:r>
              <a:rPr lang="en-US" sz="2800" dirty="0" err="1" smtClean="0">
                <a:latin typeface="Helvetica Neue Medium"/>
                <a:cs typeface="Helvetica Neue Medium"/>
              </a:rPr>
              <a:t>Eiger</a:t>
            </a:r>
            <a:endParaRPr lang="en-US" sz="2800" dirty="0">
              <a:latin typeface="Helvetica Neue Medium"/>
              <a:cs typeface="Helvetica Neue Medium"/>
            </a:endParaRPr>
          </a:p>
        </p:txBody>
      </p:sp>
      <p:sp>
        <p:nvSpPr>
          <p:cNvPr id="13" name="TextBox 12"/>
          <p:cNvSpPr txBox="1"/>
          <p:nvPr/>
        </p:nvSpPr>
        <p:spPr>
          <a:xfrm>
            <a:off x="5192487" y="3248663"/>
            <a:ext cx="3494313" cy="523220"/>
          </a:xfrm>
          <a:prstGeom prst="rect">
            <a:avLst/>
          </a:prstGeom>
          <a:noFill/>
        </p:spPr>
        <p:txBody>
          <a:bodyPr wrap="square" rtlCol="0">
            <a:spAutoFit/>
          </a:bodyPr>
          <a:lstStyle/>
          <a:p>
            <a:r>
              <a:rPr lang="en-US" sz="2800" dirty="0" smtClean="0">
                <a:latin typeface="Helvetica Neue Medium"/>
                <a:cs typeface="Helvetica Neue Medium"/>
              </a:rPr>
              <a:t>:     Spanner-RO</a:t>
            </a:r>
            <a:endParaRPr lang="en-US" sz="2800" dirty="0">
              <a:latin typeface="Helvetica Neue Medium"/>
              <a:cs typeface="Helvetica Neue Medium"/>
            </a:endParaRPr>
          </a:p>
        </p:txBody>
      </p:sp>
      <p:sp>
        <p:nvSpPr>
          <p:cNvPr id="14" name="TextBox 13"/>
          <p:cNvSpPr txBox="1"/>
          <p:nvPr/>
        </p:nvSpPr>
        <p:spPr>
          <a:xfrm>
            <a:off x="5199742" y="4119341"/>
            <a:ext cx="3398158" cy="523220"/>
          </a:xfrm>
          <a:prstGeom prst="rect">
            <a:avLst/>
          </a:prstGeom>
          <a:noFill/>
        </p:spPr>
        <p:txBody>
          <a:bodyPr wrap="square" rtlCol="0">
            <a:spAutoFit/>
          </a:bodyPr>
          <a:lstStyle/>
          <a:p>
            <a:r>
              <a:rPr lang="en-US" sz="2800" dirty="0" smtClean="0">
                <a:latin typeface="Helvetica Neue Medium"/>
                <a:cs typeface="Helvetica Neue Medium"/>
              </a:rPr>
              <a:t>:     Spanner-Snap</a:t>
            </a:r>
            <a:endParaRPr lang="en-US" sz="2800" dirty="0">
              <a:latin typeface="Helvetica Neue Medium"/>
              <a:cs typeface="Helvetica Neue Medium"/>
            </a:endParaRPr>
          </a:p>
        </p:txBody>
      </p:sp>
      <p:sp>
        <p:nvSpPr>
          <p:cNvPr id="5" name="TextBox 4"/>
          <p:cNvSpPr txBox="1"/>
          <p:nvPr/>
        </p:nvSpPr>
        <p:spPr>
          <a:xfrm>
            <a:off x="3904668" y="1355988"/>
            <a:ext cx="1524136" cy="523220"/>
          </a:xfrm>
          <a:prstGeom prst="rect">
            <a:avLst/>
          </a:prstGeom>
          <a:noFill/>
        </p:spPr>
        <p:txBody>
          <a:bodyPr wrap="square" rtlCol="0">
            <a:spAutoFit/>
          </a:bodyPr>
          <a:lstStyle/>
          <a:p>
            <a:r>
              <a:rPr lang="en-US" sz="2800" dirty="0" smtClean="0">
                <a:latin typeface="Helvetica Neue Medium"/>
                <a:cs typeface="Helvetica Neue Medium"/>
              </a:rPr>
              <a:t>S+N+O</a:t>
            </a:r>
            <a:endParaRPr lang="en-US" sz="2800" dirty="0">
              <a:latin typeface="Helvetica Neue Medium"/>
              <a:cs typeface="Helvetica Neue Medium"/>
            </a:endParaRPr>
          </a:p>
        </p:txBody>
      </p:sp>
      <p:grpSp>
        <p:nvGrpSpPr>
          <p:cNvPr id="22" name="Group 21"/>
          <p:cNvGrpSpPr/>
          <p:nvPr/>
        </p:nvGrpSpPr>
        <p:grpSpPr>
          <a:xfrm>
            <a:off x="2139042" y="1617598"/>
            <a:ext cx="1765626" cy="1874597"/>
            <a:chOff x="2139042" y="1579498"/>
            <a:chExt cx="1765626" cy="1874597"/>
          </a:xfrm>
        </p:grpSpPr>
        <p:cxnSp>
          <p:nvCxnSpPr>
            <p:cNvPr id="17" name="Straight Arrow Connector 16"/>
            <p:cNvCxnSpPr>
              <a:endCxn id="5" idx="1"/>
            </p:cNvCxnSpPr>
            <p:nvPr/>
          </p:nvCxnSpPr>
          <p:spPr>
            <a:xfrm flipV="1">
              <a:off x="2139042" y="1579498"/>
              <a:ext cx="1765626" cy="722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139042" y="1678214"/>
              <a:ext cx="1765625" cy="8026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161884" y="1792253"/>
              <a:ext cx="1742783" cy="166184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3904667" y="2275462"/>
            <a:ext cx="1642513" cy="523220"/>
          </a:xfrm>
          <a:prstGeom prst="rect">
            <a:avLst/>
          </a:prstGeom>
          <a:noFill/>
        </p:spPr>
        <p:txBody>
          <a:bodyPr wrap="square" rtlCol="0">
            <a:spAutoFit/>
          </a:bodyPr>
          <a:lstStyle/>
          <a:p>
            <a:r>
              <a:rPr lang="en-US" sz="2800" dirty="0" smtClean="0">
                <a:latin typeface="Helvetica Neue Medium"/>
                <a:cs typeface="Helvetica Neue Medium"/>
              </a:rPr>
              <a:t>S+N+W</a:t>
            </a:r>
            <a:endParaRPr lang="en-US" sz="2800" dirty="0">
              <a:latin typeface="Helvetica Neue Medium"/>
              <a:cs typeface="Helvetica Neue Medium"/>
            </a:endParaRPr>
          </a:p>
        </p:txBody>
      </p:sp>
      <p:grpSp>
        <p:nvGrpSpPr>
          <p:cNvPr id="31" name="Group 30"/>
          <p:cNvGrpSpPr/>
          <p:nvPr/>
        </p:nvGrpSpPr>
        <p:grpSpPr>
          <a:xfrm>
            <a:off x="2118337" y="1655698"/>
            <a:ext cx="1786330" cy="2812460"/>
            <a:chOff x="2118337" y="1617598"/>
            <a:chExt cx="1786330" cy="2812460"/>
          </a:xfrm>
        </p:grpSpPr>
        <p:cxnSp>
          <p:nvCxnSpPr>
            <p:cNvPr id="24" name="Straight Arrow Connector 23"/>
            <p:cNvCxnSpPr/>
            <p:nvPr/>
          </p:nvCxnSpPr>
          <p:spPr>
            <a:xfrm>
              <a:off x="2144486" y="1617598"/>
              <a:ext cx="1760181" cy="7337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7" idx="1"/>
            </p:cNvCxnSpPr>
            <p:nvPr/>
          </p:nvCxnSpPr>
          <p:spPr>
            <a:xfrm>
              <a:off x="2118337" y="2494162"/>
              <a:ext cx="1786330" cy="48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2185256" y="2591972"/>
              <a:ext cx="1719411" cy="1838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3904667" y="3248663"/>
            <a:ext cx="1642513" cy="523220"/>
          </a:xfrm>
          <a:prstGeom prst="rect">
            <a:avLst/>
          </a:prstGeom>
          <a:noFill/>
        </p:spPr>
        <p:txBody>
          <a:bodyPr wrap="square" rtlCol="0">
            <a:spAutoFit/>
          </a:bodyPr>
          <a:lstStyle/>
          <a:p>
            <a:r>
              <a:rPr lang="en-US" sz="2800" dirty="0" smtClean="0">
                <a:latin typeface="Helvetica Neue Medium"/>
                <a:cs typeface="Helvetica Neue Medium"/>
              </a:rPr>
              <a:t>S+O+W</a:t>
            </a:r>
            <a:endParaRPr lang="en-US" sz="2800" dirty="0">
              <a:latin typeface="Helvetica Neue Medium"/>
              <a:cs typeface="Helvetica Neue Medium"/>
            </a:endParaRPr>
          </a:p>
        </p:txBody>
      </p:sp>
      <p:grpSp>
        <p:nvGrpSpPr>
          <p:cNvPr id="57" name="Group 56"/>
          <p:cNvGrpSpPr/>
          <p:nvPr/>
        </p:nvGrpSpPr>
        <p:grpSpPr>
          <a:xfrm>
            <a:off x="2118337" y="1655698"/>
            <a:ext cx="1798284" cy="2812460"/>
            <a:chOff x="2118337" y="1617598"/>
            <a:chExt cx="1798284" cy="2812460"/>
          </a:xfrm>
        </p:grpSpPr>
        <p:cxnSp>
          <p:nvCxnSpPr>
            <p:cNvPr id="32" name="Straight Arrow Connector 31"/>
            <p:cNvCxnSpPr/>
            <p:nvPr/>
          </p:nvCxnSpPr>
          <p:spPr>
            <a:xfrm>
              <a:off x="2118337" y="1617598"/>
              <a:ext cx="1786330" cy="171185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8" idx="1"/>
            </p:cNvCxnSpPr>
            <p:nvPr/>
          </p:nvCxnSpPr>
          <p:spPr>
            <a:xfrm flipV="1">
              <a:off x="2173838" y="3472173"/>
              <a:ext cx="1730829" cy="12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2185256" y="3561556"/>
              <a:ext cx="1731365" cy="8685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3904667" y="4117166"/>
            <a:ext cx="1746098" cy="523220"/>
          </a:xfrm>
          <a:prstGeom prst="rect">
            <a:avLst/>
          </a:prstGeom>
          <a:noFill/>
        </p:spPr>
        <p:txBody>
          <a:bodyPr wrap="square" rtlCol="0">
            <a:spAutoFit/>
          </a:bodyPr>
          <a:lstStyle/>
          <a:p>
            <a:r>
              <a:rPr lang="en-US" sz="2800" dirty="0" smtClean="0">
                <a:latin typeface="Helvetica Neue Medium"/>
                <a:cs typeface="Helvetica Neue Medium"/>
              </a:rPr>
              <a:t>N+O+W</a:t>
            </a:r>
            <a:endParaRPr lang="en-US" sz="2800" dirty="0">
              <a:latin typeface="Helvetica Neue Medium"/>
              <a:cs typeface="Helvetica Neue Medium"/>
            </a:endParaRPr>
          </a:p>
        </p:txBody>
      </p:sp>
      <p:grpSp>
        <p:nvGrpSpPr>
          <p:cNvPr id="52" name="Group 51"/>
          <p:cNvGrpSpPr/>
          <p:nvPr/>
        </p:nvGrpSpPr>
        <p:grpSpPr>
          <a:xfrm>
            <a:off x="2144486" y="2520395"/>
            <a:ext cx="1760182" cy="1947763"/>
            <a:chOff x="2144486" y="2482295"/>
            <a:chExt cx="1760182" cy="1947763"/>
          </a:xfrm>
        </p:grpSpPr>
        <p:cxnSp>
          <p:nvCxnSpPr>
            <p:cNvPr id="42" name="Straight Arrow Connector 41"/>
            <p:cNvCxnSpPr/>
            <p:nvPr/>
          </p:nvCxnSpPr>
          <p:spPr>
            <a:xfrm>
              <a:off x="2144486" y="2482295"/>
              <a:ext cx="1760181" cy="17096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9" idx="1"/>
            </p:cNvCxnSpPr>
            <p:nvPr/>
          </p:nvCxnSpPr>
          <p:spPr>
            <a:xfrm>
              <a:off x="2173838" y="3468674"/>
              <a:ext cx="1730829" cy="9101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185256" y="4430058"/>
              <a:ext cx="171941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341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22" presetClass="entr" presetSubtype="8"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par>
                                <p:cTn id="36" presetID="22" presetClass="entr" presetSubtype="8"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par>
                          <p:cTn id="51" fill="hold">
                            <p:stCondLst>
                              <p:cond delay="1000"/>
                            </p:stCondLst>
                            <p:childTnLst>
                              <p:par>
                                <p:cTn id="52" presetID="1" presetClass="exit" presetSubtype="0" fill="hold" nodeType="afterEffect">
                                  <p:stCondLst>
                                    <p:cond delay="500"/>
                                  </p:stCondLst>
                                  <p:childTnLst>
                                    <p:set>
                                      <p:cBhvr>
                                        <p:cTn id="53" dur="1" fill="hold">
                                          <p:stCondLst>
                                            <p:cond delay="0"/>
                                          </p:stCondLst>
                                        </p:cTn>
                                        <p:tgtEl>
                                          <p:spTgt spid="57"/>
                                        </p:tgtEl>
                                        <p:attrNameLst>
                                          <p:attrName>style.visibility</p:attrName>
                                        </p:attrNameLst>
                                      </p:cBhvr>
                                      <p:to>
                                        <p:strVal val="hidden"/>
                                      </p:to>
                                    </p:set>
                                  </p:childTnLst>
                                </p:cTn>
                              </p:par>
                              <p:par>
                                <p:cTn id="54" presetID="1" presetClass="exit" presetSubtype="0" fill="hold" nodeType="withEffect">
                                  <p:stCondLst>
                                    <p:cond delay="500"/>
                                  </p:stCondLst>
                                  <p:childTnLst>
                                    <p:set>
                                      <p:cBhvr>
                                        <p:cTn id="55" dur="1" fill="hold">
                                          <p:stCondLst>
                                            <p:cond delay="0"/>
                                          </p:stCondLst>
                                        </p:cTn>
                                        <p:tgtEl>
                                          <p:spTgt spid="5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3250" y="3060700"/>
            <a:ext cx="7791450" cy="0"/>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a:xfrm>
            <a:off x="457200" y="347423"/>
            <a:ext cx="8229600" cy="1143000"/>
          </a:xfrm>
        </p:spPr>
        <p:txBody>
          <a:bodyPr>
            <a:normAutofit/>
          </a:bodyPr>
          <a:lstStyle/>
          <a:p>
            <a:r>
              <a:rPr lang="en-US" sz="3800" dirty="0" smtClean="0">
                <a:cs typeface="Helvetica Neue Medium"/>
              </a:rPr>
              <a:t>Study Existing Systems with SNOW</a:t>
            </a:r>
            <a:br>
              <a:rPr lang="en-US" sz="3800" dirty="0" smtClean="0">
                <a:cs typeface="Helvetica Neue Medium"/>
              </a:rPr>
            </a:br>
            <a:r>
              <a:rPr lang="en-US" sz="3100" dirty="0">
                <a:cs typeface="Helvetica Neue Medium"/>
              </a:rPr>
              <a:t>SNOW-optimal and </a:t>
            </a:r>
            <a:r>
              <a:rPr lang="en-US" sz="3100" dirty="0" smtClean="0">
                <a:cs typeface="Helvetica Neue Medium"/>
              </a:rPr>
              <a:t>latency-optimal</a:t>
            </a:r>
            <a:endParaRPr lang="en-US" sz="3800" dirty="0">
              <a:cs typeface="Helvetica Neue Medium"/>
            </a:endParaRPr>
          </a:p>
        </p:txBody>
      </p:sp>
      <p:sp>
        <p:nvSpPr>
          <p:cNvPr id="12" name="TextBox 11"/>
          <p:cNvSpPr txBox="1"/>
          <p:nvPr/>
        </p:nvSpPr>
        <p:spPr>
          <a:xfrm>
            <a:off x="8064500" y="495300"/>
            <a:ext cx="184666" cy="369332"/>
          </a:xfrm>
          <a:prstGeom prst="rect">
            <a:avLst/>
          </a:prstGeom>
          <a:noFill/>
        </p:spPr>
        <p:txBody>
          <a:bodyPr wrap="none" rtlCol="0">
            <a:spAutoFit/>
          </a:bodyPr>
          <a:lstStyle/>
          <a:p>
            <a:endParaRPr lang="en-US" dirty="0">
              <a:latin typeface="Helvetica Neue Medium"/>
            </a:endParaRPr>
          </a:p>
        </p:txBody>
      </p:sp>
      <p:sp>
        <p:nvSpPr>
          <p:cNvPr id="3" name="Slide Number Placeholder 2"/>
          <p:cNvSpPr>
            <a:spLocks noGrp="1"/>
          </p:cNvSpPr>
          <p:nvPr>
            <p:ph type="sldNum" sz="quarter" idx="12"/>
          </p:nvPr>
        </p:nvSpPr>
        <p:spPr/>
        <p:txBody>
          <a:bodyPr/>
          <a:lstStyle/>
          <a:p>
            <a:fld id="{50B1DDAB-F9A0-3B4E-801A-A0F89EF8BEF3}" type="slidenum">
              <a:rPr lang="en-US" smtClean="0"/>
              <a:t>18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633941368"/>
              </p:ext>
            </p:extLst>
          </p:nvPr>
        </p:nvGraphicFramePr>
        <p:xfrm>
          <a:off x="603250" y="1765300"/>
          <a:ext cx="7937500" cy="3665220"/>
        </p:xfrm>
        <a:graphic>
          <a:graphicData uri="http://schemas.openxmlformats.org/drawingml/2006/table">
            <a:tbl>
              <a:tblPr firstRow="1" bandRow="1">
                <a:tableStyleId>{5940675A-B579-460E-94D1-54222C63F5DA}</a:tableStyleId>
              </a:tblPr>
              <a:tblGrid>
                <a:gridCol w="3048000"/>
                <a:gridCol w="1193800"/>
                <a:gridCol w="1346200"/>
                <a:gridCol w="1206500"/>
                <a:gridCol w="1143000"/>
              </a:tblGrid>
              <a:tr h="652780">
                <a:tc gridSpan="5">
                  <a:txBody>
                    <a:bodyPr/>
                    <a:lstStyle/>
                    <a:p>
                      <a:pPr algn="ctr"/>
                      <a:endParaRPr lang="en-US" sz="3200" b="1"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52780">
                <a:tc>
                  <a:txBody>
                    <a:bodyPr/>
                    <a:lstStyle/>
                    <a:p>
                      <a:pPr algn="ctr"/>
                      <a:r>
                        <a:rPr lang="en-US" sz="3200" b="1" i="0" dirty="0" smtClean="0">
                          <a:latin typeface="Helvetica Neue Medium"/>
                          <a:cs typeface="Helvetica Neue Medium"/>
                        </a:rPr>
                        <a:t>System</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S</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N</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O</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W</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652780">
                <a:tc>
                  <a:txBody>
                    <a:bodyPr/>
                    <a:lstStyle/>
                    <a:p>
                      <a:pPr algn="ctr"/>
                      <a:r>
                        <a:rPr lang="en-US" sz="3200" b="0" i="0" dirty="0" smtClean="0">
                          <a:solidFill>
                            <a:srgbClr val="FFFFFF"/>
                          </a:solidFill>
                          <a:latin typeface="Helvetica Neue Medium"/>
                          <a:cs typeface="Helvetica Neue Medium"/>
                        </a:rPr>
                        <a:t>Spanner-Snap</a:t>
                      </a:r>
                    </a:p>
                    <a:p>
                      <a:pPr algn="ctr"/>
                      <a:r>
                        <a:rPr lang="en-US" sz="1800" b="0" i="0" dirty="0" smtClean="0">
                          <a:solidFill>
                            <a:srgbClr val="FFFFFF"/>
                          </a:solidFill>
                          <a:latin typeface="Helvetica Neue Medium"/>
                          <a:cs typeface="Helvetica Neue Medium"/>
                        </a:rPr>
                        <a:t>[OSDI’12]</a:t>
                      </a:r>
                      <a:endParaRPr lang="en-US" sz="18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652780">
                <a:tc>
                  <a:txBody>
                    <a:bodyPr/>
                    <a:lstStyle/>
                    <a:p>
                      <a:pPr algn="ctr"/>
                      <a:r>
                        <a:rPr lang="en-US" sz="3200" b="0" i="0" dirty="0" smtClean="0">
                          <a:solidFill>
                            <a:srgbClr val="FFFFFF"/>
                          </a:solidFill>
                          <a:latin typeface="Helvetica Neue Medium"/>
                          <a:cs typeface="Helvetica Neue Medium"/>
                        </a:rPr>
                        <a:t>Yesquel</a:t>
                      </a:r>
                    </a:p>
                    <a:p>
                      <a:pPr algn="ctr"/>
                      <a:r>
                        <a:rPr lang="en-US" sz="1800" b="0" i="0" dirty="0" smtClean="0">
                          <a:solidFill>
                            <a:srgbClr val="FFFFFF"/>
                          </a:solidFill>
                          <a:latin typeface="Helvetica Neue Medium"/>
                          <a:cs typeface="Helvetica Neue Medium"/>
                        </a:rPr>
                        <a:t>[SOSP’15]</a:t>
                      </a:r>
                      <a:endParaRPr lang="en-US" sz="18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652780">
                <a:tc>
                  <a:txBody>
                    <a:bodyPr/>
                    <a:lstStyle/>
                    <a:p>
                      <a:pPr algn="ctr"/>
                      <a:r>
                        <a:rPr lang="en-US" sz="3200" b="0" i="0" dirty="0" smtClean="0">
                          <a:solidFill>
                            <a:srgbClr val="FFFFFF"/>
                          </a:solidFill>
                          <a:latin typeface="Helvetica Neue Medium"/>
                          <a:cs typeface="Helvetica Neue Medium"/>
                        </a:rPr>
                        <a:t>MySQL Cluster</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4902200" y="3136962"/>
            <a:ext cx="2451616" cy="2301040"/>
          </a:xfrm>
          <a:prstGeom prst="rect">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03250" y="3075514"/>
            <a:ext cx="3041650" cy="861774"/>
          </a:xfrm>
          <a:prstGeom prst="rect">
            <a:avLst/>
          </a:prstGeom>
          <a:noFill/>
        </p:spPr>
        <p:txBody>
          <a:bodyPr wrap="square" rtlCol="0">
            <a:spAutoFit/>
          </a:bodyPr>
          <a:lstStyle/>
          <a:p>
            <a:pPr algn="ctr"/>
            <a:r>
              <a:rPr lang="en-US" sz="3200" dirty="0">
                <a:latin typeface="Helvetica Neue Medium"/>
                <a:cs typeface="Helvetica Neue Medium"/>
              </a:rPr>
              <a:t>Spanner-Snap</a:t>
            </a:r>
          </a:p>
          <a:p>
            <a:pPr algn="ctr"/>
            <a:r>
              <a:rPr lang="en-US" dirty="0">
                <a:latin typeface="Helvetica Neue Medium"/>
                <a:cs typeface="Helvetica Neue Medium"/>
              </a:rPr>
              <a:t>[</a:t>
            </a:r>
            <a:r>
              <a:rPr lang="en-US" dirty="0" smtClean="0">
                <a:latin typeface="Helvetica Neue Medium"/>
                <a:cs typeface="Helvetica Neue Medium"/>
              </a:rPr>
              <a:t>OSDI ’</a:t>
            </a:r>
            <a:r>
              <a:rPr lang="en-US" dirty="0">
                <a:latin typeface="Helvetica Neue Medium"/>
                <a:cs typeface="Helvetica Neue Medium"/>
              </a:rPr>
              <a:t>12</a:t>
            </a:r>
            <a:r>
              <a:rPr lang="en-US" dirty="0" smtClean="0">
                <a:latin typeface="Helvetica Neue Medium"/>
                <a:cs typeface="Helvetica Neue Medium"/>
              </a:rPr>
              <a:t>]</a:t>
            </a:r>
            <a:endParaRPr lang="en-US" dirty="0">
              <a:latin typeface="Helvetica Neue Medium"/>
              <a:cs typeface="Helvetica Neue Medium"/>
            </a:endParaRPr>
          </a:p>
        </p:txBody>
      </p:sp>
      <p:sp>
        <p:nvSpPr>
          <p:cNvPr id="14" name="TextBox 13"/>
          <p:cNvSpPr txBox="1"/>
          <p:nvPr/>
        </p:nvSpPr>
        <p:spPr>
          <a:xfrm>
            <a:off x="603250" y="3938201"/>
            <a:ext cx="3041650" cy="861774"/>
          </a:xfrm>
          <a:prstGeom prst="rect">
            <a:avLst/>
          </a:prstGeom>
          <a:noFill/>
        </p:spPr>
        <p:txBody>
          <a:bodyPr wrap="square" rtlCol="0">
            <a:spAutoFit/>
          </a:bodyPr>
          <a:lstStyle/>
          <a:p>
            <a:pPr algn="ctr"/>
            <a:r>
              <a:rPr lang="en-US" sz="3200" dirty="0" smtClean="0">
                <a:latin typeface="Helvetica Neue Medium"/>
                <a:cs typeface="Helvetica Neue Medium"/>
              </a:rPr>
              <a:t>Yesquel</a:t>
            </a:r>
            <a:endParaRPr lang="en-US" sz="3200" dirty="0">
              <a:latin typeface="Helvetica Neue Medium"/>
              <a:cs typeface="Helvetica Neue Medium"/>
            </a:endParaRPr>
          </a:p>
          <a:p>
            <a:pPr algn="ctr"/>
            <a:r>
              <a:rPr lang="en-US" dirty="0" smtClean="0">
                <a:latin typeface="Helvetica Neue Medium"/>
                <a:cs typeface="Helvetica Neue Medium"/>
              </a:rPr>
              <a:t>[SOSP ’15]</a:t>
            </a:r>
            <a:endParaRPr lang="en-US" dirty="0">
              <a:latin typeface="Helvetica Neue Medium"/>
              <a:cs typeface="Helvetica Neue Medium"/>
            </a:endParaRPr>
          </a:p>
        </p:txBody>
      </p:sp>
      <p:sp>
        <p:nvSpPr>
          <p:cNvPr id="15" name="TextBox 14"/>
          <p:cNvSpPr txBox="1"/>
          <p:nvPr/>
        </p:nvSpPr>
        <p:spPr>
          <a:xfrm>
            <a:off x="603250" y="4799975"/>
            <a:ext cx="3041650" cy="584776"/>
          </a:xfrm>
          <a:prstGeom prst="rect">
            <a:avLst/>
          </a:prstGeom>
          <a:noFill/>
        </p:spPr>
        <p:txBody>
          <a:bodyPr wrap="square" rtlCol="0">
            <a:spAutoFit/>
          </a:bodyPr>
          <a:lstStyle/>
          <a:p>
            <a:pPr algn="ctr"/>
            <a:r>
              <a:rPr lang="en-US" sz="3200" dirty="0" smtClean="0">
                <a:latin typeface="Helvetica Neue Medium"/>
                <a:cs typeface="Helvetica Neue Medium"/>
              </a:rPr>
              <a:t>MySQL Cluster</a:t>
            </a:r>
            <a:endParaRPr lang="en-US" dirty="0">
              <a:latin typeface="Helvetica Neue Medium"/>
              <a:cs typeface="Helvetica Neue Medium"/>
            </a:endParaRPr>
          </a:p>
        </p:txBody>
      </p:sp>
      <p:sp>
        <p:nvSpPr>
          <p:cNvPr id="16" name="TextBox 15"/>
          <p:cNvSpPr txBox="1"/>
          <p:nvPr/>
        </p:nvSpPr>
        <p:spPr>
          <a:xfrm>
            <a:off x="4851400" y="3195065"/>
            <a:ext cx="1320800"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17" name="TextBox 16"/>
          <p:cNvSpPr txBox="1"/>
          <p:nvPr/>
        </p:nvSpPr>
        <p:spPr>
          <a:xfrm>
            <a:off x="9296400" y="4548138"/>
            <a:ext cx="1320800" cy="369332"/>
          </a:xfrm>
          <a:prstGeom prst="rect">
            <a:avLst/>
          </a:prstGeom>
          <a:noFill/>
        </p:spPr>
        <p:txBody>
          <a:bodyPr wrap="square" rtlCol="0">
            <a:spAutoFit/>
          </a:bodyPr>
          <a:lstStyle/>
          <a:p>
            <a:pPr algn="ctr"/>
            <a:endParaRPr lang="en-US" dirty="0">
              <a:latin typeface="Helvetica Neue Medium"/>
              <a:cs typeface="Helvetica Neue Medium"/>
            </a:endParaRPr>
          </a:p>
        </p:txBody>
      </p:sp>
      <p:sp>
        <p:nvSpPr>
          <p:cNvPr id="18" name="TextBox 17"/>
          <p:cNvSpPr txBox="1"/>
          <p:nvPr/>
        </p:nvSpPr>
        <p:spPr>
          <a:xfrm>
            <a:off x="3644900" y="3206880"/>
            <a:ext cx="1206500" cy="584776"/>
          </a:xfrm>
          <a:prstGeom prst="rect">
            <a:avLst/>
          </a:prstGeom>
          <a:noFill/>
        </p:spPr>
        <p:txBody>
          <a:bodyPr wrap="square" rtlCol="0">
            <a:spAutoFit/>
          </a:bodyPr>
          <a:lstStyle/>
          <a:p>
            <a:pPr algn="ctr"/>
            <a:r>
              <a:rPr lang="en-US" sz="3200" dirty="0" smtClean="0">
                <a:latin typeface="Helvetica Neue Medium"/>
                <a:cs typeface="Helvetica Neue Medium"/>
                <a:sym typeface="Zapf Dingbats"/>
              </a:rPr>
              <a:t>✖</a:t>
            </a:r>
            <a:endParaRPr lang="en-US" sz="3200" dirty="0">
              <a:latin typeface="Helvetica Neue Medium"/>
              <a:cs typeface="Helvetica Neue Medium"/>
            </a:endParaRPr>
          </a:p>
        </p:txBody>
      </p:sp>
      <p:sp>
        <p:nvSpPr>
          <p:cNvPr id="19" name="TextBox 18"/>
          <p:cNvSpPr txBox="1"/>
          <p:nvPr/>
        </p:nvSpPr>
        <p:spPr>
          <a:xfrm>
            <a:off x="3644900" y="4065994"/>
            <a:ext cx="1206500" cy="584776"/>
          </a:xfrm>
          <a:prstGeom prst="rect">
            <a:avLst/>
          </a:prstGeom>
          <a:noFill/>
        </p:spPr>
        <p:txBody>
          <a:bodyPr wrap="square" rtlCol="0">
            <a:spAutoFit/>
          </a:bodyPr>
          <a:lstStyle/>
          <a:p>
            <a:pPr algn="ctr"/>
            <a:r>
              <a:rPr lang="en-US" sz="3200" dirty="0" smtClean="0">
                <a:latin typeface="Helvetica Neue Medium"/>
                <a:cs typeface="Helvetica Neue Medium"/>
                <a:sym typeface="Zapf Dingbats"/>
              </a:rPr>
              <a:t>✖</a:t>
            </a:r>
            <a:endParaRPr lang="en-US" sz="3200" dirty="0">
              <a:latin typeface="Helvetica Neue Medium"/>
              <a:cs typeface="Helvetica Neue Medium"/>
            </a:endParaRPr>
          </a:p>
        </p:txBody>
      </p:sp>
      <p:sp>
        <p:nvSpPr>
          <p:cNvPr id="20" name="TextBox 19"/>
          <p:cNvSpPr txBox="1"/>
          <p:nvPr/>
        </p:nvSpPr>
        <p:spPr>
          <a:xfrm>
            <a:off x="3644900" y="4819155"/>
            <a:ext cx="1206500" cy="584776"/>
          </a:xfrm>
          <a:prstGeom prst="rect">
            <a:avLst/>
          </a:prstGeom>
          <a:noFill/>
        </p:spPr>
        <p:txBody>
          <a:bodyPr wrap="square" rtlCol="0">
            <a:spAutoFit/>
          </a:bodyPr>
          <a:lstStyle/>
          <a:p>
            <a:pPr algn="ctr"/>
            <a:r>
              <a:rPr lang="en-US" sz="3200" dirty="0" smtClean="0">
                <a:latin typeface="Helvetica Neue Medium"/>
                <a:cs typeface="Helvetica Neue Medium"/>
                <a:sym typeface="Zapf Dingbats"/>
              </a:rPr>
              <a:t>✖</a:t>
            </a:r>
            <a:endParaRPr lang="en-US" sz="3200" dirty="0">
              <a:latin typeface="Helvetica Neue Medium"/>
              <a:cs typeface="Helvetica Neue Medium"/>
            </a:endParaRPr>
          </a:p>
        </p:txBody>
      </p:sp>
      <p:sp>
        <p:nvSpPr>
          <p:cNvPr id="21" name="TextBox 20"/>
          <p:cNvSpPr txBox="1"/>
          <p:nvPr/>
        </p:nvSpPr>
        <p:spPr>
          <a:xfrm>
            <a:off x="4851400" y="4067244"/>
            <a:ext cx="1320800"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22" name="TextBox 21"/>
          <p:cNvSpPr txBox="1"/>
          <p:nvPr/>
        </p:nvSpPr>
        <p:spPr>
          <a:xfrm>
            <a:off x="4851400" y="4805830"/>
            <a:ext cx="1320800"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23" name="TextBox 22"/>
          <p:cNvSpPr txBox="1"/>
          <p:nvPr/>
        </p:nvSpPr>
        <p:spPr>
          <a:xfrm>
            <a:off x="6210300" y="3194180"/>
            <a:ext cx="1206500"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24" name="TextBox 23"/>
          <p:cNvSpPr txBox="1"/>
          <p:nvPr/>
        </p:nvSpPr>
        <p:spPr>
          <a:xfrm>
            <a:off x="6210300" y="4065994"/>
            <a:ext cx="1206500"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25" name="TextBox 24"/>
          <p:cNvSpPr txBox="1"/>
          <p:nvPr/>
        </p:nvSpPr>
        <p:spPr>
          <a:xfrm>
            <a:off x="6210300" y="4799975"/>
            <a:ext cx="1206500"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26" name="TextBox 25"/>
          <p:cNvSpPr txBox="1"/>
          <p:nvPr/>
        </p:nvSpPr>
        <p:spPr>
          <a:xfrm>
            <a:off x="7404616" y="3194180"/>
            <a:ext cx="1206500"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27" name="TextBox 26"/>
          <p:cNvSpPr txBox="1"/>
          <p:nvPr/>
        </p:nvSpPr>
        <p:spPr>
          <a:xfrm>
            <a:off x="7404616" y="4065994"/>
            <a:ext cx="1206500"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28" name="TextBox 27"/>
          <p:cNvSpPr txBox="1"/>
          <p:nvPr/>
        </p:nvSpPr>
        <p:spPr>
          <a:xfrm>
            <a:off x="7404616" y="4799975"/>
            <a:ext cx="1206500"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30" name="Rectangle 29"/>
          <p:cNvSpPr/>
          <p:nvPr/>
        </p:nvSpPr>
        <p:spPr>
          <a:xfrm>
            <a:off x="3727450" y="3136961"/>
            <a:ext cx="1085850" cy="2309999"/>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0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603250" y="2819400"/>
            <a:ext cx="7791450" cy="0"/>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a:xfrm>
            <a:off x="457200" y="347423"/>
            <a:ext cx="8229600" cy="1143000"/>
          </a:xfrm>
        </p:spPr>
        <p:txBody>
          <a:bodyPr>
            <a:normAutofit/>
          </a:bodyPr>
          <a:lstStyle/>
          <a:p>
            <a:r>
              <a:rPr lang="en-US" sz="3800" dirty="0">
                <a:cs typeface="Helvetica Neue Medium"/>
              </a:rPr>
              <a:t>Study Existing Systems with SNOW</a:t>
            </a:r>
            <a:br>
              <a:rPr lang="en-US" sz="3800" dirty="0">
                <a:cs typeface="Helvetica Neue Medium"/>
              </a:rPr>
            </a:br>
            <a:r>
              <a:rPr lang="en-US" sz="3100" dirty="0" smtClean="0">
                <a:cs typeface="Helvetica Neue Medium"/>
              </a:rPr>
              <a:t>SNOW-optimal</a:t>
            </a:r>
            <a:endParaRPr lang="en-US" sz="3800" dirty="0">
              <a:cs typeface="Helvetica Neue Medium"/>
            </a:endParaRPr>
          </a:p>
        </p:txBody>
      </p:sp>
      <p:sp>
        <p:nvSpPr>
          <p:cNvPr id="12" name="TextBox 11"/>
          <p:cNvSpPr txBox="1"/>
          <p:nvPr/>
        </p:nvSpPr>
        <p:spPr>
          <a:xfrm>
            <a:off x="8064500" y="495300"/>
            <a:ext cx="184666" cy="369332"/>
          </a:xfrm>
          <a:prstGeom prst="rect">
            <a:avLst/>
          </a:prstGeom>
          <a:noFill/>
        </p:spPr>
        <p:txBody>
          <a:bodyPr wrap="none" rtlCol="0">
            <a:spAutoFit/>
          </a:bodyPr>
          <a:lstStyle/>
          <a:p>
            <a:endParaRPr lang="en-US" dirty="0">
              <a:latin typeface="Helvetica Neue Medium"/>
            </a:endParaRPr>
          </a:p>
        </p:txBody>
      </p:sp>
      <p:sp>
        <p:nvSpPr>
          <p:cNvPr id="3" name="Slide Number Placeholder 2"/>
          <p:cNvSpPr>
            <a:spLocks noGrp="1"/>
          </p:cNvSpPr>
          <p:nvPr>
            <p:ph type="sldNum" sz="quarter" idx="12"/>
          </p:nvPr>
        </p:nvSpPr>
        <p:spPr/>
        <p:txBody>
          <a:bodyPr/>
          <a:lstStyle/>
          <a:p>
            <a:fld id="{50B1DDAB-F9A0-3B4E-801A-A0F89EF8BEF3}" type="slidenum">
              <a:rPr lang="en-US" smtClean="0"/>
              <a:t>19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496759688"/>
              </p:ext>
            </p:extLst>
          </p:nvPr>
        </p:nvGraphicFramePr>
        <p:xfrm>
          <a:off x="603250" y="1651000"/>
          <a:ext cx="7937500" cy="4328160"/>
        </p:xfrm>
        <a:graphic>
          <a:graphicData uri="http://schemas.openxmlformats.org/drawingml/2006/table">
            <a:tbl>
              <a:tblPr firstRow="1" bandRow="1">
                <a:tableStyleId>{2D5ABB26-0587-4C30-8999-92F81FD0307C}</a:tableStyleId>
              </a:tblPr>
              <a:tblGrid>
                <a:gridCol w="3048000"/>
                <a:gridCol w="1193800"/>
                <a:gridCol w="1346200"/>
                <a:gridCol w="1206500"/>
                <a:gridCol w="1143000"/>
              </a:tblGrid>
              <a:tr h="559845">
                <a:tc gridSpan="5">
                  <a:txBody>
                    <a:bodyPr/>
                    <a:lstStyle/>
                    <a:p>
                      <a:pPr algn="ctr"/>
                      <a:endParaRPr lang="en-US" sz="3200" b="1"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59845">
                <a:tc>
                  <a:txBody>
                    <a:bodyPr/>
                    <a:lstStyle/>
                    <a:p>
                      <a:pPr algn="ctr"/>
                      <a:r>
                        <a:rPr lang="en-US" sz="3200" b="1" i="0" dirty="0" smtClean="0">
                          <a:latin typeface="Helvetica Neue Medium"/>
                          <a:cs typeface="Helvetica Neue Medium"/>
                        </a:rPr>
                        <a:t>System</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S</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N</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O</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W</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559845">
                <a:tc>
                  <a:txBody>
                    <a:bodyPr/>
                    <a:lstStyle/>
                    <a:p>
                      <a:pPr algn="ctr"/>
                      <a:r>
                        <a:rPr lang="en-US" sz="3200" b="0" i="0" dirty="0" smtClean="0">
                          <a:latin typeface="Helvetica Neue Medium"/>
                          <a:cs typeface="Helvetica Neue Medium"/>
                        </a:rPr>
                        <a:t>Eiger </a:t>
                      </a:r>
                      <a:r>
                        <a:rPr lang="en-US" sz="1800" b="0" i="0" dirty="0" smtClean="0">
                          <a:latin typeface="Helvetica Neue Medium"/>
                          <a:cs typeface="Helvetica Neue Medium"/>
                        </a:rPr>
                        <a:t>[NSDI ’13]</a:t>
                      </a:r>
                      <a:endParaRPr lang="en-US" sz="18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rPr>
                        <a:t>≤ 3</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559845">
                <a:tc>
                  <a:txBody>
                    <a:bodyPr/>
                    <a:lstStyle/>
                    <a:p>
                      <a:pPr algn="ctr"/>
                      <a:r>
                        <a:rPr lang="en-US" sz="3200" b="0" i="0" dirty="0" smtClean="0">
                          <a:latin typeface="Helvetica Neue Medium"/>
                          <a:cs typeface="Helvetica Neue Medium"/>
                        </a:rPr>
                        <a:t>DrTM </a:t>
                      </a:r>
                      <a:r>
                        <a:rPr lang="en-US" sz="1800" b="0" i="0" dirty="0" smtClean="0">
                          <a:latin typeface="Helvetica Neue Medium"/>
                          <a:cs typeface="Helvetica Neue Medium"/>
                        </a:rPr>
                        <a:t>[SOSP ’15]</a:t>
                      </a:r>
                      <a:endParaRPr lang="en-US" sz="18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rPr>
                        <a:t>≥ 1</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559845">
                <a:tc>
                  <a:txBody>
                    <a:bodyPr/>
                    <a:lstStyle/>
                    <a:p>
                      <a:pPr algn="ctr"/>
                      <a:r>
                        <a:rPr lang="en-US" sz="3200" b="0" i="0" dirty="0" smtClean="0">
                          <a:latin typeface="Helvetica Neue Medium"/>
                          <a:cs typeface="Helvetica Neue Medium"/>
                        </a:rPr>
                        <a:t>RIFL </a:t>
                      </a:r>
                      <a:r>
                        <a:rPr lang="en-US" sz="1800" b="0" i="0" dirty="0" smtClean="0">
                          <a:latin typeface="Helvetica Neue Medium"/>
                          <a:cs typeface="Helvetica Neue Medium"/>
                        </a:rPr>
                        <a:t>[SOSP ’15]</a:t>
                      </a:r>
                      <a:endParaRPr lang="en-US" sz="18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rPr>
                        <a:t>≥ 2</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559845">
                <a:tc>
                  <a:txBody>
                    <a:bodyPr/>
                    <a:lstStyle/>
                    <a:p>
                      <a:pPr algn="ctr"/>
                      <a:r>
                        <a:rPr lang="en-US" sz="3200" b="0" i="0" dirty="0" smtClean="0">
                          <a:latin typeface="Helvetica Neue Medium"/>
                          <a:cs typeface="Helvetica Neue Medium"/>
                        </a:rPr>
                        <a:t>Sinfonia </a:t>
                      </a:r>
                      <a:r>
                        <a:rPr lang="en-US" sz="1800" b="0" i="0" dirty="0" smtClean="0">
                          <a:latin typeface="Helvetica Neue Medium"/>
                          <a:cs typeface="Helvetica Neue Medium"/>
                        </a:rPr>
                        <a:t>[SOSP ’07]</a:t>
                      </a:r>
                      <a:endParaRPr lang="en-US" sz="18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rPr>
                        <a:t>≥ 2</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825035">
                <a:tc>
                  <a:txBody>
                    <a:bodyPr/>
                    <a:lstStyle/>
                    <a:p>
                      <a:pPr algn="ctr"/>
                      <a:r>
                        <a:rPr lang="en-US" sz="3200" b="0" i="0" dirty="0" smtClean="0">
                          <a:latin typeface="Helvetica Neue Medium"/>
                          <a:cs typeface="Helvetica Neue Medium"/>
                        </a:rPr>
                        <a:t>Spanner-RO </a:t>
                      </a:r>
                      <a:r>
                        <a:rPr lang="en-US" sz="1800" b="0" i="0" dirty="0" smtClean="0">
                          <a:latin typeface="Helvetica Neue Medium"/>
                          <a:cs typeface="Helvetica Neue Medium"/>
                        </a:rPr>
                        <a:t>[OSDI ’12]</a:t>
                      </a:r>
                      <a:endParaRPr lang="en-US" sz="18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solidFill>
                            <a:srgbClr val="FFFFFF"/>
                          </a:solidFill>
                          <a:latin typeface="Helvetica Neue Medium"/>
                          <a:cs typeface="Helvetica Neue Medium"/>
                          <a:sym typeface="Zapf Dingbats"/>
                        </a:rPr>
                        <a:t>✔</a:t>
                      </a:r>
                      <a:endParaRPr lang="en-US" sz="3200" b="0" i="0" dirty="0">
                        <a:solidFill>
                          <a:srgbClr val="FFFF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6166366" y="2884916"/>
            <a:ext cx="1231900" cy="224588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858266" y="5130800"/>
            <a:ext cx="1308100" cy="84836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657600" y="5250330"/>
            <a:ext cx="1175266"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15" name="TextBox 14"/>
          <p:cNvSpPr txBox="1"/>
          <p:nvPr/>
        </p:nvSpPr>
        <p:spPr>
          <a:xfrm>
            <a:off x="6191766" y="5255560"/>
            <a:ext cx="1175266"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16" name="TextBox 15"/>
          <p:cNvSpPr txBox="1"/>
          <p:nvPr/>
        </p:nvSpPr>
        <p:spPr>
          <a:xfrm>
            <a:off x="7378184" y="5255560"/>
            <a:ext cx="1175266" cy="584776"/>
          </a:xfrm>
          <a:prstGeom prst="rect">
            <a:avLst/>
          </a:prstGeom>
          <a:noFill/>
        </p:spPr>
        <p:txBody>
          <a:bodyPr wrap="square" rtlCol="0">
            <a:spAutoFit/>
          </a:bodyPr>
          <a:lstStyle/>
          <a:p>
            <a:pPr algn="ctr"/>
            <a:r>
              <a:rPr lang="en-US" sz="3200" dirty="0">
                <a:latin typeface="Helvetica Neue Medium"/>
                <a:cs typeface="Helvetica Neue Medium"/>
                <a:sym typeface="Zapf Dingbats"/>
              </a:rPr>
              <a:t>✔</a:t>
            </a:r>
            <a:endParaRPr lang="en-US" dirty="0">
              <a:latin typeface="Helvetica Neue Medium"/>
              <a:cs typeface="Helvetica Neue Medium"/>
            </a:endParaRPr>
          </a:p>
        </p:txBody>
      </p:sp>
      <p:sp>
        <p:nvSpPr>
          <p:cNvPr id="17" name="TextBox 16"/>
          <p:cNvSpPr txBox="1"/>
          <p:nvPr/>
        </p:nvSpPr>
        <p:spPr>
          <a:xfrm>
            <a:off x="4832866" y="5250330"/>
            <a:ext cx="1333500" cy="584776"/>
          </a:xfrm>
          <a:prstGeom prst="rect">
            <a:avLst/>
          </a:prstGeom>
          <a:noFill/>
        </p:spPr>
        <p:txBody>
          <a:bodyPr wrap="square" rtlCol="0">
            <a:spAutoFit/>
          </a:bodyPr>
          <a:lstStyle/>
          <a:p>
            <a:pPr algn="ctr"/>
            <a:r>
              <a:rPr lang="en-US" sz="3200" dirty="0" smtClean="0">
                <a:latin typeface="Helvetica Neue Medium"/>
                <a:cs typeface="Helvetica Neue Medium"/>
                <a:sym typeface="Zapf Dingbats"/>
              </a:rPr>
              <a:t>✖</a:t>
            </a:r>
            <a:endParaRPr lang="en-US" sz="3200" dirty="0">
              <a:latin typeface="Helvetica Neue Medium"/>
              <a:cs typeface="Helvetica Neue Medium"/>
            </a:endParaRPr>
          </a:p>
        </p:txBody>
      </p:sp>
    </p:spTree>
    <p:extLst>
      <p:ext uri="{BB962C8B-B14F-4D97-AF65-F5344CB8AC3E}">
        <p14:creationId xmlns:p14="http://schemas.microsoft.com/office/powerpoint/2010/main" val="1428719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Are Huge</a:t>
            </a:r>
            <a:endParaRPr lang="en-US" dirty="0"/>
          </a:p>
        </p:txBody>
      </p:sp>
      <p:pic>
        <p:nvPicPr>
          <p:cNvPr id="5" name="Content Placeholder 4" descr="globe.jpg"/>
          <p:cNvPicPr>
            <a:picLocks noGrp="1" noChangeAspect="1"/>
          </p:cNvPicPr>
          <p:nvPr>
            <p:ph idx="1"/>
          </p:nvPr>
        </p:nvPicPr>
        <p:blipFill>
          <a:blip r:embed="rId3">
            <a:extLst>
              <a:ext uri="{28A0092B-C50C-407E-A947-70E740481C1C}">
                <a14:useLocalDpi xmlns:a14="http://schemas.microsoft.com/office/drawing/2010/main" val="0"/>
              </a:ext>
            </a:extLst>
          </a:blip>
          <a:srcRect l="3201" r="3201"/>
          <a:stretch>
            <a:fillRect/>
          </a:stretch>
        </p:blipFill>
        <p:spPr/>
      </p:pic>
      <p:sp>
        <p:nvSpPr>
          <p:cNvPr id="4" name="Slide Number Placeholder 3"/>
          <p:cNvSpPr>
            <a:spLocks noGrp="1"/>
          </p:cNvSpPr>
          <p:nvPr>
            <p:ph type="sldNum" sz="quarter" idx="12"/>
          </p:nvPr>
        </p:nvSpPr>
        <p:spPr/>
        <p:txBody>
          <a:bodyPr/>
          <a:lstStyle/>
          <a:p>
            <a:fld id="{50B1DDAB-F9A0-3B4E-801A-A0F89EF8BEF3}" type="slidenum">
              <a:rPr lang="en-US" smtClean="0"/>
              <a:t>2</a:t>
            </a:fld>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6469" y="2140989"/>
            <a:ext cx="907011" cy="907011"/>
          </a:xfrm>
          <a:prstGeom prst="rect">
            <a:avLst/>
          </a:prstGeom>
        </p:spPr>
      </p:pic>
      <p:pic>
        <p:nvPicPr>
          <p:cNvPr id="7" name="Picture 6" descr="amazon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3172205"/>
            <a:ext cx="932688" cy="932688"/>
          </a:xfrm>
          <a:prstGeom prst="rect">
            <a:avLst/>
          </a:prstGeom>
        </p:spPr>
      </p:pic>
      <p:pic>
        <p:nvPicPr>
          <p:cNvPr id="8" name="Picture 7" descr="uber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8673" y="4779239"/>
            <a:ext cx="910899" cy="906321"/>
          </a:xfrm>
          <a:prstGeom prst="rect">
            <a:avLst/>
          </a:prstGeom>
        </p:spPr>
      </p:pic>
      <p:pic>
        <p:nvPicPr>
          <p:cNvPr id="9" name="Picture 8" descr="youtub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2772" y="1778000"/>
            <a:ext cx="914400" cy="914400"/>
          </a:xfrm>
          <a:prstGeom prst="rect">
            <a:avLst/>
          </a:prstGeom>
        </p:spPr>
      </p:pic>
      <p:pic>
        <p:nvPicPr>
          <p:cNvPr id="10" name="Picture 9" descr="netflix.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572" y="3273805"/>
            <a:ext cx="914400" cy="914400"/>
          </a:xfrm>
          <a:prstGeom prst="rect">
            <a:avLst/>
          </a:prstGeom>
        </p:spPr>
      </p:pic>
      <p:pic>
        <p:nvPicPr>
          <p:cNvPr id="11" name="Picture 10" descr="linkedi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4052" y="2950439"/>
            <a:ext cx="914400" cy="914400"/>
          </a:xfrm>
          <a:prstGeom prst="rect">
            <a:avLst/>
          </a:prstGeom>
        </p:spPr>
      </p:pic>
      <p:pic>
        <p:nvPicPr>
          <p:cNvPr id="12" name="Picture 11" descr="alibaba.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67301" y="1783589"/>
            <a:ext cx="908811" cy="908811"/>
          </a:xfrm>
          <a:prstGeom prst="rect">
            <a:avLst/>
          </a:prstGeom>
        </p:spPr>
      </p:pic>
      <p:pic>
        <p:nvPicPr>
          <p:cNvPr id="13" name="Picture 12" descr="gmai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9301" y="4504901"/>
            <a:ext cx="982471" cy="982471"/>
          </a:xfrm>
          <a:prstGeom prst="rect">
            <a:avLst/>
          </a:prstGeom>
        </p:spPr>
      </p:pic>
      <p:pic>
        <p:nvPicPr>
          <p:cNvPr id="14" name="Picture 13" descr="bing.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15712" y="4978400"/>
            <a:ext cx="1041400" cy="585788"/>
          </a:xfrm>
          <a:prstGeom prst="rect">
            <a:avLst/>
          </a:prstGeom>
        </p:spPr>
      </p:pic>
      <p:pic>
        <p:nvPicPr>
          <p:cNvPr id="15" name="Picture 14" descr="twitte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94200" y="3606800"/>
            <a:ext cx="914400" cy="914400"/>
          </a:xfrm>
          <a:prstGeom prst="rect">
            <a:avLst/>
          </a:prstGeom>
        </p:spPr>
      </p:pic>
      <p:pic>
        <p:nvPicPr>
          <p:cNvPr id="16" name="Picture 15" descr="instagra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2069" y="3464648"/>
            <a:ext cx="914400" cy="914400"/>
          </a:xfrm>
          <a:prstGeom prst="rect">
            <a:avLst/>
          </a:prstGeom>
        </p:spPr>
      </p:pic>
      <p:pic>
        <p:nvPicPr>
          <p:cNvPr id="17" name="Picture 16" descr="yahoo.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74649" y="4137405"/>
            <a:ext cx="909403" cy="914400"/>
          </a:xfrm>
          <a:prstGeom prst="rect">
            <a:avLst/>
          </a:prstGeom>
        </p:spPr>
      </p:pic>
      <p:pic>
        <p:nvPicPr>
          <p:cNvPr id="21" name="Picture 20" descr="zhifubao.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00800" y="2133600"/>
            <a:ext cx="914400" cy="914400"/>
          </a:xfrm>
          <a:prstGeom prst="rect">
            <a:avLst/>
          </a:prstGeom>
        </p:spPr>
      </p:pic>
    </p:spTree>
    <p:extLst>
      <p:ext uri="{BB962C8B-B14F-4D97-AF65-F5344CB8AC3E}">
        <p14:creationId xmlns:p14="http://schemas.microsoft.com/office/powerpoint/2010/main" val="394101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37100" y="3644899"/>
            <a:ext cx="2514600" cy="556973"/>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79450" y="3022600"/>
            <a:ext cx="7791450" cy="0"/>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a:xfrm>
            <a:off x="457200" y="347423"/>
            <a:ext cx="8229600" cy="1143000"/>
          </a:xfrm>
        </p:spPr>
        <p:txBody>
          <a:bodyPr>
            <a:normAutofit/>
          </a:bodyPr>
          <a:lstStyle/>
          <a:p>
            <a:r>
              <a:rPr lang="en-US" sz="3800" dirty="0">
                <a:cs typeface="Helvetica Neue Medium"/>
              </a:rPr>
              <a:t>Study Existing Systems with SNOW</a:t>
            </a:r>
            <a:br>
              <a:rPr lang="en-US" sz="3800" dirty="0">
                <a:cs typeface="Helvetica Neue Medium"/>
              </a:rPr>
            </a:br>
            <a:r>
              <a:rPr lang="en-US" sz="3100" dirty="0" smtClean="0">
                <a:cs typeface="Helvetica Neue Medium"/>
              </a:rPr>
              <a:t>Candidates for Improvement</a:t>
            </a:r>
            <a:endParaRPr lang="en-US" sz="3800" dirty="0">
              <a:cs typeface="Helvetica Neue Medium"/>
            </a:endParaRPr>
          </a:p>
        </p:txBody>
      </p:sp>
      <p:sp>
        <p:nvSpPr>
          <p:cNvPr id="12" name="TextBox 11"/>
          <p:cNvSpPr txBox="1"/>
          <p:nvPr/>
        </p:nvSpPr>
        <p:spPr>
          <a:xfrm>
            <a:off x="8064500" y="495300"/>
            <a:ext cx="184666" cy="369332"/>
          </a:xfrm>
          <a:prstGeom prst="rect">
            <a:avLst/>
          </a:prstGeom>
          <a:noFill/>
        </p:spPr>
        <p:txBody>
          <a:bodyPr wrap="none" rtlCol="0">
            <a:spAutoFit/>
          </a:bodyPr>
          <a:lstStyle/>
          <a:p>
            <a:endParaRPr lang="en-US" dirty="0">
              <a:latin typeface="Helvetica Neue Medium"/>
            </a:endParaRPr>
          </a:p>
        </p:txBody>
      </p:sp>
      <p:sp>
        <p:nvSpPr>
          <p:cNvPr id="3" name="Slide Number Placeholder 2"/>
          <p:cNvSpPr>
            <a:spLocks noGrp="1"/>
          </p:cNvSpPr>
          <p:nvPr>
            <p:ph type="sldNum" sz="quarter" idx="12"/>
          </p:nvPr>
        </p:nvSpPr>
        <p:spPr/>
        <p:txBody>
          <a:bodyPr/>
          <a:lstStyle/>
          <a:p>
            <a:fld id="{50B1DDAB-F9A0-3B4E-801A-A0F89EF8BEF3}" type="slidenum">
              <a:rPr lang="en-US" smtClean="0"/>
              <a:t>20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78274503"/>
              </p:ext>
            </p:extLst>
          </p:nvPr>
        </p:nvGraphicFramePr>
        <p:xfrm>
          <a:off x="476250" y="1892301"/>
          <a:ext cx="7937500" cy="4179410"/>
        </p:xfrm>
        <a:graphic>
          <a:graphicData uri="http://schemas.openxmlformats.org/drawingml/2006/table">
            <a:tbl>
              <a:tblPr firstRow="1" bandRow="1">
                <a:tableStyleId>{2D5ABB26-0587-4C30-8999-92F81FD0307C}</a:tableStyleId>
              </a:tblPr>
              <a:tblGrid>
                <a:gridCol w="3048000"/>
                <a:gridCol w="1193800"/>
                <a:gridCol w="1346200"/>
                <a:gridCol w="1206500"/>
                <a:gridCol w="1143000"/>
              </a:tblGrid>
              <a:tr h="556617">
                <a:tc gridSpan="5">
                  <a:txBody>
                    <a:bodyPr/>
                    <a:lstStyle/>
                    <a:p>
                      <a:pPr algn="ctr"/>
                      <a:endParaRPr lang="en-US" sz="3200" b="1"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56617">
                <a:tc>
                  <a:txBody>
                    <a:bodyPr/>
                    <a:lstStyle/>
                    <a:p>
                      <a:pPr algn="ctr"/>
                      <a:r>
                        <a:rPr lang="en-US" sz="3200" b="1" i="0" dirty="0" smtClean="0">
                          <a:latin typeface="Helvetica Neue Medium"/>
                          <a:cs typeface="Helvetica Neue Medium"/>
                        </a:rPr>
                        <a:t>System</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S</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N</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O</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smtClean="0">
                          <a:latin typeface="Helvetica Neue Medium"/>
                          <a:cs typeface="Helvetica Neue Medium"/>
                        </a:rPr>
                        <a:t>W</a:t>
                      </a:r>
                      <a:endParaRPr lang="en-US" sz="3200" b="1" i="0" dirty="0">
                        <a:solidFill>
                          <a:srgbClr val="3366FF"/>
                        </a:solidFill>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556617">
                <a:tc>
                  <a:txBody>
                    <a:bodyPr/>
                    <a:lstStyle/>
                    <a:p>
                      <a:pPr algn="ctr"/>
                      <a:r>
                        <a:rPr lang="en-US" sz="3200" b="0" i="0" dirty="0" smtClean="0">
                          <a:latin typeface="Helvetica Neue Medium"/>
                          <a:cs typeface="Helvetica Neue Medium"/>
                        </a:rPr>
                        <a:t>COPS</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rPr>
                        <a:t>≤ 2</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556617">
                <a:tc>
                  <a:txBody>
                    <a:bodyPr/>
                    <a:lstStyle/>
                    <a:p>
                      <a:pPr algn="ctr"/>
                      <a:r>
                        <a:rPr lang="en-US" sz="3200" b="0" i="0" dirty="0" smtClean="0">
                          <a:latin typeface="Helvetica Neue Medium"/>
                          <a:cs typeface="Helvetica Neue Medium"/>
                        </a:rPr>
                        <a:t>Rococo</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rPr>
                        <a:t>&gt; 1</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i="0" dirty="0" smtClean="0">
                          <a:latin typeface="Helvetica Neue Medium"/>
                          <a:cs typeface="Helvetica Neue Medium"/>
                          <a:sym typeface="Zapf Dingbats"/>
                        </a:rPr>
                        <a:t>✔</a:t>
                      </a: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1862930">
                <a:tc>
                  <a:txBody>
                    <a:bodyPr/>
                    <a:lstStyle/>
                    <a:p>
                      <a:pPr algn="ctr"/>
                      <a:endParaRPr lang="en-US" sz="2000" b="0" i="0" dirty="0" smtClean="0">
                        <a:latin typeface="Helvetica Neue Medium"/>
                        <a:cs typeface="Helvetica Neue Medium"/>
                      </a:endParaRPr>
                    </a:p>
                    <a:p>
                      <a:pPr algn="ctr"/>
                      <a:r>
                        <a:rPr lang="en-US" sz="3200" b="0" i="0" dirty="0" smtClean="0">
                          <a:latin typeface="Helvetica Neue Medium"/>
                          <a:cs typeface="Helvetica Neue Medium"/>
                        </a:rPr>
                        <a:t>Many more</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i="0" dirty="0">
                        <a:latin typeface="Helvetica Neue Medium"/>
                        <a:cs typeface="Helvetica Neue Medium"/>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Oval 7"/>
          <p:cNvSpPr>
            <a:spLocks noChangeAspect="1"/>
          </p:cNvSpPr>
          <p:nvPr/>
        </p:nvSpPr>
        <p:spPr>
          <a:xfrm flipV="1">
            <a:off x="1955800" y="5762537"/>
            <a:ext cx="91440" cy="9144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flipV="1">
            <a:off x="1955800" y="5536477"/>
            <a:ext cx="91440" cy="9144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flipV="1">
            <a:off x="1955800" y="5279937"/>
            <a:ext cx="91440" cy="9144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86666" y="3088834"/>
            <a:ext cx="1250434" cy="556066"/>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039366" y="3088834"/>
            <a:ext cx="2374384" cy="556066"/>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144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 Existing Systems</a:t>
            </a:r>
            <a:br>
              <a:rPr lang="en-US" dirty="0" smtClean="0"/>
            </a:br>
            <a:r>
              <a:rPr lang="en-US" sz="3600" dirty="0" smtClean="0"/>
              <a:t>with the SNOW Theorem</a:t>
            </a:r>
            <a:endParaRPr lang="en-US" sz="3600" dirty="0"/>
          </a:p>
        </p:txBody>
      </p:sp>
      <p:sp>
        <p:nvSpPr>
          <p:cNvPr id="3" name="Content Placeholder 2"/>
          <p:cNvSpPr>
            <a:spLocks noGrp="1"/>
          </p:cNvSpPr>
          <p:nvPr>
            <p:ph idx="1"/>
          </p:nvPr>
        </p:nvSpPr>
        <p:spPr>
          <a:xfrm>
            <a:off x="457200" y="1600201"/>
            <a:ext cx="8229600" cy="4756149"/>
          </a:xfrm>
        </p:spPr>
        <p:txBody>
          <a:bodyPr>
            <a:normAutofit/>
          </a:bodyPr>
          <a:lstStyle/>
          <a:p>
            <a:r>
              <a:rPr lang="en-US" dirty="0" smtClean="0"/>
              <a:t>COPS [SOSP ’11]</a:t>
            </a:r>
          </a:p>
          <a:p>
            <a:pPr lvl="1"/>
            <a:r>
              <a:rPr lang="en-US" dirty="0" smtClean="0"/>
              <a:t>Geo-replicated</a:t>
            </a:r>
          </a:p>
          <a:p>
            <a:pPr lvl="1"/>
            <a:r>
              <a:rPr lang="en-US" dirty="0" smtClean="0"/>
              <a:t>Causally consistent</a:t>
            </a:r>
          </a:p>
          <a:p>
            <a:pPr lvl="1"/>
            <a:r>
              <a:rPr lang="en-US" dirty="0" smtClean="0"/>
              <a:t>Read-only </a:t>
            </a:r>
            <a:r>
              <a:rPr lang="en-US" dirty="0" err="1"/>
              <a:t>t</a:t>
            </a:r>
            <a:r>
              <a:rPr lang="en-US" dirty="0" err="1" smtClean="0"/>
              <a:t>xn</a:t>
            </a:r>
            <a:endParaRPr lang="en-US" dirty="0" smtClean="0"/>
          </a:p>
          <a:p>
            <a:pPr marL="457200" lvl="1" indent="0">
              <a:buNone/>
            </a:pPr>
            <a:endParaRPr lang="en-US" dirty="0" smtClean="0"/>
          </a:p>
          <a:p>
            <a:r>
              <a:rPr lang="en-US" dirty="0" smtClean="0"/>
              <a:t>Rococo [OSDI ’14]</a:t>
            </a:r>
          </a:p>
          <a:p>
            <a:pPr lvl="1"/>
            <a:r>
              <a:rPr lang="en-US" dirty="0" smtClean="0"/>
              <a:t>Supports general transactions</a:t>
            </a:r>
          </a:p>
          <a:p>
            <a:pPr lvl="1"/>
            <a:r>
              <a:rPr lang="en-US" dirty="0" smtClean="0"/>
              <a:t>Strictly </a:t>
            </a:r>
            <a:r>
              <a:rPr lang="en-US" dirty="0" err="1" smtClean="0"/>
              <a:t>serializable</a:t>
            </a:r>
            <a:endParaRPr lang="en-US" dirty="0" smtClean="0"/>
          </a:p>
          <a:p>
            <a:pPr lvl="1"/>
            <a:r>
              <a:rPr lang="en-US" dirty="0" smtClean="0"/>
              <a:t>Read-only </a:t>
            </a:r>
            <a:r>
              <a:rPr lang="en-US" dirty="0" err="1"/>
              <a:t>t</a:t>
            </a:r>
            <a:r>
              <a:rPr lang="en-US" dirty="0" err="1" smtClean="0"/>
              <a:t>xn</a:t>
            </a:r>
            <a:endParaRPr lang="en-US" dirty="0" smtClean="0"/>
          </a:p>
          <a:p>
            <a:endParaRPr lang="en-US" dirty="0" smtClean="0"/>
          </a:p>
          <a:p>
            <a:pPr lvl="1"/>
            <a:endParaRPr lang="en-US" dirty="0" smtClean="0"/>
          </a:p>
          <a:p>
            <a:pPr marL="457200" lvl="1"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50B1DDAB-F9A0-3B4E-801A-A0F89EF8BEF3}" type="slidenum">
              <a:rPr lang="en-US" smtClean="0"/>
              <a:t>21</a:t>
            </a:fld>
            <a:endParaRPr lang="en-US"/>
          </a:p>
        </p:txBody>
      </p:sp>
      <p:grpSp>
        <p:nvGrpSpPr>
          <p:cNvPr id="15" name="Group 14"/>
          <p:cNvGrpSpPr/>
          <p:nvPr/>
        </p:nvGrpSpPr>
        <p:grpSpPr>
          <a:xfrm>
            <a:off x="3855526" y="3304362"/>
            <a:ext cx="370452" cy="365760"/>
            <a:chOff x="9906000" y="4038600"/>
            <a:chExt cx="370452" cy="365760"/>
          </a:xfrm>
        </p:grpSpPr>
        <p:cxnSp>
          <p:nvCxnSpPr>
            <p:cNvPr id="10" name="Straight Connector 9"/>
            <p:cNvCxnSpPr/>
            <p:nvPr/>
          </p:nvCxnSpPr>
          <p:spPr>
            <a:xfrm flipV="1">
              <a:off x="9908152" y="4038600"/>
              <a:ext cx="368300" cy="36576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noChangeAspect="1"/>
            </p:cNvCxnSpPr>
            <p:nvPr/>
          </p:nvCxnSpPr>
          <p:spPr>
            <a:xfrm>
              <a:off x="9906000" y="4038600"/>
              <a:ext cx="36830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953000" y="3304362"/>
            <a:ext cx="370452" cy="365760"/>
            <a:chOff x="9906000" y="4038600"/>
            <a:chExt cx="370452" cy="365760"/>
          </a:xfrm>
        </p:grpSpPr>
        <p:cxnSp>
          <p:nvCxnSpPr>
            <p:cNvPr id="17" name="Straight Connector 16"/>
            <p:cNvCxnSpPr/>
            <p:nvPr/>
          </p:nvCxnSpPr>
          <p:spPr>
            <a:xfrm flipV="1">
              <a:off x="9908152" y="4038600"/>
              <a:ext cx="368300" cy="36576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noChangeAspect="1"/>
            </p:cNvCxnSpPr>
            <p:nvPr/>
          </p:nvCxnSpPr>
          <p:spPr>
            <a:xfrm>
              <a:off x="9906000" y="4038600"/>
              <a:ext cx="36830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554204" y="3304362"/>
            <a:ext cx="370452" cy="365760"/>
            <a:chOff x="9906000" y="4038600"/>
            <a:chExt cx="370452" cy="365760"/>
          </a:xfrm>
        </p:grpSpPr>
        <p:cxnSp>
          <p:nvCxnSpPr>
            <p:cNvPr id="20" name="Straight Connector 19"/>
            <p:cNvCxnSpPr/>
            <p:nvPr/>
          </p:nvCxnSpPr>
          <p:spPr>
            <a:xfrm flipV="1">
              <a:off x="9908152" y="4038600"/>
              <a:ext cx="368300" cy="36576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noChangeAspect="1"/>
            </p:cNvCxnSpPr>
            <p:nvPr/>
          </p:nvCxnSpPr>
          <p:spPr>
            <a:xfrm>
              <a:off x="9906000" y="4038600"/>
              <a:ext cx="36830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4388926" y="5918022"/>
            <a:ext cx="370452" cy="365760"/>
            <a:chOff x="9906000" y="4038600"/>
            <a:chExt cx="370452" cy="365760"/>
          </a:xfrm>
        </p:grpSpPr>
        <p:cxnSp>
          <p:nvCxnSpPr>
            <p:cNvPr id="32" name="Straight Connector 31"/>
            <p:cNvCxnSpPr/>
            <p:nvPr/>
          </p:nvCxnSpPr>
          <p:spPr>
            <a:xfrm flipV="1">
              <a:off x="9908152" y="4038600"/>
              <a:ext cx="368300" cy="36576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noChangeAspect="1"/>
            </p:cNvCxnSpPr>
            <p:nvPr/>
          </p:nvCxnSpPr>
          <p:spPr>
            <a:xfrm>
              <a:off x="9906000" y="4038600"/>
              <a:ext cx="36830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4942452" y="5918022"/>
            <a:ext cx="370452" cy="365760"/>
            <a:chOff x="9906000" y="4038600"/>
            <a:chExt cx="370452" cy="365760"/>
          </a:xfrm>
        </p:grpSpPr>
        <p:cxnSp>
          <p:nvCxnSpPr>
            <p:cNvPr id="35" name="Straight Connector 34"/>
            <p:cNvCxnSpPr/>
            <p:nvPr/>
          </p:nvCxnSpPr>
          <p:spPr>
            <a:xfrm flipV="1">
              <a:off x="9908152" y="4038600"/>
              <a:ext cx="368300" cy="36576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noChangeAspect="1"/>
            </p:cNvCxnSpPr>
            <p:nvPr/>
          </p:nvCxnSpPr>
          <p:spPr>
            <a:xfrm>
              <a:off x="9906000" y="4038600"/>
              <a:ext cx="36830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3509275" y="3197702"/>
            <a:ext cx="2486307" cy="523220"/>
          </a:xfrm>
          <a:prstGeom prst="rect">
            <a:avLst/>
          </a:prstGeom>
          <a:noFill/>
        </p:spPr>
        <p:txBody>
          <a:bodyPr wrap="none" rtlCol="0">
            <a:spAutoFit/>
          </a:bodyPr>
          <a:lstStyle/>
          <a:p>
            <a:pPr marL="0" lvl="1"/>
            <a:r>
              <a:rPr lang="en-US" sz="2800" dirty="0">
                <a:latin typeface="Helvetica Neue Medium"/>
                <a:cs typeface="Helvetica Neue Medium"/>
              </a:rPr>
              <a:t>:  S   N   O   </a:t>
            </a:r>
            <a:r>
              <a:rPr lang="en-US" sz="2800" dirty="0" smtClean="0">
                <a:latin typeface="Helvetica Neue Medium"/>
                <a:cs typeface="Helvetica Neue Medium"/>
              </a:rPr>
              <a:t>W</a:t>
            </a:r>
            <a:endParaRPr lang="en-US" sz="2800" dirty="0">
              <a:latin typeface="Helvetica Neue Medium"/>
              <a:cs typeface="Helvetica Neue Medium"/>
            </a:endParaRPr>
          </a:p>
        </p:txBody>
      </p:sp>
      <p:sp>
        <p:nvSpPr>
          <p:cNvPr id="43" name="TextBox 42"/>
          <p:cNvSpPr txBox="1"/>
          <p:nvPr/>
        </p:nvSpPr>
        <p:spPr>
          <a:xfrm>
            <a:off x="3503524" y="5833130"/>
            <a:ext cx="2486307" cy="523220"/>
          </a:xfrm>
          <a:prstGeom prst="rect">
            <a:avLst/>
          </a:prstGeom>
          <a:noFill/>
        </p:spPr>
        <p:txBody>
          <a:bodyPr wrap="none" rtlCol="0">
            <a:spAutoFit/>
          </a:bodyPr>
          <a:lstStyle/>
          <a:p>
            <a:pPr marL="0" lvl="1"/>
            <a:r>
              <a:rPr lang="en-US" sz="2800" dirty="0">
                <a:latin typeface="Helvetica Neue Medium"/>
                <a:cs typeface="Helvetica Neue Medium"/>
              </a:rPr>
              <a:t>:  S   N   O   </a:t>
            </a:r>
            <a:r>
              <a:rPr lang="en-US" sz="2800" dirty="0" smtClean="0">
                <a:latin typeface="Helvetica Neue Medium"/>
                <a:cs typeface="Helvetica Neue Medium"/>
              </a:rPr>
              <a:t>W</a:t>
            </a:r>
            <a:endParaRPr lang="en-US" sz="2800" dirty="0">
              <a:latin typeface="Helvetica Neue Medium"/>
              <a:cs typeface="Helvetica Neue Medium"/>
            </a:endParaRPr>
          </a:p>
        </p:txBody>
      </p:sp>
    </p:spTree>
    <p:extLst>
      <p:ext uri="{BB962C8B-B14F-4D97-AF65-F5344CB8AC3E}">
        <p14:creationId xmlns:p14="http://schemas.microsoft.com/office/powerpoint/2010/main" val="518677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Algorithm Designs</a:t>
            </a:r>
            <a:endParaRPr lang="en-US" dirty="0"/>
          </a:p>
        </p:txBody>
      </p:sp>
      <p:sp>
        <p:nvSpPr>
          <p:cNvPr id="3" name="Content Placeholder 2"/>
          <p:cNvSpPr>
            <a:spLocks noGrp="1"/>
          </p:cNvSpPr>
          <p:nvPr>
            <p:ph idx="1"/>
          </p:nvPr>
        </p:nvSpPr>
        <p:spPr>
          <a:xfrm>
            <a:off x="457200" y="1600201"/>
            <a:ext cx="8229600" cy="3136899"/>
          </a:xfrm>
        </p:spPr>
        <p:txBody>
          <a:bodyPr>
            <a:normAutofit/>
          </a:bodyPr>
          <a:lstStyle/>
          <a:p>
            <a:r>
              <a:rPr lang="en-US" dirty="0" smtClean="0"/>
              <a:t>COPS-SNOW</a:t>
            </a:r>
          </a:p>
          <a:p>
            <a:pPr lvl="1"/>
            <a:r>
              <a:rPr lang="en-US" dirty="0" smtClean="0"/>
              <a:t>Latency-optimal (N + O)</a:t>
            </a:r>
          </a:p>
          <a:p>
            <a:pPr marL="457200" lvl="1" indent="0">
              <a:buNone/>
            </a:pPr>
            <a:endParaRPr lang="en-US" dirty="0" smtClean="0"/>
          </a:p>
          <a:p>
            <a:r>
              <a:rPr lang="en-US" dirty="0" smtClean="0"/>
              <a:t>Rococo-SNOW</a:t>
            </a:r>
          </a:p>
          <a:p>
            <a:pPr lvl="1"/>
            <a:r>
              <a:rPr lang="en-US" dirty="0" smtClean="0"/>
              <a:t>SNOW-optimal (</a:t>
            </a:r>
            <a:r>
              <a:rPr lang="en-US" dirty="0" smtClean="0">
                <a:solidFill>
                  <a:srgbClr val="000000"/>
                </a:solidFill>
              </a:rPr>
              <a:t>S + O + W</a:t>
            </a:r>
            <a:r>
              <a:rPr lang="en-US" dirty="0" smtClean="0"/>
              <a:t>)       </a:t>
            </a:r>
            <a:endParaRPr lang="en-US" sz="2200" dirty="0"/>
          </a:p>
          <a:p>
            <a:pPr lvl="1"/>
            <a:endParaRPr lang="en-US" dirty="0" smtClean="0"/>
          </a:p>
          <a:p>
            <a:pPr lvl="1"/>
            <a:endParaRPr lang="en-US" dirty="0" smtClean="0"/>
          </a:p>
          <a:p>
            <a:pPr marL="457200" lvl="1"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50B1DDAB-F9A0-3B4E-801A-A0F89EF8BEF3}" type="slidenum">
              <a:rPr lang="en-US" smtClean="0"/>
              <a:t>22</a:t>
            </a:fld>
            <a:endParaRPr lang="en-US"/>
          </a:p>
        </p:txBody>
      </p:sp>
      <p:sp>
        <p:nvSpPr>
          <p:cNvPr id="6" name="TextBox 5"/>
          <p:cNvSpPr txBox="1"/>
          <p:nvPr/>
        </p:nvSpPr>
        <p:spPr>
          <a:xfrm>
            <a:off x="735952" y="4832690"/>
            <a:ext cx="7672096" cy="1348401"/>
          </a:xfrm>
          <a:prstGeom prst="rect">
            <a:avLst/>
          </a:prstGeom>
          <a:solidFill>
            <a:schemeClr val="bg1"/>
          </a:solidFill>
          <a:ln w="88900" cmpd="sng">
            <a:solidFill>
              <a:srgbClr val="0000FF"/>
            </a:solidFill>
          </a:ln>
        </p:spPr>
        <p:txBody>
          <a:bodyPr wrap="square" lIns="180000" tIns="180000" rIns="180000" bIns="180000" rtlCol="0">
            <a:spAutoFit/>
          </a:bodyPr>
          <a:lstStyle/>
          <a:p>
            <a:pPr algn="ctr"/>
            <a:r>
              <a:rPr lang="en-US" sz="3200" dirty="0" smtClean="0">
                <a:solidFill>
                  <a:srgbClr val="000000"/>
                </a:solidFill>
                <a:latin typeface="Helvetica Neue Medium"/>
                <a:cs typeface="Helvetica Neue Medium"/>
              </a:rPr>
              <a:t>Design insight for optimizing reads: </a:t>
            </a:r>
          </a:p>
          <a:p>
            <a:pPr algn="ctr"/>
            <a:r>
              <a:rPr lang="en-US" sz="3200" dirty="0" smtClean="0">
                <a:solidFill>
                  <a:srgbClr val="000000"/>
                </a:solidFill>
                <a:latin typeface="Helvetica Neue Medium"/>
                <a:cs typeface="Helvetica Neue Medium"/>
              </a:rPr>
              <a:t>shift the overhead to writes</a:t>
            </a:r>
          </a:p>
        </p:txBody>
      </p:sp>
    </p:spTree>
    <p:extLst>
      <p:ext uri="{BB962C8B-B14F-4D97-AF65-F5344CB8AC3E}">
        <p14:creationId xmlns:p14="http://schemas.microsoft.com/office/powerpoint/2010/main" val="28835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9" presetClass="emph" presetSubtype="0" nodeType="withEffect">
                                  <p:stCondLst>
                                    <p:cond delay="0"/>
                                  </p:stCondLst>
                                  <p:childTnLst>
                                    <p:set>
                                      <p:cBhvr rctx="PPT">
                                        <p:cTn id="13" dur="indefinite"/>
                                        <p:tgtEl>
                                          <p:spTgt spid="3">
                                            <p:txEl>
                                              <p:pRg st="1" end="1"/>
                                            </p:txEl>
                                          </p:spTgt>
                                        </p:tgtEl>
                                        <p:attrNameLst>
                                          <p:attrName>style.opacity</p:attrName>
                                        </p:attrNameLst>
                                      </p:cBhvr>
                                      <p:to>
                                        <p:strVal val="0.5"/>
                                      </p:to>
                                    </p:set>
                                    <p:animEffect filter="image" prLst="opacity: 0.5">
                                      <p:cBhvr rctx="IE">
                                        <p:cTn id="14"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gnetic Disk 61"/>
          <p:cNvSpPr/>
          <p:nvPr/>
        </p:nvSpPr>
        <p:spPr>
          <a:xfrm>
            <a:off x="3392953" y="1080147"/>
            <a:ext cx="1039505" cy="589906"/>
          </a:xfrm>
          <a:prstGeom prst="flowChartMagneticDisk">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966259" y="1076274"/>
            <a:ext cx="759945"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Magnetic Disk 63"/>
          <p:cNvSpPr/>
          <p:nvPr/>
        </p:nvSpPr>
        <p:spPr>
          <a:xfrm>
            <a:off x="4861779" y="1080147"/>
            <a:ext cx="1039505" cy="589906"/>
          </a:xfrm>
          <a:prstGeom prst="flowChartMagneticDisk">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6447821" y="1085853"/>
            <a:ext cx="759945"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4138"/>
            <a:ext cx="8229600" cy="1143000"/>
          </a:xfrm>
        </p:spPr>
        <p:txBody>
          <a:bodyPr>
            <a:normAutofit fontScale="90000"/>
          </a:bodyPr>
          <a:lstStyle/>
          <a:p>
            <a:r>
              <a:rPr lang="en-US" dirty="0"/>
              <a:t>Rococo’s Read-Only </a:t>
            </a:r>
            <a:r>
              <a:rPr lang="en-US" dirty="0" err="1" smtClean="0"/>
              <a:t>Txn</a:t>
            </a:r>
            <a:r>
              <a:rPr lang="en-US" dirty="0" smtClean="0"/>
              <a:t> </a:t>
            </a:r>
            <a:r>
              <a:rPr lang="en-US" dirty="0"/>
              <a:t>(</a:t>
            </a:r>
            <a:r>
              <a:rPr lang="en-US" dirty="0" smtClean="0"/>
              <a:t>S + W)</a:t>
            </a:r>
            <a:endParaRPr lang="en-US" dirty="0"/>
          </a:p>
        </p:txBody>
      </p:sp>
      <p:sp>
        <p:nvSpPr>
          <p:cNvPr id="4" name="Slide Number Placeholder 3"/>
          <p:cNvSpPr>
            <a:spLocks noGrp="1"/>
          </p:cNvSpPr>
          <p:nvPr>
            <p:ph type="sldNum" sz="quarter" idx="12"/>
          </p:nvPr>
        </p:nvSpPr>
        <p:spPr/>
        <p:txBody>
          <a:bodyPr/>
          <a:lstStyle/>
          <a:p>
            <a:fld id="{50B1DDAB-F9A0-3B4E-801A-A0F89EF8BEF3}" type="slidenum">
              <a:rPr lang="en-US" smtClean="0"/>
              <a:t>23</a:t>
            </a:fld>
            <a:endParaRPr lang="en-US"/>
          </a:p>
        </p:txBody>
      </p:sp>
      <p:grpSp>
        <p:nvGrpSpPr>
          <p:cNvPr id="5" name="Group 4"/>
          <p:cNvGrpSpPr/>
          <p:nvPr/>
        </p:nvGrpSpPr>
        <p:grpSpPr>
          <a:xfrm>
            <a:off x="1807506" y="1062789"/>
            <a:ext cx="1039347" cy="5293561"/>
            <a:chOff x="5309625" y="1597471"/>
            <a:chExt cx="1063546" cy="7030540"/>
          </a:xfrm>
        </p:grpSpPr>
        <p:cxnSp>
          <p:nvCxnSpPr>
            <p:cNvPr id="6" name="Straight Connector 5"/>
            <p:cNvCxnSpPr/>
            <p:nvPr/>
          </p:nvCxnSpPr>
          <p:spPr>
            <a:xfrm>
              <a:off x="5912877" y="2493565"/>
              <a:ext cx="0" cy="6134446"/>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309625" y="1597471"/>
              <a:ext cx="1063546" cy="1267179"/>
            </a:xfrm>
            <a:prstGeom prst="rect">
              <a:avLst/>
            </a:prstGeom>
            <a:noFill/>
          </p:spPr>
          <p:txBody>
            <a:bodyPr wrap="square" rtlCol="0">
              <a:spAutoFit/>
            </a:bodyPr>
            <a:lstStyle/>
            <a:p>
              <a:pPr algn="ctr"/>
              <a:r>
                <a:rPr lang="en-US" sz="2800" b="1" dirty="0" smtClean="0">
                  <a:latin typeface="Helvetica Neue Medium"/>
                  <a:cs typeface="Helvetica Neue Medium"/>
                </a:rPr>
                <a:t>C</a:t>
              </a:r>
              <a:r>
                <a:rPr lang="en-US" sz="2800" b="1" baseline="-25000" dirty="0" smtClean="0">
                  <a:latin typeface="Helvetica Neue Medium"/>
                  <a:cs typeface="Helvetica Neue Medium"/>
                </a:rPr>
                <a:t>R</a:t>
              </a:r>
            </a:p>
            <a:p>
              <a:pPr algn="ctr"/>
              <a:endParaRPr lang="en-US" sz="2800" b="1" u="sng" dirty="0">
                <a:latin typeface="Helvetica Neue Medium"/>
                <a:cs typeface="Helvetica Neue Medium"/>
              </a:endParaRPr>
            </a:p>
          </p:txBody>
        </p:sp>
      </p:grpSp>
      <p:grpSp>
        <p:nvGrpSpPr>
          <p:cNvPr id="8" name="Group 7"/>
          <p:cNvGrpSpPr/>
          <p:nvPr/>
        </p:nvGrpSpPr>
        <p:grpSpPr>
          <a:xfrm>
            <a:off x="3405653" y="1062789"/>
            <a:ext cx="1039347" cy="5293561"/>
            <a:chOff x="5309625" y="1597471"/>
            <a:chExt cx="1063546" cy="7030538"/>
          </a:xfrm>
        </p:grpSpPr>
        <p:cxnSp>
          <p:nvCxnSpPr>
            <p:cNvPr id="9" name="Straight Connector 8"/>
            <p:cNvCxnSpPr/>
            <p:nvPr/>
          </p:nvCxnSpPr>
          <p:spPr>
            <a:xfrm>
              <a:off x="5834903" y="2493564"/>
              <a:ext cx="0" cy="613444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09625" y="1597471"/>
              <a:ext cx="1063546" cy="1267178"/>
            </a:xfrm>
            <a:prstGeom prst="rect">
              <a:avLst/>
            </a:prstGeom>
            <a:noFill/>
          </p:spPr>
          <p:txBody>
            <a:bodyPr wrap="square" rtlCol="0">
              <a:spAutoFit/>
            </a:bodyPr>
            <a:lstStyle/>
            <a:p>
              <a:pPr algn="ctr"/>
              <a:r>
                <a:rPr lang="en-US" sz="2800" b="1" dirty="0" smtClean="0">
                  <a:latin typeface="Helvetica Neue Medium"/>
                  <a:cs typeface="Helvetica Neue Medium"/>
                </a:rPr>
                <a:t>S</a:t>
              </a:r>
              <a:r>
                <a:rPr lang="en-US" sz="2800" b="1" baseline="-25000" dirty="0" smtClean="0">
                  <a:latin typeface="Helvetica Neue Medium"/>
                  <a:cs typeface="Helvetica Neue Medium"/>
                </a:rPr>
                <a:t>A</a:t>
              </a:r>
            </a:p>
            <a:p>
              <a:pPr algn="ctr"/>
              <a:endParaRPr lang="en-US" sz="2800" b="1" u="sng" dirty="0">
                <a:latin typeface="Helvetica Neue Medium"/>
                <a:cs typeface="Helvetica Neue Medium"/>
              </a:endParaRPr>
            </a:p>
          </p:txBody>
        </p:sp>
      </p:grpSp>
      <p:grpSp>
        <p:nvGrpSpPr>
          <p:cNvPr id="11" name="Group 10"/>
          <p:cNvGrpSpPr/>
          <p:nvPr/>
        </p:nvGrpSpPr>
        <p:grpSpPr>
          <a:xfrm>
            <a:off x="4814331" y="1062789"/>
            <a:ext cx="1155698" cy="5293561"/>
            <a:chOff x="5243600" y="1597469"/>
            <a:chExt cx="1182606" cy="7030540"/>
          </a:xfrm>
        </p:grpSpPr>
        <p:cxnSp>
          <p:nvCxnSpPr>
            <p:cNvPr id="12" name="Straight Connector 11"/>
            <p:cNvCxnSpPr/>
            <p:nvPr/>
          </p:nvCxnSpPr>
          <p:spPr>
            <a:xfrm>
              <a:off x="5834903" y="2493564"/>
              <a:ext cx="2100" cy="613444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243600" y="1597469"/>
              <a:ext cx="1182606" cy="1267179"/>
            </a:xfrm>
            <a:prstGeom prst="rect">
              <a:avLst/>
            </a:prstGeom>
            <a:noFill/>
          </p:spPr>
          <p:txBody>
            <a:bodyPr wrap="square" rtlCol="0">
              <a:spAutoFit/>
            </a:bodyPr>
            <a:lstStyle/>
            <a:p>
              <a:pPr algn="ctr"/>
              <a:r>
                <a:rPr lang="en-US" sz="2800" b="1" dirty="0" smtClean="0">
                  <a:latin typeface="Helvetica Neue Medium"/>
                  <a:cs typeface="Helvetica Neue Medium"/>
                </a:rPr>
                <a:t>S</a:t>
              </a:r>
              <a:r>
                <a:rPr lang="en-US" sz="2800" b="1" baseline="-25000" dirty="0">
                  <a:latin typeface="Helvetica Neue Medium"/>
                  <a:cs typeface="Helvetica Neue Medium"/>
                </a:rPr>
                <a:t>B</a:t>
              </a:r>
              <a:endParaRPr lang="en-US" sz="2800" b="1" baseline="-25000" dirty="0" smtClean="0">
                <a:latin typeface="Helvetica Neue Medium"/>
                <a:cs typeface="Helvetica Neue Medium"/>
              </a:endParaRPr>
            </a:p>
            <a:p>
              <a:pPr algn="ctr"/>
              <a:endParaRPr lang="en-US" sz="2800" b="1" u="sng" dirty="0">
                <a:latin typeface="Helvetica Neue Medium"/>
                <a:cs typeface="Helvetica Neue Medium"/>
              </a:endParaRPr>
            </a:p>
          </p:txBody>
        </p:sp>
      </p:grpSp>
      <p:grpSp>
        <p:nvGrpSpPr>
          <p:cNvPr id="14" name="Group 13"/>
          <p:cNvGrpSpPr/>
          <p:nvPr/>
        </p:nvGrpSpPr>
        <p:grpSpPr>
          <a:xfrm>
            <a:off x="6313953" y="1065978"/>
            <a:ext cx="1039347" cy="5290372"/>
            <a:chOff x="5309625" y="1601705"/>
            <a:chExt cx="1063546" cy="7026304"/>
          </a:xfrm>
        </p:grpSpPr>
        <p:cxnSp>
          <p:nvCxnSpPr>
            <p:cNvPr id="15" name="Straight Connector 14"/>
            <p:cNvCxnSpPr/>
            <p:nvPr/>
          </p:nvCxnSpPr>
          <p:spPr>
            <a:xfrm>
              <a:off x="5834903" y="2493564"/>
              <a:ext cx="0" cy="613444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09625" y="1601705"/>
              <a:ext cx="1063546" cy="1267180"/>
            </a:xfrm>
            <a:prstGeom prst="rect">
              <a:avLst/>
            </a:prstGeom>
            <a:noFill/>
          </p:spPr>
          <p:txBody>
            <a:bodyPr wrap="square" rtlCol="0">
              <a:spAutoFit/>
            </a:bodyPr>
            <a:lstStyle/>
            <a:p>
              <a:pPr algn="ctr"/>
              <a:r>
                <a:rPr lang="en-US" sz="2800" b="1" dirty="0" smtClean="0">
                  <a:latin typeface="Helvetica Neue Medium"/>
                  <a:cs typeface="Helvetica Neue Medium"/>
                </a:rPr>
                <a:t>C</a:t>
              </a:r>
              <a:r>
                <a:rPr lang="en-US" sz="2800" b="1" baseline="-25000" dirty="0">
                  <a:latin typeface="Helvetica Neue Medium"/>
                  <a:cs typeface="Helvetica Neue Medium"/>
                </a:rPr>
                <a:t>W</a:t>
              </a:r>
              <a:endParaRPr lang="en-US" sz="2800" b="1" baseline="-25000" dirty="0" smtClean="0">
                <a:latin typeface="Helvetica Neue Medium"/>
                <a:cs typeface="Helvetica Neue Medium"/>
              </a:endParaRPr>
            </a:p>
            <a:p>
              <a:pPr algn="ctr"/>
              <a:endParaRPr lang="en-US" sz="2800" b="1" u="sng" dirty="0">
                <a:latin typeface="Helvetica Neue Medium"/>
                <a:cs typeface="Helvetica Neue Medium"/>
              </a:endParaRPr>
            </a:p>
          </p:txBody>
        </p:sp>
      </p:grpSp>
      <p:cxnSp>
        <p:nvCxnSpPr>
          <p:cNvPr id="17" name="Straight Arrow Connector 16"/>
          <p:cNvCxnSpPr/>
          <p:nvPr/>
        </p:nvCxnSpPr>
        <p:spPr>
          <a:xfrm flipH="1">
            <a:off x="5392180" y="1889897"/>
            <a:ext cx="1441448" cy="573903"/>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918979" y="1870831"/>
            <a:ext cx="2908300" cy="742055"/>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392180" y="2463800"/>
            <a:ext cx="1435099" cy="57150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918979" y="2630966"/>
            <a:ext cx="2908300" cy="391634"/>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397032" y="1966555"/>
            <a:ext cx="1521947" cy="217845"/>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397032" y="1985588"/>
            <a:ext cx="2995148" cy="1502231"/>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2397033" y="2184400"/>
            <a:ext cx="1521946" cy="97790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2397033" y="4754277"/>
            <a:ext cx="2995147" cy="230535"/>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3918979" y="3891949"/>
            <a:ext cx="2908300" cy="641951"/>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3918979" y="4533900"/>
            <a:ext cx="2914649" cy="1499694"/>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5392180" y="3891949"/>
            <a:ext cx="1435100" cy="641951"/>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392180" y="4533900"/>
            <a:ext cx="1435099" cy="1256577"/>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6439929" y="1619976"/>
            <a:ext cx="1917300" cy="1023690"/>
            <a:chOff x="6439929" y="1619976"/>
            <a:chExt cx="1917300" cy="1023690"/>
          </a:xfrm>
        </p:grpSpPr>
        <p:sp>
          <p:nvSpPr>
            <p:cNvPr id="21" name="TextBox 20"/>
            <p:cNvSpPr txBox="1"/>
            <p:nvPr/>
          </p:nvSpPr>
          <p:spPr>
            <a:xfrm>
              <a:off x="7189229" y="1619976"/>
              <a:ext cx="1168000" cy="400110"/>
            </a:xfrm>
            <a:prstGeom prst="rect">
              <a:avLst/>
            </a:prstGeom>
            <a:noFill/>
          </p:spPr>
          <p:txBody>
            <a:bodyPr wrap="none" rtlCol="0">
              <a:spAutoFit/>
            </a:bodyPr>
            <a:lstStyle/>
            <a:p>
              <a:r>
                <a:rPr lang="en-US" sz="2000" dirty="0" smtClean="0">
                  <a:latin typeface="Helvetica Neue Medium"/>
                  <a:cs typeface="Helvetica Neue Medium"/>
                </a:rPr>
                <a:t>W starts</a:t>
              </a:r>
              <a:endParaRPr lang="en-US" sz="2000" dirty="0">
                <a:latin typeface="Helvetica Neue Medium"/>
                <a:cs typeface="Helvetica Neue Medium"/>
              </a:endParaRPr>
            </a:p>
          </p:txBody>
        </p:sp>
        <p:cxnSp>
          <p:nvCxnSpPr>
            <p:cNvPr id="33" name="Straight Arrow Connector 32"/>
            <p:cNvCxnSpPr/>
            <p:nvPr/>
          </p:nvCxnSpPr>
          <p:spPr>
            <a:xfrm flipH="1">
              <a:off x="6439929" y="1832731"/>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7017266" y="1966555"/>
              <a:ext cx="1315038" cy="646331"/>
            </a:xfrm>
            <a:prstGeom prst="rect">
              <a:avLst/>
            </a:prstGeom>
            <a:noFill/>
          </p:spPr>
          <p:txBody>
            <a:bodyPr wrap="none" rtlCol="0">
              <a:spAutoFit/>
            </a:bodyPr>
            <a:lstStyle/>
            <a:p>
              <a:r>
                <a:rPr lang="en-US" dirty="0">
                  <a:latin typeface="Helvetica Neue Medium"/>
                  <a:cs typeface="Helvetica Neue Medium"/>
                </a:rPr>
                <a:t>A</a:t>
              </a:r>
              <a:r>
                <a:rPr lang="en-US" dirty="0" smtClean="0">
                  <a:latin typeface="Helvetica Neue Medium"/>
                  <a:cs typeface="Helvetica Neue Medium"/>
                </a:rPr>
                <a:t> </a:t>
              </a:r>
              <a:r>
                <a:rPr lang="en-US" b="1" dirty="0" smtClean="0">
                  <a:latin typeface="Helvetica Neue Medium"/>
                  <a:cs typeface="Helvetica Neue Medium"/>
                </a:rPr>
                <a:t>:=</a:t>
              </a:r>
              <a:r>
                <a:rPr lang="en-US" dirty="0" smtClean="0">
                  <a:latin typeface="Helvetica Neue Medium"/>
                  <a:cs typeface="Helvetica Neue Medium"/>
                </a:rPr>
                <a:t> “new”</a:t>
              </a:r>
            </a:p>
            <a:p>
              <a:r>
                <a:rPr lang="en-US" dirty="0" smtClean="0">
                  <a:latin typeface="Helvetica Neue Medium"/>
                  <a:cs typeface="Helvetica Neue Medium"/>
                </a:rPr>
                <a:t>B := “new”</a:t>
              </a:r>
            </a:p>
          </p:txBody>
        </p:sp>
        <p:sp>
          <p:nvSpPr>
            <p:cNvPr id="92" name="Right Brace 91"/>
            <p:cNvSpPr/>
            <p:nvPr/>
          </p:nvSpPr>
          <p:spPr>
            <a:xfrm flipH="1">
              <a:off x="6907536" y="1985588"/>
              <a:ext cx="274830" cy="658078"/>
            </a:xfrm>
            <a:prstGeom prst="rightBrace">
              <a:avLst>
                <a:gd name="adj1" fmla="val 44444"/>
                <a:gd name="adj2" fmla="val 49005"/>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6433066" y="3722342"/>
            <a:ext cx="2275540" cy="400110"/>
            <a:chOff x="6433066" y="3722342"/>
            <a:chExt cx="2275540" cy="400110"/>
          </a:xfrm>
        </p:grpSpPr>
        <p:cxnSp>
          <p:nvCxnSpPr>
            <p:cNvPr id="95" name="Straight Arrow Connector 94"/>
            <p:cNvCxnSpPr/>
            <p:nvPr/>
          </p:nvCxnSpPr>
          <p:spPr>
            <a:xfrm flipH="1">
              <a:off x="6433066" y="3891949"/>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7189229" y="3722342"/>
              <a:ext cx="1519377" cy="400110"/>
            </a:xfrm>
            <a:prstGeom prst="rect">
              <a:avLst/>
            </a:prstGeom>
            <a:noFill/>
          </p:spPr>
          <p:txBody>
            <a:bodyPr wrap="none" rtlCol="0">
              <a:spAutoFit/>
            </a:bodyPr>
            <a:lstStyle/>
            <a:p>
              <a:r>
                <a:rPr lang="en-US" sz="2000" dirty="0" smtClean="0">
                  <a:latin typeface="Helvetica Neue Medium"/>
                  <a:cs typeface="Helvetica Neue Medium"/>
                </a:rPr>
                <a:t>W commits</a:t>
              </a:r>
              <a:endParaRPr lang="en-US" sz="2000" dirty="0">
                <a:latin typeface="Helvetica Neue Medium"/>
                <a:cs typeface="Helvetica Neue Medium"/>
              </a:endParaRPr>
            </a:p>
          </p:txBody>
        </p:sp>
      </p:grpSp>
      <p:grpSp>
        <p:nvGrpSpPr>
          <p:cNvPr id="23" name="Group 22"/>
          <p:cNvGrpSpPr/>
          <p:nvPr/>
        </p:nvGrpSpPr>
        <p:grpSpPr>
          <a:xfrm>
            <a:off x="6439929" y="5803900"/>
            <a:ext cx="2135495" cy="400110"/>
            <a:chOff x="6439929" y="5803900"/>
            <a:chExt cx="2135495" cy="400110"/>
          </a:xfrm>
        </p:grpSpPr>
        <p:cxnSp>
          <p:nvCxnSpPr>
            <p:cNvPr id="34" name="Straight Arrow Connector 33"/>
            <p:cNvCxnSpPr/>
            <p:nvPr/>
          </p:nvCxnSpPr>
          <p:spPr>
            <a:xfrm flipH="1">
              <a:off x="6439929" y="6033594"/>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169666" y="5803900"/>
              <a:ext cx="1405758" cy="400110"/>
            </a:xfrm>
            <a:prstGeom prst="rect">
              <a:avLst/>
            </a:prstGeom>
            <a:noFill/>
          </p:spPr>
          <p:txBody>
            <a:bodyPr wrap="none" rtlCol="0">
              <a:spAutoFit/>
            </a:bodyPr>
            <a:lstStyle/>
            <a:p>
              <a:r>
                <a:rPr lang="en-US" sz="2000" dirty="0" smtClean="0">
                  <a:latin typeface="Helvetica Neue Medium"/>
                  <a:cs typeface="Helvetica Neue Medium"/>
                </a:rPr>
                <a:t>W finishes</a:t>
              </a:r>
              <a:endParaRPr lang="en-US" sz="2000" dirty="0">
                <a:latin typeface="Helvetica Neue Medium"/>
                <a:cs typeface="Helvetica Neue Medium"/>
              </a:endParaRPr>
            </a:p>
          </p:txBody>
        </p:sp>
      </p:grpSp>
      <p:sp>
        <p:nvSpPr>
          <p:cNvPr id="130" name="Right Brace 129"/>
          <p:cNvSpPr/>
          <p:nvPr/>
        </p:nvSpPr>
        <p:spPr>
          <a:xfrm>
            <a:off x="6907536" y="3035300"/>
            <a:ext cx="274830" cy="826742"/>
          </a:xfrm>
          <a:prstGeom prst="rightBrace">
            <a:avLst>
              <a:gd name="adj1" fmla="val 44444"/>
              <a:gd name="adj2" fmla="val 49005"/>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TextBox 130"/>
          <p:cNvSpPr txBox="1"/>
          <p:nvPr/>
        </p:nvSpPr>
        <p:spPr>
          <a:xfrm>
            <a:off x="7169666" y="3007619"/>
            <a:ext cx="1572207" cy="707886"/>
          </a:xfrm>
          <a:prstGeom prst="rect">
            <a:avLst/>
          </a:prstGeom>
          <a:noFill/>
        </p:spPr>
        <p:txBody>
          <a:bodyPr wrap="none" rtlCol="0">
            <a:spAutoFit/>
          </a:bodyPr>
          <a:lstStyle/>
          <a:p>
            <a:r>
              <a:rPr lang="en-US" sz="2000" dirty="0" smtClean="0">
                <a:latin typeface="Helvetica Neue Medium"/>
                <a:cs typeface="Helvetica Neue Medium"/>
              </a:rPr>
              <a:t>Gather </a:t>
            </a:r>
          </a:p>
          <a:p>
            <a:r>
              <a:rPr lang="en-US" sz="2000" dirty="0" smtClean="0">
                <a:latin typeface="Helvetica Neue Medium"/>
                <a:cs typeface="Helvetica Neue Medium"/>
              </a:rPr>
              <a:t>conflict info</a:t>
            </a:r>
            <a:endParaRPr lang="en-US" sz="2000" dirty="0">
              <a:latin typeface="Helvetica Neue Medium"/>
              <a:cs typeface="Helvetica Neue Medium"/>
            </a:endParaRPr>
          </a:p>
        </p:txBody>
      </p:sp>
      <p:sp>
        <p:nvSpPr>
          <p:cNvPr id="132" name="Right Brace 131"/>
          <p:cNvSpPr/>
          <p:nvPr/>
        </p:nvSpPr>
        <p:spPr>
          <a:xfrm flipH="1">
            <a:off x="5016499" y="3510370"/>
            <a:ext cx="287052" cy="1210888"/>
          </a:xfrm>
          <a:prstGeom prst="rightBrace">
            <a:avLst>
              <a:gd name="adj1" fmla="val 44444"/>
              <a:gd name="adj2" fmla="val 34577"/>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TextBox 132"/>
          <p:cNvSpPr txBox="1"/>
          <p:nvPr/>
        </p:nvSpPr>
        <p:spPr>
          <a:xfrm>
            <a:off x="4023929" y="3725450"/>
            <a:ext cx="992570" cy="400110"/>
          </a:xfrm>
          <a:prstGeom prst="rect">
            <a:avLst/>
          </a:prstGeom>
          <a:noFill/>
        </p:spPr>
        <p:txBody>
          <a:bodyPr wrap="none" rtlCol="0">
            <a:spAutoFit/>
          </a:bodyPr>
          <a:lstStyle/>
          <a:p>
            <a:r>
              <a:rPr lang="en-US" sz="2000" dirty="0" smtClean="0">
                <a:latin typeface="Helvetica Neue Medium"/>
                <a:cs typeface="Helvetica Neue Medium"/>
              </a:rPr>
              <a:t>Blocks</a:t>
            </a:r>
            <a:endParaRPr lang="en-US" sz="2000" dirty="0">
              <a:latin typeface="Helvetica Neue Medium"/>
              <a:cs typeface="Helvetica Neue Medium"/>
            </a:endParaRPr>
          </a:p>
        </p:txBody>
      </p:sp>
      <p:cxnSp>
        <p:nvCxnSpPr>
          <p:cNvPr id="137" name="Straight Arrow Connector 136"/>
          <p:cNvCxnSpPr/>
          <p:nvPr/>
        </p:nvCxnSpPr>
        <p:spPr>
          <a:xfrm>
            <a:off x="2423537" y="5245100"/>
            <a:ext cx="2968643" cy="453937"/>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2397033" y="5245100"/>
            <a:ext cx="1521946" cy="723177"/>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55" name="Oval 154"/>
          <p:cNvSpPr>
            <a:spLocks noChangeAspect="1"/>
          </p:cNvSpPr>
          <p:nvPr/>
        </p:nvSpPr>
        <p:spPr>
          <a:xfrm flipV="1">
            <a:off x="1422400" y="5787937"/>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flipV="1">
            <a:off x="1422400" y="5472977"/>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flipV="1">
            <a:off x="1422400" y="5622837"/>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691410" y="1741424"/>
            <a:ext cx="1556307" cy="400110"/>
            <a:chOff x="780310" y="1741424"/>
            <a:chExt cx="1556307" cy="400110"/>
          </a:xfrm>
        </p:grpSpPr>
        <p:sp>
          <p:nvSpPr>
            <p:cNvPr id="135" name="TextBox 134"/>
            <p:cNvSpPr txBox="1"/>
            <p:nvPr/>
          </p:nvSpPr>
          <p:spPr>
            <a:xfrm>
              <a:off x="780310" y="1741424"/>
              <a:ext cx="1556307" cy="400110"/>
            </a:xfrm>
            <a:prstGeom prst="rect">
              <a:avLst/>
            </a:prstGeom>
            <a:noFill/>
          </p:spPr>
          <p:txBody>
            <a:bodyPr wrap="none" rtlCol="0">
              <a:spAutoFit/>
            </a:bodyPr>
            <a:lstStyle/>
            <a:p>
              <a:r>
                <a:rPr lang="en-US" sz="2000" dirty="0" smtClean="0">
                  <a:latin typeface="Helvetica Neue Medium"/>
                  <a:cs typeface="Helvetica Neue Medium"/>
                </a:rPr>
                <a:t>R: 1</a:t>
              </a:r>
              <a:r>
                <a:rPr lang="en-US" sz="2000" baseline="30000" dirty="0" smtClean="0">
                  <a:latin typeface="Helvetica Neue Medium"/>
                  <a:cs typeface="Helvetica Neue Medium"/>
                </a:rPr>
                <a:t>st</a:t>
              </a:r>
              <a:r>
                <a:rPr lang="en-US" sz="2000" dirty="0" smtClean="0">
                  <a:latin typeface="Helvetica Neue Medium"/>
                  <a:cs typeface="Helvetica Neue Medium"/>
                </a:rPr>
                <a:t> round</a:t>
              </a:r>
              <a:endParaRPr lang="en-US" sz="2000" dirty="0">
                <a:latin typeface="Helvetica Neue Medium"/>
                <a:cs typeface="Helvetica Neue Medium"/>
              </a:endParaRPr>
            </a:p>
          </p:txBody>
        </p:sp>
        <p:sp>
          <p:nvSpPr>
            <p:cNvPr id="160" name="Rectangle 159"/>
            <p:cNvSpPr/>
            <p:nvPr/>
          </p:nvSpPr>
          <p:spPr>
            <a:xfrm>
              <a:off x="780310" y="1741424"/>
              <a:ext cx="1510406" cy="400110"/>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69118" y="5005618"/>
            <a:ext cx="1613244" cy="404876"/>
            <a:chOff x="732618" y="5005618"/>
            <a:chExt cx="1613244" cy="404876"/>
          </a:xfrm>
        </p:grpSpPr>
        <p:sp>
          <p:nvSpPr>
            <p:cNvPr id="136" name="TextBox 135"/>
            <p:cNvSpPr txBox="1"/>
            <p:nvPr/>
          </p:nvSpPr>
          <p:spPr>
            <a:xfrm>
              <a:off x="732618" y="5010384"/>
              <a:ext cx="1613244" cy="400110"/>
            </a:xfrm>
            <a:prstGeom prst="rect">
              <a:avLst/>
            </a:prstGeom>
            <a:noFill/>
          </p:spPr>
          <p:txBody>
            <a:bodyPr wrap="none" rtlCol="0">
              <a:spAutoFit/>
            </a:bodyPr>
            <a:lstStyle/>
            <a:p>
              <a:r>
                <a:rPr lang="en-US" sz="2000" dirty="0" smtClean="0">
                  <a:latin typeface="Helvetica Neue Medium"/>
                  <a:cs typeface="Helvetica Neue Medium"/>
                </a:rPr>
                <a:t>R: 2</a:t>
              </a:r>
              <a:r>
                <a:rPr lang="en-US" sz="2000" baseline="30000" dirty="0" smtClean="0">
                  <a:latin typeface="Helvetica Neue Medium"/>
                  <a:cs typeface="Helvetica Neue Medium"/>
                </a:rPr>
                <a:t>nd</a:t>
              </a:r>
              <a:r>
                <a:rPr lang="en-US" sz="2000" dirty="0" smtClean="0">
                  <a:latin typeface="Helvetica Neue Medium"/>
                  <a:cs typeface="Helvetica Neue Medium"/>
                </a:rPr>
                <a:t> round</a:t>
              </a:r>
              <a:endParaRPr lang="en-US" sz="2000" dirty="0">
                <a:latin typeface="Helvetica Neue Medium"/>
                <a:cs typeface="Helvetica Neue Medium"/>
              </a:endParaRPr>
            </a:p>
          </p:txBody>
        </p:sp>
        <p:sp>
          <p:nvSpPr>
            <p:cNvPr id="163" name="Rectangle 162"/>
            <p:cNvSpPr/>
            <p:nvPr/>
          </p:nvSpPr>
          <p:spPr>
            <a:xfrm>
              <a:off x="780310" y="5005618"/>
              <a:ext cx="1510406" cy="400110"/>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4" name="Down Arrow 163"/>
          <p:cNvSpPr/>
          <p:nvPr/>
        </p:nvSpPr>
        <p:spPr>
          <a:xfrm>
            <a:off x="1259840" y="2273300"/>
            <a:ext cx="411480" cy="10058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Down Arrow 164"/>
          <p:cNvSpPr/>
          <p:nvPr/>
        </p:nvSpPr>
        <p:spPr>
          <a:xfrm flipV="1">
            <a:off x="1259840" y="3855750"/>
            <a:ext cx="411480" cy="10058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TextBox 165"/>
          <p:cNvSpPr txBox="1"/>
          <p:nvPr/>
        </p:nvSpPr>
        <p:spPr>
          <a:xfrm>
            <a:off x="826478" y="3380490"/>
            <a:ext cx="1258537" cy="400110"/>
          </a:xfrm>
          <a:prstGeom prst="rect">
            <a:avLst/>
          </a:prstGeom>
          <a:noFill/>
        </p:spPr>
        <p:txBody>
          <a:bodyPr wrap="none" rtlCol="0">
            <a:spAutoFit/>
          </a:bodyPr>
          <a:lstStyle/>
          <a:p>
            <a:r>
              <a:rPr lang="en-US" sz="2000" b="1" dirty="0" smtClean="0">
                <a:latin typeface="Helvetica Neue Medium"/>
                <a:cs typeface="Helvetica Neue Medium"/>
              </a:rPr>
              <a:t>EQUAL ?</a:t>
            </a:r>
            <a:endParaRPr lang="en-US" sz="2000" b="1" dirty="0">
              <a:latin typeface="Helvetica Neue Medium"/>
              <a:cs typeface="Helvetica Neue Medium"/>
            </a:endParaRPr>
          </a:p>
        </p:txBody>
      </p:sp>
      <p:sp>
        <p:nvSpPr>
          <p:cNvPr id="67" name="TextBox 66"/>
          <p:cNvSpPr txBox="1"/>
          <p:nvPr/>
        </p:nvSpPr>
        <p:spPr>
          <a:xfrm>
            <a:off x="2423537" y="3125669"/>
            <a:ext cx="1107978" cy="400110"/>
          </a:xfrm>
          <a:prstGeom prst="rect">
            <a:avLst/>
          </a:prstGeom>
          <a:noFill/>
        </p:spPr>
        <p:txBody>
          <a:bodyPr wrap="none" rtlCol="0">
            <a:spAutoFit/>
          </a:bodyPr>
          <a:lstStyle/>
          <a:p>
            <a:r>
              <a:rPr lang="en-US" sz="2000" dirty="0" smtClean="0">
                <a:latin typeface="Helvetica Neue Medium"/>
                <a:cs typeface="Helvetica Neue Medium"/>
              </a:rPr>
              <a:t>A=“old”</a:t>
            </a:r>
            <a:endParaRPr lang="en-US" sz="2000" dirty="0">
              <a:latin typeface="Helvetica Neue Medium"/>
              <a:cs typeface="Helvetica Neue Medium"/>
            </a:endParaRPr>
          </a:p>
        </p:txBody>
      </p:sp>
      <p:sp>
        <p:nvSpPr>
          <p:cNvPr id="68" name="TextBox 67"/>
          <p:cNvSpPr txBox="1"/>
          <p:nvPr/>
        </p:nvSpPr>
        <p:spPr>
          <a:xfrm>
            <a:off x="2425590" y="4512977"/>
            <a:ext cx="1236222" cy="400110"/>
          </a:xfrm>
          <a:prstGeom prst="rect">
            <a:avLst/>
          </a:prstGeom>
          <a:noFill/>
        </p:spPr>
        <p:txBody>
          <a:bodyPr wrap="none" rtlCol="0">
            <a:spAutoFit/>
          </a:bodyPr>
          <a:lstStyle/>
          <a:p>
            <a:r>
              <a:rPr lang="en-US" sz="2000" dirty="0">
                <a:latin typeface="Helvetica Neue Medium"/>
                <a:cs typeface="Helvetica Neue Medium"/>
              </a:rPr>
              <a:t>B</a:t>
            </a:r>
            <a:r>
              <a:rPr lang="en-US" sz="2000" dirty="0" smtClean="0">
                <a:latin typeface="Helvetica Neue Medium"/>
                <a:cs typeface="Helvetica Neue Medium"/>
              </a:rPr>
              <a:t>=“new”</a:t>
            </a:r>
            <a:endParaRPr lang="en-US" sz="2000" dirty="0">
              <a:latin typeface="Helvetica Neue Medium"/>
              <a:cs typeface="Helvetica Neue Medium"/>
            </a:endParaRPr>
          </a:p>
        </p:txBody>
      </p:sp>
      <p:grpSp>
        <p:nvGrpSpPr>
          <p:cNvPr id="26" name="Group 25"/>
          <p:cNvGrpSpPr/>
          <p:nvPr/>
        </p:nvGrpSpPr>
        <p:grpSpPr>
          <a:xfrm>
            <a:off x="682434" y="5909543"/>
            <a:ext cx="1608282" cy="433444"/>
            <a:chOff x="745934" y="5909543"/>
            <a:chExt cx="1608282" cy="433444"/>
          </a:xfrm>
        </p:grpSpPr>
        <p:sp>
          <p:nvSpPr>
            <p:cNvPr id="65" name="TextBox 64"/>
            <p:cNvSpPr txBox="1"/>
            <p:nvPr/>
          </p:nvSpPr>
          <p:spPr>
            <a:xfrm>
              <a:off x="745934" y="5909543"/>
              <a:ext cx="1608282" cy="400110"/>
            </a:xfrm>
            <a:prstGeom prst="rect">
              <a:avLst/>
            </a:prstGeom>
            <a:noFill/>
          </p:spPr>
          <p:txBody>
            <a:bodyPr wrap="none" rtlCol="0">
              <a:spAutoFit/>
            </a:bodyPr>
            <a:lstStyle/>
            <a:p>
              <a:r>
                <a:rPr lang="en-US" sz="2000" dirty="0" smtClean="0">
                  <a:latin typeface="Helvetica Neue Medium"/>
                  <a:cs typeface="Helvetica Neue Medium"/>
                </a:rPr>
                <a:t>R: N</a:t>
              </a:r>
              <a:r>
                <a:rPr lang="en-US" sz="2000" baseline="30000" dirty="0" smtClean="0">
                  <a:latin typeface="Helvetica Neue Medium"/>
                  <a:cs typeface="Helvetica Neue Medium"/>
                </a:rPr>
                <a:t>th</a:t>
              </a:r>
              <a:r>
                <a:rPr lang="en-US" sz="2000" dirty="0" smtClean="0">
                  <a:latin typeface="Helvetica Neue Medium"/>
                  <a:cs typeface="Helvetica Neue Medium"/>
                </a:rPr>
                <a:t> round</a:t>
              </a:r>
              <a:endParaRPr lang="en-US" sz="2000" dirty="0">
                <a:latin typeface="Helvetica Neue Medium"/>
                <a:cs typeface="Helvetica Neue Medium"/>
              </a:endParaRPr>
            </a:p>
          </p:txBody>
        </p:sp>
        <p:sp>
          <p:nvSpPr>
            <p:cNvPr id="66" name="Rectangle 65"/>
            <p:cNvSpPr/>
            <p:nvPr/>
          </p:nvSpPr>
          <p:spPr>
            <a:xfrm>
              <a:off x="780926" y="5942877"/>
              <a:ext cx="1510406" cy="400110"/>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761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par>
                                <p:cTn id="11" presetID="2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1000"/>
                            </p:stCondLst>
                            <p:childTnLst>
                              <p:par>
                                <p:cTn id="25" presetID="22" presetClass="entr" presetSubtype="2"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right)">
                                      <p:cBhvr>
                                        <p:cTn id="27" dur="500"/>
                                        <p:tgtEl>
                                          <p:spTgt spid="50"/>
                                        </p:tgtEl>
                                      </p:cBhvr>
                                    </p:animEffect>
                                  </p:childTnLst>
                                </p:cTn>
                              </p:par>
                              <p:par>
                                <p:cTn id="28" presetID="22" presetClass="entr" presetSubtype="2"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right)">
                                      <p:cBhvr>
                                        <p:cTn id="30" dur="500"/>
                                        <p:tgtEl>
                                          <p:spTgt spid="53"/>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up)">
                                      <p:cBhvr>
                                        <p:cTn id="34" dur="500"/>
                                        <p:tgtEl>
                                          <p:spTgt spid="51"/>
                                        </p:tgtEl>
                                      </p:cBhvr>
                                    </p:animEffect>
                                  </p:childTnLst>
                                </p:cTn>
                              </p:par>
                              <p:par>
                                <p:cTn id="35" presetID="22" presetClass="entr" presetSubtype="1"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up)">
                                      <p:cBhvr>
                                        <p:cTn id="37" dur="500"/>
                                        <p:tgtEl>
                                          <p:spTgt spid="55"/>
                                        </p:tgtEl>
                                      </p:cBhvr>
                                    </p:animEffect>
                                  </p:child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0"/>
                                        </p:tgtEl>
                                        <p:attrNameLst>
                                          <p:attrName>style.visibility</p:attrName>
                                        </p:attrNameLst>
                                      </p:cBhvr>
                                      <p:to>
                                        <p:strVal val="visible"/>
                                      </p:to>
                                    </p:set>
                                    <p:animEffect transition="in" filter="wipe(left)">
                                      <p:cBhvr>
                                        <p:cTn id="45" dur="500"/>
                                        <p:tgtEl>
                                          <p:spTgt spid="130"/>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1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childTnLst>
                          </p:cTn>
                        </p:par>
                        <p:par>
                          <p:cTn id="61" fill="hold">
                            <p:stCondLst>
                              <p:cond delay="500"/>
                            </p:stCondLst>
                            <p:childTnLst>
                              <p:par>
                                <p:cTn id="62" presetID="22" presetClass="entr" presetSubtype="1"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up)">
                                      <p:cBhvr>
                                        <p:cTn id="64" dur="500"/>
                                        <p:tgtEl>
                                          <p:spTgt spid="31"/>
                                        </p:tgtEl>
                                      </p:cBhvr>
                                    </p:animEffect>
                                  </p:childTnLst>
                                </p:cTn>
                              </p:par>
                            </p:childTnLst>
                          </p:cTn>
                        </p:par>
                        <p:par>
                          <p:cTn id="65" fill="hold">
                            <p:stCondLst>
                              <p:cond delay="1000"/>
                            </p:stCondLst>
                            <p:childTnLst>
                              <p:par>
                                <p:cTn id="66" presetID="1" presetClass="entr" presetSubtype="0"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32"/>
                                        </p:tgtEl>
                                        <p:attrNameLst>
                                          <p:attrName>style.visibility</p:attrName>
                                        </p:attrNameLst>
                                      </p:cBhvr>
                                      <p:to>
                                        <p:strVal val="visible"/>
                                      </p:to>
                                    </p:set>
                                    <p:animEffect transition="in" filter="wipe(up)">
                                      <p:cBhvr>
                                        <p:cTn id="72" dur="500"/>
                                        <p:tgtEl>
                                          <p:spTgt spid="132"/>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133"/>
                                        </p:tgtEl>
                                        <p:attrNameLst>
                                          <p:attrName>style.visibility</p:attrName>
                                        </p:attrNameLst>
                                      </p:cBhvr>
                                      <p:to>
                                        <p:strVal val="visible"/>
                                      </p:to>
                                    </p:set>
                                  </p:childTnLst>
                                </p:cTn>
                              </p:par>
                            </p:childTnLst>
                          </p:cTn>
                        </p:par>
                        <p:par>
                          <p:cTn id="76" fill="hold">
                            <p:stCondLst>
                              <p:cond delay="500"/>
                            </p:stCondLst>
                            <p:childTnLst>
                              <p:par>
                                <p:cTn id="77" presetID="22" presetClass="entr" presetSubtype="2" fill="hold" nodeType="afterEffect">
                                  <p:stCondLst>
                                    <p:cond delay="1000"/>
                                  </p:stCondLst>
                                  <p:childTnLst>
                                    <p:set>
                                      <p:cBhvr>
                                        <p:cTn id="78" dur="1" fill="hold">
                                          <p:stCondLst>
                                            <p:cond delay="0"/>
                                          </p:stCondLst>
                                        </p:cTn>
                                        <p:tgtEl>
                                          <p:spTgt spid="32"/>
                                        </p:tgtEl>
                                        <p:attrNameLst>
                                          <p:attrName>style.visibility</p:attrName>
                                        </p:attrNameLst>
                                      </p:cBhvr>
                                      <p:to>
                                        <p:strVal val="visible"/>
                                      </p:to>
                                    </p:set>
                                    <p:animEffect transition="in" filter="wipe(right)">
                                      <p:cBhvr>
                                        <p:cTn id="79" dur="500"/>
                                        <p:tgtEl>
                                          <p:spTgt spid="32"/>
                                        </p:tgtEl>
                                      </p:cBhvr>
                                    </p:animEffect>
                                  </p:childTnLst>
                                </p:cTn>
                              </p:par>
                            </p:childTnLst>
                          </p:cTn>
                        </p:par>
                        <p:par>
                          <p:cTn id="80" fill="hold">
                            <p:stCondLst>
                              <p:cond delay="2000"/>
                            </p:stCondLst>
                            <p:childTnLst>
                              <p:par>
                                <p:cTn id="81" presetID="1"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par>
                          <p:cTn id="87" fill="hold">
                            <p:stCondLst>
                              <p:cond delay="0"/>
                            </p:stCondLst>
                            <p:childTnLst>
                              <p:par>
                                <p:cTn id="88" presetID="22" presetClass="entr" presetSubtype="8" fill="hold" nodeType="afterEffect">
                                  <p:stCondLst>
                                    <p:cond delay="0"/>
                                  </p:stCondLst>
                                  <p:childTnLst>
                                    <p:set>
                                      <p:cBhvr>
                                        <p:cTn id="89" dur="1" fill="hold">
                                          <p:stCondLst>
                                            <p:cond delay="0"/>
                                          </p:stCondLst>
                                        </p:cTn>
                                        <p:tgtEl>
                                          <p:spTgt spid="137"/>
                                        </p:tgtEl>
                                        <p:attrNameLst>
                                          <p:attrName>style.visibility</p:attrName>
                                        </p:attrNameLst>
                                      </p:cBhvr>
                                      <p:to>
                                        <p:strVal val="visible"/>
                                      </p:to>
                                    </p:set>
                                    <p:animEffect transition="in" filter="wipe(left)">
                                      <p:cBhvr>
                                        <p:cTn id="90" dur="500"/>
                                        <p:tgtEl>
                                          <p:spTgt spid="137"/>
                                        </p:tgtEl>
                                      </p:cBhvr>
                                    </p:animEffect>
                                  </p:childTnLst>
                                </p:cTn>
                              </p:par>
                              <p:par>
                                <p:cTn id="91" presetID="22" presetClass="entr" presetSubtype="8" fill="hold" nodeType="withEffect">
                                  <p:stCondLst>
                                    <p:cond delay="0"/>
                                  </p:stCondLst>
                                  <p:childTnLst>
                                    <p:set>
                                      <p:cBhvr>
                                        <p:cTn id="92" dur="1" fill="hold">
                                          <p:stCondLst>
                                            <p:cond delay="0"/>
                                          </p:stCondLst>
                                        </p:cTn>
                                        <p:tgtEl>
                                          <p:spTgt spid="139"/>
                                        </p:tgtEl>
                                        <p:attrNameLst>
                                          <p:attrName>style.visibility</p:attrName>
                                        </p:attrNameLst>
                                      </p:cBhvr>
                                      <p:to>
                                        <p:strVal val="visible"/>
                                      </p:to>
                                    </p:set>
                                    <p:animEffect transition="in" filter="wipe(left)">
                                      <p:cBhvr>
                                        <p:cTn id="93" dur="500"/>
                                        <p:tgtEl>
                                          <p:spTgt spid="13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164"/>
                                        </p:tgtEl>
                                        <p:attrNameLst>
                                          <p:attrName>style.visibility</p:attrName>
                                        </p:attrNameLst>
                                      </p:cBhvr>
                                      <p:to>
                                        <p:strVal val="visible"/>
                                      </p:to>
                                    </p:set>
                                    <p:animEffect transition="in" filter="wipe(up)">
                                      <p:cBhvr>
                                        <p:cTn id="98" dur="500"/>
                                        <p:tgtEl>
                                          <p:spTgt spid="16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65"/>
                                        </p:tgtEl>
                                        <p:attrNameLst>
                                          <p:attrName>style.visibility</p:attrName>
                                        </p:attrNameLst>
                                      </p:cBhvr>
                                      <p:to>
                                        <p:strVal val="visible"/>
                                      </p:to>
                                    </p:set>
                                    <p:animEffect transition="in" filter="wipe(down)">
                                      <p:cBhvr>
                                        <p:cTn id="101" dur="500"/>
                                        <p:tgtEl>
                                          <p:spTgt spid="165"/>
                                        </p:tgtEl>
                                      </p:cBhvr>
                                    </p:animEffect>
                                  </p:childTnLst>
                                </p:cTn>
                              </p:par>
                            </p:childTnLst>
                          </p:cTn>
                        </p:par>
                        <p:par>
                          <p:cTn id="102" fill="hold">
                            <p:stCondLst>
                              <p:cond delay="500"/>
                            </p:stCondLst>
                            <p:childTnLst>
                              <p:par>
                                <p:cTn id="103" presetID="1" presetClass="entr" presetSubtype="0" fill="hold" grpId="0" nodeType="afterEffect">
                                  <p:stCondLst>
                                    <p:cond delay="0"/>
                                  </p:stCondLst>
                                  <p:childTnLst>
                                    <p:set>
                                      <p:cBhvr>
                                        <p:cTn id="104" dur="1" fill="hold">
                                          <p:stCondLst>
                                            <p:cond delay="0"/>
                                          </p:stCondLst>
                                        </p:cTn>
                                        <p:tgtEl>
                                          <p:spTgt spid="16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156"/>
                                        </p:tgtEl>
                                        <p:attrNameLst>
                                          <p:attrName>style.visibility</p:attrName>
                                        </p:attrNameLst>
                                      </p:cBhvr>
                                      <p:to>
                                        <p:strVal val="visible"/>
                                      </p:to>
                                    </p:set>
                                    <p:animEffect transition="in" filter="wipe(up)">
                                      <p:cBhvr>
                                        <p:cTn id="109" dur="500"/>
                                        <p:tgtEl>
                                          <p:spTgt spid="156"/>
                                        </p:tgtEl>
                                      </p:cBhvr>
                                    </p:animEffect>
                                  </p:childTnLst>
                                </p:cTn>
                              </p:par>
                            </p:childTnLst>
                          </p:cTn>
                        </p:par>
                        <p:par>
                          <p:cTn id="110" fill="hold">
                            <p:stCondLst>
                              <p:cond delay="500"/>
                            </p:stCondLst>
                            <p:childTnLst>
                              <p:par>
                                <p:cTn id="111" presetID="22" presetClass="entr" presetSubtype="1" fill="hold" grpId="0" nodeType="afterEffect">
                                  <p:stCondLst>
                                    <p:cond delay="0"/>
                                  </p:stCondLst>
                                  <p:childTnLst>
                                    <p:set>
                                      <p:cBhvr>
                                        <p:cTn id="112" dur="1" fill="hold">
                                          <p:stCondLst>
                                            <p:cond delay="0"/>
                                          </p:stCondLst>
                                        </p:cTn>
                                        <p:tgtEl>
                                          <p:spTgt spid="157"/>
                                        </p:tgtEl>
                                        <p:attrNameLst>
                                          <p:attrName>style.visibility</p:attrName>
                                        </p:attrNameLst>
                                      </p:cBhvr>
                                      <p:to>
                                        <p:strVal val="visible"/>
                                      </p:to>
                                    </p:set>
                                    <p:animEffect transition="in" filter="wipe(up)">
                                      <p:cBhvr>
                                        <p:cTn id="113" dur="500"/>
                                        <p:tgtEl>
                                          <p:spTgt spid="157"/>
                                        </p:tgtEl>
                                      </p:cBhvr>
                                    </p:animEffect>
                                  </p:childTnLst>
                                </p:cTn>
                              </p:par>
                            </p:childTnLst>
                          </p:cTn>
                        </p:par>
                        <p:par>
                          <p:cTn id="114" fill="hold">
                            <p:stCondLst>
                              <p:cond delay="1000"/>
                            </p:stCondLst>
                            <p:childTnLst>
                              <p:par>
                                <p:cTn id="115" presetID="22" presetClass="entr" presetSubtype="1" fill="hold" grpId="0" nodeType="afterEffect">
                                  <p:stCondLst>
                                    <p:cond delay="0"/>
                                  </p:stCondLst>
                                  <p:childTnLst>
                                    <p:set>
                                      <p:cBhvr>
                                        <p:cTn id="116" dur="1" fill="hold">
                                          <p:stCondLst>
                                            <p:cond delay="0"/>
                                          </p:stCondLst>
                                        </p:cTn>
                                        <p:tgtEl>
                                          <p:spTgt spid="155"/>
                                        </p:tgtEl>
                                        <p:attrNameLst>
                                          <p:attrName>style.visibility</p:attrName>
                                        </p:attrNameLst>
                                      </p:cBhvr>
                                      <p:to>
                                        <p:strVal val="visible"/>
                                      </p:to>
                                    </p:set>
                                    <p:animEffect transition="in" filter="wipe(up)">
                                      <p:cBhvr>
                                        <p:cTn id="117" dur="500"/>
                                        <p:tgtEl>
                                          <p:spTgt spid="155"/>
                                        </p:tgtEl>
                                      </p:cBhvr>
                                    </p:animEffect>
                                  </p:childTnLst>
                                </p:cTn>
                              </p:par>
                            </p:childTnLst>
                          </p:cTn>
                        </p:par>
                        <p:par>
                          <p:cTn id="118" fill="hold">
                            <p:stCondLst>
                              <p:cond delay="1500"/>
                            </p:stCondLst>
                            <p:childTnLst>
                              <p:par>
                                <p:cTn id="119" presetID="1" presetClass="entr" presetSubtype="0" fill="hold" nodeType="afterEffect">
                                  <p:stCondLst>
                                    <p:cond delay="0"/>
                                  </p:stCondLst>
                                  <p:childTnLst>
                                    <p:set>
                                      <p:cBhvr>
                                        <p:cTn id="1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p:bldP spid="132" grpId="0" animBg="1"/>
      <p:bldP spid="133" grpId="0"/>
      <p:bldP spid="155" grpId="0" animBg="1"/>
      <p:bldP spid="156" grpId="0" animBg="1"/>
      <p:bldP spid="157" grpId="0" animBg="1"/>
      <p:bldP spid="164" grpId="0" animBg="1"/>
      <p:bldP spid="165" grpId="0" animBg="1"/>
      <p:bldP spid="166" grpId="0"/>
      <p:bldP spid="67"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agnetic Disk 51"/>
          <p:cNvSpPr/>
          <p:nvPr/>
        </p:nvSpPr>
        <p:spPr>
          <a:xfrm>
            <a:off x="3399226" y="1100889"/>
            <a:ext cx="1039505" cy="589906"/>
          </a:xfrm>
          <a:prstGeom prst="flowChartMagneticDisk">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017060" y="1113589"/>
            <a:ext cx="759945"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Magnetic Disk 55"/>
          <p:cNvSpPr/>
          <p:nvPr/>
        </p:nvSpPr>
        <p:spPr>
          <a:xfrm>
            <a:off x="4872427" y="1095183"/>
            <a:ext cx="1039505" cy="589906"/>
          </a:xfrm>
          <a:prstGeom prst="flowChartMagneticDisk">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447307" y="1113589"/>
            <a:ext cx="759945"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4138"/>
            <a:ext cx="8229600" cy="1143000"/>
          </a:xfrm>
        </p:spPr>
        <p:txBody>
          <a:bodyPr/>
          <a:lstStyle/>
          <a:p>
            <a:r>
              <a:rPr lang="en-US" dirty="0"/>
              <a:t>Rococo-</a:t>
            </a:r>
            <a:r>
              <a:rPr lang="en-US" dirty="0" smtClean="0"/>
              <a:t>SNOW (S+O+W)</a:t>
            </a:r>
            <a:endParaRPr lang="en-US" dirty="0"/>
          </a:p>
        </p:txBody>
      </p:sp>
      <p:sp>
        <p:nvSpPr>
          <p:cNvPr id="4" name="Slide Number Placeholder 3"/>
          <p:cNvSpPr>
            <a:spLocks noGrp="1"/>
          </p:cNvSpPr>
          <p:nvPr>
            <p:ph type="sldNum" sz="quarter" idx="12"/>
          </p:nvPr>
        </p:nvSpPr>
        <p:spPr/>
        <p:txBody>
          <a:bodyPr/>
          <a:lstStyle/>
          <a:p>
            <a:fld id="{50B1DDAB-F9A0-3B4E-801A-A0F89EF8BEF3}" type="slidenum">
              <a:rPr lang="en-US" smtClean="0"/>
              <a:t>24</a:t>
            </a:fld>
            <a:endParaRPr lang="en-US"/>
          </a:p>
        </p:txBody>
      </p:sp>
      <p:grpSp>
        <p:nvGrpSpPr>
          <p:cNvPr id="5" name="Group 4"/>
          <p:cNvGrpSpPr/>
          <p:nvPr/>
        </p:nvGrpSpPr>
        <p:grpSpPr>
          <a:xfrm>
            <a:off x="1858306" y="1088189"/>
            <a:ext cx="1039347" cy="5268161"/>
            <a:chOff x="5361609" y="1631205"/>
            <a:chExt cx="1063546" cy="6996806"/>
          </a:xfrm>
        </p:grpSpPr>
        <p:cxnSp>
          <p:nvCxnSpPr>
            <p:cNvPr id="6" name="Straight Connector 5"/>
            <p:cNvCxnSpPr/>
            <p:nvPr/>
          </p:nvCxnSpPr>
          <p:spPr>
            <a:xfrm>
              <a:off x="5912877" y="2493565"/>
              <a:ext cx="0" cy="6134446"/>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361609" y="1631205"/>
              <a:ext cx="1063546" cy="1267179"/>
            </a:xfrm>
            <a:prstGeom prst="rect">
              <a:avLst/>
            </a:prstGeom>
            <a:noFill/>
          </p:spPr>
          <p:txBody>
            <a:bodyPr wrap="square" rtlCol="0">
              <a:spAutoFit/>
            </a:bodyPr>
            <a:lstStyle/>
            <a:p>
              <a:pPr algn="ctr"/>
              <a:r>
                <a:rPr lang="en-US" sz="2800" b="1" dirty="0" smtClean="0">
                  <a:latin typeface="Helvetica Neue Medium"/>
                  <a:cs typeface="Helvetica Neue Medium"/>
                </a:rPr>
                <a:t>C</a:t>
              </a:r>
              <a:r>
                <a:rPr lang="en-US" sz="2800" b="1" baseline="-25000" dirty="0" smtClean="0">
                  <a:latin typeface="Helvetica Neue Medium"/>
                  <a:cs typeface="Helvetica Neue Medium"/>
                </a:rPr>
                <a:t>R</a:t>
              </a:r>
            </a:p>
            <a:p>
              <a:pPr algn="ctr"/>
              <a:endParaRPr lang="en-US" sz="2800" b="1" u="sng" dirty="0">
                <a:latin typeface="Helvetica Neue Medium"/>
                <a:cs typeface="Helvetica Neue Medium"/>
              </a:endParaRPr>
            </a:p>
          </p:txBody>
        </p:sp>
      </p:grpSp>
      <p:grpSp>
        <p:nvGrpSpPr>
          <p:cNvPr id="8" name="Group 7"/>
          <p:cNvGrpSpPr/>
          <p:nvPr/>
        </p:nvGrpSpPr>
        <p:grpSpPr>
          <a:xfrm>
            <a:off x="3405653" y="1113589"/>
            <a:ext cx="1039347" cy="5242761"/>
            <a:chOff x="5309625" y="1664939"/>
            <a:chExt cx="1063546" cy="6963070"/>
          </a:xfrm>
        </p:grpSpPr>
        <p:cxnSp>
          <p:nvCxnSpPr>
            <p:cNvPr id="9" name="Straight Connector 8"/>
            <p:cNvCxnSpPr/>
            <p:nvPr/>
          </p:nvCxnSpPr>
          <p:spPr>
            <a:xfrm>
              <a:off x="5834903" y="2493564"/>
              <a:ext cx="0" cy="613444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09625" y="1664939"/>
              <a:ext cx="1063546" cy="1267178"/>
            </a:xfrm>
            <a:prstGeom prst="rect">
              <a:avLst/>
            </a:prstGeom>
            <a:noFill/>
          </p:spPr>
          <p:txBody>
            <a:bodyPr wrap="square" rtlCol="0">
              <a:spAutoFit/>
            </a:bodyPr>
            <a:lstStyle/>
            <a:p>
              <a:pPr algn="ctr"/>
              <a:r>
                <a:rPr lang="en-US" sz="2800" b="1" dirty="0" smtClean="0">
                  <a:latin typeface="Helvetica Neue Medium"/>
                  <a:cs typeface="Helvetica Neue Medium"/>
                </a:rPr>
                <a:t>S</a:t>
              </a:r>
              <a:r>
                <a:rPr lang="en-US" sz="2800" b="1" baseline="-25000" dirty="0" smtClean="0">
                  <a:latin typeface="Helvetica Neue Medium"/>
                  <a:cs typeface="Helvetica Neue Medium"/>
                </a:rPr>
                <a:t>A</a:t>
              </a:r>
            </a:p>
            <a:p>
              <a:pPr algn="ctr"/>
              <a:endParaRPr lang="en-US" sz="2800" b="1" u="sng" dirty="0">
                <a:latin typeface="Helvetica Neue Medium"/>
                <a:cs typeface="Helvetica Neue Medium"/>
              </a:endParaRPr>
            </a:p>
          </p:txBody>
        </p:sp>
      </p:grpSp>
      <p:grpSp>
        <p:nvGrpSpPr>
          <p:cNvPr id="11" name="Group 10"/>
          <p:cNvGrpSpPr/>
          <p:nvPr/>
        </p:nvGrpSpPr>
        <p:grpSpPr>
          <a:xfrm>
            <a:off x="4815353" y="1113589"/>
            <a:ext cx="1155698" cy="5242761"/>
            <a:chOff x="5244645" y="1664939"/>
            <a:chExt cx="1182606" cy="6963070"/>
          </a:xfrm>
        </p:grpSpPr>
        <p:cxnSp>
          <p:nvCxnSpPr>
            <p:cNvPr id="12" name="Straight Connector 11"/>
            <p:cNvCxnSpPr/>
            <p:nvPr/>
          </p:nvCxnSpPr>
          <p:spPr>
            <a:xfrm>
              <a:off x="5834903" y="2493564"/>
              <a:ext cx="2100" cy="613444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244645" y="1664939"/>
              <a:ext cx="1182606" cy="1267178"/>
            </a:xfrm>
            <a:prstGeom prst="rect">
              <a:avLst/>
            </a:prstGeom>
            <a:noFill/>
          </p:spPr>
          <p:txBody>
            <a:bodyPr wrap="square" rtlCol="0">
              <a:spAutoFit/>
            </a:bodyPr>
            <a:lstStyle/>
            <a:p>
              <a:pPr algn="ctr"/>
              <a:r>
                <a:rPr lang="en-US" sz="2800" b="1" dirty="0" smtClean="0">
                  <a:latin typeface="Helvetica Neue Medium"/>
                  <a:cs typeface="Helvetica Neue Medium"/>
                </a:rPr>
                <a:t>S</a:t>
              </a:r>
              <a:r>
                <a:rPr lang="en-US" sz="2800" b="1" baseline="-25000" dirty="0">
                  <a:latin typeface="Helvetica Neue Medium"/>
                  <a:cs typeface="Helvetica Neue Medium"/>
                </a:rPr>
                <a:t>B</a:t>
              </a:r>
              <a:endParaRPr lang="en-US" sz="2800" b="1" baseline="-25000" dirty="0" smtClean="0">
                <a:latin typeface="Helvetica Neue Medium"/>
                <a:cs typeface="Helvetica Neue Medium"/>
              </a:endParaRPr>
            </a:p>
            <a:p>
              <a:pPr algn="ctr"/>
              <a:endParaRPr lang="en-US" sz="2800" b="1" u="sng" dirty="0">
                <a:latin typeface="Helvetica Neue Medium"/>
                <a:cs typeface="Helvetica Neue Medium"/>
              </a:endParaRPr>
            </a:p>
          </p:txBody>
        </p:sp>
      </p:grpSp>
      <p:grpSp>
        <p:nvGrpSpPr>
          <p:cNvPr id="14" name="Group 13"/>
          <p:cNvGrpSpPr/>
          <p:nvPr/>
        </p:nvGrpSpPr>
        <p:grpSpPr>
          <a:xfrm>
            <a:off x="6313953" y="1113589"/>
            <a:ext cx="1039347" cy="5242761"/>
            <a:chOff x="5309625" y="1664939"/>
            <a:chExt cx="1063546" cy="6963070"/>
          </a:xfrm>
        </p:grpSpPr>
        <p:cxnSp>
          <p:nvCxnSpPr>
            <p:cNvPr id="15" name="Straight Connector 14"/>
            <p:cNvCxnSpPr/>
            <p:nvPr/>
          </p:nvCxnSpPr>
          <p:spPr>
            <a:xfrm>
              <a:off x="5834903" y="2493564"/>
              <a:ext cx="0" cy="6134445"/>
            </a:xfrm>
            <a:prstGeom prst="line">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09625" y="1664939"/>
              <a:ext cx="1063546" cy="1267180"/>
            </a:xfrm>
            <a:prstGeom prst="rect">
              <a:avLst/>
            </a:prstGeom>
            <a:noFill/>
          </p:spPr>
          <p:txBody>
            <a:bodyPr wrap="square" rtlCol="0">
              <a:spAutoFit/>
            </a:bodyPr>
            <a:lstStyle/>
            <a:p>
              <a:pPr algn="ctr"/>
              <a:r>
                <a:rPr lang="en-US" sz="2800" b="1" dirty="0" smtClean="0">
                  <a:latin typeface="Helvetica Neue Medium"/>
                  <a:cs typeface="Helvetica Neue Medium"/>
                </a:rPr>
                <a:t>C</a:t>
              </a:r>
              <a:r>
                <a:rPr lang="en-US" sz="2800" b="1" baseline="-25000" dirty="0">
                  <a:latin typeface="Helvetica Neue Medium"/>
                  <a:cs typeface="Helvetica Neue Medium"/>
                </a:rPr>
                <a:t>W</a:t>
              </a:r>
              <a:endParaRPr lang="en-US" sz="2800" b="1" baseline="-25000" dirty="0" smtClean="0">
                <a:latin typeface="Helvetica Neue Medium"/>
                <a:cs typeface="Helvetica Neue Medium"/>
              </a:endParaRPr>
            </a:p>
            <a:p>
              <a:pPr algn="ctr"/>
              <a:endParaRPr lang="en-US" sz="2800" b="1" u="sng" dirty="0">
                <a:latin typeface="Helvetica Neue Medium"/>
                <a:cs typeface="Helvetica Neue Medium"/>
              </a:endParaRPr>
            </a:p>
          </p:txBody>
        </p:sp>
      </p:grpSp>
      <p:cxnSp>
        <p:nvCxnSpPr>
          <p:cNvPr id="17" name="Straight Arrow Connector 16"/>
          <p:cNvCxnSpPr/>
          <p:nvPr/>
        </p:nvCxnSpPr>
        <p:spPr>
          <a:xfrm flipH="1">
            <a:off x="5392180" y="1889897"/>
            <a:ext cx="1441448" cy="573903"/>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918979" y="1870831"/>
            <a:ext cx="2908300" cy="742055"/>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392180" y="2463800"/>
            <a:ext cx="1435099" cy="57150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918979" y="2643666"/>
            <a:ext cx="2908300" cy="391634"/>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189229" y="1619976"/>
            <a:ext cx="1168000" cy="400110"/>
          </a:xfrm>
          <a:prstGeom prst="rect">
            <a:avLst/>
          </a:prstGeom>
          <a:noFill/>
        </p:spPr>
        <p:txBody>
          <a:bodyPr wrap="none" rtlCol="0">
            <a:spAutoFit/>
          </a:bodyPr>
          <a:lstStyle/>
          <a:p>
            <a:r>
              <a:rPr lang="en-US" sz="2000" dirty="0" smtClean="0">
                <a:latin typeface="Helvetica Neue Medium"/>
                <a:cs typeface="Helvetica Neue Medium"/>
              </a:rPr>
              <a:t>W starts</a:t>
            </a:r>
            <a:endParaRPr lang="en-US" sz="2000" dirty="0">
              <a:latin typeface="Helvetica Neue Medium"/>
              <a:cs typeface="Helvetica Neue Medium"/>
            </a:endParaRPr>
          </a:p>
        </p:txBody>
      </p:sp>
      <p:cxnSp>
        <p:nvCxnSpPr>
          <p:cNvPr id="29" name="Straight Arrow Connector 28"/>
          <p:cNvCxnSpPr/>
          <p:nvPr/>
        </p:nvCxnSpPr>
        <p:spPr>
          <a:xfrm>
            <a:off x="2397032" y="1966555"/>
            <a:ext cx="1521947" cy="217845"/>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397032" y="1985588"/>
            <a:ext cx="2995148" cy="1502231"/>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2397033" y="2184400"/>
            <a:ext cx="1521946" cy="97790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2397032" y="4754277"/>
            <a:ext cx="2995149" cy="833723"/>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6439929" y="1832731"/>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6439929" y="6033594"/>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3918979" y="3891949"/>
            <a:ext cx="2908300" cy="641951"/>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3918979" y="4533900"/>
            <a:ext cx="2914649" cy="1499694"/>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5392180" y="3891949"/>
            <a:ext cx="1435100" cy="641951"/>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392180" y="4533900"/>
            <a:ext cx="1435099" cy="1256577"/>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7017266" y="1966555"/>
            <a:ext cx="1315038" cy="646331"/>
          </a:xfrm>
          <a:prstGeom prst="rect">
            <a:avLst/>
          </a:prstGeom>
          <a:noFill/>
        </p:spPr>
        <p:txBody>
          <a:bodyPr wrap="none" rtlCol="0">
            <a:spAutoFit/>
          </a:bodyPr>
          <a:lstStyle/>
          <a:p>
            <a:r>
              <a:rPr lang="en-US" dirty="0">
                <a:latin typeface="Helvetica Neue Medium"/>
                <a:cs typeface="Helvetica Neue Medium"/>
              </a:rPr>
              <a:t>A</a:t>
            </a:r>
            <a:r>
              <a:rPr lang="en-US" dirty="0" smtClean="0">
                <a:latin typeface="Helvetica Neue Medium"/>
                <a:cs typeface="Helvetica Neue Medium"/>
              </a:rPr>
              <a:t> </a:t>
            </a:r>
            <a:r>
              <a:rPr lang="en-US" b="1" dirty="0" smtClean="0">
                <a:latin typeface="Helvetica Neue Medium"/>
                <a:cs typeface="Helvetica Neue Medium"/>
              </a:rPr>
              <a:t>:=</a:t>
            </a:r>
            <a:r>
              <a:rPr lang="en-US" dirty="0" smtClean="0">
                <a:latin typeface="Helvetica Neue Medium"/>
                <a:cs typeface="Helvetica Neue Medium"/>
              </a:rPr>
              <a:t> “new”</a:t>
            </a:r>
          </a:p>
          <a:p>
            <a:r>
              <a:rPr lang="en-US" dirty="0" smtClean="0">
                <a:latin typeface="Helvetica Neue Medium"/>
                <a:cs typeface="Helvetica Neue Medium"/>
              </a:rPr>
              <a:t>B := “new”</a:t>
            </a:r>
          </a:p>
        </p:txBody>
      </p:sp>
      <p:sp>
        <p:nvSpPr>
          <p:cNvPr id="92" name="Right Brace 91"/>
          <p:cNvSpPr/>
          <p:nvPr/>
        </p:nvSpPr>
        <p:spPr>
          <a:xfrm flipH="1">
            <a:off x="6907536" y="1985588"/>
            <a:ext cx="274830" cy="658078"/>
          </a:xfrm>
          <a:prstGeom prst="rightBrace">
            <a:avLst>
              <a:gd name="adj1" fmla="val 44444"/>
              <a:gd name="adj2" fmla="val 49005"/>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5" name="Straight Arrow Connector 94"/>
          <p:cNvCxnSpPr/>
          <p:nvPr/>
        </p:nvCxnSpPr>
        <p:spPr>
          <a:xfrm flipH="1">
            <a:off x="6433066" y="3891949"/>
            <a:ext cx="749300" cy="0"/>
          </a:xfrm>
          <a:prstGeom prst="straightConnector1">
            <a:avLst/>
          </a:prstGeom>
          <a:ln w="38100" cmpd="sng">
            <a:solidFill>
              <a:srgbClr val="0000FF"/>
            </a:solidFill>
            <a:prstDash val="dash"/>
            <a:headEnd type="none"/>
            <a:tailEnd type="none" w="lg" len="lg"/>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7189229" y="3722342"/>
            <a:ext cx="1519377" cy="400110"/>
          </a:xfrm>
          <a:prstGeom prst="rect">
            <a:avLst/>
          </a:prstGeom>
          <a:noFill/>
        </p:spPr>
        <p:txBody>
          <a:bodyPr wrap="none" rtlCol="0">
            <a:spAutoFit/>
          </a:bodyPr>
          <a:lstStyle/>
          <a:p>
            <a:r>
              <a:rPr lang="en-US" sz="2000" dirty="0" smtClean="0">
                <a:latin typeface="Helvetica Neue Medium"/>
                <a:cs typeface="Helvetica Neue Medium"/>
              </a:rPr>
              <a:t>W commits</a:t>
            </a:r>
            <a:endParaRPr lang="en-US" sz="2000" dirty="0">
              <a:latin typeface="Helvetica Neue Medium"/>
              <a:cs typeface="Helvetica Neue Medium"/>
            </a:endParaRPr>
          </a:p>
        </p:txBody>
      </p:sp>
      <p:sp>
        <p:nvSpPr>
          <p:cNvPr id="97" name="TextBox 96"/>
          <p:cNvSpPr txBox="1"/>
          <p:nvPr/>
        </p:nvSpPr>
        <p:spPr>
          <a:xfrm>
            <a:off x="7169666" y="5803900"/>
            <a:ext cx="1405758" cy="400110"/>
          </a:xfrm>
          <a:prstGeom prst="rect">
            <a:avLst/>
          </a:prstGeom>
          <a:noFill/>
        </p:spPr>
        <p:txBody>
          <a:bodyPr wrap="none" rtlCol="0">
            <a:spAutoFit/>
          </a:bodyPr>
          <a:lstStyle/>
          <a:p>
            <a:r>
              <a:rPr lang="en-US" sz="2000" dirty="0" smtClean="0">
                <a:latin typeface="Helvetica Neue Medium"/>
                <a:cs typeface="Helvetica Neue Medium"/>
              </a:rPr>
              <a:t>W finishes</a:t>
            </a:r>
            <a:endParaRPr lang="en-US" sz="2000" dirty="0">
              <a:latin typeface="Helvetica Neue Medium"/>
              <a:cs typeface="Helvetica Neue Medium"/>
            </a:endParaRPr>
          </a:p>
        </p:txBody>
      </p:sp>
      <p:sp>
        <p:nvSpPr>
          <p:cNvPr id="130" name="Right Brace 129"/>
          <p:cNvSpPr/>
          <p:nvPr/>
        </p:nvSpPr>
        <p:spPr>
          <a:xfrm>
            <a:off x="6907536" y="3035300"/>
            <a:ext cx="274830" cy="826742"/>
          </a:xfrm>
          <a:prstGeom prst="rightBrace">
            <a:avLst>
              <a:gd name="adj1" fmla="val 44444"/>
              <a:gd name="adj2" fmla="val 49005"/>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TextBox 130"/>
          <p:cNvSpPr txBox="1"/>
          <p:nvPr/>
        </p:nvSpPr>
        <p:spPr>
          <a:xfrm>
            <a:off x="7169666" y="3210819"/>
            <a:ext cx="1553227" cy="400110"/>
          </a:xfrm>
          <a:prstGeom prst="rect">
            <a:avLst/>
          </a:prstGeom>
          <a:noFill/>
        </p:spPr>
        <p:txBody>
          <a:bodyPr wrap="none" rtlCol="0">
            <a:spAutoFit/>
          </a:bodyPr>
          <a:lstStyle/>
          <a:p>
            <a:r>
              <a:rPr lang="en-US" sz="2000" dirty="0" smtClean="0">
                <a:latin typeface="Helvetica Neue Medium"/>
                <a:cs typeface="Helvetica Neue Medium"/>
              </a:rPr>
              <a:t>Forward TS</a:t>
            </a:r>
            <a:endParaRPr lang="en-US" sz="2000" dirty="0">
              <a:latin typeface="Helvetica Neue Medium"/>
              <a:cs typeface="Helvetica Neue Medium"/>
            </a:endParaRPr>
          </a:p>
        </p:txBody>
      </p:sp>
      <p:sp>
        <p:nvSpPr>
          <p:cNvPr id="132" name="Right Brace 131"/>
          <p:cNvSpPr/>
          <p:nvPr/>
        </p:nvSpPr>
        <p:spPr>
          <a:xfrm flipH="1">
            <a:off x="5016499" y="3535770"/>
            <a:ext cx="287052" cy="1210888"/>
          </a:xfrm>
          <a:prstGeom prst="rightBrace">
            <a:avLst>
              <a:gd name="adj1" fmla="val 44444"/>
              <a:gd name="adj2" fmla="val 34577"/>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TextBox 132"/>
          <p:cNvSpPr txBox="1"/>
          <p:nvPr/>
        </p:nvSpPr>
        <p:spPr>
          <a:xfrm>
            <a:off x="4023929" y="3725450"/>
            <a:ext cx="992570" cy="400110"/>
          </a:xfrm>
          <a:prstGeom prst="rect">
            <a:avLst/>
          </a:prstGeom>
          <a:noFill/>
        </p:spPr>
        <p:txBody>
          <a:bodyPr wrap="none" rtlCol="0">
            <a:spAutoFit/>
          </a:bodyPr>
          <a:lstStyle/>
          <a:p>
            <a:r>
              <a:rPr lang="en-US" sz="2000" dirty="0" smtClean="0">
                <a:latin typeface="Helvetica Neue Medium"/>
                <a:cs typeface="Helvetica Neue Medium"/>
              </a:rPr>
              <a:t>Blocks</a:t>
            </a:r>
            <a:endParaRPr lang="en-US" sz="2000" dirty="0">
              <a:latin typeface="Helvetica Neue Medium"/>
              <a:cs typeface="Helvetica Neue Medium"/>
            </a:endParaRPr>
          </a:p>
        </p:txBody>
      </p:sp>
      <p:sp>
        <p:nvSpPr>
          <p:cNvPr id="67" name="TextBox 66"/>
          <p:cNvSpPr txBox="1"/>
          <p:nvPr/>
        </p:nvSpPr>
        <p:spPr>
          <a:xfrm>
            <a:off x="2423537" y="3125669"/>
            <a:ext cx="1107978" cy="400110"/>
          </a:xfrm>
          <a:prstGeom prst="rect">
            <a:avLst/>
          </a:prstGeom>
          <a:noFill/>
        </p:spPr>
        <p:txBody>
          <a:bodyPr wrap="none" rtlCol="0">
            <a:spAutoFit/>
          </a:bodyPr>
          <a:lstStyle/>
          <a:p>
            <a:r>
              <a:rPr lang="en-US" sz="2000" dirty="0" smtClean="0">
                <a:latin typeface="Helvetica Neue Medium"/>
                <a:cs typeface="Helvetica Neue Medium"/>
              </a:rPr>
              <a:t>A=“old”</a:t>
            </a:r>
            <a:endParaRPr lang="en-US" sz="2000" dirty="0">
              <a:latin typeface="Helvetica Neue Medium"/>
              <a:cs typeface="Helvetica Neue Medium"/>
            </a:endParaRPr>
          </a:p>
        </p:txBody>
      </p:sp>
      <p:sp>
        <p:nvSpPr>
          <p:cNvPr id="68" name="TextBox 67"/>
          <p:cNvSpPr txBox="1"/>
          <p:nvPr/>
        </p:nvSpPr>
        <p:spPr>
          <a:xfrm>
            <a:off x="2425590" y="4923974"/>
            <a:ext cx="1117468" cy="400110"/>
          </a:xfrm>
          <a:prstGeom prst="rect">
            <a:avLst/>
          </a:prstGeom>
          <a:noFill/>
        </p:spPr>
        <p:txBody>
          <a:bodyPr wrap="none" rtlCol="0">
            <a:spAutoFit/>
          </a:bodyPr>
          <a:lstStyle/>
          <a:p>
            <a:r>
              <a:rPr lang="en-US" sz="2000" dirty="0">
                <a:latin typeface="Helvetica Neue Medium"/>
                <a:cs typeface="Helvetica Neue Medium"/>
              </a:rPr>
              <a:t>B</a:t>
            </a:r>
            <a:r>
              <a:rPr lang="en-US" sz="2000" dirty="0" smtClean="0">
                <a:latin typeface="Helvetica Neue Medium"/>
                <a:cs typeface="Helvetica Neue Medium"/>
              </a:rPr>
              <a:t>=“old”</a:t>
            </a:r>
            <a:endParaRPr lang="en-US" sz="2000" dirty="0">
              <a:latin typeface="Helvetica Neue Medium"/>
              <a:cs typeface="Helvetica Neue Medium"/>
            </a:endParaRPr>
          </a:p>
        </p:txBody>
      </p:sp>
      <p:sp>
        <p:nvSpPr>
          <p:cNvPr id="63" name="Rectangle 62"/>
          <p:cNvSpPr>
            <a:spLocks noChangeAspect="1"/>
          </p:cNvSpPr>
          <p:nvPr/>
        </p:nvSpPr>
        <p:spPr>
          <a:xfrm>
            <a:off x="3969779" y="1853321"/>
            <a:ext cx="502920" cy="502920"/>
          </a:xfrm>
          <a:prstGeom prst="rect">
            <a:avLst/>
          </a:prstGeom>
          <a:noFill/>
          <a:ln w="38100" cmpd="sng">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Helvetica Neue Medium"/>
                <a:cs typeface="Helvetica Neue Medium"/>
              </a:rPr>
              <a:t>TS</a:t>
            </a:r>
            <a:endParaRPr lang="en-US" sz="2000" dirty="0">
              <a:solidFill>
                <a:schemeClr val="tx1"/>
              </a:solidFill>
              <a:latin typeface="Helvetica Neue Medium"/>
              <a:cs typeface="Helvetica Neue Medium"/>
            </a:endParaRPr>
          </a:p>
        </p:txBody>
      </p:sp>
      <p:sp>
        <p:nvSpPr>
          <p:cNvPr id="64" name="Rectangle 63"/>
          <p:cNvSpPr>
            <a:spLocks noChangeAspect="1"/>
          </p:cNvSpPr>
          <p:nvPr/>
        </p:nvSpPr>
        <p:spPr>
          <a:xfrm>
            <a:off x="5722130" y="2984759"/>
            <a:ext cx="502920" cy="502920"/>
          </a:xfrm>
          <a:prstGeom prst="rect">
            <a:avLst/>
          </a:prstGeom>
          <a:noFill/>
          <a:ln w="38100" cmpd="sng">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Helvetica Neue Medium"/>
                <a:cs typeface="Helvetica Neue Medium"/>
              </a:rPr>
              <a:t>TS</a:t>
            </a:r>
            <a:endParaRPr lang="en-US" sz="2000" dirty="0">
              <a:solidFill>
                <a:schemeClr val="tx1"/>
              </a:solidFill>
              <a:latin typeface="Helvetica Neue Medium"/>
              <a:cs typeface="Helvetica Neue Medium"/>
            </a:endParaRPr>
          </a:p>
        </p:txBody>
      </p:sp>
      <p:sp>
        <p:nvSpPr>
          <p:cNvPr id="69" name="Rectangle 68"/>
          <p:cNvSpPr>
            <a:spLocks noChangeAspect="1"/>
          </p:cNvSpPr>
          <p:nvPr/>
        </p:nvSpPr>
        <p:spPr>
          <a:xfrm>
            <a:off x="5843299" y="4362512"/>
            <a:ext cx="502920" cy="502920"/>
          </a:xfrm>
          <a:prstGeom prst="rect">
            <a:avLst/>
          </a:prstGeom>
          <a:noFill/>
          <a:ln w="38100" cmpd="sng">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Helvetica Neue Medium"/>
                <a:cs typeface="Helvetica Neue Medium"/>
              </a:rPr>
              <a:t>TS</a:t>
            </a:r>
            <a:endParaRPr lang="en-US" sz="2000" dirty="0">
              <a:solidFill>
                <a:schemeClr val="tx1"/>
              </a:solidFill>
              <a:latin typeface="Helvetica Neue Medium"/>
              <a:cs typeface="Helvetica Neue Medium"/>
            </a:endParaRPr>
          </a:p>
        </p:txBody>
      </p:sp>
      <p:sp>
        <p:nvSpPr>
          <p:cNvPr id="23" name="TextBox 22"/>
          <p:cNvSpPr txBox="1"/>
          <p:nvPr/>
        </p:nvSpPr>
        <p:spPr>
          <a:xfrm>
            <a:off x="1807506" y="1709333"/>
            <a:ext cx="437451" cy="523220"/>
          </a:xfrm>
          <a:prstGeom prst="rect">
            <a:avLst/>
          </a:prstGeom>
          <a:noFill/>
        </p:spPr>
        <p:txBody>
          <a:bodyPr wrap="none" rtlCol="0">
            <a:spAutoFit/>
          </a:bodyPr>
          <a:lstStyle/>
          <a:p>
            <a:r>
              <a:rPr lang="en-US" sz="2800" dirty="0">
                <a:latin typeface="Helvetica Neue Medium"/>
                <a:cs typeface="Helvetica Neue Medium"/>
              </a:rPr>
              <a:t>R</a:t>
            </a:r>
          </a:p>
        </p:txBody>
      </p:sp>
      <p:grpSp>
        <p:nvGrpSpPr>
          <p:cNvPr id="38" name="Group 37"/>
          <p:cNvGrpSpPr/>
          <p:nvPr/>
        </p:nvGrpSpPr>
        <p:grpSpPr>
          <a:xfrm>
            <a:off x="943906" y="5079487"/>
            <a:ext cx="1171743" cy="954107"/>
            <a:chOff x="876300" y="4633893"/>
            <a:chExt cx="1171743" cy="954107"/>
          </a:xfrm>
        </p:grpSpPr>
        <p:sp>
          <p:nvSpPr>
            <p:cNvPr id="35" name="TextBox 34"/>
            <p:cNvSpPr txBox="1"/>
            <p:nvPr/>
          </p:nvSpPr>
          <p:spPr>
            <a:xfrm>
              <a:off x="876300" y="4633893"/>
              <a:ext cx="1171743" cy="954107"/>
            </a:xfrm>
            <a:prstGeom prst="rect">
              <a:avLst/>
            </a:prstGeom>
            <a:noFill/>
          </p:spPr>
          <p:txBody>
            <a:bodyPr wrap="none" rtlCol="0">
              <a:spAutoFit/>
            </a:bodyPr>
            <a:lstStyle/>
            <a:p>
              <a:r>
                <a:rPr lang="en-US" sz="2800" dirty="0" smtClean="0">
                  <a:latin typeface="Helvetica Neue Medium"/>
                  <a:cs typeface="Helvetica Neue Medium"/>
                </a:rPr>
                <a:t>A=old</a:t>
              </a:r>
            </a:p>
            <a:p>
              <a:r>
                <a:rPr lang="en-US" sz="2800" dirty="0" smtClean="0">
                  <a:latin typeface="Helvetica Neue Medium"/>
                  <a:cs typeface="Helvetica Neue Medium"/>
                </a:rPr>
                <a:t>B=old</a:t>
              </a:r>
              <a:endParaRPr lang="en-US" sz="2800" dirty="0">
                <a:latin typeface="Helvetica Neue Medium"/>
                <a:cs typeface="Helvetica Neue Medium"/>
              </a:endParaRPr>
            </a:p>
          </p:txBody>
        </p:sp>
        <p:sp>
          <p:nvSpPr>
            <p:cNvPr id="36" name="Rectangle 35"/>
            <p:cNvSpPr/>
            <p:nvPr/>
          </p:nvSpPr>
          <p:spPr>
            <a:xfrm>
              <a:off x="876300" y="4633893"/>
              <a:ext cx="1171743" cy="954107"/>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2" name="Rectangular Callout 71"/>
          <p:cNvSpPr/>
          <p:nvPr/>
        </p:nvSpPr>
        <p:spPr>
          <a:xfrm>
            <a:off x="177800" y="3210819"/>
            <a:ext cx="2067157" cy="1151693"/>
          </a:xfrm>
          <a:prstGeom prst="wedgeRectCallout">
            <a:avLst>
              <a:gd name="adj1" fmla="val 10748"/>
              <a:gd name="adj2" fmla="val 110762"/>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0000"/>
                </a:solidFill>
                <a:latin typeface="Helvetica Neue Medium"/>
                <a:cs typeface="Helvetica Neue Medium"/>
              </a:rPr>
              <a:t>S</a:t>
            </a:r>
            <a:r>
              <a:rPr lang="en-US" sz="2800" dirty="0" smtClean="0">
                <a:solidFill>
                  <a:srgbClr val="000000"/>
                </a:solidFill>
                <a:latin typeface="Helvetica Neue Medium"/>
                <a:cs typeface="Helvetica Neue Medium"/>
              </a:rPr>
              <a:t>trictly </a:t>
            </a:r>
            <a:r>
              <a:rPr lang="en-US" sz="2800" dirty="0">
                <a:solidFill>
                  <a:srgbClr val="000000"/>
                </a:solidFill>
                <a:latin typeface="Helvetica Neue Medium"/>
                <a:cs typeface="Helvetica Neue Medium"/>
              </a:rPr>
              <a:t>S</a:t>
            </a:r>
            <a:r>
              <a:rPr lang="en-US" sz="2800" dirty="0" smtClean="0">
                <a:solidFill>
                  <a:srgbClr val="000000"/>
                </a:solidFill>
                <a:latin typeface="Helvetica Neue Medium"/>
                <a:cs typeface="Helvetica Neue Medium"/>
              </a:rPr>
              <a:t>erializable</a:t>
            </a:r>
            <a:endParaRPr lang="en-US" sz="2800" dirty="0">
              <a:solidFill>
                <a:srgbClr val="000000"/>
              </a:solidFill>
              <a:latin typeface="Helvetica Neue Medium"/>
              <a:cs typeface="Helvetica Neue Medium"/>
            </a:endParaRPr>
          </a:p>
        </p:txBody>
      </p:sp>
    </p:spTree>
    <p:extLst>
      <p:ext uri="{BB962C8B-B14F-4D97-AF65-F5344CB8AC3E}">
        <p14:creationId xmlns:p14="http://schemas.microsoft.com/office/powerpoint/2010/main" val="13934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childTnLst>
                                </p:cTn>
                              </p:par>
                            </p:childTnLst>
                          </p:cTn>
                        </p:par>
                        <p:par>
                          <p:cTn id="26" fill="hold">
                            <p:stCondLst>
                              <p:cond delay="0"/>
                            </p:stCondLst>
                            <p:childTnLst>
                              <p:par>
                                <p:cTn id="27" presetID="35" presetClass="emph" presetSubtype="0" fill="hold" nodeType="afterEffect">
                                  <p:stCondLst>
                                    <p:cond delay="0"/>
                                  </p:stCondLst>
                                  <p:childTnLst>
                                    <p:anim calcmode="discrete" valueType="str">
                                      <p:cBhvr>
                                        <p:cTn id="28" dur="1000" fill="hold"/>
                                        <p:tgtEl>
                                          <p:spTgt spid="20"/>
                                        </p:tgtEl>
                                        <p:attrNameLst>
                                          <p:attrName>style.visibility</p:attrName>
                                        </p:attrNameLst>
                                      </p:cBhvr>
                                      <p:tavLst>
                                        <p:tav tm="0">
                                          <p:val>
                                            <p:strVal val="hidden"/>
                                          </p:val>
                                        </p:tav>
                                        <p:tav tm="50000">
                                          <p:val>
                                            <p:strVal val="visible"/>
                                          </p:val>
                                        </p:tav>
                                      </p:tavLst>
                                    </p:anim>
                                  </p:childTnLst>
                                </p:cTn>
                              </p:par>
                              <p:par>
                                <p:cTn id="29" presetID="35" presetClass="emph" presetSubtype="0" fill="hold" grpId="1" nodeType="withEffect">
                                  <p:stCondLst>
                                    <p:cond delay="0"/>
                                  </p:stCondLst>
                                  <p:childTnLst>
                                    <p:anim calcmode="discrete" valueType="str">
                                      <p:cBhvr>
                                        <p:cTn id="30" dur="1000" fill="hold"/>
                                        <p:tgtEl>
                                          <p:spTgt spid="64"/>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30"/>
                                        </p:tgtEl>
                                        <p:attrNameLst>
                                          <p:attrName>style.visibility</p:attrName>
                                        </p:attrNameLst>
                                      </p:cBhvr>
                                      <p:to>
                                        <p:strVal val="visible"/>
                                      </p:to>
                                    </p:set>
                                    <p:animEffect transition="in" filter="wipe(up)">
                                      <p:cBhvr>
                                        <p:cTn id="35" dur="500"/>
                                        <p:tgtEl>
                                          <p:spTgt spid="130"/>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par>
                          <p:cTn id="43" fill="hold">
                            <p:stCondLst>
                              <p:cond delay="0"/>
                            </p:stCondLst>
                            <p:childTnLst>
                              <p:par>
                                <p:cTn id="44" presetID="35" presetClass="emph" presetSubtype="0" fill="hold" nodeType="afterEffect">
                                  <p:stCondLst>
                                    <p:cond delay="0"/>
                                  </p:stCondLst>
                                  <p:childTnLst>
                                    <p:anim calcmode="discrete" valueType="str">
                                      <p:cBhvr>
                                        <p:cTn id="45" dur="1000" fill="hold"/>
                                        <p:tgtEl>
                                          <p:spTgt spid="53"/>
                                        </p:tgtEl>
                                        <p:attrNameLst>
                                          <p:attrName>style.visibility</p:attrName>
                                        </p:attrNameLst>
                                      </p:cBhvr>
                                      <p:tavLst>
                                        <p:tav tm="0">
                                          <p:val>
                                            <p:strVal val="hidden"/>
                                          </p:val>
                                        </p:tav>
                                        <p:tav tm="50000">
                                          <p:val>
                                            <p:strVal val="visible"/>
                                          </p:val>
                                        </p:tav>
                                      </p:tavLst>
                                    </p:anim>
                                  </p:childTnLst>
                                </p:cTn>
                              </p:par>
                              <p:par>
                                <p:cTn id="46" presetID="35" presetClass="emph" presetSubtype="0" fill="hold" grpId="1" nodeType="withEffect">
                                  <p:stCondLst>
                                    <p:cond delay="0"/>
                                  </p:stCondLst>
                                  <p:childTnLst>
                                    <p:anim calcmode="discrete" valueType="str">
                                      <p:cBhvr>
                                        <p:cTn id="47" dur="1000" fill="hold"/>
                                        <p:tgtEl>
                                          <p:spTgt spid="69"/>
                                        </p:tgtEl>
                                        <p:attrNameLst>
                                          <p:attrName>style.visibility</p:attrName>
                                        </p:attrNameLst>
                                      </p:cBhvr>
                                      <p:tavLst>
                                        <p:tav tm="0">
                                          <p:val>
                                            <p:strVal val="hidden"/>
                                          </p:val>
                                        </p:tav>
                                        <p:tav tm="50000">
                                          <p:val>
                                            <p:strVal val="visible"/>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32"/>
                                        </p:tgtEl>
                                        <p:attrNameLst>
                                          <p:attrName>style.visibility</p:attrName>
                                        </p:attrNameLst>
                                      </p:cBhvr>
                                      <p:to>
                                        <p:strVal val="visible"/>
                                      </p:to>
                                    </p:set>
                                    <p:animEffect transition="in" filter="wipe(up)">
                                      <p:cBhvr>
                                        <p:cTn id="52" dur="500"/>
                                        <p:tgtEl>
                                          <p:spTgt spid="132"/>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3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500"/>
                                        <p:tgtEl>
                                          <p:spTgt spid="32"/>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22" presetClass="entr" presetSubtype="4"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wipe(down)">
                                      <p:cBhvr>
                                        <p:cTn id="6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p:bldP spid="132" grpId="0" animBg="1"/>
      <p:bldP spid="133" grpId="0"/>
      <p:bldP spid="67" grpId="0"/>
      <p:bldP spid="68" grpId="0"/>
      <p:bldP spid="63" grpId="0" animBg="1"/>
      <p:bldP spid="64" grpId="0" animBg="1"/>
      <p:bldP spid="64" grpId="1" animBg="1"/>
      <p:bldP spid="69" grpId="0" animBg="1"/>
      <p:bldP spid="69" grpId="1" animBg="1"/>
      <p:bldP spid="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Rococo-SNOW</a:t>
            </a:r>
            <a:endParaRPr lang="en-US" dirty="0"/>
          </a:p>
        </p:txBody>
      </p:sp>
      <p:sp>
        <p:nvSpPr>
          <p:cNvPr id="3" name="Content Placeholder 2"/>
          <p:cNvSpPr>
            <a:spLocks noGrp="1"/>
          </p:cNvSpPr>
          <p:nvPr>
            <p:ph idx="1"/>
          </p:nvPr>
        </p:nvSpPr>
        <p:spPr/>
        <p:txBody>
          <a:bodyPr>
            <a:normAutofit lnSpcReduction="10000"/>
          </a:bodyPr>
          <a:lstStyle/>
          <a:p>
            <a:r>
              <a:rPr lang="en-US" dirty="0"/>
              <a:t>To </a:t>
            </a:r>
            <a:r>
              <a:rPr lang="en-US" dirty="0" smtClean="0"/>
              <a:t>understand</a:t>
            </a:r>
          </a:p>
          <a:p>
            <a:pPr lvl="1"/>
            <a:r>
              <a:rPr lang="en-US" dirty="0" smtClean="0"/>
              <a:t>Latency of read-only transactions</a:t>
            </a:r>
            <a:endParaRPr lang="en-US" dirty="0"/>
          </a:p>
          <a:p>
            <a:pPr lvl="1"/>
            <a:r>
              <a:rPr lang="en-US" dirty="0" smtClean="0"/>
              <a:t>Throughput of other types of transactions</a:t>
            </a:r>
          </a:p>
          <a:p>
            <a:pPr marL="457200" lvl="1" indent="0">
              <a:buNone/>
            </a:pPr>
            <a:endParaRPr lang="en-US" dirty="0" smtClean="0"/>
          </a:p>
          <a:p>
            <a:r>
              <a:rPr lang="en-US" dirty="0"/>
              <a:t>Experiment </a:t>
            </a:r>
            <a:r>
              <a:rPr lang="en-US" dirty="0" smtClean="0"/>
              <a:t>configuration</a:t>
            </a:r>
          </a:p>
          <a:p>
            <a:pPr lvl="1"/>
            <a:r>
              <a:rPr lang="en-US" dirty="0" smtClean="0"/>
              <a:t>Identical to </a:t>
            </a:r>
            <a:r>
              <a:rPr lang="en-US" dirty="0"/>
              <a:t>Rococo’s</a:t>
            </a:r>
          </a:p>
          <a:p>
            <a:pPr lvl="1"/>
            <a:r>
              <a:rPr lang="en-US" dirty="0"/>
              <a:t>TPC-C </a:t>
            </a:r>
            <a:r>
              <a:rPr lang="en-US" dirty="0" smtClean="0"/>
              <a:t>workloads</a:t>
            </a:r>
          </a:p>
          <a:p>
            <a:pPr marL="457200" lvl="1" indent="0">
              <a:buNone/>
            </a:pPr>
            <a:endParaRPr lang="en-US" dirty="0" smtClean="0"/>
          </a:p>
          <a:p>
            <a:r>
              <a:rPr lang="en-US" dirty="0"/>
              <a:t> </a:t>
            </a:r>
            <a:r>
              <a:rPr lang="en-US" dirty="0" smtClean="0"/>
              <a:t>     </a:t>
            </a:r>
            <a:r>
              <a:rPr lang="en-US" dirty="0"/>
              <a:t> </a:t>
            </a:r>
            <a:r>
              <a:rPr lang="en-US" sz="2400" dirty="0"/>
              <a:t>https://</a:t>
            </a:r>
            <a:r>
              <a:rPr lang="en-US" sz="2400" dirty="0" err="1"/>
              <a:t>github.com</a:t>
            </a:r>
            <a:r>
              <a:rPr lang="en-US" sz="2400" dirty="0"/>
              <a:t>/USC-NSL/Rococo-SNOW</a:t>
            </a:r>
            <a:endParaRPr lang="en-US" sz="2400" dirty="0" smtClean="0"/>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50B1DDAB-F9A0-3B4E-801A-A0F89EF8BEF3}" type="slidenum">
              <a:rPr lang="en-US" smtClean="0"/>
              <a:t>25</a:t>
            </a:fld>
            <a:endParaRPr lang="en-US"/>
          </a:p>
        </p:txBody>
      </p:sp>
      <p:pic>
        <p:nvPicPr>
          <p:cNvPr id="6" name="Picture 5" descr="githu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5389563"/>
            <a:ext cx="880024" cy="731520"/>
          </a:xfrm>
          <a:prstGeom prst="rect">
            <a:avLst/>
          </a:prstGeom>
        </p:spPr>
      </p:pic>
    </p:spTree>
    <p:extLst>
      <p:ext uri="{BB962C8B-B14F-4D97-AF65-F5344CB8AC3E}">
        <p14:creationId xmlns:p14="http://schemas.microsoft.com/office/powerpoint/2010/main" val="1145104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143000"/>
          </a:xfrm>
        </p:spPr>
        <p:txBody>
          <a:bodyPr>
            <a:normAutofit fontScale="90000"/>
          </a:bodyPr>
          <a:lstStyle/>
          <a:p>
            <a:r>
              <a:rPr lang="en-US" dirty="0" smtClean="0"/>
              <a:t>Significantly Lower Latency</a:t>
            </a:r>
            <a:br>
              <a:rPr lang="en-US" dirty="0" smtClean="0"/>
            </a:br>
            <a:r>
              <a:rPr lang="en-US" sz="3600" dirty="0" smtClean="0"/>
              <a:t>for Read-Only </a:t>
            </a:r>
            <a:r>
              <a:rPr lang="en-US" sz="3600" dirty="0" err="1" smtClean="0"/>
              <a:t>Txn</a:t>
            </a:r>
            <a:endParaRPr lang="en-US" sz="3600" dirty="0"/>
          </a:p>
        </p:txBody>
      </p:sp>
      <p:sp>
        <p:nvSpPr>
          <p:cNvPr id="4" name="Slide Number Placeholder 3"/>
          <p:cNvSpPr>
            <a:spLocks noGrp="1"/>
          </p:cNvSpPr>
          <p:nvPr>
            <p:ph type="sldNum" sz="quarter" idx="12"/>
          </p:nvPr>
        </p:nvSpPr>
        <p:spPr/>
        <p:txBody>
          <a:bodyPr/>
          <a:lstStyle/>
          <a:p>
            <a:fld id="{50B1DDAB-F9A0-3B4E-801A-A0F89EF8BEF3}" type="slidenum">
              <a:rPr lang="en-US" smtClean="0"/>
              <a:t>26</a:t>
            </a:fld>
            <a:endParaRPr lang="en-US"/>
          </a:p>
        </p:txBody>
      </p:sp>
      <p:graphicFrame>
        <p:nvGraphicFramePr>
          <p:cNvPr id="3" name="Chart 2"/>
          <p:cNvGraphicFramePr/>
          <p:nvPr>
            <p:extLst>
              <p:ext uri="{D42A27DB-BD31-4B8C-83A1-F6EECF244321}">
                <p14:modId xmlns:p14="http://schemas.microsoft.com/office/powerpoint/2010/main" val="3544870583"/>
              </p:ext>
            </p:extLst>
          </p:nvPr>
        </p:nvGraphicFramePr>
        <p:xfrm>
          <a:off x="419100" y="1641476"/>
          <a:ext cx="7658100" cy="471487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2317750" y="2988320"/>
            <a:ext cx="1663700" cy="906759"/>
            <a:chOff x="5562600" y="2720975"/>
            <a:chExt cx="1447800" cy="755650"/>
          </a:xfrm>
        </p:grpSpPr>
        <p:sp>
          <p:nvSpPr>
            <p:cNvPr id="14" name="Rectangular Callout 13"/>
            <p:cNvSpPr/>
            <p:nvPr/>
          </p:nvSpPr>
          <p:spPr>
            <a:xfrm>
              <a:off x="5562600" y="2720975"/>
              <a:ext cx="1447800" cy="755650"/>
            </a:xfrm>
            <a:prstGeom prst="wedgeRectCallout">
              <a:avLst>
                <a:gd name="adj1" fmla="val 71648"/>
                <a:gd name="adj2" fmla="val 171342"/>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ular Callout 14"/>
            <p:cNvSpPr/>
            <p:nvPr/>
          </p:nvSpPr>
          <p:spPr>
            <a:xfrm>
              <a:off x="5562600" y="2720975"/>
              <a:ext cx="1447800" cy="755650"/>
            </a:xfrm>
            <a:prstGeom prst="wedgeRectCallout">
              <a:avLst>
                <a:gd name="adj1" fmla="val 129025"/>
                <a:gd name="adj2" fmla="val 169789"/>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Helvetica Neue Medium"/>
                  <a:cs typeface="Helvetica Neue Medium"/>
                </a:rPr>
                <a:t>R</a:t>
              </a:r>
              <a:r>
                <a:rPr lang="en-US" sz="2800" dirty="0" smtClean="0">
                  <a:latin typeface="Helvetica Neue Medium"/>
                  <a:cs typeface="Helvetica Neue Medium"/>
                </a:rPr>
                <a:t>etries</a:t>
              </a:r>
              <a:endParaRPr lang="en-US" sz="2800" dirty="0">
                <a:latin typeface="Helvetica Neue Medium"/>
                <a:cs typeface="Helvetica Neue Medium"/>
              </a:endParaRPr>
            </a:p>
          </p:txBody>
        </p:sp>
      </p:grpSp>
      <p:sp>
        <p:nvSpPr>
          <p:cNvPr id="16" name="Rectangular Callout 15"/>
          <p:cNvSpPr/>
          <p:nvPr/>
        </p:nvSpPr>
        <p:spPr>
          <a:xfrm>
            <a:off x="4301595" y="2430856"/>
            <a:ext cx="1349905" cy="854672"/>
          </a:xfrm>
          <a:prstGeom prst="wedgeRectCallout">
            <a:avLst>
              <a:gd name="adj1" fmla="val 84939"/>
              <a:gd name="adj2" fmla="val 238123"/>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Helvetica Neue Medium"/>
                <a:cs typeface="Helvetica Neue Medium"/>
              </a:rPr>
              <a:t>Lock Wait</a:t>
            </a:r>
            <a:endParaRPr lang="en-US" sz="2800" dirty="0">
              <a:latin typeface="Helvetica Neue Medium"/>
              <a:cs typeface="Helvetica Neue Medium"/>
            </a:endParaRPr>
          </a:p>
        </p:txBody>
      </p:sp>
      <p:sp>
        <p:nvSpPr>
          <p:cNvPr id="17" name="Rectangular Callout 16"/>
          <p:cNvSpPr/>
          <p:nvPr/>
        </p:nvSpPr>
        <p:spPr>
          <a:xfrm>
            <a:off x="5966354" y="3323628"/>
            <a:ext cx="1450446" cy="918172"/>
          </a:xfrm>
          <a:prstGeom prst="wedgeRectCallout">
            <a:avLst>
              <a:gd name="adj1" fmla="val 26176"/>
              <a:gd name="adj2" fmla="val 156316"/>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Helvetica Neue Medium"/>
                <a:cs typeface="Helvetica Neue Medium"/>
              </a:rPr>
              <a:t>Always 1 round</a:t>
            </a:r>
            <a:endParaRPr lang="en-US" sz="2800" dirty="0">
              <a:latin typeface="Helvetica Neue Medium"/>
              <a:cs typeface="Helvetica Neue Medium"/>
            </a:endParaRPr>
          </a:p>
        </p:txBody>
      </p:sp>
      <p:sp>
        <p:nvSpPr>
          <p:cNvPr id="6" name="TextBox 5"/>
          <p:cNvSpPr txBox="1"/>
          <p:nvPr/>
        </p:nvSpPr>
        <p:spPr>
          <a:xfrm>
            <a:off x="7582203" y="2036463"/>
            <a:ext cx="862994" cy="461665"/>
          </a:xfrm>
          <a:prstGeom prst="rect">
            <a:avLst/>
          </a:prstGeom>
          <a:noFill/>
        </p:spPr>
        <p:txBody>
          <a:bodyPr wrap="none" rtlCol="0">
            <a:spAutoFit/>
          </a:bodyPr>
          <a:lstStyle/>
          <a:p>
            <a:r>
              <a:rPr lang="en-US" sz="2400" dirty="0" smtClean="0">
                <a:latin typeface="Helvetica Neue Medium"/>
                <a:cs typeface="Helvetica Neue Medium"/>
              </a:rPr>
              <a:t>OCC</a:t>
            </a:r>
            <a:endParaRPr lang="en-US" sz="2400" dirty="0">
              <a:latin typeface="Helvetica Neue Medium"/>
              <a:cs typeface="Helvetica Neue Medium"/>
            </a:endParaRPr>
          </a:p>
        </p:txBody>
      </p:sp>
      <p:sp>
        <p:nvSpPr>
          <p:cNvPr id="11" name="TextBox 10"/>
          <p:cNvSpPr txBox="1"/>
          <p:nvPr/>
        </p:nvSpPr>
        <p:spPr>
          <a:xfrm>
            <a:off x="7556803" y="3556000"/>
            <a:ext cx="1291109" cy="461665"/>
          </a:xfrm>
          <a:prstGeom prst="rect">
            <a:avLst/>
          </a:prstGeom>
          <a:noFill/>
        </p:spPr>
        <p:txBody>
          <a:bodyPr wrap="none" rtlCol="0">
            <a:spAutoFit/>
          </a:bodyPr>
          <a:lstStyle/>
          <a:p>
            <a:r>
              <a:rPr lang="en-US" sz="2400" dirty="0" smtClean="0">
                <a:latin typeface="Helvetica Neue Medium"/>
                <a:cs typeface="Helvetica Neue Medium"/>
              </a:rPr>
              <a:t>Rococo</a:t>
            </a:r>
            <a:endParaRPr lang="en-US" sz="2400" dirty="0">
              <a:latin typeface="Helvetica Neue Medium"/>
              <a:cs typeface="Helvetica Neue Medium"/>
            </a:endParaRPr>
          </a:p>
        </p:txBody>
      </p:sp>
      <p:sp>
        <p:nvSpPr>
          <p:cNvPr id="12" name="TextBox 11"/>
          <p:cNvSpPr txBox="1"/>
          <p:nvPr/>
        </p:nvSpPr>
        <p:spPr>
          <a:xfrm>
            <a:off x="7556803" y="4140200"/>
            <a:ext cx="737735" cy="461665"/>
          </a:xfrm>
          <a:prstGeom prst="rect">
            <a:avLst/>
          </a:prstGeom>
          <a:noFill/>
        </p:spPr>
        <p:txBody>
          <a:bodyPr wrap="none" rtlCol="0">
            <a:spAutoFit/>
          </a:bodyPr>
          <a:lstStyle/>
          <a:p>
            <a:r>
              <a:rPr lang="en-US" sz="2400" dirty="0" smtClean="0">
                <a:latin typeface="Helvetica Neue Medium"/>
                <a:cs typeface="Helvetica Neue Medium"/>
              </a:rPr>
              <a:t>2PL</a:t>
            </a:r>
            <a:endParaRPr lang="en-US" sz="2400" dirty="0">
              <a:latin typeface="Helvetica Neue Medium"/>
              <a:cs typeface="Helvetica Neue Medium"/>
            </a:endParaRPr>
          </a:p>
        </p:txBody>
      </p:sp>
      <p:sp>
        <p:nvSpPr>
          <p:cNvPr id="13" name="TextBox 12"/>
          <p:cNvSpPr txBox="1"/>
          <p:nvPr/>
        </p:nvSpPr>
        <p:spPr>
          <a:xfrm>
            <a:off x="7573491" y="4665365"/>
            <a:ext cx="1291109" cy="830997"/>
          </a:xfrm>
          <a:prstGeom prst="rect">
            <a:avLst/>
          </a:prstGeom>
          <a:noFill/>
        </p:spPr>
        <p:txBody>
          <a:bodyPr wrap="none" rtlCol="0">
            <a:spAutoFit/>
          </a:bodyPr>
          <a:lstStyle/>
          <a:p>
            <a:r>
              <a:rPr lang="en-US" sz="2400" dirty="0" smtClean="0">
                <a:latin typeface="Helvetica Neue Medium"/>
                <a:cs typeface="Helvetica Neue Medium"/>
              </a:rPr>
              <a:t>Rococo</a:t>
            </a:r>
          </a:p>
          <a:p>
            <a:r>
              <a:rPr lang="en-US" sz="2400" dirty="0" smtClean="0">
                <a:latin typeface="Helvetica Neue Medium"/>
                <a:cs typeface="Helvetica Neue Medium"/>
              </a:rPr>
              <a:t>-SNOW</a:t>
            </a:r>
            <a:endParaRPr lang="en-US" sz="2400" dirty="0">
              <a:latin typeface="Helvetica Neue Medium"/>
              <a:cs typeface="Helvetica Neue Medium"/>
            </a:endParaRPr>
          </a:p>
        </p:txBody>
      </p:sp>
      <p:grpSp>
        <p:nvGrpSpPr>
          <p:cNvPr id="8" name="Group 7"/>
          <p:cNvGrpSpPr/>
          <p:nvPr/>
        </p:nvGrpSpPr>
        <p:grpSpPr>
          <a:xfrm>
            <a:off x="3149600" y="4449416"/>
            <a:ext cx="3276600" cy="800102"/>
            <a:chOff x="9766300" y="3222028"/>
            <a:chExt cx="3276600" cy="800102"/>
          </a:xfrm>
        </p:grpSpPr>
        <p:sp>
          <p:nvSpPr>
            <p:cNvPr id="7" name="Right Arrow 6"/>
            <p:cNvSpPr/>
            <p:nvPr/>
          </p:nvSpPr>
          <p:spPr>
            <a:xfrm>
              <a:off x="9766300" y="3222028"/>
              <a:ext cx="3276600" cy="33397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0134600" y="3560465"/>
              <a:ext cx="2540000" cy="461665"/>
            </a:xfrm>
            <a:prstGeom prst="rect">
              <a:avLst/>
            </a:prstGeom>
            <a:noFill/>
          </p:spPr>
          <p:txBody>
            <a:bodyPr wrap="square" rtlCol="0">
              <a:spAutoFit/>
            </a:bodyPr>
            <a:lstStyle/>
            <a:p>
              <a:r>
                <a:rPr lang="en-US" sz="2400" dirty="0" smtClean="0">
                  <a:latin typeface="Helvetica Neue Medium"/>
                  <a:cs typeface="Helvetica Neue Medium"/>
                </a:rPr>
                <a:t>High Contention</a:t>
              </a:r>
              <a:endParaRPr lang="en-US" sz="2400" dirty="0">
                <a:latin typeface="Helvetica Neue Medium"/>
                <a:cs typeface="Helvetica Neue Medium"/>
              </a:endParaRPr>
            </a:p>
          </p:txBody>
        </p:sp>
      </p:grpSp>
    </p:spTree>
    <p:extLst>
      <p:ext uri="{BB962C8B-B14F-4D97-AF65-F5344CB8AC3E}">
        <p14:creationId xmlns:p14="http://schemas.microsoft.com/office/powerpoint/2010/main" val="28345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5" dur="500"/>
                                        <p:tgtEl>
                                          <p:spTgt spid="3">
                                            <p:graphicEl>
                                              <a:chart seriesIdx="0" categoryIdx="-4" bldStep="series"/>
                                            </p:graphic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22" dur="500"/>
                                        <p:tgtEl>
                                          <p:spTgt spid="3">
                                            <p:graphicEl>
                                              <a:chart seriesIdx="1" categoryIdx="-4" bldStep="series"/>
                                            </p:graphicEl>
                                          </p:spTgt>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35" dur="500"/>
                                        <p:tgtEl>
                                          <p:spTgt spid="3">
                                            <p:graphicEl>
                                              <a:chart seriesIdx="2" categoryIdx="-4" bldStep="series"/>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48" dur="500"/>
                                        <p:tgtEl>
                                          <p:spTgt spid="3">
                                            <p:graphicEl>
                                              <a:chart seriesIdx="3" categoryIdx="-4" bldStep="series"/>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16" grpId="0" animBg="1"/>
      <p:bldP spid="17" grpId="0" animBg="1"/>
      <p:bldP spid="6"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143000"/>
          </a:xfrm>
        </p:spPr>
        <p:txBody>
          <a:bodyPr>
            <a:normAutofit fontScale="90000"/>
          </a:bodyPr>
          <a:lstStyle/>
          <a:p>
            <a:r>
              <a:rPr lang="en-US" dirty="0" smtClean="0"/>
              <a:t>Higher Throughput</a:t>
            </a:r>
            <a:br>
              <a:rPr lang="en-US" dirty="0" smtClean="0"/>
            </a:br>
            <a:r>
              <a:rPr lang="en-US" sz="3600" dirty="0" smtClean="0"/>
              <a:t>under High Contention</a:t>
            </a:r>
            <a:endParaRPr lang="en-US" sz="3600" dirty="0"/>
          </a:p>
        </p:txBody>
      </p:sp>
      <p:sp>
        <p:nvSpPr>
          <p:cNvPr id="4" name="Slide Number Placeholder 3"/>
          <p:cNvSpPr>
            <a:spLocks noGrp="1"/>
          </p:cNvSpPr>
          <p:nvPr>
            <p:ph type="sldNum" sz="quarter" idx="12"/>
          </p:nvPr>
        </p:nvSpPr>
        <p:spPr/>
        <p:txBody>
          <a:bodyPr/>
          <a:lstStyle/>
          <a:p>
            <a:fld id="{50B1DDAB-F9A0-3B4E-801A-A0F89EF8BEF3}" type="slidenum">
              <a:rPr lang="en-US" smtClean="0"/>
              <a:t>27</a:t>
            </a:fld>
            <a:endParaRPr lang="en-US"/>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3716948498"/>
              </p:ext>
            </p:extLst>
          </p:nvPr>
        </p:nvGraphicFramePr>
        <p:xfrm>
          <a:off x="12700" y="1679577"/>
          <a:ext cx="7801383" cy="4676773"/>
        </p:xfrm>
        <a:graphic>
          <a:graphicData uri="http://schemas.openxmlformats.org/drawingml/2006/chart">
            <c:chart xmlns:c="http://schemas.openxmlformats.org/drawingml/2006/chart" xmlns:r="http://schemas.openxmlformats.org/officeDocument/2006/relationships" r:id="rId3"/>
          </a:graphicData>
        </a:graphic>
      </p:graphicFrame>
      <p:sp>
        <p:nvSpPr>
          <p:cNvPr id="18" name="Oval 17"/>
          <p:cNvSpPr>
            <a:spLocks noChangeAspect="1"/>
          </p:cNvSpPr>
          <p:nvPr/>
        </p:nvSpPr>
        <p:spPr>
          <a:xfrm>
            <a:off x="1892300" y="1917700"/>
            <a:ext cx="965200" cy="96520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ular Callout 18"/>
          <p:cNvSpPr/>
          <p:nvPr/>
        </p:nvSpPr>
        <p:spPr>
          <a:xfrm>
            <a:off x="723900" y="4019550"/>
            <a:ext cx="2425700" cy="825500"/>
          </a:xfrm>
          <a:prstGeom prst="wedgeRectCallout">
            <a:avLst>
              <a:gd name="adj1" fmla="val 23270"/>
              <a:gd name="adj2" fmla="val -1842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Helvetica Neue Medium"/>
                <a:cs typeface="Helvetica Neue Medium"/>
              </a:rPr>
              <a:t>-14% throughput</a:t>
            </a:r>
          </a:p>
          <a:p>
            <a:pPr algn="ctr"/>
            <a:r>
              <a:rPr lang="en-US" sz="2200" dirty="0" smtClean="0">
                <a:latin typeface="Helvetica Neue Medium"/>
                <a:cs typeface="Helvetica Neue Medium"/>
              </a:rPr>
              <a:t>(Low Contention)</a:t>
            </a:r>
            <a:endParaRPr lang="en-US" sz="2200" dirty="0">
              <a:latin typeface="Helvetica Neue Medium"/>
              <a:cs typeface="Helvetica Neue Medium"/>
            </a:endParaRPr>
          </a:p>
        </p:txBody>
      </p:sp>
      <p:cxnSp>
        <p:nvCxnSpPr>
          <p:cNvPr id="24" name="Straight Arrow Connector 23"/>
          <p:cNvCxnSpPr/>
          <p:nvPr/>
        </p:nvCxnSpPr>
        <p:spPr>
          <a:xfrm>
            <a:off x="7166162" y="2882900"/>
            <a:ext cx="0" cy="965200"/>
          </a:xfrm>
          <a:prstGeom prst="straightConnector1">
            <a:avLst/>
          </a:prstGeom>
          <a:ln w="38100" cmpd="sng">
            <a:solidFill>
              <a:srgbClr val="000000"/>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27" name="Rectangular Callout 26"/>
          <p:cNvSpPr/>
          <p:nvPr/>
        </p:nvSpPr>
        <p:spPr>
          <a:xfrm>
            <a:off x="5138829" y="4019550"/>
            <a:ext cx="2446653" cy="703262"/>
          </a:xfrm>
          <a:prstGeom prst="wedgeRectCallout">
            <a:avLst>
              <a:gd name="adj1" fmla="val 29720"/>
              <a:gd name="adj2" fmla="val -1519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Helvetica Neue Medium"/>
                <a:cs typeface="Helvetica Neue Medium"/>
              </a:rPr>
              <a:t>2X throughput</a:t>
            </a:r>
          </a:p>
          <a:p>
            <a:pPr algn="ctr"/>
            <a:r>
              <a:rPr lang="en-US" sz="2200" dirty="0" smtClean="0">
                <a:latin typeface="Helvetica Neue Medium"/>
                <a:cs typeface="Helvetica Neue Medium"/>
              </a:rPr>
              <a:t>(High Contention)</a:t>
            </a:r>
            <a:endParaRPr lang="en-US" sz="2200" dirty="0">
              <a:latin typeface="Helvetica Neue Medium"/>
              <a:cs typeface="Helvetica Neue Medium"/>
            </a:endParaRPr>
          </a:p>
        </p:txBody>
      </p:sp>
      <p:sp>
        <p:nvSpPr>
          <p:cNvPr id="13" name="TextBox 12"/>
          <p:cNvSpPr txBox="1"/>
          <p:nvPr/>
        </p:nvSpPr>
        <p:spPr>
          <a:xfrm>
            <a:off x="7658706" y="4921250"/>
            <a:ext cx="862994" cy="461665"/>
          </a:xfrm>
          <a:prstGeom prst="rect">
            <a:avLst/>
          </a:prstGeom>
          <a:noFill/>
        </p:spPr>
        <p:txBody>
          <a:bodyPr wrap="none" rtlCol="0">
            <a:spAutoFit/>
          </a:bodyPr>
          <a:lstStyle/>
          <a:p>
            <a:r>
              <a:rPr lang="en-US" sz="2400" dirty="0" smtClean="0">
                <a:latin typeface="Helvetica Neue Medium"/>
                <a:cs typeface="Helvetica Neue Medium"/>
              </a:rPr>
              <a:t>OCC</a:t>
            </a:r>
            <a:endParaRPr lang="en-US" sz="2400" dirty="0">
              <a:latin typeface="Helvetica Neue Medium"/>
              <a:cs typeface="Helvetica Neue Medium"/>
            </a:endParaRPr>
          </a:p>
        </p:txBody>
      </p:sp>
      <p:sp>
        <p:nvSpPr>
          <p:cNvPr id="15" name="TextBox 14"/>
          <p:cNvSpPr txBox="1"/>
          <p:nvPr/>
        </p:nvSpPr>
        <p:spPr>
          <a:xfrm>
            <a:off x="7620606" y="3697585"/>
            <a:ext cx="1291109" cy="461665"/>
          </a:xfrm>
          <a:prstGeom prst="rect">
            <a:avLst/>
          </a:prstGeom>
          <a:noFill/>
        </p:spPr>
        <p:txBody>
          <a:bodyPr wrap="none" rtlCol="0">
            <a:spAutoFit/>
          </a:bodyPr>
          <a:lstStyle/>
          <a:p>
            <a:r>
              <a:rPr lang="en-US" sz="2400" dirty="0" smtClean="0">
                <a:latin typeface="Helvetica Neue Medium"/>
                <a:cs typeface="Helvetica Neue Medium"/>
              </a:rPr>
              <a:t>Rococo</a:t>
            </a:r>
            <a:endParaRPr lang="en-US" sz="2400" dirty="0">
              <a:latin typeface="Helvetica Neue Medium"/>
              <a:cs typeface="Helvetica Neue Medium"/>
            </a:endParaRPr>
          </a:p>
        </p:txBody>
      </p:sp>
      <p:sp>
        <p:nvSpPr>
          <p:cNvPr id="16" name="TextBox 15"/>
          <p:cNvSpPr txBox="1"/>
          <p:nvPr/>
        </p:nvSpPr>
        <p:spPr>
          <a:xfrm>
            <a:off x="7659841" y="4484985"/>
            <a:ext cx="737735" cy="461665"/>
          </a:xfrm>
          <a:prstGeom prst="rect">
            <a:avLst/>
          </a:prstGeom>
          <a:noFill/>
        </p:spPr>
        <p:txBody>
          <a:bodyPr wrap="none" rtlCol="0">
            <a:spAutoFit/>
          </a:bodyPr>
          <a:lstStyle/>
          <a:p>
            <a:r>
              <a:rPr lang="en-US" sz="2400" dirty="0" smtClean="0">
                <a:latin typeface="Helvetica Neue Medium"/>
                <a:cs typeface="Helvetica Neue Medium"/>
              </a:rPr>
              <a:t>2PL</a:t>
            </a:r>
            <a:endParaRPr lang="en-US" sz="2400" dirty="0">
              <a:latin typeface="Helvetica Neue Medium"/>
              <a:cs typeface="Helvetica Neue Medium"/>
            </a:endParaRPr>
          </a:p>
        </p:txBody>
      </p:sp>
      <p:sp>
        <p:nvSpPr>
          <p:cNvPr id="17" name="TextBox 16"/>
          <p:cNvSpPr txBox="1"/>
          <p:nvPr/>
        </p:nvSpPr>
        <p:spPr>
          <a:xfrm>
            <a:off x="7585483" y="2327701"/>
            <a:ext cx="1291109" cy="830997"/>
          </a:xfrm>
          <a:prstGeom prst="rect">
            <a:avLst/>
          </a:prstGeom>
          <a:noFill/>
        </p:spPr>
        <p:txBody>
          <a:bodyPr wrap="none" rtlCol="0">
            <a:spAutoFit/>
          </a:bodyPr>
          <a:lstStyle/>
          <a:p>
            <a:r>
              <a:rPr lang="en-US" sz="2400" dirty="0" smtClean="0">
                <a:latin typeface="Helvetica Neue Medium"/>
                <a:cs typeface="Helvetica Neue Medium"/>
              </a:rPr>
              <a:t>Rococo</a:t>
            </a:r>
          </a:p>
          <a:p>
            <a:r>
              <a:rPr lang="en-US" sz="2400" dirty="0" smtClean="0">
                <a:latin typeface="Helvetica Neue Medium"/>
                <a:cs typeface="Helvetica Neue Medium"/>
              </a:rPr>
              <a:t>-SNOW</a:t>
            </a:r>
            <a:endParaRPr lang="en-US" sz="2400" dirty="0">
              <a:latin typeface="Helvetica Neue Medium"/>
              <a:cs typeface="Helvetica Neue Medium"/>
            </a:endParaRPr>
          </a:p>
        </p:txBody>
      </p:sp>
      <p:grpSp>
        <p:nvGrpSpPr>
          <p:cNvPr id="20" name="Group 19"/>
          <p:cNvGrpSpPr/>
          <p:nvPr/>
        </p:nvGrpSpPr>
        <p:grpSpPr>
          <a:xfrm>
            <a:off x="3149600" y="4449416"/>
            <a:ext cx="3276600" cy="800102"/>
            <a:chOff x="9766300" y="3222028"/>
            <a:chExt cx="3276600" cy="800102"/>
          </a:xfrm>
        </p:grpSpPr>
        <p:sp>
          <p:nvSpPr>
            <p:cNvPr id="21" name="Right Arrow 20"/>
            <p:cNvSpPr/>
            <p:nvPr/>
          </p:nvSpPr>
          <p:spPr>
            <a:xfrm>
              <a:off x="9766300" y="3222028"/>
              <a:ext cx="3276600" cy="33397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0134600" y="3560465"/>
              <a:ext cx="2540000" cy="461665"/>
            </a:xfrm>
            <a:prstGeom prst="rect">
              <a:avLst/>
            </a:prstGeom>
            <a:noFill/>
          </p:spPr>
          <p:txBody>
            <a:bodyPr wrap="square" rtlCol="0">
              <a:spAutoFit/>
            </a:bodyPr>
            <a:lstStyle/>
            <a:p>
              <a:r>
                <a:rPr lang="en-US" sz="2400" dirty="0" smtClean="0">
                  <a:latin typeface="Helvetica Neue Medium"/>
                  <a:cs typeface="Helvetica Neue Medium"/>
                </a:rPr>
                <a:t>High Contention</a:t>
              </a:r>
              <a:endParaRPr lang="en-US" sz="2400" dirty="0">
                <a:latin typeface="Helvetica Neue Medium"/>
                <a:cs typeface="Helvetica Neue Medium"/>
              </a:endParaRPr>
            </a:p>
          </p:txBody>
        </p:sp>
      </p:grpSp>
    </p:spTree>
    <p:extLst>
      <p:ext uri="{BB962C8B-B14F-4D97-AF65-F5344CB8AC3E}">
        <p14:creationId xmlns:p14="http://schemas.microsoft.com/office/powerpoint/2010/main" val="35895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10" dur="500"/>
                                        <p:tgtEl>
                                          <p:spTgt spid="14">
                                            <p:graphicEl>
                                              <a:chart seriesIdx="0"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graphicEl>
                                              <a:chart seriesIdx="2" categoryIdx="-4" bldStep="series"/>
                                            </p:graphicEl>
                                          </p:spTgt>
                                        </p:tgtEl>
                                        <p:attrNameLst>
                                          <p:attrName>style.visibility</p:attrName>
                                        </p:attrNameLst>
                                      </p:cBhvr>
                                      <p:to>
                                        <p:strVal val="visible"/>
                                      </p:to>
                                    </p:set>
                                    <p:animEffect transition="in" filter="wipe(left)">
                                      <p:cBhvr>
                                        <p:cTn id="13" dur="500"/>
                                        <p:tgtEl>
                                          <p:spTgt spid="14">
                                            <p:graphicEl>
                                              <a:chart seriesIdx="2" categoryIdx="-4" bldStep="series"/>
                                            </p:graphicEl>
                                          </p:spTgt>
                                        </p:tgtEl>
                                      </p:cBhvr>
                                    </p:animEffect>
                                  </p:childTnLst>
                                </p:cTn>
                              </p:par>
                            </p:childTnLst>
                          </p:cTn>
                        </p:par>
                        <p:par>
                          <p:cTn id="14" fill="hold">
                            <p:stCondLst>
                              <p:cond delay="500"/>
                            </p:stCondLst>
                            <p:childTnLst>
                              <p:par>
                                <p:cTn id="15" presetID="22" presetClass="entr" presetSubtype="8" fill="hold" grpId="1"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left)">
                                      <p:cBhvr>
                                        <p:cTn id="25" dur="500"/>
                                        <p:tgtEl>
                                          <p:spTgt spid="14">
                                            <p:graphicEl>
                                              <a:chart seriesIdx="1" categoryIdx="-4" bldStep="series"/>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graphicEl>
                                              <a:chart seriesIdx="3" categoryIdx="-4" bldStep="series"/>
                                            </p:graphicEl>
                                          </p:spTgt>
                                        </p:tgtEl>
                                        <p:attrNameLst>
                                          <p:attrName>style.visibility</p:attrName>
                                        </p:attrNameLst>
                                      </p:cBhvr>
                                      <p:to>
                                        <p:strVal val="visible"/>
                                      </p:to>
                                    </p:set>
                                    <p:animEffect transition="in" filter="wipe(left)">
                                      <p:cBhvr>
                                        <p:cTn id="34" dur="500"/>
                                        <p:tgtEl>
                                          <p:spTgt spid="14">
                                            <p:graphicEl>
                                              <a:chart seriesIdx="3" categoryIdx="-4" bldStep="series"/>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p:stCondLst>
                              <p:cond delay="0"/>
                            </p:stCondLst>
                            <p:childTnLst>
                              <p:par>
                                <p:cTn id="44" presetID="22"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par>
                          <p:cTn id="51" fill="hold">
                            <p:stCondLst>
                              <p:cond delay="0"/>
                            </p:stCondLst>
                            <p:childTnLst>
                              <p:par>
                                <p:cTn id="52" presetID="22" presetClass="entr" presetSubtype="1"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animBg="0"/>
        </p:bldSub>
      </p:bldGraphic>
      <p:bldP spid="18" grpId="0" animBg="1"/>
      <p:bldP spid="19" grpId="0" animBg="1"/>
      <p:bldP spid="27" grpId="0" animBg="1"/>
      <p:bldP spid="13" grpId="1"/>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23"/>
            <a:ext cx="8229600" cy="1143000"/>
          </a:xfrm>
        </p:spPr>
        <p:txBody>
          <a:bodyPr>
            <a:normAutofit/>
          </a:bodyPr>
          <a:lstStyle/>
          <a:p>
            <a:r>
              <a:rPr lang="en-US" dirty="0"/>
              <a:t>Conclusion</a:t>
            </a:r>
            <a:endParaRPr lang="en-US" sz="3600" dirty="0">
              <a:cs typeface="Helvetica Neue Medium"/>
            </a:endParaRPr>
          </a:p>
        </p:txBody>
      </p:sp>
      <p:sp>
        <p:nvSpPr>
          <p:cNvPr id="12" name="TextBox 11"/>
          <p:cNvSpPr txBox="1"/>
          <p:nvPr/>
        </p:nvSpPr>
        <p:spPr>
          <a:xfrm>
            <a:off x="8064500" y="495300"/>
            <a:ext cx="184666" cy="369332"/>
          </a:xfrm>
          <a:prstGeom prst="rect">
            <a:avLst/>
          </a:prstGeom>
          <a:noFill/>
        </p:spPr>
        <p:txBody>
          <a:bodyPr wrap="none" rtlCol="0">
            <a:spAutoFit/>
          </a:bodyPr>
          <a:lstStyle/>
          <a:p>
            <a:endParaRPr lang="en-US" dirty="0">
              <a:latin typeface="Helvetica Neue Medium"/>
            </a:endParaRPr>
          </a:p>
        </p:txBody>
      </p:sp>
      <p:sp>
        <p:nvSpPr>
          <p:cNvPr id="3" name="Slide Number Placeholder 2"/>
          <p:cNvSpPr>
            <a:spLocks noGrp="1"/>
          </p:cNvSpPr>
          <p:nvPr>
            <p:ph type="sldNum" sz="quarter" idx="12"/>
          </p:nvPr>
        </p:nvSpPr>
        <p:spPr/>
        <p:txBody>
          <a:bodyPr/>
          <a:lstStyle/>
          <a:p>
            <a:fld id="{50B1DDAB-F9A0-3B4E-801A-A0F89EF8BEF3}" type="slidenum">
              <a:rPr lang="en-US" smtClean="0"/>
              <a:t>28</a:t>
            </a:fld>
            <a:endParaRPr lang="en-US"/>
          </a:p>
        </p:txBody>
      </p:sp>
      <p:sp>
        <p:nvSpPr>
          <p:cNvPr id="6" name="Content Placeholder 2"/>
          <p:cNvSpPr>
            <a:spLocks noGrp="1"/>
          </p:cNvSpPr>
          <p:nvPr>
            <p:ph idx="1"/>
          </p:nvPr>
        </p:nvSpPr>
        <p:spPr>
          <a:xfrm>
            <a:off x="457200" y="1651001"/>
            <a:ext cx="8229600" cy="4756149"/>
          </a:xfrm>
        </p:spPr>
        <p:txBody>
          <a:bodyPr>
            <a:normAutofit fontScale="85000" lnSpcReduction="20000"/>
          </a:bodyPr>
          <a:lstStyle/>
          <a:p>
            <a:r>
              <a:rPr lang="en-US" dirty="0" smtClean="0"/>
              <a:t>The SNOW Theorem for read-only </a:t>
            </a:r>
            <a:r>
              <a:rPr lang="en-US" dirty="0" err="1" smtClean="0"/>
              <a:t>txns</a:t>
            </a:r>
            <a:endParaRPr lang="en-US" dirty="0" smtClean="0"/>
          </a:p>
          <a:p>
            <a:pPr lvl="1"/>
            <a:r>
              <a:rPr lang="en-US" dirty="0" smtClean="0">
                <a:solidFill>
                  <a:srgbClr val="990000"/>
                </a:solidFill>
              </a:rPr>
              <a:t>Impossible </a:t>
            </a:r>
            <a:r>
              <a:rPr lang="en-US" dirty="0" smtClean="0"/>
              <a:t>to have all of the SNOW properties</a:t>
            </a:r>
          </a:p>
          <a:p>
            <a:pPr lvl="1"/>
            <a:r>
              <a:rPr lang="en-US" dirty="0" smtClean="0"/>
              <a:t>The SNOW Theorem is tight</a:t>
            </a:r>
          </a:p>
          <a:p>
            <a:pPr lvl="1"/>
            <a:r>
              <a:rPr lang="en-US" dirty="0" smtClean="0"/>
              <a:t>Understands what is possible</a:t>
            </a:r>
          </a:p>
          <a:p>
            <a:endParaRPr lang="en-US" dirty="0" smtClean="0"/>
          </a:p>
          <a:p>
            <a:r>
              <a:rPr lang="en-US" dirty="0" smtClean="0"/>
              <a:t>SNOW </a:t>
            </a:r>
            <a:r>
              <a:rPr lang="en-US" dirty="0"/>
              <a:t>helps </a:t>
            </a:r>
            <a:r>
              <a:rPr lang="en-US" dirty="0" smtClean="0"/>
              <a:t>understand </a:t>
            </a:r>
            <a:r>
              <a:rPr lang="en-US" dirty="0"/>
              <a:t>existing systems</a:t>
            </a:r>
          </a:p>
          <a:p>
            <a:pPr lvl="1"/>
            <a:r>
              <a:rPr lang="en-US" dirty="0"/>
              <a:t>Many are not </a:t>
            </a:r>
            <a:r>
              <a:rPr lang="en-US" dirty="0" smtClean="0"/>
              <a:t>yet optimal</a:t>
            </a:r>
            <a:endParaRPr lang="en-US" dirty="0"/>
          </a:p>
          <a:p>
            <a:pPr marL="457200" lvl="1" indent="0">
              <a:buNone/>
            </a:pPr>
            <a:endParaRPr lang="en-US" dirty="0" smtClean="0"/>
          </a:p>
          <a:p>
            <a:r>
              <a:rPr lang="en-US" dirty="0" smtClean="0"/>
              <a:t>Rococo-SNOW</a:t>
            </a:r>
          </a:p>
          <a:p>
            <a:pPr lvl="1"/>
            <a:r>
              <a:rPr lang="en-US" dirty="0" smtClean="0"/>
              <a:t>SNOW Theorem guided </a:t>
            </a:r>
            <a:r>
              <a:rPr lang="en-US" dirty="0"/>
              <a:t>SNOW-optimal </a:t>
            </a:r>
            <a:r>
              <a:rPr lang="en-US" dirty="0" smtClean="0"/>
              <a:t>design</a:t>
            </a:r>
          </a:p>
          <a:p>
            <a:pPr lvl="1"/>
            <a:r>
              <a:rPr lang="en-US" dirty="0"/>
              <a:t>S</a:t>
            </a:r>
            <a:r>
              <a:rPr lang="en-US" dirty="0" smtClean="0"/>
              <a:t>ignificantly higher throughput and lower latency under high contention </a:t>
            </a:r>
          </a:p>
          <a:p>
            <a:pPr marL="457200" lvl="1"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690655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0B1DDAB-F9A0-3B4E-801A-A0F89EF8BEF3}" type="slidenum">
              <a:rPr lang="en-US" smtClean="0"/>
              <a:t>29</a:t>
            </a:fld>
            <a:endParaRPr lang="en-US"/>
          </a:p>
        </p:txBody>
      </p:sp>
    </p:spTree>
    <p:extLst>
      <p:ext uri="{BB962C8B-B14F-4D97-AF65-F5344CB8AC3E}">
        <p14:creationId xmlns:p14="http://schemas.microsoft.com/office/powerpoint/2010/main" val="173098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Are Huge</a:t>
            </a:r>
            <a:endParaRPr lang="en-US" dirty="0"/>
          </a:p>
        </p:txBody>
      </p:sp>
      <p:sp>
        <p:nvSpPr>
          <p:cNvPr id="4" name="Slide Number Placeholder 3"/>
          <p:cNvSpPr>
            <a:spLocks noGrp="1"/>
          </p:cNvSpPr>
          <p:nvPr>
            <p:ph type="sldNum" sz="quarter" idx="12"/>
          </p:nvPr>
        </p:nvSpPr>
        <p:spPr/>
        <p:txBody>
          <a:bodyPr/>
          <a:lstStyle/>
          <a:p>
            <a:fld id="{50B1DDAB-F9A0-3B4E-801A-A0F89EF8BEF3}" type="slidenum">
              <a:rPr lang="en-US" smtClean="0"/>
              <a:t>3</a:t>
            </a:fld>
            <a:endParaRPr lang="en-US"/>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2463" y="2975494"/>
            <a:ext cx="907011" cy="907011"/>
          </a:xfrm>
          <a:prstGeom prst="rect">
            <a:avLst/>
          </a:prstGeom>
        </p:spPr>
      </p:pic>
      <p:sp>
        <p:nvSpPr>
          <p:cNvPr id="18" name="Rectangle 17"/>
          <p:cNvSpPr/>
          <p:nvPr/>
        </p:nvSpPr>
        <p:spPr>
          <a:xfrm>
            <a:off x="2870200" y="2132737"/>
            <a:ext cx="5816600" cy="2862322"/>
          </a:xfrm>
          <a:prstGeom prst="rect">
            <a:avLst/>
          </a:prstGeom>
        </p:spPr>
        <p:txBody>
          <a:bodyPr wrap="square">
            <a:spAutoFit/>
          </a:bodyPr>
          <a:lstStyle/>
          <a:p>
            <a:pPr>
              <a:spcBef>
                <a:spcPts val="600"/>
              </a:spcBef>
              <a:spcAft>
                <a:spcPts val="600"/>
              </a:spcAft>
            </a:pPr>
            <a:r>
              <a:rPr lang="en-US" sz="2800" dirty="0" smtClean="0">
                <a:latin typeface="Helvetica Neue Medium"/>
                <a:cs typeface="Helvetica Neue Medium"/>
              </a:rPr>
              <a:t>2.5 B </a:t>
            </a:r>
            <a:r>
              <a:rPr lang="mr-IN" sz="2800" dirty="0">
                <a:latin typeface="Helvetica Neue Medium"/>
                <a:cs typeface="Helvetica Neue Medium"/>
              </a:rPr>
              <a:t>–</a:t>
            </a:r>
            <a:r>
              <a:rPr lang="en-US" sz="2800" dirty="0">
                <a:latin typeface="Helvetica Neue Medium"/>
                <a:cs typeface="Helvetica Neue Medium"/>
              </a:rPr>
              <a:t> </a:t>
            </a:r>
            <a:r>
              <a:rPr lang="en-US" sz="2800" dirty="0" smtClean="0">
                <a:latin typeface="Helvetica Neue Medium"/>
                <a:cs typeface="Helvetica Neue Medium"/>
              </a:rPr>
              <a:t>content </a:t>
            </a:r>
            <a:r>
              <a:rPr lang="en-US" sz="2800" dirty="0">
                <a:latin typeface="Helvetica Neue Medium"/>
                <a:cs typeface="Helvetica Neue Medium"/>
              </a:rPr>
              <a:t>items </a:t>
            </a:r>
            <a:r>
              <a:rPr lang="en-US" sz="2800" dirty="0" smtClean="0">
                <a:latin typeface="Helvetica Neue Medium"/>
                <a:cs typeface="Helvetica Neue Medium"/>
              </a:rPr>
              <a:t>shared</a:t>
            </a:r>
            <a:endParaRPr lang="en-US" sz="2800" dirty="0">
              <a:latin typeface="Helvetica Neue Medium"/>
              <a:cs typeface="Helvetica Neue Medium"/>
            </a:endParaRPr>
          </a:p>
          <a:p>
            <a:pPr>
              <a:spcBef>
                <a:spcPts val="600"/>
              </a:spcBef>
              <a:spcAft>
                <a:spcPts val="600"/>
              </a:spcAft>
            </a:pPr>
            <a:r>
              <a:rPr lang="en-US" sz="2800" dirty="0">
                <a:latin typeface="Helvetica Neue Medium"/>
                <a:cs typeface="Helvetica Neue Medium"/>
              </a:rPr>
              <a:t>2.7 B </a:t>
            </a:r>
            <a:r>
              <a:rPr lang="mr-IN" sz="2800" dirty="0" smtClean="0">
                <a:latin typeface="Helvetica Neue Medium"/>
                <a:cs typeface="Helvetica Neue Medium"/>
              </a:rPr>
              <a:t>–</a:t>
            </a:r>
            <a:r>
              <a:rPr lang="en-US" sz="2800" dirty="0" smtClean="0">
                <a:latin typeface="Helvetica Neue Medium"/>
                <a:cs typeface="Helvetica Neue Medium"/>
              </a:rPr>
              <a:t> “likes”</a:t>
            </a:r>
            <a:endParaRPr lang="en-US" sz="2800" dirty="0">
              <a:latin typeface="Helvetica Neue Medium"/>
              <a:cs typeface="Helvetica Neue Medium"/>
            </a:endParaRPr>
          </a:p>
          <a:p>
            <a:pPr>
              <a:spcBef>
                <a:spcPts val="600"/>
              </a:spcBef>
              <a:spcAft>
                <a:spcPts val="600"/>
              </a:spcAft>
            </a:pPr>
            <a:r>
              <a:rPr lang="en-US" sz="2800" dirty="0" smtClean="0">
                <a:latin typeface="Helvetica Neue Medium"/>
                <a:cs typeface="Helvetica Neue Medium"/>
              </a:rPr>
              <a:t>300 M </a:t>
            </a:r>
            <a:r>
              <a:rPr lang="mr-IN" sz="2800" dirty="0">
                <a:latin typeface="Helvetica Neue Medium"/>
                <a:cs typeface="Helvetica Neue Medium"/>
              </a:rPr>
              <a:t>–</a:t>
            </a:r>
            <a:r>
              <a:rPr lang="en-US" sz="2800" dirty="0">
                <a:latin typeface="Helvetica Neue Medium"/>
                <a:cs typeface="Helvetica Neue Medium"/>
              </a:rPr>
              <a:t> </a:t>
            </a:r>
            <a:r>
              <a:rPr lang="en-US" sz="2800" dirty="0" smtClean="0">
                <a:latin typeface="Helvetica Neue Medium"/>
                <a:cs typeface="Helvetica Neue Medium"/>
              </a:rPr>
              <a:t>photos </a:t>
            </a:r>
            <a:r>
              <a:rPr lang="en-US" sz="2800" dirty="0">
                <a:latin typeface="Helvetica Neue Medium"/>
                <a:cs typeface="Helvetica Neue Medium"/>
              </a:rPr>
              <a:t>uploaded</a:t>
            </a:r>
          </a:p>
          <a:p>
            <a:pPr>
              <a:spcBef>
                <a:spcPts val="600"/>
              </a:spcBef>
              <a:spcAft>
                <a:spcPts val="600"/>
              </a:spcAft>
            </a:pPr>
            <a:r>
              <a:rPr lang="en-US" sz="2800" dirty="0" smtClean="0">
                <a:latin typeface="Helvetica Neue Medium"/>
                <a:cs typeface="Helvetica Neue Medium"/>
              </a:rPr>
              <a:t>105 TB </a:t>
            </a:r>
            <a:r>
              <a:rPr lang="mr-IN" sz="2800" dirty="0">
                <a:latin typeface="Helvetica Neue Medium"/>
                <a:cs typeface="Helvetica Neue Medium"/>
              </a:rPr>
              <a:t>–</a:t>
            </a:r>
            <a:r>
              <a:rPr lang="en-US" sz="2800" dirty="0">
                <a:latin typeface="Helvetica Neue Medium"/>
                <a:cs typeface="Helvetica Neue Medium"/>
              </a:rPr>
              <a:t> </a:t>
            </a:r>
            <a:r>
              <a:rPr lang="en-US" sz="2800" dirty="0" smtClean="0">
                <a:latin typeface="Helvetica Neue Medium"/>
                <a:cs typeface="Helvetica Neue Medium"/>
              </a:rPr>
              <a:t>data </a:t>
            </a:r>
            <a:r>
              <a:rPr lang="en-US" sz="2800" dirty="0">
                <a:latin typeface="Helvetica Neue Medium"/>
                <a:cs typeface="Helvetica Neue Medium"/>
              </a:rPr>
              <a:t>scanned</a:t>
            </a:r>
          </a:p>
          <a:p>
            <a:pPr>
              <a:spcBef>
                <a:spcPts val="600"/>
              </a:spcBef>
              <a:spcAft>
                <a:spcPts val="600"/>
              </a:spcAft>
            </a:pPr>
            <a:r>
              <a:rPr lang="en-US" sz="2800" dirty="0" smtClean="0">
                <a:latin typeface="Helvetica Neue Medium"/>
                <a:cs typeface="Helvetica Neue Medium"/>
              </a:rPr>
              <a:t>500 TB </a:t>
            </a:r>
            <a:r>
              <a:rPr lang="mr-IN" sz="2800" dirty="0">
                <a:latin typeface="Helvetica Neue Medium"/>
                <a:cs typeface="Helvetica Neue Medium"/>
              </a:rPr>
              <a:t>–</a:t>
            </a:r>
            <a:r>
              <a:rPr lang="en-US" sz="2800" dirty="0">
                <a:latin typeface="Helvetica Neue Medium"/>
                <a:cs typeface="Helvetica Neue Medium"/>
              </a:rPr>
              <a:t> </a:t>
            </a:r>
            <a:r>
              <a:rPr lang="en-US" sz="2800" dirty="0" smtClean="0">
                <a:latin typeface="Helvetica Neue Medium"/>
                <a:cs typeface="Helvetica Neue Medium"/>
              </a:rPr>
              <a:t>new </a:t>
            </a:r>
            <a:r>
              <a:rPr lang="en-US" sz="2800" dirty="0">
                <a:latin typeface="Helvetica Neue Medium"/>
                <a:cs typeface="Helvetica Neue Medium"/>
              </a:rPr>
              <a:t>data ingested</a:t>
            </a:r>
          </a:p>
        </p:txBody>
      </p:sp>
      <p:sp>
        <p:nvSpPr>
          <p:cNvPr id="20" name="Right Brace 19"/>
          <p:cNvSpPr/>
          <p:nvPr/>
        </p:nvSpPr>
        <p:spPr>
          <a:xfrm flipH="1">
            <a:off x="2298700" y="2222499"/>
            <a:ext cx="406400" cy="2772559"/>
          </a:xfrm>
          <a:prstGeom prst="rightBrace">
            <a:avLst>
              <a:gd name="adj1" fmla="val 44444"/>
              <a:gd name="adj2" fmla="val 43872"/>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22" name="TextBox 21"/>
          <p:cNvSpPr txBox="1"/>
          <p:nvPr/>
        </p:nvSpPr>
        <p:spPr>
          <a:xfrm>
            <a:off x="1681557" y="5664200"/>
            <a:ext cx="5780887" cy="646331"/>
          </a:xfrm>
          <a:prstGeom prst="rect">
            <a:avLst/>
          </a:prstGeom>
          <a:noFill/>
        </p:spPr>
        <p:txBody>
          <a:bodyPr wrap="none" rtlCol="0">
            <a:spAutoFit/>
          </a:bodyPr>
          <a:lstStyle/>
          <a:p>
            <a:r>
              <a:rPr lang="en-US" dirty="0" smtClean="0"/>
              <a:t>[1] Facebook </a:t>
            </a:r>
            <a:r>
              <a:rPr lang="en-US" dirty="0"/>
              <a:t>data science. </a:t>
            </a:r>
            <a:r>
              <a:rPr lang="en-US" dirty="0">
                <a:hlinkClick r:id="rId4"/>
              </a:rPr>
              <a:t>https://www.facebook.com/</a:t>
            </a:r>
            <a:r>
              <a:rPr lang="en-US" dirty="0" smtClean="0">
                <a:hlinkClick r:id="rId4"/>
              </a:rPr>
              <a:t>data</a:t>
            </a:r>
            <a:endParaRPr lang="en-US" dirty="0" smtClean="0"/>
          </a:p>
          <a:p>
            <a:r>
              <a:rPr lang="en-US" dirty="0" smtClean="0"/>
              <a:t>[2] “How </a:t>
            </a:r>
            <a:r>
              <a:rPr lang="en-US" dirty="0"/>
              <a:t>Big Is Facebook’s Data</a:t>
            </a:r>
            <a:r>
              <a:rPr lang="en-US" dirty="0" smtClean="0"/>
              <a:t>?</a:t>
            </a:r>
            <a:r>
              <a:rPr lang="en-US" dirty="0"/>
              <a:t>” </a:t>
            </a:r>
            <a:r>
              <a:rPr lang="en-US" dirty="0">
                <a:hlinkClick r:id="rId5"/>
              </a:rPr>
              <a:t>https://goo.gl/</a:t>
            </a:r>
            <a:r>
              <a:rPr lang="en-US" dirty="0" smtClean="0">
                <a:hlinkClick r:id="rId5"/>
              </a:rPr>
              <a:t>bBN2ch</a:t>
            </a:r>
            <a:r>
              <a:rPr lang="en-US" dirty="0" smtClean="0"/>
              <a:t> </a:t>
            </a:r>
            <a:endParaRPr lang="en-US" dirty="0"/>
          </a:p>
        </p:txBody>
      </p:sp>
      <p:sp>
        <p:nvSpPr>
          <p:cNvPr id="23" name="TextBox 22"/>
          <p:cNvSpPr txBox="1"/>
          <p:nvPr/>
        </p:nvSpPr>
        <p:spPr>
          <a:xfrm>
            <a:off x="1755885" y="2618862"/>
            <a:ext cx="701785" cy="369332"/>
          </a:xfrm>
          <a:prstGeom prst="rect">
            <a:avLst/>
          </a:prstGeom>
          <a:noFill/>
        </p:spPr>
        <p:txBody>
          <a:bodyPr wrap="none" rtlCol="0">
            <a:spAutoFit/>
          </a:bodyPr>
          <a:lstStyle/>
          <a:p>
            <a:r>
              <a:rPr lang="en-US" dirty="0" smtClean="0"/>
              <a:t>[1][2]</a:t>
            </a:r>
            <a:endParaRPr lang="en-US" dirty="0"/>
          </a:p>
        </p:txBody>
      </p:sp>
    </p:spTree>
    <p:extLst>
      <p:ext uri="{BB962C8B-B14F-4D97-AF65-F5344CB8AC3E}">
        <p14:creationId xmlns:p14="http://schemas.microsoft.com/office/powerpoint/2010/main" val="1208504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Helvetica Neue Medium"/>
              </a:rPr>
              <a:t>Huge Web Services Shard Data</a:t>
            </a:r>
            <a:endParaRPr lang="en-US" dirty="0">
              <a:cs typeface="Helvetica Neue Medium"/>
            </a:endParaRPr>
          </a:p>
        </p:txBody>
      </p:sp>
      <p:sp>
        <p:nvSpPr>
          <p:cNvPr id="12" name="TextBox 11"/>
          <p:cNvSpPr txBox="1"/>
          <p:nvPr/>
        </p:nvSpPr>
        <p:spPr>
          <a:xfrm>
            <a:off x="8064500" y="495300"/>
            <a:ext cx="184666" cy="369332"/>
          </a:xfrm>
          <a:prstGeom prst="rect">
            <a:avLst/>
          </a:prstGeom>
          <a:noFill/>
        </p:spPr>
        <p:txBody>
          <a:bodyPr wrap="none" rtlCol="0">
            <a:spAutoFit/>
          </a:bodyPr>
          <a:lstStyle/>
          <a:p>
            <a:endParaRPr lang="en-US" dirty="0">
              <a:latin typeface="Helvetica Neue Medium"/>
            </a:endParaRPr>
          </a:p>
        </p:txBody>
      </p:sp>
      <p:sp>
        <p:nvSpPr>
          <p:cNvPr id="3" name="Slide Number Placeholder 2"/>
          <p:cNvSpPr>
            <a:spLocks noGrp="1"/>
          </p:cNvSpPr>
          <p:nvPr>
            <p:ph type="sldNum" sz="quarter" idx="12"/>
          </p:nvPr>
        </p:nvSpPr>
        <p:spPr/>
        <p:txBody>
          <a:bodyPr/>
          <a:lstStyle/>
          <a:p>
            <a:fld id="{50B1DDAB-F9A0-3B4E-801A-A0F89EF8BEF3}" type="slidenum">
              <a:rPr lang="en-US" smtClean="0"/>
              <a:t>4</a:t>
            </a:fld>
            <a:endParaRPr lang="en-US" dirty="0"/>
          </a:p>
        </p:txBody>
      </p:sp>
      <p:pic>
        <p:nvPicPr>
          <p:cNvPr id="52" name="Picture 5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69" y="1562558"/>
            <a:ext cx="1325880" cy="1325880"/>
          </a:xfrm>
          <a:prstGeom prst="rect">
            <a:avLst/>
          </a:prstGeom>
        </p:spPr>
      </p:pic>
      <p:sp>
        <p:nvSpPr>
          <p:cNvPr id="6" name="TextBox 5"/>
          <p:cNvSpPr txBox="1"/>
          <p:nvPr/>
        </p:nvSpPr>
        <p:spPr>
          <a:xfrm>
            <a:off x="2485535" y="3302000"/>
            <a:ext cx="4172937" cy="523220"/>
          </a:xfrm>
          <a:prstGeom prst="rect">
            <a:avLst/>
          </a:prstGeom>
          <a:noFill/>
        </p:spPr>
        <p:txBody>
          <a:bodyPr wrap="none" rtlCol="0">
            <a:spAutoFit/>
          </a:bodyPr>
          <a:lstStyle/>
          <a:p>
            <a:pPr algn="ctr"/>
            <a:r>
              <a:rPr lang="en-US" sz="2800" dirty="0" smtClean="0">
                <a:latin typeface="Helvetica Neue Medium"/>
                <a:cs typeface="Helvetica Neue Medium"/>
              </a:rPr>
              <a:t>Massive amount of data</a:t>
            </a:r>
            <a:endParaRPr lang="en-US" sz="2800" baseline="40000" dirty="0">
              <a:latin typeface="Helvetica Neue Medium"/>
              <a:cs typeface="Helvetica Neue Medium"/>
            </a:endParaRPr>
          </a:p>
        </p:txBody>
      </p:sp>
      <p:sp>
        <p:nvSpPr>
          <p:cNvPr id="17" name="TextBox 16"/>
          <p:cNvSpPr txBox="1"/>
          <p:nvPr/>
        </p:nvSpPr>
        <p:spPr>
          <a:xfrm>
            <a:off x="1380106" y="4089400"/>
            <a:ext cx="6383816" cy="523220"/>
          </a:xfrm>
          <a:prstGeom prst="rect">
            <a:avLst/>
          </a:prstGeom>
          <a:noFill/>
        </p:spPr>
        <p:txBody>
          <a:bodyPr wrap="none" rtlCol="0">
            <a:spAutoFit/>
          </a:bodyPr>
          <a:lstStyle/>
          <a:p>
            <a:pPr algn="ctr"/>
            <a:r>
              <a:rPr lang="en-US" sz="2800" dirty="0" smtClean="0">
                <a:latin typeface="Helvetica Neue Medium"/>
                <a:cs typeface="Helvetica Neue Medium"/>
                <a:sym typeface="Wingdings"/>
              </a:rPr>
              <a:t> must be </a:t>
            </a:r>
            <a:r>
              <a:rPr lang="en-US" sz="2800" dirty="0" smtClean="0">
                <a:latin typeface="Helvetica Neue Medium"/>
                <a:cs typeface="Helvetica Neue Medium"/>
              </a:rPr>
              <a:t>distributed across servers</a:t>
            </a:r>
            <a:endParaRPr lang="en-US" sz="2800" dirty="0">
              <a:latin typeface="Helvetica Neue Medium"/>
              <a:cs typeface="Helvetica Neue Medium"/>
            </a:endParaRPr>
          </a:p>
        </p:txBody>
      </p:sp>
      <p:pic>
        <p:nvPicPr>
          <p:cNvPr id="4" name="Picture 3" descr="amazon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620" y="1465878"/>
            <a:ext cx="1508760" cy="1508760"/>
          </a:xfrm>
          <a:prstGeom prst="rect">
            <a:avLst/>
          </a:prstGeom>
        </p:spPr>
      </p:pic>
      <p:pic>
        <p:nvPicPr>
          <p:cNvPr id="7" name="Picture 6" descr="uber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4392" y="1524458"/>
            <a:ext cx="1384774" cy="1377816"/>
          </a:xfrm>
          <a:prstGeom prst="rect">
            <a:avLst/>
          </a:prstGeom>
        </p:spPr>
      </p:pic>
      <p:sp>
        <p:nvSpPr>
          <p:cNvPr id="16" name="TextBox 15"/>
          <p:cNvSpPr txBox="1"/>
          <p:nvPr/>
        </p:nvSpPr>
        <p:spPr>
          <a:xfrm>
            <a:off x="891269" y="5007949"/>
            <a:ext cx="7361462" cy="1348401"/>
          </a:xfrm>
          <a:prstGeom prst="rect">
            <a:avLst/>
          </a:prstGeom>
          <a:solidFill>
            <a:schemeClr val="bg1"/>
          </a:solidFill>
          <a:ln w="76200" cmpd="sng">
            <a:solidFill>
              <a:srgbClr val="0000FF"/>
            </a:solidFill>
          </a:ln>
        </p:spPr>
        <p:txBody>
          <a:bodyPr wrap="square" lIns="180000" tIns="180000" rIns="180000" bIns="180000" rtlCol="0">
            <a:spAutoFit/>
          </a:bodyPr>
          <a:lstStyle/>
          <a:p>
            <a:pPr algn="ctr"/>
            <a:r>
              <a:rPr lang="en-US" sz="3200" dirty="0" smtClean="0">
                <a:solidFill>
                  <a:srgbClr val="990000"/>
                </a:solidFill>
                <a:latin typeface="Helvetica Neue Medium"/>
                <a:cs typeface="Helvetica Neue Medium"/>
              </a:rPr>
              <a:t>Reads </a:t>
            </a:r>
            <a:r>
              <a:rPr lang="en-US" sz="3200" dirty="0" smtClean="0">
                <a:latin typeface="Helvetica Neue Medium"/>
                <a:cs typeface="Helvetica Neue Medium"/>
              </a:rPr>
              <a:t>dominate the workloads </a:t>
            </a:r>
          </a:p>
          <a:p>
            <a:pPr algn="ctr"/>
            <a:r>
              <a:rPr lang="en-US" sz="3200" dirty="0" smtClean="0">
                <a:latin typeface="Helvetica Neue Medium"/>
                <a:cs typeface="Helvetica Neue Medium"/>
              </a:rPr>
              <a:t>– </a:t>
            </a:r>
            <a:r>
              <a:rPr lang="en-US" sz="3200" dirty="0">
                <a:latin typeface="Helvetica Neue Medium"/>
                <a:cs typeface="Helvetica Neue Medium"/>
              </a:rPr>
              <a:t>need </a:t>
            </a:r>
            <a:r>
              <a:rPr lang="en-US" sz="3200" dirty="0" smtClean="0">
                <a:latin typeface="Helvetica Neue Medium"/>
                <a:cs typeface="Helvetica Neue Medium"/>
              </a:rPr>
              <a:t>to be as fast as possible!</a:t>
            </a:r>
          </a:p>
        </p:txBody>
      </p:sp>
    </p:spTree>
    <p:extLst>
      <p:ext uri="{BB962C8B-B14F-4D97-AF65-F5344CB8AC3E}">
        <p14:creationId xmlns:p14="http://schemas.microsoft.com/office/powerpoint/2010/main" val="35352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8"/>
            <a:ext cx="8229600" cy="1143000"/>
          </a:xfrm>
        </p:spPr>
        <p:txBody>
          <a:bodyPr>
            <a:normAutofit/>
          </a:bodyPr>
          <a:lstStyle/>
          <a:p>
            <a:r>
              <a:rPr lang="en-US" dirty="0" smtClean="0">
                <a:cs typeface="Helvetica Neue Medium"/>
              </a:rPr>
              <a:t>Simple Reads Are Insufficient</a:t>
            </a:r>
            <a:endParaRPr lang="en-US" dirty="0">
              <a:cs typeface="Helvetica Neue Medium"/>
            </a:endParaRPr>
          </a:p>
        </p:txBody>
      </p:sp>
      <p:sp>
        <p:nvSpPr>
          <p:cNvPr id="12" name="TextBox 11"/>
          <p:cNvSpPr txBox="1"/>
          <p:nvPr/>
        </p:nvSpPr>
        <p:spPr>
          <a:xfrm>
            <a:off x="8064500" y="495300"/>
            <a:ext cx="184666" cy="369332"/>
          </a:xfrm>
          <a:prstGeom prst="rect">
            <a:avLst/>
          </a:prstGeom>
          <a:noFill/>
        </p:spPr>
        <p:txBody>
          <a:bodyPr wrap="none" rtlCol="0">
            <a:spAutoFit/>
          </a:bodyPr>
          <a:lstStyle/>
          <a:p>
            <a:endParaRPr lang="en-US" dirty="0">
              <a:latin typeface="Helvetica Neue Medium"/>
            </a:endParaRPr>
          </a:p>
        </p:txBody>
      </p:sp>
      <p:sp>
        <p:nvSpPr>
          <p:cNvPr id="3" name="Slide Number Placeholder 2"/>
          <p:cNvSpPr>
            <a:spLocks noGrp="1"/>
          </p:cNvSpPr>
          <p:nvPr>
            <p:ph type="sldNum" sz="quarter" idx="12"/>
          </p:nvPr>
        </p:nvSpPr>
        <p:spPr/>
        <p:txBody>
          <a:bodyPr/>
          <a:lstStyle/>
          <a:p>
            <a:fld id="{50B1DDAB-F9A0-3B4E-801A-A0F89EF8BEF3}" type="slidenum">
              <a:rPr lang="en-US" smtClean="0"/>
              <a:t>5</a:t>
            </a:fld>
            <a:endParaRPr lang="en-US"/>
          </a:p>
        </p:txBody>
      </p:sp>
      <p:sp>
        <p:nvSpPr>
          <p:cNvPr id="5" name="Rectangle 4"/>
          <p:cNvSpPr/>
          <p:nvPr/>
        </p:nvSpPr>
        <p:spPr>
          <a:xfrm>
            <a:off x="1508134" y="1308100"/>
            <a:ext cx="7089766" cy="5054600"/>
          </a:xfrm>
          <a:prstGeom prst="rect">
            <a:avLst/>
          </a:prstGeom>
          <a:solidFill>
            <a:schemeClr val="accent6">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47"/>
          <p:cNvGrpSpPr/>
          <p:nvPr/>
        </p:nvGrpSpPr>
        <p:grpSpPr>
          <a:xfrm>
            <a:off x="6183688" y="1430338"/>
            <a:ext cx="2255978" cy="4781550"/>
            <a:chOff x="5929688" y="1493838"/>
            <a:chExt cx="2255978" cy="4781550"/>
          </a:xfrm>
        </p:grpSpPr>
        <p:sp>
          <p:nvSpPr>
            <p:cNvPr id="67" name="Rounded Rectangle 66"/>
            <p:cNvSpPr/>
            <p:nvPr/>
          </p:nvSpPr>
          <p:spPr>
            <a:xfrm>
              <a:off x="5940050" y="1493838"/>
              <a:ext cx="2220216" cy="4781550"/>
            </a:xfrm>
            <a:prstGeom prst="roundRect">
              <a:avLst>
                <a:gd name="adj" fmla="val 9225"/>
              </a:avLst>
            </a:prstGeom>
            <a:gradFill>
              <a:gsLst>
                <a:gs pos="0">
                  <a:schemeClr val="accent3">
                    <a:lumMod val="60000"/>
                    <a:lumOff val="40000"/>
                  </a:schemeClr>
                </a:gs>
                <a:gs pos="100000">
                  <a:schemeClr val="accent3">
                    <a:tint val="50000"/>
                    <a:shade val="100000"/>
                    <a:satMod val="3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Helvetica Neue Medium"/>
                <a:cs typeface="Helvetica Neue Medium"/>
              </a:endParaRPr>
            </a:p>
          </p:txBody>
        </p:sp>
        <p:sp>
          <p:nvSpPr>
            <p:cNvPr id="4" name="Magnetic Disk 3"/>
            <p:cNvSpPr/>
            <p:nvPr/>
          </p:nvSpPr>
          <p:spPr>
            <a:xfrm>
              <a:off x="6184900" y="2463800"/>
              <a:ext cx="1765300" cy="94978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5929688" y="1493838"/>
              <a:ext cx="2255978" cy="523220"/>
            </a:xfrm>
            <a:prstGeom prst="rect">
              <a:avLst/>
            </a:prstGeom>
            <a:noFill/>
          </p:spPr>
          <p:txBody>
            <a:bodyPr wrap="square" rtlCol="0">
              <a:spAutoFit/>
            </a:bodyPr>
            <a:lstStyle/>
            <a:p>
              <a:pPr algn="ctr"/>
              <a:r>
                <a:rPr lang="en-US" sz="2800" b="1" u="sng" dirty="0" smtClean="0">
                  <a:latin typeface="Helvetica Neue Medium"/>
                  <a:cs typeface="Helvetica Neue Medium"/>
                </a:rPr>
                <a:t>Storage Tier</a:t>
              </a:r>
              <a:endParaRPr lang="en-US" sz="2800" b="1" u="sng" dirty="0">
                <a:latin typeface="Helvetica Neue Medium"/>
                <a:cs typeface="Helvetica Neue Medium"/>
              </a:endParaRPr>
            </a:p>
          </p:txBody>
        </p:sp>
        <p:sp>
          <p:nvSpPr>
            <p:cNvPr id="69" name="Magnetic Disk 68"/>
            <p:cNvSpPr/>
            <p:nvPr/>
          </p:nvSpPr>
          <p:spPr>
            <a:xfrm>
              <a:off x="6184900" y="3790950"/>
              <a:ext cx="1765300" cy="9017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Magnetic Disk 69"/>
            <p:cNvSpPr/>
            <p:nvPr/>
          </p:nvSpPr>
          <p:spPr>
            <a:xfrm>
              <a:off x="6184900" y="5041900"/>
              <a:ext cx="1765300" cy="9017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2" name="Rounded Rectangle 71"/>
          <p:cNvSpPr/>
          <p:nvPr/>
        </p:nvSpPr>
        <p:spPr>
          <a:xfrm>
            <a:off x="2587250" y="1417638"/>
            <a:ext cx="1298950" cy="4832350"/>
          </a:xfrm>
          <a:prstGeom prst="roundRect">
            <a:avLst>
              <a:gd name="adj" fmla="val 9225"/>
            </a:avLst>
          </a:prstGeom>
          <a:gradFill>
            <a:gsLst>
              <a:gs pos="0">
                <a:schemeClr val="accent3">
                  <a:lumMod val="60000"/>
                  <a:lumOff val="40000"/>
                </a:schemeClr>
              </a:gs>
              <a:gs pos="100000">
                <a:schemeClr val="accent3">
                  <a:tint val="50000"/>
                  <a:shade val="100000"/>
                  <a:satMod val="3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Helvetica Neue Medium"/>
              <a:cs typeface="Helvetica Neue Medium"/>
            </a:endParaRPr>
          </a:p>
        </p:txBody>
      </p:sp>
      <p:sp>
        <p:nvSpPr>
          <p:cNvPr id="73" name="TextBox 72"/>
          <p:cNvSpPr txBox="1"/>
          <p:nvPr/>
        </p:nvSpPr>
        <p:spPr>
          <a:xfrm>
            <a:off x="2587250" y="1437566"/>
            <a:ext cx="1286250" cy="523220"/>
          </a:xfrm>
          <a:prstGeom prst="rect">
            <a:avLst/>
          </a:prstGeom>
          <a:noFill/>
        </p:spPr>
        <p:txBody>
          <a:bodyPr wrap="square" rtlCol="0">
            <a:spAutoFit/>
          </a:bodyPr>
          <a:lstStyle/>
          <a:p>
            <a:pPr algn="ctr"/>
            <a:r>
              <a:rPr lang="en-US" sz="2800" b="1" u="sng" dirty="0" smtClean="0">
                <a:latin typeface="Helvetica Neue Medium"/>
                <a:cs typeface="Helvetica Neue Medium"/>
              </a:rPr>
              <a:t>Web</a:t>
            </a:r>
            <a:endParaRPr lang="en-US" sz="2800" b="1" u="sng" dirty="0">
              <a:latin typeface="Helvetica Neue Medium"/>
              <a:cs typeface="Helvetica Neue Medium"/>
            </a:endParaRPr>
          </a:p>
        </p:txBody>
      </p:sp>
      <p:sp>
        <p:nvSpPr>
          <p:cNvPr id="33" name="Rectangle 32"/>
          <p:cNvSpPr/>
          <p:nvPr/>
        </p:nvSpPr>
        <p:spPr>
          <a:xfrm>
            <a:off x="2755900" y="2438400"/>
            <a:ext cx="977900"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2755900" y="3308350"/>
            <a:ext cx="977900"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2755900" y="4267200"/>
            <a:ext cx="977900"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755900" y="5219700"/>
            <a:ext cx="977900" cy="571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77" descr="10609558_777303992313046_1989999400570906965_n.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2263319"/>
            <a:ext cx="923465" cy="921661"/>
          </a:xfrm>
          <a:prstGeom prst="rect">
            <a:avLst/>
          </a:prstGeom>
        </p:spPr>
      </p:pic>
      <p:grpSp>
        <p:nvGrpSpPr>
          <p:cNvPr id="6" name="Group 5"/>
          <p:cNvGrpSpPr/>
          <p:nvPr/>
        </p:nvGrpSpPr>
        <p:grpSpPr>
          <a:xfrm>
            <a:off x="1380665" y="1898650"/>
            <a:ext cx="1375235" cy="825500"/>
            <a:chOff x="1380665" y="1898650"/>
            <a:chExt cx="1375235" cy="825500"/>
          </a:xfrm>
        </p:grpSpPr>
        <p:cxnSp>
          <p:nvCxnSpPr>
            <p:cNvPr id="79" name="Straight Arrow Connector 78"/>
            <p:cNvCxnSpPr>
              <a:stCxn id="78" idx="3"/>
              <a:endCxn id="33" idx="1"/>
            </p:cNvCxnSpPr>
            <p:nvPr/>
          </p:nvCxnSpPr>
          <p:spPr>
            <a:xfrm>
              <a:off x="1380665" y="2724150"/>
              <a:ext cx="1375235" cy="0"/>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1508133" y="1898650"/>
              <a:ext cx="1000423" cy="800219"/>
            </a:xfrm>
            <a:prstGeom prst="rect">
              <a:avLst/>
            </a:prstGeom>
            <a:noFill/>
          </p:spPr>
          <p:txBody>
            <a:bodyPr wrap="square" rtlCol="0">
              <a:spAutoFit/>
            </a:bodyPr>
            <a:lstStyle/>
            <a:p>
              <a:pPr algn="ctr"/>
              <a:r>
                <a:rPr lang="en-US" altLang="zh-CN" sz="2300" b="1" dirty="0" smtClean="0">
                  <a:latin typeface="Helvetica Neue Medium"/>
                  <a:cs typeface="Helvetica Neue Medium"/>
                </a:rPr>
                <a:t>Load</a:t>
              </a:r>
            </a:p>
            <a:p>
              <a:pPr algn="ctr"/>
              <a:r>
                <a:rPr lang="en-US" sz="2300" b="1" dirty="0" smtClean="0">
                  <a:latin typeface="Helvetica Neue Medium"/>
                  <a:cs typeface="Helvetica Neue Medium"/>
                </a:rPr>
                <a:t>Page</a:t>
              </a:r>
              <a:endParaRPr lang="en-US" sz="2300" b="1" dirty="0">
                <a:latin typeface="Helvetica Neue Medium"/>
                <a:cs typeface="Helvetica Neue Medium"/>
              </a:endParaRPr>
            </a:p>
          </p:txBody>
        </p:sp>
      </p:grpSp>
      <p:sp>
        <p:nvSpPr>
          <p:cNvPr id="87" name="TextBox 86"/>
          <p:cNvSpPr txBox="1"/>
          <p:nvPr/>
        </p:nvSpPr>
        <p:spPr>
          <a:xfrm>
            <a:off x="6340616" y="2754809"/>
            <a:ext cx="1984750" cy="461665"/>
          </a:xfrm>
          <a:prstGeom prst="rect">
            <a:avLst/>
          </a:prstGeom>
          <a:noFill/>
        </p:spPr>
        <p:txBody>
          <a:bodyPr wrap="square" rtlCol="0">
            <a:spAutoFit/>
          </a:bodyPr>
          <a:lstStyle/>
          <a:p>
            <a:pPr algn="ctr"/>
            <a:r>
              <a:rPr lang="en-US" sz="2400" b="1" dirty="0" smtClean="0">
                <a:latin typeface="Helvetica Neue Medium"/>
                <a:cs typeface="Helvetica Neue Medium"/>
              </a:rPr>
              <a:t>ACL=public</a:t>
            </a:r>
            <a:endParaRPr lang="en-US" sz="2400" b="1" dirty="0">
              <a:latin typeface="Helvetica Neue Medium"/>
              <a:cs typeface="Helvetica Neue Medium"/>
            </a:endParaRPr>
          </a:p>
        </p:txBody>
      </p:sp>
      <p:sp>
        <p:nvSpPr>
          <p:cNvPr id="88" name="TextBox 87"/>
          <p:cNvSpPr txBox="1"/>
          <p:nvPr/>
        </p:nvSpPr>
        <p:spPr>
          <a:xfrm>
            <a:off x="6578600" y="5320040"/>
            <a:ext cx="1511300" cy="461665"/>
          </a:xfrm>
          <a:prstGeom prst="rect">
            <a:avLst/>
          </a:prstGeom>
          <a:noFill/>
        </p:spPr>
        <p:txBody>
          <a:bodyPr wrap="square" rtlCol="0">
            <a:spAutoFit/>
          </a:bodyPr>
          <a:lstStyle/>
          <a:p>
            <a:pPr algn="ctr"/>
            <a:r>
              <a:rPr lang="en-US" sz="2400" b="1" dirty="0" smtClean="0">
                <a:latin typeface="Helvetica Neue Medium"/>
                <a:cs typeface="Helvetica Neue Medium"/>
              </a:rPr>
              <a:t>Photo=A</a:t>
            </a:r>
            <a:endParaRPr lang="en-US" sz="2400" b="1" dirty="0">
              <a:latin typeface="Helvetica Neue Medium"/>
              <a:cs typeface="Helvetica Neue Medium"/>
            </a:endParaRPr>
          </a:p>
        </p:txBody>
      </p:sp>
      <p:grpSp>
        <p:nvGrpSpPr>
          <p:cNvPr id="9" name="Group 8"/>
          <p:cNvGrpSpPr/>
          <p:nvPr/>
        </p:nvGrpSpPr>
        <p:grpSpPr>
          <a:xfrm>
            <a:off x="3733800" y="2145214"/>
            <a:ext cx="2705100" cy="477336"/>
            <a:chOff x="3733800" y="2145214"/>
            <a:chExt cx="2705100" cy="477336"/>
          </a:xfrm>
        </p:grpSpPr>
        <p:cxnSp>
          <p:nvCxnSpPr>
            <p:cNvPr id="89" name="Straight Arrow Connector 88"/>
            <p:cNvCxnSpPr/>
            <p:nvPr/>
          </p:nvCxnSpPr>
          <p:spPr>
            <a:xfrm>
              <a:off x="3733800" y="2622550"/>
              <a:ext cx="2705100" cy="0"/>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4051301" y="2145214"/>
              <a:ext cx="2015749" cy="446276"/>
            </a:xfrm>
            <a:prstGeom prst="rect">
              <a:avLst/>
            </a:prstGeom>
            <a:noFill/>
          </p:spPr>
          <p:txBody>
            <a:bodyPr wrap="square" rtlCol="0">
              <a:spAutoFit/>
            </a:bodyPr>
            <a:lstStyle/>
            <a:p>
              <a:pPr algn="ctr"/>
              <a:r>
                <a:rPr lang="en-US" altLang="zh-CN" sz="2300" b="1" dirty="0" smtClean="0">
                  <a:latin typeface="Helvetica Neue Medium"/>
                  <a:cs typeface="Helvetica Neue Medium"/>
                </a:rPr>
                <a:t>Read </a:t>
              </a:r>
            </a:p>
          </p:txBody>
        </p:sp>
      </p:grpSp>
      <p:grpSp>
        <p:nvGrpSpPr>
          <p:cNvPr id="15" name="Group 14"/>
          <p:cNvGrpSpPr/>
          <p:nvPr/>
        </p:nvGrpSpPr>
        <p:grpSpPr>
          <a:xfrm>
            <a:off x="3733800" y="2819400"/>
            <a:ext cx="2705100" cy="2495550"/>
            <a:chOff x="3733800" y="2819400"/>
            <a:chExt cx="2705100" cy="2495550"/>
          </a:xfrm>
        </p:grpSpPr>
        <p:cxnSp>
          <p:nvCxnSpPr>
            <p:cNvPr id="92" name="Straight Arrow Connector 91"/>
            <p:cNvCxnSpPr/>
            <p:nvPr/>
          </p:nvCxnSpPr>
          <p:spPr>
            <a:xfrm>
              <a:off x="3733800" y="2819400"/>
              <a:ext cx="2705100" cy="2495550"/>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4648200" y="3649990"/>
              <a:ext cx="1431550" cy="446276"/>
            </a:xfrm>
            <a:prstGeom prst="rect">
              <a:avLst/>
            </a:prstGeom>
            <a:noFill/>
          </p:spPr>
          <p:txBody>
            <a:bodyPr wrap="square" rtlCol="0">
              <a:spAutoFit/>
            </a:bodyPr>
            <a:lstStyle/>
            <a:p>
              <a:pPr algn="ctr"/>
              <a:r>
                <a:rPr lang="en-US" altLang="zh-CN" sz="2300" b="1" dirty="0" smtClean="0">
                  <a:latin typeface="Helvetica Neue Medium"/>
                  <a:cs typeface="Helvetica Neue Medium"/>
                </a:rPr>
                <a:t>Read</a:t>
              </a:r>
            </a:p>
          </p:txBody>
        </p:sp>
      </p:grpSp>
      <p:grpSp>
        <p:nvGrpSpPr>
          <p:cNvPr id="10" name="Group 9"/>
          <p:cNvGrpSpPr/>
          <p:nvPr/>
        </p:nvGrpSpPr>
        <p:grpSpPr>
          <a:xfrm>
            <a:off x="3733800" y="2806700"/>
            <a:ext cx="2705100" cy="468124"/>
            <a:chOff x="3733800" y="2806700"/>
            <a:chExt cx="2705100" cy="468124"/>
          </a:xfrm>
        </p:grpSpPr>
        <p:cxnSp>
          <p:nvCxnSpPr>
            <p:cNvPr id="106" name="Straight Arrow Connector 105"/>
            <p:cNvCxnSpPr/>
            <p:nvPr/>
          </p:nvCxnSpPr>
          <p:spPr>
            <a:xfrm flipH="1">
              <a:off x="3733800" y="2806700"/>
              <a:ext cx="2705100" cy="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4342267" y="2828548"/>
              <a:ext cx="1512433" cy="446276"/>
            </a:xfrm>
            <a:prstGeom prst="rect">
              <a:avLst/>
            </a:prstGeom>
            <a:noFill/>
          </p:spPr>
          <p:txBody>
            <a:bodyPr wrap="square" rtlCol="0">
              <a:spAutoFit/>
            </a:bodyPr>
            <a:lstStyle/>
            <a:p>
              <a:pPr algn="ctr"/>
              <a:r>
                <a:rPr lang="en-US" altLang="zh-CN" sz="2300" b="1" dirty="0" smtClean="0">
                  <a:solidFill>
                    <a:srgbClr val="000000"/>
                  </a:solidFill>
                  <a:latin typeface="Helvetica Neue Medium"/>
                  <a:cs typeface="Helvetica Neue Medium"/>
                </a:rPr>
                <a:t>Public</a:t>
              </a:r>
            </a:p>
          </p:txBody>
        </p:sp>
      </p:grpSp>
      <p:grpSp>
        <p:nvGrpSpPr>
          <p:cNvPr id="16" name="Group 15"/>
          <p:cNvGrpSpPr/>
          <p:nvPr/>
        </p:nvGrpSpPr>
        <p:grpSpPr>
          <a:xfrm>
            <a:off x="3733800" y="2984500"/>
            <a:ext cx="2705100" cy="2514600"/>
            <a:chOff x="3733800" y="2984500"/>
            <a:chExt cx="2705100" cy="2514600"/>
          </a:xfrm>
        </p:grpSpPr>
        <p:cxnSp>
          <p:nvCxnSpPr>
            <p:cNvPr id="111" name="Straight Arrow Connector 110"/>
            <p:cNvCxnSpPr/>
            <p:nvPr/>
          </p:nvCxnSpPr>
          <p:spPr>
            <a:xfrm flipH="1" flipV="1">
              <a:off x="3733800" y="2984500"/>
              <a:ext cx="2705100" cy="251460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3973967" y="4290824"/>
              <a:ext cx="1360033" cy="446276"/>
            </a:xfrm>
            <a:prstGeom prst="rect">
              <a:avLst/>
            </a:prstGeom>
            <a:noFill/>
          </p:spPr>
          <p:txBody>
            <a:bodyPr wrap="square" rtlCol="0">
              <a:spAutoFit/>
            </a:bodyPr>
            <a:lstStyle/>
            <a:p>
              <a:pPr algn="ctr"/>
              <a:r>
                <a:rPr lang="en-US" altLang="zh-CN" sz="2300" b="1" dirty="0" smtClean="0">
                  <a:solidFill>
                    <a:srgbClr val="000000"/>
                  </a:solidFill>
                  <a:latin typeface="Helvetica Neue Medium"/>
                  <a:cs typeface="Helvetica Neue Medium"/>
                </a:rPr>
                <a:t>Photo B</a:t>
              </a:r>
            </a:p>
          </p:txBody>
        </p:sp>
      </p:grpSp>
      <p:grpSp>
        <p:nvGrpSpPr>
          <p:cNvPr id="8" name="Group 7"/>
          <p:cNvGrpSpPr/>
          <p:nvPr/>
        </p:nvGrpSpPr>
        <p:grpSpPr>
          <a:xfrm>
            <a:off x="1341517" y="2895600"/>
            <a:ext cx="1414383" cy="488062"/>
            <a:chOff x="1341517" y="2895600"/>
            <a:chExt cx="1414383" cy="488062"/>
          </a:xfrm>
        </p:grpSpPr>
        <p:cxnSp>
          <p:nvCxnSpPr>
            <p:cNvPr id="151" name="Straight Arrow Connector 150"/>
            <p:cNvCxnSpPr/>
            <p:nvPr/>
          </p:nvCxnSpPr>
          <p:spPr>
            <a:xfrm flipH="1">
              <a:off x="1380665" y="2895600"/>
              <a:ext cx="1375235" cy="0"/>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53" name="TextBox 152"/>
            <p:cNvSpPr txBox="1"/>
            <p:nvPr/>
          </p:nvSpPr>
          <p:spPr>
            <a:xfrm>
              <a:off x="1341517" y="2937386"/>
              <a:ext cx="1360033" cy="446276"/>
            </a:xfrm>
            <a:prstGeom prst="rect">
              <a:avLst/>
            </a:prstGeom>
            <a:noFill/>
          </p:spPr>
          <p:txBody>
            <a:bodyPr wrap="square" rtlCol="0">
              <a:spAutoFit/>
            </a:bodyPr>
            <a:lstStyle/>
            <a:p>
              <a:pPr algn="ctr"/>
              <a:r>
                <a:rPr lang="en-US" altLang="zh-CN" sz="2300" b="1" dirty="0" smtClean="0">
                  <a:solidFill>
                    <a:srgbClr val="FF0000"/>
                  </a:solidFill>
                  <a:latin typeface="Helvetica Neue Medium"/>
                  <a:cs typeface="Helvetica Neue Medium"/>
                </a:rPr>
                <a:t>Photo B</a:t>
              </a:r>
            </a:p>
          </p:txBody>
        </p:sp>
      </p:grpSp>
      <p:pic>
        <p:nvPicPr>
          <p:cNvPr id="34" name="Picture 33" descr="1240601_10105077301304374_1812023332_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4572000"/>
            <a:ext cx="921661" cy="921661"/>
          </a:xfrm>
          <a:prstGeom prst="rect">
            <a:avLst/>
          </a:prstGeom>
        </p:spPr>
      </p:pic>
      <p:grpSp>
        <p:nvGrpSpPr>
          <p:cNvPr id="17" name="Group 16"/>
          <p:cNvGrpSpPr/>
          <p:nvPr/>
        </p:nvGrpSpPr>
        <p:grpSpPr>
          <a:xfrm>
            <a:off x="1366917" y="3787279"/>
            <a:ext cx="1414383" cy="1089521"/>
            <a:chOff x="1366917" y="3787279"/>
            <a:chExt cx="1414383" cy="1089521"/>
          </a:xfrm>
        </p:grpSpPr>
        <p:cxnSp>
          <p:nvCxnSpPr>
            <p:cNvPr id="35" name="Straight Arrow Connector 34"/>
            <p:cNvCxnSpPr/>
            <p:nvPr/>
          </p:nvCxnSpPr>
          <p:spPr>
            <a:xfrm flipV="1">
              <a:off x="1366917" y="4430524"/>
              <a:ext cx="1414383" cy="446276"/>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409701" y="3787279"/>
              <a:ext cx="1282699" cy="800219"/>
            </a:xfrm>
            <a:prstGeom prst="rect">
              <a:avLst/>
            </a:prstGeom>
            <a:noFill/>
          </p:spPr>
          <p:txBody>
            <a:bodyPr wrap="square" rtlCol="0">
              <a:spAutoFit/>
            </a:bodyPr>
            <a:lstStyle/>
            <a:p>
              <a:pPr algn="ctr"/>
              <a:r>
                <a:rPr lang="en-US" sz="2300" b="1" dirty="0" smtClean="0">
                  <a:latin typeface="Helvetica Neue Medium"/>
                  <a:cs typeface="Helvetica Neue Medium"/>
                </a:rPr>
                <a:t>Private</a:t>
              </a:r>
            </a:p>
            <a:p>
              <a:pPr algn="ctr"/>
              <a:r>
                <a:rPr lang="en-US" sz="2300" b="1" dirty="0" smtClean="0">
                  <a:latin typeface="Helvetica Neue Medium"/>
                  <a:cs typeface="Helvetica Neue Medium"/>
                </a:rPr>
                <a:t>Photo </a:t>
              </a:r>
              <a:r>
                <a:rPr lang="en-US" sz="2300" b="1" dirty="0">
                  <a:latin typeface="Helvetica Neue Medium"/>
                  <a:cs typeface="Helvetica Neue Medium"/>
                </a:rPr>
                <a:t>B</a:t>
              </a:r>
            </a:p>
          </p:txBody>
        </p:sp>
      </p:grpSp>
      <p:grpSp>
        <p:nvGrpSpPr>
          <p:cNvPr id="19" name="Group 18"/>
          <p:cNvGrpSpPr/>
          <p:nvPr/>
        </p:nvGrpSpPr>
        <p:grpSpPr>
          <a:xfrm>
            <a:off x="3496051" y="2924686"/>
            <a:ext cx="2942849" cy="1518538"/>
            <a:chOff x="3496051" y="2924686"/>
            <a:chExt cx="2942849" cy="1518538"/>
          </a:xfrm>
        </p:grpSpPr>
        <p:cxnSp>
          <p:nvCxnSpPr>
            <p:cNvPr id="38" name="Straight Arrow Connector 37"/>
            <p:cNvCxnSpPr/>
            <p:nvPr/>
          </p:nvCxnSpPr>
          <p:spPr>
            <a:xfrm flipV="1">
              <a:off x="3733800" y="2924686"/>
              <a:ext cx="2705100" cy="1518538"/>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496051" y="3036357"/>
              <a:ext cx="2015749" cy="800219"/>
            </a:xfrm>
            <a:prstGeom prst="rect">
              <a:avLst/>
            </a:prstGeom>
            <a:noFill/>
          </p:spPr>
          <p:txBody>
            <a:bodyPr wrap="square" rtlCol="0">
              <a:spAutoFit/>
            </a:bodyPr>
            <a:lstStyle/>
            <a:p>
              <a:pPr algn="ctr"/>
              <a:r>
                <a:rPr lang="en-US" altLang="zh-CN" sz="2300" b="1" dirty="0" smtClean="0">
                  <a:latin typeface="Helvetica Neue Medium"/>
                  <a:cs typeface="Helvetica Neue Medium"/>
                </a:rPr>
                <a:t>Set </a:t>
              </a:r>
            </a:p>
            <a:p>
              <a:pPr algn="ctr"/>
              <a:r>
                <a:rPr lang="en-US" altLang="zh-CN" sz="2300" b="1" dirty="0" smtClean="0">
                  <a:latin typeface="Helvetica Neue Medium"/>
                  <a:cs typeface="Helvetica Neue Medium"/>
                </a:rPr>
                <a:t>“Private”</a:t>
              </a:r>
            </a:p>
          </p:txBody>
        </p:sp>
      </p:grpSp>
      <p:grpSp>
        <p:nvGrpSpPr>
          <p:cNvPr id="13" name="Group 12"/>
          <p:cNvGrpSpPr/>
          <p:nvPr/>
        </p:nvGrpSpPr>
        <p:grpSpPr>
          <a:xfrm>
            <a:off x="3762751" y="4615562"/>
            <a:ext cx="2663449" cy="865400"/>
            <a:chOff x="3762751" y="4615562"/>
            <a:chExt cx="2663449" cy="865400"/>
          </a:xfrm>
        </p:grpSpPr>
        <p:cxnSp>
          <p:nvCxnSpPr>
            <p:cNvPr id="42" name="Straight Arrow Connector 41"/>
            <p:cNvCxnSpPr/>
            <p:nvPr/>
          </p:nvCxnSpPr>
          <p:spPr>
            <a:xfrm>
              <a:off x="3762751" y="4737100"/>
              <a:ext cx="2663449" cy="743862"/>
            </a:xfrm>
            <a:prstGeom prst="straightConnector1">
              <a:avLst/>
            </a:prstGeom>
            <a:ln w="38100"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424251" y="4615562"/>
              <a:ext cx="1366950" cy="446276"/>
            </a:xfrm>
            <a:prstGeom prst="rect">
              <a:avLst/>
            </a:prstGeom>
            <a:noFill/>
          </p:spPr>
          <p:txBody>
            <a:bodyPr wrap="square" rtlCol="0">
              <a:spAutoFit/>
            </a:bodyPr>
            <a:lstStyle/>
            <a:p>
              <a:pPr algn="ctr"/>
              <a:r>
                <a:rPr lang="en-US" altLang="zh-CN" sz="2300" b="1" dirty="0" smtClean="0">
                  <a:latin typeface="Helvetica Neue Medium"/>
                  <a:cs typeface="Helvetica Neue Medium"/>
                </a:rPr>
                <a:t>Photo B</a:t>
              </a:r>
            </a:p>
          </p:txBody>
        </p:sp>
      </p:grpSp>
      <p:grpSp>
        <p:nvGrpSpPr>
          <p:cNvPr id="11" name="Group 10"/>
          <p:cNvGrpSpPr/>
          <p:nvPr/>
        </p:nvGrpSpPr>
        <p:grpSpPr>
          <a:xfrm>
            <a:off x="3746500" y="3081695"/>
            <a:ext cx="2705100" cy="1528405"/>
            <a:chOff x="3746500" y="3081695"/>
            <a:chExt cx="2705100" cy="1528405"/>
          </a:xfrm>
        </p:grpSpPr>
        <p:cxnSp>
          <p:nvCxnSpPr>
            <p:cNvPr id="46" name="Straight Arrow Connector 45"/>
            <p:cNvCxnSpPr/>
            <p:nvPr/>
          </p:nvCxnSpPr>
          <p:spPr>
            <a:xfrm flipH="1">
              <a:off x="3746500" y="3081695"/>
              <a:ext cx="2705100" cy="1528405"/>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647067" y="3984248"/>
              <a:ext cx="1055233" cy="446276"/>
            </a:xfrm>
            <a:prstGeom prst="rect">
              <a:avLst/>
            </a:prstGeom>
            <a:noFill/>
          </p:spPr>
          <p:txBody>
            <a:bodyPr wrap="square" rtlCol="0">
              <a:spAutoFit/>
            </a:bodyPr>
            <a:lstStyle/>
            <a:p>
              <a:pPr algn="ctr"/>
              <a:r>
                <a:rPr lang="en-US" altLang="zh-CN" sz="2300" b="1" dirty="0" smtClean="0">
                  <a:solidFill>
                    <a:srgbClr val="000000"/>
                  </a:solidFill>
                  <a:latin typeface="Helvetica Neue Medium"/>
                  <a:cs typeface="Helvetica Neue Medium"/>
                </a:rPr>
                <a:t>Done</a:t>
              </a:r>
            </a:p>
          </p:txBody>
        </p:sp>
      </p:grpSp>
      <p:grpSp>
        <p:nvGrpSpPr>
          <p:cNvPr id="14" name="Group 13"/>
          <p:cNvGrpSpPr/>
          <p:nvPr/>
        </p:nvGrpSpPr>
        <p:grpSpPr>
          <a:xfrm>
            <a:off x="3623051" y="4876800"/>
            <a:ext cx="2815849" cy="840000"/>
            <a:chOff x="3623051" y="4876800"/>
            <a:chExt cx="2815849" cy="840000"/>
          </a:xfrm>
        </p:grpSpPr>
        <p:cxnSp>
          <p:nvCxnSpPr>
            <p:cNvPr id="62" name="Straight Arrow Connector 61"/>
            <p:cNvCxnSpPr/>
            <p:nvPr/>
          </p:nvCxnSpPr>
          <p:spPr>
            <a:xfrm flipH="1" flipV="1">
              <a:off x="3623051" y="4876800"/>
              <a:ext cx="2815849" cy="77470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360750" y="5270524"/>
              <a:ext cx="1055233" cy="446276"/>
            </a:xfrm>
            <a:prstGeom prst="rect">
              <a:avLst/>
            </a:prstGeom>
            <a:noFill/>
          </p:spPr>
          <p:txBody>
            <a:bodyPr wrap="square" rtlCol="0">
              <a:spAutoFit/>
            </a:bodyPr>
            <a:lstStyle/>
            <a:p>
              <a:pPr algn="ctr"/>
              <a:r>
                <a:rPr lang="en-US" altLang="zh-CN" sz="2300" b="1" dirty="0" smtClean="0">
                  <a:solidFill>
                    <a:srgbClr val="000000"/>
                  </a:solidFill>
                  <a:latin typeface="Helvetica Neue Medium"/>
                  <a:cs typeface="Helvetica Neue Medium"/>
                </a:rPr>
                <a:t>Done</a:t>
              </a:r>
            </a:p>
          </p:txBody>
        </p:sp>
      </p:grpSp>
      <p:grpSp>
        <p:nvGrpSpPr>
          <p:cNvPr id="18" name="Group 17"/>
          <p:cNvGrpSpPr/>
          <p:nvPr/>
        </p:nvGrpSpPr>
        <p:grpSpPr>
          <a:xfrm>
            <a:off x="1366917" y="4622800"/>
            <a:ext cx="1401683" cy="762024"/>
            <a:chOff x="1366917" y="4622800"/>
            <a:chExt cx="1401683" cy="762024"/>
          </a:xfrm>
        </p:grpSpPr>
        <p:cxnSp>
          <p:nvCxnSpPr>
            <p:cNvPr id="66" name="Straight Arrow Connector 65"/>
            <p:cNvCxnSpPr/>
            <p:nvPr/>
          </p:nvCxnSpPr>
          <p:spPr>
            <a:xfrm flipH="1">
              <a:off x="1366917" y="4622800"/>
              <a:ext cx="1401683" cy="48134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1620917" y="4938548"/>
              <a:ext cx="1055233" cy="446276"/>
            </a:xfrm>
            <a:prstGeom prst="rect">
              <a:avLst/>
            </a:prstGeom>
            <a:noFill/>
          </p:spPr>
          <p:txBody>
            <a:bodyPr wrap="square" rtlCol="0">
              <a:spAutoFit/>
            </a:bodyPr>
            <a:lstStyle/>
            <a:p>
              <a:pPr algn="ctr"/>
              <a:r>
                <a:rPr lang="en-US" altLang="zh-CN" sz="2300" b="1" dirty="0" smtClean="0">
                  <a:solidFill>
                    <a:srgbClr val="000000"/>
                  </a:solidFill>
                  <a:latin typeface="Helvetica Neue Medium"/>
                  <a:cs typeface="Helvetica Neue Medium"/>
                </a:rPr>
                <a:t>Done</a:t>
              </a:r>
            </a:p>
          </p:txBody>
        </p:sp>
      </p:grpSp>
      <p:sp>
        <p:nvSpPr>
          <p:cNvPr id="39" name="Multiply 38"/>
          <p:cNvSpPr>
            <a:spLocks noChangeAspect="1"/>
          </p:cNvSpPr>
          <p:nvPr/>
        </p:nvSpPr>
        <p:spPr>
          <a:xfrm>
            <a:off x="1739900" y="2884687"/>
            <a:ext cx="594360" cy="60058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302681" y="3161453"/>
            <a:ext cx="4399488" cy="2545036"/>
            <a:chOff x="-1805519" y="3417114"/>
            <a:chExt cx="4399488" cy="2545036"/>
          </a:xfrm>
        </p:grpSpPr>
        <p:pic>
          <p:nvPicPr>
            <p:cNvPr id="40" name="Picture 39" descr="angry_emoj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5519" y="4807498"/>
              <a:ext cx="1154652" cy="1154652"/>
            </a:xfrm>
            <a:prstGeom prst="rect">
              <a:avLst/>
            </a:prstGeom>
          </p:spPr>
        </p:pic>
        <p:sp>
          <p:nvSpPr>
            <p:cNvPr id="43" name="Oval Callout 42"/>
            <p:cNvSpPr/>
            <p:nvPr/>
          </p:nvSpPr>
          <p:spPr>
            <a:xfrm>
              <a:off x="-547232" y="3417114"/>
              <a:ext cx="3141201" cy="1416020"/>
            </a:xfrm>
            <a:prstGeom prst="wedgeEllipseCallout">
              <a:avLst>
                <a:gd name="adj1" fmla="val -57950"/>
                <a:gd name="adj2" fmla="val 780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0000"/>
                  </a:solidFill>
                  <a:latin typeface="Helvetica Neue Medium"/>
                  <a:cs typeface="Helvetica Neue Medium"/>
                </a:rPr>
                <a:t>Not Acceptable!</a:t>
              </a:r>
              <a:endParaRPr lang="en-US" sz="2800" dirty="0">
                <a:solidFill>
                  <a:srgbClr val="FF0000"/>
                </a:solidFill>
                <a:latin typeface="Helvetica Neue Medium"/>
                <a:cs typeface="Helvetica Neue Medium"/>
              </a:endParaRPr>
            </a:p>
          </p:txBody>
        </p:sp>
      </p:grpSp>
      <p:sp>
        <p:nvSpPr>
          <p:cNvPr id="7" name="TextBox 6"/>
          <p:cNvSpPr txBox="1"/>
          <p:nvPr/>
        </p:nvSpPr>
        <p:spPr>
          <a:xfrm>
            <a:off x="2668498" y="1920845"/>
            <a:ext cx="1165229" cy="461665"/>
          </a:xfrm>
          <a:prstGeom prst="rect">
            <a:avLst/>
          </a:prstGeom>
          <a:noFill/>
        </p:spPr>
        <p:txBody>
          <a:bodyPr wrap="none" rtlCol="0">
            <a:spAutoFit/>
          </a:bodyPr>
          <a:lstStyle/>
          <a:p>
            <a:r>
              <a:rPr lang="en-US" sz="2400" b="1" dirty="0" smtClean="0">
                <a:latin typeface="Helvetica Neue Medium"/>
                <a:cs typeface="Helvetica Neue Medium"/>
              </a:rPr>
              <a:t>Clients</a:t>
            </a:r>
            <a:endParaRPr lang="en-US" sz="2400" b="1" dirty="0">
              <a:latin typeface="Helvetica Neue Medium"/>
              <a:cs typeface="Helvetica Neue Medium"/>
            </a:endParaRPr>
          </a:p>
        </p:txBody>
      </p:sp>
      <p:sp>
        <p:nvSpPr>
          <p:cNvPr id="51" name="TextBox 50"/>
          <p:cNvSpPr txBox="1"/>
          <p:nvPr/>
        </p:nvSpPr>
        <p:spPr>
          <a:xfrm>
            <a:off x="6668998" y="1914381"/>
            <a:ext cx="1262490" cy="461665"/>
          </a:xfrm>
          <a:prstGeom prst="rect">
            <a:avLst/>
          </a:prstGeom>
          <a:noFill/>
        </p:spPr>
        <p:txBody>
          <a:bodyPr wrap="none" rtlCol="0">
            <a:spAutoFit/>
          </a:bodyPr>
          <a:lstStyle/>
          <a:p>
            <a:r>
              <a:rPr lang="en-US" sz="2400" b="1" dirty="0" smtClean="0">
                <a:latin typeface="Helvetica Neue Medium"/>
                <a:cs typeface="Helvetica Neue Medium"/>
              </a:rPr>
              <a:t>Servers</a:t>
            </a:r>
            <a:endParaRPr lang="en-US" sz="2400" b="1" dirty="0">
              <a:latin typeface="Helvetica Neue Medium"/>
              <a:cs typeface="Helvetica Neue Medium"/>
            </a:endParaRPr>
          </a:p>
        </p:txBody>
      </p:sp>
      <p:sp>
        <p:nvSpPr>
          <p:cNvPr id="60" name="TextBox 59"/>
          <p:cNvSpPr txBox="1"/>
          <p:nvPr/>
        </p:nvSpPr>
        <p:spPr>
          <a:xfrm>
            <a:off x="6327916" y="2755899"/>
            <a:ext cx="1984750" cy="461665"/>
          </a:xfrm>
          <a:prstGeom prst="rect">
            <a:avLst/>
          </a:prstGeom>
          <a:noFill/>
        </p:spPr>
        <p:txBody>
          <a:bodyPr wrap="square" rtlCol="0">
            <a:spAutoFit/>
          </a:bodyPr>
          <a:lstStyle/>
          <a:p>
            <a:pPr algn="ctr"/>
            <a:r>
              <a:rPr lang="en-US" sz="2400" b="1" dirty="0" smtClean="0">
                <a:latin typeface="Helvetica Neue Medium"/>
                <a:cs typeface="Helvetica Neue Medium"/>
              </a:rPr>
              <a:t>ACL=</a:t>
            </a:r>
            <a:r>
              <a:rPr lang="en-US" sz="2400" b="1" dirty="0" smtClean="0">
                <a:solidFill>
                  <a:srgbClr val="FF0000"/>
                </a:solidFill>
                <a:latin typeface="Helvetica Neue Medium"/>
                <a:cs typeface="Helvetica Neue Medium"/>
              </a:rPr>
              <a:t>private</a:t>
            </a:r>
            <a:endParaRPr lang="en-US" sz="2400" b="1" dirty="0">
              <a:solidFill>
                <a:srgbClr val="FF0000"/>
              </a:solidFill>
              <a:latin typeface="Helvetica Neue Medium"/>
              <a:cs typeface="Helvetica Neue Medium"/>
            </a:endParaRPr>
          </a:p>
        </p:txBody>
      </p:sp>
      <p:sp>
        <p:nvSpPr>
          <p:cNvPr id="63" name="TextBox 62"/>
          <p:cNvSpPr txBox="1"/>
          <p:nvPr/>
        </p:nvSpPr>
        <p:spPr>
          <a:xfrm>
            <a:off x="6578600" y="5320040"/>
            <a:ext cx="1511300" cy="461665"/>
          </a:xfrm>
          <a:prstGeom prst="rect">
            <a:avLst/>
          </a:prstGeom>
          <a:noFill/>
        </p:spPr>
        <p:txBody>
          <a:bodyPr wrap="square" rtlCol="0">
            <a:spAutoFit/>
          </a:bodyPr>
          <a:lstStyle/>
          <a:p>
            <a:pPr algn="ctr"/>
            <a:r>
              <a:rPr lang="en-US" sz="2400" b="1" dirty="0" smtClean="0">
                <a:latin typeface="Helvetica Neue Medium"/>
                <a:cs typeface="Helvetica Neue Medium"/>
              </a:rPr>
              <a:t>Photo=</a:t>
            </a:r>
            <a:r>
              <a:rPr lang="en-US" sz="2400" b="1" dirty="0" smtClean="0">
                <a:solidFill>
                  <a:srgbClr val="FF0000"/>
                </a:solidFill>
                <a:latin typeface="Helvetica Neue Medium"/>
                <a:cs typeface="Helvetica Neue Medium"/>
              </a:rPr>
              <a:t>B</a:t>
            </a:r>
            <a:endParaRPr lang="en-US" sz="2400" b="1" dirty="0">
              <a:solidFill>
                <a:srgbClr val="FF0000"/>
              </a:solidFill>
              <a:latin typeface="Helvetica Neue Medium"/>
              <a:cs typeface="Helvetica Neue Medium"/>
            </a:endParaRPr>
          </a:p>
        </p:txBody>
      </p:sp>
      <p:sp>
        <p:nvSpPr>
          <p:cNvPr id="21" name="TextBox 20"/>
          <p:cNvSpPr txBox="1"/>
          <p:nvPr/>
        </p:nvSpPr>
        <p:spPr>
          <a:xfrm>
            <a:off x="4051300" y="1308100"/>
            <a:ext cx="2031325" cy="523220"/>
          </a:xfrm>
          <a:prstGeom prst="rect">
            <a:avLst/>
          </a:prstGeom>
          <a:noFill/>
        </p:spPr>
        <p:txBody>
          <a:bodyPr wrap="none" rtlCol="0">
            <a:spAutoFit/>
          </a:bodyPr>
          <a:lstStyle/>
          <a:p>
            <a:r>
              <a:rPr lang="en-US" sz="2800" dirty="0" smtClean="0">
                <a:latin typeface="Helvetica Neue Medium"/>
                <a:cs typeface="Helvetica Neue Medium"/>
              </a:rPr>
              <a:t>Datacenter</a:t>
            </a:r>
            <a:endParaRPr lang="en-US" sz="2800" dirty="0">
              <a:latin typeface="Helvetica Neue Medium"/>
              <a:cs typeface="Helvetica Neue Medium"/>
            </a:endParaRPr>
          </a:p>
        </p:txBody>
      </p:sp>
    </p:spTree>
    <p:extLst>
      <p:ext uri="{BB962C8B-B14F-4D97-AF65-F5344CB8AC3E}">
        <p14:creationId xmlns:p14="http://schemas.microsoft.com/office/powerpoint/2010/main" val="187744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1000"/>
                            </p:stCondLst>
                            <p:childTnLst>
                              <p:par>
                                <p:cTn id="34" presetID="1" presetClass="exit" presetSubtype="0" fill="hold" grpId="0" nodeType="afterEffect">
                                  <p:stCondLst>
                                    <p:cond delay="0"/>
                                  </p:stCondLst>
                                  <p:childTnLst>
                                    <p:set>
                                      <p:cBhvr>
                                        <p:cTn id="35" dur="1" fill="hold">
                                          <p:stCondLst>
                                            <p:cond delay="0"/>
                                          </p:stCondLst>
                                        </p:cTn>
                                        <p:tgtEl>
                                          <p:spTgt spid="87"/>
                                        </p:tgtEl>
                                        <p:attrNameLst>
                                          <p:attrName>style.visibility</p:attrName>
                                        </p:attrNameLst>
                                      </p:cBhvr>
                                      <p:to>
                                        <p:strVal val="hidden"/>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par>
                          <p:cTn id="39" fill="hold">
                            <p:stCondLst>
                              <p:cond delay="1000"/>
                            </p:stCondLst>
                            <p:childTnLst>
                              <p:par>
                                <p:cTn id="40" presetID="2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00"/>
                            </p:stCondLst>
                            <p:childTnLst>
                              <p:par>
                                <p:cTn id="49" presetID="1" presetClass="exit" presetSubtype="0" fill="hold" grpId="0" nodeType="afterEffect">
                                  <p:stCondLst>
                                    <p:cond delay="0"/>
                                  </p:stCondLst>
                                  <p:childTnLst>
                                    <p:set>
                                      <p:cBhvr>
                                        <p:cTn id="50" dur="1" fill="hold">
                                          <p:stCondLst>
                                            <p:cond delay="0"/>
                                          </p:stCondLst>
                                        </p:cTn>
                                        <p:tgtEl>
                                          <p:spTgt spid="88"/>
                                        </p:tgtEl>
                                        <p:attrNameLst>
                                          <p:attrName>style.visibility</p:attrName>
                                        </p:attrNameLst>
                                      </p:cBhvr>
                                      <p:to>
                                        <p:strVal val="hidden"/>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childTnLst>
                          </p:cTn>
                        </p:par>
                        <p:par>
                          <p:cTn id="58" fill="hold">
                            <p:stCondLst>
                              <p:cond delay="1000"/>
                            </p:stCondLst>
                            <p:childTnLst>
                              <p:par>
                                <p:cTn id="59" presetID="22" presetClass="entr" presetSubtype="2"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righ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19"/>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1"/>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4"/>
                                        </p:tgtEl>
                                        <p:attrNameLst>
                                          <p:attrName>style.visibility</p:attrName>
                                        </p:attrNameLst>
                                      </p:cBhvr>
                                      <p:to>
                                        <p:strVal val="hidden"/>
                                      </p:to>
                                    </p:set>
                                  </p:childTnLst>
                                </p:cTn>
                              </p:par>
                            </p:childTnLst>
                          </p:cTn>
                        </p:par>
                        <p:par>
                          <p:cTn id="72" fill="hold">
                            <p:stCondLst>
                              <p:cond delay="0"/>
                            </p:stCondLst>
                            <p:childTnLst>
                              <p:par>
                                <p:cTn id="73" presetID="22" presetClass="entr" presetSubtype="1"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up)">
                                      <p:cBhvr>
                                        <p:cTn id="75" dur="500"/>
                                        <p:tgtEl>
                                          <p:spTgt spid="15"/>
                                        </p:tgtEl>
                                      </p:cBhvr>
                                    </p:animEffect>
                                  </p:childTnLst>
                                </p:cTn>
                              </p:par>
                            </p:childTnLst>
                          </p:cTn>
                        </p:par>
                        <p:par>
                          <p:cTn id="76" fill="hold">
                            <p:stCondLst>
                              <p:cond delay="500"/>
                            </p:stCondLst>
                            <p:childTnLst>
                              <p:par>
                                <p:cTn id="77" presetID="22" presetClass="entr" presetSubtype="2"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right)">
                                      <p:cBhvr>
                                        <p:cTn id="79" dur="500"/>
                                        <p:tgtEl>
                                          <p:spTgt spid="16"/>
                                        </p:tgtEl>
                                      </p:cBhvr>
                                    </p:animEffect>
                                  </p:childTnLst>
                                </p:cTn>
                              </p:par>
                            </p:childTnLst>
                          </p:cTn>
                        </p:par>
                        <p:par>
                          <p:cTn id="80" fill="hold">
                            <p:stCondLst>
                              <p:cond delay="1000"/>
                            </p:stCondLst>
                            <p:childTnLst>
                              <p:par>
                                <p:cTn id="81" presetID="22" presetClass="entr" presetSubtype="2"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righ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nodeType="afterEffect">
                                  <p:stCondLst>
                                    <p:cond delay="0"/>
                                  </p:stCondLst>
                                  <p:childTnLst>
                                    <p:set>
                                      <p:cBhvr>
                                        <p:cTn id="90" dur="1" fill="hold">
                                          <p:stCondLst>
                                            <p:cond delay="9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39" grpId="0" animBg="1"/>
      <p:bldP spid="60"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Read-Only Transactions </a:t>
            </a:r>
            <a:endParaRPr lang="en-US" dirty="0"/>
          </a:p>
        </p:txBody>
      </p:sp>
      <p:sp>
        <p:nvSpPr>
          <p:cNvPr id="3" name="Content Placeholder 2"/>
          <p:cNvSpPr>
            <a:spLocks noGrp="1"/>
          </p:cNvSpPr>
          <p:nvPr>
            <p:ph idx="1"/>
          </p:nvPr>
        </p:nvSpPr>
        <p:spPr/>
        <p:txBody>
          <a:bodyPr>
            <a:normAutofit/>
          </a:bodyPr>
          <a:lstStyle/>
          <a:p>
            <a:r>
              <a:rPr lang="en-US" dirty="0"/>
              <a:t>Transactions that </a:t>
            </a:r>
            <a:r>
              <a:rPr lang="en-US" dirty="0" smtClean="0"/>
              <a:t>do not modify data</a:t>
            </a:r>
          </a:p>
          <a:p>
            <a:pPr marL="0" indent="0">
              <a:buNone/>
            </a:pPr>
            <a:endParaRPr lang="en-US" dirty="0"/>
          </a:p>
          <a:p>
            <a:r>
              <a:rPr lang="en-US" dirty="0" smtClean="0"/>
              <a:t>Consistently read </a:t>
            </a:r>
            <a:r>
              <a:rPr lang="en-US" dirty="0"/>
              <a:t>data across </a:t>
            </a:r>
            <a:r>
              <a:rPr lang="en-US" dirty="0" smtClean="0"/>
              <a:t>servers</a:t>
            </a:r>
          </a:p>
        </p:txBody>
      </p:sp>
      <p:sp>
        <p:nvSpPr>
          <p:cNvPr id="4" name="Slide Number Placeholder 3"/>
          <p:cNvSpPr>
            <a:spLocks noGrp="1"/>
          </p:cNvSpPr>
          <p:nvPr>
            <p:ph type="sldNum" sz="quarter" idx="12"/>
          </p:nvPr>
        </p:nvSpPr>
        <p:spPr/>
        <p:txBody>
          <a:bodyPr/>
          <a:lstStyle/>
          <a:p>
            <a:fld id="{50B1DDAB-F9A0-3B4E-801A-A0F89EF8BEF3}" type="slidenum">
              <a:rPr lang="en-US" smtClean="0"/>
              <a:t>6</a:t>
            </a:fld>
            <a:endParaRPr lang="en-US"/>
          </a:p>
        </p:txBody>
      </p:sp>
    </p:spTree>
    <p:extLst>
      <p:ext uri="{BB962C8B-B14F-4D97-AF65-F5344CB8AC3E}">
        <p14:creationId xmlns:p14="http://schemas.microsoft.com/office/powerpoint/2010/main" val="1979275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Power of </a:t>
            </a:r>
            <a:r>
              <a:rPr lang="en-US" dirty="0"/>
              <a:t>Read-Only </a:t>
            </a:r>
            <a:r>
              <a:rPr lang="en-US" dirty="0" err="1" smtClean="0"/>
              <a:t>Txn</a:t>
            </a:r>
            <a:endParaRPr lang="en-US" dirty="0"/>
          </a:p>
        </p:txBody>
      </p:sp>
      <p:sp>
        <p:nvSpPr>
          <p:cNvPr id="3" name="Content Placeholder 2"/>
          <p:cNvSpPr>
            <a:spLocks noGrp="1"/>
          </p:cNvSpPr>
          <p:nvPr>
            <p:ph idx="1"/>
          </p:nvPr>
        </p:nvSpPr>
        <p:spPr/>
        <p:txBody>
          <a:bodyPr>
            <a:normAutofit lnSpcReduction="10000"/>
          </a:bodyPr>
          <a:lstStyle/>
          <a:p>
            <a:r>
              <a:rPr lang="en-US" dirty="0" smtClean="0"/>
              <a:t>Consistency restricts what can be read</a:t>
            </a:r>
          </a:p>
          <a:p>
            <a:pPr lvl="1"/>
            <a:r>
              <a:rPr lang="en-US" dirty="0" smtClean="0"/>
              <a:t>Eliminates unacceptable combinations</a:t>
            </a:r>
          </a:p>
          <a:p>
            <a:pPr marL="457200" lvl="1" indent="0">
              <a:buNone/>
            </a:pPr>
            <a:endParaRPr lang="en-US" dirty="0" smtClean="0"/>
          </a:p>
          <a:p>
            <a:r>
              <a:rPr lang="en-US" dirty="0" smtClean="0"/>
              <a:t>Compatibility enables write transactions</a:t>
            </a:r>
          </a:p>
          <a:p>
            <a:pPr lvl="1"/>
            <a:r>
              <a:rPr lang="en-US" dirty="0" smtClean="0"/>
              <a:t>Write transactions atomically update data</a:t>
            </a:r>
          </a:p>
          <a:p>
            <a:endParaRPr lang="en-US" dirty="0" smtClean="0"/>
          </a:p>
          <a:p>
            <a:r>
              <a:rPr lang="en-US" dirty="0" smtClean="0"/>
              <a:t>Higher </a:t>
            </a:r>
            <a:r>
              <a:rPr lang="en-US" dirty="0"/>
              <a:t>power </a:t>
            </a:r>
            <a:r>
              <a:rPr lang="en-US" dirty="0">
                <a:sym typeface="Wingdings"/>
              </a:rPr>
              <a:t> more </a:t>
            </a:r>
            <a:r>
              <a:rPr lang="en-US" dirty="0" smtClean="0">
                <a:sym typeface="Wingdings"/>
              </a:rPr>
              <a:t>useful</a:t>
            </a:r>
          </a:p>
          <a:p>
            <a:pPr lvl="1"/>
            <a:r>
              <a:rPr lang="en-US" dirty="0" smtClean="0">
                <a:sym typeface="Wingdings"/>
              </a:rPr>
              <a:t>Stronger consistency  higher power</a:t>
            </a:r>
          </a:p>
          <a:p>
            <a:pPr lvl="1"/>
            <a:r>
              <a:rPr lang="en-US" dirty="0" smtClean="0">
                <a:sym typeface="Wingdings"/>
              </a:rPr>
              <a:t>Compatibility  higher power</a:t>
            </a:r>
            <a:endParaRPr lang="en-US" dirty="0"/>
          </a:p>
          <a:p>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50B1DDAB-F9A0-3B4E-801A-A0F89EF8BEF3}" type="slidenum">
              <a:rPr lang="en-US" smtClean="0"/>
              <a:t>7</a:t>
            </a:fld>
            <a:endParaRPr lang="en-US"/>
          </a:p>
        </p:txBody>
      </p:sp>
    </p:spTree>
    <p:extLst>
      <p:ext uri="{BB962C8B-B14F-4D97-AF65-F5344CB8AC3E}">
        <p14:creationId xmlns:p14="http://schemas.microsoft.com/office/powerpoint/2010/main" val="3157022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 Tension</a:t>
            </a:r>
            <a:endParaRPr lang="en-US" dirty="0"/>
          </a:p>
        </p:txBody>
      </p:sp>
      <p:sp>
        <p:nvSpPr>
          <p:cNvPr id="4" name="Slide Number Placeholder 3"/>
          <p:cNvSpPr>
            <a:spLocks noGrp="1"/>
          </p:cNvSpPr>
          <p:nvPr>
            <p:ph type="sldNum" sz="quarter" idx="12"/>
          </p:nvPr>
        </p:nvSpPr>
        <p:spPr/>
        <p:txBody>
          <a:bodyPr/>
          <a:lstStyle/>
          <a:p>
            <a:fld id="{50B1DDAB-F9A0-3B4E-801A-A0F89EF8BEF3}" type="slidenum">
              <a:rPr lang="en-US" smtClean="0"/>
              <a:t>8</a:t>
            </a:fld>
            <a:endParaRPr lang="en-US"/>
          </a:p>
        </p:txBody>
      </p:sp>
      <p:sp>
        <p:nvSpPr>
          <p:cNvPr id="5" name="TextBox 4"/>
          <p:cNvSpPr txBox="1"/>
          <p:nvPr/>
        </p:nvSpPr>
        <p:spPr>
          <a:xfrm>
            <a:off x="1244962" y="1345072"/>
            <a:ext cx="2800767" cy="677108"/>
          </a:xfrm>
          <a:prstGeom prst="rect">
            <a:avLst/>
          </a:prstGeom>
          <a:noFill/>
        </p:spPr>
        <p:txBody>
          <a:bodyPr wrap="none" rtlCol="0">
            <a:spAutoFit/>
          </a:bodyPr>
          <a:lstStyle/>
          <a:p>
            <a:r>
              <a:rPr lang="en-US" sz="3800" dirty="0" smtClean="0">
                <a:latin typeface="Helvetica Neue Medium"/>
                <a:cs typeface="Helvetica Neue Medium"/>
              </a:rPr>
              <a:t>High Power</a:t>
            </a:r>
            <a:endParaRPr lang="en-US" sz="3800" dirty="0">
              <a:latin typeface="Helvetica Neue Medium"/>
              <a:cs typeface="Helvetica Neue Medium"/>
            </a:endParaRPr>
          </a:p>
        </p:txBody>
      </p:sp>
      <p:sp>
        <p:nvSpPr>
          <p:cNvPr id="7" name="TextBox 6"/>
          <p:cNvSpPr txBox="1"/>
          <p:nvPr/>
        </p:nvSpPr>
        <p:spPr>
          <a:xfrm>
            <a:off x="5099869" y="1350450"/>
            <a:ext cx="3055400" cy="677108"/>
          </a:xfrm>
          <a:prstGeom prst="rect">
            <a:avLst/>
          </a:prstGeom>
          <a:noFill/>
        </p:spPr>
        <p:txBody>
          <a:bodyPr wrap="none" rtlCol="0">
            <a:spAutoFit/>
          </a:bodyPr>
          <a:lstStyle/>
          <a:p>
            <a:r>
              <a:rPr lang="en-US" sz="3800" dirty="0" smtClean="0">
                <a:latin typeface="Helvetica Neue Medium"/>
                <a:cs typeface="Helvetica Neue Medium"/>
              </a:rPr>
              <a:t>Low Latency</a:t>
            </a:r>
            <a:endParaRPr lang="en-US" sz="3800" dirty="0">
              <a:latin typeface="Helvetica Neue Medium"/>
              <a:cs typeface="Helvetica Neue Medium"/>
            </a:endParaRPr>
          </a:p>
        </p:txBody>
      </p:sp>
      <p:sp>
        <p:nvSpPr>
          <p:cNvPr id="18" name="TextBox 17"/>
          <p:cNvSpPr txBox="1"/>
          <p:nvPr/>
        </p:nvSpPr>
        <p:spPr>
          <a:xfrm>
            <a:off x="546100" y="2518016"/>
            <a:ext cx="3771900" cy="800219"/>
          </a:xfrm>
          <a:prstGeom prst="rect">
            <a:avLst/>
          </a:prstGeom>
          <a:noFill/>
          <a:ln w="28575" cmpd="sng">
            <a:noFill/>
          </a:ln>
        </p:spPr>
        <p:txBody>
          <a:bodyPr wrap="square" rtlCol="0">
            <a:spAutoFit/>
          </a:bodyPr>
          <a:lstStyle/>
          <a:p>
            <a:pPr marL="342900" indent="-342900">
              <a:buFont typeface="Arial"/>
              <a:buChar char="•"/>
            </a:pPr>
            <a:r>
              <a:rPr lang="en-US" sz="2600" dirty="0" smtClean="0">
                <a:latin typeface="Helvetica Neue Medium"/>
                <a:cs typeface="Helvetica Neue Medium"/>
              </a:rPr>
              <a:t>Reduces anomalies</a:t>
            </a:r>
            <a:r>
              <a:rPr lang="en-US" sz="2400" dirty="0" smtClean="0">
                <a:latin typeface="Helvetica Neue Medium"/>
                <a:cs typeface="Helvetica Neue Medium"/>
              </a:rPr>
              <a:t> </a:t>
            </a:r>
            <a:r>
              <a:rPr lang="en-US" sz="2000" dirty="0">
                <a:latin typeface="Helvetica Neue Medium"/>
                <a:cs typeface="Helvetica Neue Medium"/>
              </a:rPr>
              <a:t>(the </a:t>
            </a:r>
            <a:r>
              <a:rPr lang="en-US" sz="2000" dirty="0" smtClean="0">
                <a:latin typeface="Helvetica Neue Medium"/>
                <a:cs typeface="Helvetica Neue Medium"/>
              </a:rPr>
              <a:t>ACL – Photo </a:t>
            </a:r>
            <a:r>
              <a:rPr lang="en-US" sz="2000" dirty="0">
                <a:latin typeface="Helvetica Neue Medium"/>
                <a:cs typeface="Helvetica Neue Medium"/>
              </a:rPr>
              <a:t>example)</a:t>
            </a:r>
            <a:endParaRPr lang="en-US" sz="2000" dirty="0" smtClean="0">
              <a:latin typeface="Helvetica Neue Medium"/>
              <a:cs typeface="Helvetica Neue Medium"/>
            </a:endParaRPr>
          </a:p>
        </p:txBody>
      </p:sp>
      <p:sp>
        <p:nvSpPr>
          <p:cNvPr id="19" name="TextBox 18"/>
          <p:cNvSpPr txBox="1"/>
          <p:nvPr/>
        </p:nvSpPr>
        <p:spPr>
          <a:xfrm>
            <a:off x="4839311" y="2518016"/>
            <a:ext cx="4031873" cy="492443"/>
          </a:xfrm>
          <a:prstGeom prst="rect">
            <a:avLst/>
          </a:prstGeom>
          <a:noFill/>
          <a:ln w="28575" cmpd="sng">
            <a:noFill/>
          </a:ln>
        </p:spPr>
        <p:txBody>
          <a:bodyPr wrap="none" rtlCol="0">
            <a:spAutoFit/>
          </a:bodyPr>
          <a:lstStyle/>
          <a:p>
            <a:pPr marL="342900" indent="-342900">
              <a:buFont typeface="Arial"/>
              <a:buChar char="•"/>
            </a:pPr>
            <a:r>
              <a:rPr lang="en-US" sz="2600" dirty="0" smtClean="0">
                <a:latin typeface="Helvetica Neue Medium"/>
                <a:cs typeface="Helvetica Neue Medium"/>
              </a:rPr>
              <a:t>Better user experience</a:t>
            </a:r>
          </a:p>
        </p:txBody>
      </p:sp>
      <p:sp>
        <p:nvSpPr>
          <p:cNvPr id="20" name="TextBox 19"/>
          <p:cNvSpPr txBox="1"/>
          <p:nvPr/>
        </p:nvSpPr>
        <p:spPr>
          <a:xfrm>
            <a:off x="887704" y="4419770"/>
            <a:ext cx="7368592" cy="1840843"/>
          </a:xfrm>
          <a:prstGeom prst="rect">
            <a:avLst/>
          </a:prstGeom>
          <a:solidFill>
            <a:schemeClr val="bg1"/>
          </a:solidFill>
          <a:ln w="88900" cmpd="sng">
            <a:solidFill>
              <a:srgbClr val="0000FF"/>
            </a:solidFill>
          </a:ln>
        </p:spPr>
        <p:txBody>
          <a:bodyPr wrap="square" lIns="180000" tIns="180000" rIns="180000" bIns="180000" rtlCol="0">
            <a:spAutoFit/>
          </a:bodyPr>
          <a:lstStyle/>
          <a:p>
            <a:pPr algn="ctr"/>
            <a:r>
              <a:rPr lang="en-US" sz="3200" dirty="0" smtClean="0">
                <a:latin typeface="Helvetica Neue Medium"/>
                <a:cs typeface="Helvetica Neue Medium"/>
              </a:rPr>
              <a:t>Our study proves:</a:t>
            </a:r>
          </a:p>
          <a:p>
            <a:pPr algn="ctr"/>
            <a:r>
              <a:rPr lang="en-US" sz="3200" dirty="0">
                <a:latin typeface="Helvetica Neue Medium"/>
                <a:cs typeface="Helvetica Neue Medium"/>
              </a:rPr>
              <a:t>h</a:t>
            </a:r>
            <a:r>
              <a:rPr lang="en-US" sz="3200" dirty="0" smtClean="0">
                <a:latin typeface="Helvetica Neue Medium"/>
                <a:cs typeface="Helvetica Neue Medium"/>
              </a:rPr>
              <a:t>ighest power + lowest latency is </a:t>
            </a:r>
            <a:r>
              <a:rPr lang="en-US" sz="3200" dirty="0" smtClean="0">
                <a:solidFill>
                  <a:srgbClr val="990000"/>
                </a:solidFill>
                <a:latin typeface="Helvetica Neue Medium"/>
                <a:cs typeface="Helvetica Neue Medium"/>
              </a:rPr>
              <a:t>impossible</a:t>
            </a:r>
          </a:p>
        </p:txBody>
      </p:sp>
      <p:grpSp>
        <p:nvGrpSpPr>
          <p:cNvPr id="32" name="Group 31"/>
          <p:cNvGrpSpPr/>
          <p:nvPr/>
        </p:nvGrpSpPr>
        <p:grpSpPr>
          <a:xfrm>
            <a:off x="1020755" y="1426728"/>
            <a:ext cx="7159914" cy="1003624"/>
            <a:chOff x="1020755" y="1287028"/>
            <a:chExt cx="7159914" cy="1003624"/>
          </a:xfrm>
        </p:grpSpPr>
        <p:pic>
          <p:nvPicPr>
            <p:cNvPr id="3" name="Picture 2" descr="V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4093" y="1287028"/>
              <a:ext cx="766207" cy="1003624"/>
            </a:xfrm>
            <a:prstGeom prst="rect">
              <a:avLst/>
            </a:prstGeom>
          </p:spPr>
        </p:pic>
        <p:grpSp>
          <p:nvGrpSpPr>
            <p:cNvPr id="26" name="Group 25"/>
            <p:cNvGrpSpPr/>
            <p:nvPr/>
          </p:nvGrpSpPr>
          <p:grpSpPr>
            <a:xfrm>
              <a:off x="1020755" y="1862714"/>
              <a:ext cx="3178738" cy="252000"/>
              <a:chOff x="995355" y="2002414"/>
              <a:chExt cx="3178738" cy="252000"/>
            </a:xfrm>
          </p:grpSpPr>
          <p:sp>
            <p:nvSpPr>
              <p:cNvPr id="27" name="Rectangle 26"/>
              <p:cNvSpPr/>
              <p:nvPr/>
            </p:nvSpPr>
            <p:spPr>
              <a:xfrm>
                <a:off x="995355" y="2002414"/>
                <a:ext cx="3178738" cy="252000"/>
              </a:xfrm>
              <a:prstGeom prst="rect">
                <a:avLst/>
              </a:prstGeom>
              <a:solidFill>
                <a:srgbClr val="93CDDD"/>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006600" y="2040258"/>
                <a:ext cx="2116693" cy="1800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001931" y="1862714"/>
              <a:ext cx="3178738" cy="252000"/>
              <a:chOff x="4684431" y="2002414"/>
              <a:chExt cx="3178738" cy="252000"/>
            </a:xfrm>
          </p:grpSpPr>
          <p:sp>
            <p:nvSpPr>
              <p:cNvPr id="30" name="Rectangle 29"/>
              <p:cNvSpPr/>
              <p:nvPr/>
            </p:nvSpPr>
            <p:spPr>
              <a:xfrm>
                <a:off x="4684431" y="2002414"/>
                <a:ext cx="3178738" cy="252000"/>
              </a:xfrm>
              <a:prstGeom prst="rect">
                <a:avLst/>
              </a:prstGeom>
              <a:solidFill>
                <a:srgbClr val="93CDDD"/>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735231" y="2040258"/>
                <a:ext cx="2116693" cy="1800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4" name="TextBox 23"/>
          <p:cNvSpPr txBox="1"/>
          <p:nvPr/>
        </p:nvSpPr>
        <p:spPr>
          <a:xfrm>
            <a:off x="546100" y="3434480"/>
            <a:ext cx="4293211" cy="492443"/>
          </a:xfrm>
          <a:prstGeom prst="rect">
            <a:avLst/>
          </a:prstGeom>
          <a:noFill/>
          <a:ln w="28575" cmpd="sng">
            <a:noFill/>
          </a:ln>
        </p:spPr>
        <p:txBody>
          <a:bodyPr wrap="square" rtlCol="0">
            <a:spAutoFit/>
          </a:bodyPr>
          <a:lstStyle/>
          <a:p>
            <a:pPr marL="342900" indent="-342900">
              <a:buFont typeface="Arial"/>
              <a:buChar char="•"/>
            </a:pPr>
            <a:r>
              <a:rPr lang="en-US" sz="2600" dirty="0" smtClean="0">
                <a:latin typeface="Helvetica Neue Medium"/>
                <a:cs typeface="Helvetica Neue Medium"/>
              </a:rPr>
              <a:t>Easier to reason about</a:t>
            </a:r>
            <a:endParaRPr lang="en-US" sz="2600" dirty="0">
              <a:latin typeface="Helvetica Neue Medium"/>
              <a:cs typeface="Helvetica Neue Medium"/>
            </a:endParaRPr>
          </a:p>
        </p:txBody>
      </p:sp>
      <p:sp>
        <p:nvSpPr>
          <p:cNvPr id="22" name="TextBox 21"/>
          <p:cNvSpPr txBox="1"/>
          <p:nvPr/>
        </p:nvSpPr>
        <p:spPr>
          <a:xfrm>
            <a:off x="4839311" y="3434480"/>
            <a:ext cx="2864887" cy="492443"/>
          </a:xfrm>
          <a:prstGeom prst="rect">
            <a:avLst/>
          </a:prstGeom>
          <a:noFill/>
          <a:ln w="28575" cmpd="sng">
            <a:noFill/>
          </a:ln>
        </p:spPr>
        <p:txBody>
          <a:bodyPr wrap="none" rtlCol="0">
            <a:spAutoFit/>
          </a:bodyPr>
          <a:lstStyle/>
          <a:p>
            <a:pPr marL="342900" indent="-342900">
              <a:buFont typeface="Arial"/>
              <a:buChar char="•"/>
            </a:pPr>
            <a:r>
              <a:rPr lang="en-US" sz="2600" dirty="0" smtClean="0">
                <a:latin typeface="Helvetica Neue Medium"/>
                <a:cs typeface="Helvetica Neue Medium"/>
              </a:rPr>
              <a:t>Higher revenue</a:t>
            </a:r>
          </a:p>
        </p:txBody>
      </p:sp>
      <p:cxnSp>
        <p:nvCxnSpPr>
          <p:cNvPr id="8" name="Straight Connector 7"/>
          <p:cNvCxnSpPr/>
          <p:nvPr/>
        </p:nvCxnSpPr>
        <p:spPr>
          <a:xfrm flipV="1">
            <a:off x="2298700" y="901700"/>
            <a:ext cx="4495800" cy="2540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50813" y="322174"/>
            <a:ext cx="6242374" cy="1040624"/>
          </a:xfrm>
          <a:prstGeom prst="rect">
            <a:avLst/>
          </a:prstGeom>
          <a:solidFill>
            <a:schemeClr val="bg1"/>
          </a:solidFill>
          <a:ln w="88900" cmpd="sng">
            <a:solidFill>
              <a:srgbClr val="0000FF"/>
            </a:solidFill>
          </a:ln>
        </p:spPr>
        <p:txBody>
          <a:bodyPr wrap="square" lIns="180000" tIns="180000" rIns="180000" bIns="180000" rtlCol="0">
            <a:spAutoFit/>
          </a:bodyPr>
          <a:lstStyle/>
          <a:p>
            <a:pPr algn="ctr"/>
            <a:r>
              <a:rPr lang="en-US" sz="4400" dirty="0" smtClean="0">
                <a:latin typeface="Helvetica Neue Medium"/>
                <a:cs typeface="Helvetica Neue Medium"/>
              </a:rPr>
              <a:t>Fundamental Tradeoff</a:t>
            </a:r>
            <a:endParaRPr lang="en-US" sz="4400" dirty="0" smtClean="0">
              <a:solidFill>
                <a:srgbClr val="FF0000"/>
              </a:solidFill>
              <a:latin typeface="Helvetica Neue Medium"/>
              <a:cs typeface="Helvetica Neue Medium"/>
            </a:endParaRPr>
          </a:p>
        </p:txBody>
      </p:sp>
    </p:spTree>
    <p:extLst>
      <p:ext uri="{BB962C8B-B14F-4D97-AF65-F5344CB8AC3E}">
        <p14:creationId xmlns:p14="http://schemas.microsoft.com/office/powerpoint/2010/main" val="20932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100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0"/>
                            </p:stCondLst>
                            <p:childTnLst>
                              <p:par>
                                <p:cTn id="26" presetID="22" presetClass="entr" presetSubtype="4" fill="hold" nodeType="afterEffect">
                                  <p:stCondLst>
                                    <p:cond delay="100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animBg="1"/>
      <p:bldP spid="24" grpId="0"/>
      <p:bldP spid="22"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SNOW </a:t>
            </a:r>
            <a:r>
              <a:rPr lang="en-US" dirty="0"/>
              <a:t>Properties </a:t>
            </a:r>
          </a:p>
        </p:txBody>
      </p:sp>
      <p:sp>
        <p:nvSpPr>
          <p:cNvPr id="3" name="Content Placeholder 2"/>
          <p:cNvSpPr>
            <a:spLocks noGrp="1"/>
          </p:cNvSpPr>
          <p:nvPr>
            <p:ph idx="1"/>
          </p:nvPr>
        </p:nvSpPr>
        <p:spPr>
          <a:xfrm>
            <a:off x="457200" y="1803400"/>
            <a:ext cx="8229600" cy="4525963"/>
          </a:xfrm>
        </p:spPr>
        <p:txBody>
          <a:bodyPr>
            <a:normAutofit/>
          </a:bodyPr>
          <a:lstStyle/>
          <a:p>
            <a:pPr marL="0" indent="0">
              <a:buNone/>
            </a:pPr>
            <a:r>
              <a:rPr lang="en-US" dirty="0" smtClean="0">
                <a:solidFill>
                  <a:srgbClr val="000000"/>
                </a:solidFill>
              </a:rPr>
              <a:t>  [</a:t>
            </a:r>
            <a:r>
              <a:rPr lang="en-US" dirty="0" smtClean="0">
                <a:solidFill>
                  <a:srgbClr val="990000"/>
                </a:solidFill>
              </a:rPr>
              <a:t>S</a:t>
            </a:r>
            <a:r>
              <a:rPr lang="en-US" dirty="0" smtClean="0">
                <a:solidFill>
                  <a:srgbClr val="000000"/>
                </a:solidFill>
              </a:rPr>
              <a:t>]</a:t>
            </a:r>
            <a:r>
              <a:rPr lang="en-US" dirty="0" err="1" smtClean="0"/>
              <a:t>trict</a:t>
            </a:r>
            <a:r>
              <a:rPr lang="en-US" dirty="0" smtClean="0"/>
              <a:t> </a:t>
            </a:r>
            <a:r>
              <a:rPr lang="en-US" dirty="0" err="1" smtClean="0"/>
              <a:t>serializability</a:t>
            </a:r>
            <a:endParaRPr lang="en-US" dirty="0" smtClean="0"/>
          </a:p>
          <a:p>
            <a:pPr marL="0" indent="0">
              <a:buNone/>
            </a:pPr>
            <a:endParaRPr lang="en-US" dirty="0"/>
          </a:p>
          <a:p>
            <a:pPr marL="0" indent="0">
              <a:buNone/>
            </a:pPr>
            <a:r>
              <a:rPr lang="en-US" dirty="0" smtClean="0">
                <a:solidFill>
                  <a:srgbClr val="000000"/>
                </a:solidFill>
              </a:rPr>
              <a:t>  [</a:t>
            </a:r>
            <a:r>
              <a:rPr lang="en-US" dirty="0" smtClean="0">
                <a:solidFill>
                  <a:srgbClr val="990000"/>
                </a:solidFill>
              </a:rPr>
              <a:t>N</a:t>
            </a:r>
            <a:r>
              <a:rPr lang="en-US" dirty="0" smtClean="0">
                <a:solidFill>
                  <a:srgbClr val="000000"/>
                </a:solidFill>
              </a:rPr>
              <a:t>]</a:t>
            </a:r>
            <a:r>
              <a:rPr lang="en-US" dirty="0" smtClean="0"/>
              <a:t>on-blocking operations</a:t>
            </a:r>
          </a:p>
          <a:p>
            <a:endParaRPr lang="en-US" dirty="0" smtClean="0"/>
          </a:p>
          <a:p>
            <a:pPr marL="0" indent="0">
              <a:buNone/>
            </a:pPr>
            <a:r>
              <a:rPr lang="en-US" dirty="0">
                <a:solidFill>
                  <a:srgbClr val="000000"/>
                </a:solidFill>
              </a:rPr>
              <a:t> </a:t>
            </a:r>
            <a:r>
              <a:rPr lang="en-US" dirty="0" smtClean="0">
                <a:solidFill>
                  <a:srgbClr val="000000"/>
                </a:solidFill>
              </a:rPr>
              <a:t> [</a:t>
            </a:r>
            <a:r>
              <a:rPr lang="en-US" dirty="0" smtClean="0">
                <a:solidFill>
                  <a:srgbClr val="990000"/>
                </a:solidFill>
              </a:rPr>
              <a:t>O</a:t>
            </a:r>
            <a:r>
              <a:rPr lang="en-US" dirty="0" smtClean="0">
                <a:solidFill>
                  <a:srgbClr val="000000"/>
                </a:solidFill>
              </a:rPr>
              <a:t>]</a:t>
            </a:r>
            <a:r>
              <a:rPr lang="en-US" dirty="0" smtClean="0"/>
              <a:t>ne response per read</a:t>
            </a:r>
          </a:p>
          <a:p>
            <a:pPr marL="0" indent="0">
              <a:buNone/>
            </a:pPr>
            <a:endParaRPr lang="en-US" dirty="0"/>
          </a:p>
          <a:p>
            <a:pPr marL="0" indent="0">
              <a:buNone/>
            </a:pPr>
            <a:r>
              <a:rPr lang="en-US" dirty="0" smtClean="0">
                <a:solidFill>
                  <a:srgbClr val="000000"/>
                </a:solidFill>
              </a:rPr>
              <a:t>  [</a:t>
            </a:r>
            <a:r>
              <a:rPr lang="en-US" dirty="0" smtClean="0">
                <a:solidFill>
                  <a:srgbClr val="990000"/>
                </a:solidFill>
              </a:rPr>
              <a:t>W</a:t>
            </a:r>
            <a:r>
              <a:rPr lang="en-US" dirty="0" smtClean="0">
                <a:solidFill>
                  <a:srgbClr val="000000"/>
                </a:solidFill>
              </a:rPr>
              <a:t>]</a:t>
            </a:r>
            <a:r>
              <a:rPr lang="en-US" dirty="0" smtClean="0"/>
              <a:t>rite transactions that conflict</a:t>
            </a:r>
          </a:p>
          <a:p>
            <a:pPr marL="0" indent="0">
              <a:buNone/>
            </a:pPr>
            <a:endParaRPr lang="en-US" dirty="0" smtClean="0"/>
          </a:p>
        </p:txBody>
      </p:sp>
      <p:sp>
        <p:nvSpPr>
          <p:cNvPr id="4" name="Slide Number Placeholder 3"/>
          <p:cNvSpPr>
            <a:spLocks noGrp="1"/>
          </p:cNvSpPr>
          <p:nvPr>
            <p:ph type="sldNum" sz="quarter" idx="12"/>
          </p:nvPr>
        </p:nvSpPr>
        <p:spPr/>
        <p:txBody>
          <a:bodyPr/>
          <a:lstStyle/>
          <a:p>
            <a:fld id="{50B1DDAB-F9A0-3B4E-801A-A0F89EF8BEF3}" type="slidenum">
              <a:rPr lang="en-US" smtClean="0"/>
              <a:t>9</a:t>
            </a:fld>
            <a:endParaRPr lang="en-US"/>
          </a:p>
        </p:txBody>
      </p:sp>
      <p:grpSp>
        <p:nvGrpSpPr>
          <p:cNvPr id="15" name="Group 14"/>
          <p:cNvGrpSpPr/>
          <p:nvPr/>
        </p:nvGrpSpPr>
        <p:grpSpPr>
          <a:xfrm>
            <a:off x="6938780" y="2032000"/>
            <a:ext cx="1831467" cy="1346199"/>
            <a:chOff x="6938780" y="2032000"/>
            <a:chExt cx="1831467" cy="1346199"/>
          </a:xfrm>
        </p:grpSpPr>
        <p:sp>
          <p:nvSpPr>
            <p:cNvPr id="11" name="Right Brace 10"/>
            <p:cNvSpPr/>
            <p:nvPr/>
          </p:nvSpPr>
          <p:spPr>
            <a:xfrm>
              <a:off x="6938780" y="2032000"/>
              <a:ext cx="376419" cy="1346199"/>
            </a:xfrm>
            <a:prstGeom prst="rightBrace">
              <a:avLst>
                <a:gd name="adj1" fmla="val 44444"/>
                <a:gd name="adj2" fmla="val 48825"/>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7315200" y="2197100"/>
              <a:ext cx="1455047" cy="954107"/>
            </a:xfrm>
            <a:prstGeom prst="rect">
              <a:avLst/>
            </a:prstGeom>
            <a:noFill/>
          </p:spPr>
          <p:txBody>
            <a:bodyPr wrap="none" rtlCol="0">
              <a:spAutoFit/>
            </a:bodyPr>
            <a:lstStyle/>
            <a:p>
              <a:r>
                <a:rPr lang="en-US" sz="2800" dirty="0" smtClean="0">
                  <a:latin typeface="Helvetica Neue Medium"/>
                  <a:cs typeface="Helvetica Neue Medium"/>
                </a:rPr>
                <a:t>Highest </a:t>
              </a:r>
            </a:p>
            <a:p>
              <a:r>
                <a:rPr lang="en-US" sz="2800" dirty="0" smtClean="0">
                  <a:latin typeface="Helvetica Neue Medium"/>
                  <a:cs typeface="Helvetica Neue Medium"/>
                </a:rPr>
                <a:t>Power</a:t>
              </a:r>
              <a:endParaRPr lang="en-US" sz="2800" dirty="0">
                <a:latin typeface="Helvetica Neue Medium"/>
                <a:cs typeface="Helvetica Neue Medium"/>
              </a:endParaRPr>
            </a:p>
          </p:txBody>
        </p:sp>
      </p:grpSp>
      <p:grpSp>
        <p:nvGrpSpPr>
          <p:cNvPr id="16" name="Group 15"/>
          <p:cNvGrpSpPr/>
          <p:nvPr/>
        </p:nvGrpSpPr>
        <p:grpSpPr>
          <a:xfrm>
            <a:off x="6938780" y="4368800"/>
            <a:ext cx="1878152" cy="1346199"/>
            <a:chOff x="6938780" y="4368800"/>
            <a:chExt cx="1878152" cy="1346199"/>
          </a:xfrm>
        </p:grpSpPr>
        <p:sp>
          <p:nvSpPr>
            <p:cNvPr id="12" name="Right Brace 11"/>
            <p:cNvSpPr/>
            <p:nvPr/>
          </p:nvSpPr>
          <p:spPr>
            <a:xfrm>
              <a:off x="6938780" y="4368800"/>
              <a:ext cx="376419" cy="1346199"/>
            </a:xfrm>
            <a:prstGeom prst="rightBrace">
              <a:avLst>
                <a:gd name="adj1" fmla="val 44444"/>
                <a:gd name="adj2" fmla="val 48825"/>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7315199" y="4521200"/>
              <a:ext cx="1501733" cy="954107"/>
            </a:xfrm>
            <a:prstGeom prst="rect">
              <a:avLst/>
            </a:prstGeom>
            <a:noFill/>
          </p:spPr>
          <p:txBody>
            <a:bodyPr wrap="none" rtlCol="0">
              <a:spAutoFit/>
            </a:bodyPr>
            <a:lstStyle/>
            <a:p>
              <a:r>
                <a:rPr lang="en-US" sz="2800" dirty="0" smtClean="0">
                  <a:latin typeface="Helvetica Neue Medium"/>
                  <a:cs typeface="Helvetica Neue Medium"/>
                </a:rPr>
                <a:t>Lowest</a:t>
              </a:r>
            </a:p>
            <a:p>
              <a:r>
                <a:rPr lang="en-US" sz="2800" dirty="0" smtClean="0">
                  <a:latin typeface="Helvetica Neue Medium"/>
                  <a:cs typeface="Helvetica Neue Medium"/>
                </a:rPr>
                <a:t>Latency</a:t>
              </a:r>
              <a:endParaRPr lang="en-US" sz="2800" dirty="0">
                <a:latin typeface="Helvetica Neue Medium"/>
                <a:cs typeface="Helvetica Neue Medium"/>
              </a:endParaRPr>
            </a:p>
          </p:txBody>
        </p:sp>
      </p:grpSp>
    </p:spTree>
    <p:extLst>
      <p:ext uri="{BB962C8B-B14F-4D97-AF65-F5344CB8AC3E}">
        <p14:creationId xmlns:p14="http://schemas.microsoft.com/office/powerpoint/2010/main" val="269303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00139 0.16666 " pathEditMode="relative" ptsTypes="AA">
                                      <p:cBhvr>
                                        <p:cTn id="6" dur="2000" fill="hold"/>
                                        <p:tgtEl>
                                          <p:spTgt spid="3">
                                            <p:txEl>
                                              <p:pRg st="2" end="2"/>
                                            </p:txEl>
                                          </p:spTgt>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00139 0.16666 " pathEditMode="relative" ptsTypes="AA">
                                      <p:cBhvr>
                                        <p:cTn id="8" dur="2000" fill="hold"/>
                                        <p:tgtEl>
                                          <p:spTgt spid="3">
                                            <p:txEl>
                                              <p:pRg st="4" end="4"/>
                                            </p:txEl>
                                          </p:spTgt>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94444E-6 -3.7037E-7 L 1.94444E-6 -0.3375 " pathEditMode="relative" rAng="0" ptsTypes="AA">
                                      <p:cBhvr>
                                        <p:cTn id="10" dur="2000" fill="hold"/>
                                        <p:tgtEl>
                                          <p:spTgt spid="3">
                                            <p:txEl>
                                              <p:pRg st="6" end="6"/>
                                            </p:txEl>
                                          </p:spTgt>
                                        </p:tgtEl>
                                        <p:attrNameLst>
                                          <p:attrName>ppt_x</p:attrName>
                                          <p:attrName>ppt_y</p:attrName>
                                        </p:attrNameLst>
                                      </p:cBhvr>
                                      <p:rCtr x="0" y="-16875"/>
                                    </p:animMotion>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26541</TotalTime>
  <Words>3631</Words>
  <Application>Microsoft Macintosh PowerPoint</Application>
  <PresentationFormat>On-screen Show (4:3)</PresentationFormat>
  <Paragraphs>560</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Calibri</vt:lpstr>
      <vt:lpstr>Helvetica Neue Medium</vt:lpstr>
      <vt:lpstr>Wingdings</vt:lpstr>
      <vt:lpstr>Zapf Dingbats</vt:lpstr>
      <vt:lpstr>宋体</vt:lpstr>
      <vt:lpstr>Arial</vt:lpstr>
      <vt:lpstr>Office Theme</vt:lpstr>
      <vt:lpstr>The SNOW Theorem  and Latency-Optimal  Read-Only Transactions</vt:lpstr>
      <vt:lpstr>Web Services Are Huge</vt:lpstr>
      <vt:lpstr>Web Services Are Huge</vt:lpstr>
      <vt:lpstr>Huge Web Services Shard Data</vt:lpstr>
      <vt:lpstr>Simple Reads Are Insufficient</vt:lpstr>
      <vt:lpstr>Read-Only Transactions </vt:lpstr>
      <vt:lpstr>The Power of Read-Only Txn</vt:lpstr>
      <vt:lpstr>Intuitive Tension</vt:lpstr>
      <vt:lpstr>The SNOW Properties </vt:lpstr>
      <vt:lpstr>[S]trict Serializability</vt:lpstr>
      <vt:lpstr>[S]trict Serializability</vt:lpstr>
      <vt:lpstr>[N]on-blocking Operations</vt:lpstr>
      <vt:lpstr>[O]ne Response</vt:lpstr>
      <vt:lpstr>[W]rite Transactions That Conflict</vt:lpstr>
      <vt:lpstr>PowerPoint Presentation</vt:lpstr>
      <vt:lpstr>Why SNOW Is Impossible</vt:lpstr>
      <vt:lpstr>SNOW Is Tight</vt:lpstr>
      <vt:lpstr>Study Existing Systems with SNOW SNOW-optimal and latency-optimal</vt:lpstr>
      <vt:lpstr>Study Existing Systems with SNOW SNOW-optimal</vt:lpstr>
      <vt:lpstr>Study Existing Systems with SNOW Candidates for Improvement</vt:lpstr>
      <vt:lpstr>Improve Existing Systems with the SNOW Theorem</vt:lpstr>
      <vt:lpstr>New Algorithm Designs</vt:lpstr>
      <vt:lpstr>Rococo’s Read-Only Txn (S + W)</vt:lpstr>
      <vt:lpstr>Rococo-SNOW (S+O+W)</vt:lpstr>
      <vt:lpstr>Evaluation of Rococo-SNOW</vt:lpstr>
      <vt:lpstr>Significantly Lower Latency for Read-Only Txn</vt:lpstr>
      <vt:lpstr>Higher Throughput under High Contention</vt:lpstr>
      <vt:lpstr>Conclusion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Eiger: Stronger Semantics for Low-Latency Geo-Replicated  Storage</dc:title>
  <dc:creator>Wyatt</dc:creator>
  <cp:lastModifiedBy>Wyatt Andrew Lloyd</cp:lastModifiedBy>
  <cp:revision>2621</cp:revision>
  <cp:lastPrinted>2018-11-26T14:51:30Z</cp:lastPrinted>
  <dcterms:created xsi:type="dcterms:W3CDTF">2013-03-25T17:19:36Z</dcterms:created>
  <dcterms:modified xsi:type="dcterms:W3CDTF">2018-11-26T15:18:58Z</dcterms:modified>
</cp:coreProperties>
</file>