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  <p:sldMasterId id="2147483698" r:id="rId4"/>
  </p:sldMasterIdLst>
  <p:notesMasterIdLst>
    <p:notesMasterId r:id="rId29"/>
  </p:notesMasterIdLst>
  <p:sldIdLst>
    <p:sldId id="256" r:id="rId5"/>
    <p:sldId id="257" r:id="rId6"/>
    <p:sldId id="280" r:id="rId7"/>
    <p:sldId id="260" r:id="rId8"/>
    <p:sldId id="261" r:id="rId9"/>
    <p:sldId id="284" r:id="rId10"/>
    <p:sldId id="285" r:id="rId11"/>
    <p:sldId id="278" r:id="rId12"/>
    <p:sldId id="263" r:id="rId13"/>
    <p:sldId id="286" r:id="rId14"/>
    <p:sldId id="264" r:id="rId15"/>
    <p:sldId id="288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82" r:id="rId24"/>
    <p:sldId id="274" r:id="rId25"/>
    <p:sldId id="275" r:id="rId26"/>
    <p:sldId id="287" r:id="rId27"/>
    <p:sldId id="289" r:id="rId28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9"/>
    <p:restoredTop sz="58160"/>
  </p:normalViewPr>
  <p:slideViewPr>
    <p:cSldViewPr snapToGrid="0" snapToObjects="1">
      <p:cViewPr varScale="1">
        <p:scale>
          <a:sx n="110" d="100"/>
          <a:sy n="110" d="100"/>
        </p:scale>
        <p:origin x="1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A917-96F5-164A-A0BE-B08C3E26735C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D2EB6-6C3D-BA4C-823F-1C1EBA95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73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00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5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s &gt; </a:t>
            </a:r>
            <a:r>
              <a:rPr lang="en-US" dirty="0" err="1" smtClean="0"/>
              <a:t>TT.now</a:t>
            </a:r>
            <a:r>
              <a:rPr lang="en-US" dirty="0" smtClean="0"/>
              <a:t>().latest</a:t>
            </a:r>
            <a:r>
              <a:rPr lang="en-US" baseline="0" dirty="0" smtClean="0"/>
              <a:t> ensures s, the commit time, is &gt; the start time of the transaction (just like read-only transactions)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Commit wait, until </a:t>
            </a:r>
            <a:r>
              <a:rPr lang="en-US" baseline="0" dirty="0" err="1" smtClean="0"/>
              <a:t>TT.now</a:t>
            </a:r>
            <a:r>
              <a:rPr lang="en-US" baseline="0" dirty="0" smtClean="0"/>
              <a:t>().earliest &gt; s, ensures that s is &lt; the end time of the transaction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(DRAW NEXT PART OUT ON BOARD)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a read-only transaction that starts after a transactions end will definitely see it, without locks!: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txn_end</a:t>
            </a:r>
            <a:r>
              <a:rPr lang="en-US" baseline="0" dirty="0" smtClean="0"/>
              <a:t> &lt; </a:t>
            </a:r>
            <a:r>
              <a:rPr lang="en-US" baseline="0" dirty="0" err="1" smtClean="0"/>
              <a:t>read_begin</a:t>
            </a:r>
            <a:r>
              <a:rPr lang="en-US" baseline="0" dirty="0" smtClean="0"/>
              <a:t> (definition)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err="1" smtClean="0"/>
              <a:t>read_begin</a:t>
            </a:r>
            <a:r>
              <a:rPr lang="en-US" baseline="0" dirty="0" smtClean="0"/>
              <a:t> &lt; </a:t>
            </a:r>
            <a:r>
              <a:rPr lang="en-US" baseline="0" dirty="0" err="1" smtClean="0"/>
              <a:t>s_read</a:t>
            </a:r>
            <a:r>
              <a:rPr lang="en-US" baseline="0" dirty="0" smtClean="0"/>
              <a:t> (picking of </a:t>
            </a:r>
            <a:r>
              <a:rPr lang="en-US" baseline="0" dirty="0" err="1" smtClean="0"/>
              <a:t>s_read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s_txn</a:t>
            </a:r>
            <a:r>
              <a:rPr lang="en-US" baseline="0" dirty="0" smtClean="0"/>
              <a:t> &lt; </a:t>
            </a:r>
            <a:r>
              <a:rPr lang="en-US" baseline="0" dirty="0" err="1" smtClean="0"/>
              <a:t>txn_end</a:t>
            </a:r>
            <a:r>
              <a:rPr lang="en-US" baseline="0" dirty="0" smtClean="0"/>
              <a:t> (commit wait)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=&gt; </a:t>
            </a:r>
            <a:r>
              <a:rPr lang="en-US" baseline="0" dirty="0" err="1" smtClean="0"/>
              <a:t>s_txn</a:t>
            </a:r>
            <a:r>
              <a:rPr lang="en-US" baseline="0" dirty="0" smtClean="0"/>
              <a:t> &lt; </a:t>
            </a:r>
            <a:r>
              <a:rPr lang="en-US" baseline="0" dirty="0" err="1" smtClean="0"/>
              <a:t>s_read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read_only</a:t>
            </a:r>
            <a:r>
              <a:rPr lang="en-US" baseline="0" dirty="0" smtClean="0"/>
              <a:t> transaction will see all required transactions, without locks!!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4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need to do replication, with </a:t>
            </a:r>
            <a:r>
              <a:rPr lang="en-US" dirty="0" err="1" smtClean="0"/>
              <a:t>paxos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Can do these in parallel. Consensus often</a:t>
            </a:r>
            <a:r>
              <a:rPr lang="en-US" baseline="0" dirty="0" smtClean="0"/>
              <a:t> takes longer.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wait to notify followers, to ensure their </a:t>
            </a:r>
            <a:r>
              <a:rPr lang="en-US" baseline="0" dirty="0" err="1" smtClean="0"/>
              <a:t>t_safe</a:t>
            </a:r>
            <a:r>
              <a:rPr lang="en-US" baseline="0" dirty="0" smtClean="0"/>
              <a:t> is correct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6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89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endParaRPr lang="en-US" sz="2600" dirty="0" smtClean="0"/>
          </a:p>
          <a:p>
            <a:pPr>
              <a:lnSpc>
                <a:spcPct val="110000"/>
              </a:lnSpc>
            </a:pPr>
            <a:r>
              <a:rPr lang="en-US" sz="2600" dirty="0" smtClean="0"/>
              <a:t>Leaders </a:t>
            </a:r>
            <a:r>
              <a:rPr lang="en-US" sz="2600" dirty="0" smtClean="0"/>
              <a:t>acquire local write locks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 smtClean="0"/>
              <a:t>If non-coordinator: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Choose prepare </a:t>
            </a:r>
            <a:r>
              <a:rPr lang="en-US" sz="2600" dirty="0" err="1" smtClean="0"/>
              <a:t>ts</a:t>
            </a:r>
            <a:r>
              <a:rPr lang="en-US" sz="2600" dirty="0" smtClean="0"/>
              <a:t> &gt; previous local timestamps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Log prepare record through </a:t>
            </a:r>
            <a:r>
              <a:rPr lang="en-US" sz="2600" dirty="0" err="1" smtClean="0"/>
              <a:t>Paxos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Notify coordinator of prepare timestamp</a:t>
            </a:r>
          </a:p>
          <a:p>
            <a:pPr lvl="1">
              <a:lnSpc>
                <a:spcPct val="110000"/>
              </a:lnSpc>
              <a:spcBef>
                <a:spcPts val="1600"/>
              </a:spcBef>
              <a:spcAft>
                <a:spcPts val="400"/>
              </a:spcAft>
            </a:pPr>
            <a:r>
              <a:rPr lang="en-US" dirty="0" smtClean="0"/>
              <a:t>If 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Wait until hear from other participants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Choose commit timestamp  &gt;= prepare </a:t>
            </a:r>
            <a:r>
              <a:rPr lang="en-US" sz="2600" dirty="0" err="1" smtClean="0"/>
              <a:t>ts</a:t>
            </a:r>
            <a:r>
              <a:rPr lang="en-US" sz="2600" dirty="0" smtClean="0"/>
              <a:t>, &gt; local </a:t>
            </a:r>
            <a:r>
              <a:rPr lang="en-US" sz="2600" dirty="0" err="1" smtClean="0"/>
              <a:t>ts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Logs commit record through </a:t>
            </a:r>
            <a:r>
              <a:rPr lang="en-US" sz="2600" dirty="0" err="1" smtClean="0"/>
              <a:t>Paxos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Wait commit-wait period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Sends commit timestamp to replicas, other leaders, client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 smtClean="0"/>
              <a:t>All apply at commit timestamp and release locks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600" dirty="0" smtClean="0"/>
              <a:t>Leaders acquire local write locks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 smtClean="0"/>
              <a:t>If non-coordinator: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Choose prepare </a:t>
            </a:r>
            <a:r>
              <a:rPr lang="en-US" sz="2600" dirty="0" err="1" smtClean="0"/>
              <a:t>ts</a:t>
            </a:r>
            <a:r>
              <a:rPr lang="en-US" sz="2600" dirty="0" smtClean="0"/>
              <a:t> &gt; previous local timestamps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Log prepare record through </a:t>
            </a:r>
            <a:r>
              <a:rPr lang="en-US" sz="2600" dirty="0" err="1" smtClean="0"/>
              <a:t>Paxos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Notify coordinator of prepare timestamp</a:t>
            </a:r>
          </a:p>
          <a:p>
            <a:pPr lvl="1">
              <a:lnSpc>
                <a:spcPct val="110000"/>
              </a:lnSpc>
              <a:spcBef>
                <a:spcPts val="1600"/>
              </a:spcBef>
              <a:spcAft>
                <a:spcPts val="400"/>
              </a:spcAft>
            </a:pPr>
            <a:r>
              <a:rPr lang="en-US" dirty="0" smtClean="0"/>
              <a:t>If 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Wait until hear from other participants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Choose commit timestamp  &gt;= prepare </a:t>
            </a:r>
            <a:r>
              <a:rPr lang="en-US" sz="2600" dirty="0" err="1" smtClean="0"/>
              <a:t>ts</a:t>
            </a:r>
            <a:r>
              <a:rPr lang="en-US" sz="2600" dirty="0" smtClean="0"/>
              <a:t>, &gt; local </a:t>
            </a:r>
            <a:r>
              <a:rPr lang="en-US" sz="2600" dirty="0" err="1" smtClean="0"/>
              <a:t>ts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Logs commit record through </a:t>
            </a:r>
            <a:r>
              <a:rPr lang="en-US" sz="2600" dirty="0" err="1" smtClean="0"/>
              <a:t>Paxos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Wait commit-wait period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Sends commit timestamp to replicas, other leaders, client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 smtClean="0"/>
              <a:t>All apply at commit timestamp and release locks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44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600" dirty="0" smtClean="0"/>
              <a:t>Leaders acquire local write locks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 smtClean="0"/>
              <a:t>If non-coordinator: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Choose prepare </a:t>
            </a:r>
            <a:r>
              <a:rPr lang="en-US" sz="2600" dirty="0" err="1" smtClean="0"/>
              <a:t>ts</a:t>
            </a:r>
            <a:r>
              <a:rPr lang="en-US" sz="2600" dirty="0" smtClean="0"/>
              <a:t> &gt; previous local timestamps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Log prepare record through </a:t>
            </a:r>
            <a:r>
              <a:rPr lang="en-US" sz="2600" dirty="0" err="1" smtClean="0"/>
              <a:t>Paxos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Notify coordinator of prepare timestamp</a:t>
            </a:r>
          </a:p>
          <a:p>
            <a:pPr lvl="1">
              <a:lnSpc>
                <a:spcPct val="110000"/>
              </a:lnSpc>
              <a:spcBef>
                <a:spcPts val="1600"/>
              </a:spcBef>
              <a:spcAft>
                <a:spcPts val="400"/>
              </a:spcAft>
            </a:pPr>
            <a:r>
              <a:rPr lang="en-US" dirty="0" smtClean="0"/>
              <a:t>If 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Wait until hear from other participants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Choose commit timestamp  &gt;= prepare </a:t>
            </a:r>
            <a:r>
              <a:rPr lang="en-US" sz="2600" dirty="0" err="1" smtClean="0"/>
              <a:t>ts</a:t>
            </a:r>
            <a:r>
              <a:rPr lang="en-US" sz="2600" dirty="0" smtClean="0"/>
              <a:t>, &gt; local </a:t>
            </a:r>
            <a:r>
              <a:rPr lang="en-US" sz="2600" dirty="0" err="1" smtClean="0"/>
              <a:t>ts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Logs commit record through </a:t>
            </a:r>
            <a:r>
              <a:rPr lang="en-US" sz="2600" dirty="0" err="1" smtClean="0"/>
              <a:t>Paxos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Wait commit-wait period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Sends commit timestamp to replicas, other leaders, client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 smtClean="0"/>
              <a:t>All apply at commit timestamp and release locks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72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3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t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ti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ti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ti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ti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ti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5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 smtClean="0"/>
              <a:t>Spanner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 418: Distributed 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16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Wyatt 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155469" y="6542115"/>
            <a:ext cx="6858000" cy="2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Slides adapted from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Mike Freedman’s,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which are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adapted from the Spanner OSDI talk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TrueTime</a:t>
            </a:r>
            <a:r>
              <a:rPr lang="en-US" dirty="0" smtClean="0"/>
              <a:t> for Read-Only </a:t>
            </a:r>
            <a:r>
              <a:rPr lang="en-US" dirty="0" err="1" smtClean="0"/>
              <a:t>Txns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Assign all transactions a wall-clock commit time (s)</a:t>
            </a:r>
          </a:p>
          <a:p>
            <a:pPr lvl="1"/>
            <a:r>
              <a:rPr lang="en-US" dirty="0" smtClean="0"/>
              <a:t>All replicas of all shards track how up-to-date they are with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safe</a:t>
            </a:r>
            <a:r>
              <a:rPr lang="en-US" dirty="0" smtClean="0"/>
              <a:t>: all transactions with s &lt;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safe</a:t>
            </a:r>
            <a:r>
              <a:rPr lang="en-US" dirty="0" smtClean="0"/>
              <a:t> have committed </a:t>
            </a:r>
            <a:br>
              <a:rPr lang="en-US" dirty="0" smtClean="0"/>
            </a:br>
            <a:r>
              <a:rPr lang="en-US" dirty="0" smtClean="0"/>
              <a:t>on this machine</a:t>
            </a:r>
          </a:p>
          <a:p>
            <a:endParaRPr lang="en-US" dirty="0"/>
          </a:p>
          <a:p>
            <a:r>
              <a:rPr lang="en-US" dirty="0"/>
              <a:t>Goal 1: Lock-free read-only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Current time ≤ </a:t>
            </a:r>
            <a:r>
              <a:rPr lang="en-US" dirty="0" err="1" smtClean="0"/>
              <a:t>TT.now.latest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read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TT.now.latest</a:t>
            </a:r>
            <a:r>
              <a:rPr lang="en-US" dirty="0" smtClean="0"/>
              <a:t>()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ait until </a:t>
            </a:r>
            <a:r>
              <a:rPr lang="en-US" dirty="0" err="1"/>
              <a:t>s</a:t>
            </a:r>
            <a:r>
              <a:rPr lang="en-US" baseline="-25000" dirty="0" err="1"/>
              <a:t>read</a:t>
            </a:r>
            <a:r>
              <a:rPr lang="en-US" dirty="0" smtClean="0"/>
              <a:t> &lt; </a:t>
            </a:r>
            <a:r>
              <a:rPr lang="en-US" dirty="0" err="1"/>
              <a:t>t</a:t>
            </a:r>
            <a:r>
              <a:rPr lang="en-US" baseline="-25000" dirty="0" err="1"/>
              <a:t>safe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Read data as of </a:t>
            </a:r>
            <a:r>
              <a:rPr lang="en-US" dirty="0" err="1"/>
              <a:t>s</a:t>
            </a:r>
            <a:r>
              <a:rPr lang="en-US" baseline="-25000" dirty="0" err="1"/>
              <a:t>read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Goal </a:t>
            </a:r>
            <a:r>
              <a:rPr lang="en-US" dirty="0"/>
              <a:t>2: Non-blocking stale read-only </a:t>
            </a:r>
            <a:r>
              <a:rPr lang="en-US" dirty="0" err="1" smtClean="0"/>
              <a:t>txns</a:t>
            </a:r>
            <a:endParaRPr lang="en-US" dirty="0" smtClean="0"/>
          </a:p>
          <a:p>
            <a:pPr lvl="1"/>
            <a:r>
              <a:rPr lang="en-US" dirty="0" smtClean="0"/>
              <a:t>Similar to above, except explicitly choose time in the past</a:t>
            </a:r>
          </a:p>
          <a:p>
            <a:pPr lvl="1"/>
            <a:r>
              <a:rPr lang="en-US" dirty="0" smtClean="0"/>
              <a:t>(Trades away consistency for better perf, e.g., lower latency)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Timestamps and TrueTime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43100" y="2654300"/>
            <a:ext cx="4419600" cy="393700"/>
            <a:chOff x="2197100" y="3829050"/>
            <a:chExt cx="1562100" cy="3937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509979" y="2666484"/>
            <a:ext cx="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38450" y="2914650"/>
            <a:ext cx="0" cy="46355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1690" y="3404632"/>
            <a:ext cx="26356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Pick s </a:t>
            </a:r>
            <a:r>
              <a:rPr lang="en-US" dirty="0">
                <a:solidFill>
                  <a:srgbClr val="F7964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&gt;</a:t>
            </a:r>
            <a:r>
              <a:rPr lang="en-US" dirty="0" smtClean="0">
                <a:solidFill>
                  <a:srgbClr val="F7964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TT.now().latest</a:t>
            </a:r>
            <a:endParaRPr lang="en-US" dirty="0">
              <a:solidFill>
                <a:srgbClr val="F7964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8730" y="215357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97150" y="25336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91855" y="25336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61166" y="215889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Release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95600" y="4368800"/>
            <a:ext cx="2895600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67453" y="3404632"/>
            <a:ext cx="33532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Wait until TT.now().earliest &gt; s</a:t>
            </a:r>
            <a:endParaRPr lang="en-US" dirty="0">
              <a:solidFill>
                <a:srgbClr val="F7964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540250" y="2914650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76583" y="3404632"/>
            <a:ext cx="304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endParaRPr lang="en-US" dirty="0">
              <a:solidFill>
                <a:srgbClr val="F7964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791200" y="2914650"/>
            <a:ext cx="0" cy="47676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80040" y="4654034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average ε</a:t>
            </a:r>
            <a:endParaRPr lang="en-US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72438" y="3938032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 wait</a:t>
            </a:r>
            <a:endParaRPr lang="en-US" dirty="0">
              <a:solidFill>
                <a:srgbClr val="F7964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7099" y="4654034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average ε</a:t>
            </a:r>
            <a:endParaRPr lang="en-US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496991" y="4508500"/>
            <a:ext cx="0" cy="66040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11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Can 24"/>
          <p:cNvSpPr/>
          <p:nvPr/>
        </p:nvSpPr>
        <p:spPr>
          <a:xfrm>
            <a:off x="167242" y="2604784"/>
            <a:ext cx="912259" cy="492732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13"/>
    </mc:Choice>
    <mc:Fallback xmlns="">
      <p:transition xmlns:p14="http://schemas.microsoft.com/office/powerpoint/2010/main" spd="slow" advTm="98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6" grpId="0"/>
      <p:bldP spid="23" grpId="0"/>
      <p:bldP spid="28" grpId="0"/>
      <p:bldP spid="30" grpId="0"/>
      <p:bldP spid="31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 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efficient read-only transactions</a:t>
            </a:r>
          </a:p>
          <a:p>
            <a:endParaRPr lang="en-US" dirty="0" smtClean="0"/>
          </a:p>
          <a:p>
            <a:r>
              <a:rPr lang="en-US" dirty="0" smtClean="0"/>
              <a:t>Cost: 2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ε extra latency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ea typeface="Helvetica Neue Medium" charset="0"/>
                <a:cs typeface="Helvetica Neue Medium" charset="0"/>
              </a:rPr>
              <a:t>Reduce/eliminate by overlapping with:</a:t>
            </a:r>
          </a:p>
          <a:p>
            <a:pPr lvl="1"/>
            <a:r>
              <a:rPr lang="en-US" dirty="0" smtClean="0">
                <a:ea typeface="Helvetica Neue Medium" charset="0"/>
                <a:cs typeface="Helvetica Neue Medium" charset="0"/>
              </a:rPr>
              <a:t>Replication</a:t>
            </a:r>
          </a:p>
          <a:p>
            <a:pPr lvl="1"/>
            <a:r>
              <a:rPr lang="en-US" dirty="0" smtClean="0">
                <a:ea typeface="Helvetica Neue Medium" charset="0"/>
                <a:cs typeface="Helvetica Neue Medium" charset="0"/>
              </a:rPr>
              <a:t>Two-phase commit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Commit Wait and Replication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4600" y="3006060"/>
            <a:ext cx="4419600" cy="393700"/>
            <a:chOff x="2197100" y="3829050"/>
            <a:chExt cx="1562100" cy="3937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081479" y="3018244"/>
            <a:ext cx="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0230" y="2559050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81350" y="28892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63355" y="28892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13855" y="2254250"/>
            <a:ext cx="0" cy="9144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68005" y="2266950"/>
            <a:ext cx="0" cy="9017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17663" y="1496466"/>
            <a:ext cx="133722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Start </a:t>
            </a:r>
          </a:p>
          <a:p>
            <a:r>
              <a:rPr lang="en-US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endParaRPr lang="en-US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20355" y="2254250"/>
            <a:ext cx="0" cy="9144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46980" y="1496466"/>
            <a:ext cx="115127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Notify </a:t>
            </a:r>
          </a:p>
          <a:p>
            <a:r>
              <a:rPr lang="en-US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followers</a:t>
            </a:r>
            <a:endParaRPr lang="en-US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362700" y="3295650"/>
            <a:ext cx="0" cy="47676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72198" y="3759716"/>
            <a:ext cx="21291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 wait done</a:t>
            </a:r>
            <a:endParaRPr lang="en-US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409950" y="3270250"/>
            <a:ext cx="0" cy="46355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50476" y="375971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Pick s</a:t>
            </a:r>
            <a:endParaRPr lang="en-US" dirty="0">
              <a:solidFill>
                <a:srgbClr val="F7964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13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10545" y="1496466"/>
            <a:ext cx="133722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Achieve </a:t>
            </a:r>
          </a:p>
          <a:p>
            <a:r>
              <a:rPr lang="en-US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endParaRPr lang="en-US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Can 28"/>
          <p:cNvSpPr/>
          <p:nvPr/>
        </p:nvSpPr>
        <p:spPr>
          <a:xfrm>
            <a:off x="814942" y="2985784"/>
            <a:ext cx="912259" cy="492732"/>
          </a:xfrm>
          <a:prstGeom prst="ca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814942" y="4021098"/>
            <a:ext cx="912259" cy="492732"/>
          </a:xfrm>
          <a:prstGeom prst="ca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Can 33"/>
          <p:cNvSpPr/>
          <p:nvPr/>
        </p:nvSpPr>
        <p:spPr>
          <a:xfrm>
            <a:off x="814942" y="1944384"/>
            <a:ext cx="912259" cy="492732"/>
          </a:xfrm>
          <a:prstGeom prst="ca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9466" y="2564368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Release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78254" y="5277107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a typeface="Helvetica Neue Medium" charset="0"/>
                <a:cs typeface="Helvetica Neue Medium" charset="0"/>
              </a:rPr>
              <a:t>Sufficient for single-shard transactions!</a:t>
            </a:r>
            <a:endParaRPr lang="en-US" sz="3200" dirty="0">
              <a:ea typeface="Helvetica Neue Medium" charset="0"/>
              <a:cs typeface="Helvetica Neue Medium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20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88"/>
    </mc:Choice>
    <mc:Fallback>
      <p:transition spd="slow" advTm="71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36" grpId="0"/>
      <p:bldP spid="2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sz="2600" dirty="0" smtClean="0"/>
              <a:t>Client</a:t>
            </a:r>
            <a:r>
              <a:rPr lang="en-US" sz="2600" dirty="0" smtClean="0"/>
              <a:t>: 2PL w/ 2PC</a:t>
            </a:r>
            <a:endParaRPr lang="en-US" sz="2600" dirty="0" smtClean="0"/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sz="2600" dirty="0"/>
              <a:t>I</a:t>
            </a:r>
            <a:r>
              <a:rPr lang="en-US" sz="2600" dirty="0" smtClean="0"/>
              <a:t>ssues reads to leader of each </a:t>
            </a:r>
            <a:r>
              <a:rPr lang="en-US" sz="2600" dirty="0" smtClean="0"/>
              <a:t>shard group</a:t>
            </a:r>
            <a:r>
              <a:rPr lang="en-US" sz="2600" dirty="0" smtClean="0"/>
              <a:t>,                     which acquires read locks and returns most recent data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sz="2600" dirty="0" smtClean="0"/>
              <a:t>Locally performs writes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sz="2600" dirty="0"/>
              <a:t>C</a:t>
            </a:r>
            <a:r>
              <a:rPr lang="en-US" sz="2600" dirty="0" smtClean="0"/>
              <a:t>hooses coordinator from set of leaders, initiates commit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sz="2600" dirty="0"/>
              <a:t>S</a:t>
            </a:r>
            <a:r>
              <a:rPr lang="en-US" sz="2600" dirty="0" smtClean="0"/>
              <a:t>ends commit message to each leader,                         include identify of coordinator and buffered writes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sz="2600" dirty="0" smtClean="0"/>
              <a:t>Waits for commit from coordinator</a:t>
            </a:r>
          </a:p>
          <a:p>
            <a:pPr>
              <a:spcBef>
                <a:spcPts val="1600"/>
              </a:spcBef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Client-Driven Transactions</a:t>
            </a:r>
            <a:br>
              <a:rPr lang="en-US" dirty="0" smtClean="0"/>
            </a:br>
            <a:r>
              <a:rPr lang="en-US" dirty="0" smtClean="0"/>
              <a:t>for Multi-Shard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399545"/>
            <a:ext cx="8793804" cy="556652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/>
              <a:t>On commit </a:t>
            </a:r>
            <a:r>
              <a:rPr lang="en-US" sz="2600" dirty="0" err="1" smtClean="0"/>
              <a:t>msg</a:t>
            </a:r>
            <a:r>
              <a:rPr lang="en-US" sz="2600" dirty="0" smtClean="0"/>
              <a:t> from client, leaders acquire local write locks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 smtClean="0"/>
              <a:t>If non-coordinator: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Choose prepare </a:t>
            </a:r>
            <a:r>
              <a:rPr lang="en-US" sz="2600" dirty="0" err="1" smtClean="0"/>
              <a:t>ts</a:t>
            </a:r>
            <a:r>
              <a:rPr lang="en-US" sz="2600" dirty="0" smtClean="0"/>
              <a:t> &gt; previous local timestamps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Log prepare record through </a:t>
            </a:r>
            <a:r>
              <a:rPr lang="en-US" sz="2600" dirty="0" err="1" smtClean="0"/>
              <a:t>Paxos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Notify coordinator of prepare timestamp</a:t>
            </a:r>
          </a:p>
          <a:p>
            <a:pPr lvl="1">
              <a:lnSpc>
                <a:spcPct val="110000"/>
              </a:lnSpc>
              <a:spcBef>
                <a:spcPts val="1600"/>
              </a:spcBef>
              <a:spcAft>
                <a:spcPts val="400"/>
              </a:spcAft>
            </a:pPr>
            <a:r>
              <a:rPr lang="en-US" dirty="0" smtClean="0"/>
              <a:t>If 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W</a:t>
            </a:r>
            <a:r>
              <a:rPr lang="en-US" sz="2600" dirty="0" smtClean="0"/>
              <a:t>ait until hear from other participants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Choose commit timestamp  &gt;= prepare </a:t>
            </a:r>
            <a:r>
              <a:rPr lang="en-US" sz="2600" dirty="0" err="1" smtClean="0"/>
              <a:t>ts</a:t>
            </a:r>
            <a:r>
              <a:rPr lang="en-US" sz="2600" dirty="0" smtClean="0"/>
              <a:t>, &gt; local </a:t>
            </a:r>
            <a:r>
              <a:rPr lang="en-US" sz="2600" dirty="0" err="1" smtClean="0"/>
              <a:t>ts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Logs commit record through </a:t>
            </a:r>
            <a:r>
              <a:rPr lang="en-US" sz="2600" dirty="0" err="1" smtClean="0"/>
              <a:t>Paxos</a:t>
            </a:r>
            <a:endParaRPr lang="en-US" sz="26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Wait commit-wait period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 smtClean="0"/>
              <a:t>Sends commit timestamp to replicas, other leaders, client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 smtClean="0"/>
              <a:t>All apply at commit timestamp and release locks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Wait and </a:t>
            </a:r>
            <a:r>
              <a:rPr lang="en-US" dirty="0" smtClean="0"/>
              <a:t>2PC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Commit Wait and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2PC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43100" y="2052481"/>
            <a:ext cx="4419600" cy="393700"/>
            <a:chOff x="2197100" y="3829050"/>
            <a:chExt cx="1562100" cy="3937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358901" y="2064665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2427" y="16283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7150" y="19585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311400" y="3020507"/>
            <a:ext cx="4889500" cy="393700"/>
            <a:chOff x="2197100" y="3829050"/>
            <a:chExt cx="1562100" cy="3937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701801" y="3032691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  <a:endParaRPr lang="en-US" baseline="-250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219450" y="29110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879600" y="3991799"/>
            <a:ext cx="5842000" cy="393700"/>
            <a:chOff x="2197100" y="3829050"/>
            <a:chExt cx="1562100" cy="3937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270001" y="4003983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  <a:endParaRPr lang="en-US" baseline="-250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444750" y="38889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301055" y="3234865"/>
            <a:ext cx="0" cy="140970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16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805755" y="2339515"/>
            <a:ext cx="0" cy="230505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552700" y="4188649"/>
            <a:ext cx="0" cy="455916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Can 74"/>
          <p:cNvSpPr/>
          <p:nvPr/>
        </p:nvSpPr>
        <p:spPr>
          <a:xfrm>
            <a:off x="167242" y="2002965"/>
            <a:ext cx="912259" cy="492732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6" name="Can 75"/>
          <p:cNvSpPr/>
          <p:nvPr/>
        </p:nvSpPr>
        <p:spPr>
          <a:xfrm>
            <a:off x="167242" y="3942283"/>
            <a:ext cx="912259" cy="492732"/>
          </a:xfrm>
          <a:prstGeom prst="can">
            <a:avLst>
              <a:gd name="adj" fmla="val 1469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Can 76"/>
          <p:cNvSpPr/>
          <p:nvPr/>
        </p:nvSpPr>
        <p:spPr>
          <a:xfrm>
            <a:off x="167242" y="2970991"/>
            <a:ext cx="912259" cy="492732"/>
          </a:xfrm>
          <a:prstGeom prst="ca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3996" y="25808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41627" y="35587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69866" y="4619681"/>
            <a:ext cx="23823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Compute </a:t>
            </a:r>
            <a:r>
              <a:rPr lang="en-US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for each</a:t>
            </a:r>
            <a:endParaRPr lang="en-US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9" name="Content Placeholder 1"/>
          <p:cNvSpPr>
            <a:spLocks noGrp="1"/>
          </p:cNvSpPr>
          <p:nvPr>
            <p:ph idx="1"/>
          </p:nvPr>
        </p:nvSpPr>
        <p:spPr>
          <a:xfrm>
            <a:off x="448170" y="5594766"/>
            <a:ext cx="8793804" cy="103343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sz="2400" dirty="0" smtClean="0">
                <a:ea typeface="Helvetica Neue Medium" charset="0"/>
                <a:cs typeface="Helvetica Neue Medium" charset="0"/>
              </a:rPr>
              <a:t>Client issues reads to leader of each </a:t>
            </a:r>
            <a:r>
              <a:rPr lang="en-US" sz="2400" dirty="0" smtClean="0">
                <a:ea typeface="Helvetica Neue Medium" charset="0"/>
                <a:cs typeface="Helvetica Neue Medium" charset="0"/>
              </a:rPr>
              <a:t>shard group</a:t>
            </a:r>
            <a:r>
              <a:rPr lang="en-US" sz="2400" dirty="0" smtClean="0">
                <a:ea typeface="Helvetica Neue Medium" charset="0"/>
                <a:cs typeface="Helvetica Neue Medium" charset="0"/>
              </a:rPr>
              <a:t>,                     which acquires read locks and returns most recent 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8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27"/>
    </mc:Choice>
    <mc:Fallback xmlns="">
      <p:transition xmlns:p14="http://schemas.microsoft.com/office/powerpoint/2010/main" spd="slow" advTm="97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Commit Wait and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2PC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43100" y="2052481"/>
            <a:ext cx="4419600" cy="393700"/>
            <a:chOff x="2197100" y="3829050"/>
            <a:chExt cx="1562100" cy="3937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358901" y="2064665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2427" y="16283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7150" y="19585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311400" y="3020507"/>
            <a:ext cx="4889500" cy="393700"/>
            <a:chOff x="2197100" y="3829050"/>
            <a:chExt cx="1562100" cy="3937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701801" y="3032691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  <a:endParaRPr lang="en-US" baseline="-250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219450" y="29110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879600" y="3991799"/>
            <a:ext cx="5842000" cy="393700"/>
            <a:chOff x="2197100" y="3829050"/>
            <a:chExt cx="1562100" cy="3937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270001" y="4003983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  <a:endParaRPr lang="en-US" baseline="-250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444750" y="38889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301055" y="3234865"/>
            <a:ext cx="0" cy="140970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17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38730" y="1265336"/>
            <a:ext cx="15520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Start logging</a:t>
            </a:r>
            <a:endParaRPr lang="en-US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29146" y="1265336"/>
            <a:ext cx="16033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Done logging</a:t>
            </a:r>
            <a:endParaRPr lang="en-US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821755" y="1748965"/>
            <a:ext cx="0" cy="1444752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977455" y="1748965"/>
            <a:ext cx="0" cy="1444752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799655" y="1755315"/>
            <a:ext cx="0" cy="237744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012426" y="1755315"/>
            <a:ext cx="0" cy="237744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141610" y="2339515"/>
            <a:ext cx="121595" cy="85725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141610" y="2339515"/>
            <a:ext cx="255890" cy="17907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288694" y="4148749"/>
            <a:ext cx="11605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Prepared</a:t>
            </a:r>
            <a:endParaRPr lang="en-US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805755" y="2339515"/>
            <a:ext cx="0" cy="230505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552700" y="4188649"/>
            <a:ext cx="0" cy="455916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Can 74"/>
          <p:cNvSpPr/>
          <p:nvPr/>
        </p:nvSpPr>
        <p:spPr>
          <a:xfrm>
            <a:off x="167242" y="2002965"/>
            <a:ext cx="912259" cy="492732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6" name="Can 75"/>
          <p:cNvSpPr/>
          <p:nvPr/>
        </p:nvSpPr>
        <p:spPr>
          <a:xfrm>
            <a:off x="167242" y="3942283"/>
            <a:ext cx="912259" cy="492732"/>
          </a:xfrm>
          <a:prstGeom prst="can">
            <a:avLst>
              <a:gd name="adj" fmla="val 1469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Can 76"/>
          <p:cNvSpPr/>
          <p:nvPr/>
        </p:nvSpPr>
        <p:spPr>
          <a:xfrm>
            <a:off x="167242" y="2970991"/>
            <a:ext cx="912259" cy="492732"/>
          </a:xfrm>
          <a:prstGeom prst="ca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3996" y="25808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41627" y="35587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69866" y="4619681"/>
            <a:ext cx="23823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Compute </a:t>
            </a:r>
            <a:r>
              <a:rPr lang="en-US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for each</a:t>
            </a:r>
            <a:endParaRPr lang="en-US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00428" y="4393974"/>
            <a:ext cx="10150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Send </a:t>
            </a:r>
            <a:r>
              <a:rPr lang="en-US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endParaRPr lang="en-US" baseline="-25000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9" name="Content Placeholder 1"/>
          <p:cNvSpPr>
            <a:spLocks noGrp="1"/>
          </p:cNvSpPr>
          <p:nvPr>
            <p:ph idx="1"/>
          </p:nvPr>
        </p:nvSpPr>
        <p:spPr>
          <a:xfrm>
            <a:off x="275966" y="5209457"/>
            <a:ext cx="8592065" cy="164404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sz="2200" dirty="0">
                <a:ea typeface="Helvetica Neue Medium" charset="0"/>
                <a:cs typeface="Helvetica Neue Medium" charset="0"/>
              </a:rPr>
              <a:t>Locally performs writes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sz="2200" dirty="0">
                <a:ea typeface="Helvetica Neue Medium" charset="0"/>
                <a:cs typeface="Helvetica Neue Medium" charset="0"/>
              </a:rPr>
              <a:t>Chooses coordinator from set of leaders, initiates commit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sz="2200" dirty="0">
                <a:ea typeface="Helvetica Neue Medium" charset="0"/>
                <a:cs typeface="Helvetica Neue Medium" charset="0"/>
              </a:rPr>
              <a:t>Sends commit </a:t>
            </a:r>
            <a:r>
              <a:rPr lang="en-US" sz="2200" dirty="0" err="1" smtClean="0">
                <a:ea typeface="Helvetica Neue Medium" charset="0"/>
                <a:cs typeface="Helvetica Neue Medium" charset="0"/>
              </a:rPr>
              <a:t>msg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 to </a:t>
            </a:r>
            <a:r>
              <a:rPr lang="en-US" sz="2200" dirty="0">
                <a:ea typeface="Helvetica Neue Medium" charset="0"/>
                <a:cs typeface="Helvetica Neue Medium" charset="0"/>
              </a:rPr>
              <a:t>each leader, 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incl. identity of coordinator</a:t>
            </a:r>
            <a:endParaRPr lang="en-US" sz="2200" dirty="0">
              <a:ea typeface="Helvetica Neue Medium" charset="0"/>
              <a:cs typeface="Helvetica Neue Medium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3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27"/>
    </mc:Choice>
    <mc:Fallback xmlns="">
      <p:transition xmlns:p14="http://schemas.microsoft.com/office/powerpoint/2010/main" spd="slow" advTm="97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4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Commit Wait and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2PC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43100" y="2052481"/>
            <a:ext cx="4419600" cy="393700"/>
            <a:chOff x="2197100" y="3829050"/>
            <a:chExt cx="1562100" cy="3937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358901" y="2064665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2427" y="16283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7150" y="19585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58530" y="19585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311400" y="3020507"/>
            <a:ext cx="4889500" cy="393700"/>
            <a:chOff x="2197100" y="3829050"/>
            <a:chExt cx="1562100" cy="3937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701801" y="3032691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  <a:endParaRPr lang="en-US" baseline="-250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219450" y="29110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780855" y="29110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879600" y="3991799"/>
            <a:ext cx="5842000" cy="393700"/>
            <a:chOff x="2197100" y="3829050"/>
            <a:chExt cx="1562100" cy="3937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270001" y="4003983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  <a:endParaRPr lang="en-US" baseline="-250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444750" y="38889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728205" y="38508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301055" y="3234865"/>
            <a:ext cx="0" cy="140970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071390" y="2282365"/>
            <a:ext cx="519910" cy="908050"/>
          </a:xfrm>
          <a:prstGeom prst="straightConnector1">
            <a:avLst/>
          </a:prstGeom>
          <a:ln cap="rnd"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068710" y="2282365"/>
            <a:ext cx="433690" cy="184785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876925" y="2339515"/>
            <a:ext cx="0" cy="230505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18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38730" y="1265336"/>
            <a:ext cx="15520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Start logging</a:t>
            </a:r>
            <a:endParaRPr lang="en-US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29146" y="1265336"/>
            <a:ext cx="16033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Done logging</a:t>
            </a:r>
            <a:endParaRPr lang="en-US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821755" y="1748965"/>
            <a:ext cx="0" cy="1444752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977455" y="1748965"/>
            <a:ext cx="0" cy="1444752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799655" y="1755315"/>
            <a:ext cx="0" cy="237744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012426" y="1755315"/>
            <a:ext cx="0" cy="237744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141610" y="2339515"/>
            <a:ext cx="121595" cy="85725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141610" y="2339515"/>
            <a:ext cx="255890" cy="17907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288694" y="4148749"/>
            <a:ext cx="11605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Prepared</a:t>
            </a:r>
            <a:endParaRPr lang="en-US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805755" y="2339515"/>
            <a:ext cx="0" cy="230505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552700" y="4188649"/>
            <a:ext cx="0" cy="455916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544340" y="2339515"/>
            <a:ext cx="0" cy="2692976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Can 74"/>
          <p:cNvSpPr/>
          <p:nvPr/>
        </p:nvSpPr>
        <p:spPr>
          <a:xfrm>
            <a:off x="167242" y="2002965"/>
            <a:ext cx="912259" cy="492732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6" name="Can 75"/>
          <p:cNvSpPr/>
          <p:nvPr/>
        </p:nvSpPr>
        <p:spPr>
          <a:xfrm>
            <a:off x="167242" y="3942283"/>
            <a:ext cx="912259" cy="492732"/>
          </a:xfrm>
          <a:prstGeom prst="can">
            <a:avLst>
              <a:gd name="adj" fmla="val 1469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Can 76"/>
          <p:cNvSpPr/>
          <p:nvPr/>
        </p:nvSpPr>
        <p:spPr>
          <a:xfrm>
            <a:off x="167242" y="2970991"/>
            <a:ext cx="912259" cy="492732"/>
          </a:xfrm>
          <a:prstGeom prst="ca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1166" y="163363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Release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3996" y="25808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3878" y="258613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Release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41627" y="35587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88234" y="352593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Release locks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10625" y="2339515"/>
            <a:ext cx="24144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Notify </a:t>
            </a:r>
            <a:r>
              <a:rPr lang="en-US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participants </a:t>
            </a:r>
            <a:r>
              <a:rPr lang="en-US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75404" y="4632381"/>
            <a:ext cx="21291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 wait done</a:t>
            </a:r>
            <a:endParaRPr lang="en-US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69866" y="4619681"/>
            <a:ext cx="23823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Compute </a:t>
            </a:r>
            <a:r>
              <a:rPr lang="en-US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for each</a:t>
            </a:r>
            <a:endParaRPr lang="en-US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74664" y="5032086"/>
            <a:ext cx="22076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Compute overall </a:t>
            </a:r>
            <a:r>
              <a:rPr lang="en-US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 smtClean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07595" y="2076849"/>
            <a:ext cx="136768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Committed</a:t>
            </a:r>
            <a:endParaRPr lang="en-US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00428" y="4393974"/>
            <a:ext cx="10150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Send </a:t>
            </a:r>
            <a:r>
              <a:rPr lang="en-US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endParaRPr lang="en-US" baseline="-25000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0" name="Content Placeholder 1"/>
          <p:cNvSpPr txBox="1">
            <a:spLocks/>
          </p:cNvSpPr>
          <p:nvPr/>
        </p:nvSpPr>
        <p:spPr bwMode="auto">
          <a:xfrm>
            <a:off x="448170" y="5594766"/>
            <a:ext cx="8793804" cy="103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600"/>
              </a:spcBef>
              <a:buFont typeface="+mj-lt"/>
              <a:buAutoNum type="arabicPeriod" startAt="5"/>
            </a:pP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waits 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for commit from coordinator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 startAt="5"/>
            </a:pP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3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27"/>
    </mc:Choice>
    <mc:Fallback xmlns="">
      <p:transition xmlns:p14="http://schemas.microsoft.com/office/powerpoint/2010/main" spd="slow" advTm="97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7" grpId="0"/>
      <p:bldP spid="48" grpId="0"/>
      <p:bldP spid="52" grpId="0"/>
      <p:bldP spid="56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Example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19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3811" y="3463922"/>
            <a:ext cx="4822889" cy="393700"/>
            <a:chOff x="2197100" y="3829050"/>
            <a:chExt cx="1562100" cy="3937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334444" y="347610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endParaRPr lang="en-US" baseline="-250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1621" y="1446908"/>
            <a:ext cx="202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Remove X </a:t>
            </a:r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from friend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list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20073" y="2904351"/>
            <a:ext cx="240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Remove myself from X’s friend list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0452" y="244067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6</a:t>
            </a:r>
            <a:endParaRPr lang="en-US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70082" y="379704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8</a:t>
            </a:r>
            <a:endParaRPr lang="en-US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647817" y="2270576"/>
            <a:ext cx="304800" cy="1384303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34475" y="244067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8</a:t>
            </a:r>
            <a:endParaRPr lang="en-US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712864" y="2254247"/>
            <a:ext cx="1070479" cy="1384303"/>
          </a:xfrm>
          <a:prstGeom prst="straightConnector1">
            <a:avLst/>
          </a:prstGeom>
          <a:ln cap="rnd"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319156" y="2440672"/>
            <a:ext cx="115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 = 15</a:t>
            </a:r>
            <a:endParaRPr lang="en-US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73054" y="1609902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Risky post P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0" name="Can 69"/>
          <p:cNvSpPr/>
          <p:nvPr/>
        </p:nvSpPr>
        <p:spPr>
          <a:xfrm>
            <a:off x="167242" y="2036840"/>
            <a:ext cx="912259" cy="492732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1" name="Can 70"/>
          <p:cNvSpPr/>
          <p:nvPr/>
        </p:nvSpPr>
        <p:spPr>
          <a:xfrm>
            <a:off x="178273" y="3454394"/>
            <a:ext cx="912259" cy="492732"/>
          </a:xfrm>
          <a:prstGeom prst="ca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71778" y="379704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8</a:t>
            </a:r>
            <a:endParaRPr lang="en-US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33462" y="480978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8" name="Can 77"/>
          <p:cNvSpPr/>
          <p:nvPr/>
        </p:nvSpPr>
        <p:spPr>
          <a:xfrm>
            <a:off x="2097456" y="5332433"/>
            <a:ext cx="530868" cy="222046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37035" y="480978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&lt;8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12189" y="5251017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[X]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612803" y="592703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[me]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79672" y="4809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15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2820763" y="5217214"/>
            <a:ext cx="42281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216819" y="4809782"/>
            <a:ext cx="0" cy="1592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278265" y="3428997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9501" y="2069581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0" y="2057397"/>
            <a:ext cx="3619500" cy="393700"/>
            <a:chOff x="2197100" y="3829050"/>
            <a:chExt cx="1562100" cy="3937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273800" y="2057397"/>
            <a:ext cx="2222500" cy="393700"/>
            <a:chOff x="2197100" y="3829050"/>
            <a:chExt cx="1562100" cy="3937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5880100" y="2069581"/>
            <a:ext cx="45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278265" y="202247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606903" y="202247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984421" y="3428997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673850" y="202247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8147050" y="202247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47744" y="559391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[P]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7" name="Can 66"/>
          <p:cNvSpPr/>
          <p:nvPr/>
        </p:nvSpPr>
        <p:spPr>
          <a:xfrm>
            <a:off x="2097456" y="5686061"/>
            <a:ext cx="530868" cy="222046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8" name="Can 67"/>
          <p:cNvSpPr/>
          <p:nvPr/>
        </p:nvSpPr>
        <p:spPr>
          <a:xfrm>
            <a:off x="2097456" y="6039688"/>
            <a:ext cx="530868" cy="222046"/>
          </a:xfrm>
          <a:prstGeom prst="ca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9368" y="5258911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My friends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83828" y="5601811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My posts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46894" y="5932011"/>
            <a:ext cx="129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X’s friends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92292" y="48097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8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76244" y="525101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[]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88126" y="592703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[]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"/>
    </mc:Choice>
    <mc:Fallback xmlns="">
      <p:transition xmlns:p14="http://schemas.microsoft.com/office/powerpoint/2010/main" spd="slow" advTm="13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40" grpId="0"/>
      <p:bldP spid="62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Google Built Spanner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2005 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BigTable</a:t>
            </a:r>
            <a:r>
              <a:rPr lang="en-US" dirty="0" smtClean="0"/>
              <a:t> </a:t>
            </a:r>
            <a:r>
              <a:rPr lang="en-US" sz="1800" dirty="0" smtClean="0"/>
              <a:t>[OSDI 2006]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Eventually consistent </a:t>
            </a:r>
            <a:r>
              <a:rPr lang="en-US" dirty="0"/>
              <a:t>a</a:t>
            </a:r>
            <a:r>
              <a:rPr lang="en-US" dirty="0" smtClean="0"/>
              <a:t>cross </a:t>
            </a:r>
            <a:r>
              <a:rPr lang="en-US" dirty="0"/>
              <a:t>d</a:t>
            </a:r>
            <a:r>
              <a:rPr lang="en-US" dirty="0" smtClean="0"/>
              <a:t>atacenters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Lesson: “don’t need </a:t>
            </a:r>
            <a:r>
              <a:rPr lang="en-US" dirty="0"/>
              <a:t>d</a:t>
            </a:r>
            <a:r>
              <a:rPr lang="en-US" dirty="0" smtClean="0"/>
              <a:t>istributed transactions”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2008?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MegaStore</a:t>
            </a:r>
            <a:r>
              <a:rPr lang="en-US" dirty="0" smtClean="0"/>
              <a:t> </a:t>
            </a:r>
            <a:r>
              <a:rPr lang="en-US" sz="1800" dirty="0" smtClean="0"/>
              <a:t>[CIDR 2011]</a:t>
            </a:r>
            <a:r>
              <a:rPr lang="en-US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Strongly consistent </a:t>
            </a:r>
            <a:r>
              <a:rPr lang="en-US" dirty="0"/>
              <a:t>a</a:t>
            </a:r>
            <a:r>
              <a:rPr lang="en-US" dirty="0" smtClean="0"/>
              <a:t>cross </a:t>
            </a:r>
            <a:r>
              <a:rPr lang="en-US" dirty="0"/>
              <a:t>d</a:t>
            </a:r>
            <a:r>
              <a:rPr lang="en-US" dirty="0" smtClean="0"/>
              <a:t>atacenters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Option for </a:t>
            </a:r>
            <a:r>
              <a:rPr lang="en-US" dirty="0"/>
              <a:t>d</a:t>
            </a:r>
            <a:r>
              <a:rPr lang="en-US" dirty="0" smtClean="0"/>
              <a:t>istributed transactions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Performance was not great</a:t>
            </a:r>
            <a:r>
              <a:rPr lang="mr-IN" dirty="0" smtClean="0"/>
              <a:t>…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2011  </a:t>
            </a:r>
            <a:r>
              <a:rPr lang="mr-IN" dirty="0" smtClean="0"/>
              <a:t>–</a:t>
            </a:r>
            <a:r>
              <a:rPr lang="en-US" dirty="0" smtClean="0"/>
              <a:t> Spanner </a:t>
            </a:r>
            <a:r>
              <a:rPr lang="en-US" sz="1800" dirty="0" smtClean="0"/>
              <a:t>[</a:t>
            </a:r>
            <a:r>
              <a:rPr lang="en-US" sz="1800" dirty="0"/>
              <a:t>OSDI </a:t>
            </a:r>
            <a:r>
              <a:rPr lang="en-US" sz="1800" dirty="0" smtClean="0"/>
              <a:t>2012]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Strictly Serializable Distributed Transactions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“We wanted to make it easy for developers to build their applications”</a:t>
            </a:r>
          </a:p>
        </p:txBody>
      </p:sp>
    </p:spTree>
    <p:extLst>
      <p:ext uri="{BB962C8B-B14F-4D97-AF65-F5344CB8AC3E}">
        <p14:creationId xmlns:p14="http://schemas.microsoft.com/office/powerpoint/2010/main" val="158013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0742"/>
            <a:ext cx="9144000" cy="2574137"/>
          </a:xfrm>
        </p:spPr>
        <p:txBody>
          <a:bodyPr/>
          <a:lstStyle/>
          <a:p>
            <a:r>
              <a:rPr lang="en-US" sz="3600" dirty="0" smtClean="0"/>
              <a:t>Disruptive idea: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b="0" dirty="0" smtClean="0"/>
              <a:t>Do clocks </a:t>
            </a:r>
            <a:r>
              <a:rPr lang="en-US" sz="3400" dirty="0" smtClean="0"/>
              <a:t>really</a:t>
            </a:r>
            <a:r>
              <a:rPr lang="en-US" sz="3400" b="0" dirty="0" smtClean="0"/>
              <a:t> need to be                arbitrarily unsynchronized?</a:t>
            </a:r>
            <a:br>
              <a:rPr lang="en-US" sz="3400" b="0" dirty="0" smtClean="0"/>
            </a:br>
            <a:r>
              <a:rPr lang="en-US" sz="3400" b="0" dirty="0" smtClean="0"/>
              <a:t/>
            </a:r>
            <a:br>
              <a:rPr lang="en-US" sz="3400" b="0" dirty="0" smtClean="0"/>
            </a:br>
            <a:r>
              <a:rPr lang="en-US" sz="3400" dirty="0" smtClean="0">
                <a:solidFill>
                  <a:srgbClr val="FFFF00"/>
                </a:solidFill>
              </a:rPr>
              <a:t>Can you engineer some max divergence?</a:t>
            </a:r>
            <a:endParaRPr lang="en-US" sz="34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TrueTime Architecture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3033" y="4540739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Datacenter 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4560" y="4540739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Datacenter n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175" y="45407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799" y="4540739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Datacenter 2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9157" y="145415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GPS timemaster</a:t>
            </a:r>
            <a:endParaRPr lang="en-US" sz="16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5923" y="145415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GPS timemaster</a:t>
            </a:r>
            <a:endParaRPr lang="en-US" sz="16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97898" y="145415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GPS timemaster</a:t>
            </a:r>
            <a:endParaRPr lang="en-US" sz="16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05923" y="2441575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Atomic-clock timemaster</a:t>
            </a:r>
            <a:endParaRPr lang="en-US" sz="16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7898" y="2441575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GPS timemaster</a:t>
            </a:r>
            <a:endParaRPr lang="en-US" sz="16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79157" y="375920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  <a:endParaRPr lang="en-US" sz="18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50900" y="3479800"/>
            <a:ext cx="6858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21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3089275"/>
            <a:ext cx="1016000" cy="669925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3"/>
          </p:cNvCxnSpPr>
          <p:nvPr/>
        </p:nvCxnSpPr>
        <p:spPr>
          <a:xfrm flipV="1">
            <a:off x="2790457" y="2101851"/>
            <a:ext cx="3635743" cy="1981199"/>
          </a:xfrm>
          <a:prstGeom prst="line">
            <a:avLst/>
          </a:prstGeom>
          <a:ln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0"/>
            <a:endCxn id="12" idx="2"/>
          </p:cNvCxnSpPr>
          <p:nvPr/>
        </p:nvCxnSpPr>
        <p:spPr>
          <a:xfrm flipV="1">
            <a:off x="2034807" y="3089275"/>
            <a:ext cx="0" cy="669925"/>
          </a:xfrm>
          <a:prstGeom prst="line">
            <a:avLst/>
          </a:prstGeom>
          <a:ln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603007" y="2101851"/>
            <a:ext cx="0" cy="1657349"/>
          </a:xfrm>
          <a:prstGeom prst="line">
            <a:avLst/>
          </a:prstGeom>
          <a:ln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79157" y="2441575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GPS timemaster</a:t>
            </a:r>
            <a:endParaRPr lang="en-US" sz="16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5586973"/>
            <a:ext cx="7292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Compute reference [earliest, latest</a:t>
            </a:r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]   =   </a:t>
            </a:r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now </a:t>
            </a:r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 ± 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6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7"/>
    </mc:Choice>
    <mc:Fallback xmlns="">
      <p:transition xmlns:p14="http://schemas.microsoft.com/office/powerpoint/2010/main" spd="slow" advTm="11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flipV="1">
            <a:off x="2752746" y="3397618"/>
            <a:ext cx="1198769" cy="137022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797581" y="3139476"/>
            <a:ext cx="5567781" cy="2350460"/>
            <a:chOff x="1797581" y="3139476"/>
            <a:chExt cx="5567781" cy="235046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745015" y="5083092"/>
              <a:ext cx="3860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719031" y="489842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time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2751364" y="3604407"/>
              <a:ext cx="0" cy="14723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598118" y="3139476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ε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87778" y="5120604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0sec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96703" y="5120604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30sec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35458" y="5120604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60sec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74214" y="5120604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9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0sec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97581" y="3490107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+6ms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V="1">
            <a:off x="3849915" y="3345008"/>
            <a:ext cx="1198769" cy="137022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985184" y="3382672"/>
            <a:ext cx="1198769" cy="137022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74073" y="1446456"/>
            <a:ext cx="8493959" cy="158772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200" dirty="0" smtClean="0">
                <a:ea typeface="Helvetica Neue Medium" charset="0"/>
                <a:cs typeface="Helvetica Neue Medium" charset="0"/>
              </a:rPr>
              <a:t>now 	=  reference 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now + 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local-clock offset</a:t>
            </a:r>
          </a:p>
          <a:p>
            <a:pPr marL="457200" lvl="1" indent="0">
              <a:buNone/>
            </a:pPr>
            <a:r>
              <a:rPr lang="en-US" sz="2200" dirty="0" smtClean="0">
                <a:ea typeface="Helvetica Neue Medium" charset="0"/>
                <a:cs typeface="Helvetica Neue Medium" charset="0"/>
              </a:rPr>
              <a:t>     </a:t>
            </a:r>
            <a:r>
              <a:rPr lang="en-US" sz="2200" dirty="0" err="1" smtClean="0">
                <a:ea typeface="Helvetica Neue Medium" charset="0"/>
                <a:cs typeface="Helvetica Neue Medium" charset="0"/>
              </a:rPr>
              <a:t>ε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 	=  reference </a:t>
            </a:r>
            <a:r>
              <a:rPr lang="en-US" sz="2200" dirty="0" err="1" smtClean="0">
                <a:ea typeface="Helvetica Neue Medium" charset="0"/>
                <a:cs typeface="Helvetica Neue Medium" charset="0"/>
              </a:rPr>
              <a:t>ε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 </a:t>
            </a:r>
            <a:r>
              <a:rPr lang="en-US" sz="2200" dirty="0">
                <a:ea typeface="Helvetica Neue Medium" charset="0"/>
                <a:cs typeface="Helvetica Neue Medium" charset="0"/>
              </a:rPr>
              <a:t> 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    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+ 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worst-case local-clock drift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ea typeface="Helvetica Neue Medium" charset="0"/>
                <a:cs typeface="Helvetica Neue Medium" charset="0"/>
              </a:rPr>
              <a:t>	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	=  1ms 	</a:t>
            </a:r>
            <a:r>
              <a:rPr lang="en-US" sz="2200" dirty="0">
                <a:ea typeface="Helvetica Neue Medium" charset="0"/>
                <a:cs typeface="Helvetica Neue Medium" charset="0"/>
              </a:rPr>
              <a:t> 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    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+  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200 </a:t>
            </a:r>
            <a:r>
              <a:rPr lang="en-US" sz="2200" dirty="0" err="1" smtClean="0">
                <a:ea typeface="Helvetica Neue Medium" charset="0"/>
                <a:cs typeface="Helvetica Neue Medium" charset="0"/>
              </a:rPr>
              <a:t>μs</a:t>
            </a:r>
            <a:r>
              <a:rPr lang="en-US" sz="2200" dirty="0" smtClean="0">
                <a:ea typeface="Helvetica Neue Medium" charset="0"/>
                <a:cs typeface="Helvetica Neue Medium" charset="0"/>
              </a:rPr>
              <a:t>/sec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22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Helvetica Neue Medium" charset="0"/>
                <a:cs typeface="Helvetica Neue Medium" charset="0"/>
              </a:rPr>
              <a:t>TrueTime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Implementation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739559" y="5761118"/>
            <a:ext cx="8229600" cy="95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What about faulty clocks? 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Bad CPUs 6x more likely in 1 year of empirical 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2"/>
    </mc:Choice>
    <mc:Fallback xmlns="">
      <p:transition xmlns:p14="http://schemas.microsoft.com/office/powerpoint/2010/main" spd="slow" advTm="8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it easy for developers to build apps!</a:t>
            </a:r>
          </a:p>
          <a:p>
            <a:endParaRPr lang="en-US" dirty="0" smtClean="0"/>
          </a:p>
          <a:p>
            <a:r>
              <a:rPr lang="en-US" dirty="0" smtClean="0"/>
              <a:t>Reads dominant, make them lock-free</a:t>
            </a:r>
          </a:p>
          <a:p>
            <a:endParaRPr lang="en-US" dirty="0"/>
          </a:p>
          <a:p>
            <a:r>
              <a:rPr lang="en-US" dirty="0" err="1" smtClean="0"/>
              <a:t>TrueTime</a:t>
            </a:r>
            <a:r>
              <a:rPr lang="en-US" dirty="0" smtClean="0"/>
              <a:t> exposes clock uncertainty</a:t>
            </a:r>
          </a:p>
          <a:p>
            <a:pPr lvl="1"/>
            <a:r>
              <a:rPr lang="en-US" dirty="0" smtClean="0"/>
              <a:t>Commit wait ensures transactions end after their commit time</a:t>
            </a:r>
          </a:p>
          <a:p>
            <a:pPr lvl="1"/>
            <a:r>
              <a:rPr lang="en-US" dirty="0"/>
              <a:t>Read at </a:t>
            </a:r>
            <a:r>
              <a:rPr lang="en-US" dirty="0" err="1"/>
              <a:t>TT.now.latest</a:t>
            </a:r>
            <a:r>
              <a:rPr lang="en-US" dirty="0" smtClean="0"/>
              <a:t>()</a:t>
            </a:r>
          </a:p>
          <a:p>
            <a:pPr lvl="1"/>
            <a:endParaRPr lang="en-US" dirty="0"/>
          </a:p>
          <a:p>
            <a:r>
              <a:rPr lang="en-US" dirty="0" smtClean="0"/>
              <a:t>Globally-distributed database</a:t>
            </a:r>
          </a:p>
          <a:p>
            <a:pPr lvl="1"/>
            <a:r>
              <a:rPr lang="en-US" dirty="0" smtClean="0"/>
              <a:t>2PL w/ 2PC over </a:t>
            </a:r>
            <a:r>
              <a:rPr lang="en-US" dirty="0" err="1" smtClean="0"/>
              <a:t>Paxos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Spanner: </a:t>
            </a:r>
            <a:r>
              <a:rPr lang="en-US" dirty="0" smtClean="0"/>
              <a:t>Google’s </a:t>
            </a:r>
            <a:r>
              <a:rPr lang="en-US" dirty="0"/>
              <a:t>Globally-Distributed </a:t>
            </a:r>
            <a:r>
              <a:rPr lang="en-US" dirty="0" smtClean="0"/>
              <a:t>Database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OSDI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/>
          <a:lstStyle/>
          <a:p>
            <a:r>
              <a:rPr lang="en-US" dirty="0" smtClean="0"/>
              <a:t>Dozens of </a:t>
            </a:r>
            <a:r>
              <a:rPr lang="en-US" dirty="0" smtClean="0"/>
              <a:t>datacenters (zones)</a:t>
            </a:r>
          </a:p>
          <a:p>
            <a:endParaRPr lang="en-US" dirty="0" smtClean="0"/>
          </a:p>
          <a:p>
            <a:r>
              <a:rPr lang="en-US" dirty="0" smtClean="0"/>
              <a:t>Per zone, 100-1000s of servers</a:t>
            </a:r>
          </a:p>
          <a:p>
            <a:endParaRPr lang="en-US" dirty="0" smtClean="0"/>
          </a:p>
          <a:p>
            <a:r>
              <a:rPr lang="en-US" dirty="0" smtClean="0"/>
              <a:t>Per </a:t>
            </a:r>
            <a:r>
              <a:rPr lang="en-US" dirty="0" smtClean="0"/>
              <a:t>server, 100-1000 </a:t>
            </a:r>
            <a:r>
              <a:rPr lang="en-US" dirty="0" smtClean="0"/>
              <a:t>shards (tablets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Every shard replicated </a:t>
            </a:r>
            <a:r>
              <a:rPr lang="en-US" dirty="0" smtClean="0"/>
              <a:t>for fault-tolerance (e.g., 5x)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Scale-out vs. </a:t>
            </a:r>
            <a:r>
              <a:rPr lang="en-US" dirty="0" smtClean="0"/>
              <a:t>Fault Tolerance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73961" y="1563304"/>
            <a:ext cx="5869839" cy="400110"/>
            <a:chOff x="2532400" y="1639034"/>
            <a:chExt cx="5869839" cy="4001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US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3961" y="2418535"/>
            <a:ext cx="5869839" cy="400110"/>
            <a:chOff x="2532400" y="2125579"/>
            <a:chExt cx="5869839" cy="40011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73961" y="3273766"/>
            <a:ext cx="5869839" cy="400110"/>
            <a:chOff x="2532400" y="3404989"/>
            <a:chExt cx="5869839" cy="40011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6361" y="3426166"/>
            <a:ext cx="5869839" cy="400110"/>
            <a:chOff x="2532400" y="3404989"/>
            <a:chExt cx="5869839" cy="40011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8761" y="3578566"/>
            <a:ext cx="5869839" cy="400110"/>
            <a:chOff x="2532400" y="3404989"/>
            <a:chExt cx="5869839" cy="40011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26361" y="2570935"/>
            <a:ext cx="5869839" cy="400110"/>
            <a:chOff x="2532400" y="2125579"/>
            <a:chExt cx="5869839" cy="40011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78761" y="2723335"/>
            <a:ext cx="5869839" cy="400110"/>
            <a:chOff x="2532400" y="2125579"/>
            <a:chExt cx="5869839" cy="40011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26361" y="1715704"/>
            <a:ext cx="5869839" cy="400110"/>
            <a:chOff x="2532400" y="1639034"/>
            <a:chExt cx="5869839" cy="40011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US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78761" y="1868104"/>
            <a:ext cx="5869839" cy="400110"/>
            <a:chOff x="2532400" y="1639034"/>
            <a:chExt cx="5869839" cy="40011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US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423949" y="4246275"/>
            <a:ext cx="8321041" cy="26782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Every </a:t>
            </a:r>
            <a:r>
              <a:rPr lang="en-US" sz="2400" dirty="0" smtClean="0"/>
              <a:t>shard replicated </a:t>
            </a:r>
            <a:r>
              <a:rPr lang="en-US" sz="2400" dirty="0" smtClean="0"/>
              <a:t>via </a:t>
            </a:r>
            <a:r>
              <a:rPr lang="en-US" sz="2400" dirty="0" err="1" smtClean="0"/>
              <a:t>MultiPaxos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So every “operation” within transactions across tablets actually a replicated operation within </a:t>
            </a:r>
            <a:r>
              <a:rPr lang="en-US" sz="2400" dirty="0" err="1" smtClean="0"/>
              <a:t>Paxos</a:t>
            </a:r>
            <a:r>
              <a:rPr lang="en-US" sz="2400" dirty="0" smtClean="0"/>
              <a:t> RSM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Paxos</a:t>
            </a:r>
            <a:r>
              <a:rPr lang="en-US" sz="2400" dirty="0"/>
              <a:t> groups can stretch across datacenters</a:t>
            </a:r>
            <a:r>
              <a:rPr lang="en-US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52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Read-Only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 that only read data</a:t>
            </a:r>
          </a:p>
          <a:p>
            <a:pPr lvl="1"/>
            <a:r>
              <a:rPr lang="en-US" dirty="0" err="1" smtClean="0"/>
              <a:t>Predeclared</a:t>
            </a:r>
            <a:r>
              <a:rPr lang="en-US" dirty="0" smtClean="0"/>
              <a:t>, i.e., developer uses READ_ONLY flag / interface</a:t>
            </a:r>
          </a:p>
          <a:p>
            <a:endParaRPr lang="en-US" dirty="0"/>
          </a:p>
          <a:p>
            <a:r>
              <a:rPr lang="en-US" dirty="0" smtClean="0"/>
              <a:t>Reads are dominant operations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FB’s TAO had </a:t>
            </a:r>
            <a:r>
              <a:rPr lang="en-US" dirty="0" smtClean="0">
                <a:solidFill>
                  <a:srgbClr val="FF8F00"/>
                </a:solidFill>
              </a:rPr>
              <a:t>500 reads </a:t>
            </a:r>
            <a:r>
              <a:rPr lang="en-US" dirty="0" smtClean="0"/>
              <a:t>: 1 write </a:t>
            </a:r>
            <a:r>
              <a:rPr lang="en-US" sz="1600" dirty="0" smtClean="0"/>
              <a:t>[ATC 2013]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.g., Google Ads (F1) on Spanner from 1? DC in 24h:</a:t>
            </a:r>
            <a:br>
              <a:rPr lang="en-US" dirty="0" smtClean="0"/>
            </a:br>
            <a:r>
              <a:rPr lang="en-US" dirty="0" smtClean="0"/>
              <a:t>         21.5</a:t>
            </a:r>
            <a:r>
              <a:rPr lang="en-US" dirty="0" smtClean="0">
                <a:solidFill>
                  <a:srgbClr val="FF8F00"/>
                </a:solidFill>
              </a:rPr>
              <a:t>B</a:t>
            </a:r>
            <a:r>
              <a:rPr lang="en-US" dirty="0" smtClean="0"/>
              <a:t> reads</a:t>
            </a:r>
            <a:br>
              <a:rPr lang="en-US" dirty="0" smtClean="0"/>
            </a:br>
            <a:r>
              <a:rPr lang="en-US" dirty="0" smtClean="0"/>
              <a:t>         31.2M single-shard transactions</a:t>
            </a:r>
            <a:br>
              <a:rPr lang="en-US" dirty="0" smtClean="0"/>
            </a:br>
            <a:r>
              <a:rPr lang="en-US" dirty="0" smtClean="0"/>
              <a:t>         32.1M multi-shard transactions</a:t>
            </a:r>
          </a:p>
        </p:txBody>
      </p:sp>
    </p:spTree>
    <p:extLst>
      <p:ext uri="{BB962C8B-B14F-4D97-AF65-F5344CB8AC3E}">
        <p14:creationId xmlns:p14="http://schemas.microsoft.com/office/powerpoint/2010/main" val="3951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Read-Only </a:t>
            </a:r>
            <a:r>
              <a:rPr lang="en-US" dirty="0" err="1" smtClean="0"/>
              <a:t>Txns</a:t>
            </a:r>
            <a:r>
              <a:rPr lang="en-US" dirty="0" smtClean="0"/>
              <a:t> 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Ideal: Read-only transactions that are non-blocking</a:t>
            </a:r>
          </a:p>
          <a:p>
            <a:pPr lvl="1"/>
            <a:r>
              <a:rPr lang="en-US" dirty="0" smtClean="0"/>
              <a:t>Arrive at shard, read data, send data back</a:t>
            </a:r>
          </a:p>
          <a:p>
            <a:pPr lvl="1"/>
            <a:r>
              <a:rPr lang="en-US" dirty="0" smtClean="0"/>
              <a:t>Impossible with Strict </a:t>
            </a:r>
            <a:r>
              <a:rPr lang="en-US" dirty="0" err="1" smtClean="0"/>
              <a:t>Serializability</a:t>
            </a:r>
            <a:endParaRPr lang="en-US" dirty="0" smtClean="0"/>
          </a:p>
          <a:p>
            <a:pPr lvl="2"/>
            <a:r>
              <a:rPr lang="en-US" dirty="0" smtClean="0"/>
              <a:t>SNOW after the break!</a:t>
            </a:r>
          </a:p>
          <a:p>
            <a:pPr lvl="1"/>
            <a:endParaRPr lang="en-US" dirty="0"/>
          </a:p>
          <a:p>
            <a:r>
              <a:rPr lang="en-US" dirty="0" smtClean="0"/>
              <a:t>Goal 1: Lock-free read-only transactions</a:t>
            </a:r>
          </a:p>
          <a:p>
            <a:endParaRPr lang="en-US" dirty="0"/>
          </a:p>
          <a:p>
            <a:r>
              <a:rPr lang="en-US" dirty="0" smtClean="0"/>
              <a:t>Goal 2: Non-blocking stale read-only </a:t>
            </a:r>
            <a:r>
              <a:rPr lang="en-US" dirty="0" err="1" smtClean="0"/>
              <a:t>txns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28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0742"/>
            <a:ext cx="9144000" cy="2574137"/>
          </a:xfrm>
        </p:spPr>
        <p:txBody>
          <a:bodyPr/>
          <a:lstStyle/>
          <a:p>
            <a:r>
              <a:rPr lang="en-US" sz="3600" dirty="0" smtClean="0"/>
              <a:t>Disruptive idea: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b="0" dirty="0" smtClean="0"/>
              <a:t>Do clocks </a:t>
            </a:r>
            <a:r>
              <a:rPr lang="en-US" sz="3400" dirty="0" smtClean="0"/>
              <a:t>really</a:t>
            </a:r>
            <a:r>
              <a:rPr lang="en-US" sz="3400" b="0" dirty="0" smtClean="0"/>
              <a:t> need to be                </a:t>
            </a:r>
            <a:r>
              <a:rPr lang="en-US" sz="3400" dirty="0" smtClean="0"/>
              <a:t>arbitrarily</a:t>
            </a:r>
            <a:r>
              <a:rPr lang="en-US" sz="3400" b="0" dirty="0" smtClean="0"/>
              <a:t> unsynchronized?</a:t>
            </a:r>
            <a:br>
              <a:rPr lang="en-US" sz="3400" b="0" dirty="0" smtClean="0"/>
            </a:br>
            <a:r>
              <a:rPr lang="en-US" sz="3400" b="0" dirty="0" smtClean="0"/>
              <a:t/>
            </a:r>
            <a:br>
              <a:rPr lang="en-US" sz="3400" b="0" dirty="0" smtClean="0"/>
            </a:br>
            <a:r>
              <a:rPr lang="en-US" sz="3400" b="0" dirty="0" smtClean="0"/>
              <a:t>Can you engineer some max divergence?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67" y="1600201"/>
            <a:ext cx="8768280" cy="1231899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</a:pPr>
            <a:r>
              <a:rPr lang="en-US" dirty="0" smtClean="0">
                <a:ea typeface="Helvetica Neue Medium" charset="0"/>
                <a:cs typeface="Helvetica Neue Medium" charset="0"/>
              </a:rPr>
              <a:t>“Global wall-clock time” with bounded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uncertainty</a:t>
            </a:r>
          </a:p>
          <a:p>
            <a:pPr lvl="1">
              <a:spcBef>
                <a:spcPts val="800"/>
              </a:spcBef>
            </a:pPr>
            <a:r>
              <a:rPr lang="en-US" dirty="0" err="1" smtClean="0">
                <a:solidFill>
                  <a:schemeClr val="accent6"/>
                </a:solidFill>
                <a:ea typeface="Helvetica Neue Medium" charset="0"/>
                <a:cs typeface="Helvetica Neue Medium" charset="0"/>
              </a:rPr>
              <a:t>ε</a:t>
            </a:r>
            <a:r>
              <a:rPr lang="en-US" dirty="0" smtClean="0">
                <a:solidFill>
                  <a:schemeClr val="accent6"/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is worst-case clock divergence</a:t>
            </a:r>
            <a:endParaRPr lang="en-US" dirty="0" smtClean="0">
              <a:ea typeface="Helvetica Neue Medium" charset="0"/>
              <a:cs typeface="Helvetica Neue Medium" charset="0"/>
            </a:endParaRPr>
          </a:p>
          <a:p>
            <a:pPr lvl="1"/>
            <a:r>
              <a:rPr lang="en-US" dirty="0" smtClean="0">
                <a:ea typeface="Helvetica Neue Medium" charset="0"/>
                <a:cs typeface="Helvetica Neue Medium" charset="0"/>
              </a:rPr>
              <a:t>Timestamps become intervals, not single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values</a:t>
            </a:r>
            <a:br>
              <a:rPr lang="en-US" dirty="0" smtClean="0">
                <a:ea typeface="Helvetica Neue Medium" charset="0"/>
                <a:cs typeface="Helvetica Neue Medium" charset="0"/>
              </a:rPr>
            </a:b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dirty="0" smtClean="0">
              <a:ea typeface="Helvetica Neue Medium" charset="0"/>
              <a:cs typeface="Helvetica Neue Medium" charset="0"/>
            </a:endParaRPr>
          </a:p>
          <a:p>
            <a:pPr>
              <a:spcBef>
                <a:spcPts val="800"/>
              </a:spcBef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29254" y="3545554"/>
            <a:ext cx="3581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57862" y="331101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3028711" y="3088354"/>
            <a:ext cx="73152" cy="914400"/>
          </a:xfrm>
          <a:prstGeom prst="lef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5133863" y="3088354"/>
            <a:ext cx="73152" cy="914400"/>
          </a:xfrm>
          <a:prstGeom prst="righ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3545" y="4002813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earliest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753" y="4002813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latest</a:t>
            </a:r>
            <a:endParaRPr lang="en-US" sz="2400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8377" y="3095625"/>
            <a:ext cx="13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TT.now()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28711" y="4623613"/>
            <a:ext cx="2178304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6721" y="4788713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2*ε</a:t>
            </a:r>
            <a:endParaRPr lang="en-US" sz="2400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9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Helvetica Neue Medium" charset="0"/>
                <a:cs typeface="Helvetica Neue Medium" charset="0"/>
              </a:rPr>
              <a:t>TrueTime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 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0953" y="5306375"/>
            <a:ext cx="8229600" cy="10314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1" algn="l">
              <a:spcBef>
                <a:spcPct val="20000"/>
              </a:spcBef>
              <a:defRPr/>
            </a:pPr>
            <a:r>
              <a:rPr lang="en-US" sz="2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Consider event </a:t>
            </a:r>
            <a:r>
              <a:rPr lang="en-US" sz="26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r>
              <a:rPr lang="en-US" sz="2600" baseline="-250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now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which invoked </a:t>
            </a:r>
            <a:r>
              <a:rPr lang="en-US" sz="26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tt</a:t>
            </a:r>
            <a:r>
              <a:rPr lang="en-US" sz="2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= </a:t>
            </a:r>
            <a:r>
              <a:rPr lang="en-US" sz="26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TT.now</a:t>
            </a:r>
            <a:r>
              <a:rPr lang="en-US" sz="2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():</a:t>
            </a:r>
            <a:endParaRPr lang="en-US" sz="2600" baseline="-250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 algn="l">
              <a:spcBef>
                <a:spcPct val="20000"/>
              </a:spcBef>
              <a:defRPr/>
            </a:pPr>
            <a:r>
              <a:rPr lang="en-US" sz="2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	Guarantee:  </a:t>
            </a:r>
            <a:r>
              <a:rPr lang="en-US" sz="2600" dirty="0" err="1" smtClean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tt.earliest</a:t>
            </a:r>
            <a:r>
              <a:rPr lang="en-US" sz="2600" dirty="0" smtClean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&lt;= t</a:t>
            </a:r>
            <a:r>
              <a:rPr lang="en-US" sz="2600" baseline="-25000" dirty="0" smtClean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abs</a:t>
            </a:r>
            <a:r>
              <a:rPr lang="en-US" sz="2600" dirty="0" smtClean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(e</a:t>
            </a:r>
            <a:r>
              <a:rPr lang="en-US" sz="2600" baseline="-25000" dirty="0" smtClean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now</a:t>
            </a:r>
            <a:r>
              <a:rPr lang="en-US" sz="2600" dirty="0" smtClean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 &lt;= tt.latest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8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2|15.3|24.2|7.8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|4.9|8.2|3.5|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2.9|1.9|14.4|3.1|9.3|4.7|2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2.9|1.9|14.4|3.1|9.3|4.7|2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2.9|1.9|14.4|3.1|9.3|4.7|2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9|0.5|1.3|0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1189</Words>
  <Application>Microsoft Macintosh PowerPoint</Application>
  <PresentationFormat>Overhead</PresentationFormat>
  <Paragraphs>323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Helvetica Neue Medium</vt:lpstr>
      <vt:lpstr>Mangal</vt:lpstr>
      <vt:lpstr>ＭＳ Ｐゴシック</vt:lpstr>
      <vt:lpstr>Arial</vt:lpstr>
      <vt:lpstr>Office Theme</vt:lpstr>
      <vt:lpstr>1_Office Theme</vt:lpstr>
      <vt:lpstr>2_Office Theme</vt:lpstr>
      <vt:lpstr>3_Office Theme</vt:lpstr>
      <vt:lpstr>Spanner</vt:lpstr>
      <vt:lpstr>Why Google Built Spanner</vt:lpstr>
      <vt:lpstr>Spanner: Google’s Globally-Distributed Database  OSDI 2012</vt:lpstr>
      <vt:lpstr>Google’s Setting</vt:lpstr>
      <vt:lpstr>Scale-out vs. Fault Tolerance</vt:lpstr>
      <vt:lpstr>Read-Only Transactions</vt:lpstr>
      <vt:lpstr>Make Read-Only Txns Efficient</vt:lpstr>
      <vt:lpstr>Disruptive idea:  Do clocks really need to be                arbitrarily unsynchronized?  Can you engineer some max divergence?</vt:lpstr>
      <vt:lpstr>TrueTime </vt:lpstr>
      <vt:lpstr>TrueTime for Read-Only Txns</vt:lpstr>
      <vt:lpstr>Timestamps and TrueTime</vt:lpstr>
      <vt:lpstr>Commit Wait</vt:lpstr>
      <vt:lpstr>Commit Wait and Replication</vt:lpstr>
      <vt:lpstr>Client-Driven Transactions for Multi-Shard Transactions</vt:lpstr>
      <vt:lpstr>Commit Wait and 2PC</vt:lpstr>
      <vt:lpstr>Commit Wait and 2PC</vt:lpstr>
      <vt:lpstr>Commit Wait and 2PC</vt:lpstr>
      <vt:lpstr>Commit Wait and 2PC</vt:lpstr>
      <vt:lpstr>Example</vt:lpstr>
      <vt:lpstr>Disruptive idea:  Do clocks really need to be                arbitrarily unsynchronized?  Can you engineer some max divergence?</vt:lpstr>
      <vt:lpstr>TrueTime Architecture</vt:lpstr>
      <vt:lpstr>TrueTime Implementation</vt:lpstr>
      <vt:lpstr>Spanner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26</cp:revision>
  <cp:lastPrinted>2018-11-16T21:49:56Z</cp:lastPrinted>
  <dcterms:created xsi:type="dcterms:W3CDTF">2018-09-09T13:59:16Z</dcterms:created>
  <dcterms:modified xsi:type="dcterms:W3CDTF">2018-11-16T21:52:42Z</dcterms:modified>
</cp:coreProperties>
</file>