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22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8" r:id="rId34"/>
    <p:sldId id="329" r:id="rId35"/>
    <p:sldId id="277" r:id="rId36"/>
    <p:sldId id="331" r:id="rId37"/>
    <p:sldId id="279" r:id="rId38"/>
    <p:sldId id="334" r:id="rId39"/>
    <p:sldId id="335" r:id="rId40"/>
    <p:sldId id="320" r:id="rId4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68478"/>
  </p:normalViewPr>
  <p:slideViewPr>
    <p:cSldViewPr snapToGrid="0" snapToObjects="1">
      <p:cViewPr varScale="1">
        <p:scale>
          <a:sx n="103" d="100"/>
          <a:sy n="103" d="100"/>
        </p:scale>
        <p:origin x="2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3D41-9F8A-0142-BD48-70FBBF9A856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1C3E-C8F4-304B-9A0B-6B299DA7B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 smtClean="0"/>
              <a:t>Sum</a:t>
            </a:r>
            <a:r>
              <a:rPr lang="en-US" baseline="0" dirty="0" smtClean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6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41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check t Time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2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check t Time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7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2PL</a:t>
            </a:r>
            <a:r>
              <a:rPr lang="en-US" baseline="0" dirty="0" smtClean="0"/>
              <a:t> also uses 2PC, but we’ll leave discussing that to the Spanner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Read-write conflict because</a:t>
            </a:r>
            <a:r>
              <a:rPr lang="en-US" b="1" baseline="0" dirty="0" smtClean="0"/>
              <a:t> changing their order changes the result</a:t>
            </a:r>
          </a:p>
          <a:p>
            <a:r>
              <a:rPr lang="en-US" b="1" baseline="0" dirty="0" smtClean="0"/>
              <a:t>Write-write conflict because changing their order changes the result</a:t>
            </a:r>
          </a:p>
          <a:p>
            <a:r>
              <a:rPr lang="en-US" b="1" baseline="0" dirty="0" smtClean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Atomic Commit and Concurrency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15</a:t>
            </a:r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Unilateral Abort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8F00"/>
                </a:solidFill>
              </a:rPr>
              <a:t>Any</a:t>
            </a:r>
            <a:r>
              <a:rPr lang="en-US" dirty="0" smtClean="0"/>
              <a:t> participant can cause an abort</a:t>
            </a:r>
          </a:p>
          <a:p>
            <a:endParaRPr lang="en-US" dirty="0"/>
          </a:p>
          <a:p>
            <a:r>
              <a:rPr lang="en-US" dirty="0" smtClean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 smtClean="0"/>
              <a:t>Common reasons to abort:</a:t>
            </a:r>
          </a:p>
          <a:p>
            <a:pPr lvl="1"/>
            <a:r>
              <a:rPr lang="en-US" dirty="0" smtClean="0"/>
              <a:t>Cannot acquire required lock</a:t>
            </a:r>
          </a:p>
          <a:p>
            <a:pPr lvl="1"/>
            <a:r>
              <a:rPr lang="en-US" dirty="0" smtClean="0"/>
              <a:t>No memory or disk space available to do write</a:t>
            </a:r>
          </a:p>
          <a:p>
            <a:pPr lvl="1"/>
            <a:r>
              <a:rPr lang="en-US" dirty="0" smtClean="0"/>
              <a:t>Transaction constraint fails</a:t>
            </a:r>
          </a:p>
          <a:p>
            <a:pPr lvl="2"/>
            <a:r>
              <a:rPr lang="en-US" dirty="0" smtClean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 smtClean="0"/>
              <a:t>Q: Why do we want unilateral abort for atomic commit?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All-or-nothing</a:t>
            </a:r>
          </a:p>
          <a:p>
            <a:endParaRPr lang="en-US" dirty="0" smtClean="0"/>
          </a:p>
          <a:p>
            <a:r>
              <a:rPr lang="en-US" dirty="0" smtClean="0"/>
              <a:t>Unilateral abort</a:t>
            </a:r>
          </a:p>
          <a:p>
            <a:endParaRPr lang="en-US" dirty="0" smtClean="0"/>
          </a:p>
          <a:p>
            <a:r>
              <a:rPr lang="en-US" dirty="0" smtClean="0"/>
              <a:t>Two-phase commit</a:t>
            </a:r>
          </a:p>
          <a:p>
            <a:pPr lvl="1"/>
            <a:r>
              <a:rPr lang="en-US" dirty="0" smtClean="0"/>
              <a:t>Prepare -&gt; Commit/abort</a:t>
            </a:r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Atomic Commit</a:t>
            </a:r>
          </a:p>
          <a:p>
            <a:pPr lvl="1"/>
            <a:r>
              <a:rPr lang="en-US" dirty="0" smtClean="0"/>
              <a:t>Two-phase commit (2PC)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Strict </a:t>
            </a:r>
            <a:r>
              <a:rPr lang="en-US" dirty="0" err="1"/>
              <a:t>s</a:t>
            </a:r>
            <a:r>
              <a:rPr lang="en-US" dirty="0" err="1" smtClean="0"/>
              <a:t>erializability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Concurrency Control:</a:t>
            </a:r>
          </a:p>
          <a:p>
            <a:pPr lvl="1"/>
            <a:r>
              <a:rPr lang="en-US" dirty="0" smtClean="0"/>
              <a:t>Two-phase locking (2PL)</a:t>
            </a:r>
          </a:p>
          <a:p>
            <a:pPr lvl="1"/>
            <a:r>
              <a:rPr lang="en-US" dirty="0" smtClean="0"/>
              <a:t>Optimistic concurrency control (OCC)</a:t>
            </a:r>
          </a:p>
        </p:txBody>
      </p:sp>
    </p:spTree>
    <p:extLst>
      <p:ext uri="{BB962C8B-B14F-4D97-AF65-F5344CB8AC3E}">
        <p14:creationId xmlns:p14="http://schemas.microsoft.com/office/powerpoint/2010/main" val="13382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Two Concurrent </a:t>
            </a:r>
            <a:r>
              <a:rPr lang="en-US" dirty="0">
                <a:ea typeface="Helvetica Neue Medium" charset="0"/>
                <a:cs typeface="Helvetica Neue Medium" charset="0"/>
              </a:rPr>
              <a:t>T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ransactions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286528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 smtClean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</a:t>
            </a:r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+ b</a:t>
            </a:r>
            <a:endParaRPr lang="en-US" sz="2600" dirty="0" smtClean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  <a:p>
            <a:pPr algn="l"/>
            <a:r>
              <a:rPr lang="en-US" sz="26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988283" y="1622541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1800" u="sng" dirty="0" smtClean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18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</a:t>
            </a:r>
            <a:r>
              <a:rPr lang="en-US" sz="18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write(A, </a:t>
            </a:r>
            <a:r>
              <a:rPr lang="en-US" sz="18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a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−10)</a:t>
            </a:r>
          </a:p>
          <a:p>
            <a:pPr algn="l"/>
            <a:r>
              <a:rPr lang="en-US" sz="18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 </a:t>
            </a:r>
            <a:r>
              <a:rPr lang="en-US" sz="18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read(B)</a:t>
            </a:r>
            <a:endParaRPr lang="en-US" sz="1800" dirty="0">
              <a:latin typeface="Helvetica Neue Medium" charset="0"/>
              <a:ea typeface="Helvetica Neue Medium" charset="0"/>
              <a:cs typeface="Helvetica Neue Medium" charset="0"/>
              <a:sym typeface="Wingdings"/>
            </a:endParaRPr>
          </a:p>
          <a:p>
            <a:pPr algn="l"/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</a:t>
            </a:r>
            <a:r>
              <a:rPr lang="en-US" sz="18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+10)</a:t>
            </a:r>
          </a:p>
          <a:p>
            <a:pPr algn="l"/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sz="1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8F00"/>
                </a:solidFill>
              </a:rPr>
              <a:t>Isolation</a:t>
            </a:r>
            <a:r>
              <a:rPr lang="en-US" sz="3000" b="1" dirty="0">
                <a:solidFill>
                  <a:srgbClr val="FF8F00"/>
                </a:solidFill>
              </a:rPr>
              <a:t>: </a:t>
            </a:r>
            <a:r>
              <a:rPr lang="en-US" sz="3000" b="1" dirty="0" smtClean="0"/>
              <a:t>sum</a:t>
            </a:r>
            <a:r>
              <a:rPr lang="en-US" sz="3000" dirty="0" smtClean="0"/>
              <a:t> appears to happen </a:t>
            </a:r>
            <a:r>
              <a:rPr lang="en-US" sz="3000" dirty="0"/>
              <a:t>either </a:t>
            </a:r>
            <a:r>
              <a:rPr lang="en-US" sz="3000" dirty="0" smtClean="0"/>
              <a:t>completely before </a:t>
            </a:r>
            <a:r>
              <a:rPr lang="en-US" sz="3000" dirty="0"/>
              <a:t>or </a:t>
            </a:r>
            <a:r>
              <a:rPr lang="en-US" sz="3000" dirty="0" smtClean="0"/>
              <a:t>completely after </a:t>
            </a:r>
            <a:r>
              <a:rPr lang="en-US" sz="3000" b="1" dirty="0" smtClean="0"/>
              <a:t>transfer</a:t>
            </a:r>
            <a:endParaRPr lang="en-US" sz="3000" dirty="0"/>
          </a:p>
          <a:p>
            <a:pPr lvl="1"/>
            <a:r>
              <a:rPr lang="en-US" sz="3000" dirty="0" smtClean="0"/>
              <a:t>i.e., it appears that all operations of a transaction happened together</a:t>
            </a:r>
            <a:endParaRPr lang="en-US" sz="3000" i="1" dirty="0" smtClean="0"/>
          </a:p>
          <a:p>
            <a:pPr lvl="1"/>
            <a:endParaRPr lang="en-US" sz="3000" i="1" dirty="0"/>
          </a:p>
          <a:p>
            <a:pPr lvl="1"/>
            <a:endParaRPr lang="en-US" sz="3000" i="1" dirty="0" smtClean="0"/>
          </a:p>
          <a:p>
            <a:r>
              <a:rPr lang="en-US" sz="3000" i="1" dirty="0" smtClean="0"/>
              <a:t>Schedule</a:t>
            </a:r>
            <a:r>
              <a:rPr lang="en-US" sz="3000" dirty="0" smtClean="0"/>
              <a:t> for transactions is an ordering of the operations performed by those transactions</a:t>
            </a:r>
            <a:endParaRPr lang="en-US" sz="3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</a:t>
            </a:r>
            <a:r>
              <a:rPr lang="en-US" dirty="0"/>
              <a:t>B</a:t>
            </a:r>
            <a:r>
              <a:rPr lang="en-US" dirty="0" smtClean="0"/>
              <a:t>etween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1820863" algn="l"/>
                <a:tab pos="5026025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63" algn="l"/>
                <a:tab pos="5026025" algn="l"/>
              </a:tabLst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4448175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transfer</a:t>
            </a:r>
            <a:r>
              <a:rPr lang="en-US" sz="2800" dirty="0">
                <a:ea typeface="Helvetica Neue Medium" charset="0"/>
                <a:cs typeface="Helvetica Neue Medium" charset="0"/>
              </a:rPr>
              <a:t>: 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 smtClean="0"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444817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 smtClean="0"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63" algn="l"/>
                <a:tab pos="3713163" algn="l"/>
                <a:tab pos="5140325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63" algn="l"/>
                <a:tab pos="3713163" algn="l"/>
                <a:tab pos="5140325" algn="l"/>
              </a:tabLst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2906713" algn="l"/>
                <a:tab pos="4335463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transfer</a:t>
            </a:r>
            <a:r>
              <a:rPr lang="en-US" sz="2800" dirty="0">
                <a:ea typeface="Helvetica Neue Medium" charset="0"/>
                <a:cs typeface="Helvetica Neue Medium" charset="0"/>
              </a:rPr>
              <a:t>: 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 smtClean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2906713" algn="l"/>
                <a:tab pos="43354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 smtClean="0">
                <a:ea typeface="Helvetica Neue Medium" charset="0"/>
                <a:cs typeface="Helvetica Neue Medium" charset="0"/>
              </a:rPr>
              <a:t>©</a:t>
            </a: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Time </a:t>
            </a:r>
            <a:r>
              <a:rPr lang="en-US" sz="2800" dirty="0" smtClean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© = commit</a:t>
            </a:r>
            <a:endParaRPr lang="en-US" sz="2800" dirty="0" smtClean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Helvetica Neue Medium" charset="0"/>
                <a:cs typeface="Helvetica Neue Medium" charset="0"/>
              </a:rPr>
              <a:t>Problem from Concurrent Execution</a:t>
            </a:r>
            <a:endParaRPr lang="en-US" sz="36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67353" y="1813414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84963" y="1813414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67353" y="4140404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30337" y="412324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completely before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completely after 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i.e., it appears that all operations of a transaction happened together</a:t>
            </a:r>
            <a:endParaRPr lang="en-US" sz="3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 smtClean="0"/>
              <a:t>Given a schedule of operations:</a:t>
            </a:r>
          </a:p>
          <a:p>
            <a:pPr lvl="1"/>
            <a:r>
              <a:rPr lang="en-US" sz="3000" i="1" dirty="0" smtClean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T</a:t>
            </a:r>
            <a:r>
              <a:rPr lang="en-US" dirty="0" smtClean="0"/>
              <a:t>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Two </a:t>
            </a:r>
            <a:r>
              <a:rPr lang="en-US" sz="2800" b="1" dirty="0" smtClean="0"/>
              <a:t>operations</a:t>
            </a:r>
            <a:r>
              <a:rPr lang="en-US" sz="2800" dirty="0" smtClean="0"/>
              <a:t> from</a:t>
            </a:r>
            <a:r>
              <a:rPr lang="en-US" sz="2800" b="1" dirty="0" smtClean="0"/>
              <a:t> different transactions </a:t>
            </a: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FF8F00"/>
                </a:solidFill>
              </a:rPr>
              <a:t>conflicting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if: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They </a:t>
            </a:r>
            <a:r>
              <a:rPr lang="en-US" sz="2800" b="1" dirty="0" smtClean="0"/>
              <a:t>read</a:t>
            </a:r>
            <a:r>
              <a:rPr lang="en-US" sz="2800" dirty="0" smtClean="0"/>
              <a:t> and </a:t>
            </a:r>
            <a:r>
              <a:rPr lang="en-US" sz="2800" b="1" dirty="0" smtClean="0"/>
              <a:t>write</a:t>
            </a:r>
            <a:r>
              <a:rPr lang="en-US" sz="2800" dirty="0" smtClean="0"/>
              <a:t> to the </a:t>
            </a:r>
            <a:r>
              <a:rPr lang="en-US" sz="2800" b="1" dirty="0" smtClean="0"/>
              <a:t>same data item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 smtClean="0"/>
              <a:t>write</a:t>
            </a:r>
            <a:r>
              <a:rPr lang="en-US" sz="2800" dirty="0" smtClean="0"/>
              <a:t> and </a:t>
            </a:r>
            <a:r>
              <a:rPr lang="en-US" sz="2800" b="1" dirty="0" smtClean="0"/>
              <a:t>write</a:t>
            </a:r>
            <a:r>
              <a:rPr lang="en-US" sz="2800" dirty="0" smtClean="0"/>
              <a:t> to the </a:t>
            </a:r>
            <a:r>
              <a:rPr lang="en-US" sz="2800" b="1" dirty="0" smtClean="0"/>
              <a:t>same data item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b="1" dirty="0" smtClean="0"/>
              <a:t>schedules</a:t>
            </a:r>
            <a:r>
              <a:rPr lang="en-US" sz="2800" dirty="0" smtClean="0"/>
              <a:t> are </a:t>
            </a:r>
            <a:r>
              <a:rPr lang="en-US" sz="2800" b="1" dirty="0" smtClean="0">
                <a:solidFill>
                  <a:srgbClr val="FF8F00"/>
                </a:solidFill>
              </a:rPr>
              <a:t>equivalent</a:t>
            </a:r>
            <a:r>
              <a:rPr lang="en-US" sz="2800" dirty="0" smtClean="0">
                <a:solidFill>
                  <a:srgbClr val="FF8F00"/>
                </a:solidFill>
              </a:rPr>
              <a:t> </a:t>
            </a:r>
            <a:r>
              <a:rPr lang="en-US" sz="2800" dirty="0" smtClean="0"/>
              <a:t>if: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They contain the same transactions and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They </a:t>
            </a:r>
            <a:r>
              <a:rPr lang="en-US" sz="2800" b="1" dirty="0" smtClean="0"/>
              <a:t>order</a:t>
            </a:r>
            <a:r>
              <a:rPr lang="en-US" sz="2800" dirty="0" smtClean="0"/>
              <a:t> all </a:t>
            </a:r>
            <a:r>
              <a:rPr lang="en-US" sz="2800" b="1" dirty="0" smtClean="0"/>
              <a:t>conflicting</a:t>
            </a:r>
            <a:r>
              <a:rPr lang="en-US" sz="2800" dirty="0" smtClean="0"/>
              <a:t> operations of non-aborting transactions in the </a:t>
            </a:r>
            <a:r>
              <a:rPr lang="en-US" sz="2800" b="1" dirty="0" smtClean="0"/>
              <a:t>same way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of Schedules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schedule is </a:t>
            </a:r>
            <a:r>
              <a:rPr lang="en-US" sz="2800" b="1" dirty="0" smtClean="0">
                <a:solidFill>
                  <a:srgbClr val="FF8F00"/>
                </a:solidFill>
              </a:rPr>
              <a:t>serializable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if it is equivalent to some serial schedule</a:t>
            </a:r>
          </a:p>
          <a:p>
            <a:pPr lvl="1"/>
            <a:r>
              <a:rPr lang="en-US" sz="2800" dirty="0" smtClean="0"/>
              <a:t>i.e., non-conflicting operations can be reordered to get a serial schedule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 smtClean="0"/>
              <a:t>i.e., non-conflicting operations can be reordered to get a serial schedule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  <a:tabLst>
                <a:tab pos="1820863" algn="l"/>
                <a:tab pos="2968625" algn="l"/>
                <a:tab pos="3484563" algn="l"/>
                <a:tab pos="5254625" algn="l"/>
              </a:tabLst>
            </a:pPr>
            <a:r>
              <a:rPr lang="en-US" sz="2800" b="1" dirty="0"/>
              <a:t>transfer:</a:t>
            </a:r>
            <a:r>
              <a:rPr lang="en-US" sz="2800" dirty="0"/>
              <a:t> 	r</a:t>
            </a:r>
            <a:r>
              <a:rPr lang="en-US" sz="2800" baseline="-25000" dirty="0"/>
              <a:t>A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  		r</a:t>
            </a:r>
            <a:r>
              <a:rPr lang="en-US" sz="2800" baseline="-25000" dirty="0"/>
              <a:t>B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  </a:t>
            </a:r>
            <a:r>
              <a:rPr lang="de-DE" sz="2800" b="1" dirty="0">
                <a:solidFill>
                  <a:prstClr val="black"/>
                </a:solidFill>
              </a:rPr>
              <a:t>©</a:t>
            </a:r>
            <a:endParaRPr lang="en-US" sz="2800" b="1" u="sng" baseline="30000" dirty="0"/>
          </a:p>
          <a:p>
            <a:pPr marL="0" indent="0">
              <a:buNone/>
              <a:tabLst>
                <a:tab pos="1820863" algn="l"/>
                <a:tab pos="2968625" algn="l"/>
                <a:tab pos="3484563" algn="l"/>
                <a:tab pos="5254625" algn="l"/>
              </a:tabLst>
            </a:pPr>
            <a:r>
              <a:rPr lang="en-US" sz="2800" b="1" dirty="0"/>
              <a:t>sum:</a:t>
            </a:r>
            <a:r>
              <a:rPr lang="en-US" sz="2800" dirty="0"/>
              <a:t> 		r</a:t>
            </a:r>
            <a:r>
              <a:rPr lang="en-US" sz="2800" baseline="-25000" dirty="0"/>
              <a:t>A</a:t>
            </a:r>
            <a:r>
              <a:rPr lang="en-US" sz="2800" dirty="0"/>
              <a:t>  </a:t>
            </a:r>
            <a:r>
              <a:rPr lang="en-US" sz="2800" dirty="0" smtClean="0"/>
              <a:t>		r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 </a:t>
            </a:r>
            <a:r>
              <a:rPr lang="de-DE" sz="2800" b="1" dirty="0"/>
              <a:t>©</a:t>
            </a:r>
            <a:endParaRPr lang="en-US" sz="2800" b="1" dirty="0"/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b="1" dirty="0" smtClean="0"/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b="1" dirty="0" smtClean="0"/>
              <a:t>Time </a:t>
            </a:r>
            <a:r>
              <a:rPr lang="en-US" sz="2800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b="1" dirty="0"/>
              <a:t>© = </a:t>
            </a:r>
            <a:r>
              <a:rPr lang="en-US" sz="2800" b="1" dirty="0" smtClean="0"/>
              <a:t>commit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Serializable </a:t>
            </a:r>
            <a:r>
              <a:rPr lang="en-US" dirty="0"/>
              <a:t>S</a:t>
            </a:r>
            <a:r>
              <a:rPr lang="en-US" dirty="0" smtClean="0"/>
              <a:t>chedule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2118" y="5216714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9321" y="436386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20700" y="401000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24793" y="401000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10831" y="4739164"/>
            <a:ext cx="28216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3895" y="3888638"/>
            <a:ext cx="4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8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312365" y="3852757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Atomic Commit</a:t>
            </a:r>
          </a:p>
          <a:p>
            <a:pPr lvl="1"/>
            <a:r>
              <a:rPr lang="en-US" dirty="0" smtClean="0"/>
              <a:t>Two-phase commit (2PC)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Strict </a:t>
            </a:r>
            <a:r>
              <a:rPr lang="en-US" dirty="0" err="1"/>
              <a:t>s</a:t>
            </a:r>
            <a:r>
              <a:rPr lang="en-US" dirty="0" err="1" smtClean="0"/>
              <a:t>erializability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Concurrency Control:</a:t>
            </a:r>
          </a:p>
          <a:p>
            <a:pPr lvl="1"/>
            <a:r>
              <a:rPr lang="en-US" dirty="0" smtClean="0"/>
              <a:t>Two-phase locking (2PL)</a:t>
            </a:r>
          </a:p>
          <a:p>
            <a:pPr lvl="1"/>
            <a:r>
              <a:rPr lang="en-US" dirty="0" smtClean="0"/>
              <a:t>Optimistic concurrency control (OCC)</a:t>
            </a:r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serializable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operations can be reordered to get a serial schedule</a:t>
            </a:r>
          </a:p>
          <a:p>
            <a:pPr marL="0" indent="0">
              <a:buNone/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2968625" algn="l"/>
                <a:tab pos="3484563" algn="l"/>
                <a:tab pos="444817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	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2968625" algn="l"/>
                <a:tab pos="3484563" algn="l"/>
                <a:tab pos="444817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Time </a:t>
            </a:r>
            <a:r>
              <a:rPr lang="en-US" sz="28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© =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commit</a:t>
            </a:r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-Serializable </a:t>
            </a:r>
            <a:r>
              <a:rPr lang="en-US" dirty="0">
                <a:ea typeface="Helvetica Neue Medium" charset="0"/>
                <a:cs typeface="Helvetica Neue Medium" charset="0"/>
              </a:rPr>
              <a:t>S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chedule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621" y="5321264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  <a:endParaRPr lang="en-US" sz="2400" dirty="0" smtClean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26392" y="4468410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64931" y="411455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02641" y="4114555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20502" y="5329674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  <a:endParaRPr lang="en-US" sz="2400" dirty="0" smtClean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80400" y="4473505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8019" y="5222856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749861" cy="225562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Linearizability: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 guarantee about </a:t>
            </a:r>
            <a:r>
              <a:rPr lang="en-US" b="1" dirty="0" smtClean="0"/>
              <a:t>single</a:t>
            </a:r>
            <a:r>
              <a:rPr lang="en-US" dirty="0" smtClean="0"/>
              <a:t> operations on </a:t>
            </a:r>
            <a:r>
              <a:rPr lang="en-US" b="1" dirty="0" smtClean="0"/>
              <a:t>single</a:t>
            </a:r>
            <a:r>
              <a:rPr lang="en-US" dirty="0" smtClean="0"/>
              <a:t> objects</a:t>
            </a:r>
          </a:p>
          <a:p>
            <a:pPr lvl="1"/>
            <a:r>
              <a:rPr lang="en-US" dirty="0" smtClean="0"/>
              <a:t>Once write completes, all </a:t>
            </a:r>
            <a:r>
              <a:rPr lang="en-US" dirty="0" smtClean="0"/>
              <a:t>reads that begin later should </a:t>
            </a:r>
            <a:r>
              <a:rPr lang="en-US" dirty="0" smtClean="0"/>
              <a:t>reflect that write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33473" y="1470346"/>
            <a:ext cx="3878291" cy="225562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Serializability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a guarantee about </a:t>
            </a:r>
            <a:r>
              <a:rPr lang="en-US" b="1" dirty="0"/>
              <a:t>transactions</a:t>
            </a:r>
            <a:r>
              <a:rPr lang="en-US" dirty="0"/>
              <a:t> over </a:t>
            </a:r>
            <a:r>
              <a:rPr lang="en-US" b="1" dirty="0"/>
              <a:t>one or more </a:t>
            </a:r>
            <a:r>
              <a:rPr lang="en-US" dirty="0"/>
              <a:t>objects</a:t>
            </a:r>
          </a:p>
          <a:p>
            <a:pPr lvl="1"/>
            <a:r>
              <a:rPr lang="en-US" dirty="0"/>
              <a:t>Doesn’t impose real-time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52400" y="423348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/>
            <a:r>
              <a:rPr lang="en-US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/>
            <a:r>
              <a:rPr lang="en-US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260951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255727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519445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626874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722616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696789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960019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5440" y="3927621"/>
            <a:ext cx="4250552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260951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498354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656736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5992" y="369678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6004" y="4176910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8065" y="3894566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440" y="1266175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707645" y="172784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67385" y="1266175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Atomic Commit</a:t>
            </a:r>
          </a:p>
          <a:p>
            <a:pPr lvl="1"/>
            <a:r>
              <a:rPr lang="en-US" dirty="0" smtClean="0"/>
              <a:t>Two-phase commit (2PC)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Strict </a:t>
            </a:r>
            <a:r>
              <a:rPr lang="en-US" dirty="0" err="1"/>
              <a:t>s</a:t>
            </a:r>
            <a:r>
              <a:rPr lang="en-US" dirty="0" err="1" smtClean="0"/>
              <a:t>erializability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Concurrency Control:</a:t>
            </a:r>
          </a:p>
          <a:p>
            <a:pPr lvl="1"/>
            <a:r>
              <a:rPr lang="en-US" dirty="0" smtClean="0"/>
              <a:t>Two-phase locking (2PL)</a:t>
            </a:r>
          </a:p>
          <a:p>
            <a:pPr lvl="1"/>
            <a:r>
              <a:rPr lang="en-US" dirty="0" smtClean="0"/>
              <a:t>Optimistic concurrency control (OCC)</a:t>
            </a:r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Concurrent execution can violate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need to </a:t>
            </a:r>
            <a:r>
              <a:rPr lang="en-US" b="1" dirty="0" smtClean="0">
                <a:solidFill>
                  <a:srgbClr val="FF8F00"/>
                </a:solidFill>
              </a:rPr>
              <a:t>control</a:t>
            </a:r>
            <a:r>
              <a:rPr lang="en-US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that concurrent execution so we do things a single machine executing transactions one at a time would</a:t>
            </a: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global lock</a:t>
            </a:r>
          </a:p>
          <a:p>
            <a:pPr lvl="1"/>
            <a:r>
              <a:rPr lang="en-US" dirty="0" smtClean="0"/>
              <a:t>Acquire the lock when transaction starts</a:t>
            </a:r>
          </a:p>
          <a:p>
            <a:pPr lvl="1"/>
            <a:r>
              <a:rPr lang="en-US" dirty="0" smtClean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 smtClean="0"/>
              <a:t>Provides strict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 smtClean="0"/>
              <a:t>No concurrency at all</a:t>
            </a:r>
          </a:p>
          <a:p>
            <a:pPr lvl="1"/>
            <a:r>
              <a:rPr lang="en-US" dirty="0" smtClean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Concurrency Control Strawman #1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91254"/>
          </a:xfrm>
        </p:spPr>
        <p:txBody>
          <a:bodyPr>
            <a:normAutofit/>
          </a:bodyPr>
          <a:lstStyle/>
          <a:p>
            <a:r>
              <a:rPr lang="en-US" dirty="0" smtClean="0"/>
              <a:t>Locks maintained on each shard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Transaction requests lock for a data item</a:t>
            </a:r>
          </a:p>
          <a:p>
            <a:pPr lvl="1"/>
            <a:r>
              <a:rPr lang="en-US" dirty="0" smtClean="0"/>
              <a:t>Shard grants </a:t>
            </a:r>
            <a:r>
              <a:rPr lang="en-US" dirty="0" smtClean="0"/>
              <a:t>or denies lock</a:t>
            </a:r>
          </a:p>
          <a:p>
            <a:pPr lvl="1"/>
            <a:endParaRPr lang="en-US" dirty="0"/>
          </a:p>
          <a:p>
            <a:r>
              <a:rPr lang="en-US" dirty="0" smtClean="0"/>
              <a:t>Lock types</a:t>
            </a:r>
          </a:p>
          <a:p>
            <a:pPr lvl="1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dirty="0" smtClean="0"/>
              <a:t> Need to have before read object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dirty="0" smtClean="0"/>
              <a:t> Need to have before write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9861" y="4967654"/>
          <a:ext cx="6084278" cy="1371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/>
                <a:gridCol w="1758372"/>
                <a:gridCol w="2154117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Shared (S)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Exclusive (X)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Shared (S)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Exclusive (X)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63" algn="l"/>
                <a:tab pos="3082925" algn="l"/>
                <a:tab pos="58848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◢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	◢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 smtClean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63" algn="l"/>
                <a:tab pos="3082925" algn="l"/>
                <a:tab pos="58848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 smtClean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8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© = commit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</a:pPr>
            <a:r>
              <a:rPr lang="en-US" sz="2800" dirty="0" smtClean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800" dirty="0" err="1" smtClean="0">
                <a:ea typeface="Helvetica Neue Medium" charset="0"/>
                <a:cs typeface="Helvetica Neue Medium" charset="0"/>
              </a:rPr>
              <a:t>eXclusive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Concurrency Control Strawman </a:t>
            </a:r>
            <a:r>
              <a:rPr lang="en-US" sz="3600" dirty="0" smtClean="0">
                <a:ea typeface="Helvetica Neue Medium" charset="0"/>
                <a:cs typeface="Helvetica Neue Medium" charset="0"/>
              </a:rPr>
              <a:t>#2</a:t>
            </a:r>
            <a:endParaRPr lang="en-US" sz="36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369" y="3946676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3476050" y="278193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2PL rule: Once a transaction has released a lock it is not allowed to obtain any other locks</a:t>
            </a:r>
          </a:p>
          <a:p>
            <a:pPr lvl="1"/>
            <a:r>
              <a:rPr lang="en-US" sz="2400" dirty="0" smtClean="0"/>
              <a:t>Growing phase: transaction acquires locks</a:t>
            </a:r>
          </a:p>
          <a:p>
            <a:pPr lvl="1"/>
            <a:r>
              <a:rPr lang="en-US" dirty="0"/>
              <a:t>S</a:t>
            </a:r>
            <a:r>
              <a:rPr lang="en-US" sz="2400" dirty="0" smtClean="0"/>
              <a:t>hrinking phase: transaction releases locks</a:t>
            </a:r>
          </a:p>
          <a:p>
            <a:endParaRPr lang="en-US" sz="2800" dirty="0"/>
          </a:p>
          <a:p>
            <a:r>
              <a:rPr lang="en-US" sz="2800" dirty="0" smtClean="0"/>
              <a:t>In practice:</a:t>
            </a:r>
          </a:p>
          <a:p>
            <a:pPr lvl="1"/>
            <a:r>
              <a:rPr lang="en-US" sz="2800" dirty="0" smtClean="0"/>
              <a:t>Growing </a:t>
            </a:r>
            <a:r>
              <a:rPr lang="en-US" sz="2800" dirty="0"/>
              <a:t>phase is the entire </a:t>
            </a:r>
            <a:r>
              <a:rPr lang="en-US" sz="2800" dirty="0" smtClean="0"/>
              <a:t>transaction</a:t>
            </a:r>
          </a:p>
          <a:p>
            <a:pPr lvl="1"/>
            <a:r>
              <a:rPr lang="en-US" sz="2800" dirty="0" smtClean="0"/>
              <a:t>Shrinking </a:t>
            </a:r>
            <a:r>
              <a:rPr lang="en-US" sz="2800" dirty="0"/>
              <a:t>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</a:t>
            </a:r>
            <a:r>
              <a:rPr lang="en-US" dirty="0"/>
              <a:t>L</a:t>
            </a:r>
            <a:r>
              <a:rPr lang="en-US" dirty="0" smtClean="0"/>
              <a:t>ocking (2PL)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63" algn="l"/>
                <a:tab pos="3082925" algn="l"/>
                <a:tab pos="58848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63" algn="l"/>
                <a:tab pos="3082925" algn="l"/>
                <a:tab pos="58848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8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8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 smtClean="0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042" y="433460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6750114" y="3033345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4715568" y="3411415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Atomic: All or nothing</a:t>
            </a:r>
          </a:p>
          <a:p>
            <a:endParaRPr lang="en-US" dirty="0"/>
          </a:p>
          <a:p>
            <a:r>
              <a:rPr lang="en-US" dirty="0" smtClean="0"/>
              <a:t>Either all participants do something (commit) or no participant does anything (abort)</a:t>
            </a:r>
          </a:p>
          <a:p>
            <a:endParaRPr lang="en-US" dirty="0"/>
          </a:p>
          <a:p>
            <a:r>
              <a:rPr lang="en-US" dirty="0" smtClean="0"/>
              <a:t>Common use: commit a transaction that updates data on different shards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63" algn="l"/>
                <a:tab pos="2398713" algn="l"/>
                <a:tab pos="3135313" algn="l"/>
                <a:tab pos="4510088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:		◿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		◢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◢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 smtClean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63" algn="l"/>
                <a:tab pos="2398713" algn="l"/>
                <a:tab pos="3135313" algn="l"/>
                <a:tab pos="4510088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 smtClean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</a:t>
            </a:r>
            <a:r>
              <a:rPr lang="en-US" sz="2400" dirty="0" smtClean="0">
                <a:ea typeface="Helvetica Neue Medium" charset="0"/>
                <a:cs typeface="Helvetica Neue Medium" charset="0"/>
              </a:rPr>
              <a:t>S-unlock; ✻ = release all locks</a:t>
            </a:r>
            <a:endParaRPr lang="en-US" sz="2400" dirty="0">
              <a:ea typeface="Helvetica Neue Medium" charset="0"/>
              <a:cs typeface="Helvetica Neue Medium" charset="0"/>
            </a:endParaRP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a typeface="Helvetica Neue Medium" charset="0"/>
                <a:cs typeface="Helvetica Neue Medium" charset="0"/>
              </a:rPr>
              <a:t>2PL and Transaction </a:t>
            </a:r>
            <a:r>
              <a:rPr lang="en-US" sz="3800" dirty="0">
                <a:ea typeface="Helvetica Neue Medium" charset="0"/>
                <a:cs typeface="Helvetica Neue Medium" charset="0"/>
              </a:rPr>
              <a:t>C</a:t>
            </a:r>
            <a:r>
              <a:rPr lang="en-US" sz="3800" dirty="0" smtClean="0">
                <a:ea typeface="Helvetica Neue Medium" charset="0"/>
                <a:cs typeface="Helvetica Neue Medium" charset="0"/>
              </a:rPr>
              <a:t>oncurrency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502" y="4211515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2968625" algn="l"/>
                <a:tab pos="3484563" algn="l"/>
                <a:tab pos="52546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smtClean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 smtClean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63" algn="l"/>
                <a:tab pos="2968625" algn="l"/>
                <a:tab pos="3484563" algn="l"/>
                <a:tab pos="5254625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 smtClean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endParaRPr lang="en-US" sz="24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63" algn="l"/>
                <a:tab pos="5026025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  <a:endParaRPr lang="en-US" sz="24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endParaRPr lang="en-US" sz="2800" dirty="0" smtClean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Helvetica Neue Medium" charset="0"/>
                <a:cs typeface="Helvetica Neue Medium" charset="0"/>
              </a:rPr>
              <a:t>2PL Doesn’t </a:t>
            </a:r>
            <a:r>
              <a:rPr lang="en-US" sz="3600" dirty="0">
                <a:ea typeface="Helvetica Neue Medium" charset="0"/>
                <a:cs typeface="Helvetica Neue Medium" charset="0"/>
              </a:rPr>
              <a:t>E</a:t>
            </a:r>
            <a:r>
              <a:rPr lang="en-US" sz="3600" dirty="0" smtClean="0">
                <a:ea typeface="Helvetica Neue Medium" charset="0"/>
                <a:cs typeface="Helvetica Neue Medium" charset="0"/>
              </a:rPr>
              <a:t>xploit </a:t>
            </a:r>
            <a:r>
              <a:rPr lang="en-US" sz="3600" dirty="0">
                <a:ea typeface="Helvetica Neue Medium" charset="0"/>
                <a:cs typeface="Helvetica Neue Medium" charset="0"/>
              </a:rPr>
              <a:t>A</a:t>
            </a:r>
            <a:r>
              <a:rPr lang="en-US" sz="3600" dirty="0" smtClean="0">
                <a:ea typeface="Helvetica Neue Medium" charset="0"/>
                <a:cs typeface="Helvetica Neue Medium" charset="0"/>
              </a:rPr>
              <a:t>ll Opportunities</a:t>
            </a:r>
            <a:br>
              <a:rPr lang="en-US" sz="3600" dirty="0" smtClean="0">
                <a:ea typeface="Helvetica Neue Medium" charset="0"/>
                <a:cs typeface="Helvetica Neue Medium" charset="0"/>
              </a:rPr>
            </a:br>
            <a:r>
              <a:rPr lang="en-US" sz="3600" dirty="0" smtClean="0">
                <a:ea typeface="Helvetica Neue Medium" charset="0"/>
                <a:cs typeface="Helvetica Neue Medium" charset="0"/>
              </a:rPr>
              <a:t>For </a:t>
            </a:r>
            <a:r>
              <a:rPr lang="en-US" sz="3600" dirty="0">
                <a:ea typeface="Helvetica Neue Medium" charset="0"/>
                <a:cs typeface="Helvetica Neue Medium" charset="0"/>
              </a:rPr>
              <a:t>C</a:t>
            </a:r>
            <a:r>
              <a:rPr lang="en-US" sz="3600" dirty="0" smtClean="0">
                <a:ea typeface="Helvetica Neue Medium" charset="0"/>
                <a:cs typeface="Helvetica Neue Medium" charset="0"/>
              </a:rPr>
              <a:t>oncurrency</a:t>
            </a:r>
            <a:endParaRPr lang="en-US" sz="36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518" y="3985529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</a:t>
            </a:r>
            <a:r>
              <a:rPr lang="en-US" sz="280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interleaved schedule</a:t>
            </a:r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do if a lock is unavailable?</a:t>
            </a:r>
          </a:p>
          <a:p>
            <a:pPr lvl="1"/>
            <a:r>
              <a:rPr lang="en-US" dirty="0" smtClean="0"/>
              <a:t>Give up immediately?</a:t>
            </a:r>
          </a:p>
          <a:p>
            <a:pPr lvl="1"/>
            <a:r>
              <a:rPr lang="en-US" dirty="0" smtClean="0"/>
              <a:t>Wait forever?</a:t>
            </a:r>
          </a:p>
          <a:p>
            <a:pPr lvl="1"/>
            <a:endParaRPr lang="en-US" dirty="0"/>
          </a:p>
          <a:p>
            <a:r>
              <a:rPr lang="en-US" dirty="0" smtClean="0"/>
              <a:t>Waiting for a lock can result in </a:t>
            </a:r>
            <a:r>
              <a:rPr lang="en-US" dirty="0" smtClean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 smtClean="0"/>
              <a:t>Transfer has A locked, waiting on B</a:t>
            </a:r>
          </a:p>
          <a:p>
            <a:pPr lvl="1"/>
            <a:r>
              <a:rPr lang="en-US" dirty="0" smtClean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 smtClean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2PL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Atomic Commit</a:t>
            </a:r>
          </a:p>
          <a:p>
            <a:pPr lvl="1"/>
            <a:r>
              <a:rPr lang="en-US" dirty="0" smtClean="0"/>
              <a:t>Two-phase commit (2PC)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Strict </a:t>
            </a:r>
            <a:r>
              <a:rPr lang="en-US" dirty="0" err="1"/>
              <a:t>s</a:t>
            </a:r>
            <a:r>
              <a:rPr lang="en-US" dirty="0" err="1" smtClean="0"/>
              <a:t>erializability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Concurrency Control:</a:t>
            </a:r>
          </a:p>
          <a:p>
            <a:pPr lvl="1"/>
            <a:r>
              <a:rPr lang="en-US" dirty="0" smtClean="0"/>
              <a:t>Two-phase locking (2PL)</a:t>
            </a:r>
          </a:p>
          <a:p>
            <a:pPr lvl="1"/>
            <a:r>
              <a:rPr lang="en-US" dirty="0" smtClean="0"/>
              <a:t>Optimistic concurrency control (OCC)</a:t>
            </a:r>
          </a:p>
        </p:txBody>
      </p:sp>
    </p:spTree>
    <p:extLst>
      <p:ext uri="{BB962C8B-B14F-4D97-AF65-F5344CB8AC3E}">
        <p14:creationId xmlns:p14="http://schemas.microsoft.com/office/powerpoint/2010/main" val="8218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2PL is Pessimistic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Acquires locks to prevent all possible violations of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leaves a lot of concurrency on the table that is okay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226245" cy="5316504"/>
          </a:xfrm>
        </p:spPr>
        <p:txBody>
          <a:bodyPr>
            <a:normAutofit/>
          </a:bodyPr>
          <a:lstStyle/>
          <a:p>
            <a:r>
              <a:rPr lang="en-US" dirty="0" smtClean="0"/>
              <a:t>Goal:   Low overhead for non-conflicting </a:t>
            </a:r>
            <a:r>
              <a:rPr lang="en-US" dirty="0" err="1" smtClean="0"/>
              <a:t>txns</a:t>
            </a:r>
            <a:endParaRPr lang="en-US" dirty="0" smtClean="0"/>
          </a:p>
          <a:p>
            <a:r>
              <a:rPr lang="en-US" dirty="0" smtClean="0"/>
              <a:t>Assume success!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rocess transaction as if would succeed</a:t>
            </a:r>
          </a:p>
          <a:p>
            <a:pPr lvl="1"/>
            <a:r>
              <a:rPr lang="en-US" dirty="0" smtClean="0"/>
              <a:t>Check for </a:t>
            </a:r>
            <a:r>
              <a:rPr lang="en-US" dirty="0" err="1" smtClean="0"/>
              <a:t>serializability</a:t>
            </a:r>
            <a:r>
              <a:rPr lang="en-US" dirty="0" smtClean="0"/>
              <a:t> only at commit time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fails, abort transaction</a:t>
            </a:r>
            <a:endParaRPr lang="en-US" dirty="0"/>
          </a:p>
          <a:p>
            <a:r>
              <a:rPr lang="en-US" dirty="0" smtClean="0"/>
              <a:t>Optimistic Concurrency Control (OCC) </a:t>
            </a:r>
          </a:p>
          <a:p>
            <a:pPr lvl="1"/>
            <a:r>
              <a:rPr lang="en-US" dirty="0" smtClean="0"/>
              <a:t>Higher performance when few conflicts vs. locking</a:t>
            </a:r>
          </a:p>
          <a:p>
            <a:pPr lvl="1"/>
            <a:r>
              <a:rPr lang="en-US" dirty="0" smtClean="0"/>
              <a:t>Lower performance when many conflicts vs</a:t>
            </a:r>
            <a:r>
              <a:rPr lang="en-US" dirty="0"/>
              <a:t>. locking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Optimistic!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967" y="5160507"/>
            <a:ext cx="8868033" cy="1246868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From Rococo paper in OSDI 2014.  Focus on 2PL vs. OCC.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Observe OCC better when write rate lower (fewer conflicts), worse than 2PL with write rate higher (more conflicts)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2PL vs OCC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91" y="1480400"/>
            <a:ext cx="5359694" cy="34923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4865" y="1325563"/>
            <a:ext cx="2928551" cy="335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201" t="5481" r="6516" b="64375"/>
          <a:stretch/>
        </p:blipFill>
        <p:spPr>
          <a:xfrm>
            <a:off x="5049279" y="1659176"/>
            <a:ext cx="1408671" cy="10527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8335" y="4436076"/>
            <a:ext cx="3529914" cy="53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Conflict Rate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9420"/>
            <a:ext cx="9316995" cy="54085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Optimistic Execution:</a:t>
            </a:r>
          </a:p>
          <a:p>
            <a:pPr lvl="1"/>
            <a:r>
              <a:rPr lang="en-US" sz="2400" dirty="0" smtClean="0"/>
              <a:t>Execute reads against shards</a:t>
            </a:r>
          </a:p>
          <a:p>
            <a:pPr lvl="1"/>
            <a:r>
              <a:rPr lang="en-US" dirty="0" smtClean="0"/>
              <a:t>Buffer writes locally</a:t>
            </a:r>
          </a:p>
          <a:p>
            <a:endParaRPr lang="en-US" dirty="0"/>
          </a:p>
          <a:p>
            <a:r>
              <a:rPr lang="en-US" sz="2800" dirty="0" smtClean="0"/>
              <a:t>Validation and Commit:</a:t>
            </a:r>
          </a:p>
          <a:p>
            <a:pPr lvl="1"/>
            <a:r>
              <a:rPr lang="en-US" sz="2400" dirty="0" smtClean="0"/>
              <a:t>Validate that data is still the same as previously observed</a:t>
            </a:r>
          </a:p>
          <a:p>
            <a:pPr lvl="2"/>
            <a:r>
              <a:rPr lang="en-US" sz="2000" dirty="0" smtClean="0"/>
              <a:t>(i.e., reading now would give the same result)</a:t>
            </a:r>
          </a:p>
          <a:p>
            <a:pPr lvl="1"/>
            <a:r>
              <a:rPr lang="en-US" sz="2400" dirty="0" smtClean="0"/>
              <a:t>Commit the transaction by applying all buffered writes</a:t>
            </a:r>
          </a:p>
          <a:p>
            <a:pPr lvl="1"/>
            <a:r>
              <a:rPr lang="en-US" dirty="0" smtClean="0"/>
              <a:t>Need this to all happen together, how?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Concurrency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2108"/>
            <a:ext cx="9316995" cy="574589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Validation and Commit use Two-Phase Commit</a:t>
            </a:r>
          </a:p>
          <a:p>
            <a:endParaRPr lang="en-US" dirty="0" smtClean="0"/>
          </a:p>
          <a:p>
            <a:r>
              <a:rPr lang="en-US" dirty="0" smtClean="0"/>
              <a:t>Client </a:t>
            </a:r>
            <a:r>
              <a:rPr lang="en-US" dirty="0"/>
              <a:t>sends each shard </a:t>
            </a:r>
            <a:r>
              <a:rPr lang="en-US" dirty="0" smtClean="0"/>
              <a:t>a </a:t>
            </a:r>
            <a:r>
              <a:rPr lang="en-US" sz="2800" dirty="0" smtClean="0"/>
              <a:t>prepare</a:t>
            </a:r>
          </a:p>
          <a:p>
            <a:pPr lvl="1"/>
            <a:r>
              <a:rPr lang="en-US" sz="2400" dirty="0" smtClean="0"/>
              <a:t>Prepare includes read values and buffered writes for each shard</a:t>
            </a:r>
          </a:p>
          <a:p>
            <a:pPr lvl="1"/>
            <a:r>
              <a:rPr lang="en-US" dirty="0" smtClean="0"/>
              <a:t>Each shard acquires shared locks on read locations and exclusive locks on write locks</a:t>
            </a:r>
          </a:p>
          <a:p>
            <a:pPr lvl="1"/>
            <a:r>
              <a:rPr lang="en-US" dirty="0" smtClean="0"/>
              <a:t>Each shard checks if read values validate</a:t>
            </a:r>
          </a:p>
          <a:p>
            <a:pPr lvl="1"/>
            <a:r>
              <a:rPr lang="en-US" dirty="0" smtClean="0"/>
              <a:t>Each shard sends vote to client</a:t>
            </a:r>
          </a:p>
          <a:p>
            <a:pPr lvl="2"/>
            <a:r>
              <a:rPr lang="en-US" dirty="0" smtClean="0"/>
              <a:t>If all locks acquired and reads validate =&gt; Vote Yes</a:t>
            </a:r>
          </a:p>
          <a:p>
            <a:pPr lvl="2"/>
            <a:r>
              <a:rPr lang="en-US" dirty="0" smtClean="0"/>
              <a:t>Otherwise =&gt; Vote No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Client collects all votes, if all yes then commit</a:t>
            </a:r>
          </a:p>
          <a:p>
            <a:pPr lvl="1"/>
            <a:r>
              <a:rPr lang="en-US" dirty="0" smtClean="0"/>
              <a:t>Client sends commit/abort to all shards</a:t>
            </a:r>
          </a:p>
          <a:p>
            <a:pPr lvl="1"/>
            <a:r>
              <a:rPr lang="en-US" dirty="0" smtClean="0"/>
              <a:t>If commit: shards apply buffered writes</a:t>
            </a:r>
          </a:p>
          <a:p>
            <a:pPr lvl="1"/>
            <a:r>
              <a:rPr lang="en-US" dirty="0" smtClean="0"/>
              <a:t>Shards release all 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 Uses 2PC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Atomic Commit</a:t>
            </a:r>
          </a:p>
          <a:p>
            <a:pPr lvl="1"/>
            <a:r>
              <a:rPr lang="en-US" dirty="0" smtClean="0"/>
              <a:t>Two-phase commit (2PC)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Strict </a:t>
            </a:r>
            <a:r>
              <a:rPr lang="en-US" dirty="0" err="1"/>
              <a:t>s</a:t>
            </a:r>
            <a:r>
              <a:rPr lang="en-US" dirty="0" err="1" smtClean="0"/>
              <a:t>erializability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Concurrency Control:</a:t>
            </a:r>
          </a:p>
          <a:p>
            <a:pPr lvl="1"/>
            <a:r>
              <a:rPr lang="en-US" dirty="0" smtClean="0"/>
              <a:t>Two-phase locking (2PL)</a:t>
            </a:r>
          </a:p>
          <a:p>
            <a:pPr lvl="1"/>
            <a:r>
              <a:rPr lang="en-US" dirty="0" smtClean="0"/>
              <a:t>Optimistic concurrency control (OCC)</a:t>
            </a:r>
          </a:p>
          <a:p>
            <a:pPr lvl="2"/>
            <a:r>
              <a:rPr lang="en-US" dirty="0" smtClean="0"/>
              <a:t>Uses 2PC</a:t>
            </a:r>
          </a:p>
        </p:txBody>
      </p:sp>
    </p:spTree>
    <p:extLst>
      <p:ext uri="{BB962C8B-B14F-4D97-AF65-F5344CB8AC3E}">
        <p14:creationId xmlns:p14="http://schemas.microsoft.com/office/powerpoint/2010/main" val="6792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Bank account </a:t>
            </a:r>
            <a:r>
              <a:rPr lang="en-US" dirty="0"/>
              <a:t>t</a:t>
            </a:r>
            <a:r>
              <a:rPr lang="en-US" dirty="0" smtClean="0"/>
              <a:t>ransfer</a:t>
            </a:r>
          </a:p>
          <a:p>
            <a:pPr lvl="1"/>
            <a:r>
              <a:rPr lang="en-US" dirty="0" smtClean="0"/>
              <a:t>Turing -= $100</a:t>
            </a:r>
          </a:p>
          <a:p>
            <a:pPr lvl="1"/>
            <a:r>
              <a:rPr lang="en-US" dirty="0" smtClean="0"/>
              <a:t>Lovelace += $100</a:t>
            </a:r>
          </a:p>
          <a:p>
            <a:pPr lvl="1"/>
            <a:endParaRPr lang="en-US" dirty="0"/>
          </a:p>
          <a:p>
            <a:r>
              <a:rPr lang="en-US" dirty="0" smtClean="0"/>
              <a:t>Maintaining symmetric </a:t>
            </a:r>
            <a:r>
              <a:rPr lang="en-US" dirty="0"/>
              <a:t>r</a:t>
            </a:r>
            <a:r>
              <a:rPr lang="en-US" dirty="0" smtClean="0"/>
              <a:t>elationships</a:t>
            </a:r>
          </a:p>
          <a:p>
            <a:pPr lvl="1"/>
            <a:r>
              <a:rPr lang="en-US" dirty="0" smtClean="0"/>
              <a:t>Lovelace </a:t>
            </a:r>
            <a:r>
              <a:rPr lang="en-US" dirty="0" err="1" smtClean="0"/>
              <a:t>FriendOf</a:t>
            </a:r>
            <a:r>
              <a:rPr lang="en-US" dirty="0" smtClean="0"/>
              <a:t> Turing</a:t>
            </a:r>
          </a:p>
          <a:p>
            <a:pPr lvl="1"/>
            <a:r>
              <a:rPr lang="en-US" dirty="0" smtClean="0"/>
              <a:t>Turing </a:t>
            </a:r>
            <a:r>
              <a:rPr lang="en-US" dirty="0" err="1" smtClean="0"/>
              <a:t>FriendOf</a:t>
            </a:r>
            <a:r>
              <a:rPr lang="en-US" dirty="0" smtClean="0"/>
              <a:t> Lovelace</a:t>
            </a:r>
          </a:p>
          <a:p>
            <a:pPr lvl="1"/>
            <a:endParaRPr lang="en-US" dirty="0"/>
          </a:p>
          <a:p>
            <a:r>
              <a:rPr lang="en-US" dirty="0" smtClean="0"/>
              <a:t>Order product</a:t>
            </a:r>
          </a:p>
          <a:p>
            <a:pPr lvl="1"/>
            <a:r>
              <a:rPr lang="en-US" dirty="0" smtClean="0"/>
              <a:t>Charge customer card</a:t>
            </a:r>
          </a:p>
          <a:p>
            <a:pPr lvl="1"/>
            <a:r>
              <a:rPr lang="en-US" dirty="0" smtClean="0"/>
              <a:t>Decrement stock</a:t>
            </a:r>
          </a:p>
          <a:p>
            <a:pPr lvl="1"/>
            <a:r>
              <a:rPr lang="en-US" dirty="0" smtClean="0"/>
              <a:t>Ship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(e.g., RAFT) is about doing the </a:t>
            </a:r>
            <a:r>
              <a:rPr lang="en-US" dirty="0" smtClean="0">
                <a:solidFill>
                  <a:srgbClr val="FF8F00"/>
                </a:solidFill>
              </a:rPr>
              <a:t>same</a:t>
            </a:r>
            <a:r>
              <a:rPr lang="en-US" dirty="0" smtClean="0"/>
              <a:t> thing multiple places to provide fault tolerance</a:t>
            </a:r>
          </a:p>
          <a:p>
            <a:endParaRPr lang="en-US" dirty="0"/>
          </a:p>
          <a:p>
            <a:r>
              <a:rPr lang="en-US" dirty="0" err="1" smtClean="0"/>
              <a:t>Sharding</a:t>
            </a:r>
            <a:r>
              <a:rPr lang="en-US" dirty="0" smtClean="0"/>
              <a:t> is about doing </a:t>
            </a:r>
            <a:r>
              <a:rPr lang="en-US" dirty="0" smtClean="0">
                <a:solidFill>
                  <a:schemeClr val="accent2"/>
                </a:solidFill>
              </a:rPr>
              <a:t>different</a:t>
            </a:r>
            <a:r>
              <a:rPr lang="en-US" dirty="0" smtClean="0"/>
              <a:t> things multiple places for scalability</a:t>
            </a:r>
          </a:p>
          <a:p>
            <a:endParaRPr lang="en-US" dirty="0" smtClean="0"/>
          </a:p>
          <a:p>
            <a:r>
              <a:rPr lang="en-US" dirty="0" smtClean="0"/>
              <a:t>Atomic commit is about doing </a:t>
            </a:r>
            <a:r>
              <a:rPr lang="en-US" dirty="0" smtClean="0">
                <a:solidFill>
                  <a:srgbClr val="FF8F00"/>
                </a:solidFill>
              </a:rPr>
              <a:t>different </a:t>
            </a:r>
            <a:r>
              <a:rPr lang="en-US" dirty="0" smtClean="0"/>
              <a:t>things in </a:t>
            </a:r>
            <a:r>
              <a:rPr lang="en-US" dirty="0" smtClean="0">
                <a:solidFill>
                  <a:schemeClr val="accent2"/>
                </a:solidFill>
              </a:rPr>
              <a:t>different</a:t>
            </a:r>
            <a:r>
              <a:rPr lang="en-US" dirty="0" smtClean="0"/>
              <a:t> places together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0840" y="250649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6618" y="245976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2396" y="250649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2064715" y="181722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90440" y="143526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00089" y="252658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119" y="325109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dirty="0" err="1" smtClean="0"/>
              <a:t>Sharding</a:t>
            </a:r>
            <a:r>
              <a:rPr lang="en-US" dirty="0" smtClean="0"/>
              <a:t> for Today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80840" y="250649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6618" y="245976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2396" y="250649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2064715" y="181722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90440" y="143526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00089" y="252658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119" y="325109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Atomic: All or nothing</a:t>
            </a:r>
          </a:p>
          <a:p>
            <a:endParaRPr lang="en-US" dirty="0"/>
          </a:p>
          <a:p>
            <a:r>
              <a:rPr lang="en-US" dirty="0"/>
              <a:t>Either all participants do something (commit) or no participant does anything (abort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Atomic commit is accomplished with the </a:t>
            </a:r>
            <a:br>
              <a:rPr lang="en-US" dirty="0" smtClean="0"/>
            </a:br>
            <a:r>
              <a:rPr lang="en-US" dirty="0" smtClean="0"/>
              <a:t>Two-phase commit protocol (2PC)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Coordinator sends Prepare requests to all participants</a:t>
            </a:r>
          </a:p>
          <a:p>
            <a:pPr lvl="1"/>
            <a:r>
              <a:rPr lang="en-US" dirty="0" smtClean="0"/>
              <a:t>Each participant votes yes or no</a:t>
            </a:r>
          </a:p>
          <a:p>
            <a:pPr lvl="2"/>
            <a:r>
              <a:rPr lang="en-US" dirty="0" smtClean="0"/>
              <a:t>Sends yes vote or no vote back to coordinator</a:t>
            </a:r>
          </a:p>
          <a:p>
            <a:pPr lvl="2"/>
            <a:r>
              <a:rPr lang="en-US" dirty="0" smtClean="0"/>
              <a:t>Typically acquires locks if they vote yes</a:t>
            </a:r>
          </a:p>
          <a:p>
            <a:r>
              <a:rPr lang="en-US" dirty="0" smtClean="0"/>
              <a:t>Coordinator inspects all votes</a:t>
            </a:r>
          </a:p>
          <a:p>
            <a:pPr lvl="1"/>
            <a:r>
              <a:rPr lang="en-US" dirty="0" smtClean="0"/>
              <a:t>If all yes, then commit</a:t>
            </a:r>
          </a:p>
          <a:p>
            <a:pPr lvl="1"/>
            <a:r>
              <a:rPr lang="en-US" dirty="0" smtClean="0"/>
              <a:t>If any no, then abort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 smtClean="0"/>
              <a:t>Coordinator sends Commit or Abort to all participants</a:t>
            </a:r>
          </a:p>
          <a:p>
            <a:pPr lvl="1"/>
            <a:r>
              <a:rPr lang="en-US" dirty="0" smtClean="0"/>
              <a:t>If commit, each participant does something</a:t>
            </a:r>
          </a:p>
          <a:p>
            <a:pPr lvl="1"/>
            <a:r>
              <a:rPr lang="en-US" dirty="0" smtClean="0"/>
              <a:t>Each participant releases locks</a:t>
            </a:r>
          </a:p>
          <a:p>
            <a:pPr lvl="1"/>
            <a:r>
              <a:rPr lang="en-US" dirty="0" smtClean="0"/>
              <a:t>Each participant sends an </a:t>
            </a:r>
            <a:r>
              <a:rPr lang="en-US" dirty="0" err="1" smtClean="0"/>
              <a:t>Ack</a:t>
            </a:r>
            <a:r>
              <a:rPr lang="en-US" dirty="0" smtClean="0"/>
              <a:t> back to the coordinator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1621</Words>
  <Application>Microsoft Macintosh PowerPoint</Application>
  <PresentationFormat>Overhead</PresentationFormat>
  <Paragraphs>429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Helvetica Neue Medium</vt:lpstr>
      <vt:lpstr>Wingdings</vt:lpstr>
      <vt:lpstr>Arial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  <vt:lpstr>Lets Scale Strong Consistency!</vt:lpstr>
      <vt:lpstr>2PL is Pessimistic</vt:lpstr>
      <vt:lpstr>Be Optimistic!</vt:lpstr>
      <vt:lpstr>2PL vs OCC</vt:lpstr>
      <vt:lpstr>Optimistic Concurrency Control</vt:lpstr>
      <vt:lpstr>OCC Uses 2PC</vt:lpstr>
      <vt:lpstr>Lets Scale Strong Consistency!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22</cp:revision>
  <dcterms:created xsi:type="dcterms:W3CDTF">2018-09-09T13:59:16Z</dcterms:created>
  <dcterms:modified xsi:type="dcterms:W3CDTF">2018-11-14T14:42:17Z</dcterms:modified>
</cp:coreProperties>
</file>