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7"/>
  </p:notesMasterIdLst>
  <p:sldIdLst>
    <p:sldId id="256" r:id="rId4"/>
    <p:sldId id="268" r:id="rId5"/>
    <p:sldId id="267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301" r:id="rId26"/>
    <p:sldId id="330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32" r:id="rId41"/>
    <p:sldId id="333" r:id="rId42"/>
    <p:sldId id="334" r:id="rId43"/>
    <p:sldId id="299" r:id="rId44"/>
    <p:sldId id="331" r:id="rId45"/>
    <p:sldId id="335" r:id="rId46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5"/>
    <p:restoredTop sz="77966"/>
  </p:normalViewPr>
  <p:slideViewPr>
    <p:cSldViewPr snapToGrid="0" snapToObjects="1">
      <p:cViewPr varScale="1">
        <p:scale>
          <a:sx n="145" d="100"/>
          <a:sy n="145" d="100"/>
        </p:scale>
        <p:origin x="1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3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FD2B-5E75-8648-A878-6CC1F418BF4C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B1752-D8A1-C54B-B5D6-6954E722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27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logical server abstraction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“Predecessor set of transitive reduction”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B49AE-1D8A-FF43-B264-9741DCE65AAF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65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logical server abstraction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A99DE-1F3D-A14B-A151-1A84AB534E79}" type="slidenum">
              <a:rPr lang="en-US"/>
              <a:pPr/>
              <a:t>11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832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16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39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microsoft.com/office/2007/relationships/hdphoto" Target="../media/hdphoto1.wdp"/><Relationship Id="rId6" Type="http://schemas.microsoft.com/office/2007/relationships/hdphoto" Target="../media/hdphoto2.wdp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microsoft.com/office/2007/relationships/hdphoto" Target="../media/hdphoto4.wdp"/><Relationship Id="rId6" Type="http://schemas.openxmlformats.org/officeDocument/2006/relationships/image" Target="../media/image10.png"/><Relationship Id="rId7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6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18.emf"/><Relationship Id="rId10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 smtClean="0"/>
              <a:t>Scalable Causal Consistency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9"/>
            <a:ext cx="6858000" cy="124182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COS 418: Distributed 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14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Lloyd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Sequential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694176"/>
            <a:ext cx="7478641" cy="30252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Invalid under sequential consistency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Why?  P3 and P4 see b and c in different order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But fine for causal consistency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B and C are not </a:t>
            </a:r>
            <a:r>
              <a:rPr lang="en-US" sz="2200" dirty="0" err="1" smtClean="0"/>
              <a:t>causually</a:t>
            </a:r>
            <a:r>
              <a:rPr lang="en-US" sz="2200" dirty="0" smtClean="0"/>
              <a:t> </a:t>
            </a:r>
            <a:r>
              <a:rPr lang="en-US" sz="2200" dirty="0" smtClean="0"/>
              <a:t>related</a:t>
            </a:r>
            <a:endParaRPr lang="en-US" sz="2200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7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3"/>
          <a:srcRect l="19455" t="48489" r="48531" b="43655"/>
          <a:stretch>
            <a:fillRect/>
          </a:stretch>
        </p:blipFill>
        <p:spPr bwMode="auto">
          <a:xfrm>
            <a:off x="838200" y="1447799"/>
            <a:ext cx="5705475" cy="1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5"/>
          <p:cNvPicPr>
            <a:picLocks noChangeAspect="1" noChangeArrowheads="1"/>
          </p:cNvPicPr>
          <p:nvPr/>
        </p:nvPicPr>
        <p:blipFill>
          <a:blip r:embed="rId3"/>
          <a:srcRect l="51950" t="48489" r="11545" b="43655"/>
          <a:stretch>
            <a:fillRect/>
          </a:stretch>
        </p:blipFill>
        <p:spPr bwMode="auto">
          <a:xfrm>
            <a:off x="504825" y="3276600"/>
            <a:ext cx="6505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46"/>
          <p:cNvSpPr>
            <a:spLocks noChangeArrowheads="1"/>
          </p:cNvSpPr>
          <p:nvPr/>
        </p:nvSpPr>
        <p:spPr bwMode="auto">
          <a:xfrm>
            <a:off x="6934200" y="38100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6600" dirty="0" smtClean="0">
                <a:solidFill>
                  <a:srgbClr val="008000"/>
                </a:solidFill>
                <a:latin typeface="Comic Sans MS" pitchFamily="66" charset="0"/>
                <a:sym typeface="Wingdings"/>
              </a:rPr>
              <a:t></a:t>
            </a:r>
            <a:endParaRPr lang="en-US" sz="8000" b="1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ounded Rectangle 146"/>
          <p:cNvSpPr>
            <a:spLocks noChangeArrowheads="1"/>
          </p:cNvSpPr>
          <p:nvPr/>
        </p:nvSpPr>
        <p:spPr bwMode="auto">
          <a:xfrm>
            <a:off x="6934200" y="1676400"/>
            <a:ext cx="2209800" cy="1066800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</p:spPr>
        <p:txBody>
          <a:bodyPr lIns="0" rIns="0" anchor="ctr"/>
          <a:lstStyle/>
          <a:p>
            <a:pPr algn="ctr">
              <a:spcBef>
                <a:spcPct val="20000"/>
              </a:spcBef>
            </a:pPr>
            <a:r>
              <a:rPr lang="en-US" sz="115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US" sz="80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825" y="5334000"/>
            <a:ext cx="8166573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A: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Violation: 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W(x)b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happens after </a:t>
            </a:r>
            <a:r>
              <a:rPr lang="en-US" sz="28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W(x)a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bg2"/>
              </a:buClr>
              <a:buSzPct val="90000"/>
              <a:tabLst/>
              <a:defRPr/>
            </a:pPr>
            <a:r>
              <a:rPr kumimoji="0" lang="en-US" sz="2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B:</a:t>
            </a:r>
            <a:r>
              <a:rPr kumimoji="0" lang="en-US" sz="28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Medium" charset="0"/>
                <a:ea typeface="Helvetica Neue Medium" charset="0"/>
                <a:cs typeface="Helvetica Neue Medium" charset="0"/>
              </a:rPr>
              <a:t>  Correct.  P2 doesn’t read value of a before W</a:t>
            </a:r>
            <a:endParaRPr kumimoji="0" lang="en-US" sz="28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2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 smtClean="0"/>
              <a:t>Causal consistency within </a:t>
            </a:r>
            <a:r>
              <a:rPr lang="en-US" b="0" dirty="0" smtClean="0"/>
              <a:t>replicated </a:t>
            </a:r>
            <a:r>
              <a:rPr lang="en-US" b="0" dirty="0" smtClean="0"/>
              <a:t>systems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 smtClean="0"/>
              <a:t>Linearizability</a:t>
            </a:r>
            <a:r>
              <a:rPr lang="en-US" sz="2400" dirty="0" smtClean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Implications of laziness on consistency</a:t>
            </a:r>
            <a:endParaRPr lang="en-US" sz="3800" dirty="0"/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</a:t>
            </a:r>
            <a:r>
              <a:rPr lang="en-US" sz="2400" dirty="0" smtClean="0"/>
              <a:t>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Operations may be lost if failure before replication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Implications of laziness on consistency</a:t>
            </a:r>
            <a:endParaRPr lang="en-US" sz="3800" dirty="0"/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 smtClean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5440" y="3247999"/>
            <a:ext cx="4250552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301716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6004" y="3497288"/>
            <a:ext cx="5491836" cy="2775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8065" y="3214944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506017" y="3710481"/>
            <a:ext cx="3667537" cy="774478"/>
          </a:xfrm>
          <a:prstGeom prst="donut">
            <a:avLst>
              <a:gd name="adj" fmla="val 980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363154" y="3709664"/>
            <a:ext cx="2163289" cy="77447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83" y="3246488"/>
            <a:ext cx="42024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Part 1: More on consistency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7000" y="4561615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P2: Scalable Causal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49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vs Scalability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39416"/>
              </p:ext>
            </p:extLst>
          </p:nvPr>
        </p:nvGraphicFramePr>
        <p:xfrm>
          <a:off x="288324" y="2739045"/>
          <a:ext cx="8591550" cy="2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/>
                <a:gridCol w="2863850"/>
                <a:gridCol w="2863850"/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61130" y="3692080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scability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!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vs Scalability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357610"/>
              </p:ext>
            </p:extLst>
          </p:nvPr>
        </p:nvGraphicFramePr>
        <p:xfrm>
          <a:off x="288324" y="2739045"/>
          <a:ext cx="8591550" cy="328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/>
                <a:gridCol w="2863850"/>
                <a:gridCol w="2863850"/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160585"/>
            <a:ext cx="7940804" cy="2580141"/>
          </a:xfrm>
        </p:spPr>
        <p:txBody>
          <a:bodyPr>
            <a:normAutofit/>
          </a:bodyPr>
          <a:lstStyle/>
          <a:p>
            <a:r>
              <a:rPr lang="en-US" sz="3200" dirty="0"/>
              <a:t>Don't Settle for </a:t>
            </a:r>
            <a:r>
              <a:rPr lang="en-US" sz="3200" smtClean="0"/>
              <a:t>Eventual:</a:t>
            </a:r>
            <a:br>
              <a:rPr lang="en-US" sz="3200" smtClean="0"/>
            </a:br>
            <a:r>
              <a:rPr lang="en-US" sz="3200" smtClean="0"/>
              <a:t>Scalable </a:t>
            </a:r>
            <a:r>
              <a:rPr lang="en-US" sz="3200"/>
              <a:t>Causal </a:t>
            </a:r>
            <a:r>
              <a:rPr lang="en-US" sz="3200" smtClean="0"/>
              <a:t>Consistency</a:t>
            </a:r>
            <a:br>
              <a:rPr lang="en-US" sz="3200" smtClean="0"/>
            </a:br>
            <a:r>
              <a:rPr lang="en-US" sz="3200" smtClean="0"/>
              <a:t>for </a:t>
            </a:r>
            <a:r>
              <a:rPr lang="en-US" sz="3200" dirty="0" smtClean="0"/>
              <a:t>[Geo-Replicated</a:t>
            </a:r>
            <a:r>
              <a:rPr lang="en-US" sz="3200" smtClean="0"/>
              <a:t>] Storage</a:t>
            </a:r>
            <a:br>
              <a:rPr lang="en-US" sz="3200" smtClean="0"/>
            </a:br>
            <a:r>
              <a:rPr lang="en-US" sz="3200" smtClean="0"/>
              <a:t>with </a:t>
            </a:r>
            <a:r>
              <a:rPr lang="en-US" sz="3200" dirty="0" smtClean="0"/>
              <a:t>COPS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225636"/>
            <a:ext cx="7772400" cy="13577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W. Lloyd</a:t>
            </a:r>
            <a:r>
              <a:rPr lang="en-US" sz="2400" dirty="0"/>
              <a:t>, </a:t>
            </a:r>
            <a:r>
              <a:rPr lang="en-US" sz="2400" dirty="0" smtClean="0"/>
              <a:t>M. Freedman</a:t>
            </a:r>
            <a:r>
              <a:rPr lang="en-US" sz="2400" dirty="0"/>
              <a:t>, </a:t>
            </a:r>
            <a:r>
              <a:rPr lang="en-US" sz="2400" dirty="0" smtClean="0"/>
              <a:t>M. Kaminsky</a:t>
            </a:r>
            <a:r>
              <a:rPr lang="en-US" sz="2400" dirty="0"/>
              <a:t>, </a:t>
            </a:r>
            <a:r>
              <a:rPr lang="en-US" sz="2400" dirty="0" smtClean="0"/>
              <a:t>D. Andersen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SOSP 2011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9"/>
            <a:ext cx="3457928" cy="1625294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ea typeface="Helvetica Neue Medium" charset="0"/>
                <a:cs typeface="Helvetica Neue Medium" charset="0"/>
              </a:rPr>
              <a:t>Geo-Replicated Storage:</a:t>
            </a:r>
            <a:br>
              <a:rPr lang="en-US" sz="3600" dirty="0" smtClean="0">
                <a:ea typeface="Helvetica Neue Medium" charset="0"/>
                <a:cs typeface="Helvetica Neue Medium" charset="0"/>
              </a:rPr>
            </a:br>
            <a:r>
              <a:rPr lang="en-US" sz="3600" dirty="0" smtClean="0">
                <a:ea typeface="Helvetica Neue Medium" charset="0"/>
                <a:cs typeface="Helvetica Neue Medium" charset="0"/>
              </a:rPr>
              <a:t>Serve User Requests </a:t>
            </a:r>
            <a:r>
              <a:rPr lang="en-US" sz="3600" dirty="0">
                <a:ea typeface="Helvetica Neue Medium" charset="0"/>
                <a:cs typeface="Helvetica Neue Medium" charset="0"/>
              </a:rPr>
              <a:t>Q</a:t>
            </a:r>
            <a:r>
              <a:rPr lang="en-US" sz="3600" dirty="0" smtClean="0">
                <a:ea typeface="Helvetica Neue Medium" charset="0"/>
                <a:cs typeface="Helvetica Neue Medium" charset="0"/>
              </a:rPr>
              <a:t>uickly</a:t>
            </a:r>
            <a:endParaRPr lang="en-US" sz="3600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70821" y="2100114"/>
            <a:ext cx="7895325" cy="3690036"/>
            <a:chOff x="770821" y="2100114"/>
            <a:chExt cx="7895325" cy="3690036"/>
          </a:xfrm>
        </p:grpSpPr>
        <p:grpSp>
          <p:nvGrpSpPr>
            <p:cNvPr id="15" name="Group 14"/>
            <p:cNvGrpSpPr/>
            <p:nvPr/>
          </p:nvGrpSpPr>
          <p:grpSpPr>
            <a:xfrm>
              <a:off x="1016000" y="2100114"/>
              <a:ext cx="1129477" cy="853171"/>
              <a:chOff x="1016000" y="2100114"/>
              <a:chExt cx="1129477" cy="853171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28"/>
            <p:cNvGrpSpPr/>
            <p:nvPr/>
          </p:nvGrpSpPr>
          <p:grpSpPr>
            <a:xfrm rot="907609">
              <a:off x="1382344" y="2443991"/>
              <a:ext cx="1129477" cy="853171"/>
              <a:chOff x="1016000" y="2100114"/>
              <a:chExt cx="1129477" cy="85317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866077" y="2100114"/>
                <a:ext cx="279400" cy="2794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5" name="Oval 34"/>
            <p:cNvSpPr/>
            <p:nvPr/>
          </p:nvSpPr>
          <p:spPr>
            <a:xfrm rot="907609">
              <a:off x="4297025" y="29849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19390283">
              <a:off x="3569307" y="3567630"/>
              <a:ext cx="1412797" cy="1451142"/>
              <a:chOff x="934390" y="2277295"/>
              <a:chExt cx="928750" cy="698109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>
                <a:off x="936040" y="2333519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10800000" flipH="1">
                <a:off x="934390" y="2277295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 rot="19390283">
              <a:off x="770821" y="3633325"/>
              <a:ext cx="610976" cy="728269"/>
              <a:chOff x="927100" y="2273300"/>
              <a:chExt cx="965200" cy="718085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41"/>
            <p:cNvSpPr/>
            <p:nvPr/>
          </p:nvSpPr>
          <p:spPr>
            <a:xfrm rot="907609">
              <a:off x="876300" y="4489200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 rot="16390965">
              <a:off x="3091718" y="4866433"/>
              <a:ext cx="611745" cy="742102"/>
              <a:chOff x="925885" y="2259660"/>
              <a:chExt cx="966415" cy="73172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10800000" flipH="1">
                <a:off x="925885" y="2259660"/>
                <a:ext cx="927101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Oval 45"/>
            <p:cNvSpPr/>
            <p:nvPr/>
          </p:nvSpPr>
          <p:spPr>
            <a:xfrm rot="907609">
              <a:off x="2884286" y="4605525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2700000">
              <a:off x="5085333" y="5110730"/>
              <a:ext cx="630570" cy="728269"/>
              <a:chOff x="896146" y="2273300"/>
              <a:chExt cx="996154" cy="718085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 rot="10800000" flipH="1">
                <a:off x="896146" y="2273300"/>
                <a:ext cx="927101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Oval 49"/>
            <p:cNvSpPr/>
            <p:nvPr/>
          </p:nvSpPr>
          <p:spPr>
            <a:xfrm rot="8816644">
              <a:off x="5917576" y="5332813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 rot="9237480">
              <a:off x="7314633" y="3936770"/>
              <a:ext cx="610976" cy="728269"/>
              <a:chOff x="927100" y="2273300"/>
              <a:chExt cx="965200" cy="718085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rot="10800000" flipH="1">
                <a:off x="927100" y="22733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 rot="14587664">
              <a:off x="7363612" y="4752536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 rot="9237480">
              <a:off x="8286940" y="2665673"/>
              <a:ext cx="379206" cy="434240"/>
              <a:chOff x="801349" y="2206853"/>
              <a:chExt cx="1090951" cy="784532"/>
            </a:xfrm>
          </p:grpSpPr>
          <p:cxnSp>
            <p:nvCxnSpPr>
              <p:cNvPr id="56" name="Straight Arrow Connector 55"/>
              <p:cNvCxnSpPr/>
              <p:nvPr/>
            </p:nvCxnSpPr>
            <p:spPr>
              <a:xfrm flipH="1">
                <a:off x="965200" y="2349500"/>
                <a:ext cx="927100" cy="6418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>
              <a:xfrm rot="10800000" flipH="1">
                <a:off x="801349" y="2206853"/>
                <a:ext cx="927101" cy="641884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/>
            <p:cNvSpPr/>
            <p:nvPr/>
          </p:nvSpPr>
          <p:spPr>
            <a:xfrm rot="14587664">
              <a:off x="8359338" y="2302017"/>
              <a:ext cx="279400" cy="279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4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5440" y="3247999"/>
            <a:ext cx="4250552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301716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6004" y="3497288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8065" y="3214944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Inside </a:t>
            </a:r>
            <a:r>
              <a:rPr lang="en-US" dirty="0">
                <a:ea typeface="Helvetica Neue Medium" charset="0"/>
                <a:cs typeface="Helvetica Neue Medium" charset="0"/>
              </a:rPr>
              <a:t>t</a:t>
            </a:r>
            <a:r>
              <a:rPr lang="en-US" dirty="0" smtClean="0">
                <a:ea typeface="Helvetica Neue Medium" charset="0"/>
                <a:cs typeface="Helvetica Neue Medium" charset="0"/>
              </a:rPr>
              <a:t>he Datacenter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Web Tier</a:t>
            </a:r>
            <a:endParaRPr lang="en-US" sz="2400" u="sng" dirty="0">
              <a:solidFill>
                <a:prstClr val="black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2400" u="sng" dirty="0" smtClean="0">
                <a:solidFill>
                  <a:prstClr val="black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Storage Tier</a:t>
            </a:r>
            <a:endParaRPr lang="en-US" sz="2400" u="sng" dirty="0">
              <a:solidFill>
                <a:prstClr val="black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A-F</a:t>
              </a:r>
              <a:endParaRPr lang="en-US" sz="2200" dirty="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G-L</a:t>
              </a:r>
              <a:endParaRPr lang="en-US" sz="2200" dirty="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M-R</a:t>
              </a:r>
              <a:endParaRPr lang="en-US" sz="2200" dirty="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S-Z</a:t>
              </a:r>
              <a:endParaRPr lang="en-US" sz="2200" dirty="0">
                <a:solidFill>
                  <a:prstClr val="white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14396" y="3557905"/>
              <a:ext cx="1252885" cy="1208266"/>
              <a:chOff x="2247578" y="1693331"/>
              <a:chExt cx="4407220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247578" y="1898133"/>
                <a:ext cx="2055986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Web Tier</a:t>
                </a:r>
                <a:endParaRPr lang="en-US" sz="600" dirty="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Storage Tier</a:t>
                </a:r>
                <a:endParaRPr lang="en-US" sz="600" dirty="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A-F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G-L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M-R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S-Z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Remote DC</a:t>
              </a:r>
              <a:endParaRPr lang="en-US" dirty="0">
                <a:solidFill>
                  <a:prstClr val="black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543904"/>
            <a:ext cx="2286000" cy="2705423"/>
            <a:chOff x="5738232" y="2543904"/>
            <a:chExt cx="2286000" cy="270542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54390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064A2">
                      <a:lumMod val="50000"/>
                    </a:srgbClr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Replication</a:t>
              </a:r>
              <a:endParaRPr lang="en-US" sz="2400" dirty="0">
                <a:solidFill>
                  <a:srgbClr val="8064A2">
                    <a:lumMod val="50000"/>
                  </a:srgbClr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-50802" y="-219168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8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63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3420734"/>
            <a:ext cx="4095750" cy="28657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 smtClean="0"/>
              <a:t>A</a:t>
            </a:r>
            <a:r>
              <a:rPr lang="en-US" dirty="0" smtClean="0"/>
              <a:t>vailability</a:t>
            </a:r>
            <a:endParaRPr lang="en-US" sz="16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 smtClean="0"/>
              <a:t>L</a:t>
            </a:r>
            <a:r>
              <a:rPr lang="en-US" dirty="0" smtClean="0"/>
              <a:t>ow Latency</a:t>
            </a:r>
            <a:endParaRPr lang="en-US" sz="1600" b="1" dirty="0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 smtClean="0"/>
              <a:t>P</a:t>
            </a:r>
            <a:r>
              <a:rPr lang="en-US" dirty="0" smtClean="0"/>
              <a:t>artition Tolerance</a:t>
            </a:r>
            <a:endParaRPr lang="en-US" sz="1600" b="1" dirty="0" smtClean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 smtClean="0"/>
              <a:t>S</a:t>
            </a:r>
            <a:r>
              <a:rPr lang="en-US" dirty="0" smtClean="0"/>
              <a:t>calability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47472" y="18288"/>
            <a:ext cx="8796528" cy="1066800"/>
          </a:xfrm>
        </p:spPr>
        <p:txBody>
          <a:bodyPr/>
          <a:lstStyle/>
          <a:p>
            <a:r>
              <a:rPr lang="en-US" dirty="0" smtClean="0"/>
              <a:t>Trade-offs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872" y="1581150"/>
            <a:ext cx="4912614" cy="16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Consistency (Stronger)</a:t>
            </a:r>
            <a:endParaRPr lang="en-US" sz="16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6651" y="3172648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881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59768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A-Z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 smtClean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rPr>
                  <a:t>A-Z</a:t>
                </a:r>
                <a:endParaRPr lang="en-US" sz="1800" dirty="0">
                  <a:solidFill>
                    <a:prstClr val="white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4" y="1597683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A-L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M-Z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A-L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M-Z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4428" y="1596224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A-F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G-L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M-R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S-Z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A-F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G-L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M-R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800" dirty="0" smtClean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rPr>
                    <a:t>S-Z</a:t>
                  </a:r>
                  <a:endParaRPr lang="en-US" sz="1800" dirty="0">
                    <a:solidFill>
                      <a:prstClr val="white"/>
                    </a:solidFill>
                    <a:latin typeface="Helvetica Neue Medium" charset="0"/>
                    <a:ea typeface="Helvetica Neue Medium" charset="0"/>
                    <a:cs typeface="Helvetica Neue Medium" charset="0"/>
                  </a:endParaRP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40073" y="1593015"/>
            <a:ext cx="6839171" cy="5001652"/>
            <a:chOff x="1040505" y="1168959"/>
            <a:chExt cx="6839171" cy="5001652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A-C</a:t>
                    </a:r>
                    <a:endParaRPr lang="en-US" sz="1800" dirty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endParaRP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D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G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K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M-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P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T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W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-Z</a:t>
                    </a:r>
                    <a:endParaRPr lang="en-US" sz="1800" dirty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endParaRP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178461"/>
              <a:ext cx="1914635" cy="4992150"/>
              <a:chOff x="7037308" y="172137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172137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black"/>
                  </a:solidFill>
                  <a:latin typeface="Helvetica Neue Medium" charset="0"/>
                  <a:ea typeface="Helvetica Neue Medium" charset="0"/>
                  <a:cs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A-C</a:t>
                    </a:r>
                    <a:endParaRPr lang="en-US" sz="1800" dirty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endParaRP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D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G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K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M-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P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T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</a:t>
                    </a: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defTabSz="4572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800" dirty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W</a:t>
                    </a:r>
                    <a:r>
                      <a:rPr lang="en-US" sz="1800" dirty="0" smtClean="0">
                        <a:solidFill>
                          <a:prstClr val="white"/>
                        </a:solidFill>
                        <a:latin typeface="Helvetica Neue Medium" charset="0"/>
                        <a:ea typeface="Helvetica Neue Medium" charset="0"/>
                        <a:cs typeface="Helvetica Neue Medium" charset="0"/>
                      </a:rPr>
                      <a:t>-Z</a:t>
                    </a:r>
                    <a:endParaRPr lang="en-US" sz="1800" dirty="0">
                      <a:solidFill>
                        <a:prstClr val="white"/>
                      </a:solidFill>
                      <a:latin typeface="Helvetica Neue Medium" charset="0"/>
                      <a:ea typeface="Helvetica Neue Medium" charset="0"/>
                      <a:cs typeface="Helvetica Neue Medium" charset="0"/>
                    </a:endParaRPr>
                  </a:p>
                </p:txBody>
              </p:sp>
            </p:grpSp>
          </p:grpSp>
        </p:grpSp>
        <p:cxnSp>
          <p:nvCxnSpPr>
            <p:cNvPr id="134" name="Straight Arrow Connector 133"/>
            <p:cNvCxnSpPr/>
            <p:nvPr/>
          </p:nvCxnSpPr>
          <p:spPr>
            <a:xfrm>
              <a:off x="2593159" y="163462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 smtClean="0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Causality By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 smtClean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“Time for a new job!”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     </a:t>
            </a:r>
            <a:r>
              <a:rPr lang="en-US" sz="2600" dirty="0" smtClean="0"/>
              <a:t>    Friend </a:t>
            </a:r>
            <a:r>
              <a:rPr lang="en-US" sz="2600" dirty="0" smtClean="0"/>
              <a:t>reads post</a:t>
            </a:r>
            <a:endParaRPr lang="en-US" sz="26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 smtClean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8000"/>
                </a:solidFill>
                <a:latin typeface="Helvetica Neue Medium"/>
              </a:rPr>
              <a:t>Same process</a:t>
            </a:r>
            <a:endParaRPr lang="en-US" sz="2400" dirty="0" smtClean="0">
              <a:solidFill>
                <a:srgbClr val="FF8000"/>
              </a:solidFill>
              <a:latin typeface="Helvetica Neue Medium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8000"/>
                </a:solidFill>
                <a:latin typeface="Helvetica Neue Medium"/>
              </a:rPr>
              <a:t>  (message receipt)</a:t>
            </a:r>
            <a:endParaRPr lang="en-US" sz="2400" dirty="0" smtClean="0">
              <a:solidFill>
                <a:srgbClr val="FF8000"/>
              </a:solidFill>
              <a:latin typeface="Helvetica Neue Medium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solidFill>
                  <a:srgbClr val="FF8000"/>
                </a:solidFill>
                <a:latin typeface="Helvetica Neue Medium"/>
              </a:rPr>
              <a:t>Transitivity</a:t>
            </a:r>
            <a:endParaRPr lang="en-US" sz="2400" dirty="0">
              <a:solidFill>
                <a:srgbClr val="FF8000"/>
              </a:solidFill>
              <a:latin typeface="Helvetica Neue Medium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Helvetica Neue Medium"/>
              </a:rPr>
              <a:t>New Job!</a:t>
            </a:r>
            <a:endParaRPr lang="en-US" sz="2400" dirty="0">
              <a:latin typeface="Helvetica Neue Medium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23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 smtClean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 smtClean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Causal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Bayou ‘94, TACT ‘00, PRACTI </a:t>
            </a:r>
            <a:r>
              <a:rPr lang="fr-FR" sz="2800" dirty="0" smtClean="0"/>
              <a:t>‘</a:t>
            </a:r>
            <a:r>
              <a:rPr lang="en-US" sz="2800" dirty="0" smtClean="0"/>
              <a:t>06</a:t>
            </a:r>
          </a:p>
          <a:p>
            <a:pPr lvl="1"/>
            <a:r>
              <a:rPr lang="en-US" dirty="0" smtClean="0"/>
              <a:t>Log-exchange based</a:t>
            </a:r>
          </a:p>
          <a:p>
            <a:endParaRPr lang="en-US" dirty="0"/>
          </a:p>
          <a:p>
            <a:r>
              <a:rPr lang="en-US" dirty="0" smtClean="0"/>
              <a:t>Log is single </a:t>
            </a:r>
            <a:r>
              <a:rPr lang="en-US" dirty="0"/>
              <a:t>serialization </a:t>
            </a:r>
            <a:r>
              <a:rPr lang="en-US" dirty="0" smtClean="0"/>
              <a:t>point</a:t>
            </a:r>
          </a:p>
          <a:p>
            <a:pPr marL="457200" lvl="1" indent="0">
              <a:buNone/>
            </a:pPr>
            <a:r>
              <a:rPr lang="en-US" b="1" dirty="0" smtClean="0"/>
              <a:t>   Implicitly</a:t>
            </a:r>
            <a:r>
              <a:rPr lang="en-US" dirty="0" smtClean="0"/>
              <a:t> </a:t>
            </a:r>
            <a:r>
              <a:rPr lang="en-US" dirty="0"/>
              <a:t>captures </a:t>
            </a:r>
            <a:r>
              <a:rPr lang="en-US" dirty="0" smtClean="0"/>
              <a:t>&amp; enforces </a:t>
            </a:r>
            <a:r>
              <a:rPr lang="en-US" dirty="0"/>
              <a:t>causal </a:t>
            </a:r>
            <a:r>
              <a:rPr lang="en-US" dirty="0" smtClean="0"/>
              <a:t>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Loses cross-server causality</a:t>
            </a:r>
          </a:p>
          <a:p>
            <a:pPr marL="457200" lvl="1" indent="0">
              <a:buNone/>
            </a:pPr>
            <a:r>
              <a:rPr lang="en-US" dirty="0" smtClean="0"/>
              <a:t>   OR</a:t>
            </a:r>
          </a:p>
          <a:p>
            <a:pPr marL="457200" lvl="1" indent="0">
              <a:buNone/>
            </a:pPr>
            <a:r>
              <a:rPr lang="en-US" dirty="0" smtClean="0"/>
              <a:t>   Limits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 smtClean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  <a:endParaRPr lang="en-US" sz="2400" dirty="0">
                <a:solidFill>
                  <a:prstClr val="white">
                    <a:lumMod val="50000"/>
                  </a:prstClr>
                </a:solidFill>
                <a:latin typeface="Helvetica Neue Medium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 smtClean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  <a:endParaRPr lang="en-US" sz="2400" dirty="0">
                <a:solidFill>
                  <a:prstClr val="white">
                    <a:lumMod val="50000"/>
                  </a:prstClr>
                </a:solidFill>
                <a:latin typeface="Helvetica Neue Medium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3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2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4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3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2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4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059" y="3768143"/>
            <a:ext cx="428330" cy="1064136"/>
            <a:chOff x="885059" y="3768143"/>
            <a:chExt cx="428330" cy="1064136"/>
          </a:xfrm>
        </p:grpSpPr>
        <p:sp>
          <p:nvSpPr>
            <p:cNvPr id="5" name="TextBox 4"/>
            <p:cNvSpPr txBox="1"/>
            <p:nvPr/>
          </p:nvSpPr>
          <p:spPr>
            <a:xfrm>
              <a:off x="923539" y="3768143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srgbClr val="008000"/>
                  </a:solidFill>
                  <a:latin typeface="Helvetica Neue Medium"/>
                  <a:cs typeface="Helvetica Neue Medium"/>
                </a:rPr>
                <a:t>√ </a:t>
              </a:r>
              <a:endParaRPr lang="en-US" sz="28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059" y="4309059"/>
              <a:ext cx="417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srgbClr val="FF0000"/>
                  </a:solidFill>
                  <a:latin typeface="Helvetica Neue Medium"/>
                  <a:cs typeface="Helvetica Neue Medium"/>
                </a:rPr>
                <a:t>X</a:t>
              </a:r>
              <a:endParaRPr lang="en-US" sz="2800" dirty="0">
                <a:solidFill>
                  <a:srgbClr val="FF0000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 smtClean="0"/>
              <a:t>Enforce with distributed verifications</a:t>
            </a:r>
          </a:p>
          <a:p>
            <a:pPr lvl="1"/>
            <a:r>
              <a:rPr lang="en-US" sz="2400" dirty="0" smtClean="0"/>
              <a:t>Delay exposing replicated writes until all dependencies are satisfied in the datacenter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Helvetica Neue Medium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  <a:endParaRPr lang="en-US" sz="2000" dirty="0">
                <a:solidFill>
                  <a:prstClr val="white">
                    <a:lumMod val="50000"/>
                  </a:prstClr>
                </a:solidFill>
                <a:latin typeface="Helvetica Neue Medium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3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2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4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3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2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  <a:latin typeface="Helvetica Neue Medium"/>
              </a:rPr>
              <a:t>4</a:t>
            </a:r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  <a:latin typeface="Helvetica Neue Medium"/>
                </a:rPr>
                <a:t>3</a:t>
              </a:r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  <a:endParaRPr lang="en-US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Architecture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M-R</a:t>
              </a:r>
              <a:endParaRPr lang="en-US" sz="240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 smtClean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  <a:endParaRPr lang="en-US" sz="2400" dirty="0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 smtClean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M-R</a:t>
              </a:r>
              <a:endParaRPr lang="en-US" sz="240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 smtClean="0">
                  <a:solidFill>
                    <a:prstClr val="black"/>
                  </a:solidFill>
                  <a:latin typeface="Helvetica Neue Medium"/>
                </a:rPr>
                <a:t>Client Library</a:t>
              </a:r>
              <a:endParaRPr lang="en-US" sz="3200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M-R</a:t>
              </a:r>
              <a:endParaRPr lang="en-US" sz="240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</a:rPr>
              <a:t>read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 smtClean="0">
                  <a:solidFill>
                    <a:prstClr val="black"/>
                  </a:solidFill>
                  <a:latin typeface="Helvetica Neue Medium"/>
                </a:rPr>
                <a:t>Client Library</a:t>
              </a:r>
              <a:endParaRPr lang="en-US" sz="3200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</a:rPr>
              <a:t>read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M-R</a:t>
              </a:r>
              <a:endParaRPr lang="en-US" sz="240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  <a:endParaRPr lang="en-US" sz="800" dirty="0">
                      <a:solidFill>
                        <a:prstClr val="white"/>
                      </a:solidFill>
                      <a:latin typeface="Helvetica Neue Medium"/>
                    </a:endParaRP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</a:t>
                    </a:r>
                    <a:r>
                      <a:rPr lang="en-US" sz="800" dirty="0" smtClean="0">
                        <a:solidFill>
                          <a:prstClr val="white"/>
                        </a:solidFill>
                        <a:latin typeface="Helvetica Neue Medium"/>
                      </a:rPr>
                      <a:t>-</a:t>
                    </a:r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 smtClean="0">
                  <a:solidFill>
                    <a:prstClr val="black"/>
                  </a:solidFill>
                  <a:latin typeface="Helvetica Neue Medium"/>
                </a:rPr>
                <a:t>Client Library</a:t>
              </a:r>
              <a:endParaRPr lang="en-US" sz="3200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prstClr val="black"/>
                </a:solidFill>
                <a:latin typeface="Helvetica Neue Medium"/>
              </a:rPr>
              <a:t>write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 smtClean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  <a:endParaRPr lang="en-US" sz="2400" dirty="0">
                  <a:solidFill>
                    <a:srgbClr val="8064A2">
                      <a:lumMod val="75000"/>
                    </a:srgbClr>
                  </a:solidFill>
                  <a:latin typeface="Helvetica Neue Medium"/>
                </a:endParaRP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 smtClean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 smtClean="0">
                  <a:solidFill>
                    <a:prstClr val="black"/>
                  </a:solidFill>
                  <a:latin typeface="Helvetica Neue Medium"/>
                </a:rPr>
                <a:t>after</a:t>
              </a:r>
              <a:endParaRPr lang="en-US" sz="1600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  <a:endParaRPr lang="en-US" sz="280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 smtClean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  <a:endParaRPr lang="en-US" sz="280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 smtClean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  <a:endParaRPr lang="en-US" sz="3600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>
                <a:lumMod val="50000"/>
                <a:lumOff val="50000"/>
              </a:schemeClr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45440" y="3247999"/>
            <a:ext cx="4250552" cy="0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95992" y="301716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46004" y="3497288"/>
            <a:ext cx="5491836" cy="2775"/>
          </a:xfrm>
          <a:prstGeom prst="line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58065" y="3214944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506017" y="3710481"/>
            <a:ext cx="3667537" cy="77447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4363154" y="3709664"/>
            <a:ext cx="2163289" cy="77447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8383" y="3246488"/>
            <a:ext cx="42024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 1: More on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45792" y="4515449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P2: Scalable Causal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9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Write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M-R</a:t>
              </a:r>
              <a:endParaRPr lang="en-US" sz="2400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</a:t>
              </a:r>
              <a:r>
                <a:rPr lang="en-US" sz="2400" dirty="0" smtClean="0">
                  <a:solidFill>
                    <a:prstClr val="white"/>
                  </a:solidFill>
                  <a:latin typeface="Helvetica Neue Medium"/>
                </a:rPr>
                <a:t>-</a:t>
              </a:r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 smtClean="0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 smtClean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 smtClean="0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 smtClean="0">
                <a:solidFill>
                  <a:srgbClr val="604A7B"/>
                </a:solidFill>
                <a:latin typeface="Helvetica Neue Medium"/>
              </a:rPr>
              <a:t>)</a:t>
            </a:r>
            <a:endParaRPr lang="en-US" sz="3200" dirty="0">
              <a:solidFill>
                <a:srgbClr val="604A7B"/>
              </a:solidFill>
              <a:latin typeface="Helvetica Neue Medium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 smtClean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 smtClean="0">
                <a:solidFill>
                  <a:prstClr val="black"/>
                </a:solidFill>
                <a:latin typeface="Helvetica Neue Medium"/>
              </a:rPr>
              <a:t>)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 smtClean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 smtClean="0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 smtClean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 smtClean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 smtClean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</a:t>
              </a:r>
              <a:r>
                <a:rPr lang="en-US" sz="2800" b="1" baseline="-25000" dirty="0" smtClean="0">
                  <a:solidFill>
                    <a:prstClr val="white"/>
                  </a:solidFill>
                  <a:latin typeface="Helvetica Neue Medium"/>
                </a:rPr>
                <a:t>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 smtClean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 smtClean="0">
                  <a:solidFill>
                    <a:prstClr val="white"/>
                  </a:solidFill>
                  <a:latin typeface="Helvetica Neue Medium"/>
                </a:rPr>
                <a:t> 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 smtClean="0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 smtClean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 smtClean="0">
                <a:solidFill>
                  <a:prstClr val="black"/>
                </a:solidFill>
                <a:latin typeface="Helvetica Neue Medium"/>
              </a:rPr>
              <a:t>)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smtClean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 smtClean="0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 smtClean="0">
                <a:solidFill>
                  <a:prstClr val="black"/>
                </a:solidFill>
                <a:latin typeface="Helvetica Neue Medium"/>
              </a:rPr>
              <a:t> return ensures causal</a:t>
            </a:r>
            <a:endParaRPr lang="en-US" sz="2400" b="1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>
                <a:solidFill>
                  <a:prstClr val="black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All ops local, replicate in background</a:t>
            </a:r>
          </a:p>
          <a:p>
            <a:pPr lvl="1"/>
            <a:r>
              <a:rPr lang="en-US" dirty="0" smtClean="0"/>
              <a:t>Availability and low latency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Shard data across many nodes</a:t>
            </a:r>
            <a:endParaRPr lang="en-US" dirty="0"/>
          </a:p>
          <a:p>
            <a:pPr lvl="1"/>
            <a:r>
              <a:rPr lang="en-US" dirty="0" smtClean="0"/>
              <a:t>Scalability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Control replication with dependencies</a:t>
            </a:r>
          </a:p>
          <a:p>
            <a:pPr lvl="1"/>
            <a:r>
              <a:rPr lang="en-US" dirty="0" smtClean="0"/>
              <a:t>Causal </a:t>
            </a:r>
            <a:r>
              <a:rPr lang="en-US" dirty="0"/>
              <a:t>c</a:t>
            </a:r>
            <a:r>
              <a:rPr lang="en-US" dirty="0" smtClean="0"/>
              <a:t>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Challenge: Many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Write</a:t>
            </a:r>
            <a:endParaRPr lang="en-US" sz="2400" dirty="0">
              <a:latin typeface="Helvetica Neue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Write</a:t>
            </a:r>
            <a:endParaRPr lang="en-US" sz="2400" dirty="0">
              <a:latin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Write</a:t>
            </a:r>
            <a:endParaRPr lang="en-US" sz="2400" dirty="0">
              <a:latin typeface="Helvetica Neue Medium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Current Write</a:t>
            </a:r>
            <a:endParaRPr lang="en-US" sz="2400" dirty="0">
              <a:latin typeface="Helvetica Neue Medium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Read</a:t>
            </a:r>
            <a:endParaRPr lang="en-US" sz="2400" dirty="0">
              <a:latin typeface="Helvetica Neue Medium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Read</a:t>
            </a:r>
            <a:endParaRPr lang="en-US" sz="2400" dirty="0">
              <a:latin typeface="Helvetica Neue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32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Same Process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Reads-From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Transitive Closure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33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Nearest 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 smtClean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34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Need extra server-side state to calculate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One-Hop Dependencies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 smtClean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35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Simple to track:</a:t>
            </a:r>
          </a:p>
          <a:p>
            <a:pPr lvl="1"/>
            <a:r>
              <a:rPr lang="en-US" dirty="0" smtClean="0"/>
              <a:t>Last write</a:t>
            </a:r>
          </a:p>
          <a:p>
            <a:pPr lvl="1"/>
            <a:r>
              <a:rPr lang="en-US" dirty="0" smtClean="0"/>
              <a:t>Subsequent reads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Thread-of-Execution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Reads-From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Transitive Closure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Checking them suffices for causality</a:t>
            </a:r>
          </a:p>
          <a:p>
            <a:pPr lvl="1"/>
            <a:r>
              <a:rPr lang="en-US" dirty="0" smtClean="0"/>
              <a:t>Competitive to eventually-consistent system</a:t>
            </a:r>
          </a:p>
          <a:p>
            <a:endParaRPr lang="en-US" dirty="0"/>
          </a:p>
          <a:p>
            <a:r>
              <a:rPr lang="en-US" dirty="0" smtClean="0"/>
              <a:t>Never store dependencies on the server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Simplifies client-side </a:t>
            </a:r>
            <a:r>
              <a:rPr lang="en-US" dirty="0" err="1" smtClean="0"/>
              <a:t>dep</a:t>
            </a:r>
            <a:r>
              <a:rPr lang="en-US" dirty="0" smtClean="0"/>
              <a:t> tracking</a:t>
            </a:r>
          </a:p>
          <a:p>
            <a:pPr lvl="1"/>
            <a:r>
              <a:rPr lang="en-US" dirty="0" smtClean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 Neue Medium"/>
                  <a:cs typeface="Helvetica Neue Medium"/>
                </a:rPr>
                <a:t>Transitive Closure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One-Hop Dependencies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Scalable Causal+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 smtClean="0">
                  <a:latin typeface="Helvetica Neue Medium"/>
                </a:rPr>
                <a:t>M-R</a:t>
              </a:r>
              <a:endParaRPr lang="en-US" sz="2400" dirty="0">
                <a:latin typeface="Helvetica Neue Medium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</a:t>
              </a:r>
              <a:r>
                <a:rPr lang="en-US" sz="2400" dirty="0" smtClean="0">
                  <a:latin typeface="Helvetica Neue Medium"/>
                </a:rPr>
                <a:t>-</a:t>
              </a:r>
              <a:r>
                <a:rPr lang="en-US" sz="2400" dirty="0">
                  <a:latin typeface="Helvetica Neue Medium"/>
                </a:rPr>
                <a:t>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 smtClean="0">
                  <a:latin typeface="Helvetica Neue Medium"/>
                </a:rPr>
                <a:t>M-R</a:t>
              </a:r>
              <a:endParaRPr lang="en-US" sz="800" dirty="0">
                <a:latin typeface="Helvetica Neue Medium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 smtClean="0">
                  <a:latin typeface="Helvetica Neue Medium"/>
                </a:rPr>
                <a:t>M-R</a:t>
              </a:r>
              <a:endParaRPr lang="en-US" sz="800" dirty="0">
                <a:latin typeface="Helvetica Neue Medium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</a:t>
              </a:r>
              <a:r>
                <a:rPr lang="en-US" sz="800" dirty="0" smtClean="0">
                  <a:latin typeface="Helvetica Neue Medium"/>
                </a:rPr>
                <a:t>-</a:t>
              </a:r>
              <a:r>
                <a:rPr lang="en-US" sz="800" dirty="0">
                  <a:latin typeface="Helvetica Neue Medium"/>
                </a:rPr>
                <a:t>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37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From </a:t>
            </a:r>
            <a:r>
              <a:rPr lang="en-US" sz="3200" dirty="0">
                <a:latin typeface="Helvetica Neue Medium"/>
                <a:cs typeface="Helvetica Neue Medium"/>
              </a:rPr>
              <a:t>f</a:t>
            </a:r>
            <a:r>
              <a:rPr lang="en-US" sz="3200" dirty="0" smtClean="0">
                <a:latin typeface="Helvetica Neue Medium"/>
                <a:cs typeface="Helvetica Neue Medium"/>
              </a:rPr>
              <a:t>ully </a:t>
            </a:r>
            <a:r>
              <a:rPr lang="en-US" sz="3200" dirty="0">
                <a:latin typeface="Helvetica Neue Medium"/>
                <a:cs typeface="Helvetica Neue Medium"/>
              </a:rPr>
              <a:t>d</a:t>
            </a:r>
            <a:r>
              <a:rPr lang="en-US" sz="3200" dirty="0" smtClean="0">
                <a:latin typeface="Helvetica Neue Medium"/>
                <a:cs typeface="Helvetica Neue Medium"/>
              </a:rPr>
              <a:t>istributed operation</a:t>
            </a:r>
            <a:endParaRPr lang="en-US" sz="3200" dirty="0">
              <a:latin typeface="Helvetica Neue Medium"/>
              <a:cs typeface="Helvetica Neue Medium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read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read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</a:rPr>
              <a:t>read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Shard data for scalable storage</a:t>
            </a:r>
          </a:p>
          <a:p>
            <a:endParaRPr lang="en-US" dirty="0" smtClean="0"/>
          </a:p>
          <a:p>
            <a:r>
              <a:rPr lang="en-US" dirty="0" smtClean="0"/>
              <a:t>New distributed protocol for </a:t>
            </a:r>
            <a:r>
              <a:rPr lang="en-US" dirty="0" err="1" smtClean="0"/>
              <a:t>scalably</a:t>
            </a:r>
            <a:r>
              <a:rPr lang="en-US" dirty="0" smtClean="0"/>
              <a:t> applying writes across shards</a:t>
            </a:r>
          </a:p>
          <a:p>
            <a:endParaRPr lang="en-US" dirty="0"/>
          </a:p>
          <a:p>
            <a:r>
              <a:rPr lang="en-US" dirty="0" smtClean="0"/>
              <a:t>Also need a new distributed protocol for consistently reading data across shards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Reads Aren’t Enough</a:t>
            </a:r>
            <a:endParaRPr lang="en-US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39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</a:rPr>
                  <a:t>M-R</a:t>
                </a:r>
                <a:endParaRPr lang="en-US" sz="2400" dirty="0">
                  <a:latin typeface="Helvetica Neue Medium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</a:t>
                </a:r>
                <a:r>
                  <a:rPr lang="en-US" sz="2400" dirty="0" smtClean="0">
                    <a:latin typeface="Helvetica Neue Medium"/>
                  </a:rPr>
                  <a:t>-</a:t>
                </a:r>
                <a:r>
                  <a:rPr lang="en-US" sz="2400" dirty="0">
                    <a:latin typeface="Helvetica Neue Medium"/>
                  </a:rPr>
                  <a:t>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 smtClean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>
                  <a:latin typeface="Helvetica Neue Medium"/>
                  <a:cs typeface="Helvetica Neue Medium"/>
                </a:rPr>
                <a:t>I &lt;3 Job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 smtClean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 smtClean="0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 Neue Medium"/>
              </a:rPr>
              <a:t>Asynchronous requests + distributed data = ??</a:t>
            </a:r>
            <a:endParaRPr lang="en-US" sz="2800" dirty="0">
              <a:latin typeface="Helvetica Neue Medium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 smtClean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 smtClean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 smtClean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Operations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Helvetica Neue Medium"/>
                  <a:cs typeface="Helvetica Neue Medium"/>
                </a:rPr>
                <a:t>New Job!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 smtClean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 smtClean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 smtClean="0">
                <a:latin typeface="Helvetica Neue Medium"/>
                <a:cs typeface="Helvetica Neue Medium"/>
              </a:rPr>
              <a:t>I &lt;3 Job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 smtClean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 smtClean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 smtClean="0">
                <a:latin typeface="Helvetica Neue Medium"/>
                <a:cs typeface="Helvetica Neue Medium"/>
              </a:rPr>
              <a:t>New Job!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 smtClean="0">
                <a:latin typeface="Helvetica Neue Medium"/>
                <a:cs typeface="Helvetica Neue Medium"/>
              </a:rPr>
              <a:t>New Job!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1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from 1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/>
                <a:cs typeface="Helvetica Neue Medium"/>
              </a:rPr>
              <a:t>from 4</a:t>
            </a:r>
            <a:endParaRPr lang="en-US" sz="2400" dirty="0">
              <a:latin typeface="Helvetica Neue Medium"/>
              <a:cs typeface="Helvetica Neue Medium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Last Time’s Causal</a:t>
            </a:r>
            <a:r>
              <a:rPr lang="en-US" sz="4000" dirty="0" smtClean="0"/>
              <a:t>+ </a:t>
            </a:r>
            <a:r>
              <a:rPr lang="en-US" sz="4000" dirty="0" smtClean="0"/>
              <a:t>Consistency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Partially orders all operations, does not totally order them</a:t>
            </a:r>
          </a:p>
          <a:p>
            <a:pPr lvl="1"/>
            <a:r>
              <a:rPr lang="en-US" sz="2000" dirty="0" smtClean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Guarantees</a:t>
            </a:r>
          </a:p>
          <a:p>
            <a:pPr lvl="1"/>
            <a:r>
              <a:rPr lang="en-US" sz="2000" dirty="0" smtClean="0"/>
              <a:t>For each process, ∃ an order of all writes + that process’s reads</a:t>
            </a:r>
          </a:p>
          <a:p>
            <a:pPr lvl="1"/>
            <a:r>
              <a:rPr lang="en-US" sz="2000" dirty="0" smtClean="0"/>
              <a:t>Order respects the happens-before (</a:t>
            </a:r>
            <a:r>
              <a:rPr lang="en-US" sz="2000" dirty="0" smtClean="0">
                <a:sym typeface="Wingdings"/>
              </a:rPr>
              <a:t>) </a:t>
            </a:r>
            <a:r>
              <a:rPr lang="en-US" sz="2000" dirty="0" smtClean="0"/>
              <a:t>ordering of operations</a:t>
            </a:r>
          </a:p>
          <a:p>
            <a:pPr lvl="1"/>
            <a:r>
              <a:rPr lang="en-US" sz="2000" dirty="0" smtClean="0"/>
              <a:t>+ replicas converge to the same state</a:t>
            </a:r>
          </a:p>
          <a:p>
            <a:pPr lvl="2"/>
            <a:r>
              <a:rPr lang="en-US" sz="1600" dirty="0" smtClean="0"/>
              <a:t>Skip details, makes it stronger than eventual consistency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Read-Only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 smtClean="0"/>
              <a:t>Consistent up-to-date view of data</a:t>
            </a:r>
          </a:p>
          <a:p>
            <a:pPr lvl="1"/>
            <a:r>
              <a:rPr lang="en-US" dirty="0" smtClean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40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 smtClean="0">
                    <a:latin typeface="Helvetica Neue Medium"/>
                    <a:cs typeface="Helvetica Neue Medium"/>
                  </a:rPr>
                  <a:t>Logical Time</a:t>
                </a:r>
                <a:endParaRPr lang="en-US" sz="2400" dirty="0">
                  <a:latin typeface="Helvetica Neue Medium"/>
                  <a:cs typeface="Helvetica Neue Medium"/>
                </a:endParaRP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  <a:endParaRPr lang="en-US" sz="24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  <a:endParaRPr lang="en-US" sz="2000" dirty="0">
                <a:solidFill>
                  <a:schemeClr val="tx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  <a:endParaRPr lang="en-US" sz="24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  <a:endParaRPr lang="en-US" sz="2000" dirty="0">
                <a:solidFill>
                  <a:schemeClr val="accent2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 smtClean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 smtClean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 smtClean="0">
                  <a:latin typeface="Helvetica Neue Medium"/>
                  <a:cs typeface="Helvetica Neue Medium"/>
                </a:rPr>
                <a:t>New Job!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 smtClean="0">
                  <a:latin typeface="Helvetica Neue Medium"/>
                  <a:cs typeface="Helvetica Neue Medium"/>
                </a:rPr>
                <a:t>I &lt;3 Job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  <a:endParaRPr lang="en-US" sz="24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  <a:endParaRPr lang="en-US" sz="2000" dirty="0">
                <a:solidFill>
                  <a:schemeClr val="accent3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 smtClean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 smtClean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More on transactions next time!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COPS </a:t>
            </a:r>
            <a:r>
              <a:rPr lang="en-US" dirty="0" smtClean="0"/>
              <a:t>Scaling Evaluation</a:t>
            </a:r>
            <a:endParaRPr lang="en-US" dirty="0"/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090573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090573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090573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090573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090573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090573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More servers =&gt; More operations/sec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Scalable </a:t>
            </a:r>
            <a:r>
              <a:rPr lang="en-US" dirty="0"/>
              <a:t>c</a:t>
            </a:r>
            <a:r>
              <a:rPr lang="en-US" dirty="0" smtClean="0"/>
              <a:t>ausal consistency</a:t>
            </a:r>
          </a:p>
          <a:p>
            <a:pPr lvl="1"/>
            <a:r>
              <a:rPr lang="en-US" dirty="0" smtClean="0"/>
              <a:t>Shard for scalable storage</a:t>
            </a:r>
          </a:p>
          <a:p>
            <a:pPr lvl="1"/>
            <a:r>
              <a:rPr lang="en-US" dirty="0" smtClean="0"/>
              <a:t>Distributed protocols for coordinating writes and reads</a:t>
            </a:r>
          </a:p>
          <a:p>
            <a:pPr lvl="2"/>
            <a:r>
              <a:rPr lang="en-US" dirty="0" smtClean="0"/>
              <a:t>Evaluation confirms scalability</a:t>
            </a:r>
          </a:p>
          <a:p>
            <a:endParaRPr lang="en-US" dirty="0"/>
          </a:p>
          <a:p>
            <a:r>
              <a:rPr lang="en-US" dirty="0" smtClean="0"/>
              <a:t>All operations handled in local datacenter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Low latency</a:t>
            </a:r>
          </a:p>
          <a:p>
            <a:pPr lvl="1"/>
            <a:endParaRPr lang="en-US" dirty="0"/>
          </a:p>
          <a:p>
            <a:r>
              <a:rPr lang="en-US" dirty="0" smtClean="0"/>
              <a:t>We’re thinking </a:t>
            </a:r>
            <a:r>
              <a:rPr lang="en-US" dirty="0" err="1" smtClean="0"/>
              <a:t>scalably</a:t>
            </a:r>
            <a:r>
              <a:rPr lang="en-US" dirty="0" smtClean="0"/>
              <a:t> now!</a:t>
            </a:r>
          </a:p>
          <a:p>
            <a:pPr lvl="1"/>
            <a:r>
              <a:rPr lang="en-US" dirty="0" smtClean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Writes </a:t>
            </a:r>
            <a:r>
              <a:rPr lang="en-US" sz="2800" dirty="0">
                <a:solidFill>
                  <a:schemeClr val="tx1"/>
                </a:solidFill>
              </a:rPr>
              <a:t>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</a:t>
            </a:r>
            <a:r>
              <a:rPr lang="en-US" sz="2800" dirty="0" smtClean="0">
                <a:solidFill>
                  <a:schemeClr val="tx1"/>
                </a:solidFill>
              </a:rPr>
              <a:t>processes in </a:t>
            </a:r>
            <a:r>
              <a:rPr lang="en-US" sz="2800" dirty="0" smtClean="0">
                <a:solidFill>
                  <a:schemeClr val="tx1"/>
                </a:solidFill>
              </a:rPr>
              <a:t>same </a:t>
            </a:r>
            <a:r>
              <a:rPr lang="en-US" sz="2800" dirty="0">
                <a:solidFill>
                  <a:schemeClr val="tx1"/>
                </a:solidFill>
              </a:rPr>
              <a:t>order.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Concurrent </a:t>
            </a:r>
            <a:r>
              <a:rPr lang="en-US" sz="2800" dirty="0">
                <a:solidFill>
                  <a:schemeClr val="tx1"/>
                </a:solidFill>
              </a:rPr>
              <a:t>writes may be seen in a different order on different </a:t>
            </a:r>
            <a:r>
              <a:rPr lang="en-US" dirty="0" smtClean="0"/>
              <a:t>processes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dirty="0" smtClean="0"/>
          </a:p>
          <a:p>
            <a:pPr eaLnBrk="1" hangingPunct="1"/>
            <a:r>
              <a:rPr lang="en-US" sz="2400" dirty="0" smtClean="0"/>
              <a:t>Concurrent: Ops not causally related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2436" y="392833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60219" y="1565565"/>
            <a:ext cx="5309525" cy="487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mtClean="0"/>
              <a:t>Writes that are </a:t>
            </a:r>
            <a:r>
              <a:rPr lang="en-US" smtClean="0">
                <a:solidFill>
                  <a:srgbClr val="FF8F00"/>
                </a:solidFill>
              </a:rPr>
              <a:t>potentially</a:t>
            </a:r>
            <a:r>
              <a:rPr lang="en-US" b="1" i="1" smtClean="0"/>
              <a:t> </a:t>
            </a:r>
            <a:r>
              <a:rPr lang="en-US" smtClean="0"/>
              <a:t>causally related must be seen by all processes in same order.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Concurrent writes may be seen in a different order on different processes.</a:t>
            </a:r>
          </a:p>
          <a:p>
            <a:r>
              <a:rPr lang="en-US" sz="2400" smtClean="0"/>
              <a:t>Concurrent: Ops not causally related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2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261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0636"/>
              </p:ext>
            </p:extLst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76206"/>
              </p:ext>
            </p:extLst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71489" y="229119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871489" y="2805592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1489" y="3319988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71489" y="3834384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871489" y="434878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71489" y="4863176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71489" y="5377570"/>
            <a:ext cx="1663423" cy="51680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5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Causal</a:t>
            </a:r>
            <a:r>
              <a:rPr lang="en-US" dirty="0" smtClean="0"/>
              <a:t> Consistency</a:t>
            </a:r>
            <a:endParaRPr lang="en-US" dirty="0"/>
          </a:p>
        </p:txBody>
      </p:sp>
      <p:cxnSp>
        <p:nvCxnSpPr>
          <p:cNvPr id="4" name="Straight Connector 3"/>
          <p:cNvCxnSpPr>
            <a:stCxn id="10" idx="2"/>
          </p:cNvCxnSpPr>
          <p:nvPr/>
        </p:nvCxnSpPr>
        <p:spPr>
          <a:xfrm>
            <a:off x="6139428" y="2291196"/>
            <a:ext cx="2389" cy="326631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5" idx="2"/>
          </p:cNvCxnSpPr>
          <p:nvPr/>
        </p:nvCxnSpPr>
        <p:spPr>
          <a:xfrm flipH="1">
            <a:off x="7177241" y="2310423"/>
            <a:ext cx="1966" cy="32470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0" idx="2"/>
          </p:cNvCxnSpPr>
          <p:nvPr/>
        </p:nvCxnSpPr>
        <p:spPr>
          <a:xfrm>
            <a:off x="8216200" y="2308106"/>
            <a:ext cx="3187" cy="324940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Process 6"/>
          <p:cNvSpPr/>
          <p:nvPr/>
        </p:nvSpPr>
        <p:spPr>
          <a:xfrm>
            <a:off x="5848698" y="170973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sp>
        <p:nvSpPr>
          <p:cNvPr id="8" name="Oval 7"/>
          <p:cNvSpPr/>
          <p:nvPr/>
        </p:nvSpPr>
        <p:spPr>
          <a:xfrm>
            <a:off x="6070668" y="255001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70668" y="29606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4841" y="23463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7261" y="280019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2335" y="375371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237832" y="3560421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Arrow Connector 13"/>
          <p:cNvCxnSpPr>
            <a:stCxn id="9" idx="5"/>
            <a:endCxn id="12" idx="1"/>
          </p:cNvCxnSpPr>
          <p:nvPr/>
        </p:nvCxnSpPr>
        <p:spPr>
          <a:xfrm>
            <a:off x="6188049" y="3077999"/>
            <a:ext cx="954425" cy="69585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rocess 14"/>
          <p:cNvSpPr/>
          <p:nvPr/>
        </p:nvSpPr>
        <p:spPr>
          <a:xfrm>
            <a:off x="6887319" y="1726647"/>
            <a:ext cx="583776" cy="583776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sp>
        <p:nvSpPr>
          <p:cNvPr id="16" name="Process 15"/>
          <p:cNvSpPr/>
          <p:nvPr/>
        </p:nvSpPr>
        <p:spPr>
          <a:xfrm>
            <a:off x="7925470" y="1726647"/>
            <a:ext cx="581459" cy="58145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P3</a:t>
            </a:r>
          </a:p>
        </p:txBody>
      </p:sp>
      <p:sp>
        <p:nvSpPr>
          <p:cNvPr id="18" name="Oval 17"/>
          <p:cNvSpPr/>
          <p:nvPr/>
        </p:nvSpPr>
        <p:spPr>
          <a:xfrm>
            <a:off x="7108480" y="4103118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176" y="3910807"/>
            <a:ext cx="95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45870" y="4418491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145870" y="2759193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4005" y="257014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1297" y="449692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g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Arrow Connector 30"/>
          <p:cNvCxnSpPr>
            <a:stCxn id="22" idx="6"/>
          </p:cNvCxnSpPr>
          <p:nvPr/>
        </p:nvCxnSpPr>
        <p:spPr>
          <a:xfrm>
            <a:off x="7246000" y="4171878"/>
            <a:ext cx="899870" cy="315373"/>
          </a:xfrm>
          <a:prstGeom prst="straightConnector1">
            <a:avLst/>
          </a:prstGeom>
          <a:ln w="38100"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136188" y="3365786"/>
            <a:ext cx="137520" cy="13752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7237830" y="3144784"/>
            <a:ext cx="33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sz="2400" dirty="0" smtClean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47766"/>
              </p:ext>
            </p:extLst>
          </p:nvPr>
        </p:nvGraphicFramePr>
        <p:xfrm>
          <a:off x="1223038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Operations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</a:t>
                      </a:r>
                      <a:r>
                        <a:rPr lang="en-US" b="0" i="0" baseline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b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f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e, g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c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a, 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161"/>
              </p:ext>
            </p:extLst>
          </p:nvPr>
        </p:nvGraphicFramePr>
        <p:xfrm>
          <a:off x="2886461" y="1782066"/>
          <a:ext cx="1648724" cy="410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8724"/>
              </a:tblGrid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Concurrent?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  <a:tr h="513672"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smtClean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711075" y="5764959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Physical time ↓</a:t>
            </a:r>
          </a:p>
        </p:txBody>
      </p:sp>
    </p:spTree>
    <p:extLst>
      <p:ext uri="{BB962C8B-B14F-4D97-AF65-F5344CB8AC3E}">
        <p14:creationId xmlns:p14="http://schemas.microsoft.com/office/powerpoint/2010/main" val="5595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Causal Consistency:  Quiz</a:t>
            </a:r>
            <a:endParaRPr lang="en-US" dirty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462" y="3706088"/>
            <a:ext cx="8002065" cy="287481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 smtClean="0"/>
              <a:t>Valid under causal consistency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 dirty="0" smtClean="0"/>
              <a:t>Why?  </a:t>
            </a:r>
            <a:r>
              <a:rPr lang="en-US" sz="2400" dirty="0" smtClean="0"/>
              <a:t>W(x)b </a:t>
            </a:r>
            <a:r>
              <a:rPr lang="en-US" sz="2400" dirty="0"/>
              <a:t>and W(x)c</a:t>
            </a:r>
            <a:r>
              <a:rPr lang="en-US" sz="2400" dirty="0" smtClean="0"/>
              <a:t> are </a:t>
            </a:r>
            <a:r>
              <a:rPr lang="en-US" sz="2400" dirty="0"/>
              <a:t>concurrent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So </a:t>
            </a:r>
            <a:r>
              <a:rPr lang="en-US" sz="2200" dirty="0"/>
              <a:t>all processes </a:t>
            </a:r>
            <a:r>
              <a:rPr lang="en-US" sz="2200" dirty="0" smtClean="0"/>
              <a:t>don’t (need to) </a:t>
            </a:r>
            <a:r>
              <a:rPr lang="en-US" sz="2200" dirty="0"/>
              <a:t>see them in </a:t>
            </a:r>
            <a:r>
              <a:rPr lang="en-US" sz="2200" dirty="0" smtClean="0"/>
              <a:t>same </a:t>
            </a:r>
            <a:r>
              <a:rPr lang="en-US" sz="2200" dirty="0"/>
              <a:t>order</a:t>
            </a:r>
          </a:p>
          <a:p>
            <a:pPr eaLnBrk="1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dirty="0"/>
              <a:t>P3 and P4 read the values ‘a’ and ‘b’ in order </a:t>
            </a:r>
            <a:r>
              <a:rPr lang="en-US" sz="2400" dirty="0" smtClean="0"/>
              <a:t>as </a:t>
            </a:r>
            <a:r>
              <a:rPr lang="en-US" sz="2400" dirty="0"/>
              <a:t>potentially causally related. No ‘causality’ for</a:t>
            </a:r>
            <a:r>
              <a:rPr lang="en-US" sz="2400" dirty="0" smtClean="0"/>
              <a:t> ‘</a:t>
            </a:r>
            <a:r>
              <a:rPr lang="en-US" sz="2400" dirty="0"/>
              <a:t>c</a:t>
            </a:r>
            <a:r>
              <a:rPr lang="en-US" sz="2400" dirty="0" smtClean="0"/>
              <a:t>’.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31000" t="49245" r="28648" b="42749"/>
          <a:stretch>
            <a:fillRect/>
          </a:stretch>
        </p:blipFill>
        <p:spPr bwMode="auto">
          <a:xfrm>
            <a:off x="368157" y="1496003"/>
            <a:ext cx="8529281" cy="209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1304</Words>
  <Application>Microsoft Macintosh PowerPoint</Application>
  <PresentationFormat>Overhead</PresentationFormat>
  <Paragraphs>613</Paragraphs>
  <Slides>43</Slides>
  <Notes>26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Calibri</vt:lpstr>
      <vt:lpstr>Comic Sans MS</vt:lpstr>
      <vt:lpstr>Helvetica Neue Medium</vt:lpstr>
      <vt:lpstr>Mangal</vt:lpstr>
      <vt:lpstr>Wingdings</vt:lpstr>
      <vt:lpstr>Arial</vt:lpstr>
      <vt:lpstr>Office Theme</vt:lpstr>
      <vt:lpstr>1_Office Theme</vt:lpstr>
      <vt:lpstr>2_Office Theme</vt:lpstr>
      <vt:lpstr>Scalable Causal Consistency</vt:lpstr>
      <vt:lpstr>Consistency Hierarchy</vt:lpstr>
      <vt:lpstr>Consistency Hierarchy</vt:lpstr>
      <vt:lpstr>Last Time’s Causal+ Consistency</vt:lpstr>
      <vt:lpstr>Causal Consistency</vt:lpstr>
      <vt:lpstr>Causal Consistency</vt:lpstr>
      <vt:lpstr>Causal Consistency</vt:lpstr>
      <vt:lpstr>Causal Consistency</vt:lpstr>
      <vt:lpstr>Causal Consistency:  Quiz</vt:lpstr>
      <vt:lpstr>Sequential Consistency:  Quiz</vt:lpstr>
      <vt:lpstr>Causal Consistency</vt:lpstr>
      <vt:lpstr>Causal consistency within replicated systems</vt:lpstr>
      <vt:lpstr>Implications of laziness on consistency</vt:lpstr>
      <vt:lpstr>Implications of laziness on consistency</vt:lpstr>
      <vt:lpstr>Consistency Hierarchy</vt:lpstr>
      <vt:lpstr>Consistency vs Scalability</vt:lpstr>
      <vt:lpstr>Consistency vs Scalability</vt:lpstr>
      <vt:lpstr>Don't Settle for Eventual: Scalable Causal Consistency for [Geo-Replicated] Storage with COPS</vt:lpstr>
      <vt:lpstr>Geo-Replicated Storage: Serve User Requests Quickly</vt:lpstr>
      <vt:lpstr>Inside the Datacenter</vt:lpstr>
      <vt:lpstr>Trade-offs</vt:lpstr>
      <vt:lpstr>Scalability through Sharding</vt:lpstr>
      <vt:lpstr>Causality By Example </vt:lpstr>
      <vt:lpstr>Previous Causal Systems</vt:lpstr>
      <vt:lpstr>Scalability Key Idea</vt:lpstr>
      <vt:lpstr>Our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17</cp:revision>
  <dcterms:created xsi:type="dcterms:W3CDTF">2018-09-09T13:59:16Z</dcterms:created>
  <dcterms:modified xsi:type="dcterms:W3CDTF">2018-11-09T16:27:06Z</dcterms:modified>
</cp:coreProperties>
</file>