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62" r:id="rId3"/>
    <p:sldId id="257" r:id="rId4"/>
    <p:sldId id="259" r:id="rId5"/>
    <p:sldId id="258" r:id="rId6"/>
    <p:sldId id="296" r:id="rId7"/>
    <p:sldId id="260" r:id="rId8"/>
    <p:sldId id="261" r:id="rId9"/>
    <p:sldId id="267" r:id="rId10"/>
    <p:sldId id="297" r:id="rId11"/>
    <p:sldId id="264" r:id="rId12"/>
    <p:sldId id="265" r:id="rId13"/>
    <p:sldId id="266" r:id="rId14"/>
    <p:sldId id="268" r:id="rId15"/>
    <p:sldId id="275" r:id="rId16"/>
    <p:sldId id="276" r:id="rId17"/>
    <p:sldId id="282" r:id="rId18"/>
    <p:sldId id="281" r:id="rId19"/>
    <p:sldId id="280" r:id="rId20"/>
    <p:sldId id="279" r:id="rId21"/>
    <p:sldId id="283" r:id="rId22"/>
    <p:sldId id="285" r:id="rId23"/>
    <p:sldId id="286" r:id="rId24"/>
    <p:sldId id="287" r:id="rId25"/>
    <p:sldId id="288" r:id="rId26"/>
    <p:sldId id="289" r:id="rId27"/>
    <p:sldId id="291" r:id="rId28"/>
    <p:sldId id="290" r:id="rId29"/>
    <p:sldId id="301" r:id="rId30"/>
    <p:sldId id="300" r:id="rId31"/>
    <p:sldId id="302" r:id="rId32"/>
    <p:sldId id="299" r:id="rId33"/>
    <p:sldId id="292" r:id="rId34"/>
    <p:sldId id="293" r:id="rId35"/>
    <p:sldId id="295" r:id="rId36"/>
    <p:sldId id="294" r:id="rId37"/>
    <p:sldId id="298" r:id="rId38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1"/>
    <p:restoredTop sz="72998"/>
  </p:normalViewPr>
  <p:slideViewPr>
    <p:cSldViewPr snapToGrid="0" snapToObjects="1">
      <p:cViewPr varScale="1">
        <p:scale>
          <a:sx n="151" d="100"/>
          <a:sy n="151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on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process ordering is a subset of real-time ordering when each process has</a:t>
            </a:r>
            <a:r>
              <a:rPr lang="en-US" baseline="0" dirty="0" smtClean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[Draw out</a:t>
            </a:r>
            <a:r>
              <a:rPr lang="en-US" baseline="0" dirty="0" smtClean="0"/>
              <a:t> a few on the white board this slide is projected on]</a:t>
            </a:r>
          </a:p>
          <a:p>
            <a:r>
              <a:rPr lang="en-US" baseline="0" dirty="0" smtClean="0"/>
              <a:t>Go over real-time ordering between operations, and what that means for legal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Hammer home point about</a:t>
            </a:r>
            <a:r>
              <a:rPr lang="en-US" baseline="0" dirty="0" smtClean="0"/>
              <a:t> there not being a “real-time ordering” between invocation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[Common</a:t>
            </a:r>
            <a:r>
              <a:rPr lang="en-US" baseline="0" dirty="0" smtClean="0"/>
              <a:t> example is x is an uploaded photo, and y is adding that photo to an album.]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Happens-before would also have a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8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(Requires 2 objects.)</a:t>
            </a:r>
          </a:p>
          <a:p>
            <a:endParaRPr lang="en-US" dirty="0" smtClean="0"/>
          </a:p>
          <a:p>
            <a:r>
              <a:rPr lang="en-US" dirty="0" smtClean="0"/>
              <a:t>P1: |--W(x=1)--| |--R(y)=0--|</a:t>
            </a:r>
          </a:p>
          <a:p>
            <a:r>
              <a:rPr lang="en-US" dirty="0" smtClean="0"/>
              <a:t>P2:</a:t>
            </a:r>
            <a:r>
              <a:rPr lang="en-US" baseline="0" dirty="0" smtClean="0"/>
              <a:t> |--W(y=1)--| |--R(x)=0--|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/>
              <a:t>CAP Theorem and Consistency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12</a:t>
            </a:r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</a:t>
            </a:r>
            <a:r>
              <a:rPr lang="en-US" sz="2000" dirty="0"/>
              <a:t>[</a:t>
            </a:r>
            <a:r>
              <a:rPr lang="en-US" sz="2000" dirty="0" err="1"/>
              <a:t>Herlihy</a:t>
            </a:r>
            <a:r>
              <a:rPr lang="en-US" sz="2000" dirty="0"/>
              <a:t> and Wing 1990]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 smtClean="0"/>
              <a:t>All replicas execute operations in </a:t>
            </a:r>
            <a:r>
              <a:rPr lang="en-US" dirty="0" smtClean="0">
                <a:solidFill>
                  <a:srgbClr val="FF8F00"/>
                </a:solidFill>
              </a:rPr>
              <a:t>some</a:t>
            </a:r>
            <a:r>
              <a:rPr lang="en-US" dirty="0" smtClean="0"/>
              <a:t> total order</a:t>
            </a:r>
          </a:p>
          <a:p>
            <a:endParaRPr lang="en-US" dirty="0" smtClean="0"/>
          </a:p>
          <a:p>
            <a:r>
              <a:rPr lang="en-US" dirty="0" smtClean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real-time ordering </a:t>
            </a:r>
            <a:r>
              <a:rPr lang="en-US" dirty="0" smtClean="0"/>
              <a:t>between operations</a:t>
            </a:r>
          </a:p>
          <a:p>
            <a:pPr lvl="1"/>
            <a:r>
              <a:rPr lang="en-US" dirty="0" smtClean="0"/>
              <a:t>If operation A </a:t>
            </a:r>
            <a:r>
              <a:rPr lang="en-US" dirty="0" smtClean="0">
                <a:solidFill>
                  <a:srgbClr val="FF8F00"/>
                </a:solidFill>
              </a:rPr>
              <a:t>completes</a:t>
            </a:r>
            <a:r>
              <a:rPr lang="en-US" i="1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before operation B </a:t>
            </a:r>
            <a:r>
              <a:rPr lang="en-US" dirty="0" smtClean="0">
                <a:solidFill>
                  <a:srgbClr val="FF8F00"/>
                </a:solidFill>
              </a:rPr>
              <a:t>begins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then A is ordered before B in real-time</a:t>
            </a:r>
          </a:p>
          <a:p>
            <a:pPr lvl="1"/>
            <a:r>
              <a:rPr lang="en-US" dirty="0" smtClean="0"/>
              <a:t>If neither A nor B completes before the other begins, then there is no real-time order</a:t>
            </a:r>
          </a:p>
          <a:p>
            <a:pPr lvl="2"/>
            <a:r>
              <a:rPr lang="en-US" dirty="0" smtClean="0"/>
              <a:t>(But there must be </a:t>
            </a:r>
            <a:r>
              <a:rPr lang="en-US" i="1" dirty="0" smtClean="0"/>
              <a:t>some</a:t>
            </a:r>
            <a:r>
              <a:rPr lang="en-US" dirty="0" smtClean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Ordering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== “Appears to be a Single Machine”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machine processes requests one by one in the order it receives them</a:t>
            </a:r>
          </a:p>
          <a:p>
            <a:pPr lvl="1"/>
            <a:r>
              <a:rPr lang="en-US" dirty="0" smtClean="0"/>
              <a:t>Will receive requests ordered by real-time in that order</a:t>
            </a:r>
          </a:p>
          <a:p>
            <a:pPr lvl="1"/>
            <a:r>
              <a:rPr lang="en-US" dirty="0" smtClean="0"/>
              <a:t>Will receive all requests in some order</a:t>
            </a:r>
          </a:p>
          <a:p>
            <a:pPr lvl="1"/>
            <a:endParaRPr lang="en-US" dirty="0"/>
          </a:p>
          <a:p>
            <a:r>
              <a:rPr lang="en-US" dirty="0" smtClean="0"/>
              <a:t>Atomic Multicast, </a:t>
            </a:r>
            <a:r>
              <a:rPr lang="en-US" dirty="0" err="1" smtClean="0"/>
              <a:t>Viewstamped</a:t>
            </a:r>
            <a:r>
              <a:rPr lang="en-US" dirty="0" smtClean="0"/>
              <a:t> Replication, </a:t>
            </a:r>
            <a:r>
              <a:rPr lang="en-US" dirty="0" err="1" smtClean="0"/>
              <a:t>Paxos</a:t>
            </a:r>
            <a:r>
              <a:rPr lang="en-US" dirty="0" smtClean="0"/>
              <a:t>, and RAFT provide </a:t>
            </a:r>
            <a:r>
              <a:rPr lang="en-US" dirty="0" err="1" smtClean="0"/>
              <a:t>Linearizability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6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is Ideal?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Hides the complexity of the underlying distributed system from applications!</a:t>
            </a:r>
          </a:p>
          <a:p>
            <a:pPr lvl="1"/>
            <a:r>
              <a:rPr lang="en-US" dirty="0" smtClean="0"/>
              <a:t>Easier to write applications</a:t>
            </a:r>
          </a:p>
          <a:p>
            <a:pPr lvl="1"/>
            <a:r>
              <a:rPr lang="en-US" dirty="0" smtClean="0"/>
              <a:t>Easier to write correct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But, performance trade-offs, e.g., 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Partitions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Linearizability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 Theorem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Consistency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Conjecture </a:t>
            </a:r>
            <a:r>
              <a:rPr lang="en-US" sz="2800" dirty="0" smtClean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keynote lecture by Eric Brewer (2000)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r>
              <a:rPr lang="en-US" dirty="0"/>
              <a:t>Popular interpretation: 2-out-of-3</a:t>
            </a:r>
          </a:p>
          <a:p>
            <a:pPr lvl="1"/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Availability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Partitions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Linearizability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 Theorem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Consistency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77093" y="2103731"/>
            <a:ext cx="917070" cy="36584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6991" y="2204350"/>
            <a:ext cx="1638183" cy="1100845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6775304" y="1966412"/>
            <a:ext cx="186865" cy="186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Interpretation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Cannot “choose” no partitions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2-out-of-3 interpretation doesn’t make sense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Instead, availability OR consistency?</a:t>
            </a:r>
          </a:p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i.e., fundamental tradeoff between availability and consistency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When designing system must choose one or the other, both are not possible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</a:t>
            </a:r>
            <a:r>
              <a:rPr lang="en-US" dirty="0"/>
              <a:t>Interpretation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It is a theorem, with a proof, that you understand!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Cannot “beat” CAP Theorem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Partitions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Linearizability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 Theorem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Consistency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between a distributed system and the applications that run on it</a:t>
            </a:r>
          </a:p>
          <a:p>
            <a:endParaRPr lang="en-US" dirty="0"/>
          </a:p>
          <a:p>
            <a:r>
              <a:rPr lang="en-US" dirty="0" smtClean="0"/>
              <a:t>A consistency model is a set of </a:t>
            </a:r>
            <a:r>
              <a:rPr lang="en-US" dirty="0" smtClean="0">
                <a:solidFill>
                  <a:srgbClr val="FF8F00"/>
                </a:solidFill>
              </a:rPr>
              <a:t>guarantees</a:t>
            </a:r>
            <a:r>
              <a:rPr lang="en-US" dirty="0" smtClean="0"/>
              <a:t> made by the distributed system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.g., </a:t>
            </a:r>
            <a:r>
              <a:rPr lang="en-US" dirty="0" err="1" smtClean="0"/>
              <a:t>Linearizability</a:t>
            </a:r>
            <a:endParaRPr lang="en-US" dirty="0" smtClean="0"/>
          </a:p>
          <a:p>
            <a:pPr lvl="1"/>
            <a:r>
              <a:rPr lang="en-US" dirty="0" smtClean="0"/>
              <a:t>Guarantees a total order of operations</a:t>
            </a:r>
          </a:p>
          <a:p>
            <a:pPr lvl="1"/>
            <a:r>
              <a:rPr lang="en-US" dirty="0" smtClean="0"/>
              <a:t>Guarantees the real-time ordering is respected</a:t>
            </a:r>
          </a:p>
        </p:txBody>
      </p:sp>
    </p:spTree>
    <p:extLst>
      <p:ext uri="{BB962C8B-B14F-4D97-AF65-F5344CB8AC3E}">
        <p14:creationId xmlns:p14="http://schemas.microsoft.com/office/powerpoint/2010/main" val="7733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724598" cy="1325563"/>
          </a:xfrm>
        </p:spPr>
        <p:txBody>
          <a:bodyPr/>
          <a:lstStyle/>
          <a:p>
            <a:r>
              <a:rPr lang="en-US" dirty="0" smtClean="0"/>
              <a:t>Stronger vs </a:t>
            </a:r>
            <a:r>
              <a:rPr lang="en-US" smtClean="0"/>
              <a:t>Weaker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Stronger consistency models</a:t>
            </a:r>
          </a:p>
          <a:p>
            <a:pPr marL="457200" lvl="1" indent="0">
              <a:buNone/>
            </a:pPr>
            <a:r>
              <a:rPr lang="en-US" dirty="0" smtClean="0"/>
              <a:t>+ Easier to write applications</a:t>
            </a:r>
          </a:p>
          <a:p>
            <a:pPr lvl="1">
              <a:buFontTx/>
              <a:buChar char="-"/>
            </a:pPr>
            <a:r>
              <a:rPr lang="en-US" dirty="0" smtClean="0"/>
              <a:t> More guarantees for the system to ensure</a:t>
            </a:r>
          </a:p>
          <a:p>
            <a:pPr marL="914400" lvl="2" indent="0">
              <a:buNone/>
            </a:pPr>
            <a:r>
              <a:rPr lang="en-US" dirty="0" smtClean="0"/>
              <a:t>Results in performance tradeoffs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Weaker consistency models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-  Harder to write applications</a:t>
            </a:r>
          </a:p>
          <a:p>
            <a:pPr marL="457200" lvl="1" indent="0">
              <a:buNone/>
            </a:pPr>
            <a:r>
              <a:rPr lang="en-US" dirty="0" smtClean="0"/>
              <a:t>+ Fewer guarantees for the system to ensure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Strictly Stronger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consistency model </a:t>
            </a:r>
            <a:r>
              <a:rPr lang="en-US" i="1" dirty="0" smtClean="0"/>
              <a:t>A</a:t>
            </a:r>
            <a:r>
              <a:rPr lang="en-US" dirty="0" smtClean="0"/>
              <a:t> is strictly stronger than </a:t>
            </a:r>
            <a:r>
              <a:rPr lang="en-US" i="1" dirty="0" smtClean="0"/>
              <a:t>B</a:t>
            </a:r>
            <a:r>
              <a:rPr lang="en-US" dirty="0" smtClean="0"/>
              <a:t> if it allows a strict subset of the behaviors of B</a:t>
            </a:r>
          </a:p>
          <a:p>
            <a:pPr lvl="1"/>
            <a:r>
              <a:rPr lang="en-US" dirty="0" smtClean="0"/>
              <a:t>Guarantees are strictly stronger</a:t>
            </a:r>
          </a:p>
          <a:p>
            <a:pPr lvl="1"/>
            <a:endParaRPr lang="en-US" dirty="0"/>
          </a:p>
          <a:p>
            <a:r>
              <a:rPr lang="en-US" dirty="0" err="1" smtClean="0"/>
              <a:t>Linearizability</a:t>
            </a:r>
            <a:r>
              <a:rPr lang="en-US" dirty="0" smtClean="0"/>
              <a:t> is strictly stronger than Sequential Consistency</a:t>
            </a:r>
          </a:p>
          <a:p>
            <a:pPr lvl="1"/>
            <a:r>
              <a:rPr lang="en-US" dirty="0" err="1" smtClean="0"/>
              <a:t>Linearizability</a:t>
            </a:r>
            <a:r>
              <a:rPr lang="en-US" dirty="0" smtClean="0"/>
              <a:t>: ∃total order + real-time ordering</a:t>
            </a:r>
          </a:p>
          <a:p>
            <a:pPr lvl="1"/>
            <a:r>
              <a:rPr lang="en-US" dirty="0" smtClean="0"/>
              <a:t>Sequential: </a:t>
            </a:r>
            <a:r>
              <a:rPr lang="en-US" dirty="0"/>
              <a:t>∃total order + </a:t>
            </a:r>
            <a:r>
              <a:rPr lang="en-US" dirty="0" smtClean="0"/>
              <a:t>process ordering</a:t>
            </a:r>
          </a:p>
          <a:p>
            <a:pPr lvl="2"/>
            <a:r>
              <a:rPr lang="en-US" dirty="0" smtClean="0"/>
              <a:t>Process ordering </a:t>
            </a:r>
            <a:r>
              <a:rPr lang="en-US" dirty="0"/>
              <a:t>⊆</a:t>
            </a:r>
            <a:r>
              <a:rPr lang="en-US" dirty="0" smtClean="0"/>
              <a:t> Real-time ordering</a:t>
            </a:r>
          </a:p>
        </p:txBody>
      </p:sp>
    </p:spTree>
    <p:extLst>
      <p:ext uri="{BB962C8B-B14F-4D97-AF65-F5344CB8AC3E}">
        <p14:creationId xmlns:p14="http://schemas.microsoft.com/office/powerpoint/2010/main" val="18183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But Not </a:t>
            </a:r>
            <a:r>
              <a:rPr lang="en-US" dirty="0" err="1" smtClean="0"/>
              <a:t>Linearizable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40" y="2169459"/>
            <a:ext cx="6345451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Partially orders all operations, does not totally order them</a:t>
            </a:r>
          </a:p>
          <a:p>
            <a:pPr lvl="1"/>
            <a:r>
              <a:rPr lang="en-US" sz="2000" dirty="0" smtClean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Guarantees</a:t>
            </a:r>
          </a:p>
          <a:p>
            <a:pPr lvl="1"/>
            <a:r>
              <a:rPr lang="en-US" sz="2000" dirty="0" smtClean="0"/>
              <a:t>For each process, ∃ an order of all writes + that process’s reads</a:t>
            </a:r>
          </a:p>
          <a:p>
            <a:pPr lvl="1"/>
            <a:r>
              <a:rPr lang="en-US" sz="2000" dirty="0" smtClean="0"/>
              <a:t>Order respects the happens-before (</a:t>
            </a:r>
            <a:r>
              <a:rPr lang="en-US" sz="2000" dirty="0" smtClean="0">
                <a:sym typeface="Wingdings"/>
              </a:rPr>
              <a:t>) </a:t>
            </a:r>
            <a:r>
              <a:rPr lang="en-US" sz="2000" dirty="0" smtClean="0"/>
              <a:t>ordering of operations</a:t>
            </a:r>
          </a:p>
          <a:p>
            <a:pPr lvl="1"/>
            <a:r>
              <a:rPr lang="en-US" sz="2000" dirty="0" smtClean="0"/>
              <a:t>+ replicas converge to the same state</a:t>
            </a:r>
          </a:p>
          <a:p>
            <a:pPr lvl="2"/>
            <a:r>
              <a:rPr lang="en-US" sz="1600" dirty="0" smtClean="0"/>
              <a:t>Skip details, makes it stronger than eventual consistency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61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Causal+ But Not Sequential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2260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22599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w(y=1)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21919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2191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r(y)=0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3620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2304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43935" y="342556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28314" y="399390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3107" y="342556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83104" y="3993905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579637" y="3629184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88108" y="4183759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3836" y="4745735"/>
            <a:ext cx="3443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Order: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), r(y=0), w(y=1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</a:t>
            </a:r>
          </a:p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117" y="3439907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Happens Before 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600582"/>
            <a:ext cx="12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Process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44451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6639" y="344451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64813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 Total Order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7059" y="5557959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49" y="5557959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4781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Casual+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Sequential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5681133" y="5173133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463836" y="5077381"/>
            <a:ext cx="34698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Order: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w(y=1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),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r(x=0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),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 animBg="1"/>
      <p:bldP spid="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But Not Causal+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23280" y="1383052"/>
            <a:ext cx="1185333" cy="397934"/>
            <a:chOff x="914400" y="2036233"/>
            <a:chExt cx="1185333" cy="397934"/>
          </a:xfrm>
        </p:grpSpPr>
        <p:grpSp>
          <p:nvGrpSpPr>
            <p:cNvPr id="9" name="Group 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066080" y="2050534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w(x=1)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3360" y="2124956"/>
            <a:ext cx="1185333" cy="397934"/>
            <a:chOff x="914400" y="2036233"/>
            <a:chExt cx="1185333" cy="397934"/>
          </a:xfrm>
        </p:grpSpPr>
        <p:grpSp>
          <p:nvGrpSpPr>
            <p:cNvPr id="13" name="Group 12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1066080" y="2050534"/>
              <a:ext cx="7809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r(y)=1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2680" y="2124956"/>
            <a:ext cx="1185333" cy="397934"/>
            <a:chOff x="914400" y="2036233"/>
            <a:chExt cx="1185333" cy="397934"/>
          </a:xfrm>
        </p:grpSpPr>
        <p:grpSp>
          <p:nvGrpSpPr>
            <p:cNvPr id="19" name="Group 18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114971" y="2064835"/>
              <a:ext cx="7841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r(x)=0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22599" y="1368751"/>
            <a:ext cx="1185333" cy="397934"/>
            <a:chOff x="914400" y="2036233"/>
            <a:chExt cx="1185333" cy="397934"/>
          </a:xfrm>
        </p:grpSpPr>
        <p:grpSp>
          <p:nvGrpSpPr>
            <p:cNvPr id="25" name="Group 24"/>
            <p:cNvGrpSpPr/>
            <p:nvPr/>
          </p:nvGrpSpPr>
          <p:grpSpPr>
            <a:xfrm>
              <a:off x="914400" y="2036233"/>
              <a:ext cx="1185333" cy="397934"/>
              <a:chOff x="1380067" y="2451100"/>
              <a:chExt cx="1185333" cy="39793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380067" y="2650067"/>
                <a:ext cx="1185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80067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565400" y="2451100"/>
                <a:ext cx="0" cy="3979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114972" y="2050534"/>
              <a:ext cx="8787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Medium" charset="0"/>
                  <a:ea typeface="Helvetica Neue Medium" charset="0"/>
                  <a:cs typeface="Helvetica Neue Medium" charset="0"/>
                </a:rPr>
                <a:t>w(y)=1</a:t>
              </a:r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6885" y="1383052"/>
            <a:ext cx="4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9647" y="213022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baseline="-250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79827" y="3274190"/>
            <a:ext cx="267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As long as 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 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eventually would see r(x)=1 this is fine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82741" y="3423329"/>
            <a:ext cx="127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 Neue Medium" charset="0"/>
                <a:ea typeface="Helvetica Neue Medium" charset="0"/>
                <a:cs typeface="Helvetica Neue Medium" charset="0"/>
              </a:rPr>
              <a:t>Happens Before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Ordering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17467" y="3359848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01846" y="401285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56639" y="3359848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56636" y="401285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753169" y="3563463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61640" y="420270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94946" y="5226638"/>
            <a:ext cx="141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 Order for P</a:t>
            </a:r>
            <a:r>
              <a:rPr lang="en-US" baseline="-25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2680" y="4989623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97059" y="5600294"/>
            <a:ext cx="7809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51852" y="4989623"/>
            <a:ext cx="8787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w(y)=1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849" y="5600294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r(x)=0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848382" y="519323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56853" y="5790148"/>
            <a:ext cx="503467" cy="0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250984" y="3063342"/>
            <a:ext cx="0" cy="3566058"/>
          </a:xfrm>
          <a:prstGeom prst="line">
            <a:avLst/>
          </a:prstGeom>
          <a:ln w="762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407205" y="2703745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758143" y="2763068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X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 Causal+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 flipV="1">
            <a:off x="5673481" y="4676305"/>
            <a:ext cx="2853267" cy="1100667"/>
          </a:xfrm>
          <a:custGeom>
            <a:avLst/>
            <a:gdLst>
              <a:gd name="connsiteX0" fmla="*/ 2429934 w 2853267"/>
              <a:gd name="connsiteY0" fmla="*/ 0 h 1100667"/>
              <a:gd name="connsiteX1" fmla="*/ 2853267 w 2853267"/>
              <a:gd name="connsiteY1" fmla="*/ 787400 h 1100667"/>
              <a:gd name="connsiteX2" fmla="*/ 939800 w 2853267"/>
              <a:gd name="connsiteY2" fmla="*/ 1100667 h 1100667"/>
              <a:gd name="connsiteX3" fmla="*/ 0 w 2853267"/>
              <a:gd name="connsiteY3" fmla="*/ 821267 h 1100667"/>
              <a:gd name="connsiteX4" fmla="*/ 8467 w 2853267"/>
              <a:gd name="connsiteY4" fmla="*/ 601134 h 1100667"/>
              <a:gd name="connsiteX5" fmla="*/ 347134 w 2853267"/>
              <a:gd name="connsiteY5" fmla="*/ 609600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267" h="1100667">
                <a:moveTo>
                  <a:pt x="2429934" y="0"/>
                </a:moveTo>
                <a:lnTo>
                  <a:pt x="2853267" y="787400"/>
                </a:lnTo>
                <a:lnTo>
                  <a:pt x="939800" y="1100667"/>
                </a:lnTo>
                <a:lnTo>
                  <a:pt x="0" y="821267"/>
                </a:lnTo>
                <a:lnTo>
                  <a:pt x="8467" y="601134"/>
                </a:lnTo>
                <a:lnTo>
                  <a:pt x="347134" y="609600"/>
                </a:lnTo>
              </a:path>
            </a:pathLst>
          </a:custGeom>
          <a:noFill/>
          <a:ln w="38100">
            <a:solidFill>
              <a:srgbClr val="FF8F00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6182333" y="3706934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255318" y="5344475"/>
            <a:ext cx="1574800" cy="393821"/>
          </a:xfrm>
          <a:custGeom>
            <a:avLst/>
            <a:gdLst>
              <a:gd name="connsiteX0" fmla="*/ 1574800 w 1574800"/>
              <a:gd name="connsiteY0" fmla="*/ 0 h 220134"/>
              <a:gd name="connsiteX1" fmla="*/ 1574800 w 1574800"/>
              <a:gd name="connsiteY1" fmla="*/ 0 h 220134"/>
              <a:gd name="connsiteX2" fmla="*/ 1566333 w 1574800"/>
              <a:gd name="connsiteY2" fmla="*/ 127000 h 220134"/>
              <a:gd name="connsiteX3" fmla="*/ 0 w 1574800"/>
              <a:gd name="connsiteY3" fmla="*/ 127000 h 220134"/>
              <a:gd name="connsiteX4" fmla="*/ 0 w 1574800"/>
              <a:gd name="connsiteY4" fmla="*/ 220134 h 220134"/>
              <a:gd name="connsiteX0" fmla="*/ 1574800 w 1574800"/>
              <a:gd name="connsiteY0" fmla="*/ 0 h 601134"/>
              <a:gd name="connsiteX1" fmla="*/ 1574800 w 1574800"/>
              <a:gd name="connsiteY1" fmla="*/ 0 h 601134"/>
              <a:gd name="connsiteX2" fmla="*/ 1566333 w 1574800"/>
              <a:gd name="connsiteY2" fmla="*/ 127000 h 601134"/>
              <a:gd name="connsiteX3" fmla="*/ 0 w 1574800"/>
              <a:gd name="connsiteY3" fmla="*/ 127000 h 601134"/>
              <a:gd name="connsiteX4" fmla="*/ 0 w 1574800"/>
              <a:gd name="connsiteY4" fmla="*/ 601134 h 60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601134">
                <a:moveTo>
                  <a:pt x="1574800" y="0"/>
                </a:moveTo>
                <a:lnTo>
                  <a:pt x="1574800" y="0"/>
                </a:lnTo>
                <a:cubicBezTo>
                  <a:pt x="1565900" y="115695"/>
                  <a:pt x="1566333" y="73270"/>
                  <a:pt x="1566333" y="127000"/>
                </a:cubicBezTo>
                <a:lnTo>
                  <a:pt x="0" y="127000"/>
                </a:lnTo>
                <a:lnTo>
                  <a:pt x="0" y="601134"/>
                </a:ln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  <p:bldP spid="50" grpId="0" animBg="1"/>
      <p:bldP spid="51" grpId="0" animBg="1"/>
      <p:bldP spid="52" grpId="0" animBg="1"/>
      <p:bldP spid="53" grpId="0" animBg="1"/>
      <p:bldP spid="63" grpId="0" animBg="1"/>
      <p:bldP spid="38" grpId="0" animBg="1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20056" y="2253112"/>
            <a:ext cx="427593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5992" y="202228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5440" y="3247999"/>
            <a:ext cx="4250552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5992" y="301716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6004" y="3497288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8065" y="3214944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</a:t>
            </a:r>
            <a:r>
              <a:rPr lang="en-US" sz="2000" dirty="0" smtClean="0"/>
              <a:t>[Lipton Sandberg 88] [</a:t>
            </a:r>
            <a:r>
              <a:rPr lang="en-US" sz="2000" dirty="0" err="1" smtClean="0"/>
              <a:t>Attiya</a:t>
            </a:r>
            <a:r>
              <a:rPr lang="en-US" sz="2000" dirty="0" smtClean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dirty="0" smtClean="0"/>
              <a:t> is </a:t>
            </a:r>
            <a:r>
              <a:rPr lang="en-US" dirty="0"/>
              <a:t>the worst-case delay in the network over all pairs of </a:t>
            </a:r>
            <a:r>
              <a:rPr lang="en-US" dirty="0" smtClean="0"/>
              <a:t>processes</a:t>
            </a:r>
          </a:p>
          <a:p>
            <a:endParaRPr lang="en-US" dirty="0"/>
          </a:p>
          <a:p>
            <a:r>
              <a:rPr lang="en-US" dirty="0" smtClean="0"/>
              <a:t>Sequentially consistent system</a:t>
            </a:r>
          </a:p>
          <a:p>
            <a:endParaRPr lang="en-US" dirty="0" smtClean="0"/>
          </a:p>
          <a:p>
            <a:r>
              <a:rPr lang="en-US" dirty="0" smtClean="0"/>
              <a:t>read time + write time ≥ </a:t>
            </a:r>
            <a:r>
              <a:rPr lang="en-US" i="1" dirty="0" smtClean="0"/>
              <a:t>d</a:t>
            </a:r>
          </a:p>
          <a:p>
            <a:endParaRPr lang="en-US" i="1" dirty="0"/>
          </a:p>
          <a:p>
            <a:r>
              <a:rPr lang="en-US" dirty="0" smtClean="0"/>
              <a:t>Fundamental tradeoff between consistency and latency!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Partitions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Linearizability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 Theorem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Consistency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Regrading Request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Mark these phrases on the front of your exam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</a:t>
            </a:r>
            <a:r>
              <a:rPr lang="en-US" dirty="0" smtClean="0">
                <a:solidFill>
                  <a:srgbClr val="FF8F00"/>
                </a:solidFill>
              </a:rPr>
              <a:t>must </a:t>
            </a:r>
            <a:r>
              <a:rPr lang="en-US" dirty="0" smtClean="0"/>
              <a:t>hand back your exam before you leave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Full Credit: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4c,f)“||” okay for real-time – will be applied for all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6e</a:t>
            </a:r>
            <a:r>
              <a:rPr lang="en-US" smtClean="0"/>
              <a:t>) “</a:t>
            </a:r>
            <a:r>
              <a:rPr lang="en-US" dirty="0" smtClean="0"/>
              <a:t>Close” to 10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Partial Credit: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10) “Swapped FLP”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10) “FLP for X”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11b,d) Correctly fixes real problem (not VM-FT)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Maybe: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4d,g) ”Alternate Universe w/ ½ mistakes and no points”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7) “Explicit deletions </a:t>
            </a:r>
            <a:r>
              <a:rPr lang="mr-IN" dirty="0" smtClean="0"/>
              <a:t>–</a:t>
            </a:r>
            <a:r>
              <a:rPr lang="en-US" dirty="0" smtClean="0"/>
              <a:t> all scenarios”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11) ”Ill-defined point for backup to start outputting”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11) ”VM does not stop”</a:t>
            </a:r>
          </a:p>
        </p:txBody>
      </p:sp>
    </p:spTree>
    <p:extLst>
      <p:ext uri="{BB962C8B-B14F-4D97-AF65-F5344CB8AC3E}">
        <p14:creationId xmlns:p14="http://schemas.microsoft.com/office/powerpoint/2010/main" val="12432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Multicast?</a:t>
            </a:r>
          </a:p>
          <a:p>
            <a:r>
              <a:rPr lang="en-US" dirty="0" smtClean="0"/>
              <a:t>Bayou?</a:t>
            </a:r>
          </a:p>
          <a:p>
            <a:r>
              <a:rPr lang="en-US" dirty="0" err="1"/>
              <a:t>Viewstamped</a:t>
            </a:r>
            <a:r>
              <a:rPr lang="en-US" dirty="0"/>
              <a:t> </a:t>
            </a:r>
            <a:r>
              <a:rPr lang="en-US" dirty="0" smtClean="0"/>
              <a:t>Replication?</a:t>
            </a:r>
          </a:p>
          <a:p>
            <a:r>
              <a:rPr lang="en-US" dirty="0" smtClean="0"/>
              <a:t>Chord?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Dynamo?</a:t>
            </a:r>
          </a:p>
          <a:p>
            <a:r>
              <a:rPr lang="en-US" dirty="0" smtClean="0"/>
              <a:t>RAFT?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Set of Partitions?</a:t>
            </a:r>
            <a:endParaRPr lang="en-US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Tradeoff?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30170" cy="4694152"/>
          </a:xfrm>
        </p:spPr>
        <p:txBody>
          <a:bodyPr/>
          <a:lstStyle/>
          <a:p>
            <a:r>
              <a:rPr lang="en-US" dirty="0" smtClean="0"/>
              <a:t>Replicas appear to be a </a:t>
            </a:r>
            <a:r>
              <a:rPr lang="en-US" dirty="0" smtClean="0">
                <a:solidFill>
                  <a:srgbClr val="FF8F00"/>
                </a:solidFill>
              </a:rPr>
              <a:t>single machine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>
                <a:solidFill>
                  <a:srgbClr val="FF8F00"/>
                </a:solidFill>
              </a:rPr>
              <a:t>lose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8F00"/>
                </a:solidFill>
              </a:rPr>
              <a:t>availability </a:t>
            </a:r>
            <a:r>
              <a:rPr lang="en-US" dirty="0" smtClean="0"/>
              <a:t>during a network partition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/>
          </a:p>
          <a:p>
            <a:r>
              <a:rPr lang="en-US" dirty="0" smtClean="0"/>
              <a:t>All replicas </a:t>
            </a:r>
            <a:r>
              <a:rPr lang="en-US" dirty="0" smtClean="0">
                <a:solidFill>
                  <a:srgbClr val="FF8F00"/>
                </a:solidFill>
              </a:rPr>
              <a:t>remain available </a:t>
            </a:r>
            <a:r>
              <a:rPr lang="en-US" dirty="0" smtClean="0"/>
              <a:t>during a network partition but </a:t>
            </a:r>
            <a:r>
              <a:rPr lang="en-US" dirty="0" smtClean="0">
                <a:solidFill>
                  <a:srgbClr val="FF8F00"/>
                </a:solidFill>
              </a:rPr>
              <a:t>do not appear to be a single machine</a:t>
            </a:r>
            <a:endParaRPr lang="en-US" dirty="0">
              <a:solidFill>
                <a:srgbClr val="FF8F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achieve all three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Partition-Tolerance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Partition Tolerance =&gt; Partitions Can Happen</a:t>
            </a:r>
          </a:p>
          <a:p>
            <a:r>
              <a:rPr lang="en-US" dirty="0" smtClean="0"/>
              <a:t>Availability =&gt; All Sides of Partition Continue</a:t>
            </a:r>
          </a:p>
          <a:p>
            <a:r>
              <a:rPr lang="en-US" dirty="0" smtClean="0"/>
              <a:t>Consistency =&gt; Replicas Act Like Single Machine</a:t>
            </a:r>
          </a:p>
          <a:p>
            <a:pPr lvl="1"/>
            <a:r>
              <a:rPr lang="en-US" dirty="0" smtClean="0"/>
              <a:t>Specifically, </a:t>
            </a:r>
            <a:r>
              <a:rPr lang="en-US" dirty="0" err="1" smtClean="0">
                <a:solidFill>
                  <a:srgbClr val="FF8F00"/>
                </a:solidFill>
              </a:rPr>
              <a:t>Linearizability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Partitions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Linearizability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 Theorem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Consistency Hierarchy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1210</Words>
  <Application>Microsoft Macintosh PowerPoint</Application>
  <PresentationFormat>Overhead</PresentationFormat>
  <Paragraphs>312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Helvetica Neue Medium</vt:lpstr>
      <vt:lpstr>Mangal</vt:lpstr>
      <vt:lpstr>Wingdings</vt:lpstr>
      <vt:lpstr>Arial</vt:lpstr>
      <vt:lpstr>Office Theme</vt:lpstr>
      <vt:lpstr>CAP Theorem and Consistency Models</vt:lpstr>
      <vt:lpstr>Outline</vt:lpstr>
      <vt:lpstr>Network Partitions Divide Systems</vt:lpstr>
      <vt:lpstr>Network Partitions Divide Systems</vt:lpstr>
      <vt:lpstr>How Can We Handle Partitions?</vt:lpstr>
      <vt:lpstr>How About This Set of Partitions?</vt:lpstr>
      <vt:lpstr>Fundamental Tradeoff?</vt:lpstr>
      <vt:lpstr>CAP Theorem Preview</vt:lpstr>
      <vt:lpstr>Outline</vt:lpstr>
      <vt:lpstr>Linearizability [Herlihy and Wing 1990]</vt:lpstr>
      <vt:lpstr>Real-Time Ordering Examples</vt:lpstr>
      <vt:lpstr>Linearizability == “Appears to be a Single Machine”</vt:lpstr>
      <vt:lpstr>Linearizability is Ideal?</vt:lpstr>
      <vt:lpstr>Outline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Outline</vt:lpstr>
      <vt:lpstr>Consistency Models</vt:lpstr>
      <vt:lpstr>Stronger vs Weaker Consistency</vt:lpstr>
      <vt:lpstr>Strictly Stronger Consistency</vt:lpstr>
      <vt:lpstr>Sequential But Not Linearizable</vt:lpstr>
      <vt:lpstr>Consistency Hierarchy</vt:lpstr>
      <vt:lpstr>Causal+ Consistency</vt:lpstr>
      <vt:lpstr>Causal+ But Not Sequential</vt:lpstr>
      <vt:lpstr>Eventual But Not Causal+</vt:lpstr>
      <vt:lpstr>Consistency Hierarchy</vt:lpstr>
      <vt:lpstr>Consistency Hierarchy</vt:lpstr>
      <vt:lpstr>PRAM [Lipton Sandberg 88] [Attiya Welch 94]</vt:lpstr>
      <vt:lpstr>Outline</vt:lpstr>
      <vt:lpstr>PowerPoint Presentation</vt:lpstr>
      <vt:lpstr>Regrading Request Options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47</cp:revision>
  <cp:lastPrinted>2018-11-07T14:42:03Z</cp:lastPrinted>
  <dcterms:created xsi:type="dcterms:W3CDTF">2018-09-09T13:59:16Z</dcterms:created>
  <dcterms:modified xsi:type="dcterms:W3CDTF">2018-11-07T14:42:04Z</dcterms:modified>
</cp:coreProperties>
</file>