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66" r:id="rId3"/>
    <p:sldId id="29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94" r:id="rId30"/>
    <p:sldId id="296" r:id="rId31"/>
    <p:sldId id="297" r:id="rId32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73799"/>
  </p:normalViewPr>
  <p:slideViewPr>
    <p:cSldViewPr snapToGrid="0" snapToObjects="1">
      <p:cViewPr varScale="1">
        <p:scale>
          <a:sx n="112" d="100"/>
          <a:sy n="112" d="100"/>
        </p:scale>
        <p:origin x="1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29D3-921A-0048-8C36-DCB31EB6013D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2615D-817F-964D-A772-D89E6595F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history: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 and </a:t>
            </a:r>
            <a:r>
              <a:rPr lang="en-US" dirty="0" err="1" smtClean="0"/>
              <a:t>Viewstamped</a:t>
            </a:r>
            <a:r>
              <a:rPr lang="en-US" dirty="0" smtClean="0"/>
              <a:t> Replication in the 1980s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 made simple, moderately</a:t>
            </a:r>
            <a:r>
              <a:rPr lang="en-US" baseline="0" dirty="0" smtClean="0"/>
              <a:t> complex, </a:t>
            </a:r>
            <a:r>
              <a:rPr lang="mr-IN" baseline="0" dirty="0" smtClean="0"/>
              <a:t>…</a:t>
            </a:r>
            <a:r>
              <a:rPr lang="en-US" baseline="0" dirty="0" smtClean="0"/>
              <a:t> in the 2000s</a:t>
            </a:r>
          </a:p>
          <a:p>
            <a:r>
              <a:rPr lang="en-US" baseline="0" dirty="0" err="1" smtClean="0"/>
              <a:t>Paxos</a:t>
            </a:r>
            <a:r>
              <a:rPr lang="en-US" baseline="0" dirty="0" smtClean="0"/>
              <a:t> made live in the 2000s</a:t>
            </a:r>
          </a:p>
          <a:p>
            <a:r>
              <a:rPr lang="en-US" baseline="0" dirty="0" smtClean="0"/>
              <a:t>Generalized </a:t>
            </a:r>
            <a:r>
              <a:rPr lang="en-US" baseline="0" dirty="0" err="1" smtClean="0"/>
              <a:t>Paxos</a:t>
            </a:r>
            <a:r>
              <a:rPr lang="en-US" baseline="0" dirty="0" smtClean="0"/>
              <a:t>, Fast </a:t>
            </a:r>
            <a:r>
              <a:rPr lang="en-US" baseline="0" dirty="0" err="1" smtClean="0"/>
              <a:t>Paxos</a:t>
            </a:r>
            <a:r>
              <a:rPr lang="en-US" baseline="0" dirty="0" smtClean="0"/>
              <a:t>, Mencius, </a:t>
            </a:r>
            <a:r>
              <a:rPr lang="en-US" baseline="0" dirty="0" err="1" smtClean="0"/>
              <a:t>Epaxos</a:t>
            </a:r>
            <a:r>
              <a:rPr lang="en-US" baseline="0" dirty="0" smtClean="0"/>
              <a:t> in the 2000s to 2010s</a:t>
            </a:r>
          </a:p>
          <a:p>
            <a:r>
              <a:rPr lang="en-US" baseline="0" dirty="0" smtClean="0"/>
              <a:t>RAFT published in 2014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2615D-817F-964D-A772-D89E6595FF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0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6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Requirement for term being “current” is</a:t>
            </a:r>
            <a:r>
              <a:rPr lang="en-US" baseline="0" dirty="0" smtClean="0"/>
              <a:t> nuanced</a:t>
            </a:r>
            <a:r>
              <a:rPr lang="mr-IN" baseline="0" dirty="0" smtClean="0"/>
              <a:t>…</a:t>
            </a:r>
            <a:r>
              <a:rPr lang="en-US" baseline="0" dirty="0" smtClean="0"/>
              <a:t> If a node is a leader in current term and gets </a:t>
            </a:r>
            <a:r>
              <a:rPr lang="en-US" i="1" baseline="0" dirty="0" smtClean="0"/>
              <a:t>f</a:t>
            </a:r>
            <a:r>
              <a:rPr lang="en-US" baseline="0" dirty="0" smtClean="0"/>
              <a:t> replies for a command with the current term, then it knows the command is committed and can execute it.</a:t>
            </a:r>
          </a:p>
          <a:p>
            <a:r>
              <a:rPr lang="en-US" baseline="0" dirty="0" smtClean="0"/>
              <a:t>If the command is being completed for an earlier term, then it’s more complicated.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2615D-817F-964D-A772-D89E6595FF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(Note,</a:t>
            </a:r>
            <a:r>
              <a:rPr lang="en-US" baseline="0" dirty="0" smtClean="0"/>
              <a:t> forgot to mention when discussing </a:t>
            </a:r>
            <a:r>
              <a:rPr lang="en-US" baseline="0" dirty="0" err="1" smtClean="0"/>
              <a:t>viewstamped</a:t>
            </a:r>
            <a:r>
              <a:rPr lang="en-US" baseline="0" dirty="0" smtClean="0"/>
              <a:t> replication that it also has this consistency check</a:t>
            </a:r>
            <a:r>
              <a:rPr lang="mr-IN" baseline="0" dirty="0" smtClean="0"/>
              <a:t>…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9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2615D-817F-964D-A772-D89E6595FF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9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can s5 be elected?  S1 can fail, and then the rest of the system doesn’t know that epoch 4 ever existed.  S5 then has the highest epoch (3), so will get 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2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41" y="0"/>
            <a:ext cx="831197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41" y="1825625"/>
            <a:ext cx="8311977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10/21/18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Final Consensus Protocol: </a:t>
            </a:r>
            <a:r>
              <a:rPr lang="en-US" sz="4000" dirty="0" smtClean="0"/>
              <a:t>RAFT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11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55469" y="6542115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Slides adapted from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Mike Freedman’s,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which are partially adapted from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Diego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Ongaro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and John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Ousterhout’s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258" y="5128446"/>
            <a:ext cx="8567731" cy="1586069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b="0" dirty="0" smtClean="0"/>
              <a:t>Log entry = &lt; index, term, command &gt;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b="0" dirty="0" smtClean="0"/>
              <a:t>Log stored on stable storage (disk); survives crashes</a:t>
            </a:r>
          </a:p>
          <a:p>
            <a:pPr>
              <a:spcBef>
                <a:spcPts val="600"/>
              </a:spcBef>
            </a:pPr>
            <a:r>
              <a:rPr lang="en-US" sz="2000" b="0" dirty="0" smtClean="0"/>
              <a:t>Entry </a:t>
            </a:r>
            <a:r>
              <a:rPr lang="en-US" sz="2000" b="0" dirty="0" smtClean="0">
                <a:solidFill>
                  <a:srgbClr val="FF8F00"/>
                </a:solidFill>
              </a:rPr>
              <a:t>committed</a:t>
            </a:r>
            <a:r>
              <a:rPr lang="en-US" sz="2000" b="0" dirty="0" smtClean="0"/>
              <a:t> if </a:t>
            </a:r>
            <a:r>
              <a:rPr lang="en-US" sz="2000" b="0" dirty="0" smtClean="0"/>
              <a:t>term is current and is stored </a:t>
            </a:r>
            <a:r>
              <a:rPr lang="en-US" sz="2000" b="0" dirty="0" smtClean="0"/>
              <a:t>on majority of </a:t>
            </a:r>
            <a:r>
              <a:rPr lang="en-US" sz="2000" b="0" dirty="0" smtClean="0"/>
              <a:t>servers</a:t>
            </a:r>
            <a:endParaRPr lang="en-US" sz="18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Durable </a:t>
            </a:r>
            <a:r>
              <a:rPr lang="en-US" sz="1800" dirty="0" smtClean="0"/>
              <a:t>/ stable, will eventually be executed by state machines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49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add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49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21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93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6567" y="13566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37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1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05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3967" y="135668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8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837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jmp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121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69367" y="17376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ret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26567" y="17376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mov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171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div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505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83967" y="17376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sub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549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add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83767" y="23472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jmp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121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69367" y="23472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ret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26567" y="23472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mov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1549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add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9837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jmp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6121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069367" y="29568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ret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26567" y="29568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mov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5171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div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505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583967" y="29568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sub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1549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add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12167" y="35664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1549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add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9837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jmp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6121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069367" y="4176088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ret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526567" y="4176088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mov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171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div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050567" y="4176088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79367" y="1812400"/>
            <a:ext cx="6636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leader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79367" y="1375938"/>
            <a:ext cx="9746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log index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79367" y="3374500"/>
            <a:ext cx="9666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followers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7" name="Right Brace 96"/>
          <p:cNvSpPr/>
          <p:nvPr/>
        </p:nvSpPr>
        <p:spPr>
          <a:xfrm>
            <a:off x="6422167" y="2347288"/>
            <a:ext cx="228600" cy="2283023"/>
          </a:xfrm>
          <a:prstGeom prst="rightBrace">
            <a:avLst>
              <a:gd name="adj1" fmla="val 37205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54967" y="4709488"/>
            <a:ext cx="3429000" cy="228600"/>
            <a:chOff x="2154967" y="4709488"/>
            <a:chExt cx="3429000" cy="228600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2154967" y="4709488"/>
              <a:ext cx="0" cy="228600"/>
            </a:xfrm>
            <a:prstGeom prst="line">
              <a:avLst/>
            </a:prstGeom>
            <a:ln w="28575" cap="rnd">
              <a:solidFill>
                <a:srgbClr val="FF8F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583967" y="4709488"/>
              <a:ext cx="0" cy="228600"/>
            </a:xfrm>
            <a:prstGeom prst="line">
              <a:avLst/>
            </a:prstGeom>
            <a:ln w="28575" cap="rnd">
              <a:solidFill>
                <a:srgbClr val="FF8F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54967" y="4823788"/>
              <a:ext cx="3429000" cy="0"/>
            </a:xfrm>
            <a:prstGeom prst="line">
              <a:avLst/>
            </a:prstGeom>
            <a:ln w="28575" cap="rnd">
              <a:solidFill>
                <a:srgbClr val="FF8F00"/>
              </a:solidFill>
              <a:headEnd type="triangle" w="med" len="lg"/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6879367" y="4630311"/>
            <a:ext cx="19332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committed entries</a:t>
            </a:r>
            <a:endParaRPr lang="en-US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110209" y="1473832"/>
            <a:ext cx="487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term</a:t>
            </a:r>
            <a:endParaRPr lang="en-US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6259" y="2127715"/>
            <a:ext cx="10676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command</a:t>
            </a:r>
            <a:endParaRPr lang="en-US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1702580" y="1649485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0" name="Freeform 109"/>
          <p:cNvSpPr/>
          <p:nvPr/>
        </p:nvSpPr>
        <p:spPr>
          <a:xfrm flipV="1">
            <a:off x="1697767" y="2040852"/>
            <a:ext cx="375385" cy="240640"/>
          </a:xfrm>
          <a:custGeom>
            <a:avLst/>
            <a:gdLst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0 h 240632"/>
              <a:gd name="connsiteX1" fmla="*/ 375385 w 375385"/>
              <a:gd name="connsiteY1" fmla="*/ 240632 h 240632"/>
              <a:gd name="connsiteX0" fmla="*/ 0 w 375385"/>
              <a:gd name="connsiteY0" fmla="*/ 8 h 240640"/>
              <a:gd name="connsiteX1" fmla="*/ 375385 w 375385"/>
              <a:gd name="connsiteY1" fmla="*/ 240640 h 24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385" h="240640">
                <a:moveTo>
                  <a:pt x="0" y="8"/>
                </a:moveTo>
                <a:cubicBezTo>
                  <a:pt x="363353" y="-1597"/>
                  <a:pt x="-33689" y="237432"/>
                  <a:pt x="375385" y="240640"/>
                </a:cubicBezTo>
              </a:path>
            </a:pathLst>
          </a:custGeom>
          <a:ln w="19050" cap="rnd">
            <a:solidFill>
              <a:schemeClr val="tx2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 animBg="1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3793145"/>
            <a:ext cx="8875620" cy="306485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0" dirty="0" smtClean="0"/>
              <a:t>Client sends command to leader</a:t>
            </a:r>
            <a:endParaRPr lang="en-US" sz="2000" b="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0" dirty="0" smtClean="0"/>
              <a:t>Leader appends command to its log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0" dirty="0" smtClean="0"/>
              <a:t>Leader sends </a:t>
            </a:r>
            <a:r>
              <a:rPr lang="en-US" sz="2000" b="0" dirty="0" err="1" smtClean="0"/>
              <a:t>AppendEntries</a:t>
            </a:r>
            <a:r>
              <a:rPr lang="en-US" sz="2000" b="0" dirty="0" smtClean="0"/>
              <a:t> RPCs to followers</a:t>
            </a:r>
          </a:p>
          <a:p>
            <a:pPr>
              <a:spcBef>
                <a:spcPts val="1000"/>
              </a:spcBef>
              <a:spcAft>
                <a:spcPts val="300"/>
              </a:spcAft>
            </a:pPr>
            <a:r>
              <a:rPr lang="en-US" sz="2000" b="0" dirty="0" smtClean="0">
                <a:solidFill>
                  <a:srgbClr val="FF8F00"/>
                </a:solidFill>
              </a:rPr>
              <a:t>Once new entry committed: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Leader passes command to its state machine, sends result to client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Leader piggybacks commitment to followers in later </a:t>
            </a:r>
            <a:r>
              <a:rPr lang="en-US" sz="2000" dirty="0" err="1" smtClean="0"/>
              <a:t>AppendEntries</a:t>
            </a:r>
            <a:endParaRPr lang="en-US" sz="20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Followers pass committed commands to their state machines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dirty="0" smtClean="0"/>
              <a:t>Normal operation</a:t>
            </a:r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>
            <a:off x="1001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306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1904950" y="2979138"/>
            <a:ext cx="2709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400423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369984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154056" y="1759938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373256" y="1759938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3440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3744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4343350" y="2979138"/>
            <a:ext cx="2709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838823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3808384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3592456" y="1759938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811656" y="1759938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5878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6183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6781750" y="2979138"/>
            <a:ext cx="2709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7277223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6246784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6030856" y="1759938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250056" y="1759938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>
            <a:off x="6501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4296337" y="1875560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1839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4079361" y="2789284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5162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6511304" y="2789284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1634504" y="2789284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7600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2723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6690858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051368" y="135086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1" grpId="0" animBg="1"/>
      <p:bldP spid="192" grpId="0" animBg="1"/>
      <p:bldP spid="1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016" y="4161636"/>
            <a:ext cx="7314511" cy="2143631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dirty="0" smtClean="0"/>
              <a:t>Crashed / slow followers?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Leader retries RPCs until they succeed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0" dirty="0" smtClean="0"/>
              <a:t>Performance is </a:t>
            </a:r>
            <a:r>
              <a:rPr lang="en-US" b="0" dirty="0" smtClean="0"/>
              <a:t>good in </a:t>
            </a:r>
            <a:r>
              <a:rPr lang="en-US" b="0" dirty="0" smtClean="0"/>
              <a:t>common case: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One successful RPC to any majority of servers</a:t>
            </a:r>
            <a:endParaRPr lang="en-US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dirty="0" smtClean="0"/>
              <a:t>Normal operation</a:t>
            </a:r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>
            <a:off x="10016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306456" y="3207738"/>
            <a:ext cx="1524000" cy="228600"/>
            <a:chOff x="1828800" y="3733800"/>
            <a:chExt cx="1524000" cy="228600"/>
          </a:xfrm>
        </p:grpSpPr>
        <p:sp>
          <p:nvSpPr>
            <p:cNvPr id="107" name="Rectangle 10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1904950" y="2979138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400423" y="2217138"/>
            <a:ext cx="658633" cy="609600"/>
            <a:chOff x="3075167" y="2286000"/>
            <a:chExt cx="658633" cy="609600"/>
          </a:xfrm>
        </p:grpSpPr>
        <p:sp>
          <p:nvSpPr>
            <p:cNvPr id="113" name="Oval 1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369984" y="2217138"/>
            <a:ext cx="531549" cy="533400"/>
            <a:chOff x="2057400" y="2438400"/>
            <a:chExt cx="379678" cy="381000"/>
          </a:xfrm>
        </p:grpSpPr>
        <p:sp>
          <p:nvSpPr>
            <p:cNvPr id="1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154056" y="1759938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373256" y="1759938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34400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3744856" y="3207738"/>
            <a:ext cx="1524000" cy="228600"/>
            <a:chOff x="1828800" y="3733800"/>
            <a:chExt cx="1524000" cy="228600"/>
          </a:xfrm>
        </p:grpSpPr>
        <p:sp>
          <p:nvSpPr>
            <p:cNvPr id="131" name="Rectangle 1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4343350" y="2979138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838823" y="2217138"/>
            <a:ext cx="658633" cy="609600"/>
            <a:chOff x="3075167" y="2286000"/>
            <a:chExt cx="658633" cy="609600"/>
          </a:xfrm>
        </p:grpSpPr>
        <p:sp>
          <p:nvSpPr>
            <p:cNvPr id="137" name="Oval 1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3808384" y="2217138"/>
            <a:ext cx="531549" cy="533400"/>
            <a:chOff x="2057400" y="2438400"/>
            <a:chExt cx="379678" cy="381000"/>
          </a:xfrm>
        </p:grpSpPr>
        <p:sp>
          <p:nvSpPr>
            <p:cNvPr id="1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3592456" y="1759938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811656" y="1759938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5878456" y="1683738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6183256" y="3207738"/>
            <a:ext cx="1524000" cy="228600"/>
            <a:chOff x="1828800" y="3733800"/>
            <a:chExt cx="1524000" cy="228600"/>
          </a:xfrm>
        </p:grpSpPr>
        <p:sp>
          <p:nvSpPr>
            <p:cNvPr id="155" name="Rectangle 1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6781750" y="2979138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7277223" y="2217138"/>
            <a:ext cx="658633" cy="609600"/>
            <a:chOff x="3075167" y="2286000"/>
            <a:chExt cx="658633" cy="609600"/>
          </a:xfrm>
        </p:grpSpPr>
        <p:sp>
          <p:nvSpPr>
            <p:cNvPr id="161" name="Oval 1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6246784" y="2217138"/>
            <a:ext cx="531549" cy="533400"/>
            <a:chOff x="2057400" y="2438400"/>
            <a:chExt cx="379678" cy="381000"/>
          </a:xfrm>
        </p:grpSpPr>
        <p:sp>
          <p:nvSpPr>
            <p:cNvPr id="1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6030856" y="1759938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250056" y="1759938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>
            <a:off x="6501704" y="140623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Freeform 186"/>
          <p:cNvSpPr/>
          <p:nvPr/>
        </p:nvSpPr>
        <p:spPr>
          <a:xfrm>
            <a:off x="4296337" y="1875560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1839857" y="1631911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4079361" y="2789284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516295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6511304" y="2789284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1634504" y="2789284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76000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2723260" y="2860387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Freeform 194"/>
          <p:cNvSpPr/>
          <p:nvPr/>
        </p:nvSpPr>
        <p:spPr>
          <a:xfrm>
            <a:off x="6690858" y="1325090"/>
            <a:ext cx="922149" cy="83399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051368" y="135086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20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63" y="758284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128" y="3556947"/>
            <a:ext cx="8769872" cy="304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 smtClean="0"/>
              <a:t>If log entries on different server have same index and term: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</a:t>
            </a:r>
            <a:r>
              <a:rPr lang="en-US" sz="2400" dirty="0" smtClean="0"/>
              <a:t>tore the same command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L</a:t>
            </a:r>
            <a:r>
              <a:rPr lang="en-US" sz="2400" dirty="0" smtClean="0"/>
              <a:t>ogs are identical in all preceding entries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n-US" b="0" dirty="0" smtClean="0"/>
              <a:t>If given entry is committed, all preceding also committed</a:t>
            </a:r>
            <a:endParaRPr lang="en-US" b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8" name="Title 8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dirty="0" smtClean="0"/>
              <a:t>Log Operation: </a:t>
            </a:r>
            <a:r>
              <a:rPr lang="en-US" dirty="0" smtClean="0"/>
              <a:t>Highly </a:t>
            </a:r>
            <a:r>
              <a:rPr lang="en-US" dirty="0" smtClean="0"/>
              <a:t>Coherent</a:t>
            </a:r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1860028" y="1510352"/>
            <a:ext cx="2895600" cy="1447800"/>
            <a:chOff x="1860028" y="1510352"/>
            <a:chExt cx="2895600" cy="1447800"/>
          </a:xfrm>
        </p:grpSpPr>
        <p:sp>
          <p:nvSpPr>
            <p:cNvPr id="120" name="Rectangle 119"/>
            <p:cNvSpPr/>
            <p:nvPr/>
          </p:nvSpPr>
          <p:spPr>
            <a:xfrm>
              <a:off x="18600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600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172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744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31628" y="151035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888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22228" y="15103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88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3172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cmp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774428" y="18913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ret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231628" y="18913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/>
              </a:r>
              <a:b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22228" y="18913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div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22228" y="2500952"/>
              <a:ext cx="533400" cy="4572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/>
              </a:r>
              <a:b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sub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00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688828" y="2500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3172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cmp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774428" y="2500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ret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231628" y="2500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/>
              </a:r>
              <a:b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835598" y="1966064"/>
            <a:ext cx="7886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server1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35598" y="2575664"/>
            <a:ext cx="7886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server2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004" y="4920060"/>
            <a:ext cx="8467396" cy="1459132"/>
          </a:xfrm>
        </p:spPr>
        <p:txBody>
          <a:bodyPr/>
          <a:lstStyle/>
          <a:p>
            <a:r>
              <a:rPr lang="en-US" sz="2200" b="0" dirty="0" err="1" smtClean="0"/>
              <a:t>AppendEntries</a:t>
            </a:r>
            <a:r>
              <a:rPr lang="en-US" sz="2200" b="0" dirty="0" smtClean="0"/>
              <a:t> has &lt;</a:t>
            </a:r>
            <a:r>
              <a:rPr lang="en-US" sz="2200" b="0" dirty="0" err="1" smtClean="0"/>
              <a:t>index,term</a:t>
            </a:r>
            <a:r>
              <a:rPr lang="en-US" sz="2200" b="0" dirty="0"/>
              <a:t>&gt;</a:t>
            </a:r>
            <a:r>
              <a:rPr lang="en-US" sz="2200" b="0" dirty="0" smtClean="0"/>
              <a:t> of entry preceding new ones</a:t>
            </a:r>
          </a:p>
          <a:p>
            <a:pPr>
              <a:spcBef>
                <a:spcPts val="1600"/>
              </a:spcBef>
            </a:pPr>
            <a:r>
              <a:rPr lang="en-US" sz="2200" b="0" dirty="0" smtClean="0"/>
              <a:t>Follower must contain matching entry; otherwise it rejects</a:t>
            </a:r>
          </a:p>
          <a:p>
            <a:pPr>
              <a:spcBef>
                <a:spcPts val="1600"/>
              </a:spcBef>
            </a:pPr>
            <a:r>
              <a:rPr lang="en-US" sz="2200" b="0" dirty="0" smtClean="0"/>
              <a:t>Implements an </a:t>
            </a:r>
            <a:r>
              <a:rPr lang="en-US" sz="2200" b="0" dirty="0" smtClean="0">
                <a:solidFill>
                  <a:srgbClr val="FF8F00"/>
                </a:solidFill>
              </a:rPr>
              <a:t>induction step</a:t>
            </a:r>
            <a:r>
              <a:rPr lang="en-US" sz="2200" b="0" dirty="0" smtClean="0"/>
              <a:t>, ensures coherency</a:t>
            </a:r>
            <a:endParaRPr lang="en-US" sz="2200" b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6" name="Title 5"/>
          <p:cNvSpPr>
            <a:spLocks noGrp="1"/>
          </p:cNvSpPr>
          <p:nvPr>
            <p:ph type="title"/>
          </p:nvPr>
        </p:nvSpPr>
        <p:spPr>
          <a:xfrm>
            <a:off x="378940" y="0"/>
            <a:ext cx="853645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Log </a:t>
            </a:r>
            <a:r>
              <a:rPr lang="en-US" sz="4000" smtClean="0"/>
              <a:t>Operation: Consistency </a:t>
            </a:r>
            <a:r>
              <a:rPr lang="en-US" sz="4000" dirty="0" smtClean="0"/>
              <a:t>Check</a:t>
            </a:r>
            <a:endParaRPr lang="en-US" sz="4000" dirty="0"/>
          </a:p>
        </p:txBody>
      </p:sp>
      <p:sp>
        <p:nvSpPr>
          <p:cNvPr id="47" name="Rectangle 46"/>
          <p:cNvSpPr/>
          <p:nvPr/>
        </p:nvSpPr>
        <p:spPr>
          <a:xfrm>
            <a:off x="18520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add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80884" y="1891352"/>
            <a:ext cx="533400" cy="4572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jmp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092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66484" y="18913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ret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23684" y="18913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mov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520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add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092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cmp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66484" y="2500952"/>
            <a:ext cx="457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b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ret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23684" y="2500952"/>
            <a:ext cx="457200" cy="4572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mov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7072" y="1966064"/>
            <a:ext cx="6636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leader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5551" y="2575664"/>
            <a:ext cx="8463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follower</a:t>
            </a:r>
            <a:endParaRPr lang="en-US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520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092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664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23684" y="1524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80884" y="1524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82154" y="3106000"/>
            <a:ext cx="8229600" cy="1223752"/>
            <a:chOff x="482154" y="3106000"/>
            <a:chExt cx="8229600" cy="122375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82154" y="3106000"/>
              <a:ext cx="8229600" cy="0"/>
            </a:xfrm>
            <a:prstGeom prst="line">
              <a:avLst/>
            </a:prstGeom>
            <a:ln w="19050" cap="rnd">
              <a:prstDash val="sysDot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8520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0884" y="3262952"/>
              <a:ext cx="533400" cy="4572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092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cmp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66484" y="32629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ret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23684" y="3262952"/>
              <a:ext cx="457200" cy="4572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/>
              </a:r>
              <a:b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520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92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cmp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664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b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ret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223684" y="3872552"/>
              <a:ext cx="457200" cy="4572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/>
              </a:r>
              <a:b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6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47072" y="3337664"/>
              <a:ext cx="66364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leader</a:t>
              </a:r>
              <a:endPara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5551" y="3947264"/>
              <a:ext cx="84638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follower</a:t>
              </a:r>
              <a:endPara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81" name="Freeform 80"/>
          <p:cNvSpPr/>
          <p:nvPr/>
        </p:nvSpPr>
        <p:spPr>
          <a:xfrm>
            <a:off x="3985684" y="2095087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rgbClr val="006400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42972" y="2043752"/>
            <a:ext cx="292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64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AppendEntries</a:t>
            </a:r>
            <a:r>
              <a:rPr lang="en-US" sz="1800" dirty="0" smtClean="0">
                <a:solidFill>
                  <a:srgbClr val="0064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succeeds:</a:t>
            </a:r>
          </a:p>
          <a:p>
            <a:pPr algn="l"/>
            <a:r>
              <a:rPr lang="en-US" sz="1800" dirty="0" smtClean="0">
                <a:solidFill>
                  <a:srgbClr val="0064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matching entry</a:t>
            </a:r>
            <a:endParaRPr lang="en-US" sz="1800" dirty="0">
              <a:solidFill>
                <a:srgbClr val="0064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3985684" y="3465885"/>
            <a:ext cx="828688" cy="635267"/>
          </a:xfrm>
          <a:custGeom>
            <a:avLst/>
            <a:gdLst>
              <a:gd name="connsiteX0" fmla="*/ 434283 w 434283"/>
              <a:gd name="connsiteY0" fmla="*/ 0 h 635267"/>
              <a:gd name="connsiteX1" fmla="*/ 1147 w 434283"/>
              <a:gd name="connsiteY1" fmla="*/ 635267 h 635267"/>
              <a:gd name="connsiteX0" fmla="*/ 433309 w 849194"/>
              <a:gd name="connsiteY0" fmla="*/ 0 h 635267"/>
              <a:gd name="connsiteX1" fmla="*/ 173 w 849194"/>
              <a:gd name="connsiteY1" fmla="*/ 635267 h 635267"/>
              <a:gd name="connsiteX0" fmla="*/ 433136 w 1030014"/>
              <a:gd name="connsiteY0" fmla="*/ 0 h 635267"/>
              <a:gd name="connsiteX1" fmla="*/ 0 w 1030014"/>
              <a:gd name="connsiteY1" fmla="*/ 635267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0014" h="635267">
                <a:moveTo>
                  <a:pt x="433136" y="0"/>
                </a:moveTo>
                <a:cubicBezTo>
                  <a:pt x="1583355" y="206141"/>
                  <a:pt x="866274" y="614412"/>
                  <a:pt x="0" y="635267"/>
                </a:cubicBezTo>
              </a:path>
            </a:pathLst>
          </a:custGeom>
          <a:noFill/>
          <a:ln w="28575">
            <a:solidFill>
              <a:srgbClr val="FF8F00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42972" y="3454821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AppendEntries</a:t>
            </a: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fails:</a:t>
            </a:r>
          </a:p>
          <a:p>
            <a:pPr algn="l"/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mismatch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795184" y="3948752"/>
            <a:ext cx="304800" cy="304800"/>
            <a:chOff x="4038600" y="5715000"/>
            <a:chExt cx="304800" cy="3048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rgbClr val="FF8F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rgbClr val="FF8F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3299884" y="1542640"/>
            <a:ext cx="304800" cy="5773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1" grpId="0" animBg="1"/>
      <p:bldP spid="82" grpId="0"/>
      <p:bldP spid="83" grpId="0" animBg="1"/>
      <p:bldP spid="84" grpId="0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472" y="1444752"/>
            <a:ext cx="8767454" cy="4906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New leader’s log is truth, no special steps, start normal operation</a:t>
            </a:r>
          </a:p>
          <a:p>
            <a:pPr lvl="1">
              <a:spcAft>
                <a:spcPts val="600"/>
              </a:spcAft>
            </a:pPr>
            <a:r>
              <a:rPr lang="en-US" sz="2200" b="0" dirty="0"/>
              <a:t>Will eventually make follower’s logs identical to leader’s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/>
              <a:t>Old leader may have left entries partially replicated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200" b="0" dirty="0" smtClean="0"/>
              <a:t>Multiple crashes can leave many extraneous log entries</a:t>
            </a:r>
            <a:endParaRPr lang="en-US" sz="2200" b="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199400" y="3909290"/>
            <a:ext cx="3965040" cy="2590800"/>
            <a:chOff x="2199400" y="3928054"/>
            <a:chExt cx="3965040" cy="2590800"/>
          </a:xfrm>
        </p:grpSpPr>
        <p:sp>
          <p:nvSpPr>
            <p:cNvPr id="7" name="TextBox 6"/>
            <p:cNvSpPr txBox="1"/>
            <p:nvPr/>
          </p:nvSpPr>
          <p:spPr>
            <a:xfrm>
              <a:off x="3497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78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9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0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1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2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3440" y="392805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28000" y="3975921"/>
              <a:ext cx="1143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log index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8440" y="43090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97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8440" y="47662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59440" y="43090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9440" y="47662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0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21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02440" y="43090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0440" y="4766254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97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78440" y="52234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59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0440" y="5223454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97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0440" y="5680654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78440" y="56806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97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78440" y="6137854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1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2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9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0440" y="61378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21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02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83440" y="6137854"/>
              <a:ext cx="381000" cy="381000"/>
            </a:xfrm>
            <a:prstGeom prst="rect">
              <a:avLst/>
            </a:prstGeom>
            <a:solidFill>
              <a:srgbClr val="FFE18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59440" y="5680654"/>
              <a:ext cx="381000" cy="381000"/>
            </a:xfrm>
            <a:prstGeom prst="rect">
              <a:avLst/>
            </a:prstGeom>
            <a:solidFill>
              <a:srgbClr val="D1B2E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83440" y="4766254"/>
              <a:ext cx="381000" cy="381000"/>
            </a:xfrm>
            <a:prstGeom prst="rect">
              <a:avLst/>
            </a:prstGeom>
            <a:solidFill>
              <a:srgbClr val="EECBA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9400" y="4375829"/>
              <a:ext cx="7620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term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16440" y="43610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800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16440" y="48182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800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16440" y="52754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lang="en-US" sz="1800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16440" y="57326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800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16440" y="6189855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800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677186" y="4318609"/>
              <a:ext cx="923961" cy="136388"/>
            </a:xfrm>
            <a:custGeom>
              <a:avLst/>
              <a:gdLst>
                <a:gd name="connsiteX0" fmla="*/ 0 w 960895"/>
                <a:gd name="connsiteY0" fmla="*/ 30997 h 35621"/>
                <a:gd name="connsiteX1" fmla="*/ 960895 w 960895"/>
                <a:gd name="connsiteY1" fmla="*/ 0 h 35621"/>
                <a:gd name="connsiteX0" fmla="*/ 0 w 960895"/>
                <a:gd name="connsiteY0" fmla="*/ 140060 h 140060"/>
                <a:gd name="connsiteX1" fmla="*/ 960895 w 960895"/>
                <a:gd name="connsiteY1" fmla="*/ 109063 h 140060"/>
                <a:gd name="connsiteX0" fmla="*/ 0 w 960895"/>
                <a:gd name="connsiteY0" fmla="*/ 234909 h 234909"/>
                <a:gd name="connsiteX1" fmla="*/ 960895 w 960895"/>
                <a:gd name="connsiteY1" fmla="*/ 203912 h 234909"/>
                <a:gd name="connsiteX0" fmla="*/ 0 w 960895"/>
                <a:gd name="connsiteY0" fmla="*/ 229092 h 229092"/>
                <a:gd name="connsiteX1" fmla="*/ 960895 w 960895"/>
                <a:gd name="connsiteY1" fmla="*/ 198095 h 229092"/>
                <a:gd name="connsiteX0" fmla="*/ 0 w 960895"/>
                <a:gd name="connsiteY0" fmla="*/ 232023 h 232023"/>
                <a:gd name="connsiteX1" fmla="*/ 960895 w 960895"/>
                <a:gd name="connsiteY1" fmla="*/ 201026 h 232023"/>
                <a:gd name="connsiteX0" fmla="*/ 0 w 960895"/>
                <a:gd name="connsiteY0" fmla="*/ 190489 h 190489"/>
                <a:gd name="connsiteX1" fmla="*/ 960895 w 960895"/>
                <a:gd name="connsiteY1" fmla="*/ 159492 h 190489"/>
                <a:gd name="connsiteX0" fmla="*/ 0 w 960895"/>
                <a:gd name="connsiteY0" fmla="*/ 165531 h 165531"/>
                <a:gd name="connsiteX1" fmla="*/ 960895 w 960895"/>
                <a:gd name="connsiteY1" fmla="*/ 134534 h 165531"/>
                <a:gd name="connsiteX0" fmla="*/ 0 w 960895"/>
                <a:gd name="connsiteY0" fmla="*/ 146110 h 153859"/>
                <a:gd name="connsiteX1" fmla="*/ 960895 w 960895"/>
                <a:gd name="connsiteY1" fmla="*/ 153859 h 153859"/>
                <a:gd name="connsiteX0" fmla="*/ 0 w 999641"/>
                <a:gd name="connsiteY0" fmla="*/ 132573 h 171318"/>
                <a:gd name="connsiteX1" fmla="*/ 999641 w 999641"/>
                <a:gd name="connsiteY1" fmla="*/ 171318 h 17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41" h="171318">
                  <a:moveTo>
                    <a:pt x="0" y="132573"/>
                  </a:moveTo>
                  <a:cubicBezTo>
                    <a:pt x="315779" y="-77946"/>
                    <a:pt x="670302" y="-17245"/>
                    <a:pt x="999641" y="17131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900" y="2749882"/>
            <a:ext cx="8592500" cy="2942989"/>
          </a:xfrm>
        </p:spPr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Raft safety property:  </a:t>
            </a:r>
            <a:r>
              <a:rPr lang="en-US" sz="2300" dirty="0" smtClean="0">
                <a:ea typeface="Helvetica Neue Medium" charset="0"/>
                <a:cs typeface="Helvetica Neue Medium" charset="0"/>
              </a:rPr>
              <a:t>If leader has decided log entry is committed, entry will be present in logs of all future leaders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ea typeface="Helvetica Neue Medium" charset="0"/>
                <a:cs typeface="Helvetica Neue Medium" charset="0"/>
              </a:rPr>
              <a:t>Why does this guarantee higher-level goal?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>
                <a:ea typeface="Helvetica Neue Medium" charset="0"/>
                <a:cs typeface="Helvetica Neue Medium" charset="0"/>
              </a:rPr>
              <a:t>Leaders never overwrite entries in their logs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>
                <a:ea typeface="Helvetica Neue Medium" charset="0"/>
                <a:cs typeface="Helvetica Neue Medium" charset="0"/>
              </a:rPr>
              <a:t>Only entries in leader’s log can be committed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>
                <a:ea typeface="Helvetica Neue Medium" charset="0"/>
                <a:cs typeface="Helvetica Neue Medium" charset="0"/>
              </a:rPr>
              <a:t>Entries must be committed before applying to state machine</a:t>
            </a:r>
            <a:endParaRPr lang="en-US" sz="21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84" y="5585147"/>
            <a:ext cx="488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Committed → Present in future leaders’ logs</a:t>
            </a:r>
            <a:endParaRPr lang="en-US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007" y="6031598"/>
            <a:ext cx="17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E1FFE1">
                    <a:lumMod val="25000"/>
                  </a:srgb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Restrictions on</a:t>
            </a:r>
            <a:br>
              <a:rPr lang="en-US" sz="1800" dirty="0" smtClean="0">
                <a:solidFill>
                  <a:srgbClr val="E1FFE1">
                    <a:lumMod val="25000"/>
                  </a:srgb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E1FFE1">
                    <a:lumMod val="25000"/>
                  </a:srgb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commitment</a:t>
            </a:r>
            <a:endParaRPr lang="en-US" sz="1800" dirty="0">
              <a:solidFill>
                <a:srgbClr val="E1FFE1">
                  <a:lumMod val="25000"/>
                </a:srgb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3444" y="6020739"/>
            <a:ext cx="17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E1FFE1">
                    <a:lumMod val="25000"/>
                  </a:srgb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Restrictions on</a:t>
            </a:r>
            <a:br>
              <a:rPr lang="en-US" sz="1800" dirty="0" smtClean="0">
                <a:solidFill>
                  <a:srgbClr val="E1FFE1">
                    <a:lumMod val="25000"/>
                  </a:srgb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E1FFE1">
                    <a:lumMod val="25000"/>
                  </a:srgb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leader election</a:t>
            </a:r>
            <a:endParaRPr lang="en-US" sz="1800" dirty="0">
              <a:solidFill>
                <a:srgbClr val="E1FFE1">
                  <a:lumMod val="25000"/>
                </a:srgb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51144" y="5941782"/>
            <a:ext cx="658678" cy="402956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5568147" y="5941782"/>
            <a:ext cx="658678" cy="402956"/>
          </a:xfrm>
          <a:custGeom>
            <a:avLst/>
            <a:gdLst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  <a:gd name="connsiteX0" fmla="*/ 658678 w 658678"/>
              <a:gd name="connsiteY0" fmla="*/ 0 h 402956"/>
              <a:gd name="connsiteX1" fmla="*/ 0 w 658678"/>
              <a:gd name="connsiteY1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8678" h="402956">
                <a:moveTo>
                  <a:pt x="658678" y="0"/>
                </a:moveTo>
                <a:cubicBezTo>
                  <a:pt x="648346" y="242808"/>
                  <a:pt x="537274" y="392624"/>
                  <a:pt x="0" y="402956"/>
                </a:cubicBezTo>
              </a:path>
            </a:pathLst>
          </a:custGeom>
          <a:noFill/>
          <a:ln>
            <a:solidFill>
              <a:schemeClr val="accent2">
                <a:lumMod val="2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16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Requirement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8644" y="1486318"/>
            <a:ext cx="8172830" cy="107447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Once </a:t>
            </a:r>
            <a:r>
              <a:rPr lang="en-US" sz="23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log </a:t>
            </a:r>
            <a:r>
              <a:rPr lang="en-US" sz="23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entry </a:t>
            </a:r>
            <a:r>
              <a:rPr lang="en-US" sz="23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applied </a:t>
            </a:r>
            <a:r>
              <a:rPr lang="en-US" sz="23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to a state machine, </a:t>
            </a:r>
            <a:r>
              <a:rPr lang="en-US" sz="23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 </a:t>
            </a:r>
            <a:r>
              <a:rPr lang="en-US" sz="23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other state machine </a:t>
            </a:r>
            <a:r>
              <a:rPr lang="en-US" sz="23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may apply </a:t>
            </a:r>
            <a:r>
              <a:rPr lang="en-US" sz="23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 different value for that log entry</a:t>
            </a:r>
          </a:p>
        </p:txBody>
      </p:sp>
    </p:spTree>
    <p:extLst>
      <p:ext uri="{BB962C8B-B14F-4D97-AF65-F5344CB8AC3E}">
        <p14:creationId xmlns:p14="http://schemas.microsoft.com/office/powerpoint/2010/main" val="19614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1" y="3737918"/>
            <a:ext cx="9063990" cy="288125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600" b="0" dirty="0" smtClean="0"/>
              <a:t>Elect candidate </a:t>
            </a:r>
            <a:r>
              <a:rPr lang="en-US" sz="2600" b="0" dirty="0" smtClean="0"/>
              <a:t>that contains </a:t>
            </a:r>
            <a:r>
              <a:rPr lang="en-US" sz="2600" b="0" dirty="0" smtClean="0"/>
              <a:t>all committed entries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 smtClean="0"/>
              <a:t>In </a:t>
            </a:r>
            <a:r>
              <a:rPr lang="en-US" sz="2200" dirty="0" err="1" smtClean="0"/>
              <a:t>RequestVote</a:t>
            </a:r>
            <a:r>
              <a:rPr lang="en-US" sz="2200" dirty="0" smtClean="0"/>
              <a:t>, candidates incl. index + term of last log entry</a:t>
            </a:r>
            <a:endParaRPr lang="en-US" sz="2200" dirty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 smtClean="0"/>
              <a:t>Voter V denies vote if its log is “more complete</a:t>
            </a:r>
            <a:r>
              <a:rPr lang="en-US" sz="2200" dirty="0" smtClean="0"/>
              <a:t>”:</a:t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 smtClean="0"/>
              <a:t>newer term) or (entry in higher index of same term)</a:t>
            </a:r>
            <a:endParaRPr lang="en-US" sz="2200" dirty="0" smtClean="0">
              <a:solidFill>
                <a:schemeClr val="tx2"/>
              </a:solidFill>
            </a:endParaRP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dirty="0" smtClean="0"/>
              <a:t>Leader will have “most complete” log among electing majority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Best Leader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2739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882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120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501083" y="18535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263083" y="18535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39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20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01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82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63083" y="149722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739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882083" y="23869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120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501083" y="23869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739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882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120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01083" y="292031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263083" y="292031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62883" y="2844113"/>
            <a:ext cx="5410200" cy="533400"/>
            <a:chOff x="2662883" y="2844113"/>
            <a:chExt cx="5410200" cy="533400"/>
          </a:xfrm>
        </p:grpSpPr>
        <p:sp>
          <p:nvSpPr>
            <p:cNvPr id="111" name="Rounded Rectangle 110"/>
            <p:cNvSpPr/>
            <p:nvPr/>
          </p:nvSpPr>
          <p:spPr>
            <a:xfrm>
              <a:off x="2662883" y="2844113"/>
              <a:ext cx="2057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41621" y="2861325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U</a:t>
              </a:r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navailable during </a:t>
              </a:r>
              <a:r>
                <a:rPr lang="en-US" sz="1800" dirty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leader transition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4796483" y="31108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186883" y="1777313"/>
            <a:ext cx="3183538" cy="533400"/>
            <a:chOff x="4186883" y="1777313"/>
            <a:chExt cx="3183538" cy="533400"/>
          </a:xfrm>
        </p:grpSpPr>
        <p:sp>
          <p:nvSpPr>
            <p:cNvPr id="113" name="TextBox 112"/>
            <p:cNvSpPr txBox="1"/>
            <p:nvPr/>
          </p:nvSpPr>
          <p:spPr>
            <a:xfrm>
              <a:off x="5541621" y="1922185"/>
              <a:ext cx="1828800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dirty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</a:t>
              </a:r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ommitted?</a:t>
              </a:r>
              <a:endParaRPr lang="en-US" sz="1800" dirty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4796483" y="2044013"/>
              <a:ext cx="6096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4186883" y="177731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293332" y="2016922"/>
            <a:ext cx="19607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Can’t tell which entries committed!</a:t>
            </a:r>
            <a:endParaRPr lang="en-US" sz="2200" dirty="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58082" y="1899338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358082" y="2432738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347472" y="4663440"/>
            <a:ext cx="8796528" cy="1913458"/>
          </a:xfrm>
        </p:spPr>
        <p:txBody>
          <a:bodyPr/>
          <a:lstStyle/>
          <a:p>
            <a:r>
              <a:rPr lang="en-US" dirty="0" smtClean="0"/>
              <a:t>Case #1: </a:t>
            </a:r>
            <a:r>
              <a:rPr lang="en-US" b="0" dirty="0" smtClean="0"/>
              <a:t>Leader decides entry in current term is committed</a:t>
            </a:r>
          </a:p>
          <a:p>
            <a:pPr>
              <a:spcBef>
                <a:spcPts val="2400"/>
              </a:spcBef>
            </a:pPr>
            <a:r>
              <a:rPr lang="en-US" b="0" dirty="0" smtClean="0">
                <a:solidFill>
                  <a:srgbClr val="C00000"/>
                </a:solidFill>
              </a:rPr>
              <a:t>Safe: </a:t>
            </a:r>
            <a:r>
              <a:rPr lang="en-US" b="0" dirty="0" smtClean="0"/>
              <a:t>leader for term 3 must contain entry 4</a:t>
            </a:r>
            <a:endParaRPr lang="en-US" b="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1" name="Title 5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Committing Entry from Current Term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2741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122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503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884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745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126258" y="18502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745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126258" y="23836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745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126258" y="29170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2745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507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126258" y="34504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745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3126258" y="3983814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364258" y="1902215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364258" y="2435615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364258" y="2969015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364258" y="3502415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364258" y="4035815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3507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3507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888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888258" y="23836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269258" y="18502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3888258" y="29170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3507258" y="3450414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55058" y="3374214"/>
            <a:ext cx="2819400" cy="1066800"/>
            <a:chOff x="4955058" y="3374214"/>
            <a:chExt cx="2819400" cy="1066800"/>
          </a:xfrm>
        </p:grpSpPr>
        <p:sp>
          <p:nvSpPr>
            <p:cNvPr id="191" name="TextBox 190"/>
            <p:cNvSpPr txBox="1"/>
            <p:nvPr/>
          </p:nvSpPr>
          <p:spPr>
            <a:xfrm>
              <a:off x="5242996" y="3648901"/>
              <a:ext cx="2531462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Can’t be elected as</a:t>
              </a:r>
              <a:b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leader for term 3</a:t>
              </a:r>
              <a:endParaRPr lang="en-US" sz="1800" dirty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3" name="Right Brace 192"/>
            <p:cNvSpPr/>
            <p:nvPr/>
          </p:nvSpPr>
          <p:spPr>
            <a:xfrm>
              <a:off x="4955058" y="3374214"/>
              <a:ext cx="152400" cy="1066800"/>
            </a:xfrm>
            <a:prstGeom prst="rightBrace">
              <a:avLst>
                <a:gd name="adj1" fmla="val 33757"/>
                <a:gd name="adj2" fmla="val 50000"/>
              </a:avLst>
            </a:prstGeom>
            <a:ln w="190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E1FFE1">
                    <a:lumMod val="25000"/>
                  </a:srgbClr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12058" y="1902215"/>
            <a:ext cx="5257800" cy="1471999"/>
            <a:chOff x="3812058" y="1902215"/>
            <a:chExt cx="5257800" cy="1471999"/>
          </a:xfrm>
        </p:grpSpPr>
        <p:sp>
          <p:nvSpPr>
            <p:cNvPr id="188" name="Rounded Rectangle 187"/>
            <p:cNvSpPr/>
            <p:nvPr/>
          </p:nvSpPr>
          <p:spPr>
            <a:xfrm>
              <a:off x="3812058" y="2840814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242996" y="2985686"/>
              <a:ext cx="38268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AppendEntries</a:t>
              </a:r>
              <a:r>
                <a:rPr lang="en-US" sz="18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 just succeeded</a:t>
              </a:r>
              <a:endParaRPr lang="en-US" sz="18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H="1">
              <a:off x="4497858" y="3107514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Freeform 191"/>
            <p:cNvSpPr/>
            <p:nvPr/>
          </p:nvSpPr>
          <p:spPr>
            <a:xfrm>
              <a:off x="4168191" y="2166243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242996" y="1902215"/>
              <a:ext cx="2531462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Leader for term </a:t>
              </a:r>
              <a:r>
                <a:rPr lang="en-US" sz="18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8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>
            <a:xfrm flipH="1">
              <a:off x="4726458" y="2040714"/>
              <a:ext cx="3810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6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347471" y="4663440"/>
            <a:ext cx="8761519" cy="19758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Case #2: </a:t>
            </a:r>
            <a:r>
              <a:rPr lang="en-US" b="0" dirty="0" smtClean="0"/>
              <a:t>Leader trying to finish committing entry from earlier</a:t>
            </a:r>
          </a:p>
          <a:p>
            <a:pPr>
              <a:spcBef>
                <a:spcPts val="2400"/>
              </a:spcBef>
            </a:pPr>
            <a:r>
              <a:rPr lang="en-US" b="0" dirty="0" smtClean="0"/>
              <a:t>Entry 3 </a:t>
            </a:r>
            <a:r>
              <a:rPr lang="en-US" b="0" dirty="0" smtClean="0">
                <a:solidFill>
                  <a:srgbClr val="FF8F00"/>
                </a:solidFill>
              </a:rPr>
              <a:t>not safely committed</a:t>
            </a:r>
            <a:r>
              <a:rPr lang="en-US" b="0" dirty="0" smtClean="0"/>
              <a:t>: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s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can be elected as leader for term 5 (how?)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If elected, it will overwrite entry 3 on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and s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Committing Entry from Earlier Term</a:t>
            </a:r>
            <a:endParaRPr lang="en-US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2741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22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3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84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65719" y="147663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741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22719" y="18576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741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122719" y="23910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741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122719" y="29244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41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03719" y="18576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22719" y="34578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741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22719" y="3991230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60719" y="190963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60719" y="244303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60719" y="297643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60719" y="350983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60719" y="404323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sz="1800" baseline="-250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800" baseline="-25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503719" y="23910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503719" y="2924430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503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884719" y="1857630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884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27519" y="1901588"/>
            <a:ext cx="5681472" cy="1480042"/>
            <a:chOff x="3427519" y="1901588"/>
            <a:chExt cx="5681472" cy="1480042"/>
          </a:xfrm>
        </p:grpSpPr>
        <p:sp>
          <p:nvSpPr>
            <p:cNvPr id="86" name="Rounded Rectangle 85"/>
            <p:cNvSpPr/>
            <p:nvPr/>
          </p:nvSpPr>
          <p:spPr>
            <a:xfrm>
              <a:off x="3427519" y="2848230"/>
              <a:ext cx="533400" cy="533400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39457" y="2998014"/>
              <a:ext cx="3869534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>
                <a:lnSpc>
                  <a:spcPts val="19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lang="en-US" sz="1800" dirty="0" err="1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AppendEntries</a:t>
              </a:r>
              <a:r>
                <a:rPr lang="en-US" sz="18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 just succeeded</a:t>
              </a:r>
              <a:endParaRPr lang="en-US" sz="18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4113319" y="3114930"/>
              <a:ext cx="990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3808519" y="2173659"/>
              <a:ext cx="355881" cy="808523"/>
            </a:xfrm>
            <a:custGeom>
              <a:avLst/>
              <a:gdLst>
                <a:gd name="connsiteX0" fmla="*/ 9261 w 9261"/>
                <a:gd name="connsiteY0" fmla="*/ 0 h 808523"/>
                <a:gd name="connsiteX1" fmla="*/ 9261 w 9261"/>
                <a:gd name="connsiteY1" fmla="*/ 808523 h 808523"/>
                <a:gd name="connsiteX0" fmla="*/ 445 w 209903"/>
                <a:gd name="connsiteY0" fmla="*/ 0 h 10000"/>
                <a:gd name="connsiteX1" fmla="*/ 445 w 209903"/>
                <a:gd name="connsiteY1" fmla="*/ 10000 h 10000"/>
                <a:gd name="connsiteX0" fmla="*/ 0 w 384280"/>
                <a:gd name="connsiteY0" fmla="*/ 0 h 10000"/>
                <a:gd name="connsiteX1" fmla="*/ 0 w 38428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280" h="10000">
                  <a:moveTo>
                    <a:pt x="0" y="0"/>
                  </a:moveTo>
                  <a:cubicBezTo>
                    <a:pt x="479825" y="3611"/>
                    <a:pt x="543919" y="6389"/>
                    <a:pt x="0" y="10000"/>
                  </a:cubicBezTo>
                </a:path>
              </a:pathLst>
            </a:custGeom>
            <a:noFill/>
            <a:ln>
              <a:solidFill>
                <a:schemeClr val="tx2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39457" y="1901588"/>
              <a:ext cx="1980118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1900"/>
                </a:lnSpc>
              </a:pPr>
              <a:r>
                <a:rPr lang="en-US" sz="180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Leader for term </a:t>
              </a:r>
              <a:r>
                <a:rPr lang="en-US" sz="18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8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4494319" y="204813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4265719" y="3991230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513" y="5105400"/>
            <a:ext cx="8058971" cy="160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Replicated log =&gt; replicated state </a:t>
            </a:r>
            <a:r>
              <a:rPr lang="en-US" sz="2400" dirty="0"/>
              <a:t>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</a:t>
            </a:r>
            <a:r>
              <a:rPr lang="en-US" sz="2400" dirty="0" smtClean="0"/>
              <a:t>order</a:t>
            </a:r>
            <a:endParaRPr lang="en-US" sz="2400" dirty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Logging module </a:t>
            </a:r>
            <a:r>
              <a:rPr lang="en-US" sz="2400" dirty="0" smtClean="0"/>
              <a:t>ensures proper log replication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Replicated Log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551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856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54568" y="3961794"/>
            <a:ext cx="2709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950041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919602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03674" y="2742594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228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2709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142074" y="2742594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ogging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2709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580474" y="2742594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837060" y="343422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1389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9" name="Freeform 278"/>
          <p:cNvSpPr/>
          <p:nvPr/>
        </p:nvSpPr>
        <p:spPr>
          <a:xfrm>
            <a:off x="11841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272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347472" y="4663129"/>
            <a:ext cx="8079836" cy="2214689"/>
          </a:xfrm>
        </p:spPr>
        <p:txBody>
          <a:bodyPr/>
          <a:lstStyle/>
          <a:p>
            <a:r>
              <a:rPr lang="en-US" dirty="0" smtClean="0"/>
              <a:t>For leader to decide entry is committed: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Entry stored </a:t>
            </a:r>
            <a:r>
              <a:rPr lang="en-US" sz="2400" dirty="0"/>
              <a:t>on a majority 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≥ 1 new entry </a:t>
            </a:r>
            <a:r>
              <a:rPr lang="en-US" sz="2400" dirty="0"/>
              <a:t>from leader’s term </a:t>
            </a:r>
            <a:r>
              <a:rPr lang="en-US" sz="2400" dirty="0" smtClean="0"/>
              <a:t>also on </a:t>
            </a:r>
            <a:r>
              <a:rPr lang="en-US" sz="2400" dirty="0"/>
              <a:t>majority </a:t>
            </a:r>
            <a:endParaRPr lang="en-US" sz="2400" dirty="0" smtClean="0"/>
          </a:p>
          <a:p>
            <a:r>
              <a:rPr lang="en-US" sz="2200" b="0" dirty="0" smtClean="0"/>
              <a:t>Example;   Once e4 committed, s</a:t>
            </a:r>
            <a:r>
              <a:rPr lang="en-US" sz="2200" b="0" baseline="-25000" dirty="0" smtClean="0"/>
              <a:t>5</a:t>
            </a:r>
            <a:r>
              <a:rPr lang="en-US" sz="2200" b="0" dirty="0" smtClean="0"/>
              <a:t> cannot be elected leader for term 5, and e3 and e4 both safe</a:t>
            </a:r>
            <a:endParaRPr lang="en-US" sz="2200" b="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75218" y="9011418"/>
            <a:ext cx="787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899"/>
                </a:solidFill>
                <a:latin typeface="Arial" charset="0"/>
              </a:rPr>
              <a:t>Combination of election rules and commitment rules</a:t>
            </a:r>
            <a:br>
              <a:rPr lang="en-US" sz="2400" dirty="0" smtClean="0">
                <a:solidFill>
                  <a:srgbClr val="1F4899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1F4899"/>
                </a:solidFill>
                <a:latin typeface="Arial" charset="0"/>
              </a:rPr>
              <a:t>makes Raft safe</a:t>
            </a:r>
            <a:endParaRPr lang="en-US" sz="2400" dirty="0">
              <a:solidFill>
                <a:srgbClr val="1F4899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Commitment Rules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360718" y="1476630"/>
            <a:ext cx="2743200" cy="2895600"/>
            <a:chOff x="4953000" y="1828800"/>
            <a:chExt cx="2743200" cy="2895600"/>
          </a:xfrm>
        </p:grpSpPr>
        <p:sp>
          <p:nvSpPr>
            <p:cNvPr id="56" name="TextBox 55"/>
            <p:cNvSpPr txBox="1"/>
            <p:nvPr/>
          </p:nvSpPr>
          <p:spPr>
            <a:xfrm>
              <a:off x="5334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96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8000" y="18288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F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34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5000" y="22098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34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15000" y="27432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4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15000" y="32766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34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096000" y="22098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15000" y="38100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334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15000" y="4343400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22618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800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53000" y="27952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800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53000" y="33286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lang="en-US" sz="1800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53000" y="38620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800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3000" y="4395401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800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96000" y="27432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6000" y="3276600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7000" y="22098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7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86600" y="2400300"/>
              <a:ext cx="609600" cy="0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477000" y="27432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77000" y="3276600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58000" y="4343400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239457" y="1901588"/>
            <a:ext cx="1980118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Leader for term </a:t>
            </a:r>
            <a:r>
              <a:rPr lang="en-US" sz="1800" dirty="0" smtClean="0">
                <a:solidFill>
                  <a:srgbClr val="1F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800" dirty="0">
              <a:solidFill>
                <a:srgbClr val="1F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998" y="5883117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 smtClean="0"/>
              <a:t>Leader changes can result in log inconsistencies</a:t>
            </a:r>
            <a:endParaRPr lang="en-US" sz="2800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</a:t>
            </a:r>
            <a:r>
              <a:rPr lang="en-US" dirty="0" smtClean="0"/>
              <a:t>Log Inconsistencies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2753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896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134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515495" y="1863807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277495" y="1863807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58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039495" y="1863807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420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5801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6182495" y="1863807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-75107" y="1911506"/>
            <a:ext cx="2327099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</a:t>
            </a:r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eader for term 8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753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896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134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3515495" y="2401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277495" y="24013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658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039495" y="24013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420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5801495" y="24013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2753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3896495" y="29347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3134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3515495" y="29347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2753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3896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3134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3515495" y="34681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4277495" y="34681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4658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5039495" y="34681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5420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5801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6182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6563495" y="34681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2753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3896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3134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3515495" y="40015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4277495" y="40015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4658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039495" y="4001523"/>
            <a:ext cx="381000" cy="381000"/>
          </a:xfrm>
          <a:prstGeom prst="rect">
            <a:avLst/>
          </a:prstGeom>
          <a:solidFill>
            <a:srgbClr val="FFC3C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5420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801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6182495" y="4001523"/>
            <a:ext cx="381000" cy="381000"/>
          </a:xfrm>
          <a:prstGeom prst="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2753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3896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3134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3515495" y="45349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4277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2753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3134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3515495" y="5068323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0" name="Right Brace 279"/>
          <p:cNvSpPr/>
          <p:nvPr/>
        </p:nvSpPr>
        <p:spPr>
          <a:xfrm flipH="1">
            <a:off x="2042885" y="2325123"/>
            <a:ext cx="152400" cy="32004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04217" y="3681667"/>
            <a:ext cx="1828800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ossible</a:t>
            </a:r>
            <a:b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followers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4658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5039495" y="4534923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6563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6944495" y="4001523"/>
            <a:ext cx="381000" cy="381000"/>
          </a:xfrm>
          <a:prstGeom prst="rect">
            <a:avLst/>
          </a:prstGeom>
          <a:solidFill>
            <a:srgbClr val="EECBA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896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4277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6563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5039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5420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5801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6182495" y="5068323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4658495" y="5068323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2296295" y="2453324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(a)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2296295" y="2986724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(b)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296295" y="3520124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(c)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2296295" y="4053524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(d)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2296295" y="4586924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(e)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2296295" y="5120324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(f)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01295" y="2325123"/>
            <a:ext cx="4615833" cy="1066800"/>
            <a:chOff x="4201295" y="2325123"/>
            <a:chExt cx="4615833" cy="1066800"/>
          </a:xfrm>
        </p:grpSpPr>
        <p:sp>
          <p:nvSpPr>
            <p:cNvPr id="303" name="Rounded Rectangle 302"/>
            <p:cNvSpPr/>
            <p:nvPr/>
          </p:nvSpPr>
          <p:spPr>
            <a:xfrm>
              <a:off x="6106295" y="23251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201295" y="2858523"/>
              <a:ext cx="2438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7805313" y="2553723"/>
              <a:ext cx="1011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Missing</a:t>
              </a:r>
              <a:b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Entries</a:t>
              </a:r>
              <a:endParaRPr lang="en-US" sz="1800" dirty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6717187" y="2574388"/>
              <a:ext cx="1045596" cy="261265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 flipV="1">
              <a:off x="6715895" y="2934722"/>
              <a:ext cx="1045596" cy="227900"/>
            </a:xfrm>
            <a:custGeom>
              <a:avLst/>
              <a:gdLst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  <a:gd name="connsiteX0" fmla="*/ 1294108 w 1294108"/>
                <a:gd name="connsiteY0" fmla="*/ 302217 h 302217"/>
                <a:gd name="connsiteX1" fmla="*/ 0 w 1294108"/>
                <a:gd name="connsiteY1" fmla="*/ 0 h 30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4108" h="302217">
                  <a:moveTo>
                    <a:pt x="1294108" y="302217"/>
                  </a:moveTo>
                  <a:cubicBezTo>
                    <a:pt x="505681" y="295114"/>
                    <a:pt x="810535" y="1679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20295" y="3391923"/>
            <a:ext cx="5376746" cy="2133600"/>
            <a:chOff x="3820295" y="3391923"/>
            <a:chExt cx="5376746" cy="2133600"/>
          </a:xfrm>
        </p:grpSpPr>
        <p:sp>
          <p:nvSpPr>
            <p:cNvPr id="300" name="TextBox 299"/>
            <p:cNvSpPr txBox="1"/>
            <p:nvPr/>
          </p:nvSpPr>
          <p:spPr>
            <a:xfrm>
              <a:off x="7805313" y="4130676"/>
              <a:ext cx="1391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Extraneous</a:t>
              </a:r>
              <a:b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Entries</a:t>
              </a:r>
              <a:endParaRPr lang="en-US" sz="1800" dirty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3820295" y="4992123"/>
              <a:ext cx="3200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6487295" y="3391923"/>
              <a:ext cx="533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089146" y="3659269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8" name="Freeform 307"/>
            <p:cNvSpPr/>
            <p:nvPr/>
          </p:nvSpPr>
          <p:spPr>
            <a:xfrm flipV="1">
              <a:off x="7096895" y="4534923"/>
              <a:ext cx="693549" cy="723254"/>
            </a:xfrm>
            <a:custGeom>
              <a:avLst/>
              <a:gdLst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89"/>
                <a:gd name="connsiteX1" fmla="*/ 0 w 906651"/>
                <a:gd name="connsiteY1" fmla="*/ 0 h 1131389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  <a:gd name="connsiteX0" fmla="*/ 906651 w 906651"/>
                <a:gd name="connsiteY0" fmla="*/ 1131376 h 1131376"/>
                <a:gd name="connsiteX1" fmla="*/ 0 w 906651"/>
                <a:gd name="connsiteY1" fmla="*/ 0 h 113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651" h="1131376">
                  <a:moveTo>
                    <a:pt x="906651" y="1131376"/>
                  </a:moveTo>
                  <a:cubicBezTo>
                    <a:pt x="425557" y="1128147"/>
                    <a:pt x="680634" y="1291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5344295" y="4458723"/>
              <a:ext cx="1295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6487295" y="3925323"/>
              <a:ext cx="914400" cy="533400"/>
            </a:xfrm>
            <a:prstGeom prst="roundRect">
              <a:avLst/>
            </a:prstGeom>
            <a:noFill/>
            <a:ln>
              <a:solidFill>
                <a:schemeClr val="accent4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422862" y="4340191"/>
              <a:ext cx="369168" cy="118589"/>
            </a:xfrm>
            <a:custGeom>
              <a:avLst/>
              <a:gdLst>
                <a:gd name="connsiteX0" fmla="*/ 482600 w 482600"/>
                <a:gd name="connsiteY0" fmla="*/ 132012 h 132012"/>
                <a:gd name="connsiteX1" fmla="*/ 0 w 482600"/>
                <a:gd name="connsiteY1" fmla="*/ 13479 h 132012"/>
                <a:gd name="connsiteX0" fmla="*/ 482600 w 482600"/>
                <a:gd name="connsiteY0" fmla="*/ 126727 h 126746"/>
                <a:gd name="connsiteX1" fmla="*/ 0 w 482600"/>
                <a:gd name="connsiteY1" fmla="*/ 8194 h 126746"/>
                <a:gd name="connsiteX0" fmla="*/ 482600 w 482600"/>
                <a:gd name="connsiteY0" fmla="*/ 118533 h 118589"/>
                <a:gd name="connsiteX1" fmla="*/ 0 w 482600"/>
                <a:gd name="connsiteY1" fmla="*/ 0 h 1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118589">
                  <a:moveTo>
                    <a:pt x="482600" y="118533"/>
                  </a:moveTo>
                  <a:cubicBezTo>
                    <a:pt x="268111" y="120649"/>
                    <a:pt x="129823" y="63500"/>
                    <a:pt x="0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 w="sm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13" name="TextBox 312"/>
          <p:cNvSpPr txBox="1"/>
          <p:nvPr/>
        </p:nvSpPr>
        <p:spPr>
          <a:xfrm>
            <a:off x="2753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3134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3515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3896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4277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4658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5039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7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5420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8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5801495" y="147040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9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6106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10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6487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11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6868295" y="147040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12</a:t>
            </a:r>
            <a:endParaRPr lang="en-US" sz="16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Repairing Follower Logs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75107" y="1470402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</a:t>
              </a:r>
              <a:r>
                <a:rPr lang="en-US" sz="18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eader for term </a:t>
              </a:r>
              <a:r>
                <a:rPr lang="en-US" sz="1800" dirty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8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9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10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11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12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2744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887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125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506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2744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125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506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5" name="Right Brace 174"/>
          <p:cNvSpPr/>
          <p:nvPr/>
        </p:nvSpPr>
        <p:spPr>
          <a:xfrm flipH="1">
            <a:off x="1906028" y="2471136"/>
            <a:ext cx="152400" cy="1219200"/>
          </a:xfrm>
          <a:prstGeom prst="rightBrace">
            <a:avLst>
              <a:gd name="adj1" fmla="val 33757"/>
              <a:gd name="adj2" fmla="val 50000"/>
            </a:avLst>
          </a:prstGeom>
          <a:ln w="19050" cap="rnd">
            <a:solidFill>
              <a:srgbClr val="1E4899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59716" y="2951843"/>
            <a:ext cx="1030731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sz="180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ollowers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887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287028" y="259933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(a)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287028" y="328513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(b)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7" name="Freeform 186"/>
          <p:cNvSpPr/>
          <p:nvPr/>
        </p:nvSpPr>
        <p:spPr>
          <a:xfrm>
            <a:off x="6407905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8" name="Freeform 187"/>
          <p:cNvSpPr/>
          <p:nvPr/>
        </p:nvSpPr>
        <p:spPr>
          <a:xfrm>
            <a:off x="6020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9" name="Freeform 188"/>
          <p:cNvSpPr/>
          <p:nvPr/>
        </p:nvSpPr>
        <p:spPr>
          <a:xfrm>
            <a:off x="5639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5258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4877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4496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4115828" y="30963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6407905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6020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6" name="Freeform 195"/>
          <p:cNvSpPr/>
          <p:nvPr/>
        </p:nvSpPr>
        <p:spPr>
          <a:xfrm>
            <a:off x="5639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7" name="Freeform 196"/>
          <p:cNvSpPr/>
          <p:nvPr/>
        </p:nvSpPr>
        <p:spPr>
          <a:xfrm>
            <a:off x="5258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8" name="Freeform 197"/>
          <p:cNvSpPr/>
          <p:nvPr/>
        </p:nvSpPr>
        <p:spPr>
          <a:xfrm>
            <a:off x="4877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9" name="Freeform 198"/>
          <p:cNvSpPr/>
          <p:nvPr/>
        </p:nvSpPr>
        <p:spPr>
          <a:xfrm>
            <a:off x="4496828" y="2410590"/>
            <a:ext cx="302930" cy="136746"/>
          </a:xfrm>
          <a:custGeom>
            <a:avLst/>
            <a:gdLst>
              <a:gd name="connsiteX0" fmla="*/ 302930 w 302930"/>
              <a:gd name="connsiteY0" fmla="*/ 0 h 32388"/>
              <a:gd name="connsiteX1" fmla="*/ 0 w 302930"/>
              <a:gd name="connsiteY1" fmla="*/ 0 h 32388"/>
              <a:gd name="connsiteX0" fmla="*/ 302930 w 302930"/>
              <a:gd name="connsiteY0" fmla="*/ 93782 h 95991"/>
              <a:gd name="connsiteX1" fmla="*/ 0 w 302930"/>
              <a:gd name="connsiteY1" fmla="*/ 93782 h 95991"/>
              <a:gd name="connsiteX0" fmla="*/ 302930 w 302930"/>
              <a:gd name="connsiteY0" fmla="*/ 166197 h 166197"/>
              <a:gd name="connsiteX1" fmla="*/ 0 w 302930"/>
              <a:gd name="connsiteY1" fmla="*/ 166197 h 166197"/>
              <a:gd name="connsiteX0" fmla="*/ 302930 w 302930"/>
              <a:gd name="connsiteY0" fmla="*/ 136678 h 136678"/>
              <a:gd name="connsiteX1" fmla="*/ 0 w 302930"/>
              <a:gd name="connsiteY1" fmla="*/ 136678 h 136678"/>
              <a:gd name="connsiteX0" fmla="*/ 302930 w 302930"/>
              <a:gd name="connsiteY0" fmla="*/ 105226 h 105226"/>
              <a:gd name="connsiteX1" fmla="*/ 0 w 302930"/>
              <a:gd name="connsiteY1" fmla="*/ 105226 h 105226"/>
              <a:gd name="connsiteX0" fmla="*/ 302930 w 302930"/>
              <a:gd name="connsiteY0" fmla="*/ 118400 h 118400"/>
              <a:gd name="connsiteX1" fmla="*/ 0 w 302930"/>
              <a:gd name="connsiteY1" fmla="*/ 118400 h 118400"/>
              <a:gd name="connsiteX0" fmla="*/ 302930 w 302930"/>
              <a:gd name="connsiteY0" fmla="*/ 136746 h 136746"/>
              <a:gd name="connsiteX1" fmla="*/ 0 w 302930"/>
              <a:gd name="connsiteY1" fmla="*/ 136746 h 1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930" h="136746">
                <a:moveTo>
                  <a:pt x="302930" y="136746"/>
                </a:moveTo>
                <a:cubicBezTo>
                  <a:pt x="187461" y="-48377"/>
                  <a:pt x="111262" y="-42768"/>
                  <a:pt x="0" y="136746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6744328" y="1092910"/>
            <a:ext cx="0" cy="1454426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6744328" y="2623536"/>
            <a:ext cx="0" cy="609600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2" name="TextBox 201"/>
          <p:cNvSpPr txBox="1"/>
          <p:nvPr/>
        </p:nvSpPr>
        <p:spPr>
          <a:xfrm>
            <a:off x="6474714" y="849254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6563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6225927" y="1417588"/>
            <a:ext cx="275291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5" name="Content Placeholder 1"/>
          <p:cNvSpPr txBox="1">
            <a:spLocks/>
          </p:cNvSpPr>
          <p:nvPr/>
        </p:nvSpPr>
        <p:spPr bwMode="auto">
          <a:xfrm>
            <a:off x="378941" y="3779919"/>
            <a:ext cx="8311979" cy="29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.HelveticaNeueDeskInterface-Regular" charset="-12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14550" indent="-2857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0" kern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New leader must make follower logs consistent with its own</a:t>
            </a:r>
          </a:p>
          <a:p>
            <a:pPr lvl="1">
              <a:spcBef>
                <a:spcPts val="300"/>
              </a:spcBef>
            </a:pPr>
            <a:r>
              <a:rPr lang="en-US" kern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Delete extraneous entries</a:t>
            </a:r>
          </a:p>
          <a:p>
            <a:pPr lvl="1">
              <a:spcBef>
                <a:spcPts val="300"/>
              </a:spcBef>
            </a:pPr>
            <a:r>
              <a:rPr lang="en-US" kern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Fill in missing entries</a:t>
            </a:r>
          </a:p>
          <a:p>
            <a:r>
              <a:rPr lang="en-US" sz="2200" b="0" kern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Leader keeps </a:t>
            </a:r>
            <a:r>
              <a:rPr lang="en-US" sz="2200" b="0" kern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nextIndex</a:t>
            </a:r>
            <a:r>
              <a:rPr lang="en-US" sz="2200" b="0" kern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for each follower:</a:t>
            </a:r>
          </a:p>
          <a:p>
            <a:pPr lvl="1">
              <a:spcBef>
                <a:spcPts val="300"/>
              </a:spcBef>
            </a:pPr>
            <a:r>
              <a:rPr lang="en-US" kern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Index of next log entry to send to that follower</a:t>
            </a:r>
          </a:p>
          <a:p>
            <a:pPr lvl="1">
              <a:spcBef>
                <a:spcPts val="300"/>
              </a:spcBef>
            </a:pPr>
            <a:r>
              <a:rPr lang="en-US" kern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Initialized to (1 + leader’s last index)</a:t>
            </a:r>
          </a:p>
          <a:p>
            <a:r>
              <a:rPr lang="en-US" sz="2000" b="0" kern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If </a:t>
            </a:r>
            <a:r>
              <a:rPr lang="en-US" sz="2000" b="0" kern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AppendEntries</a:t>
            </a:r>
            <a:r>
              <a:rPr lang="en-US" sz="2000" b="0" kern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consistency check fails, decrement </a:t>
            </a:r>
            <a:r>
              <a:rPr lang="en-US" sz="2000" b="0" kern="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nextIndex</a:t>
            </a:r>
            <a:r>
              <a:rPr lang="en-US" sz="2000" b="0" kern="0" dirty="0" smtClean="0">
                <a:latin typeface="Helvetica Neue Medium" charset="0"/>
                <a:ea typeface="Helvetica Neue Medium" charset="0"/>
                <a:cs typeface="Helvetica Neue Medium" charset="0"/>
              </a:rPr>
              <a:t>, try again</a:t>
            </a:r>
            <a:endParaRPr lang="en-US" sz="2000" b="0" kern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Repairing Follower Logs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75107" y="1470402"/>
            <a:ext cx="7476802" cy="774405"/>
            <a:chOff x="-75107" y="1470402"/>
            <a:chExt cx="7476802" cy="774405"/>
          </a:xfrm>
        </p:grpSpPr>
        <p:sp>
          <p:nvSpPr>
            <p:cNvPr id="134" name="Rectangle 133"/>
            <p:cNvSpPr/>
            <p:nvPr/>
          </p:nvSpPr>
          <p:spPr>
            <a:xfrm>
              <a:off x="2753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96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134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515495" y="1863807"/>
              <a:ext cx="381000" cy="3810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77495" y="1863807"/>
              <a:ext cx="381000" cy="381000"/>
            </a:xfrm>
            <a:prstGeom prst="rect">
              <a:avLst/>
            </a:prstGeom>
            <a:solidFill>
              <a:srgbClr val="FFFF9B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58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039495" y="1863807"/>
              <a:ext cx="381000" cy="381000"/>
            </a:xfrm>
            <a:prstGeom prst="rect">
              <a:avLst/>
            </a:prstGeom>
            <a:solidFill>
              <a:srgbClr val="FFC3C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20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801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82495" y="1863807"/>
              <a:ext cx="381000" cy="3810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75107" y="1911506"/>
              <a:ext cx="2327099" cy="243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800" dirty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</a:t>
              </a:r>
              <a:r>
                <a:rPr lang="en-US" sz="18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eader for term </a:t>
              </a:r>
              <a:r>
                <a:rPr lang="en-US" sz="1800" dirty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753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3134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3515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3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896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4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4277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5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58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6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039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7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420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8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01495" y="1470402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9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106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10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6487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11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868295" y="1470402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E4899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12</a:t>
              </a:r>
              <a:endParaRPr lang="en-US" sz="1600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2744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887228" y="2547336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125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506228" y="25473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2744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125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506228" y="3233136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23823" y="3301808"/>
            <a:ext cx="138146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Before repair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887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268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6554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5030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411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5792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6173228" y="3233136"/>
            <a:ext cx="381000" cy="381000"/>
          </a:xfrm>
          <a:prstGeom prst="rect">
            <a:avLst/>
          </a:prstGeom>
          <a:solidFill>
            <a:srgbClr val="FFE18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4649228" y="3233136"/>
            <a:ext cx="381000" cy="381000"/>
          </a:xfrm>
          <a:prstGeom prst="rect">
            <a:avLst/>
          </a:prstGeom>
          <a:solidFill>
            <a:srgbClr val="D1B2E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287028" y="259933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(a)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287028" y="3285137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(f)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6563559" y="1870867"/>
            <a:ext cx="381000" cy="381000"/>
          </a:xfrm>
          <a:prstGeom prst="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44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en-US" sz="1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25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en-US" sz="1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06228" y="4224775"/>
            <a:ext cx="381000" cy="3810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en-US" sz="1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87228" y="4224775"/>
            <a:ext cx="381000" cy="381000"/>
          </a:xfrm>
          <a:prstGeom prst="rect">
            <a:avLst/>
          </a:prstGeom>
          <a:solidFill>
            <a:srgbClr val="FFFF9B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r>
              <a:rPr lang="en-US" sz="16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80404" y="4232670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(f)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460816" y="1536786"/>
            <a:ext cx="0" cy="1076934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080228" y="1536786"/>
            <a:ext cx="3116" cy="1758233"/>
          </a:xfrm>
          <a:prstGeom prst="straightConnector1">
            <a:avLst/>
          </a:prstGeom>
          <a:noFill/>
          <a:ln w="25400">
            <a:solidFill>
              <a:schemeClr val="accent4"/>
            </a:solidFill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" name="TextBox 71"/>
          <p:cNvSpPr txBox="1"/>
          <p:nvPr/>
        </p:nvSpPr>
        <p:spPr>
          <a:xfrm>
            <a:off x="3797928" y="1293533"/>
            <a:ext cx="1077218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err="1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nextIndex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306145" y="3715188"/>
            <a:ext cx="411090" cy="420136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16183" y="4276805"/>
            <a:ext cx="1190069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1900"/>
              </a:lnSpc>
            </a:pPr>
            <a:r>
              <a:rPr lang="en-US" sz="1800" dirty="0" smtClean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After repair</a:t>
            </a:r>
            <a:endParaRPr lang="en-US" sz="1800" dirty="0">
              <a:solidFill>
                <a:srgbClr val="1E4899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472" y="1453896"/>
            <a:ext cx="8567928" cy="53120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Leader temporarily disconnected  </a:t>
            </a:r>
          </a:p>
          <a:p>
            <a:pPr marL="457200" lvl="1" indent="0">
              <a:buNone/>
            </a:pPr>
            <a:r>
              <a:rPr lang="en-US" sz="2400" dirty="0" smtClean="0"/>
              <a:t>→</a:t>
            </a:r>
            <a:r>
              <a:rPr lang="en-US" sz="2400" b="0" dirty="0" smtClean="0"/>
              <a:t> other servers elect new leader</a:t>
            </a:r>
          </a:p>
          <a:p>
            <a:pPr marL="857250" lvl="2" indent="0">
              <a:buNone/>
            </a:pPr>
            <a:r>
              <a:rPr lang="en-US" sz="2400" dirty="0"/>
              <a:t>→ </a:t>
            </a:r>
            <a:r>
              <a:rPr lang="en-US" sz="2400" dirty="0" smtClean="0"/>
              <a:t>old leader reconnected</a:t>
            </a:r>
          </a:p>
          <a:p>
            <a:pPr marL="1314450" lvl="3" indent="0">
              <a:buNone/>
            </a:pPr>
            <a:r>
              <a:rPr lang="en-US" sz="2400" dirty="0"/>
              <a:t>→ </a:t>
            </a:r>
            <a:r>
              <a:rPr lang="en-US" sz="2400" dirty="0" smtClean="0"/>
              <a:t>old leader attempts to commit log entries</a:t>
            </a:r>
            <a:endParaRPr lang="en-US" dirty="0"/>
          </a:p>
          <a:p>
            <a:pPr>
              <a:spcBef>
                <a:spcPts val="2000"/>
              </a:spcBef>
            </a:pPr>
            <a:r>
              <a:rPr lang="en-US" dirty="0" smtClean="0"/>
              <a:t>Terms used to detect stale leaders (and candidates)</a:t>
            </a:r>
          </a:p>
          <a:p>
            <a:pPr lvl="1"/>
            <a:r>
              <a:rPr lang="en-US" dirty="0" smtClean="0"/>
              <a:t>Every RPC contains term of sender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ender’s term &lt; receiver:</a:t>
            </a:r>
          </a:p>
          <a:p>
            <a:pPr lvl="2"/>
            <a:r>
              <a:rPr lang="en-US" sz="2000" dirty="0" smtClean="0"/>
              <a:t>Receiver: Rejects RPC (via ACK which sender processes…)</a:t>
            </a:r>
          </a:p>
          <a:p>
            <a:pPr lvl="1"/>
            <a:r>
              <a:rPr lang="en-US" dirty="0" smtClean="0"/>
              <a:t>Receiver’s term &lt; sender:</a:t>
            </a:r>
          </a:p>
          <a:p>
            <a:pPr lvl="2"/>
            <a:r>
              <a:rPr lang="en-US" sz="2000" dirty="0" smtClean="0"/>
              <a:t>Receiver reverts to follower, updates term, processes RPC</a:t>
            </a:r>
          </a:p>
          <a:p>
            <a:pPr>
              <a:spcBef>
                <a:spcPts val="2000"/>
              </a:spcBef>
            </a:pPr>
            <a:r>
              <a:rPr lang="en-US" dirty="0"/>
              <a:t>Election updates terms of majority of servers</a:t>
            </a:r>
          </a:p>
          <a:p>
            <a:pPr lvl="1"/>
            <a:r>
              <a:rPr lang="en-US" dirty="0"/>
              <a:t>Deposed server cannot commit new log </a:t>
            </a:r>
            <a:r>
              <a:rPr lang="en-US" dirty="0" smtClean="0"/>
              <a:t>entries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Neutralizing Old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472" y="1453896"/>
            <a:ext cx="8796528" cy="53120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Send commands to leader</a:t>
            </a:r>
          </a:p>
          <a:p>
            <a:pPr lvl="1"/>
            <a:r>
              <a:rPr lang="en-US" dirty="0" smtClean="0"/>
              <a:t>If leader unknown, contact any server, which redirects client to leader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Leader only responds after command logged, committed, and executed by leader 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If request times out (e.g., leader crashes):</a:t>
            </a:r>
          </a:p>
          <a:p>
            <a:pPr lvl="1"/>
            <a:r>
              <a:rPr lang="en-US" dirty="0" smtClean="0"/>
              <a:t>Client reissues command to new leader (after possible redirect)</a:t>
            </a:r>
            <a:endParaRPr lang="en-US" dirty="0"/>
          </a:p>
          <a:p>
            <a:pPr>
              <a:spcBef>
                <a:spcPts val="3600"/>
              </a:spcBef>
            </a:pPr>
            <a:r>
              <a:rPr lang="en-US" dirty="0" smtClean="0"/>
              <a:t>Ensure exactly-once semantics even with leader failures</a:t>
            </a:r>
          </a:p>
          <a:p>
            <a:pPr lvl="1"/>
            <a:r>
              <a:rPr lang="en-US" dirty="0" smtClean="0"/>
              <a:t>E.g., Leader can execute command then crash before responding</a:t>
            </a:r>
          </a:p>
          <a:p>
            <a:pPr lvl="1"/>
            <a:r>
              <a:rPr lang="en-US" dirty="0" smtClean="0"/>
              <a:t>Client </a:t>
            </a:r>
            <a:r>
              <a:rPr lang="en-US" dirty="0" smtClean="0"/>
              <a:t>embeds </a:t>
            </a:r>
            <a:r>
              <a:rPr lang="en-US" dirty="0" smtClean="0"/>
              <a:t>unique ID in each command</a:t>
            </a:r>
          </a:p>
          <a:p>
            <a:pPr lvl="1"/>
            <a:r>
              <a:rPr lang="en-US" dirty="0" smtClean="0"/>
              <a:t>This client ID included in log entry</a:t>
            </a:r>
          </a:p>
          <a:p>
            <a:pPr lvl="1"/>
            <a:r>
              <a:rPr lang="en-US" dirty="0" smtClean="0"/>
              <a:t>Before accepting request, leader checks log for entry with same id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472" y="1453896"/>
            <a:ext cx="8567928" cy="300325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View configuration:  { leader, { members }, settings }</a:t>
            </a:r>
          </a:p>
          <a:p>
            <a:r>
              <a:rPr lang="en-US" dirty="0" smtClean="0"/>
              <a:t>Consensus must support changes to configuration</a:t>
            </a:r>
          </a:p>
          <a:p>
            <a:pPr lvl="1"/>
            <a:r>
              <a:rPr lang="en-US" dirty="0" smtClean="0"/>
              <a:t>Replace failed machine</a:t>
            </a:r>
          </a:p>
          <a:p>
            <a:pPr lvl="1"/>
            <a:r>
              <a:rPr lang="en-US" dirty="0" smtClean="0"/>
              <a:t>Change degree of replication</a:t>
            </a:r>
          </a:p>
          <a:p>
            <a:pPr>
              <a:spcBef>
                <a:spcPts val="2400"/>
              </a:spcBef>
            </a:pPr>
            <a:r>
              <a:rPr lang="en-US" dirty="0"/>
              <a:t>Cannot switch directly from one </a:t>
            </a:r>
            <a:r>
              <a:rPr lang="en-US" dirty="0" err="1" smtClean="0"/>
              <a:t>config</a:t>
            </a:r>
            <a:r>
              <a:rPr lang="en-US" dirty="0" smtClean="0"/>
              <a:t> to </a:t>
            </a:r>
            <a:r>
              <a:rPr lang="en-US" dirty="0"/>
              <a:t>another: </a:t>
            </a:r>
            <a:r>
              <a:rPr lang="en-US" dirty="0" smtClean="0">
                <a:solidFill>
                  <a:srgbClr val="FF8F00"/>
                </a:solidFill>
              </a:rPr>
              <a:t>conflicting </a:t>
            </a:r>
            <a:r>
              <a:rPr lang="en-US" dirty="0">
                <a:solidFill>
                  <a:srgbClr val="FF8F00"/>
                </a:solidFill>
              </a:rPr>
              <a:t>majorities </a:t>
            </a:r>
            <a:r>
              <a:rPr lang="en-US" dirty="0"/>
              <a:t>could arise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26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Changes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487488" y="4230585"/>
            <a:ext cx="5562600" cy="2466275"/>
            <a:chOff x="993712" y="4230585"/>
            <a:chExt cx="5562600" cy="2466275"/>
          </a:xfrm>
        </p:grpSpPr>
        <p:sp>
          <p:nvSpPr>
            <p:cNvPr id="10" name="Rectangle 9"/>
            <p:cNvSpPr/>
            <p:nvPr/>
          </p:nvSpPr>
          <p:spPr>
            <a:xfrm>
              <a:off x="2060512" y="4611585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8512" y="4611585"/>
              <a:ext cx="1447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0512" y="4230585"/>
              <a:ext cx="38953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old</a:t>
              </a:r>
              <a:endParaRPr lang="en-US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57778" y="4230585"/>
              <a:ext cx="46006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</a:t>
              </a:r>
              <a:r>
                <a:rPr lang="en-US" baseline="-25000" dirty="0" err="1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new</a:t>
              </a:r>
              <a:endParaRPr lang="en-US" baseline="-25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712" y="4587386"/>
              <a:ext cx="88165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Server 1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512" y="4969139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1312" y="4969139"/>
              <a:ext cx="1905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0512" y="5326693"/>
              <a:ext cx="4495800" cy="228600"/>
            </a:xfrm>
            <a:prstGeom prst="rect">
              <a:avLst/>
            </a:prstGeom>
            <a:solidFill>
              <a:srgbClr val="D5FFD5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41712" y="5326693"/>
              <a:ext cx="25146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4512" y="5684247"/>
              <a:ext cx="29718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312" y="6041801"/>
              <a:ext cx="3429000" cy="228600"/>
            </a:xfrm>
            <a:prstGeom prst="rect">
              <a:avLst/>
            </a:prstGeom>
            <a:solidFill>
              <a:srgbClr val="CCD9F4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700"/>
                </a:lnSpc>
              </a:pPr>
              <a:endParaRPr lang="en-US" sz="16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3712" y="4944940"/>
              <a:ext cx="88165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Server 2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712" y="5302494"/>
              <a:ext cx="88165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Server 3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3712" y="5660048"/>
              <a:ext cx="88165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Server 4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3712" y="6017602"/>
              <a:ext cx="88165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Server 5</a:t>
              </a:r>
              <a:endParaRPr lang="en-US" sz="18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60512" y="6434524"/>
              <a:ext cx="4495800" cy="0"/>
            </a:xfrm>
            <a:prstGeom prst="line">
              <a:avLst/>
            </a:prstGeom>
            <a:ln w="19050" cap="rnd"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60512" y="6481416"/>
              <a:ext cx="3686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time</a:t>
              </a:r>
              <a:endParaRPr lang="en-US" sz="14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87888" y="4230584"/>
            <a:ext cx="4362941" cy="2403828"/>
            <a:chOff x="4194112" y="4230584"/>
            <a:chExt cx="4362941" cy="2403828"/>
          </a:xfrm>
        </p:grpSpPr>
        <p:sp>
          <p:nvSpPr>
            <p:cNvPr id="43" name="Rounded Rectangle 42"/>
            <p:cNvSpPr/>
            <p:nvPr/>
          </p:nvSpPr>
          <p:spPr>
            <a:xfrm>
              <a:off x="4194112" y="5288193"/>
              <a:ext cx="304800" cy="1042415"/>
            </a:xfrm>
            <a:prstGeom prst="roundRect">
              <a:avLst/>
            </a:prstGeom>
            <a:noFill/>
            <a:ln>
              <a:solidFill>
                <a:srgbClr val="3167D3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94112" y="4561362"/>
              <a:ext cx="304800" cy="685800"/>
            </a:xfrm>
            <a:prstGeom prst="roundRect">
              <a:avLst/>
            </a:prstGeom>
            <a:noFill/>
            <a:ln>
              <a:solidFill>
                <a:srgbClr val="00B800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799" y="4814462"/>
              <a:ext cx="163025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008E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Majority of C</a:t>
              </a:r>
              <a:r>
                <a:rPr lang="en-US" sz="1800" baseline="-25000" dirty="0" smtClean="0">
                  <a:solidFill>
                    <a:srgbClr val="008E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old</a:t>
              </a:r>
              <a:endParaRPr lang="en-US" sz="1800" baseline="-25000" dirty="0">
                <a:solidFill>
                  <a:srgbClr val="008E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9472" y="5637355"/>
              <a:ext cx="169758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 smtClean="0">
                  <a:solidFill>
                    <a:srgbClr val="3167D3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Majority of </a:t>
              </a:r>
              <a:r>
                <a:rPr lang="en-US" sz="1800" dirty="0" err="1" smtClean="0">
                  <a:solidFill>
                    <a:srgbClr val="3167D3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</a:t>
              </a:r>
              <a:r>
                <a:rPr lang="en-US" sz="1800" baseline="-25000" dirty="0" err="1" smtClean="0">
                  <a:solidFill>
                    <a:srgbClr val="3167D3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new</a:t>
              </a:r>
              <a:endParaRPr lang="en-US" sz="1800" baseline="-25000" dirty="0">
                <a:solidFill>
                  <a:srgbClr val="3167D3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4422712" y="4230584"/>
              <a:ext cx="3581412" cy="569173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67239 w 3667271"/>
                <a:gd name="connsiteY0" fmla="*/ 0 h 346132"/>
                <a:gd name="connsiteX1" fmla="*/ 1848064 w 3667271"/>
                <a:gd name="connsiteY1" fmla="*/ 341548 h 346132"/>
                <a:gd name="connsiteX2" fmla="*/ 13 w 3667271"/>
                <a:gd name="connsiteY2" fmla="*/ 121878 h 346132"/>
                <a:gd name="connsiteX0" fmla="*/ 3667239 w 3667239"/>
                <a:gd name="connsiteY0" fmla="*/ 0 h 346132"/>
                <a:gd name="connsiteX1" fmla="*/ 1848064 w 3667239"/>
                <a:gd name="connsiteY1" fmla="*/ 341548 h 346132"/>
                <a:gd name="connsiteX2" fmla="*/ 13 w 3667239"/>
                <a:gd name="connsiteY2" fmla="*/ 121878 h 346132"/>
                <a:gd name="connsiteX0" fmla="*/ 3667240 w 3667240"/>
                <a:gd name="connsiteY0" fmla="*/ 0 h 341912"/>
                <a:gd name="connsiteX1" fmla="*/ 1848065 w 3667240"/>
                <a:gd name="connsiteY1" fmla="*/ 341548 h 341912"/>
                <a:gd name="connsiteX2" fmla="*/ 14 w 3667240"/>
                <a:gd name="connsiteY2" fmla="*/ 121878 h 3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40" h="341912">
                  <a:moveTo>
                    <a:pt x="3667240" y="0"/>
                  </a:moveTo>
                  <a:cubicBezTo>
                    <a:pt x="3655208" y="315111"/>
                    <a:pt x="2478520" y="337533"/>
                    <a:pt x="1848065" y="341548"/>
                  </a:cubicBezTo>
                  <a:cubicBezTo>
                    <a:pt x="1217610" y="345563"/>
                    <a:pt x="-4799" y="319197"/>
                    <a:pt x="14" y="121878"/>
                  </a:cubicBezTo>
                </a:path>
              </a:pathLst>
            </a:custGeom>
            <a:noFill/>
            <a:ln>
              <a:solidFill>
                <a:srgbClr val="008E00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22711" y="6001747"/>
              <a:ext cx="3591027" cy="632665"/>
            </a:xfrm>
            <a:custGeom>
              <a:avLst/>
              <a:gdLst>
                <a:gd name="connsiteX0" fmla="*/ 3667225 w 3667225"/>
                <a:gd name="connsiteY0" fmla="*/ 0 h 386974"/>
                <a:gd name="connsiteX1" fmla="*/ 1838425 w 3667225"/>
                <a:gd name="connsiteY1" fmla="*/ 385011 h 386974"/>
                <a:gd name="connsiteX2" fmla="*/ 0 w 3667225"/>
                <a:gd name="connsiteY2" fmla="*/ 192506 h 386974"/>
                <a:gd name="connsiteX0" fmla="*/ 3667239 w 3667239"/>
                <a:gd name="connsiteY0" fmla="*/ 0 h 396392"/>
                <a:gd name="connsiteX1" fmla="*/ 1838439 w 3667239"/>
                <a:gd name="connsiteY1" fmla="*/ 385011 h 396392"/>
                <a:gd name="connsiteX2" fmla="*/ 14 w 3667239"/>
                <a:gd name="connsiteY2" fmla="*/ 192506 h 396392"/>
                <a:gd name="connsiteX0" fmla="*/ 3667239 w 3667239"/>
                <a:gd name="connsiteY0" fmla="*/ 0 h 385151"/>
                <a:gd name="connsiteX1" fmla="*/ 1838439 w 3667239"/>
                <a:gd name="connsiteY1" fmla="*/ 385011 h 385151"/>
                <a:gd name="connsiteX2" fmla="*/ 14 w 3667239"/>
                <a:gd name="connsiteY2" fmla="*/ 192506 h 385151"/>
                <a:gd name="connsiteX0" fmla="*/ 3667239 w 3667270"/>
                <a:gd name="connsiteY0" fmla="*/ 0 h 387089"/>
                <a:gd name="connsiteX1" fmla="*/ 1838439 w 3667270"/>
                <a:gd name="connsiteY1" fmla="*/ 385011 h 387089"/>
                <a:gd name="connsiteX2" fmla="*/ 14 w 3667270"/>
                <a:gd name="connsiteY2" fmla="*/ 192506 h 387089"/>
                <a:gd name="connsiteX0" fmla="*/ 3676864 w 3676895"/>
                <a:gd name="connsiteY0" fmla="*/ 0 h 392010"/>
                <a:gd name="connsiteX1" fmla="*/ 1848064 w 3676895"/>
                <a:gd name="connsiteY1" fmla="*/ 385011 h 392010"/>
                <a:gd name="connsiteX2" fmla="*/ 13 w 3676895"/>
                <a:gd name="connsiteY2" fmla="*/ 165341 h 392010"/>
                <a:gd name="connsiteX0" fmla="*/ 3676864 w 3676895"/>
                <a:gd name="connsiteY0" fmla="*/ 0 h 385691"/>
                <a:gd name="connsiteX1" fmla="*/ 1848064 w 3676895"/>
                <a:gd name="connsiteY1" fmla="*/ 385011 h 385691"/>
                <a:gd name="connsiteX2" fmla="*/ 13 w 3676895"/>
                <a:gd name="connsiteY2" fmla="*/ 165341 h 385691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89 w 3686520"/>
                <a:gd name="connsiteY0" fmla="*/ 0 h 461109"/>
                <a:gd name="connsiteX1" fmla="*/ 1848064 w 3686520"/>
                <a:gd name="connsiteY1" fmla="*/ 450205 h 461109"/>
                <a:gd name="connsiteX2" fmla="*/ 13 w 3686520"/>
                <a:gd name="connsiteY2" fmla="*/ 230535 h 461109"/>
                <a:gd name="connsiteX0" fmla="*/ 3686490 w 3686522"/>
                <a:gd name="connsiteY0" fmla="*/ 0 h 450884"/>
                <a:gd name="connsiteX1" fmla="*/ 1848065 w 3686522"/>
                <a:gd name="connsiteY1" fmla="*/ 450205 h 450884"/>
                <a:gd name="connsiteX2" fmla="*/ 14 w 3686522"/>
                <a:gd name="connsiteY2" fmla="*/ 230535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522" h="450884">
                  <a:moveTo>
                    <a:pt x="3686490" y="0"/>
                  </a:moveTo>
                  <a:cubicBezTo>
                    <a:pt x="3693709" y="380305"/>
                    <a:pt x="2491354" y="444380"/>
                    <a:pt x="1848065" y="450205"/>
                  </a:cubicBezTo>
                  <a:cubicBezTo>
                    <a:pt x="1204776" y="456030"/>
                    <a:pt x="-4799" y="427854"/>
                    <a:pt x="14" y="230535"/>
                  </a:cubicBezTo>
                </a:path>
              </a:pathLst>
            </a:custGeom>
            <a:noFill/>
            <a:ln>
              <a:solidFill>
                <a:srgbClr val="3167D3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3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04800" y="617353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836" y="1365269"/>
            <a:ext cx="8482564" cy="2590800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>
                <a:solidFill>
                  <a:srgbClr val="FF8F00"/>
                </a:solidFill>
              </a:rPr>
              <a:t>Joint consensus </a:t>
            </a:r>
            <a:r>
              <a:rPr lang="en-US" b="0" dirty="0" smtClean="0"/>
              <a:t>in intermediate phase: need majority of </a:t>
            </a:r>
            <a:r>
              <a:rPr lang="en-US" dirty="0" smtClean="0"/>
              <a:t>both</a:t>
            </a:r>
            <a:r>
              <a:rPr lang="en-US" b="0" dirty="0" smtClean="0"/>
              <a:t> old and new configurations for elections, commitment</a:t>
            </a:r>
          </a:p>
          <a:p>
            <a:r>
              <a:rPr lang="en-US" b="0" dirty="0" smtClean="0"/>
              <a:t>Configuration change just a log entry; applied immediately on receipt (committed or not)</a:t>
            </a:r>
          </a:p>
          <a:p>
            <a:r>
              <a:rPr lang="en-US" b="0" dirty="0" smtClean="0"/>
              <a:t>Once joint consensus is committed, begin replicating log entry for final configuration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72568" y="620780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73368" y="6235605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9968" y="6219970"/>
            <a:ext cx="13801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old+new</a:t>
            </a:r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entry</a:t>
            </a:r>
            <a:b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committed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9774" y="6219970"/>
            <a:ext cx="114454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new</a:t>
            </a:r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entry</a:t>
            </a:r>
            <a:b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committed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39568" y="550794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20768" y="514655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2568" y="5712553"/>
            <a:ext cx="3895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old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6968" y="5369449"/>
            <a:ext cx="7758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3167D3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solidFill>
                  <a:srgbClr val="3167D3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old+new</a:t>
            </a:r>
            <a:endParaRPr lang="en-US" sz="1800" dirty="0">
              <a:solidFill>
                <a:srgbClr val="3167D3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2930" y="5008057"/>
            <a:ext cx="4600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8E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solidFill>
                  <a:srgbClr val="008E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new</a:t>
            </a:r>
            <a:endParaRPr lang="en-US" sz="1800" dirty="0">
              <a:solidFill>
                <a:srgbClr val="008E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629768" y="585105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39568" y="5507948"/>
            <a:ext cx="1066800" cy="0"/>
          </a:xfrm>
          <a:prstGeom prst="line">
            <a:avLst/>
          </a:prstGeom>
          <a:ln w="63500" cap="rnd">
            <a:solidFill>
              <a:srgbClr val="3167D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25168" y="550794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06368" y="5146556"/>
            <a:ext cx="914400" cy="0"/>
          </a:xfrm>
          <a:prstGeom prst="line">
            <a:avLst/>
          </a:prstGeom>
          <a:ln w="63500" cap="rnd">
            <a:solidFill>
              <a:srgbClr val="008E00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20768" y="5146556"/>
            <a:ext cx="1981200" cy="0"/>
          </a:xfrm>
          <a:prstGeom prst="line">
            <a:avLst/>
          </a:prstGeom>
          <a:ln w="6350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29768" y="479219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05968" y="4186061"/>
            <a:ext cx="206146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old</a:t>
            </a: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can make</a:t>
            </a:r>
          </a:p>
          <a:p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unilateral decisions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839568" y="471599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06368" y="4792196"/>
            <a:ext cx="2971800" cy="0"/>
          </a:xfrm>
          <a:prstGeom prst="line">
            <a:avLst/>
          </a:prstGeom>
          <a:ln w="31750" cap="rnd">
            <a:solidFill>
              <a:srgbClr val="008E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58892" y="4186061"/>
            <a:ext cx="206146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 smtClean="0">
                <a:solidFill>
                  <a:srgbClr val="008E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solidFill>
                  <a:srgbClr val="008E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new</a:t>
            </a:r>
            <a:r>
              <a:rPr lang="en-US" sz="1800" dirty="0" smtClean="0">
                <a:solidFill>
                  <a:srgbClr val="008E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can make</a:t>
            </a:r>
          </a:p>
          <a:p>
            <a:r>
              <a:rPr lang="en-US" sz="1800" dirty="0" smtClean="0">
                <a:solidFill>
                  <a:srgbClr val="008E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unilateral decisions</a:t>
            </a:r>
            <a:endParaRPr lang="en-US" sz="1800" dirty="0">
              <a:solidFill>
                <a:srgbClr val="008E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906368" y="4715996"/>
            <a:ext cx="0" cy="152400"/>
          </a:xfrm>
          <a:prstGeom prst="line">
            <a:avLst/>
          </a:prstGeom>
          <a:ln w="31750" cap="rnd">
            <a:solidFill>
              <a:srgbClr val="008E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25168" y="585105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06368" y="5507948"/>
            <a:ext cx="914400" cy="0"/>
          </a:xfrm>
          <a:prstGeom prst="line">
            <a:avLst/>
          </a:prstGeom>
          <a:ln w="63500" cap="rnd">
            <a:solidFill>
              <a:srgbClr val="3167D3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700" dirty="0" smtClean="0"/>
              <a:t>2-Phase Approach via Joint </a:t>
            </a:r>
            <a:r>
              <a:rPr lang="en-US" sz="3700" dirty="0"/>
              <a:t>C</a:t>
            </a:r>
            <a:r>
              <a:rPr lang="en-US" sz="3700" dirty="0" smtClean="0"/>
              <a:t>onsensus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12941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04800" y="6173537"/>
            <a:ext cx="85344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836" y="1660267"/>
            <a:ext cx="8711164" cy="2295802"/>
          </a:xfrm>
        </p:spPr>
        <p:txBody>
          <a:bodyPr/>
          <a:lstStyle/>
          <a:p>
            <a:r>
              <a:rPr lang="en-US" b="0" dirty="0"/>
              <a:t>Any server from either configuration can serve as leader</a:t>
            </a:r>
          </a:p>
          <a:p>
            <a:pPr>
              <a:spcBef>
                <a:spcPts val="2400"/>
              </a:spcBef>
            </a:pPr>
            <a:r>
              <a:rPr lang="en-US" b="0" dirty="0"/>
              <a:t>If </a:t>
            </a:r>
            <a:r>
              <a:rPr lang="en-US" b="0" dirty="0" smtClean="0"/>
              <a:t>leader not </a:t>
            </a:r>
            <a:r>
              <a:rPr lang="en-US" b="0" dirty="0"/>
              <a:t>in </a:t>
            </a:r>
            <a:r>
              <a:rPr lang="en-US" b="0" dirty="0" err="1"/>
              <a:t>C</a:t>
            </a:r>
            <a:r>
              <a:rPr lang="en-US" b="0" baseline="-25000" dirty="0" err="1"/>
              <a:t>new</a:t>
            </a:r>
            <a:r>
              <a:rPr lang="en-US" b="0" dirty="0"/>
              <a:t>, </a:t>
            </a:r>
            <a:r>
              <a:rPr lang="en-US" b="0" dirty="0" smtClean="0"/>
              <a:t>must step </a:t>
            </a:r>
            <a:r>
              <a:rPr lang="en-US" b="0" dirty="0"/>
              <a:t>down once </a:t>
            </a:r>
            <a:r>
              <a:rPr lang="en-US" b="0" dirty="0" err="1"/>
              <a:t>C</a:t>
            </a:r>
            <a:r>
              <a:rPr lang="en-US" b="0" baseline="-25000" dirty="0" err="1"/>
              <a:t>new</a:t>
            </a:r>
            <a:r>
              <a:rPr lang="en-US" b="0" dirty="0"/>
              <a:t> </a:t>
            </a:r>
            <a:r>
              <a:rPr lang="en-US" b="0" dirty="0" smtClean="0"/>
              <a:t>committed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72568" y="6207804"/>
            <a:ext cx="6934200" cy="0"/>
          </a:xfrm>
          <a:prstGeom prst="line">
            <a:avLst/>
          </a:prstGeom>
          <a:ln w="31750" cap="rnd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73368" y="6235605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9968" y="6219970"/>
            <a:ext cx="13801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old+new</a:t>
            </a:r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entry</a:t>
            </a:r>
            <a:b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committed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9774" y="6219970"/>
            <a:ext cx="114454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new</a:t>
            </a:r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entry</a:t>
            </a:r>
            <a:b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committed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39568" y="5507948"/>
            <a:ext cx="0" cy="699856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20768" y="5146556"/>
            <a:ext cx="0" cy="1061248"/>
          </a:xfrm>
          <a:prstGeom prst="line">
            <a:avLst/>
          </a:prstGeom>
          <a:ln w="317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2568" y="5712553"/>
            <a:ext cx="3895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old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6968" y="5369449"/>
            <a:ext cx="7758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old+new</a:t>
            </a:r>
            <a:endParaRPr lang="en-US" sz="1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2930" y="5008057"/>
            <a:ext cx="4600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new</a:t>
            </a:r>
            <a:endParaRPr lang="en-US" sz="1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629768" y="5851052"/>
            <a:ext cx="1295400" cy="0"/>
          </a:xfrm>
          <a:prstGeom prst="line">
            <a:avLst/>
          </a:prstGeom>
          <a:ln w="635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39568" y="5507948"/>
            <a:ext cx="10668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25168" y="550794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06368" y="5146556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20768" y="5146556"/>
            <a:ext cx="1981200" cy="0"/>
          </a:xfrm>
          <a:prstGeom prst="line">
            <a:avLst/>
          </a:prstGeom>
          <a:ln w="6350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29768" y="4792196"/>
            <a:ext cx="2209800" cy="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05968" y="4186061"/>
            <a:ext cx="206146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old</a:t>
            </a: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can make</a:t>
            </a:r>
          </a:p>
          <a:p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unilateral decisions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839568" y="4715996"/>
            <a:ext cx="0" cy="152400"/>
          </a:xfrm>
          <a:prstGeom prst="line">
            <a:avLst/>
          </a:prstGeom>
          <a:ln w="317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06368" y="4792196"/>
            <a:ext cx="2971800" cy="0"/>
          </a:xfrm>
          <a:prstGeom prst="line">
            <a:avLst/>
          </a:prstGeom>
          <a:ln w="317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58892" y="4186061"/>
            <a:ext cx="206146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new</a:t>
            </a:r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can make</a:t>
            </a:r>
          </a:p>
          <a:p>
            <a:r>
              <a:rPr lang="en-US" sz="1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unilateral decisions</a:t>
            </a:r>
            <a:endParaRPr lang="en-US" sz="1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906368" y="4715996"/>
            <a:ext cx="0" cy="152400"/>
          </a:xfrm>
          <a:prstGeom prst="line">
            <a:avLst/>
          </a:prstGeom>
          <a:ln w="31750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25168" y="5851052"/>
            <a:ext cx="914400" cy="0"/>
          </a:xfrm>
          <a:prstGeom prst="line">
            <a:avLst/>
          </a:prstGeom>
          <a:ln w="63500" cap="rnd">
            <a:solidFill>
              <a:schemeClr val="accent4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06368" y="5507948"/>
            <a:ext cx="914400" cy="0"/>
          </a:xfrm>
          <a:prstGeom prst="line">
            <a:avLst/>
          </a:prstGeom>
          <a:ln w="635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28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700" dirty="0" smtClean="0"/>
              <a:t>2-Phase Approach via Joint </a:t>
            </a:r>
            <a:r>
              <a:rPr lang="en-US" sz="3700" dirty="0"/>
              <a:t>C</a:t>
            </a:r>
            <a:r>
              <a:rPr lang="en-US" sz="3700" dirty="0" smtClean="0"/>
              <a:t>onsensus</a:t>
            </a:r>
            <a:endParaRPr lang="en-US" sz="3700" dirty="0"/>
          </a:p>
        </p:txBody>
      </p:sp>
      <p:sp>
        <p:nvSpPr>
          <p:cNvPr id="28" name="TextBox 27"/>
          <p:cNvSpPr txBox="1"/>
          <p:nvPr/>
        </p:nvSpPr>
        <p:spPr>
          <a:xfrm>
            <a:off x="6911216" y="5390046"/>
            <a:ext cx="19027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leader not in </a:t>
            </a:r>
            <a:r>
              <a:rPr lang="en-US" sz="1800" dirty="0" err="1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sz="1800" baseline="-25000" dirty="0" err="1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new</a:t>
            </a: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steps down here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896276" y="5226141"/>
            <a:ext cx="885524" cy="442192"/>
          </a:xfrm>
          <a:custGeom>
            <a:avLst/>
            <a:gdLst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272"/>
              <a:gd name="connsiteX1" fmla="*/ 0 w 885524"/>
              <a:gd name="connsiteY1" fmla="*/ 0 h 789272"/>
              <a:gd name="connsiteX0" fmla="*/ 885524 w 885524"/>
              <a:gd name="connsiteY0" fmla="*/ 789272 h 789340"/>
              <a:gd name="connsiteX1" fmla="*/ 0 w 885524"/>
              <a:gd name="connsiteY1" fmla="*/ 0 h 789340"/>
              <a:gd name="connsiteX0" fmla="*/ 885524 w 885524"/>
              <a:gd name="connsiteY0" fmla="*/ 789272 h 789348"/>
              <a:gd name="connsiteX1" fmla="*/ 0 w 885524"/>
              <a:gd name="connsiteY1" fmla="*/ 0 h 7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5524" h="789348">
                <a:moveTo>
                  <a:pt x="885524" y="789272"/>
                </a:moveTo>
                <a:cubicBezTo>
                  <a:pt x="368968" y="794886"/>
                  <a:pt x="256673" y="492493"/>
                  <a:pt x="0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660267"/>
            <a:ext cx="8325174" cy="51056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8F00"/>
                </a:solidFill>
              </a:rPr>
              <a:t>Strong leader</a:t>
            </a:r>
          </a:p>
          <a:p>
            <a:pPr lvl="1"/>
            <a:r>
              <a:rPr lang="en-US" dirty="0" smtClean="0"/>
              <a:t>Log </a:t>
            </a:r>
            <a:r>
              <a:rPr lang="en-US" dirty="0"/>
              <a:t>entries </a:t>
            </a:r>
            <a:r>
              <a:rPr lang="en-US" dirty="0" smtClean="0"/>
              <a:t>flow only from leader </a:t>
            </a:r>
            <a:r>
              <a:rPr lang="en-US" dirty="0"/>
              <a:t>to other </a:t>
            </a:r>
            <a:r>
              <a:rPr lang="en-US" dirty="0" smtClean="0"/>
              <a:t>servers </a:t>
            </a:r>
          </a:p>
          <a:p>
            <a:pPr lvl="1"/>
            <a:r>
              <a:rPr lang="en-US" dirty="0" smtClean="0"/>
              <a:t>Select leader from limited set so doesn’t need to “catch up”</a:t>
            </a:r>
          </a:p>
          <a:p>
            <a:r>
              <a:rPr lang="en-US" dirty="0" smtClean="0">
                <a:solidFill>
                  <a:srgbClr val="FF8F00"/>
                </a:solidFill>
              </a:rPr>
              <a:t>Leader election</a:t>
            </a:r>
          </a:p>
          <a:p>
            <a:pPr lvl="1"/>
            <a:r>
              <a:rPr lang="en-US" dirty="0" smtClean="0"/>
              <a:t>Randomized timers to initiate elections</a:t>
            </a:r>
          </a:p>
          <a:p>
            <a:r>
              <a:rPr lang="en-US" dirty="0" smtClean="0">
                <a:solidFill>
                  <a:srgbClr val="FF8F00"/>
                </a:solidFill>
              </a:rPr>
              <a:t>Membership changes</a:t>
            </a:r>
          </a:p>
          <a:p>
            <a:pPr lvl="1"/>
            <a:r>
              <a:rPr lang="en-US" dirty="0" smtClean="0"/>
              <a:t>New joint consensus approach with overlapping majorities</a:t>
            </a:r>
          </a:p>
          <a:p>
            <a:pPr lvl="1"/>
            <a:r>
              <a:rPr lang="en-US" dirty="0" smtClean="0"/>
              <a:t>Cluster can operate normally during configuration changes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800" dirty="0" smtClean="0"/>
              <a:t>Raft vs. </a:t>
            </a:r>
            <a:r>
              <a:rPr lang="en-US" sz="3800" dirty="0" err="1" smtClean="0"/>
              <a:t>Viewstamped</a:t>
            </a:r>
            <a:r>
              <a:rPr lang="en-US" sz="3800" dirty="0" smtClean="0"/>
              <a:t> Replication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5397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 protocol designed specifically to be understandable</a:t>
            </a:r>
          </a:p>
          <a:p>
            <a:endParaRPr lang="en-US" dirty="0"/>
          </a:p>
          <a:p>
            <a:r>
              <a:rPr lang="en-US" dirty="0" smtClean="0"/>
              <a:t>You’ll implement it!</a:t>
            </a:r>
          </a:p>
          <a:p>
            <a:endParaRPr lang="en-US" dirty="0"/>
          </a:p>
          <a:p>
            <a:r>
              <a:rPr lang="en-US" dirty="0" smtClean="0"/>
              <a:t>(We’ll save it for the final exam.)</a:t>
            </a:r>
          </a:p>
        </p:txBody>
      </p:sp>
    </p:spTree>
    <p:extLst>
      <p:ext uri="{BB962C8B-B14F-4D97-AF65-F5344CB8AC3E}">
        <p14:creationId xmlns:p14="http://schemas.microsoft.com/office/powerpoint/2010/main" val="336894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Designed for </a:t>
            </a:r>
            <a:r>
              <a:rPr lang="en-US" dirty="0" smtClean="0">
                <a:solidFill>
                  <a:srgbClr val="FF8F00"/>
                </a:solidFill>
              </a:rPr>
              <a:t>understandability</a:t>
            </a:r>
          </a:p>
          <a:p>
            <a:r>
              <a:rPr lang="en-US" dirty="0" smtClean="0"/>
              <a:t>At most one leader per term</a:t>
            </a:r>
          </a:p>
          <a:p>
            <a:pPr lvl="1"/>
            <a:r>
              <a:rPr lang="en-US" dirty="0" smtClean="0"/>
              <a:t>Leader election randomized to avoid FLP scenarios</a:t>
            </a:r>
          </a:p>
          <a:p>
            <a:pPr lvl="1"/>
            <a:r>
              <a:rPr lang="en-US" dirty="0" smtClean="0"/>
              <a:t>Elect leader with most up-to-date log</a:t>
            </a:r>
          </a:p>
          <a:p>
            <a:r>
              <a:rPr lang="en-US" dirty="0" smtClean="0"/>
              <a:t>Logs operations use an inductive consistency check, only accept an operation when previous log entry term/index</a:t>
            </a:r>
          </a:p>
          <a:p>
            <a:r>
              <a:rPr lang="en-US" dirty="0" smtClean="0"/>
              <a:t>New leader repairs follower logs to match its own and then can commit new commands</a:t>
            </a:r>
          </a:p>
          <a:p>
            <a:r>
              <a:rPr lang="en-US" dirty="0" smtClean="0"/>
              <a:t>Uses joint consensus for reconfiguration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80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9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Leader election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Normal operation (basic log replication)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Safety and consistency after leader 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Neutralizing old leaders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Client interactions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Reconfiguration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 Overview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608" y="1453896"/>
            <a:ext cx="8107237" cy="2311698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At any given time, each server is either:</a:t>
            </a:r>
          </a:p>
          <a:p>
            <a:pPr lvl="1"/>
            <a:r>
              <a:rPr lang="en-US" dirty="0" smtClean="0">
                <a:solidFill>
                  <a:srgbClr val="FF8F00"/>
                </a:solidFill>
              </a:rPr>
              <a:t>Leader: </a:t>
            </a:r>
            <a:r>
              <a:rPr lang="en-US" dirty="0" smtClean="0"/>
              <a:t>handles </a:t>
            </a:r>
            <a:r>
              <a:rPr lang="en-US" dirty="0"/>
              <a:t>all client interactions, log </a:t>
            </a:r>
            <a:r>
              <a:rPr lang="en-US" dirty="0" smtClean="0"/>
              <a:t>replication</a:t>
            </a:r>
          </a:p>
          <a:p>
            <a:pPr lvl="1"/>
            <a:r>
              <a:rPr lang="en-US" dirty="0" smtClean="0">
                <a:solidFill>
                  <a:srgbClr val="FF8F00"/>
                </a:solidFill>
              </a:rPr>
              <a:t>Follower: </a:t>
            </a:r>
            <a:r>
              <a:rPr lang="en-US" dirty="0" smtClean="0"/>
              <a:t>completely passive</a:t>
            </a:r>
          </a:p>
          <a:p>
            <a:pPr lvl="1"/>
            <a:r>
              <a:rPr lang="en-US" dirty="0" smtClean="0">
                <a:solidFill>
                  <a:srgbClr val="FF8F00"/>
                </a:solidFill>
              </a:rPr>
              <a:t>Candidate: </a:t>
            </a:r>
            <a:r>
              <a:rPr lang="en-US" dirty="0" smtClean="0"/>
              <a:t>used to elect a new leader</a:t>
            </a:r>
          </a:p>
          <a:p>
            <a:r>
              <a:rPr lang="en-US" b="0" dirty="0" smtClean="0"/>
              <a:t>Normal operation: 1 leader, </a:t>
            </a:r>
            <a:r>
              <a:rPr lang="en-US" b="0" i="1" dirty="0" smtClean="0"/>
              <a:t>N-1</a:t>
            </a:r>
            <a:r>
              <a:rPr lang="en-US" b="0" dirty="0" smtClean="0"/>
              <a:t> followers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15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974CB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30286" y="4900634"/>
            <a:ext cx="1827563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4974CB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Candidate</a:t>
            </a:r>
            <a:endParaRPr lang="en-US" sz="2400" dirty="0">
              <a:solidFill>
                <a:srgbClr val="4974CB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44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4974CB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Leader</a:t>
            </a:r>
            <a:endParaRPr lang="en-US" sz="2400" dirty="0">
              <a:solidFill>
                <a:srgbClr val="4974CB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608" y="1453896"/>
            <a:ext cx="8851392" cy="2311698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Servers start </a:t>
            </a:r>
            <a:r>
              <a:rPr lang="en-US" b="0" dirty="0" smtClean="0"/>
              <a:t>as </a:t>
            </a:r>
            <a:r>
              <a:rPr lang="en-US" b="0" dirty="0"/>
              <a:t>followers</a:t>
            </a:r>
          </a:p>
          <a:p>
            <a:r>
              <a:rPr lang="en-US" b="0" dirty="0" smtClean="0"/>
              <a:t>Leaders send </a:t>
            </a:r>
            <a:r>
              <a:rPr lang="en-US" b="0" dirty="0">
                <a:solidFill>
                  <a:srgbClr val="FF8F00"/>
                </a:solidFill>
              </a:rPr>
              <a:t>heartbeats</a:t>
            </a:r>
            <a:r>
              <a:rPr lang="en-US" b="0" dirty="0"/>
              <a:t> (empty </a:t>
            </a:r>
            <a:r>
              <a:rPr lang="en-US" b="0" dirty="0" err="1"/>
              <a:t>AppendEntries</a:t>
            </a:r>
            <a:r>
              <a:rPr lang="en-US" b="0" dirty="0"/>
              <a:t> RPCs) to maintain authority</a:t>
            </a:r>
          </a:p>
          <a:p>
            <a:r>
              <a:rPr lang="en-US" b="0" dirty="0"/>
              <a:t>If </a:t>
            </a:r>
            <a:r>
              <a:rPr lang="en-US" b="0" dirty="0" err="1">
                <a:solidFill>
                  <a:srgbClr val="FF8F00"/>
                </a:solidFill>
              </a:rPr>
              <a:t>electionTimeout</a:t>
            </a:r>
            <a:r>
              <a:rPr lang="en-US" b="0" dirty="0">
                <a:solidFill>
                  <a:schemeClr val="accent4"/>
                </a:solidFill>
              </a:rPr>
              <a:t> </a:t>
            </a:r>
            <a:r>
              <a:rPr lang="en-US" b="0" dirty="0"/>
              <a:t>elapses with no </a:t>
            </a:r>
            <a:r>
              <a:rPr lang="en-US" b="0" dirty="0" smtClean="0"/>
              <a:t>RPCs (100-500ms), follower assumes leader has crashed and starts new election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156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974CB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30286" y="4900634"/>
            <a:ext cx="1941863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4974CB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Candidate</a:t>
            </a:r>
            <a:endParaRPr lang="en-US" sz="2400" dirty="0">
              <a:solidFill>
                <a:srgbClr val="4974CB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44887" y="4900634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4974CB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Leader</a:t>
            </a:r>
            <a:endParaRPr lang="en-US" sz="2400" dirty="0">
              <a:solidFill>
                <a:srgbClr val="4974CB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69980" y="4558937"/>
            <a:ext cx="365760" cy="606392"/>
          </a:xfrm>
          <a:custGeom>
            <a:avLst/>
            <a:gdLst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06392">
                <a:moveTo>
                  <a:pt x="0" y="0"/>
                </a:moveTo>
                <a:cubicBezTo>
                  <a:pt x="4812" y="521369"/>
                  <a:pt x="115504" y="599975"/>
                  <a:pt x="365760" y="606392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932" y="421483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start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44775" y="4598630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6287" y="4034359"/>
            <a:ext cx="1576072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timeout,</a:t>
            </a:r>
            <a:b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start election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46541" y="4595834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6690" y="4034359"/>
            <a:ext cx="215796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receive votes from</a:t>
            </a:r>
            <a:b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majority of servers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458097" y="4434685"/>
            <a:ext cx="500310" cy="480386"/>
          </a:xfrm>
          <a:custGeom>
            <a:avLst/>
            <a:gdLst>
              <a:gd name="connsiteX0" fmla="*/ 0 w 413887"/>
              <a:gd name="connsiteY0" fmla="*/ 19661 h 29286"/>
              <a:gd name="connsiteX1" fmla="*/ 413887 w 413887"/>
              <a:gd name="connsiteY1" fmla="*/ 29286 h 29286"/>
              <a:gd name="connsiteX0" fmla="*/ 46492 w 460379"/>
              <a:gd name="connsiteY0" fmla="*/ 242950 h 252575"/>
              <a:gd name="connsiteX1" fmla="*/ 460379 w 460379"/>
              <a:gd name="connsiteY1" fmla="*/ 252575 h 252575"/>
              <a:gd name="connsiteX0" fmla="*/ 34625 w 483137"/>
              <a:gd name="connsiteY0" fmla="*/ 439122 h 448747"/>
              <a:gd name="connsiteX1" fmla="*/ 448512 w 483137"/>
              <a:gd name="connsiteY1" fmla="*/ 448747 h 448747"/>
              <a:gd name="connsiteX0" fmla="*/ 53980 w 500310"/>
              <a:gd name="connsiteY0" fmla="*/ 470761 h 480386"/>
              <a:gd name="connsiteX1" fmla="*/ 467867 w 500310"/>
              <a:gd name="connsiteY1" fmla="*/ 480386 h 48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310" h="480386">
                <a:moveTo>
                  <a:pt x="53980" y="470761"/>
                </a:moveTo>
                <a:cubicBezTo>
                  <a:pt x="-225153" y="-144455"/>
                  <a:pt x="679624" y="-172527"/>
                  <a:pt x="467867" y="48038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7061" y="3833834"/>
            <a:ext cx="1532792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timeout,</a:t>
            </a:r>
            <a:b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new election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7000" y="5434034"/>
            <a:ext cx="7818233" cy="1219200"/>
            <a:chOff x="857000" y="5434034"/>
            <a:chExt cx="7818233" cy="1219200"/>
          </a:xfrm>
        </p:grpSpPr>
        <p:sp>
          <p:nvSpPr>
            <p:cNvPr id="19" name="Freeform 18"/>
            <p:cNvSpPr/>
            <p:nvPr/>
          </p:nvSpPr>
          <p:spPr>
            <a:xfrm>
              <a:off x="1720702" y="5444462"/>
              <a:ext cx="2974253" cy="590137"/>
            </a:xfrm>
            <a:custGeom>
              <a:avLst/>
              <a:gdLst>
                <a:gd name="connsiteX0" fmla="*/ 2974206 w 2974206"/>
                <a:gd name="connsiteY0" fmla="*/ 64833 h 64833"/>
                <a:gd name="connsiteX1" fmla="*/ 0 w 2974206"/>
                <a:gd name="connsiteY1" fmla="*/ 64833 h 64833"/>
                <a:gd name="connsiteX0" fmla="*/ 2974206 w 2974206"/>
                <a:gd name="connsiteY0" fmla="*/ 2990 h 304592"/>
                <a:gd name="connsiteX1" fmla="*/ 0 w 2974206"/>
                <a:gd name="connsiteY1" fmla="*/ 2990 h 304592"/>
                <a:gd name="connsiteX0" fmla="*/ 2974206 w 2974206"/>
                <a:gd name="connsiteY0" fmla="*/ 0 h 358866"/>
                <a:gd name="connsiteX1" fmla="*/ 0 w 2974206"/>
                <a:gd name="connsiteY1" fmla="*/ 0 h 358866"/>
                <a:gd name="connsiteX0" fmla="*/ 2974206 w 2974206"/>
                <a:gd name="connsiteY0" fmla="*/ 0 h 342000"/>
                <a:gd name="connsiteX1" fmla="*/ 0 w 2974206"/>
                <a:gd name="connsiteY1" fmla="*/ 0 h 342000"/>
                <a:gd name="connsiteX0" fmla="*/ 2974206 w 2974206"/>
                <a:gd name="connsiteY0" fmla="*/ 0 h 386787"/>
                <a:gd name="connsiteX1" fmla="*/ 0 w 2974206"/>
                <a:gd name="connsiteY1" fmla="*/ 0 h 386787"/>
                <a:gd name="connsiteX0" fmla="*/ 2974253 w 2974253"/>
                <a:gd name="connsiteY0" fmla="*/ 0 h 590137"/>
                <a:gd name="connsiteX1" fmla="*/ 47 w 2974253"/>
                <a:gd name="connsiteY1" fmla="*/ 0 h 5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4253" h="590137">
                  <a:moveTo>
                    <a:pt x="2974253" y="0"/>
                  </a:moveTo>
                  <a:cubicBezTo>
                    <a:pt x="2563576" y="338488"/>
                    <a:pt x="-12787" y="1138990"/>
                    <a:pt x="47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19647" y="5444462"/>
              <a:ext cx="4677878" cy="391941"/>
            </a:xfrm>
            <a:custGeom>
              <a:avLst/>
              <a:gdLst>
                <a:gd name="connsiteX0" fmla="*/ 4677878 w 4677878"/>
                <a:gd name="connsiteY0" fmla="*/ 75947 h 75947"/>
                <a:gd name="connsiteX1" fmla="*/ 0 w 4677878"/>
                <a:gd name="connsiteY1" fmla="*/ 75947 h 75947"/>
                <a:gd name="connsiteX0" fmla="*/ 4677878 w 4677878"/>
                <a:gd name="connsiteY0" fmla="*/ 3074 h 413768"/>
                <a:gd name="connsiteX1" fmla="*/ 0 w 4677878"/>
                <a:gd name="connsiteY1" fmla="*/ 3074 h 413768"/>
                <a:gd name="connsiteX0" fmla="*/ 4677878 w 4677878"/>
                <a:gd name="connsiteY0" fmla="*/ 0 h 468982"/>
                <a:gd name="connsiteX1" fmla="*/ 0 w 4677878"/>
                <a:gd name="connsiteY1" fmla="*/ 0 h 468982"/>
                <a:gd name="connsiteX0" fmla="*/ 4677878 w 4677878"/>
                <a:gd name="connsiteY0" fmla="*/ 0 h 409604"/>
                <a:gd name="connsiteX1" fmla="*/ 0 w 4677878"/>
                <a:gd name="connsiteY1" fmla="*/ 0 h 409604"/>
                <a:gd name="connsiteX0" fmla="*/ 4677878 w 4677878"/>
                <a:gd name="connsiteY0" fmla="*/ 0 h 384212"/>
                <a:gd name="connsiteX1" fmla="*/ 0 w 4677878"/>
                <a:gd name="connsiteY1" fmla="*/ 0 h 384212"/>
                <a:gd name="connsiteX0" fmla="*/ 4677878 w 4677878"/>
                <a:gd name="connsiteY0" fmla="*/ 0 h 391941"/>
                <a:gd name="connsiteX1" fmla="*/ 0 w 4677878"/>
                <a:gd name="connsiteY1" fmla="*/ 0 h 39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77878" h="391941">
                  <a:moveTo>
                    <a:pt x="4677878" y="0"/>
                  </a:moveTo>
                  <a:cubicBezTo>
                    <a:pt x="4561573" y="213360"/>
                    <a:pt x="575911" y="763604"/>
                    <a:pt x="0" y="0"/>
                  </a:cubicBezTo>
                </a:path>
              </a:pathLst>
            </a:custGeom>
            <a:noFill/>
            <a:ln>
              <a:solidFill>
                <a:schemeClr val="accent4"/>
              </a:solidFill>
              <a:tailEnd type="triangle" w="med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8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4146" y="5738834"/>
              <a:ext cx="2331087" cy="605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discover server with</a:t>
              </a:r>
              <a:b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 higher term</a:t>
              </a:r>
              <a:endParaRPr lang="en-US" sz="1800" dirty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000" y="6047940"/>
              <a:ext cx="2647520" cy="605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discover current leader</a:t>
              </a:r>
              <a:b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8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or higher term</a:t>
              </a:r>
              <a:endParaRPr lang="en-US" sz="1800" dirty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5287" y="5434034"/>
              <a:ext cx="72167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1500"/>
                </a:lnSpc>
              </a:pPr>
              <a:r>
                <a:rPr lang="en-US" sz="14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“step</a:t>
              </a:r>
              <a:br>
                <a:rPr lang="en-US" sz="14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</a:br>
              <a:r>
                <a:rPr lang="en-US" sz="1400" dirty="0" smtClean="0">
                  <a:solidFill>
                    <a:srgbClr val="A5001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down”</a:t>
              </a:r>
              <a:endParaRPr lang="en-US" sz="1400" dirty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Liveness Validation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6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43600" y="2225683"/>
            <a:ext cx="9144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2225683"/>
            <a:ext cx="762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900615"/>
            <a:ext cx="8229600" cy="2527481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Time divided into terms</a:t>
            </a:r>
          </a:p>
          <a:p>
            <a:pPr lvl="1"/>
            <a:r>
              <a:rPr lang="en-US" dirty="0" smtClean="0"/>
              <a:t>Election (either failed or resulted in 1 leader)</a:t>
            </a:r>
          </a:p>
          <a:p>
            <a:pPr lvl="1"/>
            <a:r>
              <a:rPr lang="en-US" dirty="0" smtClean="0"/>
              <a:t>Normal operation </a:t>
            </a:r>
            <a:r>
              <a:rPr lang="en-US" dirty="0"/>
              <a:t>u</a:t>
            </a:r>
            <a:r>
              <a:rPr lang="en-US" dirty="0" smtClean="0"/>
              <a:t>nder a single leader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0" dirty="0" smtClean="0"/>
              <a:t>Each server maintains </a:t>
            </a:r>
            <a:r>
              <a:rPr lang="en-US" b="0" dirty="0" smtClean="0">
                <a:solidFill>
                  <a:srgbClr val="FF8F00"/>
                </a:solidFill>
              </a:rPr>
              <a:t>current term </a:t>
            </a:r>
            <a:r>
              <a:rPr lang="en-US" b="0" dirty="0" smtClean="0"/>
              <a:t>value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0" dirty="0" smtClean="0"/>
              <a:t>Key role of terms: identify obsolete information</a:t>
            </a:r>
            <a:endParaRPr lang="en-US" b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2835283"/>
            <a:ext cx="59436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05000" y="2225683"/>
            <a:ext cx="685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2225683"/>
            <a:ext cx="304799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62400" y="2225683"/>
            <a:ext cx="3810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0" y="2225683"/>
            <a:ext cx="1447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2225683"/>
            <a:ext cx="1524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225683"/>
            <a:ext cx="1219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0" y="2225683"/>
            <a:ext cx="2286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3872" y="1979462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Term 1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2572" y="1979462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Term 2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1979462"/>
            <a:ext cx="685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Term 3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9472" y="1979462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Term 4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6772" y="1979462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Arial" charset="0"/>
              </a:rPr>
              <a:t>Term 5</a:t>
            </a:r>
            <a:endParaRPr lang="en-US" sz="16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2835283"/>
            <a:ext cx="4103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  <a:endParaRPr lang="en-US" sz="16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3216283"/>
            <a:ext cx="9810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Elections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6418" y="3216283"/>
            <a:ext cx="18899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Normal Operation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1336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5908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3340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248400" y="2682883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73510" y="3216283"/>
            <a:ext cx="10132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Split Vote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152900" y="2682883"/>
            <a:ext cx="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dirty="0" smtClean="0"/>
              <a:t>Terms (aka </a:t>
            </a:r>
            <a:r>
              <a:rPr lang="en-US" dirty="0" smtClean="0"/>
              <a:t>Epochs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472" y="1453896"/>
            <a:ext cx="8796528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Start election:</a:t>
            </a:r>
          </a:p>
          <a:p>
            <a:pPr lvl="1"/>
            <a:r>
              <a:rPr lang="en-US" sz="2200" b="0" dirty="0" smtClean="0"/>
              <a:t>Increment current term, change to candidate state, vote for self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Send </a:t>
            </a:r>
            <a:r>
              <a:rPr lang="en-US" dirty="0" err="1" smtClean="0"/>
              <a:t>RequestVote</a:t>
            </a:r>
            <a:r>
              <a:rPr lang="en-US" dirty="0" smtClean="0"/>
              <a:t> to all other servers, retry until either: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Receive votes from majority of servers:</a:t>
            </a:r>
          </a:p>
          <a:p>
            <a:pPr marL="1314450" lvl="2" indent="-457200"/>
            <a:r>
              <a:rPr lang="en-US" sz="2000" dirty="0" smtClean="0"/>
              <a:t>Become leader</a:t>
            </a:r>
          </a:p>
          <a:p>
            <a:pPr marL="1314450" lvl="2" indent="-457200"/>
            <a:r>
              <a:rPr lang="en-US" sz="2000" dirty="0" smtClean="0"/>
              <a:t>Send </a:t>
            </a:r>
            <a:r>
              <a:rPr lang="en-US" sz="2000" dirty="0" err="1" smtClean="0"/>
              <a:t>AppendEntries</a:t>
            </a:r>
            <a:r>
              <a:rPr lang="en-US" sz="2000" dirty="0" smtClean="0"/>
              <a:t> heartbeats to all other servers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Receive RPC from valid leader:</a:t>
            </a:r>
          </a:p>
          <a:p>
            <a:pPr marL="1314450" lvl="2" indent="-457200"/>
            <a:r>
              <a:rPr lang="en-US" sz="2000" dirty="0" smtClean="0"/>
              <a:t>Return to follower state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No-one wins election (election timeout elapses):</a:t>
            </a:r>
          </a:p>
          <a:p>
            <a:pPr marL="1314450" lvl="2" indent="-457200"/>
            <a:r>
              <a:rPr lang="en-US" sz="2000" dirty="0" smtClean="0"/>
              <a:t>Increment term, start new election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472" y="1453896"/>
            <a:ext cx="8796528" cy="5029199"/>
          </a:xfrm>
        </p:spPr>
        <p:txBody>
          <a:bodyPr/>
          <a:lstStyle/>
          <a:p>
            <a:r>
              <a:rPr lang="en-US" dirty="0" smtClean="0">
                <a:solidFill>
                  <a:srgbClr val="FF8F00"/>
                </a:solidFill>
              </a:rPr>
              <a:t>Safety</a:t>
            </a:r>
            <a:r>
              <a:rPr lang="en-US" dirty="0" smtClean="0"/>
              <a:t>:  allow at most one winner per term</a:t>
            </a:r>
          </a:p>
          <a:p>
            <a:pPr lvl="1"/>
            <a:r>
              <a:rPr lang="en-US" sz="2200" dirty="0" smtClean="0"/>
              <a:t>Each server votes only once per term (persists on disk)</a:t>
            </a:r>
          </a:p>
          <a:p>
            <a:pPr lvl="1"/>
            <a:r>
              <a:rPr lang="en-US" sz="2200" dirty="0" smtClean="0"/>
              <a:t>Two different candidates can’t get majorities in same term</a:t>
            </a:r>
          </a:p>
          <a:p>
            <a:endParaRPr lang="en-US" dirty="0" smtClean="0">
              <a:solidFill>
                <a:schemeClr val="accent4"/>
              </a:solidFill>
            </a:endParaRPr>
          </a:p>
          <a:p>
            <a:endParaRPr lang="en-US" dirty="0" smtClean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 err="1" smtClean="0">
                <a:solidFill>
                  <a:srgbClr val="FF8F00"/>
                </a:solidFill>
              </a:rPr>
              <a:t>Liveness</a:t>
            </a:r>
            <a:r>
              <a:rPr lang="en-US" dirty="0" smtClean="0"/>
              <a:t>: some candidate must eventually win</a:t>
            </a:r>
          </a:p>
          <a:p>
            <a:pPr lvl="1"/>
            <a:r>
              <a:rPr lang="en-US" sz="2200" dirty="0" smtClean="0"/>
              <a:t>Each choose election timeouts randomly in [T, 2T]</a:t>
            </a:r>
          </a:p>
          <a:p>
            <a:pPr lvl="1"/>
            <a:r>
              <a:rPr lang="en-US" sz="2200" dirty="0" smtClean="0"/>
              <a:t>One usually initiates and wins election before others start</a:t>
            </a:r>
          </a:p>
          <a:p>
            <a:pPr lvl="1"/>
            <a:r>
              <a:rPr lang="en-US" sz="2200" dirty="0" smtClean="0"/>
              <a:t>Works well if T &gt;&gt; network RTT </a:t>
            </a:r>
            <a:endParaRPr lang="en-US" sz="2200" dirty="0"/>
          </a:p>
        </p:txBody>
      </p:sp>
      <p:sp>
        <p:nvSpPr>
          <p:cNvPr id="7" name="Rounded Rectangle 6"/>
          <p:cNvSpPr/>
          <p:nvPr/>
        </p:nvSpPr>
        <p:spPr>
          <a:xfrm>
            <a:off x="2743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05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67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9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32847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38297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  <a:endParaRPr lang="en-US" sz="18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20850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A5001E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Voted for candidate A</a:t>
            </a:r>
            <a:endParaRPr lang="en-US" sz="1800" dirty="0">
              <a:solidFill>
                <a:srgbClr val="A5001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20850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0431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 can’t also get majority</a:t>
            </a:r>
            <a:endParaRPr lang="en-US" sz="1800" dirty="0">
              <a:solidFill>
                <a:srgbClr val="70431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1000" y="3208507"/>
            <a:ext cx="2133600" cy="609600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67000" y="3208507"/>
            <a:ext cx="1371600" cy="609600"/>
          </a:xfrm>
          <a:prstGeom prst="roundRect">
            <a:avLst/>
          </a:prstGeom>
          <a:noFill/>
          <a:ln>
            <a:solidFill>
              <a:srgbClr val="704316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2183</Words>
  <Application>Microsoft Macintosh PowerPoint</Application>
  <PresentationFormat>Overhead</PresentationFormat>
  <Paragraphs>782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.HelveticaNeueDeskInterface-Regular</vt:lpstr>
      <vt:lpstr>Calibri</vt:lpstr>
      <vt:lpstr>Helvetica Neue Medium</vt:lpstr>
      <vt:lpstr>Mangal</vt:lpstr>
      <vt:lpstr>Arial</vt:lpstr>
      <vt:lpstr>Office Theme</vt:lpstr>
      <vt:lpstr>Our Final Consensus Protocol: RAFT</vt:lpstr>
      <vt:lpstr>Goal: Replicated Log</vt:lpstr>
      <vt:lpstr>RAFT</vt:lpstr>
      <vt:lpstr>Raft Overview</vt:lpstr>
      <vt:lpstr>Server States</vt:lpstr>
      <vt:lpstr>Liveness Validation</vt:lpstr>
      <vt:lpstr>Terms (aka Epochs)</vt:lpstr>
      <vt:lpstr>Elections</vt:lpstr>
      <vt:lpstr>Elections</vt:lpstr>
      <vt:lpstr>Log Structure</vt:lpstr>
      <vt:lpstr>Normal operation</vt:lpstr>
      <vt:lpstr>Normal operation</vt:lpstr>
      <vt:lpstr>Log Operation: Highly Coherent</vt:lpstr>
      <vt:lpstr>Log Operation: Consistency Check</vt:lpstr>
      <vt:lpstr>Leader Changes</vt:lpstr>
      <vt:lpstr>Safety Requirement</vt:lpstr>
      <vt:lpstr>Picking the Best Leader</vt:lpstr>
      <vt:lpstr>Committing Entry from Current Term</vt:lpstr>
      <vt:lpstr>Committing Entry from Earlier Term</vt:lpstr>
      <vt:lpstr>New Commitment Rules</vt:lpstr>
      <vt:lpstr>Challenge: Log Inconsistencies</vt:lpstr>
      <vt:lpstr>Repairing Follower Logs</vt:lpstr>
      <vt:lpstr>Repairing Follower Logs</vt:lpstr>
      <vt:lpstr>Neutralizing Old Leaders</vt:lpstr>
      <vt:lpstr>Client Protocol</vt:lpstr>
      <vt:lpstr>Configuration Changes</vt:lpstr>
      <vt:lpstr>2-Phase Approach via Joint Consensus</vt:lpstr>
      <vt:lpstr>2-Phase Approach via Joint Consensus</vt:lpstr>
      <vt:lpstr>Raft vs. Viewstamped Replication</vt:lpstr>
      <vt:lpstr>Raft Summary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14</cp:revision>
  <dcterms:created xsi:type="dcterms:W3CDTF">2018-09-09T13:59:16Z</dcterms:created>
  <dcterms:modified xsi:type="dcterms:W3CDTF">2018-10-22T01:11:33Z</dcterms:modified>
</cp:coreProperties>
</file>