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2"/>
  </p:notesMasterIdLst>
  <p:sldIdLst>
    <p:sldId id="256" r:id="rId2"/>
    <p:sldId id="259" r:id="rId3"/>
    <p:sldId id="257" r:id="rId4"/>
    <p:sldId id="296" r:id="rId5"/>
    <p:sldId id="262" r:id="rId6"/>
    <p:sldId id="300" r:id="rId7"/>
    <p:sldId id="263" r:id="rId8"/>
    <p:sldId id="298" r:id="rId9"/>
    <p:sldId id="301" r:id="rId10"/>
    <p:sldId id="266" r:id="rId11"/>
    <p:sldId id="302" r:id="rId12"/>
    <p:sldId id="303" r:id="rId13"/>
    <p:sldId id="267" r:id="rId14"/>
    <p:sldId id="268" r:id="rId15"/>
    <p:sldId id="269" r:id="rId16"/>
    <p:sldId id="304" r:id="rId17"/>
    <p:sldId id="324" r:id="rId18"/>
    <p:sldId id="307" r:id="rId19"/>
    <p:sldId id="306" r:id="rId20"/>
    <p:sldId id="305" r:id="rId21"/>
    <p:sldId id="311" r:id="rId22"/>
    <p:sldId id="314" r:id="rId23"/>
    <p:sldId id="309" r:id="rId24"/>
    <p:sldId id="315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322" r:id="rId36"/>
    <p:sldId id="321" r:id="rId37"/>
    <p:sldId id="320" r:id="rId38"/>
    <p:sldId id="318" r:id="rId39"/>
    <p:sldId id="319" r:id="rId40"/>
    <p:sldId id="295" r:id="rId41"/>
  </p:sldIdLst>
  <p:sldSz cx="9144000" cy="6858000" type="overhead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07"/>
    <p:restoredTop sz="93016"/>
  </p:normalViewPr>
  <p:slideViewPr>
    <p:cSldViewPr snapToGrid="0" snapToObjects="1">
      <p:cViewPr>
        <p:scale>
          <a:sx n="213" d="100"/>
          <a:sy n="213" d="100"/>
        </p:scale>
        <p:origin x="127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2" d="100"/>
        <a:sy n="152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notesMaster" Target="notesMasters/notesMaster1.xml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858596-6C3E-C64F-A02B-CFBAFF1EB85B}" type="datetimeFigureOut">
              <a:rPr lang="en-US" smtClean="0"/>
              <a:t>10/16/18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A75700-F629-484D-9391-F37A4B2AF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780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Moving between views appeared simple in the last lecture </a:t>
            </a:r>
            <a:r>
              <a:rPr lang="mr-IN" baseline="0" dirty="0" smtClean="0"/>
              <a:t>…</a:t>
            </a:r>
            <a:r>
              <a:rPr lang="en-US" baseline="0" dirty="0" smtClean="0"/>
              <a:t> but we have to get all the nodes to agree on what the current view is</a:t>
            </a:r>
            <a:r>
              <a:rPr lang="mr-IN" baseline="0" dirty="0" smtClean="0"/>
              <a:t>…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4746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75700-F629-484D-9391-F37A4B2AF9C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982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terminology around </a:t>
            </a:r>
            <a:r>
              <a:rPr lang="en-US" baseline="0" dirty="0" err="1" smtClean="0"/>
              <a:t>Paxos</a:t>
            </a:r>
            <a:r>
              <a:rPr lang="en-US" baseline="0" dirty="0" smtClean="0"/>
              <a:t> is a mess:</a:t>
            </a:r>
          </a:p>
          <a:p>
            <a:r>
              <a:rPr lang="en-US" dirty="0" smtClean="0"/>
              <a:t>Phase 1, Phase</a:t>
            </a:r>
            <a:r>
              <a:rPr lang="en-US" baseline="0" dirty="0" smtClean="0"/>
              <a:t> 2, Phase 3</a:t>
            </a:r>
          </a:p>
          <a:p>
            <a:r>
              <a:rPr lang="en-US" baseline="0" dirty="0" smtClean="0"/>
              <a:t>Prepare, Accept, Learn</a:t>
            </a:r>
          </a:p>
          <a:p>
            <a:r>
              <a:rPr lang="en-US" baseline="0" dirty="0" smtClean="0"/>
              <a:t>Prepare, Accept, Commit</a:t>
            </a:r>
          </a:p>
          <a:p>
            <a:r>
              <a:rPr lang="en-US" baseline="0" dirty="0" smtClean="0"/>
              <a:t>1-phase </a:t>
            </a:r>
            <a:r>
              <a:rPr lang="en-US" baseline="0" dirty="0" err="1" smtClean="0"/>
              <a:t>paxos</a:t>
            </a:r>
            <a:r>
              <a:rPr lang="en-US" baseline="0" dirty="0" smtClean="0"/>
              <a:t>, 2-phase </a:t>
            </a:r>
            <a:r>
              <a:rPr lang="en-US" baseline="0" dirty="0" err="1" smtClean="0"/>
              <a:t>paxos</a:t>
            </a:r>
            <a:r>
              <a:rPr lang="en-US" baseline="0" dirty="0" smtClean="0"/>
              <a:t>,</a:t>
            </a:r>
            <a:r>
              <a:rPr lang="mr-IN" baseline="0" dirty="0" smtClean="0"/>
              <a:t>…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We’ll stick with this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75700-F629-484D-9391-F37A4B2AF9C8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027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75700-F629-484D-9391-F37A4B2AF9C8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8519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Very similar to </a:t>
            </a:r>
            <a:r>
              <a:rPr lang="en-US" dirty="0" err="1" smtClean="0"/>
              <a:t>Viewstamped</a:t>
            </a:r>
            <a:r>
              <a:rPr lang="en-US" dirty="0" smtClean="0"/>
              <a:t> Replication,</a:t>
            </a:r>
            <a:r>
              <a:rPr lang="en-US" baseline="0" dirty="0" smtClean="0"/>
              <a:t> invented concurrently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75700-F629-484D-9391-F37A4B2AF9C8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4811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are all we need to show this is impossible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75700-F629-484D-9391-F37A4B2AF9C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982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 exists some initial state where the result is not predetermined.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75700-F629-484D-9391-F37A4B2AF9C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7111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the</a:t>
            </a:r>
            <a:r>
              <a:rPr lang="en-US" baseline="0" dirty="0" smtClean="0"/>
              <a:t> intuition behind the proof. </a:t>
            </a:r>
            <a:r>
              <a:rPr lang="en-US" dirty="0" smtClean="0"/>
              <a:t>The actual argument is too confusing to present, because</a:t>
            </a:r>
            <a:r>
              <a:rPr lang="en-US" baseline="0" dirty="0" smtClean="0"/>
              <a:t> it appears in a proof by contradiction. And thus relies on behavior that will only definitely happen in the world of the contradiction, which is not real.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75700-F629-484D-9391-F37A4B2AF9C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4693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are all we need to show this is impossible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75700-F629-484D-9391-F37A4B2AF9C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0358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75700-F629-484D-9391-F37A4B2AF9C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7660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 liveness w/ 1 failure -&gt; need multiple acceptors</a:t>
            </a:r>
            <a:br>
              <a:rPr lang="en-US" dirty="0" smtClean="0"/>
            </a:br>
            <a:r>
              <a:rPr lang="en-US" dirty="0" smtClean="0"/>
              <a:t>No majority guaranteed -&gt; need acceptors to</a:t>
            </a:r>
            <a:r>
              <a:rPr lang="en-US" baseline="0" dirty="0" smtClean="0"/>
              <a:t> be capable of accepting multiple values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75700-F629-484D-9391-F37A4B2AF9C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624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4211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069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10/16/18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10/16/18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10/16/18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10/16/18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10/16/18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10/16/18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10/16/18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10/16/18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10/16/18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10/16/18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10/16/18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8323" y="0"/>
            <a:ext cx="859206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8324" y="1825625"/>
            <a:ext cx="859206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88323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charset="0"/>
              </a:defRPr>
            </a:lvl1pPr>
          </a:lstStyle>
          <a:p>
            <a:fld id="{16883F3E-8D2D-8D4F-BA7F-C0A897C14CA0}" type="datetimeFigureOut">
              <a:rPr lang="en-US" smtClean="0"/>
              <a:pPr/>
              <a:t>10/16/18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22988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charset="0"/>
              </a:defRPr>
            </a:lvl1pPr>
          </a:lstStyle>
          <a:p>
            <a:fld id="{BA294D44-32C8-FE4A-A262-B6F8943234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478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Helvetica Neue Medium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57250"/>
            <a:ext cx="6858000" cy="1790700"/>
          </a:xfrm>
        </p:spPr>
        <p:txBody>
          <a:bodyPr>
            <a:normAutofit/>
          </a:bodyPr>
          <a:lstStyle/>
          <a:p>
            <a:r>
              <a:rPr lang="en-US" dirty="0" smtClean="0"/>
              <a:t>Consensus,     FLP, and </a:t>
            </a:r>
            <a:r>
              <a:rPr lang="en-US" dirty="0" err="1" smtClean="0"/>
              <a:t>Paxos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137259"/>
            <a:ext cx="6858000" cy="1241822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COS 418: Distributed Systems</a:t>
            </a:r>
          </a:p>
          <a:p>
            <a:r>
              <a:rPr lang="en-US" dirty="0" smtClean="0"/>
              <a:t>Lecture </a:t>
            </a:r>
            <a:r>
              <a:rPr lang="en-US" dirty="0" smtClean="0"/>
              <a:t>10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Wyatt Lloyd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8218" y="2843509"/>
            <a:ext cx="867565" cy="109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80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91831" y="1587564"/>
            <a:ext cx="4271742" cy="3073941"/>
          </a:xfrm>
        </p:spPr>
        <p:txBody>
          <a:bodyPr>
            <a:normAutofit/>
          </a:bodyPr>
          <a:lstStyle/>
          <a:p>
            <a:pPr marL="495300" indent="-495300"/>
            <a:r>
              <a:rPr lang="en-US" sz="3200" dirty="0" smtClean="0"/>
              <a:t>No </a:t>
            </a:r>
            <a:r>
              <a:rPr lang="en-US" sz="3200" dirty="0"/>
              <a:t>deterministic </a:t>
            </a:r>
            <a:r>
              <a:rPr lang="en-US" sz="3200" dirty="0" smtClean="0"/>
              <a:t>     1-crash-robust </a:t>
            </a:r>
            <a:r>
              <a:rPr lang="en-US" sz="3200" dirty="0"/>
              <a:t>consensus algorithm exists </a:t>
            </a:r>
            <a:r>
              <a:rPr lang="en-US" sz="3200" dirty="0" smtClean="0"/>
              <a:t>with asynchronous communication</a:t>
            </a:r>
            <a:endParaRPr lang="en-US" sz="3200" dirty="0"/>
          </a:p>
          <a:p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“FLP” </a:t>
            </a:r>
            <a:r>
              <a:rPr lang="en-US" dirty="0" smtClean="0"/>
              <a:t>Result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2798" y="194553"/>
            <a:ext cx="4271742" cy="4100546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1783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FLP’s Weak Assumptions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Only 1 failure</a:t>
            </a:r>
          </a:p>
          <a:p>
            <a:pPr marL="457200" lvl="1" indent="0">
              <a:buNone/>
            </a:pPr>
            <a:r>
              <a:rPr lang="en-US" dirty="0">
                <a:sym typeface="Wingdings"/>
              </a:rPr>
              <a:t> Also impossible for more failures</a:t>
            </a:r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For “weak” consensus (only some process needs to decide, not all)</a:t>
            </a:r>
          </a:p>
          <a:p>
            <a:pPr marL="457200" lvl="1" indent="0">
              <a:buNone/>
            </a:pPr>
            <a:r>
              <a:rPr lang="en-US" dirty="0" smtClean="0">
                <a:sym typeface="Wingdings"/>
              </a:rPr>
              <a:t> </a:t>
            </a:r>
            <a:r>
              <a:rPr lang="en-US" dirty="0">
                <a:sym typeface="Wingdings"/>
              </a:rPr>
              <a:t>Also impossible for </a:t>
            </a:r>
            <a:r>
              <a:rPr lang="en-US" dirty="0" smtClean="0">
                <a:sym typeface="Wingdings"/>
              </a:rPr>
              <a:t>real consensus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For reliable communication</a:t>
            </a:r>
          </a:p>
          <a:p>
            <a:pPr marL="457200" lvl="1" indent="0">
              <a:buNone/>
            </a:pPr>
            <a:r>
              <a:rPr lang="en-US" dirty="0" smtClean="0">
                <a:sym typeface="Wingdings"/>
              </a:rPr>
              <a:t> </a:t>
            </a:r>
            <a:r>
              <a:rPr lang="en-US" dirty="0">
                <a:sym typeface="Wingdings"/>
              </a:rPr>
              <a:t>Also impossible for </a:t>
            </a:r>
            <a:r>
              <a:rPr lang="en-US" dirty="0" smtClean="0">
                <a:sym typeface="Wingdings"/>
              </a:rPr>
              <a:t>unreliable communication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For only two states: 0 and 1</a:t>
            </a:r>
          </a:p>
          <a:p>
            <a:pPr lvl="1">
              <a:buFont typeface="Wingdings" charset="2"/>
              <a:buChar char="à"/>
            </a:pPr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Also </a:t>
            </a:r>
            <a:r>
              <a:rPr lang="en-US" dirty="0">
                <a:sym typeface="Wingdings"/>
              </a:rPr>
              <a:t>impossible for more </a:t>
            </a:r>
            <a:r>
              <a:rPr lang="en-US" dirty="0" smtClean="0">
                <a:sym typeface="Wingdings"/>
              </a:rPr>
              <a:t>failures</a:t>
            </a:r>
          </a:p>
          <a:p>
            <a:pPr lvl="1">
              <a:buFont typeface="Wingdings" charset="2"/>
              <a:buChar char="à"/>
            </a:pPr>
            <a:endParaRPr lang="en-US" dirty="0"/>
          </a:p>
          <a:p>
            <a:r>
              <a:rPr lang="en-US" dirty="0" smtClean="0"/>
              <a:t>For crash failures</a:t>
            </a:r>
          </a:p>
          <a:p>
            <a:pPr marL="457200" lvl="1" indent="0">
              <a:buNone/>
            </a:pPr>
            <a:r>
              <a:rPr lang="en-US" dirty="0" smtClean="0">
                <a:sym typeface="Wingdings"/>
              </a:rPr>
              <a:t> Also </a:t>
            </a:r>
            <a:r>
              <a:rPr lang="en-US" dirty="0">
                <a:sym typeface="Wingdings"/>
              </a:rPr>
              <a:t>impossible for </a:t>
            </a:r>
            <a:r>
              <a:rPr lang="en-US" dirty="0" smtClean="0">
                <a:sym typeface="Wingdings"/>
              </a:rPr>
              <a:t>Byzantine failures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95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FLP’s Strong Assumptions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Deterministic actions at each node</a:t>
            </a:r>
          </a:p>
          <a:p>
            <a:endParaRPr lang="en-US" dirty="0"/>
          </a:p>
          <a:p>
            <a:r>
              <a:rPr lang="en-US" dirty="0" smtClean="0"/>
              <a:t>Asynchronous network communication</a:t>
            </a:r>
          </a:p>
          <a:p>
            <a:endParaRPr lang="en-US" dirty="0"/>
          </a:p>
          <a:p>
            <a:r>
              <a:rPr lang="en-US" dirty="0" smtClean="0"/>
              <a:t>All “runs” must eventually achieve consensus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14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0196" y="1449421"/>
            <a:ext cx="8793804" cy="500812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Initial state of system can end in decision “0” or “1”</a:t>
            </a:r>
          </a:p>
          <a:p>
            <a:r>
              <a:rPr lang="en-US" sz="2400" dirty="0" smtClean="0"/>
              <a:t>Consider 5 processes, each in some initial state</a:t>
            </a:r>
          </a:p>
          <a:p>
            <a:pPr marL="857250" lvl="2" indent="0">
              <a:buNone/>
              <a:tabLst>
                <a:tab pos="809625" algn="l"/>
                <a:tab pos="1076325" algn="l"/>
                <a:tab pos="1343025" algn="l"/>
                <a:tab pos="1619250" algn="l"/>
                <a:tab pos="1885950" algn="l"/>
              </a:tabLst>
            </a:pPr>
            <a:r>
              <a:rPr lang="en-US" sz="2800" dirty="0" smtClean="0"/>
              <a:t>[ 1,1,1,1,1 </a:t>
            </a:r>
            <a:r>
              <a:rPr lang="en-US" sz="2800" dirty="0"/>
              <a:t>]   →  </a:t>
            </a:r>
            <a:r>
              <a:rPr lang="en-US" sz="2800" dirty="0" smtClean="0"/>
              <a:t>1 </a:t>
            </a:r>
          </a:p>
          <a:p>
            <a:pPr marL="857250" lvl="2" indent="0">
              <a:buNone/>
              <a:tabLst>
                <a:tab pos="809625" algn="l"/>
                <a:tab pos="1076325" algn="l"/>
                <a:tab pos="1343025" algn="l"/>
                <a:tab pos="1619250" algn="l"/>
                <a:tab pos="1885950" algn="l"/>
              </a:tabLst>
            </a:pPr>
            <a:r>
              <a:rPr lang="en-US" sz="2800" dirty="0" smtClean="0"/>
              <a:t>[ 1,1,1,1,</a:t>
            </a:r>
            <a:r>
              <a:rPr lang="en-US" sz="2800" dirty="0" smtClean="0">
                <a:solidFill>
                  <a:srgbClr val="FF0000"/>
                </a:solidFill>
              </a:rPr>
              <a:t>0</a:t>
            </a:r>
            <a:r>
              <a:rPr lang="en-US" sz="2800" dirty="0" smtClean="0"/>
              <a:t> </a:t>
            </a:r>
            <a:r>
              <a:rPr lang="en-US" sz="2800" dirty="0"/>
              <a:t>]   →  </a:t>
            </a:r>
            <a:r>
              <a:rPr lang="en-US" sz="2800" dirty="0" smtClean="0"/>
              <a:t>? </a:t>
            </a:r>
          </a:p>
          <a:p>
            <a:pPr marL="857250" lvl="2" indent="0">
              <a:buNone/>
              <a:tabLst>
                <a:tab pos="809625" algn="l"/>
                <a:tab pos="1076325" algn="l"/>
                <a:tab pos="1343025" algn="l"/>
                <a:tab pos="1619250" algn="l"/>
                <a:tab pos="1885950" algn="l"/>
              </a:tabLst>
            </a:pPr>
            <a:r>
              <a:rPr lang="en-US" sz="2800" dirty="0" smtClean="0"/>
              <a:t>[ 1,1,1,</a:t>
            </a:r>
            <a:r>
              <a:rPr lang="en-US" sz="2800" dirty="0" smtClean="0">
                <a:solidFill>
                  <a:srgbClr val="FF0000"/>
                </a:solidFill>
              </a:rPr>
              <a:t>0</a:t>
            </a:r>
            <a:r>
              <a:rPr lang="en-US" sz="2800" dirty="0" smtClean="0"/>
              <a:t>,0 </a:t>
            </a:r>
            <a:r>
              <a:rPr lang="en-US" sz="2800" dirty="0"/>
              <a:t>]   →  </a:t>
            </a:r>
            <a:r>
              <a:rPr lang="en-US" sz="2800" dirty="0" smtClean="0"/>
              <a:t>? </a:t>
            </a:r>
          </a:p>
          <a:p>
            <a:pPr marL="857250" lvl="2" indent="0">
              <a:buNone/>
              <a:tabLst>
                <a:tab pos="809625" algn="l"/>
                <a:tab pos="1076325" algn="l"/>
                <a:tab pos="1343025" algn="l"/>
                <a:tab pos="1619250" algn="l"/>
                <a:tab pos="1885950" algn="l"/>
              </a:tabLst>
            </a:pPr>
            <a:r>
              <a:rPr lang="en-US" sz="2800" dirty="0" smtClean="0"/>
              <a:t>[ 1,1,</a:t>
            </a:r>
            <a:r>
              <a:rPr lang="en-US" sz="2800" dirty="0" smtClean="0">
                <a:solidFill>
                  <a:srgbClr val="FF0000"/>
                </a:solidFill>
              </a:rPr>
              <a:t>0</a:t>
            </a:r>
            <a:r>
              <a:rPr lang="en-US" sz="2800" dirty="0" smtClean="0"/>
              <a:t>,0,0 </a:t>
            </a:r>
            <a:r>
              <a:rPr lang="en-US" sz="2800" dirty="0"/>
              <a:t>]   →  </a:t>
            </a:r>
            <a:r>
              <a:rPr lang="en-US" sz="2800" dirty="0" smtClean="0"/>
              <a:t>? </a:t>
            </a:r>
          </a:p>
          <a:p>
            <a:pPr marL="857250" lvl="2" indent="0">
              <a:buNone/>
              <a:tabLst>
                <a:tab pos="809625" algn="l"/>
                <a:tab pos="1076325" algn="l"/>
                <a:tab pos="1343025" algn="l"/>
                <a:tab pos="1619250" algn="l"/>
                <a:tab pos="1885950" algn="l"/>
              </a:tabLst>
            </a:pPr>
            <a:r>
              <a:rPr lang="en-US" sz="2800" dirty="0" smtClean="0"/>
              <a:t>[ 1,0,0,0,0 </a:t>
            </a:r>
            <a:r>
              <a:rPr lang="en-US" sz="2800" dirty="0"/>
              <a:t>]   </a:t>
            </a:r>
            <a:r>
              <a:rPr lang="en-US" sz="2800" dirty="0" smtClean="0"/>
              <a:t>→  0 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</a:t>
            </a:r>
            <a:r>
              <a:rPr lang="en-US" dirty="0" smtClean="0"/>
              <a:t>Technical Approach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747098" y="2727670"/>
            <a:ext cx="28192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Must exist two configurations here which differ in decision</a:t>
            </a:r>
          </a:p>
        </p:txBody>
      </p:sp>
    </p:spTree>
    <p:extLst>
      <p:ext uri="{BB962C8B-B14F-4D97-AF65-F5344CB8AC3E}">
        <p14:creationId xmlns:p14="http://schemas.microsoft.com/office/powerpoint/2010/main" val="1412870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0196" y="1449421"/>
            <a:ext cx="8793804" cy="5008124"/>
          </a:xfrm>
        </p:spPr>
        <p:txBody>
          <a:bodyPr/>
          <a:lstStyle/>
          <a:p>
            <a:r>
              <a:rPr lang="en-US" sz="2400" dirty="0" smtClean="0"/>
              <a:t>Initial state of system can end in decision “0” or “1”</a:t>
            </a:r>
          </a:p>
          <a:p>
            <a:r>
              <a:rPr lang="en-US" sz="2400" dirty="0" smtClean="0"/>
              <a:t>Consider 5 processes, each in some initial state</a:t>
            </a:r>
          </a:p>
          <a:p>
            <a:pPr marL="857250" lvl="2" indent="0">
              <a:buNone/>
              <a:tabLst>
                <a:tab pos="809625" algn="l"/>
                <a:tab pos="1076325" algn="l"/>
                <a:tab pos="1343025" algn="l"/>
                <a:tab pos="1619250" algn="l"/>
                <a:tab pos="1885950" algn="l"/>
              </a:tabLst>
            </a:pPr>
            <a:r>
              <a:rPr lang="en-US" sz="2800" dirty="0" smtClean="0"/>
              <a:t>[ 1,1,1,1,1 </a:t>
            </a:r>
            <a:r>
              <a:rPr lang="en-US" sz="2800" dirty="0"/>
              <a:t>]   →  </a:t>
            </a:r>
            <a:r>
              <a:rPr lang="en-US" sz="2800" dirty="0" smtClean="0"/>
              <a:t>1 </a:t>
            </a:r>
          </a:p>
          <a:p>
            <a:pPr marL="857250" lvl="2" indent="0">
              <a:buNone/>
              <a:tabLst>
                <a:tab pos="809625" algn="l"/>
                <a:tab pos="1076325" algn="l"/>
                <a:tab pos="1343025" algn="l"/>
                <a:tab pos="1619250" algn="l"/>
                <a:tab pos="1885950" algn="l"/>
              </a:tabLst>
            </a:pPr>
            <a:r>
              <a:rPr lang="en-US" sz="2800" dirty="0" smtClean="0"/>
              <a:t>[ 1,1,1,1,0 </a:t>
            </a:r>
            <a:r>
              <a:rPr lang="en-US" sz="2800" dirty="0"/>
              <a:t>]   →  1</a:t>
            </a:r>
            <a:r>
              <a:rPr lang="en-US" sz="2800" dirty="0" smtClean="0"/>
              <a:t> </a:t>
            </a:r>
          </a:p>
          <a:p>
            <a:pPr marL="857250" lvl="2" indent="0">
              <a:buNone/>
              <a:tabLst>
                <a:tab pos="809625" algn="l"/>
                <a:tab pos="1076325" algn="l"/>
                <a:tab pos="1343025" algn="l"/>
                <a:tab pos="1619250" algn="l"/>
                <a:tab pos="1885950" algn="l"/>
              </a:tabLst>
            </a:pPr>
            <a:r>
              <a:rPr lang="en-US" sz="2800" dirty="0" smtClean="0"/>
              <a:t>[ 1,1,1,0,0 </a:t>
            </a:r>
            <a:r>
              <a:rPr lang="en-US" sz="2800" dirty="0"/>
              <a:t>]   →  </a:t>
            </a:r>
            <a:r>
              <a:rPr lang="en-US" sz="2800" dirty="0" smtClean="0"/>
              <a:t>1</a:t>
            </a:r>
          </a:p>
          <a:p>
            <a:pPr marL="857250" lvl="2" indent="0">
              <a:buNone/>
              <a:tabLst>
                <a:tab pos="809625" algn="l"/>
                <a:tab pos="1076325" algn="l"/>
                <a:tab pos="1343025" algn="l"/>
                <a:tab pos="1619250" algn="l"/>
                <a:tab pos="1885950" algn="l"/>
              </a:tabLst>
            </a:pPr>
            <a:r>
              <a:rPr lang="en-US" sz="2800" dirty="0" smtClean="0"/>
              <a:t>[ 1,1,0,0,0 </a:t>
            </a:r>
            <a:r>
              <a:rPr lang="en-US" sz="2800" dirty="0"/>
              <a:t>]   →  0</a:t>
            </a:r>
            <a:r>
              <a:rPr lang="en-US" sz="2800" dirty="0" smtClean="0"/>
              <a:t> </a:t>
            </a:r>
          </a:p>
          <a:p>
            <a:pPr marL="857250" lvl="2" indent="0">
              <a:buNone/>
              <a:tabLst>
                <a:tab pos="809625" algn="l"/>
                <a:tab pos="1076325" algn="l"/>
                <a:tab pos="1343025" algn="l"/>
                <a:tab pos="1619250" algn="l"/>
                <a:tab pos="1885950" algn="l"/>
              </a:tabLst>
            </a:pPr>
            <a:r>
              <a:rPr lang="en-US" sz="2800" dirty="0" smtClean="0"/>
              <a:t>[ 1,0,0,0,0 </a:t>
            </a:r>
            <a:r>
              <a:rPr lang="en-US" sz="2800" dirty="0"/>
              <a:t>]   </a:t>
            </a:r>
            <a:r>
              <a:rPr lang="en-US" sz="2800" dirty="0" smtClean="0"/>
              <a:t>→  0</a:t>
            </a:r>
            <a:r>
              <a:rPr lang="en-US" sz="3000" dirty="0" smtClean="0"/>
              <a:t> </a:t>
            </a:r>
            <a:endParaRPr lang="en-US" sz="3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</a:t>
            </a:r>
            <a:r>
              <a:rPr lang="en-US" dirty="0" smtClean="0"/>
              <a:t>Technical Approach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498516" y="3273343"/>
            <a:ext cx="46454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Assume decision differs between these two processes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065911" y="3181011"/>
            <a:ext cx="369651" cy="1015663"/>
          </a:xfrm>
          <a:prstGeom prst="roundRect">
            <a:avLst/>
          </a:prstGeom>
          <a:noFill/>
          <a:ln w="50800">
            <a:solidFill>
              <a:srgbClr val="FF0000"/>
            </a:solidFill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8369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0196" y="1449421"/>
            <a:ext cx="8793804" cy="5008124"/>
          </a:xfrm>
        </p:spPr>
        <p:txBody>
          <a:bodyPr/>
          <a:lstStyle/>
          <a:p>
            <a:r>
              <a:rPr lang="en-US" dirty="0" smtClean="0"/>
              <a:t>Goal:  Consensus holds in face of 1 failure</a:t>
            </a:r>
          </a:p>
          <a:p>
            <a:endParaRPr lang="en-US" dirty="0" smtClean="0"/>
          </a:p>
          <a:p>
            <a:pPr marL="857250" lvl="2" indent="0">
              <a:buNone/>
              <a:tabLst>
                <a:tab pos="809625" algn="l"/>
                <a:tab pos="1076325" algn="l"/>
                <a:tab pos="1343025" algn="l"/>
                <a:tab pos="1619250" algn="l"/>
                <a:tab pos="1885950" algn="l"/>
              </a:tabLst>
            </a:pPr>
            <a:endParaRPr lang="en-US" sz="3000" dirty="0" smtClean="0"/>
          </a:p>
          <a:p>
            <a:pPr marL="857250" lvl="2" indent="0">
              <a:buNone/>
              <a:tabLst>
                <a:tab pos="809625" algn="l"/>
                <a:tab pos="1076325" algn="l"/>
                <a:tab pos="1343025" algn="l"/>
                <a:tab pos="1619250" algn="l"/>
                <a:tab pos="1885950" algn="l"/>
              </a:tabLst>
            </a:pPr>
            <a:r>
              <a:rPr lang="en-US" sz="3000" dirty="0" smtClean="0"/>
              <a:t> </a:t>
            </a:r>
          </a:p>
          <a:p>
            <a:pPr marL="857250" lvl="2" indent="0">
              <a:buNone/>
              <a:tabLst>
                <a:tab pos="809625" algn="l"/>
                <a:tab pos="1076325" algn="l"/>
                <a:tab pos="1343025" algn="l"/>
                <a:tab pos="1619250" algn="l"/>
                <a:tab pos="1885950" algn="l"/>
              </a:tabLst>
            </a:pPr>
            <a:r>
              <a:rPr lang="en-US" sz="3000" dirty="0" smtClean="0"/>
              <a:t>[ 1,1,0,0,0 ]   → </a:t>
            </a:r>
          </a:p>
          <a:p>
            <a:pPr marL="857250" lvl="2" indent="0">
              <a:buNone/>
              <a:tabLst>
                <a:tab pos="809625" algn="l"/>
                <a:tab pos="1076325" algn="l"/>
                <a:tab pos="1343025" algn="l"/>
                <a:tab pos="1619250" algn="l"/>
                <a:tab pos="1885950" algn="l"/>
              </a:tabLst>
            </a:pPr>
            <a:r>
              <a:rPr lang="en-US" sz="3000" dirty="0" smtClean="0"/>
              <a:t>[ </a:t>
            </a:r>
            <a:r>
              <a:rPr lang="en-US" sz="3000" dirty="0"/>
              <a:t>1,1,1,0,0 ]   →  </a:t>
            </a:r>
            <a:r>
              <a:rPr lang="en-US" sz="3000" dirty="0" smtClean="0"/>
              <a:t> </a:t>
            </a:r>
            <a:endParaRPr lang="en-US" sz="3000" dirty="0"/>
          </a:p>
          <a:p>
            <a:pPr marL="857250" lvl="2" indent="0">
              <a:buNone/>
              <a:tabLst>
                <a:tab pos="809625" algn="l"/>
                <a:tab pos="1076325" algn="l"/>
                <a:tab pos="1343025" algn="l"/>
                <a:tab pos="1619250" algn="l"/>
                <a:tab pos="1885950" algn="l"/>
              </a:tabLst>
            </a:pPr>
            <a:r>
              <a:rPr lang="en-US" sz="3000" dirty="0" smtClean="0"/>
              <a:t> </a:t>
            </a:r>
            <a:endParaRPr lang="en-US" sz="3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</a:t>
            </a:r>
            <a:r>
              <a:rPr lang="en-US" dirty="0" smtClean="0"/>
              <a:t>Technical Approach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89099" y="2173818"/>
            <a:ext cx="80742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One of these </a:t>
            </a:r>
            <a:r>
              <a:rPr lang="en-US" sz="2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configurations </a:t>
            </a:r>
            <a:r>
              <a:rPr lang="en-US" sz="2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must be </a:t>
            </a:r>
            <a:r>
              <a:rPr lang="en-US" sz="2400" smtClean="0">
                <a:latin typeface="Helvetica Neue Medium" charset="0"/>
                <a:ea typeface="Helvetica Neue Medium" charset="0"/>
                <a:cs typeface="Helvetica Neue Medium" charset="0"/>
              </a:rPr>
              <a:t>“</a:t>
            </a:r>
            <a:r>
              <a:rPr lang="en-US" sz="2400" smtClean="0">
                <a:latin typeface="Helvetica Neue Medium" charset="0"/>
                <a:ea typeface="Helvetica Neue Medium" charset="0"/>
                <a:cs typeface="Helvetica Neue Medium" charset="0"/>
              </a:rPr>
              <a:t>bi-valent”</a:t>
            </a:r>
            <a:endParaRPr lang="en-US" sz="2400" dirty="0" smtClean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r>
              <a:rPr lang="en-US" sz="2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Both futures possible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053958" y="3311669"/>
            <a:ext cx="369651" cy="1015663"/>
          </a:xfrm>
          <a:prstGeom prst="roundRect">
            <a:avLst/>
          </a:prstGeom>
          <a:solidFill>
            <a:srgbClr val="FF0000"/>
          </a:solidFill>
          <a:ln w="50800">
            <a:solidFill>
              <a:srgbClr val="FF0000"/>
            </a:solidFill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Content Placeholder 1"/>
          <p:cNvSpPr txBox="1">
            <a:spLocks/>
          </p:cNvSpPr>
          <p:nvPr/>
        </p:nvSpPr>
        <p:spPr bwMode="auto">
          <a:xfrm>
            <a:off x="4127371" y="3311669"/>
            <a:ext cx="797668" cy="1167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100000"/>
              </a:lnSpc>
              <a:spcBef>
                <a:spcPts val="3000"/>
              </a:spcBef>
              <a:spcAft>
                <a:spcPts val="800"/>
              </a:spcAft>
              <a:buFont typeface="Arial" pitchFamily="-1" charset="0"/>
              <a:buChar char="•"/>
              <a:defRPr sz="3000" kern="1200" spc="-50" baseline="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marR="0" indent="-285750" algn="l" defTabSz="457200" rtl="0" eaLnBrk="0" fontAlgn="base" latinLnBrk="0" hangingPunct="0">
              <a:lnSpc>
                <a:spcPct val="95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 typeface="Arial" pitchFamily="-1" charset="0"/>
              <a:buChar char="–"/>
              <a:tabLst/>
              <a:defRPr sz="2800" kern="1200" spc="-50" baseline="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•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–"/>
              <a:defRPr sz="2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»"/>
              <a:defRPr sz="2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30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1 | 0</a:t>
            </a:r>
          </a:p>
          <a:p>
            <a:pPr marL="0" indent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30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0</a:t>
            </a:r>
            <a:endParaRPr lang="en-US" sz="30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643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0196" y="1449421"/>
            <a:ext cx="8793804" cy="5008124"/>
          </a:xfrm>
        </p:spPr>
        <p:txBody>
          <a:bodyPr>
            <a:normAutofit/>
          </a:bodyPr>
          <a:lstStyle/>
          <a:p>
            <a:r>
              <a:rPr lang="en-US" dirty="0" smtClean="0"/>
              <a:t>Goal:  Consensus holds in face of 1 failure</a:t>
            </a:r>
          </a:p>
          <a:p>
            <a:endParaRPr lang="en-US" dirty="0" smtClean="0"/>
          </a:p>
          <a:p>
            <a:pPr marL="857250" lvl="2" indent="0">
              <a:buNone/>
              <a:tabLst>
                <a:tab pos="809625" algn="l"/>
                <a:tab pos="1076325" algn="l"/>
                <a:tab pos="1343025" algn="l"/>
                <a:tab pos="1619250" algn="l"/>
                <a:tab pos="1885950" algn="l"/>
              </a:tabLst>
            </a:pPr>
            <a:endParaRPr lang="en-US" sz="3000" dirty="0" smtClean="0"/>
          </a:p>
          <a:p>
            <a:pPr marL="857250" lvl="2" indent="0">
              <a:buNone/>
              <a:tabLst>
                <a:tab pos="809625" algn="l"/>
                <a:tab pos="1076325" algn="l"/>
                <a:tab pos="1343025" algn="l"/>
                <a:tab pos="1619250" algn="l"/>
                <a:tab pos="1885950" algn="l"/>
              </a:tabLst>
            </a:pPr>
            <a:r>
              <a:rPr lang="en-US" sz="3000" dirty="0" smtClean="0"/>
              <a:t> </a:t>
            </a:r>
          </a:p>
          <a:p>
            <a:pPr marL="857250" lvl="2" indent="0">
              <a:buNone/>
              <a:tabLst>
                <a:tab pos="809625" algn="l"/>
                <a:tab pos="1076325" algn="l"/>
                <a:tab pos="1343025" algn="l"/>
                <a:tab pos="1619250" algn="l"/>
                <a:tab pos="1885950" algn="l"/>
              </a:tabLst>
            </a:pPr>
            <a:r>
              <a:rPr lang="en-US" sz="3000" dirty="0" smtClean="0"/>
              <a:t>[ 1,1,0,0,0 ]   → </a:t>
            </a:r>
          </a:p>
          <a:p>
            <a:pPr marL="857250" lvl="2" indent="0">
              <a:buNone/>
              <a:tabLst>
                <a:tab pos="809625" algn="l"/>
                <a:tab pos="1076325" algn="l"/>
                <a:tab pos="1343025" algn="l"/>
                <a:tab pos="1619250" algn="l"/>
                <a:tab pos="1885950" algn="l"/>
              </a:tabLst>
            </a:pPr>
            <a:r>
              <a:rPr lang="en-US" sz="3000" dirty="0" smtClean="0"/>
              <a:t>[ </a:t>
            </a:r>
            <a:r>
              <a:rPr lang="en-US" sz="3000" dirty="0"/>
              <a:t>1,1,1,0,0 ]   →  </a:t>
            </a:r>
            <a:r>
              <a:rPr lang="en-US" sz="3000" dirty="0" smtClean="0"/>
              <a:t> </a:t>
            </a:r>
            <a:endParaRPr lang="en-US" sz="3000" dirty="0"/>
          </a:p>
          <a:p>
            <a:pPr marL="857250" lvl="2" indent="0">
              <a:buNone/>
              <a:tabLst>
                <a:tab pos="809625" algn="l"/>
                <a:tab pos="1076325" algn="l"/>
                <a:tab pos="1343025" algn="l"/>
                <a:tab pos="1619250" algn="l"/>
                <a:tab pos="1885950" algn="l"/>
              </a:tabLst>
            </a:pPr>
            <a:endParaRPr lang="en-US" sz="3000" dirty="0" smtClean="0"/>
          </a:p>
          <a:p>
            <a:pPr>
              <a:spcBef>
                <a:spcPts val="2400"/>
              </a:spcBef>
              <a:tabLst>
                <a:tab pos="809625" algn="l"/>
                <a:tab pos="1076325" algn="l"/>
                <a:tab pos="1343025" algn="l"/>
                <a:tab pos="1619250" algn="l"/>
                <a:tab pos="1885950" algn="l"/>
              </a:tabLst>
            </a:pPr>
            <a:r>
              <a:rPr lang="en-US" sz="2400" dirty="0"/>
              <a:t>Inherent non-determinism from asynchronous </a:t>
            </a:r>
            <a:r>
              <a:rPr lang="en-US" sz="2400" dirty="0" smtClean="0"/>
              <a:t>network</a:t>
            </a:r>
            <a:endParaRPr lang="en-US" sz="2400" dirty="0"/>
          </a:p>
          <a:p>
            <a:pPr>
              <a:spcBef>
                <a:spcPts val="800"/>
              </a:spcBef>
              <a:tabLst>
                <a:tab pos="809625" algn="l"/>
                <a:tab pos="1076325" algn="l"/>
                <a:tab pos="1343025" algn="l"/>
                <a:tab pos="1619250" algn="l"/>
                <a:tab pos="1885950" algn="l"/>
              </a:tabLst>
            </a:pPr>
            <a:r>
              <a:rPr lang="en-US" sz="2400" dirty="0" smtClean="0"/>
              <a:t>Key </a:t>
            </a:r>
            <a:r>
              <a:rPr lang="en-US" sz="2400" dirty="0"/>
              <a:t>result:  All bi-valent states can remain in bi-valent states after performing some </a:t>
            </a:r>
            <a:r>
              <a:rPr lang="en-US" sz="2400" dirty="0" smtClean="0"/>
              <a:t>work</a:t>
            </a:r>
            <a:r>
              <a:rPr lang="en-US" sz="3000" dirty="0" smtClean="0"/>
              <a:t> </a:t>
            </a:r>
            <a:endParaRPr lang="en-US" sz="3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</a:t>
            </a:r>
            <a:r>
              <a:rPr lang="en-US" dirty="0" smtClean="0"/>
              <a:t>Technical Approach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89099" y="2173818"/>
            <a:ext cx="80742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One of these </a:t>
            </a:r>
            <a:r>
              <a:rPr lang="en-US" sz="2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configurations </a:t>
            </a:r>
            <a:r>
              <a:rPr lang="en-US" sz="2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must be </a:t>
            </a:r>
            <a:r>
              <a:rPr lang="en-US" sz="2400" smtClean="0">
                <a:latin typeface="Helvetica Neue Medium" charset="0"/>
                <a:ea typeface="Helvetica Neue Medium" charset="0"/>
                <a:cs typeface="Helvetica Neue Medium" charset="0"/>
              </a:rPr>
              <a:t>“</a:t>
            </a:r>
            <a:r>
              <a:rPr lang="en-US" sz="2400" smtClean="0">
                <a:latin typeface="Helvetica Neue Medium" charset="0"/>
                <a:ea typeface="Helvetica Neue Medium" charset="0"/>
                <a:cs typeface="Helvetica Neue Medium" charset="0"/>
              </a:rPr>
              <a:t>bi-valent”</a:t>
            </a:r>
            <a:endParaRPr lang="en-US" sz="2400" dirty="0" smtClean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r>
              <a:rPr lang="en-US" sz="2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Both futures possible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053958" y="3311669"/>
            <a:ext cx="369651" cy="1015663"/>
          </a:xfrm>
          <a:prstGeom prst="roundRect">
            <a:avLst/>
          </a:prstGeom>
          <a:solidFill>
            <a:srgbClr val="FF0000"/>
          </a:solidFill>
          <a:ln w="50800">
            <a:solidFill>
              <a:srgbClr val="FF0000"/>
            </a:solidFill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Content Placeholder 1"/>
          <p:cNvSpPr txBox="1">
            <a:spLocks/>
          </p:cNvSpPr>
          <p:nvPr/>
        </p:nvSpPr>
        <p:spPr bwMode="auto">
          <a:xfrm>
            <a:off x="4127371" y="3311669"/>
            <a:ext cx="797668" cy="1167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100000"/>
              </a:lnSpc>
              <a:spcBef>
                <a:spcPts val="3000"/>
              </a:spcBef>
              <a:spcAft>
                <a:spcPts val="800"/>
              </a:spcAft>
              <a:buFont typeface="Arial" pitchFamily="-1" charset="0"/>
              <a:buChar char="•"/>
              <a:defRPr sz="3000" kern="1200" spc="-50" baseline="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marR="0" indent="-285750" algn="l" defTabSz="457200" rtl="0" eaLnBrk="0" fontAlgn="base" latinLnBrk="0" hangingPunct="0">
              <a:lnSpc>
                <a:spcPct val="95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 typeface="Arial" pitchFamily="-1" charset="0"/>
              <a:buChar char="–"/>
              <a:tabLst/>
              <a:defRPr sz="2800" kern="1200" spc="-50" baseline="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•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–"/>
              <a:defRPr sz="2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»"/>
              <a:defRPr sz="2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30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1 | 0</a:t>
            </a:r>
          </a:p>
          <a:p>
            <a:pPr marL="0" indent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30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0</a:t>
            </a:r>
            <a:endParaRPr lang="en-US" sz="30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92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Staying Bi-Valent Forever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31520" lvl="1" indent="-514350">
              <a:spcBef>
                <a:spcPts val="3000"/>
              </a:spcBef>
              <a:buFont typeface="+mj-lt"/>
              <a:buAutoNum type="arabicPeriod"/>
            </a:pPr>
            <a:r>
              <a:rPr lang="en-US" dirty="0">
                <a:ea typeface="Helvetica Neue Medium" charset="0"/>
                <a:cs typeface="Helvetica Neue Medium" charset="0"/>
              </a:rPr>
              <a:t>System thinks process </a:t>
            </a:r>
            <a:r>
              <a:rPr lang="en-US" i="1" dirty="0">
                <a:ea typeface="Helvetica Neue Medium" charset="0"/>
                <a:cs typeface="Helvetica Neue Medium" charset="0"/>
              </a:rPr>
              <a:t>p</a:t>
            </a:r>
            <a:r>
              <a:rPr lang="en-US" dirty="0">
                <a:ea typeface="Helvetica Neue Medium" charset="0"/>
                <a:cs typeface="Helvetica Neue Medium" charset="0"/>
              </a:rPr>
              <a:t> </a:t>
            </a:r>
            <a:r>
              <a:rPr lang="en-US" dirty="0" smtClean="0">
                <a:ea typeface="Helvetica Neue Medium" charset="0"/>
                <a:cs typeface="Helvetica Neue Medium" charset="0"/>
              </a:rPr>
              <a:t>failed, </a:t>
            </a:r>
            <a:r>
              <a:rPr lang="en-US" dirty="0">
                <a:ea typeface="Helvetica Neue Medium" charset="0"/>
                <a:cs typeface="Helvetica Neue Medium" charset="0"/>
              </a:rPr>
              <a:t>adapts to it…</a:t>
            </a:r>
          </a:p>
          <a:p>
            <a:pPr marL="731520" lvl="1" indent="-514350">
              <a:spcBef>
                <a:spcPts val="3000"/>
              </a:spcBef>
              <a:buFont typeface="+mj-lt"/>
              <a:buAutoNum type="arabicPeriod"/>
            </a:pPr>
            <a:r>
              <a:rPr lang="en-US" dirty="0">
                <a:ea typeface="Helvetica Neue Medium" charset="0"/>
                <a:cs typeface="Helvetica Neue Medium" charset="0"/>
              </a:rPr>
              <a:t>But no, </a:t>
            </a:r>
            <a:r>
              <a:rPr lang="en-US" i="1" dirty="0">
                <a:ea typeface="Helvetica Neue Medium" charset="0"/>
                <a:cs typeface="Helvetica Neue Medium" charset="0"/>
              </a:rPr>
              <a:t>p </a:t>
            </a:r>
            <a:r>
              <a:rPr lang="en-US" dirty="0">
                <a:ea typeface="Helvetica Neue Medium" charset="0"/>
                <a:cs typeface="Helvetica Neue Medium" charset="0"/>
              </a:rPr>
              <a:t>was merely </a:t>
            </a:r>
            <a:r>
              <a:rPr lang="en-US" dirty="0" smtClean="0">
                <a:ea typeface="Helvetica Neue Medium" charset="0"/>
                <a:cs typeface="Helvetica Neue Medium" charset="0"/>
              </a:rPr>
              <a:t>slow, not failed…</a:t>
            </a:r>
            <a:br>
              <a:rPr lang="en-US" dirty="0" smtClean="0">
                <a:ea typeface="Helvetica Neue Medium" charset="0"/>
                <a:cs typeface="Helvetica Neue Medium" charset="0"/>
              </a:rPr>
            </a:br>
            <a:r>
              <a:rPr lang="en-US" sz="2000" dirty="0" smtClean="0">
                <a:ea typeface="Helvetica Neue Medium" charset="0"/>
                <a:cs typeface="Helvetica Neue Medium" charset="0"/>
              </a:rPr>
              <a:t>(Can’t tell the difference between slow and failed.)</a:t>
            </a:r>
            <a:endParaRPr lang="en-US" sz="2000" dirty="0">
              <a:ea typeface="Helvetica Neue Medium" charset="0"/>
              <a:cs typeface="Helvetica Neue Medium" charset="0"/>
            </a:endParaRPr>
          </a:p>
          <a:p>
            <a:pPr marL="731520" lvl="1" indent="-514350">
              <a:spcBef>
                <a:spcPts val="3000"/>
              </a:spcBef>
              <a:buFont typeface="+mj-lt"/>
              <a:buAutoNum type="arabicPeriod"/>
            </a:pPr>
            <a:r>
              <a:rPr lang="en-US" dirty="0" smtClean="0">
                <a:ea typeface="Helvetica Neue Medium" charset="0"/>
                <a:cs typeface="Helvetica Neue Medium" charset="0"/>
              </a:rPr>
              <a:t>System think process </a:t>
            </a:r>
            <a:r>
              <a:rPr lang="en-US" i="1" dirty="0" smtClean="0">
                <a:ea typeface="Helvetica Neue Medium" charset="0"/>
                <a:cs typeface="Helvetica Neue Medium" charset="0"/>
              </a:rPr>
              <a:t>q </a:t>
            </a:r>
            <a:r>
              <a:rPr lang="en-US" dirty="0" smtClean="0">
                <a:ea typeface="Helvetica Neue Medium" charset="0"/>
                <a:cs typeface="Helvetica Neue Medium" charset="0"/>
              </a:rPr>
              <a:t>failed, adapts to it</a:t>
            </a:r>
            <a:r>
              <a:rPr lang="mr-IN" dirty="0" smtClean="0">
                <a:ea typeface="Helvetica Neue Medium" charset="0"/>
                <a:cs typeface="Helvetica Neue Medium" charset="0"/>
              </a:rPr>
              <a:t>…</a:t>
            </a:r>
            <a:endParaRPr lang="en-US" dirty="0" smtClean="0">
              <a:ea typeface="Helvetica Neue Medium" charset="0"/>
              <a:cs typeface="Helvetica Neue Medium" charset="0"/>
            </a:endParaRPr>
          </a:p>
          <a:p>
            <a:pPr marL="731520" lvl="1" indent="-514350">
              <a:spcBef>
                <a:spcPts val="3000"/>
              </a:spcBef>
              <a:buFont typeface="+mj-lt"/>
              <a:buAutoNum type="arabicPeriod"/>
            </a:pPr>
            <a:r>
              <a:rPr lang="en-US" dirty="0" smtClean="0">
                <a:ea typeface="Helvetica Neue Medium" charset="0"/>
                <a:cs typeface="Helvetica Neue Medium" charset="0"/>
              </a:rPr>
              <a:t>But no, </a:t>
            </a:r>
            <a:r>
              <a:rPr lang="en-US" i="1" dirty="0" smtClean="0">
                <a:ea typeface="Helvetica Neue Medium" charset="0"/>
                <a:cs typeface="Helvetica Neue Medium" charset="0"/>
              </a:rPr>
              <a:t>q </a:t>
            </a:r>
            <a:r>
              <a:rPr lang="en-US" dirty="0" smtClean="0">
                <a:ea typeface="Helvetica Neue Medium" charset="0"/>
                <a:cs typeface="Helvetica Neue Medium" charset="0"/>
              </a:rPr>
              <a:t>was merely slow, not failed…</a:t>
            </a:r>
          </a:p>
          <a:p>
            <a:pPr marL="731520" lvl="1" indent="-514350">
              <a:spcBef>
                <a:spcPts val="3000"/>
              </a:spcBef>
              <a:buFont typeface="+mj-lt"/>
              <a:buAutoNum type="arabicPeriod"/>
            </a:pPr>
            <a:r>
              <a:rPr lang="en-US" dirty="0" smtClean="0">
                <a:ea typeface="Helvetica Neue Medium" charset="0"/>
                <a:cs typeface="Helvetica Neue Medium" charset="0"/>
              </a:rPr>
              <a:t>Repeat </a:t>
            </a:r>
            <a:r>
              <a:rPr lang="en-US" dirty="0">
                <a:ea typeface="Helvetica Neue Medium" charset="0"/>
                <a:cs typeface="Helvetica Neue Medium" charset="0"/>
              </a:rPr>
              <a:t>ad infinitum 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08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Consensus is Impossible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But, we achieve consensus all the time</a:t>
            </a:r>
            <a:r>
              <a:rPr lang="mr-IN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98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FLP’s Strong Assumptions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Deterministic actions at each node</a:t>
            </a:r>
          </a:p>
          <a:p>
            <a:pPr lvl="1"/>
            <a:r>
              <a:rPr lang="en-US" dirty="0" smtClean="0"/>
              <a:t>Randomized algorithms can achieve consensus</a:t>
            </a:r>
          </a:p>
          <a:p>
            <a:pPr lvl="1"/>
            <a:endParaRPr lang="en-US" dirty="0"/>
          </a:p>
          <a:p>
            <a:r>
              <a:rPr lang="en-US" dirty="0" smtClean="0"/>
              <a:t>Asynchronous network communication</a:t>
            </a:r>
          </a:p>
          <a:p>
            <a:pPr lvl="1"/>
            <a:r>
              <a:rPr lang="en-US" dirty="0" smtClean="0"/>
              <a:t>Synchronous or even partial synchrony is sufficient</a:t>
            </a:r>
          </a:p>
          <a:p>
            <a:pPr lvl="1"/>
            <a:endParaRPr lang="en-US" dirty="0"/>
          </a:p>
          <a:p>
            <a:r>
              <a:rPr lang="en-US" dirty="0" smtClean="0"/>
              <a:t>All “runs” must eventually achieve consensus</a:t>
            </a:r>
          </a:p>
          <a:p>
            <a:pPr lvl="1"/>
            <a:r>
              <a:rPr lang="en-US" dirty="0" smtClean="0"/>
              <a:t>In practice, many “runs” achieve consensus quickly</a:t>
            </a:r>
          </a:p>
          <a:p>
            <a:pPr lvl="1"/>
            <a:r>
              <a:rPr lang="en-US" dirty="0" smtClean="0"/>
              <a:t>In practice, “runs” that never achieve consensus happen vanishingly rarely</a:t>
            </a:r>
          </a:p>
          <a:p>
            <a:pPr lvl="2"/>
            <a:r>
              <a:rPr lang="en-US" dirty="0" smtClean="0"/>
              <a:t>Both are true with good system designs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7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471261"/>
            <a:ext cx="8534400" cy="2094292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dirty="0" smtClean="0">
                <a:ea typeface="Helvetica Neue Medium" charset="0"/>
                <a:cs typeface="Helvetica Neue Medium" charset="0"/>
              </a:rPr>
              <a:t>Let different replicas assume role of primary over time</a:t>
            </a:r>
          </a:p>
          <a:p>
            <a:pPr>
              <a:spcBef>
                <a:spcPts val="1200"/>
              </a:spcBef>
            </a:pPr>
            <a:r>
              <a:rPr lang="en-US" dirty="0" smtClean="0">
                <a:ea typeface="Helvetica Neue Medium" charset="0"/>
                <a:cs typeface="Helvetica Neue Medium" charset="0"/>
              </a:rPr>
              <a:t>System moves through a sequence of views</a:t>
            </a:r>
          </a:p>
          <a:p>
            <a:pPr>
              <a:spcBef>
                <a:spcPts val="1200"/>
              </a:spcBef>
            </a:pPr>
            <a:r>
              <a:rPr lang="en-US" i="1" dirty="0" smtClean="0">
                <a:ea typeface="Helvetica Neue Medium" charset="0"/>
                <a:cs typeface="Helvetica Neue Medium" charset="0"/>
              </a:rPr>
              <a:t>How do the nodes agree on view / primary?</a:t>
            </a:r>
          </a:p>
          <a:p>
            <a:pPr>
              <a:spcBef>
                <a:spcPts val="1200"/>
              </a:spcBef>
            </a:pPr>
            <a:endParaRPr lang="en-US" dirty="0" smtClean="0">
              <a:ea typeface="Helvetica Neue Medium" charset="0"/>
              <a:cs typeface="Helvetica Neue Medium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>
                <a:ea typeface="Helvetica Neue Medium" charset="0"/>
                <a:cs typeface="Helvetica Neue Medium" charset="0"/>
              </a:rPr>
              <a:pPr>
                <a:defRPr/>
              </a:pPr>
              <a:t>2</a:t>
            </a:fld>
            <a:endParaRPr lang="en-US">
              <a:ea typeface="Helvetica Neue Medium" charset="0"/>
              <a:cs typeface="Helvetica Neue Medium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Helvetica Neue Medium" charset="0"/>
                <a:cs typeface="Helvetica Neue Medium" charset="0"/>
              </a:rPr>
              <a:t>Recall the use of Views</a:t>
            </a:r>
            <a:endParaRPr lang="en-US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833842" y="3950131"/>
            <a:ext cx="759358" cy="632798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935090" y="4456369"/>
            <a:ext cx="506239" cy="75936"/>
            <a:chOff x="1828800" y="3733800"/>
            <a:chExt cx="1524000" cy="228600"/>
          </a:xfrm>
        </p:grpSpPr>
        <p:sp>
          <p:nvSpPr>
            <p:cNvPr id="83" name="Rectangle 82"/>
            <p:cNvSpPr/>
            <p:nvPr/>
          </p:nvSpPr>
          <p:spPr>
            <a:xfrm>
              <a:off x="1828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2209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2590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2971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298481" y="4127314"/>
            <a:ext cx="218783" cy="202495"/>
            <a:chOff x="3075167" y="2286000"/>
            <a:chExt cx="658633" cy="609600"/>
          </a:xfrm>
        </p:grpSpPr>
        <p:sp>
          <p:nvSpPr>
            <p:cNvPr id="73" name="Oval 72"/>
            <p:cNvSpPr/>
            <p:nvPr/>
          </p:nvSpPr>
          <p:spPr>
            <a:xfrm>
              <a:off x="3322154" y="2401625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74" name="Oval 73"/>
            <p:cNvSpPr/>
            <p:nvPr/>
          </p:nvSpPr>
          <p:spPr>
            <a:xfrm>
              <a:off x="3569142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75" name="Oval 74"/>
            <p:cNvSpPr/>
            <p:nvPr/>
          </p:nvSpPr>
          <p:spPr>
            <a:xfrm>
              <a:off x="3322154" y="2730942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76" name="Oval 75"/>
            <p:cNvSpPr/>
            <p:nvPr/>
          </p:nvSpPr>
          <p:spPr>
            <a:xfrm>
              <a:off x="3075167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77" name="Freeform 76"/>
            <p:cNvSpPr/>
            <p:nvPr/>
          </p:nvSpPr>
          <p:spPr>
            <a:xfrm>
              <a:off x="3492394" y="2479551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78" name="Freeform 77"/>
            <p:cNvSpPr/>
            <p:nvPr/>
          </p:nvSpPr>
          <p:spPr>
            <a:xfrm rot="10800000">
              <a:off x="3157496" y="2725143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79" name="Freeform 78"/>
            <p:cNvSpPr/>
            <p:nvPr/>
          </p:nvSpPr>
          <p:spPr>
            <a:xfrm flipH="1">
              <a:off x="3158892" y="248395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80" name="Freeform 79"/>
            <p:cNvSpPr/>
            <p:nvPr/>
          </p:nvSpPr>
          <p:spPr>
            <a:xfrm rot="10800000" flipH="1">
              <a:off x="3488208" y="272514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81" name="Freeform 80"/>
            <p:cNvSpPr/>
            <p:nvPr/>
          </p:nvSpPr>
          <p:spPr>
            <a:xfrm>
              <a:off x="3334455" y="2286000"/>
              <a:ext cx="136991" cy="126788"/>
            </a:xfrm>
            <a:custGeom>
              <a:avLst/>
              <a:gdLst>
                <a:gd name="connsiteX0" fmla="*/ 0 w 185980"/>
                <a:gd name="connsiteY0" fmla="*/ 0 h 6711"/>
                <a:gd name="connsiteX1" fmla="*/ 185980 w 185980"/>
                <a:gd name="connsiteY1" fmla="*/ 0 h 6711"/>
                <a:gd name="connsiteX0" fmla="*/ 2160 w 12160"/>
                <a:gd name="connsiteY0" fmla="*/ 223289 h 223707"/>
                <a:gd name="connsiteX1" fmla="*/ 12160 w 12160"/>
                <a:gd name="connsiteY1" fmla="*/ 223289 h 223707"/>
                <a:gd name="connsiteX0" fmla="*/ 1366 w 13800"/>
                <a:gd name="connsiteY0" fmla="*/ 342290 h 342290"/>
                <a:gd name="connsiteX1" fmla="*/ 11366 w 13800"/>
                <a:gd name="connsiteY1" fmla="*/ 342290 h 342290"/>
                <a:gd name="connsiteX0" fmla="*/ 1989 w 14293"/>
                <a:gd name="connsiteY0" fmla="*/ 324153 h 324153"/>
                <a:gd name="connsiteX1" fmla="*/ 11989 w 14293"/>
                <a:gd name="connsiteY1" fmla="*/ 324153 h 324153"/>
                <a:gd name="connsiteX0" fmla="*/ 2255 w 14511"/>
                <a:gd name="connsiteY0" fmla="*/ 370090 h 370090"/>
                <a:gd name="connsiteX1" fmla="*/ 12255 w 14511"/>
                <a:gd name="connsiteY1" fmla="*/ 370090 h 370090"/>
                <a:gd name="connsiteX0" fmla="*/ 2329 w 14189"/>
                <a:gd name="connsiteY0" fmla="*/ 440603 h 440603"/>
                <a:gd name="connsiteX1" fmla="*/ 12329 w 14189"/>
                <a:gd name="connsiteY1" fmla="*/ 440603 h 440603"/>
                <a:gd name="connsiteX0" fmla="*/ 2751 w 14550"/>
                <a:gd name="connsiteY0" fmla="*/ 444918 h 444918"/>
                <a:gd name="connsiteX1" fmla="*/ 12751 w 14550"/>
                <a:gd name="connsiteY1" fmla="*/ 444918 h 444918"/>
                <a:gd name="connsiteX0" fmla="*/ 2670 w 14857"/>
                <a:gd name="connsiteY0" fmla="*/ 449265 h 449265"/>
                <a:gd name="connsiteX1" fmla="*/ 12670 w 14857"/>
                <a:gd name="connsiteY1" fmla="*/ 449265 h 449265"/>
                <a:gd name="connsiteX0" fmla="*/ 2810 w 14974"/>
                <a:gd name="connsiteY0" fmla="*/ 403354 h 403354"/>
                <a:gd name="connsiteX1" fmla="*/ 12810 w 14974"/>
                <a:gd name="connsiteY1" fmla="*/ 403354 h 403354"/>
                <a:gd name="connsiteX0" fmla="*/ 2954 w 14489"/>
                <a:gd name="connsiteY0" fmla="*/ 354005 h 354005"/>
                <a:gd name="connsiteX1" fmla="*/ 12954 w 14489"/>
                <a:gd name="connsiteY1" fmla="*/ 354005 h 354005"/>
                <a:gd name="connsiteX0" fmla="*/ 1970 w 13635"/>
                <a:gd name="connsiteY0" fmla="*/ 349722 h 349722"/>
                <a:gd name="connsiteX1" fmla="*/ 11970 w 13635"/>
                <a:gd name="connsiteY1" fmla="*/ 349722 h 3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5" h="349722">
                  <a:moveTo>
                    <a:pt x="1970" y="349722"/>
                  </a:moveTo>
                  <a:cubicBezTo>
                    <a:pt x="-7474" y="-103494"/>
                    <a:pt x="20582" y="-129473"/>
                    <a:pt x="11970" y="349722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cxnSp>
          <p:nvCxnSpPr>
            <p:cNvPr id="82" name="Straight Connector 81"/>
            <p:cNvCxnSpPr/>
            <p:nvPr/>
          </p:nvCxnSpPr>
          <p:spPr>
            <a:xfrm flipV="1">
              <a:off x="3412555" y="2566283"/>
              <a:ext cx="0" cy="164658"/>
            </a:xfrm>
            <a:prstGeom prst="line">
              <a:avLst/>
            </a:pr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1956192" y="4127314"/>
            <a:ext cx="176569" cy="177183"/>
            <a:chOff x="2057400" y="2438400"/>
            <a:chExt cx="379678" cy="381000"/>
          </a:xfrm>
        </p:grpSpPr>
        <p:sp>
          <p:nvSpPr>
            <p:cNvPr id="70" name="AutoShape 568"/>
            <p:cNvSpPr>
              <a:spLocks noChangeArrowheads="1"/>
            </p:cNvSpPr>
            <p:nvPr/>
          </p:nvSpPr>
          <p:spPr bwMode="auto">
            <a:xfrm>
              <a:off x="2057400" y="2438400"/>
              <a:ext cx="379678" cy="379204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71" name="AutoShape 569"/>
            <p:cNvSpPr>
              <a:spLocks noChangeArrowheads="1"/>
            </p:cNvSpPr>
            <p:nvPr/>
          </p:nvSpPr>
          <p:spPr bwMode="auto">
            <a:xfrm rot="7281778">
              <a:off x="2057637" y="2439959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72" name="AutoShape 570"/>
            <p:cNvSpPr>
              <a:spLocks noChangeArrowheads="1"/>
            </p:cNvSpPr>
            <p:nvPr/>
          </p:nvSpPr>
          <p:spPr bwMode="auto">
            <a:xfrm rot="14395787">
              <a:off x="2057637" y="2438163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11" name="Rounded Rectangle 10"/>
          <p:cNvSpPr/>
          <p:nvPr/>
        </p:nvSpPr>
        <p:spPr>
          <a:xfrm>
            <a:off x="2643824" y="3950131"/>
            <a:ext cx="759358" cy="632798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745072" y="4456369"/>
            <a:ext cx="506239" cy="75936"/>
            <a:chOff x="1828800" y="3733800"/>
            <a:chExt cx="1524000" cy="228600"/>
          </a:xfrm>
        </p:grpSpPr>
        <p:sp>
          <p:nvSpPr>
            <p:cNvPr id="66" name="Rectangle 65"/>
            <p:cNvSpPr/>
            <p:nvPr/>
          </p:nvSpPr>
          <p:spPr>
            <a:xfrm>
              <a:off x="1828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2209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2590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2971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108463" y="4127314"/>
            <a:ext cx="218783" cy="202495"/>
            <a:chOff x="3075167" y="2286000"/>
            <a:chExt cx="658633" cy="609600"/>
          </a:xfrm>
        </p:grpSpPr>
        <p:sp>
          <p:nvSpPr>
            <p:cNvPr id="56" name="Oval 55"/>
            <p:cNvSpPr/>
            <p:nvPr/>
          </p:nvSpPr>
          <p:spPr>
            <a:xfrm>
              <a:off x="3322154" y="2401625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3569142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3322154" y="2730942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3075167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0" name="Freeform 59"/>
            <p:cNvSpPr/>
            <p:nvPr/>
          </p:nvSpPr>
          <p:spPr>
            <a:xfrm>
              <a:off x="3492394" y="2479551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1" name="Freeform 60"/>
            <p:cNvSpPr/>
            <p:nvPr/>
          </p:nvSpPr>
          <p:spPr>
            <a:xfrm rot="10800000">
              <a:off x="3157496" y="2725143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2" name="Freeform 61"/>
            <p:cNvSpPr/>
            <p:nvPr/>
          </p:nvSpPr>
          <p:spPr>
            <a:xfrm flipH="1">
              <a:off x="3158892" y="248395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3" name="Freeform 62"/>
            <p:cNvSpPr/>
            <p:nvPr/>
          </p:nvSpPr>
          <p:spPr>
            <a:xfrm rot="10800000" flipH="1">
              <a:off x="3488208" y="272514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4" name="Freeform 63"/>
            <p:cNvSpPr/>
            <p:nvPr/>
          </p:nvSpPr>
          <p:spPr>
            <a:xfrm>
              <a:off x="3334455" y="2286000"/>
              <a:ext cx="136991" cy="126788"/>
            </a:xfrm>
            <a:custGeom>
              <a:avLst/>
              <a:gdLst>
                <a:gd name="connsiteX0" fmla="*/ 0 w 185980"/>
                <a:gd name="connsiteY0" fmla="*/ 0 h 6711"/>
                <a:gd name="connsiteX1" fmla="*/ 185980 w 185980"/>
                <a:gd name="connsiteY1" fmla="*/ 0 h 6711"/>
                <a:gd name="connsiteX0" fmla="*/ 2160 w 12160"/>
                <a:gd name="connsiteY0" fmla="*/ 223289 h 223707"/>
                <a:gd name="connsiteX1" fmla="*/ 12160 w 12160"/>
                <a:gd name="connsiteY1" fmla="*/ 223289 h 223707"/>
                <a:gd name="connsiteX0" fmla="*/ 1366 w 13800"/>
                <a:gd name="connsiteY0" fmla="*/ 342290 h 342290"/>
                <a:gd name="connsiteX1" fmla="*/ 11366 w 13800"/>
                <a:gd name="connsiteY1" fmla="*/ 342290 h 342290"/>
                <a:gd name="connsiteX0" fmla="*/ 1989 w 14293"/>
                <a:gd name="connsiteY0" fmla="*/ 324153 h 324153"/>
                <a:gd name="connsiteX1" fmla="*/ 11989 w 14293"/>
                <a:gd name="connsiteY1" fmla="*/ 324153 h 324153"/>
                <a:gd name="connsiteX0" fmla="*/ 2255 w 14511"/>
                <a:gd name="connsiteY0" fmla="*/ 370090 h 370090"/>
                <a:gd name="connsiteX1" fmla="*/ 12255 w 14511"/>
                <a:gd name="connsiteY1" fmla="*/ 370090 h 370090"/>
                <a:gd name="connsiteX0" fmla="*/ 2329 w 14189"/>
                <a:gd name="connsiteY0" fmla="*/ 440603 h 440603"/>
                <a:gd name="connsiteX1" fmla="*/ 12329 w 14189"/>
                <a:gd name="connsiteY1" fmla="*/ 440603 h 440603"/>
                <a:gd name="connsiteX0" fmla="*/ 2751 w 14550"/>
                <a:gd name="connsiteY0" fmla="*/ 444918 h 444918"/>
                <a:gd name="connsiteX1" fmla="*/ 12751 w 14550"/>
                <a:gd name="connsiteY1" fmla="*/ 444918 h 444918"/>
                <a:gd name="connsiteX0" fmla="*/ 2670 w 14857"/>
                <a:gd name="connsiteY0" fmla="*/ 449265 h 449265"/>
                <a:gd name="connsiteX1" fmla="*/ 12670 w 14857"/>
                <a:gd name="connsiteY1" fmla="*/ 449265 h 449265"/>
                <a:gd name="connsiteX0" fmla="*/ 2810 w 14974"/>
                <a:gd name="connsiteY0" fmla="*/ 403354 h 403354"/>
                <a:gd name="connsiteX1" fmla="*/ 12810 w 14974"/>
                <a:gd name="connsiteY1" fmla="*/ 403354 h 403354"/>
                <a:gd name="connsiteX0" fmla="*/ 2954 w 14489"/>
                <a:gd name="connsiteY0" fmla="*/ 354005 h 354005"/>
                <a:gd name="connsiteX1" fmla="*/ 12954 w 14489"/>
                <a:gd name="connsiteY1" fmla="*/ 354005 h 354005"/>
                <a:gd name="connsiteX0" fmla="*/ 1970 w 13635"/>
                <a:gd name="connsiteY0" fmla="*/ 349722 h 349722"/>
                <a:gd name="connsiteX1" fmla="*/ 11970 w 13635"/>
                <a:gd name="connsiteY1" fmla="*/ 349722 h 3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5" h="349722">
                  <a:moveTo>
                    <a:pt x="1970" y="349722"/>
                  </a:moveTo>
                  <a:cubicBezTo>
                    <a:pt x="-7474" y="-103494"/>
                    <a:pt x="20582" y="-129473"/>
                    <a:pt x="11970" y="349722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cxnSp>
          <p:nvCxnSpPr>
            <p:cNvPr id="65" name="Straight Connector 64"/>
            <p:cNvCxnSpPr/>
            <p:nvPr/>
          </p:nvCxnSpPr>
          <p:spPr>
            <a:xfrm flipV="1">
              <a:off x="3404484" y="2566284"/>
              <a:ext cx="0" cy="164658"/>
            </a:xfrm>
            <a:prstGeom prst="line">
              <a:avLst/>
            </a:pr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2766174" y="4127314"/>
            <a:ext cx="176569" cy="177183"/>
            <a:chOff x="2057400" y="2438400"/>
            <a:chExt cx="379678" cy="381000"/>
          </a:xfrm>
        </p:grpSpPr>
        <p:sp>
          <p:nvSpPr>
            <p:cNvPr id="53" name="AutoShape 568"/>
            <p:cNvSpPr>
              <a:spLocks noChangeArrowheads="1"/>
            </p:cNvSpPr>
            <p:nvPr/>
          </p:nvSpPr>
          <p:spPr bwMode="auto">
            <a:xfrm>
              <a:off x="2057400" y="2438400"/>
              <a:ext cx="379678" cy="379204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54" name="AutoShape 569"/>
            <p:cNvSpPr>
              <a:spLocks noChangeArrowheads="1"/>
            </p:cNvSpPr>
            <p:nvPr/>
          </p:nvSpPr>
          <p:spPr bwMode="auto">
            <a:xfrm rot="7281778">
              <a:off x="2057637" y="2439959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55" name="AutoShape 570"/>
            <p:cNvSpPr>
              <a:spLocks noChangeArrowheads="1"/>
            </p:cNvSpPr>
            <p:nvPr/>
          </p:nvSpPr>
          <p:spPr bwMode="auto">
            <a:xfrm rot="14395787">
              <a:off x="2057637" y="2438163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15" name="Rounded Rectangle 14"/>
          <p:cNvSpPr/>
          <p:nvPr/>
        </p:nvSpPr>
        <p:spPr>
          <a:xfrm>
            <a:off x="3453806" y="3950131"/>
            <a:ext cx="759358" cy="632798"/>
          </a:xfrm>
          <a:prstGeom prst="roundRect">
            <a:avLst>
              <a:gd name="adj" fmla="val 11074"/>
            </a:avLst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smtClean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endParaRPr lang="en-US" sz="440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555054" y="4456369"/>
            <a:ext cx="506239" cy="75936"/>
            <a:chOff x="1828800" y="3733800"/>
            <a:chExt cx="1524000" cy="228600"/>
          </a:xfrm>
        </p:grpSpPr>
        <p:sp>
          <p:nvSpPr>
            <p:cNvPr id="49" name="Rectangle 48"/>
            <p:cNvSpPr/>
            <p:nvPr/>
          </p:nvSpPr>
          <p:spPr>
            <a:xfrm>
              <a:off x="1828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2209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2590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2971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918445" y="4127314"/>
            <a:ext cx="218783" cy="202495"/>
            <a:chOff x="3075167" y="2286000"/>
            <a:chExt cx="658633" cy="609600"/>
          </a:xfrm>
        </p:grpSpPr>
        <p:sp>
          <p:nvSpPr>
            <p:cNvPr id="39" name="Oval 38"/>
            <p:cNvSpPr/>
            <p:nvPr/>
          </p:nvSpPr>
          <p:spPr>
            <a:xfrm>
              <a:off x="3322154" y="2401625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3569142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3322154" y="2730942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3075167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43" name="Freeform 42"/>
            <p:cNvSpPr/>
            <p:nvPr/>
          </p:nvSpPr>
          <p:spPr>
            <a:xfrm>
              <a:off x="3492394" y="2479551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44" name="Freeform 43"/>
            <p:cNvSpPr/>
            <p:nvPr/>
          </p:nvSpPr>
          <p:spPr>
            <a:xfrm rot="10800000">
              <a:off x="3157496" y="2725143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 flipH="1">
              <a:off x="3158892" y="248395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 rot="10800000" flipH="1">
              <a:off x="3488208" y="272514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3334455" y="2286000"/>
              <a:ext cx="136991" cy="126788"/>
            </a:xfrm>
            <a:custGeom>
              <a:avLst/>
              <a:gdLst>
                <a:gd name="connsiteX0" fmla="*/ 0 w 185980"/>
                <a:gd name="connsiteY0" fmla="*/ 0 h 6711"/>
                <a:gd name="connsiteX1" fmla="*/ 185980 w 185980"/>
                <a:gd name="connsiteY1" fmla="*/ 0 h 6711"/>
                <a:gd name="connsiteX0" fmla="*/ 2160 w 12160"/>
                <a:gd name="connsiteY0" fmla="*/ 223289 h 223707"/>
                <a:gd name="connsiteX1" fmla="*/ 12160 w 12160"/>
                <a:gd name="connsiteY1" fmla="*/ 223289 h 223707"/>
                <a:gd name="connsiteX0" fmla="*/ 1366 w 13800"/>
                <a:gd name="connsiteY0" fmla="*/ 342290 h 342290"/>
                <a:gd name="connsiteX1" fmla="*/ 11366 w 13800"/>
                <a:gd name="connsiteY1" fmla="*/ 342290 h 342290"/>
                <a:gd name="connsiteX0" fmla="*/ 1989 w 14293"/>
                <a:gd name="connsiteY0" fmla="*/ 324153 h 324153"/>
                <a:gd name="connsiteX1" fmla="*/ 11989 w 14293"/>
                <a:gd name="connsiteY1" fmla="*/ 324153 h 324153"/>
                <a:gd name="connsiteX0" fmla="*/ 2255 w 14511"/>
                <a:gd name="connsiteY0" fmla="*/ 370090 h 370090"/>
                <a:gd name="connsiteX1" fmla="*/ 12255 w 14511"/>
                <a:gd name="connsiteY1" fmla="*/ 370090 h 370090"/>
                <a:gd name="connsiteX0" fmla="*/ 2329 w 14189"/>
                <a:gd name="connsiteY0" fmla="*/ 440603 h 440603"/>
                <a:gd name="connsiteX1" fmla="*/ 12329 w 14189"/>
                <a:gd name="connsiteY1" fmla="*/ 440603 h 440603"/>
                <a:gd name="connsiteX0" fmla="*/ 2751 w 14550"/>
                <a:gd name="connsiteY0" fmla="*/ 444918 h 444918"/>
                <a:gd name="connsiteX1" fmla="*/ 12751 w 14550"/>
                <a:gd name="connsiteY1" fmla="*/ 444918 h 444918"/>
                <a:gd name="connsiteX0" fmla="*/ 2670 w 14857"/>
                <a:gd name="connsiteY0" fmla="*/ 449265 h 449265"/>
                <a:gd name="connsiteX1" fmla="*/ 12670 w 14857"/>
                <a:gd name="connsiteY1" fmla="*/ 449265 h 449265"/>
                <a:gd name="connsiteX0" fmla="*/ 2810 w 14974"/>
                <a:gd name="connsiteY0" fmla="*/ 403354 h 403354"/>
                <a:gd name="connsiteX1" fmla="*/ 12810 w 14974"/>
                <a:gd name="connsiteY1" fmla="*/ 403354 h 403354"/>
                <a:gd name="connsiteX0" fmla="*/ 2954 w 14489"/>
                <a:gd name="connsiteY0" fmla="*/ 354005 h 354005"/>
                <a:gd name="connsiteX1" fmla="*/ 12954 w 14489"/>
                <a:gd name="connsiteY1" fmla="*/ 354005 h 354005"/>
                <a:gd name="connsiteX0" fmla="*/ 1970 w 13635"/>
                <a:gd name="connsiteY0" fmla="*/ 349722 h 349722"/>
                <a:gd name="connsiteX1" fmla="*/ 11970 w 13635"/>
                <a:gd name="connsiteY1" fmla="*/ 349722 h 3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5" h="349722">
                  <a:moveTo>
                    <a:pt x="1970" y="349722"/>
                  </a:moveTo>
                  <a:cubicBezTo>
                    <a:pt x="-7474" y="-103494"/>
                    <a:pt x="20582" y="-129473"/>
                    <a:pt x="11970" y="349722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cxnSp>
          <p:nvCxnSpPr>
            <p:cNvPr id="48" name="Straight Connector 47"/>
            <p:cNvCxnSpPr/>
            <p:nvPr/>
          </p:nvCxnSpPr>
          <p:spPr>
            <a:xfrm flipV="1">
              <a:off x="3404484" y="2566284"/>
              <a:ext cx="0" cy="164658"/>
            </a:xfrm>
            <a:prstGeom prst="line">
              <a:avLst/>
            </a:pr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3576156" y="4127314"/>
            <a:ext cx="176569" cy="177183"/>
            <a:chOff x="2057400" y="2438400"/>
            <a:chExt cx="379678" cy="381000"/>
          </a:xfrm>
        </p:grpSpPr>
        <p:sp>
          <p:nvSpPr>
            <p:cNvPr id="36" name="AutoShape 568"/>
            <p:cNvSpPr>
              <a:spLocks noChangeArrowheads="1"/>
            </p:cNvSpPr>
            <p:nvPr/>
          </p:nvSpPr>
          <p:spPr bwMode="auto">
            <a:xfrm>
              <a:off x="2057400" y="2438400"/>
              <a:ext cx="379678" cy="379204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37" name="AutoShape 569"/>
            <p:cNvSpPr>
              <a:spLocks noChangeArrowheads="1"/>
            </p:cNvSpPr>
            <p:nvPr/>
          </p:nvSpPr>
          <p:spPr bwMode="auto">
            <a:xfrm rot="7281778">
              <a:off x="2057637" y="2439959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38" name="AutoShape 570"/>
            <p:cNvSpPr>
              <a:spLocks noChangeArrowheads="1"/>
            </p:cNvSpPr>
            <p:nvPr/>
          </p:nvSpPr>
          <p:spPr bwMode="auto">
            <a:xfrm rot="14395787">
              <a:off x="2057637" y="2438163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pic>
        <p:nvPicPr>
          <p:cNvPr id="19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145" y="3619557"/>
            <a:ext cx="227807" cy="229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6943" y="3619557"/>
            <a:ext cx="227807" cy="229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011" y="3619557"/>
            <a:ext cx="227807" cy="229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876" y="3619557"/>
            <a:ext cx="227807" cy="229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078" y="3619557"/>
            <a:ext cx="227807" cy="229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742" y="3619557"/>
            <a:ext cx="227807" cy="229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809" y="3619557"/>
            <a:ext cx="227807" cy="229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Straight Connector 25"/>
          <p:cNvCxnSpPr/>
          <p:nvPr/>
        </p:nvCxnSpPr>
        <p:spPr>
          <a:xfrm>
            <a:off x="3656301" y="3848883"/>
            <a:ext cx="0" cy="253119"/>
          </a:xfrm>
          <a:prstGeom prst="line">
            <a:avLst/>
          </a:prstGeom>
          <a:ln w="28575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Freeform 26"/>
          <p:cNvSpPr/>
          <p:nvPr/>
        </p:nvSpPr>
        <p:spPr>
          <a:xfrm>
            <a:off x="2928261" y="4013850"/>
            <a:ext cx="666691" cy="118183"/>
          </a:xfrm>
          <a:custGeom>
            <a:avLst/>
            <a:gdLst>
              <a:gd name="connsiteX0" fmla="*/ 1983783 w 1983783"/>
              <a:gd name="connsiteY0" fmla="*/ 25352 h 25352"/>
              <a:gd name="connsiteX1" fmla="*/ 0 w 1983783"/>
              <a:gd name="connsiteY1" fmla="*/ 25352 h 25352"/>
              <a:gd name="connsiteX0" fmla="*/ 1983783 w 1983783"/>
              <a:gd name="connsiteY0" fmla="*/ 203577 h 203577"/>
              <a:gd name="connsiteX1" fmla="*/ 0 w 1983783"/>
              <a:gd name="connsiteY1" fmla="*/ 203577 h 203577"/>
              <a:gd name="connsiteX0" fmla="*/ 1983783 w 1983783"/>
              <a:gd name="connsiteY0" fmla="*/ 283044 h 283044"/>
              <a:gd name="connsiteX1" fmla="*/ 0 w 1983783"/>
              <a:gd name="connsiteY1" fmla="*/ 283044 h 283044"/>
              <a:gd name="connsiteX0" fmla="*/ 2007031 w 2007031"/>
              <a:gd name="connsiteY0" fmla="*/ 265800 h 296797"/>
              <a:gd name="connsiteX1" fmla="*/ 0 w 2007031"/>
              <a:gd name="connsiteY1" fmla="*/ 296797 h 296797"/>
              <a:gd name="connsiteX0" fmla="*/ 2007031 w 2007031"/>
              <a:gd name="connsiteY0" fmla="*/ 306367 h 337364"/>
              <a:gd name="connsiteX1" fmla="*/ 0 w 2007031"/>
              <a:gd name="connsiteY1" fmla="*/ 337364 h 337364"/>
              <a:gd name="connsiteX0" fmla="*/ 2007031 w 2007031"/>
              <a:gd name="connsiteY0" fmla="*/ 324786 h 355783"/>
              <a:gd name="connsiteX1" fmla="*/ 0 w 2007031"/>
              <a:gd name="connsiteY1" fmla="*/ 355783 h 355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07031" h="355783">
                <a:moveTo>
                  <a:pt x="2007031" y="324786"/>
                </a:moveTo>
                <a:cubicBezTo>
                  <a:pt x="1444571" y="-30384"/>
                  <a:pt x="796872" y="-191824"/>
                  <a:pt x="0" y="355783"/>
                </a:cubicBezTo>
              </a:path>
            </a:pathLst>
          </a:custGeom>
          <a:ln w="28575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8" name="Freeform 27"/>
          <p:cNvSpPr/>
          <p:nvPr/>
        </p:nvSpPr>
        <p:spPr>
          <a:xfrm>
            <a:off x="2112274" y="3932915"/>
            <a:ext cx="1482679" cy="199118"/>
          </a:xfrm>
          <a:custGeom>
            <a:avLst/>
            <a:gdLst>
              <a:gd name="connsiteX0" fmla="*/ 1983783 w 1983783"/>
              <a:gd name="connsiteY0" fmla="*/ 25352 h 25352"/>
              <a:gd name="connsiteX1" fmla="*/ 0 w 1983783"/>
              <a:gd name="connsiteY1" fmla="*/ 25352 h 25352"/>
              <a:gd name="connsiteX0" fmla="*/ 1983783 w 1983783"/>
              <a:gd name="connsiteY0" fmla="*/ 203577 h 203577"/>
              <a:gd name="connsiteX1" fmla="*/ 0 w 1983783"/>
              <a:gd name="connsiteY1" fmla="*/ 203577 h 203577"/>
              <a:gd name="connsiteX0" fmla="*/ 1983783 w 1983783"/>
              <a:gd name="connsiteY0" fmla="*/ 283044 h 283044"/>
              <a:gd name="connsiteX1" fmla="*/ 0 w 1983783"/>
              <a:gd name="connsiteY1" fmla="*/ 283044 h 283044"/>
              <a:gd name="connsiteX0" fmla="*/ 2007031 w 2007031"/>
              <a:gd name="connsiteY0" fmla="*/ 265800 h 296797"/>
              <a:gd name="connsiteX1" fmla="*/ 0 w 2007031"/>
              <a:gd name="connsiteY1" fmla="*/ 296797 h 296797"/>
              <a:gd name="connsiteX0" fmla="*/ 2007031 w 2007031"/>
              <a:gd name="connsiteY0" fmla="*/ 306367 h 337364"/>
              <a:gd name="connsiteX1" fmla="*/ 0 w 2007031"/>
              <a:gd name="connsiteY1" fmla="*/ 337364 h 337364"/>
              <a:gd name="connsiteX0" fmla="*/ 2007031 w 2007031"/>
              <a:gd name="connsiteY0" fmla="*/ 324786 h 355783"/>
              <a:gd name="connsiteX1" fmla="*/ 0 w 2007031"/>
              <a:gd name="connsiteY1" fmla="*/ 355783 h 355783"/>
              <a:gd name="connsiteX0" fmla="*/ 2007031 w 2007031"/>
              <a:gd name="connsiteY0" fmla="*/ 375253 h 406250"/>
              <a:gd name="connsiteX1" fmla="*/ 0 w 2007031"/>
              <a:gd name="connsiteY1" fmla="*/ 406250 h 406250"/>
              <a:gd name="connsiteX0" fmla="*/ 2007031 w 2007031"/>
              <a:gd name="connsiteY0" fmla="*/ 568435 h 599432"/>
              <a:gd name="connsiteX1" fmla="*/ 0 w 2007031"/>
              <a:gd name="connsiteY1" fmla="*/ 599432 h 59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07031" h="599432">
                <a:moveTo>
                  <a:pt x="2007031" y="568435"/>
                </a:moveTo>
                <a:cubicBezTo>
                  <a:pt x="1570010" y="-305928"/>
                  <a:pt x="605228" y="-72162"/>
                  <a:pt x="0" y="599432"/>
                </a:cubicBezTo>
              </a:path>
            </a:pathLst>
          </a:custGeom>
          <a:ln w="28575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5" name="Freeform 34"/>
          <p:cNvSpPr/>
          <p:nvPr/>
        </p:nvSpPr>
        <p:spPr>
          <a:xfrm>
            <a:off x="3718509" y="3758790"/>
            <a:ext cx="306317" cy="339780"/>
          </a:xfrm>
          <a:custGeom>
            <a:avLst/>
            <a:gdLst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22149 w 922149"/>
              <a:gd name="connsiteY0" fmla="*/ 1022888 h 1022888"/>
              <a:gd name="connsiteX1" fmla="*/ 0 w 922149"/>
              <a:gd name="connsiteY1" fmla="*/ 0 h 1022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22149" h="1022888">
                <a:moveTo>
                  <a:pt x="922149" y="1022888"/>
                </a:moveTo>
                <a:cubicBezTo>
                  <a:pt x="876945" y="548898"/>
                  <a:pt x="669011" y="198894"/>
                  <a:pt x="0" y="0"/>
                </a:cubicBezTo>
              </a:path>
            </a:pathLst>
          </a:custGeom>
          <a:ln w="28575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88" name="Rounded Rectangle 87"/>
          <p:cNvSpPr/>
          <p:nvPr/>
        </p:nvSpPr>
        <p:spPr>
          <a:xfrm>
            <a:off x="2147237" y="5537751"/>
            <a:ext cx="759357" cy="632798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pSp>
        <p:nvGrpSpPr>
          <p:cNvPr id="89" name="Group 88"/>
          <p:cNvGrpSpPr/>
          <p:nvPr/>
        </p:nvGrpSpPr>
        <p:grpSpPr>
          <a:xfrm>
            <a:off x="2248485" y="6043989"/>
            <a:ext cx="506239" cy="75936"/>
            <a:chOff x="1828800" y="3733800"/>
            <a:chExt cx="1524000" cy="228600"/>
          </a:xfrm>
        </p:grpSpPr>
        <p:sp>
          <p:nvSpPr>
            <p:cNvPr id="158" name="Rectangle 157"/>
            <p:cNvSpPr/>
            <p:nvPr/>
          </p:nvSpPr>
          <p:spPr>
            <a:xfrm>
              <a:off x="1828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59" name="Rectangle 158"/>
            <p:cNvSpPr/>
            <p:nvPr/>
          </p:nvSpPr>
          <p:spPr>
            <a:xfrm>
              <a:off x="2209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2590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2971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2611876" y="5714934"/>
            <a:ext cx="218783" cy="202495"/>
            <a:chOff x="3075167" y="2286000"/>
            <a:chExt cx="658633" cy="609600"/>
          </a:xfrm>
        </p:grpSpPr>
        <p:sp>
          <p:nvSpPr>
            <p:cNvPr id="148" name="Oval 147"/>
            <p:cNvSpPr/>
            <p:nvPr/>
          </p:nvSpPr>
          <p:spPr>
            <a:xfrm>
              <a:off x="3322154" y="2401625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49" name="Oval 148"/>
            <p:cNvSpPr/>
            <p:nvPr/>
          </p:nvSpPr>
          <p:spPr>
            <a:xfrm>
              <a:off x="3569142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50" name="Oval 149"/>
            <p:cNvSpPr/>
            <p:nvPr/>
          </p:nvSpPr>
          <p:spPr>
            <a:xfrm>
              <a:off x="3322154" y="2730942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51" name="Oval 150"/>
            <p:cNvSpPr/>
            <p:nvPr/>
          </p:nvSpPr>
          <p:spPr>
            <a:xfrm>
              <a:off x="3075167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52" name="Freeform 151"/>
            <p:cNvSpPr/>
            <p:nvPr/>
          </p:nvSpPr>
          <p:spPr>
            <a:xfrm>
              <a:off x="3492394" y="2479551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53" name="Freeform 152"/>
            <p:cNvSpPr/>
            <p:nvPr/>
          </p:nvSpPr>
          <p:spPr>
            <a:xfrm rot="10800000">
              <a:off x="3157496" y="2725143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54" name="Freeform 153"/>
            <p:cNvSpPr/>
            <p:nvPr/>
          </p:nvSpPr>
          <p:spPr>
            <a:xfrm flipH="1">
              <a:off x="3158892" y="248395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55" name="Freeform 154"/>
            <p:cNvSpPr/>
            <p:nvPr/>
          </p:nvSpPr>
          <p:spPr>
            <a:xfrm rot="10800000" flipH="1">
              <a:off x="3488208" y="272514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56" name="Freeform 155"/>
            <p:cNvSpPr/>
            <p:nvPr/>
          </p:nvSpPr>
          <p:spPr>
            <a:xfrm>
              <a:off x="3334455" y="2286000"/>
              <a:ext cx="136991" cy="126788"/>
            </a:xfrm>
            <a:custGeom>
              <a:avLst/>
              <a:gdLst>
                <a:gd name="connsiteX0" fmla="*/ 0 w 185980"/>
                <a:gd name="connsiteY0" fmla="*/ 0 h 6711"/>
                <a:gd name="connsiteX1" fmla="*/ 185980 w 185980"/>
                <a:gd name="connsiteY1" fmla="*/ 0 h 6711"/>
                <a:gd name="connsiteX0" fmla="*/ 2160 w 12160"/>
                <a:gd name="connsiteY0" fmla="*/ 223289 h 223707"/>
                <a:gd name="connsiteX1" fmla="*/ 12160 w 12160"/>
                <a:gd name="connsiteY1" fmla="*/ 223289 h 223707"/>
                <a:gd name="connsiteX0" fmla="*/ 1366 w 13800"/>
                <a:gd name="connsiteY0" fmla="*/ 342290 h 342290"/>
                <a:gd name="connsiteX1" fmla="*/ 11366 w 13800"/>
                <a:gd name="connsiteY1" fmla="*/ 342290 h 342290"/>
                <a:gd name="connsiteX0" fmla="*/ 1989 w 14293"/>
                <a:gd name="connsiteY0" fmla="*/ 324153 h 324153"/>
                <a:gd name="connsiteX1" fmla="*/ 11989 w 14293"/>
                <a:gd name="connsiteY1" fmla="*/ 324153 h 324153"/>
                <a:gd name="connsiteX0" fmla="*/ 2255 w 14511"/>
                <a:gd name="connsiteY0" fmla="*/ 370090 h 370090"/>
                <a:gd name="connsiteX1" fmla="*/ 12255 w 14511"/>
                <a:gd name="connsiteY1" fmla="*/ 370090 h 370090"/>
                <a:gd name="connsiteX0" fmla="*/ 2329 w 14189"/>
                <a:gd name="connsiteY0" fmla="*/ 440603 h 440603"/>
                <a:gd name="connsiteX1" fmla="*/ 12329 w 14189"/>
                <a:gd name="connsiteY1" fmla="*/ 440603 h 440603"/>
                <a:gd name="connsiteX0" fmla="*/ 2751 w 14550"/>
                <a:gd name="connsiteY0" fmla="*/ 444918 h 444918"/>
                <a:gd name="connsiteX1" fmla="*/ 12751 w 14550"/>
                <a:gd name="connsiteY1" fmla="*/ 444918 h 444918"/>
                <a:gd name="connsiteX0" fmla="*/ 2670 w 14857"/>
                <a:gd name="connsiteY0" fmla="*/ 449265 h 449265"/>
                <a:gd name="connsiteX1" fmla="*/ 12670 w 14857"/>
                <a:gd name="connsiteY1" fmla="*/ 449265 h 449265"/>
                <a:gd name="connsiteX0" fmla="*/ 2810 w 14974"/>
                <a:gd name="connsiteY0" fmla="*/ 403354 h 403354"/>
                <a:gd name="connsiteX1" fmla="*/ 12810 w 14974"/>
                <a:gd name="connsiteY1" fmla="*/ 403354 h 403354"/>
                <a:gd name="connsiteX0" fmla="*/ 2954 w 14489"/>
                <a:gd name="connsiteY0" fmla="*/ 354005 h 354005"/>
                <a:gd name="connsiteX1" fmla="*/ 12954 w 14489"/>
                <a:gd name="connsiteY1" fmla="*/ 354005 h 354005"/>
                <a:gd name="connsiteX0" fmla="*/ 1970 w 13635"/>
                <a:gd name="connsiteY0" fmla="*/ 349722 h 349722"/>
                <a:gd name="connsiteX1" fmla="*/ 11970 w 13635"/>
                <a:gd name="connsiteY1" fmla="*/ 349722 h 3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5" h="349722">
                  <a:moveTo>
                    <a:pt x="1970" y="349722"/>
                  </a:moveTo>
                  <a:cubicBezTo>
                    <a:pt x="-7474" y="-103494"/>
                    <a:pt x="20582" y="-129473"/>
                    <a:pt x="11970" y="349722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cxnSp>
          <p:nvCxnSpPr>
            <p:cNvPr id="157" name="Straight Connector 156"/>
            <p:cNvCxnSpPr/>
            <p:nvPr/>
          </p:nvCxnSpPr>
          <p:spPr>
            <a:xfrm flipV="1">
              <a:off x="3412555" y="2566283"/>
              <a:ext cx="0" cy="164658"/>
            </a:xfrm>
            <a:prstGeom prst="line">
              <a:avLst/>
            </a:pr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91" name="Group 90"/>
          <p:cNvGrpSpPr/>
          <p:nvPr/>
        </p:nvGrpSpPr>
        <p:grpSpPr>
          <a:xfrm>
            <a:off x="2269587" y="5714934"/>
            <a:ext cx="176569" cy="177183"/>
            <a:chOff x="2057400" y="2438400"/>
            <a:chExt cx="379678" cy="381000"/>
          </a:xfrm>
        </p:grpSpPr>
        <p:sp>
          <p:nvSpPr>
            <p:cNvPr id="145" name="AutoShape 568"/>
            <p:cNvSpPr>
              <a:spLocks noChangeArrowheads="1"/>
            </p:cNvSpPr>
            <p:nvPr/>
          </p:nvSpPr>
          <p:spPr bwMode="auto">
            <a:xfrm>
              <a:off x="2057400" y="2438400"/>
              <a:ext cx="379678" cy="379204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46" name="AutoShape 569"/>
            <p:cNvSpPr>
              <a:spLocks noChangeArrowheads="1"/>
            </p:cNvSpPr>
            <p:nvPr/>
          </p:nvSpPr>
          <p:spPr bwMode="auto">
            <a:xfrm rot="7281778">
              <a:off x="2057637" y="2439959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47" name="AutoShape 570"/>
            <p:cNvSpPr>
              <a:spLocks noChangeArrowheads="1"/>
            </p:cNvSpPr>
            <p:nvPr/>
          </p:nvSpPr>
          <p:spPr bwMode="auto">
            <a:xfrm rot="14395787">
              <a:off x="2057637" y="2438163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92" name="Rounded Rectangle 91"/>
          <p:cNvSpPr/>
          <p:nvPr/>
        </p:nvSpPr>
        <p:spPr>
          <a:xfrm>
            <a:off x="2957219" y="5537751"/>
            <a:ext cx="759358" cy="632798"/>
          </a:xfrm>
          <a:prstGeom prst="roundRect">
            <a:avLst>
              <a:gd name="adj" fmla="val 11074"/>
            </a:avLst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endParaRPr lang="en-US" sz="4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pSp>
        <p:nvGrpSpPr>
          <p:cNvPr id="93" name="Group 92"/>
          <p:cNvGrpSpPr/>
          <p:nvPr/>
        </p:nvGrpSpPr>
        <p:grpSpPr>
          <a:xfrm>
            <a:off x="3058466" y="6043989"/>
            <a:ext cx="506239" cy="75936"/>
            <a:chOff x="1828800" y="3733800"/>
            <a:chExt cx="1524000" cy="228600"/>
          </a:xfrm>
        </p:grpSpPr>
        <p:sp>
          <p:nvSpPr>
            <p:cNvPr id="141" name="Rectangle 140"/>
            <p:cNvSpPr/>
            <p:nvPr/>
          </p:nvSpPr>
          <p:spPr>
            <a:xfrm>
              <a:off x="1828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2209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2590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2971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3421858" y="5714934"/>
            <a:ext cx="218783" cy="202495"/>
            <a:chOff x="3075167" y="2286000"/>
            <a:chExt cx="658633" cy="609600"/>
          </a:xfrm>
        </p:grpSpPr>
        <p:sp>
          <p:nvSpPr>
            <p:cNvPr id="131" name="Oval 130"/>
            <p:cNvSpPr/>
            <p:nvPr/>
          </p:nvSpPr>
          <p:spPr>
            <a:xfrm>
              <a:off x="3322154" y="2401625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32" name="Oval 131"/>
            <p:cNvSpPr/>
            <p:nvPr/>
          </p:nvSpPr>
          <p:spPr>
            <a:xfrm>
              <a:off x="3569142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33" name="Oval 132"/>
            <p:cNvSpPr/>
            <p:nvPr/>
          </p:nvSpPr>
          <p:spPr>
            <a:xfrm>
              <a:off x="3322154" y="2730942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34" name="Oval 133"/>
            <p:cNvSpPr/>
            <p:nvPr/>
          </p:nvSpPr>
          <p:spPr>
            <a:xfrm>
              <a:off x="3075167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35" name="Freeform 134"/>
            <p:cNvSpPr/>
            <p:nvPr/>
          </p:nvSpPr>
          <p:spPr>
            <a:xfrm>
              <a:off x="3492394" y="2479551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36" name="Freeform 135"/>
            <p:cNvSpPr/>
            <p:nvPr/>
          </p:nvSpPr>
          <p:spPr>
            <a:xfrm rot="10800000">
              <a:off x="3157496" y="2725143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37" name="Freeform 136"/>
            <p:cNvSpPr/>
            <p:nvPr/>
          </p:nvSpPr>
          <p:spPr>
            <a:xfrm flipH="1">
              <a:off x="3158892" y="248395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38" name="Freeform 137"/>
            <p:cNvSpPr/>
            <p:nvPr/>
          </p:nvSpPr>
          <p:spPr>
            <a:xfrm rot="10800000" flipH="1">
              <a:off x="3488208" y="272514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39" name="Freeform 138"/>
            <p:cNvSpPr/>
            <p:nvPr/>
          </p:nvSpPr>
          <p:spPr>
            <a:xfrm>
              <a:off x="3334455" y="2286000"/>
              <a:ext cx="136991" cy="126788"/>
            </a:xfrm>
            <a:custGeom>
              <a:avLst/>
              <a:gdLst>
                <a:gd name="connsiteX0" fmla="*/ 0 w 185980"/>
                <a:gd name="connsiteY0" fmla="*/ 0 h 6711"/>
                <a:gd name="connsiteX1" fmla="*/ 185980 w 185980"/>
                <a:gd name="connsiteY1" fmla="*/ 0 h 6711"/>
                <a:gd name="connsiteX0" fmla="*/ 2160 w 12160"/>
                <a:gd name="connsiteY0" fmla="*/ 223289 h 223707"/>
                <a:gd name="connsiteX1" fmla="*/ 12160 w 12160"/>
                <a:gd name="connsiteY1" fmla="*/ 223289 h 223707"/>
                <a:gd name="connsiteX0" fmla="*/ 1366 w 13800"/>
                <a:gd name="connsiteY0" fmla="*/ 342290 h 342290"/>
                <a:gd name="connsiteX1" fmla="*/ 11366 w 13800"/>
                <a:gd name="connsiteY1" fmla="*/ 342290 h 342290"/>
                <a:gd name="connsiteX0" fmla="*/ 1989 w 14293"/>
                <a:gd name="connsiteY0" fmla="*/ 324153 h 324153"/>
                <a:gd name="connsiteX1" fmla="*/ 11989 w 14293"/>
                <a:gd name="connsiteY1" fmla="*/ 324153 h 324153"/>
                <a:gd name="connsiteX0" fmla="*/ 2255 w 14511"/>
                <a:gd name="connsiteY0" fmla="*/ 370090 h 370090"/>
                <a:gd name="connsiteX1" fmla="*/ 12255 w 14511"/>
                <a:gd name="connsiteY1" fmla="*/ 370090 h 370090"/>
                <a:gd name="connsiteX0" fmla="*/ 2329 w 14189"/>
                <a:gd name="connsiteY0" fmla="*/ 440603 h 440603"/>
                <a:gd name="connsiteX1" fmla="*/ 12329 w 14189"/>
                <a:gd name="connsiteY1" fmla="*/ 440603 h 440603"/>
                <a:gd name="connsiteX0" fmla="*/ 2751 w 14550"/>
                <a:gd name="connsiteY0" fmla="*/ 444918 h 444918"/>
                <a:gd name="connsiteX1" fmla="*/ 12751 w 14550"/>
                <a:gd name="connsiteY1" fmla="*/ 444918 h 444918"/>
                <a:gd name="connsiteX0" fmla="*/ 2670 w 14857"/>
                <a:gd name="connsiteY0" fmla="*/ 449265 h 449265"/>
                <a:gd name="connsiteX1" fmla="*/ 12670 w 14857"/>
                <a:gd name="connsiteY1" fmla="*/ 449265 h 449265"/>
                <a:gd name="connsiteX0" fmla="*/ 2810 w 14974"/>
                <a:gd name="connsiteY0" fmla="*/ 403354 h 403354"/>
                <a:gd name="connsiteX1" fmla="*/ 12810 w 14974"/>
                <a:gd name="connsiteY1" fmla="*/ 403354 h 403354"/>
                <a:gd name="connsiteX0" fmla="*/ 2954 w 14489"/>
                <a:gd name="connsiteY0" fmla="*/ 354005 h 354005"/>
                <a:gd name="connsiteX1" fmla="*/ 12954 w 14489"/>
                <a:gd name="connsiteY1" fmla="*/ 354005 h 354005"/>
                <a:gd name="connsiteX0" fmla="*/ 1970 w 13635"/>
                <a:gd name="connsiteY0" fmla="*/ 349722 h 349722"/>
                <a:gd name="connsiteX1" fmla="*/ 11970 w 13635"/>
                <a:gd name="connsiteY1" fmla="*/ 349722 h 3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5" h="349722">
                  <a:moveTo>
                    <a:pt x="1970" y="349722"/>
                  </a:moveTo>
                  <a:cubicBezTo>
                    <a:pt x="-7474" y="-103494"/>
                    <a:pt x="20582" y="-129473"/>
                    <a:pt x="11970" y="349722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cxnSp>
          <p:nvCxnSpPr>
            <p:cNvPr id="140" name="Straight Connector 139"/>
            <p:cNvCxnSpPr/>
            <p:nvPr/>
          </p:nvCxnSpPr>
          <p:spPr>
            <a:xfrm flipV="1">
              <a:off x="3404484" y="2566284"/>
              <a:ext cx="0" cy="164658"/>
            </a:xfrm>
            <a:prstGeom prst="line">
              <a:avLst/>
            </a:pr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95" name="Group 94"/>
          <p:cNvGrpSpPr/>
          <p:nvPr/>
        </p:nvGrpSpPr>
        <p:grpSpPr>
          <a:xfrm>
            <a:off x="3079569" y="5714934"/>
            <a:ext cx="176569" cy="177183"/>
            <a:chOff x="2057400" y="2438400"/>
            <a:chExt cx="379678" cy="381000"/>
          </a:xfrm>
        </p:grpSpPr>
        <p:sp>
          <p:nvSpPr>
            <p:cNvPr id="128" name="AutoShape 568"/>
            <p:cNvSpPr>
              <a:spLocks noChangeArrowheads="1"/>
            </p:cNvSpPr>
            <p:nvPr/>
          </p:nvSpPr>
          <p:spPr bwMode="auto">
            <a:xfrm>
              <a:off x="2057400" y="2438400"/>
              <a:ext cx="379678" cy="379204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29" name="AutoShape 569"/>
            <p:cNvSpPr>
              <a:spLocks noChangeArrowheads="1"/>
            </p:cNvSpPr>
            <p:nvPr/>
          </p:nvSpPr>
          <p:spPr bwMode="auto">
            <a:xfrm rot="7281778">
              <a:off x="2057637" y="2439959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30" name="AutoShape 570"/>
            <p:cNvSpPr>
              <a:spLocks noChangeArrowheads="1"/>
            </p:cNvSpPr>
            <p:nvPr/>
          </p:nvSpPr>
          <p:spPr bwMode="auto">
            <a:xfrm rot="14395787">
              <a:off x="2057637" y="2438163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96" name="Rounded Rectangle 95"/>
          <p:cNvSpPr/>
          <p:nvPr/>
        </p:nvSpPr>
        <p:spPr>
          <a:xfrm>
            <a:off x="3767200" y="5537751"/>
            <a:ext cx="759358" cy="632798"/>
          </a:xfrm>
          <a:prstGeom prst="roundRect">
            <a:avLst>
              <a:gd name="adj" fmla="val 11074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66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pSp>
        <p:nvGrpSpPr>
          <p:cNvPr id="97" name="Group 96"/>
          <p:cNvGrpSpPr/>
          <p:nvPr/>
        </p:nvGrpSpPr>
        <p:grpSpPr>
          <a:xfrm>
            <a:off x="3868448" y="6043989"/>
            <a:ext cx="506239" cy="75936"/>
            <a:chOff x="1828800" y="3733800"/>
            <a:chExt cx="1524000" cy="228600"/>
          </a:xfrm>
        </p:grpSpPr>
        <p:sp>
          <p:nvSpPr>
            <p:cNvPr id="124" name="Rectangle 123"/>
            <p:cNvSpPr/>
            <p:nvPr/>
          </p:nvSpPr>
          <p:spPr>
            <a:xfrm>
              <a:off x="1828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2209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2590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2971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4231839" y="5714934"/>
            <a:ext cx="218783" cy="202495"/>
            <a:chOff x="3075167" y="2286000"/>
            <a:chExt cx="658633" cy="609600"/>
          </a:xfrm>
        </p:grpSpPr>
        <p:sp>
          <p:nvSpPr>
            <p:cNvPr id="114" name="Oval 113"/>
            <p:cNvSpPr/>
            <p:nvPr/>
          </p:nvSpPr>
          <p:spPr>
            <a:xfrm>
              <a:off x="3322154" y="2401625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15" name="Oval 114"/>
            <p:cNvSpPr/>
            <p:nvPr/>
          </p:nvSpPr>
          <p:spPr>
            <a:xfrm>
              <a:off x="3569142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16" name="Oval 115"/>
            <p:cNvSpPr/>
            <p:nvPr/>
          </p:nvSpPr>
          <p:spPr>
            <a:xfrm>
              <a:off x="3322154" y="2730942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17" name="Oval 116"/>
            <p:cNvSpPr/>
            <p:nvPr/>
          </p:nvSpPr>
          <p:spPr>
            <a:xfrm>
              <a:off x="3075167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18" name="Freeform 117"/>
            <p:cNvSpPr/>
            <p:nvPr/>
          </p:nvSpPr>
          <p:spPr>
            <a:xfrm>
              <a:off x="3492394" y="2479551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19" name="Freeform 118"/>
            <p:cNvSpPr/>
            <p:nvPr/>
          </p:nvSpPr>
          <p:spPr>
            <a:xfrm rot="10800000">
              <a:off x="3157496" y="2725143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20" name="Freeform 119"/>
            <p:cNvSpPr/>
            <p:nvPr/>
          </p:nvSpPr>
          <p:spPr>
            <a:xfrm flipH="1">
              <a:off x="3158892" y="248395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21" name="Freeform 120"/>
            <p:cNvSpPr/>
            <p:nvPr/>
          </p:nvSpPr>
          <p:spPr>
            <a:xfrm rot="10800000" flipH="1">
              <a:off x="3488208" y="272514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22" name="Freeform 121"/>
            <p:cNvSpPr/>
            <p:nvPr/>
          </p:nvSpPr>
          <p:spPr>
            <a:xfrm>
              <a:off x="3334455" y="2286000"/>
              <a:ext cx="136991" cy="126788"/>
            </a:xfrm>
            <a:custGeom>
              <a:avLst/>
              <a:gdLst>
                <a:gd name="connsiteX0" fmla="*/ 0 w 185980"/>
                <a:gd name="connsiteY0" fmla="*/ 0 h 6711"/>
                <a:gd name="connsiteX1" fmla="*/ 185980 w 185980"/>
                <a:gd name="connsiteY1" fmla="*/ 0 h 6711"/>
                <a:gd name="connsiteX0" fmla="*/ 2160 w 12160"/>
                <a:gd name="connsiteY0" fmla="*/ 223289 h 223707"/>
                <a:gd name="connsiteX1" fmla="*/ 12160 w 12160"/>
                <a:gd name="connsiteY1" fmla="*/ 223289 h 223707"/>
                <a:gd name="connsiteX0" fmla="*/ 1366 w 13800"/>
                <a:gd name="connsiteY0" fmla="*/ 342290 h 342290"/>
                <a:gd name="connsiteX1" fmla="*/ 11366 w 13800"/>
                <a:gd name="connsiteY1" fmla="*/ 342290 h 342290"/>
                <a:gd name="connsiteX0" fmla="*/ 1989 w 14293"/>
                <a:gd name="connsiteY0" fmla="*/ 324153 h 324153"/>
                <a:gd name="connsiteX1" fmla="*/ 11989 w 14293"/>
                <a:gd name="connsiteY1" fmla="*/ 324153 h 324153"/>
                <a:gd name="connsiteX0" fmla="*/ 2255 w 14511"/>
                <a:gd name="connsiteY0" fmla="*/ 370090 h 370090"/>
                <a:gd name="connsiteX1" fmla="*/ 12255 w 14511"/>
                <a:gd name="connsiteY1" fmla="*/ 370090 h 370090"/>
                <a:gd name="connsiteX0" fmla="*/ 2329 w 14189"/>
                <a:gd name="connsiteY0" fmla="*/ 440603 h 440603"/>
                <a:gd name="connsiteX1" fmla="*/ 12329 w 14189"/>
                <a:gd name="connsiteY1" fmla="*/ 440603 h 440603"/>
                <a:gd name="connsiteX0" fmla="*/ 2751 w 14550"/>
                <a:gd name="connsiteY0" fmla="*/ 444918 h 444918"/>
                <a:gd name="connsiteX1" fmla="*/ 12751 w 14550"/>
                <a:gd name="connsiteY1" fmla="*/ 444918 h 444918"/>
                <a:gd name="connsiteX0" fmla="*/ 2670 w 14857"/>
                <a:gd name="connsiteY0" fmla="*/ 449265 h 449265"/>
                <a:gd name="connsiteX1" fmla="*/ 12670 w 14857"/>
                <a:gd name="connsiteY1" fmla="*/ 449265 h 449265"/>
                <a:gd name="connsiteX0" fmla="*/ 2810 w 14974"/>
                <a:gd name="connsiteY0" fmla="*/ 403354 h 403354"/>
                <a:gd name="connsiteX1" fmla="*/ 12810 w 14974"/>
                <a:gd name="connsiteY1" fmla="*/ 403354 h 403354"/>
                <a:gd name="connsiteX0" fmla="*/ 2954 w 14489"/>
                <a:gd name="connsiteY0" fmla="*/ 354005 h 354005"/>
                <a:gd name="connsiteX1" fmla="*/ 12954 w 14489"/>
                <a:gd name="connsiteY1" fmla="*/ 354005 h 354005"/>
                <a:gd name="connsiteX0" fmla="*/ 1970 w 13635"/>
                <a:gd name="connsiteY0" fmla="*/ 349722 h 349722"/>
                <a:gd name="connsiteX1" fmla="*/ 11970 w 13635"/>
                <a:gd name="connsiteY1" fmla="*/ 349722 h 3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5" h="349722">
                  <a:moveTo>
                    <a:pt x="1970" y="349722"/>
                  </a:moveTo>
                  <a:cubicBezTo>
                    <a:pt x="-7474" y="-103494"/>
                    <a:pt x="20582" y="-129473"/>
                    <a:pt x="11970" y="349722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cxnSp>
          <p:nvCxnSpPr>
            <p:cNvPr id="123" name="Straight Connector 122"/>
            <p:cNvCxnSpPr/>
            <p:nvPr/>
          </p:nvCxnSpPr>
          <p:spPr>
            <a:xfrm flipV="1">
              <a:off x="3404484" y="2566284"/>
              <a:ext cx="0" cy="164658"/>
            </a:xfrm>
            <a:prstGeom prst="line">
              <a:avLst/>
            </a:pr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99" name="Group 98"/>
          <p:cNvGrpSpPr/>
          <p:nvPr/>
        </p:nvGrpSpPr>
        <p:grpSpPr>
          <a:xfrm>
            <a:off x="3889551" y="5714934"/>
            <a:ext cx="176569" cy="177183"/>
            <a:chOff x="2057400" y="2438400"/>
            <a:chExt cx="379678" cy="381000"/>
          </a:xfrm>
        </p:grpSpPr>
        <p:sp>
          <p:nvSpPr>
            <p:cNvPr id="111" name="AutoShape 568"/>
            <p:cNvSpPr>
              <a:spLocks noChangeArrowheads="1"/>
            </p:cNvSpPr>
            <p:nvPr/>
          </p:nvSpPr>
          <p:spPr bwMode="auto">
            <a:xfrm>
              <a:off x="2057400" y="2438400"/>
              <a:ext cx="379678" cy="379204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12" name="AutoShape 569"/>
            <p:cNvSpPr>
              <a:spLocks noChangeArrowheads="1"/>
            </p:cNvSpPr>
            <p:nvPr/>
          </p:nvSpPr>
          <p:spPr bwMode="auto">
            <a:xfrm rot="7281778">
              <a:off x="2057637" y="2439959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13" name="AutoShape 570"/>
            <p:cNvSpPr>
              <a:spLocks noChangeArrowheads="1"/>
            </p:cNvSpPr>
            <p:nvPr/>
          </p:nvSpPr>
          <p:spPr bwMode="auto">
            <a:xfrm rot="14395787">
              <a:off x="2057637" y="2438163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pic>
        <p:nvPicPr>
          <p:cNvPr id="100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540" y="5207177"/>
            <a:ext cx="227807" cy="229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0338" y="5207177"/>
            <a:ext cx="227807" cy="229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405" y="5207177"/>
            <a:ext cx="227807" cy="229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271" y="5207177"/>
            <a:ext cx="227807" cy="229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472" y="5207177"/>
            <a:ext cx="227807" cy="229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136" y="5207177"/>
            <a:ext cx="227807" cy="229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203" y="5207177"/>
            <a:ext cx="227807" cy="229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7" name="Straight Connector 106"/>
          <p:cNvCxnSpPr/>
          <p:nvPr/>
        </p:nvCxnSpPr>
        <p:spPr>
          <a:xfrm flipH="1">
            <a:off x="3210338" y="5436503"/>
            <a:ext cx="759357" cy="224058"/>
          </a:xfrm>
          <a:prstGeom prst="line">
            <a:avLst/>
          </a:prstGeom>
          <a:ln w="28575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8" name="Freeform 107"/>
          <p:cNvSpPr/>
          <p:nvPr/>
        </p:nvSpPr>
        <p:spPr>
          <a:xfrm flipH="1" flipV="1">
            <a:off x="3488770" y="5953471"/>
            <a:ext cx="639823" cy="96741"/>
          </a:xfrm>
          <a:custGeom>
            <a:avLst/>
            <a:gdLst>
              <a:gd name="connsiteX0" fmla="*/ 1983783 w 1983783"/>
              <a:gd name="connsiteY0" fmla="*/ 25352 h 25352"/>
              <a:gd name="connsiteX1" fmla="*/ 0 w 1983783"/>
              <a:gd name="connsiteY1" fmla="*/ 25352 h 25352"/>
              <a:gd name="connsiteX0" fmla="*/ 1983783 w 1983783"/>
              <a:gd name="connsiteY0" fmla="*/ 203577 h 203577"/>
              <a:gd name="connsiteX1" fmla="*/ 0 w 1983783"/>
              <a:gd name="connsiteY1" fmla="*/ 203577 h 203577"/>
              <a:gd name="connsiteX0" fmla="*/ 1983783 w 1983783"/>
              <a:gd name="connsiteY0" fmla="*/ 283044 h 283044"/>
              <a:gd name="connsiteX1" fmla="*/ 0 w 1983783"/>
              <a:gd name="connsiteY1" fmla="*/ 283044 h 283044"/>
              <a:gd name="connsiteX0" fmla="*/ 2007031 w 2007031"/>
              <a:gd name="connsiteY0" fmla="*/ 265800 h 296797"/>
              <a:gd name="connsiteX1" fmla="*/ 0 w 2007031"/>
              <a:gd name="connsiteY1" fmla="*/ 296797 h 296797"/>
              <a:gd name="connsiteX0" fmla="*/ 2007031 w 2007031"/>
              <a:gd name="connsiteY0" fmla="*/ 306367 h 337364"/>
              <a:gd name="connsiteX1" fmla="*/ 0 w 2007031"/>
              <a:gd name="connsiteY1" fmla="*/ 337364 h 337364"/>
              <a:gd name="connsiteX0" fmla="*/ 2007031 w 2007031"/>
              <a:gd name="connsiteY0" fmla="*/ 324786 h 355783"/>
              <a:gd name="connsiteX1" fmla="*/ 0 w 2007031"/>
              <a:gd name="connsiteY1" fmla="*/ 355783 h 355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07031" h="355783">
                <a:moveTo>
                  <a:pt x="2007031" y="324786"/>
                </a:moveTo>
                <a:cubicBezTo>
                  <a:pt x="1444571" y="-30384"/>
                  <a:pt x="796872" y="-191824"/>
                  <a:pt x="0" y="355783"/>
                </a:cubicBezTo>
              </a:path>
            </a:pathLst>
          </a:custGeom>
          <a:ln w="28575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09" name="Freeform 108"/>
          <p:cNvSpPr/>
          <p:nvPr/>
        </p:nvSpPr>
        <p:spPr>
          <a:xfrm>
            <a:off x="2425669" y="5588374"/>
            <a:ext cx="609209" cy="131279"/>
          </a:xfrm>
          <a:custGeom>
            <a:avLst/>
            <a:gdLst>
              <a:gd name="connsiteX0" fmla="*/ 1983783 w 1983783"/>
              <a:gd name="connsiteY0" fmla="*/ 25352 h 25352"/>
              <a:gd name="connsiteX1" fmla="*/ 0 w 1983783"/>
              <a:gd name="connsiteY1" fmla="*/ 25352 h 25352"/>
              <a:gd name="connsiteX0" fmla="*/ 1983783 w 1983783"/>
              <a:gd name="connsiteY0" fmla="*/ 203577 h 203577"/>
              <a:gd name="connsiteX1" fmla="*/ 0 w 1983783"/>
              <a:gd name="connsiteY1" fmla="*/ 203577 h 203577"/>
              <a:gd name="connsiteX0" fmla="*/ 1983783 w 1983783"/>
              <a:gd name="connsiteY0" fmla="*/ 283044 h 283044"/>
              <a:gd name="connsiteX1" fmla="*/ 0 w 1983783"/>
              <a:gd name="connsiteY1" fmla="*/ 283044 h 283044"/>
              <a:gd name="connsiteX0" fmla="*/ 2007031 w 2007031"/>
              <a:gd name="connsiteY0" fmla="*/ 265800 h 296797"/>
              <a:gd name="connsiteX1" fmla="*/ 0 w 2007031"/>
              <a:gd name="connsiteY1" fmla="*/ 296797 h 296797"/>
              <a:gd name="connsiteX0" fmla="*/ 2007031 w 2007031"/>
              <a:gd name="connsiteY0" fmla="*/ 306367 h 337364"/>
              <a:gd name="connsiteX1" fmla="*/ 0 w 2007031"/>
              <a:gd name="connsiteY1" fmla="*/ 337364 h 337364"/>
              <a:gd name="connsiteX0" fmla="*/ 2007031 w 2007031"/>
              <a:gd name="connsiteY0" fmla="*/ 324786 h 355783"/>
              <a:gd name="connsiteX1" fmla="*/ 0 w 2007031"/>
              <a:gd name="connsiteY1" fmla="*/ 355783 h 355783"/>
              <a:gd name="connsiteX0" fmla="*/ 2007031 w 2007031"/>
              <a:gd name="connsiteY0" fmla="*/ 375253 h 406250"/>
              <a:gd name="connsiteX1" fmla="*/ 0 w 2007031"/>
              <a:gd name="connsiteY1" fmla="*/ 406250 h 406250"/>
              <a:gd name="connsiteX0" fmla="*/ 2007031 w 2007031"/>
              <a:gd name="connsiteY0" fmla="*/ 568435 h 599432"/>
              <a:gd name="connsiteX1" fmla="*/ 0 w 2007031"/>
              <a:gd name="connsiteY1" fmla="*/ 599432 h 59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07031" h="599432">
                <a:moveTo>
                  <a:pt x="2007031" y="568435"/>
                </a:moveTo>
                <a:cubicBezTo>
                  <a:pt x="1570010" y="-305928"/>
                  <a:pt x="605228" y="-72162"/>
                  <a:pt x="0" y="599432"/>
                </a:cubicBezTo>
              </a:path>
            </a:pathLst>
          </a:custGeom>
          <a:ln w="28575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10" name="Freeform 109"/>
          <p:cNvSpPr/>
          <p:nvPr/>
        </p:nvSpPr>
        <p:spPr>
          <a:xfrm rot="4899202">
            <a:off x="3593753" y="5308434"/>
            <a:ext cx="199936" cy="688468"/>
          </a:xfrm>
          <a:custGeom>
            <a:avLst/>
            <a:gdLst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22149 w 922149"/>
              <a:gd name="connsiteY0" fmla="*/ 1022888 h 1022888"/>
              <a:gd name="connsiteX1" fmla="*/ 0 w 922149"/>
              <a:gd name="connsiteY1" fmla="*/ 0 h 1022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22149" h="1022888">
                <a:moveTo>
                  <a:pt x="922149" y="1022888"/>
                </a:moveTo>
                <a:cubicBezTo>
                  <a:pt x="876945" y="548898"/>
                  <a:pt x="669011" y="198894"/>
                  <a:pt x="0" y="0"/>
                </a:cubicBezTo>
              </a:path>
            </a:pathLst>
          </a:custGeom>
          <a:ln w="28575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65" name="Rounded Rectangle 164"/>
          <p:cNvSpPr/>
          <p:nvPr/>
        </p:nvSpPr>
        <p:spPr>
          <a:xfrm>
            <a:off x="5351273" y="4660383"/>
            <a:ext cx="759357" cy="632798"/>
          </a:xfrm>
          <a:prstGeom prst="roundRect">
            <a:avLst>
              <a:gd name="adj" fmla="val 11074"/>
            </a:avLst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endParaRPr lang="en-US" sz="40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pSp>
        <p:nvGrpSpPr>
          <p:cNvPr id="166" name="Group 165"/>
          <p:cNvGrpSpPr/>
          <p:nvPr/>
        </p:nvGrpSpPr>
        <p:grpSpPr>
          <a:xfrm>
            <a:off x="5452521" y="5166621"/>
            <a:ext cx="506239" cy="75936"/>
            <a:chOff x="1828800" y="3733800"/>
            <a:chExt cx="1524000" cy="228600"/>
          </a:xfrm>
        </p:grpSpPr>
        <p:sp>
          <p:nvSpPr>
            <p:cNvPr id="235" name="Rectangle 234"/>
            <p:cNvSpPr/>
            <p:nvPr/>
          </p:nvSpPr>
          <p:spPr>
            <a:xfrm>
              <a:off x="1828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36" name="Rectangle 235"/>
            <p:cNvSpPr/>
            <p:nvPr/>
          </p:nvSpPr>
          <p:spPr>
            <a:xfrm>
              <a:off x="2209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37" name="Rectangle 236"/>
            <p:cNvSpPr/>
            <p:nvPr/>
          </p:nvSpPr>
          <p:spPr>
            <a:xfrm>
              <a:off x="2590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38" name="Rectangle 237"/>
            <p:cNvSpPr/>
            <p:nvPr/>
          </p:nvSpPr>
          <p:spPr>
            <a:xfrm>
              <a:off x="2971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grpSp>
        <p:nvGrpSpPr>
          <p:cNvPr id="167" name="Group 166"/>
          <p:cNvGrpSpPr/>
          <p:nvPr/>
        </p:nvGrpSpPr>
        <p:grpSpPr>
          <a:xfrm>
            <a:off x="5815912" y="4837566"/>
            <a:ext cx="218783" cy="202495"/>
            <a:chOff x="3075167" y="2286000"/>
            <a:chExt cx="658633" cy="609600"/>
          </a:xfrm>
        </p:grpSpPr>
        <p:sp>
          <p:nvSpPr>
            <p:cNvPr id="225" name="Oval 224"/>
            <p:cNvSpPr/>
            <p:nvPr/>
          </p:nvSpPr>
          <p:spPr>
            <a:xfrm>
              <a:off x="3322154" y="2401625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26" name="Oval 225"/>
            <p:cNvSpPr/>
            <p:nvPr/>
          </p:nvSpPr>
          <p:spPr>
            <a:xfrm>
              <a:off x="3569142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27" name="Oval 226"/>
            <p:cNvSpPr/>
            <p:nvPr/>
          </p:nvSpPr>
          <p:spPr>
            <a:xfrm>
              <a:off x="3322154" y="2730942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28" name="Oval 227"/>
            <p:cNvSpPr/>
            <p:nvPr/>
          </p:nvSpPr>
          <p:spPr>
            <a:xfrm>
              <a:off x="3075167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29" name="Freeform 228"/>
            <p:cNvSpPr/>
            <p:nvPr/>
          </p:nvSpPr>
          <p:spPr>
            <a:xfrm>
              <a:off x="3492394" y="2479551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30" name="Freeform 229"/>
            <p:cNvSpPr/>
            <p:nvPr/>
          </p:nvSpPr>
          <p:spPr>
            <a:xfrm rot="10800000">
              <a:off x="3157496" y="2725143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31" name="Freeform 230"/>
            <p:cNvSpPr/>
            <p:nvPr/>
          </p:nvSpPr>
          <p:spPr>
            <a:xfrm flipH="1">
              <a:off x="3158892" y="248395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32" name="Freeform 231"/>
            <p:cNvSpPr/>
            <p:nvPr/>
          </p:nvSpPr>
          <p:spPr>
            <a:xfrm rot="10800000" flipH="1">
              <a:off x="3488208" y="272514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33" name="Freeform 232"/>
            <p:cNvSpPr/>
            <p:nvPr/>
          </p:nvSpPr>
          <p:spPr>
            <a:xfrm>
              <a:off x="3334455" y="2286000"/>
              <a:ext cx="136991" cy="126788"/>
            </a:xfrm>
            <a:custGeom>
              <a:avLst/>
              <a:gdLst>
                <a:gd name="connsiteX0" fmla="*/ 0 w 185980"/>
                <a:gd name="connsiteY0" fmla="*/ 0 h 6711"/>
                <a:gd name="connsiteX1" fmla="*/ 185980 w 185980"/>
                <a:gd name="connsiteY1" fmla="*/ 0 h 6711"/>
                <a:gd name="connsiteX0" fmla="*/ 2160 w 12160"/>
                <a:gd name="connsiteY0" fmla="*/ 223289 h 223707"/>
                <a:gd name="connsiteX1" fmla="*/ 12160 w 12160"/>
                <a:gd name="connsiteY1" fmla="*/ 223289 h 223707"/>
                <a:gd name="connsiteX0" fmla="*/ 1366 w 13800"/>
                <a:gd name="connsiteY0" fmla="*/ 342290 h 342290"/>
                <a:gd name="connsiteX1" fmla="*/ 11366 w 13800"/>
                <a:gd name="connsiteY1" fmla="*/ 342290 h 342290"/>
                <a:gd name="connsiteX0" fmla="*/ 1989 w 14293"/>
                <a:gd name="connsiteY0" fmla="*/ 324153 h 324153"/>
                <a:gd name="connsiteX1" fmla="*/ 11989 w 14293"/>
                <a:gd name="connsiteY1" fmla="*/ 324153 h 324153"/>
                <a:gd name="connsiteX0" fmla="*/ 2255 w 14511"/>
                <a:gd name="connsiteY0" fmla="*/ 370090 h 370090"/>
                <a:gd name="connsiteX1" fmla="*/ 12255 w 14511"/>
                <a:gd name="connsiteY1" fmla="*/ 370090 h 370090"/>
                <a:gd name="connsiteX0" fmla="*/ 2329 w 14189"/>
                <a:gd name="connsiteY0" fmla="*/ 440603 h 440603"/>
                <a:gd name="connsiteX1" fmla="*/ 12329 w 14189"/>
                <a:gd name="connsiteY1" fmla="*/ 440603 h 440603"/>
                <a:gd name="connsiteX0" fmla="*/ 2751 w 14550"/>
                <a:gd name="connsiteY0" fmla="*/ 444918 h 444918"/>
                <a:gd name="connsiteX1" fmla="*/ 12751 w 14550"/>
                <a:gd name="connsiteY1" fmla="*/ 444918 h 444918"/>
                <a:gd name="connsiteX0" fmla="*/ 2670 w 14857"/>
                <a:gd name="connsiteY0" fmla="*/ 449265 h 449265"/>
                <a:gd name="connsiteX1" fmla="*/ 12670 w 14857"/>
                <a:gd name="connsiteY1" fmla="*/ 449265 h 449265"/>
                <a:gd name="connsiteX0" fmla="*/ 2810 w 14974"/>
                <a:gd name="connsiteY0" fmla="*/ 403354 h 403354"/>
                <a:gd name="connsiteX1" fmla="*/ 12810 w 14974"/>
                <a:gd name="connsiteY1" fmla="*/ 403354 h 403354"/>
                <a:gd name="connsiteX0" fmla="*/ 2954 w 14489"/>
                <a:gd name="connsiteY0" fmla="*/ 354005 h 354005"/>
                <a:gd name="connsiteX1" fmla="*/ 12954 w 14489"/>
                <a:gd name="connsiteY1" fmla="*/ 354005 h 354005"/>
                <a:gd name="connsiteX0" fmla="*/ 1970 w 13635"/>
                <a:gd name="connsiteY0" fmla="*/ 349722 h 349722"/>
                <a:gd name="connsiteX1" fmla="*/ 11970 w 13635"/>
                <a:gd name="connsiteY1" fmla="*/ 349722 h 3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5" h="349722">
                  <a:moveTo>
                    <a:pt x="1970" y="349722"/>
                  </a:moveTo>
                  <a:cubicBezTo>
                    <a:pt x="-7474" y="-103494"/>
                    <a:pt x="20582" y="-129473"/>
                    <a:pt x="11970" y="349722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cxnSp>
          <p:nvCxnSpPr>
            <p:cNvPr id="234" name="Straight Connector 233"/>
            <p:cNvCxnSpPr/>
            <p:nvPr/>
          </p:nvCxnSpPr>
          <p:spPr>
            <a:xfrm flipV="1">
              <a:off x="3412555" y="2566283"/>
              <a:ext cx="0" cy="164658"/>
            </a:xfrm>
            <a:prstGeom prst="line">
              <a:avLst/>
            </a:pr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168" name="Group 167"/>
          <p:cNvGrpSpPr/>
          <p:nvPr/>
        </p:nvGrpSpPr>
        <p:grpSpPr>
          <a:xfrm>
            <a:off x="5473623" y="4837566"/>
            <a:ext cx="176569" cy="177183"/>
            <a:chOff x="2057400" y="2438400"/>
            <a:chExt cx="379678" cy="381000"/>
          </a:xfrm>
        </p:grpSpPr>
        <p:sp>
          <p:nvSpPr>
            <p:cNvPr id="222" name="AutoShape 568"/>
            <p:cNvSpPr>
              <a:spLocks noChangeArrowheads="1"/>
            </p:cNvSpPr>
            <p:nvPr/>
          </p:nvSpPr>
          <p:spPr bwMode="auto">
            <a:xfrm>
              <a:off x="2057400" y="2438400"/>
              <a:ext cx="379678" cy="379204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23" name="AutoShape 569"/>
            <p:cNvSpPr>
              <a:spLocks noChangeArrowheads="1"/>
            </p:cNvSpPr>
            <p:nvPr/>
          </p:nvSpPr>
          <p:spPr bwMode="auto">
            <a:xfrm rot="7281778">
              <a:off x="2057637" y="2439959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24" name="AutoShape 570"/>
            <p:cNvSpPr>
              <a:spLocks noChangeArrowheads="1"/>
            </p:cNvSpPr>
            <p:nvPr/>
          </p:nvSpPr>
          <p:spPr bwMode="auto">
            <a:xfrm rot="14395787">
              <a:off x="2057637" y="2438163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169" name="Rounded Rectangle 168"/>
          <p:cNvSpPr/>
          <p:nvPr/>
        </p:nvSpPr>
        <p:spPr>
          <a:xfrm>
            <a:off x="6161255" y="4660383"/>
            <a:ext cx="759358" cy="632798"/>
          </a:xfrm>
          <a:prstGeom prst="roundRect">
            <a:avLst>
              <a:gd name="adj" fmla="val 11074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pSp>
        <p:nvGrpSpPr>
          <p:cNvPr id="170" name="Group 169"/>
          <p:cNvGrpSpPr/>
          <p:nvPr/>
        </p:nvGrpSpPr>
        <p:grpSpPr>
          <a:xfrm>
            <a:off x="6262502" y="5166621"/>
            <a:ext cx="506239" cy="75936"/>
            <a:chOff x="1828800" y="3733800"/>
            <a:chExt cx="1524000" cy="228600"/>
          </a:xfrm>
        </p:grpSpPr>
        <p:sp>
          <p:nvSpPr>
            <p:cNvPr id="218" name="Rectangle 217"/>
            <p:cNvSpPr/>
            <p:nvPr/>
          </p:nvSpPr>
          <p:spPr>
            <a:xfrm>
              <a:off x="1828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19" name="Rectangle 218"/>
            <p:cNvSpPr/>
            <p:nvPr/>
          </p:nvSpPr>
          <p:spPr>
            <a:xfrm>
              <a:off x="2209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20" name="Rectangle 219"/>
            <p:cNvSpPr/>
            <p:nvPr/>
          </p:nvSpPr>
          <p:spPr>
            <a:xfrm>
              <a:off x="2590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21" name="Rectangle 220"/>
            <p:cNvSpPr/>
            <p:nvPr/>
          </p:nvSpPr>
          <p:spPr>
            <a:xfrm>
              <a:off x="2971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grpSp>
        <p:nvGrpSpPr>
          <p:cNvPr id="171" name="Group 170"/>
          <p:cNvGrpSpPr/>
          <p:nvPr/>
        </p:nvGrpSpPr>
        <p:grpSpPr>
          <a:xfrm>
            <a:off x="6625894" y="4837566"/>
            <a:ext cx="218783" cy="202495"/>
            <a:chOff x="3075167" y="2286000"/>
            <a:chExt cx="658633" cy="609600"/>
          </a:xfrm>
        </p:grpSpPr>
        <p:sp>
          <p:nvSpPr>
            <p:cNvPr id="208" name="Oval 207"/>
            <p:cNvSpPr/>
            <p:nvPr/>
          </p:nvSpPr>
          <p:spPr>
            <a:xfrm>
              <a:off x="3322154" y="2401625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09" name="Oval 208"/>
            <p:cNvSpPr/>
            <p:nvPr/>
          </p:nvSpPr>
          <p:spPr>
            <a:xfrm>
              <a:off x="3569142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10" name="Oval 209"/>
            <p:cNvSpPr/>
            <p:nvPr/>
          </p:nvSpPr>
          <p:spPr>
            <a:xfrm>
              <a:off x="3322154" y="2730942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11" name="Oval 210"/>
            <p:cNvSpPr/>
            <p:nvPr/>
          </p:nvSpPr>
          <p:spPr>
            <a:xfrm>
              <a:off x="3075167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12" name="Freeform 211"/>
            <p:cNvSpPr/>
            <p:nvPr/>
          </p:nvSpPr>
          <p:spPr>
            <a:xfrm>
              <a:off x="3492394" y="2479551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13" name="Freeform 212"/>
            <p:cNvSpPr/>
            <p:nvPr/>
          </p:nvSpPr>
          <p:spPr>
            <a:xfrm rot="10800000">
              <a:off x="3157496" y="2725143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14" name="Freeform 213"/>
            <p:cNvSpPr/>
            <p:nvPr/>
          </p:nvSpPr>
          <p:spPr>
            <a:xfrm flipH="1">
              <a:off x="3158892" y="248395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15" name="Freeform 214"/>
            <p:cNvSpPr/>
            <p:nvPr/>
          </p:nvSpPr>
          <p:spPr>
            <a:xfrm rot="10800000" flipH="1">
              <a:off x="3488208" y="272514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16" name="Freeform 215"/>
            <p:cNvSpPr/>
            <p:nvPr/>
          </p:nvSpPr>
          <p:spPr>
            <a:xfrm>
              <a:off x="3334455" y="2286000"/>
              <a:ext cx="136991" cy="126788"/>
            </a:xfrm>
            <a:custGeom>
              <a:avLst/>
              <a:gdLst>
                <a:gd name="connsiteX0" fmla="*/ 0 w 185980"/>
                <a:gd name="connsiteY0" fmla="*/ 0 h 6711"/>
                <a:gd name="connsiteX1" fmla="*/ 185980 w 185980"/>
                <a:gd name="connsiteY1" fmla="*/ 0 h 6711"/>
                <a:gd name="connsiteX0" fmla="*/ 2160 w 12160"/>
                <a:gd name="connsiteY0" fmla="*/ 223289 h 223707"/>
                <a:gd name="connsiteX1" fmla="*/ 12160 w 12160"/>
                <a:gd name="connsiteY1" fmla="*/ 223289 h 223707"/>
                <a:gd name="connsiteX0" fmla="*/ 1366 w 13800"/>
                <a:gd name="connsiteY0" fmla="*/ 342290 h 342290"/>
                <a:gd name="connsiteX1" fmla="*/ 11366 w 13800"/>
                <a:gd name="connsiteY1" fmla="*/ 342290 h 342290"/>
                <a:gd name="connsiteX0" fmla="*/ 1989 w 14293"/>
                <a:gd name="connsiteY0" fmla="*/ 324153 h 324153"/>
                <a:gd name="connsiteX1" fmla="*/ 11989 w 14293"/>
                <a:gd name="connsiteY1" fmla="*/ 324153 h 324153"/>
                <a:gd name="connsiteX0" fmla="*/ 2255 w 14511"/>
                <a:gd name="connsiteY0" fmla="*/ 370090 h 370090"/>
                <a:gd name="connsiteX1" fmla="*/ 12255 w 14511"/>
                <a:gd name="connsiteY1" fmla="*/ 370090 h 370090"/>
                <a:gd name="connsiteX0" fmla="*/ 2329 w 14189"/>
                <a:gd name="connsiteY0" fmla="*/ 440603 h 440603"/>
                <a:gd name="connsiteX1" fmla="*/ 12329 w 14189"/>
                <a:gd name="connsiteY1" fmla="*/ 440603 h 440603"/>
                <a:gd name="connsiteX0" fmla="*/ 2751 w 14550"/>
                <a:gd name="connsiteY0" fmla="*/ 444918 h 444918"/>
                <a:gd name="connsiteX1" fmla="*/ 12751 w 14550"/>
                <a:gd name="connsiteY1" fmla="*/ 444918 h 444918"/>
                <a:gd name="connsiteX0" fmla="*/ 2670 w 14857"/>
                <a:gd name="connsiteY0" fmla="*/ 449265 h 449265"/>
                <a:gd name="connsiteX1" fmla="*/ 12670 w 14857"/>
                <a:gd name="connsiteY1" fmla="*/ 449265 h 449265"/>
                <a:gd name="connsiteX0" fmla="*/ 2810 w 14974"/>
                <a:gd name="connsiteY0" fmla="*/ 403354 h 403354"/>
                <a:gd name="connsiteX1" fmla="*/ 12810 w 14974"/>
                <a:gd name="connsiteY1" fmla="*/ 403354 h 403354"/>
                <a:gd name="connsiteX0" fmla="*/ 2954 w 14489"/>
                <a:gd name="connsiteY0" fmla="*/ 354005 h 354005"/>
                <a:gd name="connsiteX1" fmla="*/ 12954 w 14489"/>
                <a:gd name="connsiteY1" fmla="*/ 354005 h 354005"/>
                <a:gd name="connsiteX0" fmla="*/ 1970 w 13635"/>
                <a:gd name="connsiteY0" fmla="*/ 349722 h 349722"/>
                <a:gd name="connsiteX1" fmla="*/ 11970 w 13635"/>
                <a:gd name="connsiteY1" fmla="*/ 349722 h 3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5" h="349722">
                  <a:moveTo>
                    <a:pt x="1970" y="349722"/>
                  </a:moveTo>
                  <a:cubicBezTo>
                    <a:pt x="-7474" y="-103494"/>
                    <a:pt x="20582" y="-129473"/>
                    <a:pt x="11970" y="349722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cxnSp>
          <p:nvCxnSpPr>
            <p:cNvPr id="217" name="Straight Connector 216"/>
            <p:cNvCxnSpPr/>
            <p:nvPr/>
          </p:nvCxnSpPr>
          <p:spPr>
            <a:xfrm flipV="1">
              <a:off x="3404484" y="2566284"/>
              <a:ext cx="0" cy="164658"/>
            </a:xfrm>
            <a:prstGeom prst="line">
              <a:avLst/>
            </a:pr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172" name="Group 171"/>
          <p:cNvGrpSpPr/>
          <p:nvPr/>
        </p:nvGrpSpPr>
        <p:grpSpPr>
          <a:xfrm>
            <a:off x="6283605" y="4837566"/>
            <a:ext cx="176569" cy="177183"/>
            <a:chOff x="2057400" y="2438400"/>
            <a:chExt cx="379678" cy="381000"/>
          </a:xfrm>
        </p:grpSpPr>
        <p:sp>
          <p:nvSpPr>
            <p:cNvPr id="205" name="AutoShape 568"/>
            <p:cNvSpPr>
              <a:spLocks noChangeArrowheads="1"/>
            </p:cNvSpPr>
            <p:nvPr/>
          </p:nvSpPr>
          <p:spPr bwMode="auto">
            <a:xfrm>
              <a:off x="2057400" y="2438400"/>
              <a:ext cx="379678" cy="379204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06" name="AutoShape 569"/>
            <p:cNvSpPr>
              <a:spLocks noChangeArrowheads="1"/>
            </p:cNvSpPr>
            <p:nvPr/>
          </p:nvSpPr>
          <p:spPr bwMode="auto">
            <a:xfrm rot="7281778">
              <a:off x="2057637" y="2439959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07" name="AutoShape 570"/>
            <p:cNvSpPr>
              <a:spLocks noChangeArrowheads="1"/>
            </p:cNvSpPr>
            <p:nvPr/>
          </p:nvSpPr>
          <p:spPr bwMode="auto">
            <a:xfrm rot="14395787">
              <a:off x="2057637" y="2438163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173" name="Rounded Rectangle 172"/>
          <p:cNvSpPr/>
          <p:nvPr/>
        </p:nvSpPr>
        <p:spPr>
          <a:xfrm>
            <a:off x="6971236" y="4660383"/>
            <a:ext cx="759358" cy="632798"/>
          </a:xfrm>
          <a:prstGeom prst="roundRect">
            <a:avLst>
              <a:gd name="adj" fmla="val 11074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66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pSp>
        <p:nvGrpSpPr>
          <p:cNvPr id="174" name="Group 173"/>
          <p:cNvGrpSpPr/>
          <p:nvPr/>
        </p:nvGrpSpPr>
        <p:grpSpPr>
          <a:xfrm>
            <a:off x="7072484" y="5166621"/>
            <a:ext cx="506239" cy="75936"/>
            <a:chOff x="1828800" y="3733800"/>
            <a:chExt cx="1524000" cy="228600"/>
          </a:xfrm>
        </p:grpSpPr>
        <p:sp>
          <p:nvSpPr>
            <p:cNvPr id="201" name="Rectangle 200"/>
            <p:cNvSpPr/>
            <p:nvPr/>
          </p:nvSpPr>
          <p:spPr>
            <a:xfrm>
              <a:off x="1828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02" name="Rectangle 201"/>
            <p:cNvSpPr/>
            <p:nvPr/>
          </p:nvSpPr>
          <p:spPr>
            <a:xfrm>
              <a:off x="2209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03" name="Rectangle 202"/>
            <p:cNvSpPr/>
            <p:nvPr/>
          </p:nvSpPr>
          <p:spPr>
            <a:xfrm>
              <a:off x="2590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04" name="Rectangle 203"/>
            <p:cNvSpPr/>
            <p:nvPr/>
          </p:nvSpPr>
          <p:spPr>
            <a:xfrm>
              <a:off x="2971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grpSp>
        <p:nvGrpSpPr>
          <p:cNvPr id="175" name="Group 174"/>
          <p:cNvGrpSpPr/>
          <p:nvPr/>
        </p:nvGrpSpPr>
        <p:grpSpPr>
          <a:xfrm>
            <a:off x="7435875" y="4837566"/>
            <a:ext cx="218783" cy="202495"/>
            <a:chOff x="3075167" y="2286000"/>
            <a:chExt cx="658633" cy="609600"/>
          </a:xfrm>
        </p:grpSpPr>
        <p:sp>
          <p:nvSpPr>
            <p:cNvPr id="191" name="Oval 190"/>
            <p:cNvSpPr/>
            <p:nvPr/>
          </p:nvSpPr>
          <p:spPr>
            <a:xfrm>
              <a:off x="3322154" y="2401625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92" name="Oval 191"/>
            <p:cNvSpPr/>
            <p:nvPr/>
          </p:nvSpPr>
          <p:spPr>
            <a:xfrm>
              <a:off x="3569142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93" name="Oval 192"/>
            <p:cNvSpPr/>
            <p:nvPr/>
          </p:nvSpPr>
          <p:spPr>
            <a:xfrm>
              <a:off x="3322154" y="2730942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94" name="Oval 193"/>
            <p:cNvSpPr/>
            <p:nvPr/>
          </p:nvSpPr>
          <p:spPr>
            <a:xfrm>
              <a:off x="3075167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95" name="Freeform 194"/>
            <p:cNvSpPr/>
            <p:nvPr/>
          </p:nvSpPr>
          <p:spPr>
            <a:xfrm>
              <a:off x="3492394" y="2479551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96" name="Freeform 195"/>
            <p:cNvSpPr/>
            <p:nvPr/>
          </p:nvSpPr>
          <p:spPr>
            <a:xfrm rot="10800000">
              <a:off x="3157496" y="2725143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97" name="Freeform 196"/>
            <p:cNvSpPr/>
            <p:nvPr/>
          </p:nvSpPr>
          <p:spPr>
            <a:xfrm flipH="1">
              <a:off x="3158892" y="248395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98" name="Freeform 197"/>
            <p:cNvSpPr/>
            <p:nvPr/>
          </p:nvSpPr>
          <p:spPr>
            <a:xfrm rot="10800000" flipH="1">
              <a:off x="3488208" y="272514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99" name="Freeform 198"/>
            <p:cNvSpPr/>
            <p:nvPr/>
          </p:nvSpPr>
          <p:spPr>
            <a:xfrm>
              <a:off x="3334455" y="2286000"/>
              <a:ext cx="136991" cy="126788"/>
            </a:xfrm>
            <a:custGeom>
              <a:avLst/>
              <a:gdLst>
                <a:gd name="connsiteX0" fmla="*/ 0 w 185980"/>
                <a:gd name="connsiteY0" fmla="*/ 0 h 6711"/>
                <a:gd name="connsiteX1" fmla="*/ 185980 w 185980"/>
                <a:gd name="connsiteY1" fmla="*/ 0 h 6711"/>
                <a:gd name="connsiteX0" fmla="*/ 2160 w 12160"/>
                <a:gd name="connsiteY0" fmla="*/ 223289 h 223707"/>
                <a:gd name="connsiteX1" fmla="*/ 12160 w 12160"/>
                <a:gd name="connsiteY1" fmla="*/ 223289 h 223707"/>
                <a:gd name="connsiteX0" fmla="*/ 1366 w 13800"/>
                <a:gd name="connsiteY0" fmla="*/ 342290 h 342290"/>
                <a:gd name="connsiteX1" fmla="*/ 11366 w 13800"/>
                <a:gd name="connsiteY1" fmla="*/ 342290 h 342290"/>
                <a:gd name="connsiteX0" fmla="*/ 1989 w 14293"/>
                <a:gd name="connsiteY0" fmla="*/ 324153 h 324153"/>
                <a:gd name="connsiteX1" fmla="*/ 11989 w 14293"/>
                <a:gd name="connsiteY1" fmla="*/ 324153 h 324153"/>
                <a:gd name="connsiteX0" fmla="*/ 2255 w 14511"/>
                <a:gd name="connsiteY0" fmla="*/ 370090 h 370090"/>
                <a:gd name="connsiteX1" fmla="*/ 12255 w 14511"/>
                <a:gd name="connsiteY1" fmla="*/ 370090 h 370090"/>
                <a:gd name="connsiteX0" fmla="*/ 2329 w 14189"/>
                <a:gd name="connsiteY0" fmla="*/ 440603 h 440603"/>
                <a:gd name="connsiteX1" fmla="*/ 12329 w 14189"/>
                <a:gd name="connsiteY1" fmla="*/ 440603 h 440603"/>
                <a:gd name="connsiteX0" fmla="*/ 2751 w 14550"/>
                <a:gd name="connsiteY0" fmla="*/ 444918 h 444918"/>
                <a:gd name="connsiteX1" fmla="*/ 12751 w 14550"/>
                <a:gd name="connsiteY1" fmla="*/ 444918 h 444918"/>
                <a:gd name="connsiteX0" fmla="*/ 2670 w 14857"/>
                <a:gd name="connsiteY0" fmla="*/ 449265 h 449265"/>
                <a:gd name="connsiteX1" fmla="*/ 12670 w 14857"/>
                <a:gd name="connsiteY1" fmla="*/ 449265 h 449265"/>
                <a:gd name="connsiteX0" fmla="*/ 2810 w 14974"/>
                <a:gd name="connsiteY0" fmla="*/ 403354 h 403354"/>
                <a:gd name="connsiteX1" fmla="*/ 12810 w 14974"/>
                <a:gd name="connsiteY1" fmla="*/ 403354 h 403354"/>
                <a:gd name="connsiteX0" fmla="*/ 2954 w 14489"/>
                <a:gd name="connsiteY0" fmla="*/ 354005 h 354005"/>
                <a:gd name="connsiteX1" fmla="*/ 12954 w 14489"/>
                <a:gd name="connsiteY1" fmla="*/ 354005 h 354005"/>
                <a:gd name="connsiteX0" fmla="*/ 1970 w 13635"/>
                <a:gd name="connsiteY0" fmla="*/ 349722 h 349722"/>
                <a:gd name="connsiteX1" fmla="*/ 11970 w 13635"/>
                <a:gd name="connsiteY1" fmla="*/ 349722 h 3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5" h="349722">
                  <a:moveTo>
                    <a:pt x="1970" y="349722"/>
                  </a:moveTo>
                  <a:cubicBezTo>
                    <a:pt x="-7474" y="-103494"/>
                    <a:pt x="20582" y="-129473"/>
                    <a:pt x="11970" y="349722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cxnSp>
          <p:nvCxnSpPr>
            <p:cNvPr id="200" name="Straight Connector 199"/>
            <p:cNvCxnSpPr/>
            <p:nvPr/>
          </p:nvCxnSpPr>
          <p:spPr>
            <a:xfrm flipV="1">
              <a:off x="3404484" y="2566284"/>
              <a:ext cx="0" cy="164658"/>
            </a:xfrm>
            <a:prstGeom prst="line">
              <a:avLst/>
            </a:pr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176" name="Group 175"/>
          <p:cNvGrpSpPr/>
          <p:nvPr/>
        </p:nvGrpSpPr>
        <p:grpSpPr>
          <a:xfrm>
            <a:off x="7093587" y="4837566"/>
            <a:ext cx="176569" cy="177183"/>
            <a:chOff x="2057400" y="2438400"/>
            <a:chExt cx="379678" cy="381000"/>
          </a:xfrm>
        </p:grpSpPr>
        <p:sp>
          <p:nvSpPr>
            <p:cNvPr id="188" name="AutoShape 568"/>
            <p:cNvSpPr>
              <a:spLocks noChangeArrowheads="1"/>
            </p:cNvSpPr>
            <p:nvPr/>
          </p:nvSpPr>
          <p:spPr bwMode="auto">
            <a:xfrm>
              <a:off x="2057400" y="2438400"/>
              <a:ext cx="379678" cy="379204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89" name="AutoShape 569"/>
            <p:cNvSpPr>
              <a:spLocks noChangeArrowheads="1"/>
            </p:cNvSpPr>
            <p:nvPr/>
          </p:nvSpPr>
          <p:spPr bwMode="auto">
            <a:xfrm rot="7281778">
              <a:off x="2057637" y="2439959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90" name="AutoShape 570"/>
            <p:cNvSpPr>
              <a:spLocks noChangeArrowheads="1"/>
            </p:cNvSpPr>
            <p:nvPr/>
          </p:nvSpPr>
          <p:spPr bwMode="auto">
            <a:xfrm rot="14395787">
              <a:off x="2057637" y="2438163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pic>
        <p:nvPicPr>
          <p:cNvPr id="177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576" y="4329809"/>
            <a:ext cx="227807" cy="229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8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374" y="4329809"/>
            <a:ext cx="227807" cy="229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9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441" y="4329809"/>
            <a:ext cx="227807" cy="229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0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307" y="4329809"/>
            <a:ext cx="227807" cy="229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1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508" y="4329809"/>
            <a:ext cx="227807" cy="229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2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172" y="4329809"/>
            <a:ext cx="227807" cy="229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3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239" y="4329809"/>
            <a:ext cx="227807" cy="229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4" name="Straight Connector 183"/>
          <p:cNvCxnSpPr/>
          <p:nvPr/>
        </p:nvCxnSpPr>
        <p:spPr>
          <a:xfrm flipH="1">
            <a:off x="5764277" y="4559135"/>
            <a:ext cx="1409455" cy="229732"/>
          </a:xfrm>
          <a:prstGeom prst="line">
            <a:avLst/>
          </a:prstGeom>
          <a:ln w="28575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5" name="Freeform 184"/>
          <p:cNvSpPr/>
          <p:nvPr/>
        </p:nvSpPr>
        <p:spPr>
          <a:xfrm flipH="1" flipV="1">
            <a:off x="5897491" y="5076102"/>
            <a:ext cx="1435137" cy="96741"/>
          </a:xfrm>
          <a:custGeom>
            <a:avLst/>
            <a:gdLst>
              <a:gd name="connsiteX0" fmla="*/ 1983783 w 1983783"/>
              <a:gd name="connsiteY0" fmla="*/ 25352 h 25352"/>
              <a:gd name="connsiteX1" fmla="*/ 0 w 1983783"/>
              <a:gd name="connsiteY1" fmla="*/ 25352 h 25352"/>
              <a:gd name="connsiteX0" fmla="*/ 1983783 w 1983783"/>
              <a:gd name="connsiteY0" fmla="*/ 203577 h 203577"/>
              <a:gd name="connsiteX1" fmla="*/ 0 w 1983783"/>
              <a:gd name="connsiteY1" fmla="*/ 203577 h 203577"/>
              <a:gd name="connsiteX0" fmla="*/ 1983783 w 1983783"/>
              <a:gd name="connsiteY0" fmla="*/ 283044 h 283044"/>
              <a:gd name="connsiteX1" fmla="*/ 0 w 1983783"/>
              <a:gd name="connsiteY1" fmla="*/ 283044 h 283044"/>
              <a:gd name="connsiteX0" fmla="*/ 2007031 w 2007031"/>
              <a:gd name="connsiteY0" fmla="*/ 265800 h 296797"/>
              <a:gd name="connsiteX1" fmla="*/ 0 w 2007031"/>
              <a:gd name="connsiteY1" fmla="*/ 296797 h 296797"/>
              <a:gd name="connsiteX0" fmla="*/ 2007031 w 2007031"/>
              <a:gd name="connsiteY0" fmla="*/ 306367 h 337364"/>
              <a:gd name="connsiteX1" fmla="*/ 0 w 2007031"/>
              <a:gd name="connsiteY1" fmla="*/ 337364 h 337364"/>
              <a:gd name="connsiteX0" fmla="*/ 2007031 w 2007031"/>
              <a:gd name="connsiteY0" fmla="*/ 324786 h 355783"/>
              <a:gd name="connsiteX1" fmla="*/ 0 w 2007031"/>
              <a:gd name="connsiteY1" fmla="*/ 355783 h 355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07031" h="355783">
                <a:moveTo>
                  <a:pt x="2007031" y="324786"/>
                </a:moveTo>
                <a:cubicBezTo>
                  <a:pt x="1444571" y="-30384"/>
                  <a:pt x="796872" y="-191824"/>
                  <a:pt x="0" y="355783"/>
                </a:cubicBezTo>
              </a:path>
            </a:pathLst>
          </a:custGeom>
          <a:ln w="28575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86" name="Freeform 185"/>
          <p:cNvSpPr/>
          <p:nvPr/>
        </p:nvSpPr>
        <p:spPr>
          <a:xfrm rot="358164" flipH="1" flipV="1">
            <a:off x="5871292" y="5219191"/>
            <a:ext cx="661143" cy="68618"/>
          </a:xfrm>
          <a:custGeom>
            <a:avLst/>
            <a:gdLst>
              <a:gd name="connsiteX0" fmla="*/ 1983783 w 1983783"/>
              <a:gd name="connsiteY0" fmla="*/ 25352 h 25352"/>
              <a:gd name="connsiteX1" fmla="*/ 0 w 1983783"/>
              <a:gd name="connsiteY1" fmla="*/ 25352 h 25352"/>
              <a:gd name="connsiteX0" fmla="*/ 1983783 w 1983783"/>
              <a:gd name="connsiteY0" fmla="*/ 203577 h 203577"/>
              <a:gd name="connsiteX1" fmla="*/ 0 w 1983783"/>
              <a:gd name="connsiteY1" fmla="*/ 203577 h 203577"/>
              <a:gd name="connsiteX0" fmla="*/ 1983783 w 1983783"/>
              <a:gd name="connsiteY0" fmla="*/ 283044 h 283044"/>
              <a:gd name="connsiteX1" fmla="*/ 0 w 1983783"/>
              <a:gd name="connsiteY1" fmla="*/ 283044 h 283044"/>
              <a:gd name="connsiteX0" fmla="*/ 2007031 w 2007031"/>
              <a:gd name="connsiteY0" fmla="*/ 265800 h 296797"/>
              <a:gd name="connsiteX1" fmla="*/ 0 w 2007031"/>
              <a:gd name="connsiteY1" fmla="*/ 296797 h 296797"/>
              <a:gd name="connsiteX0" fmla="*/ 2007031 w 2007031"/>
              <a:gd name="connsiteY0" fmla="*/ 306367 h 337364"/>
              <a:gd name="connsiteX1" fmla="*/ 0 w 2007031"/>
              <a:gd name="connsiteY1" fmla="*/ 337364 h 337364"/>
              <a:gd name="connsiteX0" fmla="*/ 2007031 w 2007031"/>
              <a:gd name="connsiteY0" fmla="*/ 324786 h 355783"/>
              <a:gd name="connsiteX1" fmla="*/ 0 w 2007031"/>
              <a:gd name="connsiteY1" fmla="*/ 355783 h 355783"/>
              <a:gd name="connsiteX0" fmla="*/ 2007031 w 2007031"/>
              <a:gd name="connsiteY0" fmla="*/ 375253 h 406250"/>
              <a:gd name="connsiteX1" fmla="*/ 0 w 2007031"/>
              <a:gd name="connsiteY1" fmla="*/ 406250 h 406250"/>
              <a:gd name="connsiteX0" fmla="*/ 2007031 w 2007031"/>
              <a:gd name="connsiteY0" fmla="*/ 568435 h 599432"/>
              <a:gd name="connsiteX1" fmla="*/ 0 w 2007031"/>
              <a:gd name="connsiteY1" fmla="*/ 599432 h 59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07031" h="599432">
                <a:moveTo>
                  <a:pt x="2007031" y="568435"/>
                </a:moveTo>
                <a:cubicBezTo>
                  <a:pt x="1570010" y="-305928"/>
                  <a:pt x="605228" y="-72162"/>
                  <a:pt x="0" y="599432"/>
                </a:cubicBezTo>
              </a:path>
            </a:pathLst>
          </a:custGeom>
          <a:ln w="28575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87" name="Freeform 186"/>
          <p:cNvSpPr/>
          <p:nvPr/>
        </p:nvSpPr>
        <p:spPr>
          <a:xfrm rot="5105497">
            <a:off x="6482386" y="4156115"/>
            <a:ext cx="199936" cy="1234775"/>
          </a:xfrm>
          <a:custGeom>
            <a:avLst/>
            <a:gdLst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22149 w 922149"/>
              <a:gd name="connsiteY0" fmla="*/ 1022888 h 1022888"/>
              <a:gd name="connsiteX1" fmla="*/ 0 w 922149"/>
              <a:gd name="connsiteY1" fmla="*/ 0 h 1022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22149" h="1022888">
                <a:moveTo>
                  <a:pt x="922149" y="1022888"/>
                </a:moveTo>
                <a:cubicBezTo>
                  <a:pt x="876945" y="548898"/>
                  <a:pt x="669011" y="198894"/>
                  <a:pt x="0" y="0"/>
                </a:cubicBezTo>
              </a:path>
            </a:pathLst>
          </a:custGeom>
          <a:ln w="28575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40" name="Curved Down Arrow 239"/>
          <p:cNvSpPr/>
          <p:nvPr/>
        </p:nvSpPr>
        <p:spPr>
          <a:xfrm rot="15179218">
            <a:off x="962971" y="4763952"/>
            <a:ext cx="1026964" cy="497522"/>
          </a:xfrm>
          <a:prstGeom prst="curvedDownArrow">
            <a:avLst>
              <a:gd name="adj1" fmla="val 25000"/>
              <a:gd name="adj2" fmla="val 91620"/>
              <a:gd name="adj3" fmla="val 60124"/>
            </a:avLst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 smtClean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41" name="Curved Down Arrow 240"/>
          <p:cNvSpPr/>
          <p:nvPr/>
        </p:nvSpPr>
        <p:spPr>
          <a:xfrm rot="1613446">
            <a:off x="4605466" y="3771861"/>
            <a:ext cx="1026964" cy="497522"/>
          </a:xfrm>
          <a:prstGeom prst="curvedDownArrow">
            <a:avLst>
              <a:gd name="adj1" fmla="val 25000"/>
              <a:gd name="adj2" fmla="val 91620"/>
              <a:gd name="adj3" fmla="val 60124"/>
            </a:avLst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 smtClean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42" name="Curved Down Arrow 241"/>
          <p:cNvSpPr/>
          <p:nvPr/>
        </p:nvSpPr>
        <p:spPr>
          <a:xfrm rot="9371077">
            <a:off x="4811790" y="5689946"/>
            <a:ext cx="1026964" cy="497522"/>
          </a:xfrm>
          <a:prstGeom prst="curvedDownArrow">
            <a:avLst>
              <a:gd name="adj1" fmla="val 25000"/>
              <a:gd name="adj2" fmla="val 91620"/>
              <a:gd name="adj3" fmla="val 60124"/>
            </a:avLst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 smtClean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40934" y="5275339"/>
            <a:ext cx="1307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Helvetica Neue Medium" charset="0"/>
                <a:ea typeface="Helvetica Neue Medium" charset="0"/>
                <a:cs typeface="Helvetica Neue Medium" charset="0"/>
              </a:rPr>
              <a:t>View #1</a:t>
            </a:r>
          </a:p>
        </p:txBody>
      </p:sp>
      <p:sp>
        <p:nvSpPr>
          <p:cNvPr id="239" name="TextBox 238"/>
          <p:cNvSpPr txBox="1"/>
          <p:nvPr/>
        </p:nvSpPr>
        <p:spPr>
          <a:xfrm>
            <a:off x="3350741" y="6197897"/>
            <a:ext cx="13076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Helvetica Neue Medium" charset="0"/>
                <a:ea typeface="Helvetica Neue Medium" charset="0"/>
                <a:cs typeface="Helvetica Neue Medium" charset="0"/>
              </a:rPr>
              <a:t>View #2</a:t>
            </a:r>
          </a:p>
        </p:txBody>
      </p:sp>
      <p:sp>
        <p:nvSpPr>
          <p:cNvPr id="243" name="TextBox 242"/>
          <p:cNvSpPr txBox="1"/>
          <p:nvPr/>
        </p:nvSpPr>
        <p:spPr>
          <a:xfrm>
            <a:off x="3183271" y="4602042"/>
            <a:ext cx="13076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View #3</a:t>
            </a:r>
          </a:p>
        </p:txBody>
      </p:sp>
    </p:spTree>
    <p:extLst>
      <p:ext uri="{BB962C8B-B14F-4D97-AF65-F5344CB8AC3E}">
        <p14:creationId xmlns:p14="http://schemas.microsoft.com/office/powerpoint/2010/main" val="2050754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Consensus is Possible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With </a:t>
            </a:r>
            <a:r>
              <a:rPr lang="en-US" dirty="0" err="1" smtClean="0"/>
              <a:t>Paxos</a:t>
            </a:r>
            <a:r>
              <a:rPr lang="en-US" dirty="0" smtClean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58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Consensus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400" dirty="0"/>
              <a:t>Given a set of processors, each with an initial </a:t>
            </a:r>
            <a:r>
              <a:rPr lang="en-US" sz="2400" dirty="0" smtClean="0"/>
              <a:t>value:</a:t>
            </a: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2400" b="1" dirty="0" smtClean="0"/>
              <a:t>Termination: </a:t>
            </a:r>
            <a:r>
              <a:rPr lang="en-US" sz="2400" dirty="0" smtClean="0"/>
              <a:t>All non-faulty processes eventually decide on a value </a:t>
            </a:r>
            <a:r>
              <a:rPr lang="en-US" sz="2400" dirty="0" smtClean="0">
                <a:solidFill>
                  <a:srgbClr val="FF8F00"/>
                </a:solidFill>
                <a:sym typeface="Wingdings"/>
              </a:rPr>
              <a:t> Good thing that eventually should happen</a:t>
            </a:r>
            <a:endParaRPr lang="en-US" sz="2400" dirty="0" smtClean="0">
              <a:solidFill>
                <a:srgbClr val="FF8F00"/>
              </a:solidFill>
            </a:endParaRP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2400" b="1" dirty="0" smtClean="0"/>
              <a:t>Agreement: </a:t>
            </a:r>
            <a:r>
              <a:rPr lang="en-US" sz="2400" dirty="0" smtClean="0"/>
              <a:t>All processes that decide do so on the same value </a:t>
            </a:r>
            <a:r>
              <a:rPr lang="en-US" sz="2400" dirty="0" smtClean="0">
                <a:solidFill>
                  <a:srgbClr val="FF8F00"/>
                </a:solidFill>
                <a:sym typeface="Wingdings"/>
              </a:rPr>
              <a:t> Bad thing that should never happen</a:t>
            </a:r>
            <a:endParaRPr lang="en-US" sz="2400" dirty="0" smtClean="0">
              <a:solidFill>
                <a:srgbClr val="FF8F00"/>
              </a:solidFill>
            </a:endParaRP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2400" b="1" dirty="0" smtClean="0"/>
              <a:t>Validity: </a:t>
            </a:r>
            <a:r>
              <a:rPr lang="en-US" sz="2400" dirty="0" smtClean="0"/>
              <a:t>The value that has been decided must have proposed by some process </a:t>
            </a:r>
            <a:r>
              <a:rPr lang="en-US" sz="2400" dirty="0">
                <a:solidFill>
                  <a:srgbClr val="FF8F00"/>
                </a:solidFill>
                <a:sym typeface="Wingdings"/>
              </a:rPr>
              <a:t> Bad thing that should never </a:t>
            </a:r>
            <a:r>
              <a:rPr lang="en-US" sz="2400" dirty="0" smtClean="0">
                <a:solidFill>
                  <a:srgbClr val="FF8F00"/>
                </a:solidFill>
                <a:sym typeface="Wingdings"/>
              </a:rPr>
              <a:t>happen</a:t>
            </a:r>
            <a:endParaRPr lang="en-US" sz="2400" dirty="0">
              <a:solidFill>
                <a:srgbClr val="FF8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350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 vs. Liveness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600" dirty="0" smtClean="0"/>
              <a:t>Safety (bad things never happen)</a:t>
            </a:r>
          </a:p>
          <a:p>
            <a:pPr marL="914400" lvl="1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endParaRPr lang="en-US" sz="2200" dirty="0"/>
          </a:p>
          <a:p>
            <a:pPr marL="914400" lvl="1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endParaRPr lang="en-US" sz="2200" dirty="0" smtClean="0"/>
          </a:p>
          <a:p>
            <a:pPr marL="914400" lvl="1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endParaRPr lang="en-US" sz="2200" dirty="0"/>
          </a:p>
          <a:p>
            <a:pPr marL="457200" indent="-457200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600" dirty="0" smtClean="0"/>
              <a:t>Liveness (good things eventually happen)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50146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Paxos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600" dirty="0" smtClean="0"/>
              <a:t>Safety</a:t>
            </a:r>
          </a:p>
          <a:p>
            <a:pPr marL="914400" lvl="1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.HelveticaNeueDeskInterface-Regular" charset="-120"/>
              <a:buChar char="–"/>
            </a:pPr>
            <a:r>
              <a:rPr lang="en-US" sz="2200" dirty="0" smtClean="0"/>
              <a:t>Only a single value is chosen</a:t>
            </a:r>
          </a:p>
          <a:p>
            <a:pPr marL="914400" lvl="1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.HelveticaNeueDeskInterface-Regular" charset="-120"/>
              <a:buChar char="–"/>
            </a:pPr>
            <a:r>
              <a:rPr lang="en-US" sz="2200" dirty="0"/>
              <a:t>Only chosen values are learned by processes </a:t>
            </a:r>
            <a:endParaRPr lang="en-US" sz="2200" dirty="0" smtClean="0"/>
          </a:p>
          <a:p>
            <a:pPr marL="914400" lvl="1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.HelveticaNeueDeskInterface-Regular" charset="-120"/>
              <a:buChar char="–"/>
            </a:pPr>
            <a:r>
              <a:rPr lang="en-US" sz="2200" dirty="0" smtClean="0"/>
              <a:t>Only a proposed value can be chosen</a:t>
            </a:r>
          </a:p>
          <a:p>
            <a:pPr marL="457200" indent="-457200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600" dirty="0" smtClean="0"/>
              <a:t>Liveness</a:t>
            </a:r>
          </a:p>
          <a:p>
            <a:pPr marL="914400" lvl="1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.HelveticaNeueDeskInterface-Regular" charset="-120"/>
              <a:buChar char="–"/>
            </a:pPr>
            <a:r>
              <a:rPr lang="en-US" sz="2200" dirty="0" smtClean="0"/>
              <a:t>Some proposed value eventually chosen if fewer than half of processes fail</a:t>
            </a:r>
          </a:p>
          <a:p>
            <a:pPr marL="914400" lvl="1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.HelveticaNeueDeskInterface-Regular" charset="-120"/>
              <a:buChar char="–"/>
            </a:pPr>
            <a:r>
              <a:rPr lang="en-US" sz="2200" dirty="0" smtClean="0"/>
              <a:t>If </a:t>
            </a:r>
            <a:r>
              <a:rPr lang="en-US" sz="2200" dirty="0"/>
              <a:t>value is chosen, a process eventually learns </a:t>
            </a:r>
            <a:r>
              <a:rPr lang="en-US" sz="2200" dirty="0" smtClean="0"/>
              <a:t>it</a:t>
            </a:r>
            <a:endParaRPr lang="en-US" sz="2200" dirty="0">
              <a:latin typeface="Arial" charset="0"/>
              <a:ea typeface="ＭＳ Ｐゴシック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6084042" y="2338523"/>
            <a:ext cx="2796346" cy="679326"/>
            <a:chOff x="6084042" y="2338523"/>
            <a:chExt cx="2796346" cy="679326"/>
          </a:xfrm>
        </p:grpSpPr>
        <p:sp>
          <p:nvSpPr>
            <p:cNvPr id="4" name="Rectangle 3"/>
            <p:cNvSpPr/>
            <p:nvPr/>
          </p:nvSpPr>
          <p:spPr>
            <a:xfrm>
              <a:off x="7176780" y="2338523"/>
              <a:ext cx="170360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>
                  <a:latin typeface="Helvetica Neue Medium" charset="0"/>
                  <a:ea typeface="Helvetica Neue Medium" charset="0"/>
                  <a:cs typeface="Helvetica Neue Medium" charset="0"/>
                </a:rPr>
                <a:t>agreement</a:t>
              </a: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H="1">
              <a:off x="6084042" y="2629120"/>
              <a:ext cx="111664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H="1">
              <a:off x="7100578" y="2697580"/>
              <a:ext cx="152401" cy="320269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6666265" y="3334892"/>
            <a:ext cx="1668779" cy="461665"/>
            <a:chOff x="6666265" y="3334892"/>
            <a:chExt cx="1668779" cy="461665"/>
          </a:xfrm>
        </p:grpSpPr>
        <p:sp>
          <p:nvSpPr>
            <p:cNvPr id="5" name="Rectangle 4"/>
            <p:cNvSpPr/>
            <p:nvPr/>
          </p:nvSpPr>
          <p:spPr>
            <a:xfrm>
              <a:off x="7146898" y="3334892"/>
              <a:ext cx="118814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validity</a:t>
              </a:r>
              <a:endParaRPr lang="en-US" sz="2400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H="1">
              <a:off x="6666265" y="3601581"/>
              <a:ext cx="534417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6580094" y="5169647"/>
            <a:ext cx="2344729" cy="1317265"/>
            <a:chOff x="6580094" y="5169647"/>
            <a:chExt cx="2344729" cy="1317265"/>
          </a:xfrm>
        </p:grpSpPr>
        <p:sp>
          <p:nvSpPr>
            <p:cNvPr id="14" name="Rectangle 13"/>
            <p:cNvSpPr/>
            <p:nvPr/>
          </p:nvSpPr>
          <p:spPr>
            <a:xfrm>
              <a:off x="7132345" y="6025247"/>
              <a:ext cx="179247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termination</a:t>
              </a:r>
              <a:endParaRPr lang="en-US" sz="2400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H="1" flipV="1">
              <a:off x="6580094" y="6025247"/>
              <a:ext cx="566805" cy="247306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H="1" flipV="1">
              <a:off x="7699150" y="5169647"/>
              <a:ext cx="336711" cy="931458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59248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Paxos’s</a:t>
            </a:r>
            <a:r>
              <a:rPr lang="en-US" dirty="0" smtClean="0"/>
              <a:t> Safety and Liveness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Paxos</a:t>
            </a:r>
            <a:r>
              <a:rPr lang="en-US" dirty="0"/>
              <a:t> is </a:t>
            </a:r>
            <a:r>
              <a:rPr lang="en-US" dirty="0" smtClean="0"/>
              <a:t>always safe</a:t>
            </a:r>
          </a:p>
          <a:p>
            <a:endParaRPr lang="en-US" dirty="0"/>
          </a:p>
          <a:p>
            <a:r>
              <a:rPr lang="en-US" dirty="0" err="1" smtClean="0"/>
              <a:t>Paxos</a:t>
            </a:r>
            <a:r>
              <a:rPr lang="en-US" dirty="0" smtClean="0"/>
              <a:t> is very often live</a:t>
            </a:r>
          </a:p>
          <a:p>
            <a:pPr lvl="1"/>
            <a:r>
              <a:rPr lang="en-US" dirty="0" smtClean="0"/>
              <a:t>But not</a:t>
            </a:r>
            <a:r>
              <a:rPr lang="en-US" dirty="0" smtClean="0">
                <a:solidFill>
                  <a:srgbClr val="FF8F00"/>
                </a:solidFill>
              </a:rPr>
              <a:t> always</a:t>
            </a:r>
            <a:r>
              <a:rPr lang="en-US" dirty="0" smtClean="0"/>
              <a:t> live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61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Roles of a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196" y="1843547"/>
            <a:ext cx="8565204" cy="461399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Three conceptual roles</a:t>
            </a:r>
          </a:p>
          <a:p>
            <a:pPr lvl="1"/>
            <a:r>
              <a:rPr lang="en-US" sz="2400" dirty="0" smtClean="0">
                <a:solidFill>
                  <a:srgbClr val="FF8F00"/>
                </a:solidFill>
              </a:rPr>
              <a:t>Proposers</a:t>
            </a:r>
            <a:r>
              <a:rPr lang="en-US" sz="2400" dirty="0" smtClean="0"/>
              <a:t> propose values</a:t>
            </a:r>
          </a:p>
          <a:p>
            <a:pPr lvl="1"/>
            <a:r>
              <a:rPr lang="en-US" sz="2400" dirty="0" smtClean="0">
                <a:solidFill>
                  <a:srgbClr val="FF8F00"/>
                </a:solidFill>
              </a:rPr>
              <a:t>Acceptors</a:t>
            </a:r>
            <a:r>
              <a:rPr lang="en-US" sz="2400" dirty="0">
                <a:solidFill>
                  <a:srgbClr val="FF8F00"/>
                </a:solidFill>
              </a:rPr>
              <a:t> </a:t>
            </a:r>
            <a:r>
              <a:rPr lang="en-US" sz="2400" dirty="0" smtClean="0"/>
              <a:t>accept values, where </a:t>
            </a:r>
            <a:r>
              <a:rPr lang="en-US" sz="2400" dirty="0" smtClean="0"/>
              <a:t>a value is chosen </a:t>
            </a:r>
            <a:r>
              <a:rPr lang="en-US" sz="2400" dirty="0" smtClean="0"/>
              <a:t>if </a:t>
            </a:r>
            <a:r>
              <a:rPr lang="en-US" sz="2400" dirty="0" smtClean="0"/>
              <a:t>a majority </a:t>
            </a:r>
            <a:r>
              <a:rPr lang="en-US" sz="2400" dirty="0" smtClean="0"/>
              <a:t>accept</a:t>
            </a:r>
          </a:p>
          <a:p>
            <a:pPr lvl="1"/>
            <a:r>
              <a:rPr lang="en-US" sz="2400" dirty="0" smtClean="0">
                <a:solidFill>
                  <a:srgbClr val="FF8F00"/>
                </a:solidFill>
                <a:sym typeface="Wingdings"/>
              </a:rPr>
              <a:t>Learners </a:t>
            </a:r>
            <a:r>
              <a:rPr lang="en-US" sz="2400" dirty="0" smtClean="0">
                <a:sym typeface="Wingdings"/>
              </a:rPr>
              <a:t>learn the outcome (chosen value)</a:t>
            </a:r>
          </a:p>
          <a:p>
            <a:endParaRPr lang="en-US" sz="2800" dirty="0" smtClean="0">
              <a:sym typeface="Wingdings"/>
            </a:endParaRPr>
          </a:p>
          <a:p>
            <a:r>
              <a:rPr lang="en-US" sz="2800" dirty="0" smtClean="0">
                <a:sym typeface="Wingdings"/>
              </a:rPr>
              <a:t>In reality, a process can play any/all roles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25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73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Strawmen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196" y="1843547"/>
            <a:ext cx="8565204" cy="501445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3 proposers, 1 acceptor</a:t>
            </a:r>
          </a:p>
          <a:p>
            <a:pPr lvl="1"/>
            <a:r>
              <a:rPr lang="en-US" sz="2400" dirty="0" smtClean="0">
                <a:sym typeface="Wingdings"/>
              </a:rPr>
              <a:t>Acceptor accepts first value received</a:t>
            </a:r>
          </a:p>
          <a:p>
            <a:pPr lvl="1"/>
            <a:r>
              <a:rPr lang="en-US" sz="2400" dirty="0" smtClean="0">
                <a:sym typeface="Wingdings"/>
              </a:rPr>
              <a:t>No liveness </a:t>
            </a:r>
            <a:r>
              <a:rPr lang="en-US" sz="2400" dirty="0" smtClean="0">
                <a:sym typeface="Wingdings"/>
              </a:rPr>
              <a:t>with single failure</a:t>
            </a:r>
            <a:endParaRPr lang="en-US" sz="2400" dirty="0" smtClean="0">
              <a:sym typeface="Wingdings"/>
            </a:endParaRPr>
          </a:p>
          <a:p>
            <a:pPr>
              <a:lnSpc>
                <a:spcPct val="200000"/>
              </a:lnSpc>
            </a:pPr>
            <a:r>
              <a:rPr lang="en-US" sz="2800" dirty="0" smtClean="0">
                <a:sym typeface="Wingdings"/>
              </a:rPr>
              <a:t>3 </a:t>
            </a:r>
            <a:r>
              <a:rPr lang="en-US" sz="2800" dirty="0" smtClean="0">
                <a:sym typeface="Wingdings"/>
              </a:rPr>
              <a:t>proposers, </a:t>
            </a:r>
            <a:r>
              <a:rPr lang="en-US" sz="2800" dirty="0" smtClean="0">
                <a:sym typeface="Wingdings"/>
              </a:rPr>
              <a:t>3 acceptors</a:t>
            </a:r>
          </a:p>
          <a:p>
            <a:pPr lvl="1"/>
            <a:r>
              <a:rPr lang="en-US" sz="2400" dirty="0" smtClean="0">
                <a:sym typeface="Wingdings"/>
              </a:rPr>
              <a:t>Accept first value received, acceptors choose common value known by majority</a:t>
            </a:r>
          </a:p>
          <a:p>
            <a:pPr lvl="1"/>
            <a:r>
              <a:rPr lang="en-US" sz="2400" dirty="0" smtClean="0">
                <a:sym typeface="Wingdings"/>
              </a:rPr>
              <a:t>But no such majority is guaranteed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26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19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Paxos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196" y="1449421"/>
            <a:ext cx="8793804" cy="500812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Each acceptor accepts </a:t>
            </a:r>
            <a:r>
              <a:rPr lang="en-US" sz="2800" dirty="0" smtClean="0">
                <a:solidFill>
                  <a:srgbClr val="FF8F00"/>
                </a:solidFill>
              </a:rPr>
              <a:t>multiple proposals</a:t>
            </a:r>
          </a:p>
          <a:p>
            <a:pPr lvl="1"/>
            <a:r>
              <a:rPr lang="en-US" sz="2400" dirty="0" smtClean="0"/>
              <a:t>Hopefully one of multiple accepted proposals will have a majority vote (and we determine that)</a:t>
            </a:r>
          </a:p>
          <a:p>
            <a:pPr lvl="1"/>
            <a:r>
              <a:rPr lang="en-US" sz="2400" dirty="0" smtClean="0"/>
              <a:t>If not, rinse and repeat (more on this)</a:t>
            </a:r>
          </a:p>
          <a:p>
            <a:endParaRPr lang="en-US" sz="2800" dirty="0" smtClean="0"/>
          </a:p>
          <a:p>
            <a:r>
              <a:rPr lang="en-US" sz="2800" dirty="0" smtClean="0"/>
              <a:t>How </a:t>
            </a:r>
            <a:r>
              <a:rPr lang="en-US" sz="2800" dirty="0" smtClean="0"/>
              <a:t>do we select among multiple proposals?</a:t>
            </a:r>
          </a:p>
          <a:p>
            <a:pPr lvl="1"/>
            <a:r>
              <a:rPr lang="en-US" sz="2400" dirty="0" smtClean="0"/>
              <a:t>Ordering: proposal is tuple </a:t>
            </a:r>
            <a:r>
              <a:rPr lang="en-US" sz="2400" dirty="0" smtClean="0">
                <a:solidFill>
                  <a:srgbClr val="FF8F00"/>
                </a:solidFill>
              </a:rPr>
              <a:t>(proposal #, value) = (n, </a:t>
            </a:r>
            <a:r>
              <a:rPr lang="en-US" sz="2400" dirty="0">
                <a:solidFill>
                  <a:srgbClr val="FF8F00"/>
                </a:solidFill>
              </a:rPr>
              <a:t>v</a:t>
            </a:r>
            <a:r>
              <a:rPr lang="en-US" sz="2400" dirty="0" smtClean="0">
                <a:solidFill>
                  <a:srgbClr val="FF8F00"/>
                </a:solidFill>
              </a:rPr>
              <a:t>)</a:t>
            </a:r>
          </a:p>
          <a:p>
            <a:pPr lvl="1"/>
            <a:r>
              <a:rPr lang="en-US" sz="2400" dirty="0" smtClean="0"/>
              <a:t>Proposal </a:t>
            </a:r>
            <a:r>
              <a:rPr lang="en-US" sz="2400" dirty="0"/>
              <a:t># strictly increasing, globally </a:t>
            </a:r>
            <a:r>
              <a:rPr lang="en-US" sz="2400" dirty="0" smtClean="0"/>
              <a:t>unique</a:t>
            </a:r>
          </a:p>
          <a:p>
            <a:pPr lvl="1"/>
            <a:r>
              <a:rPr lang="en-US" sz="2400" dirty="0" smtClean="0"/>
              <a:t>Globally </a:t>
            </a:r>
            <a:r>
              <a:rPr lang="en-US" sz="2400" dirty="0" smtClean="0"/>
              <a:t>unique?</a:t>
            </a:r>
          </a:p>
          <a:p>
            <a:pPr lvl="2"/>
            <a:r>
              <a:rPr lang="en-US" sz="2000" dirty="0" smtClean="0"/>
              <a:t>Trick</a:t>
            </a:r>
            <a:r>
              <a:rPr lang="en-US" sz="2000" dirty="0" smtClean="0"/>
              <a:t>: set </a:t>
            </a:r>
            <a:r>
              <a:rPr lang="en-US" sz="2000" dirty="0"/>
              <a:t>low-order bits to proposer’s </a:t>
            </a:r>
            <a:r>
              <a:rPr lang="en-US" sz="2000" dirty="0" smtClean="0"/>
              <a:t>ID</a:t>
            </a:r>
            <a:endParaRPr lang="en-US" sz="2000" dirty="0"/>
          </a:p>
          <a:p>
            <a:pPr lvl="1"/>
            <a:endParaRPr lang="en-US" sz="2400" dirty="0"/>
          </a:p>
          <a:p>
            <a:endParaRPr lang="en-US" sz="2800" dirty="0" smtClean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27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811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Paxos</a:t>
            </a:r>
            <a:r>
              <a:rPr lang="en-US" dirty="0" smtClean="0"/>
              <a:t> Protocol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196" y="1449421"/>
            <a:ext cx="8793804" cy="5008124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8F00"/>
                </a:solidFill>
              </a:rPr>
              <a:t>Proposers:</a:t>
            </a:r>
            <a:endParaRPr lang="en-US" sz="2400" dirty="0">
              <a:solidFill>
                <a:srgbClr val="FF8F00"/>
              </a:solidFill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Choose a proposal number 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Ask acceptors </a:t>
            </a:r>
            <a:r>
              <a:rPr lang="en-US" dirty="0"/>
              <a:t>if </a:t>
            </a:r>
            <a:r>
              <a:rPr lang="en-US" dirty="0" smtClean="0"/>
              <a:t>any accepted proposals with </a:t>
            </a:r>
            <a:r>
              <a:rPr lang="en-US" dirty="0" err="1" smtClean="0"/>
              <a:t>n</a:t>
            </a:r>
            <a:r>
              <a:rPr lang="en-US" baseline="-25000" dirty="0" err="1"/>
              <a:t>a</a:t>
            </a:r>
            <a:r>
              <a:rPr lang="en-US" dirty="0" smtClean="0"/>
              <a:t> &lt; n</a:t>
            </a:r>
            <a:endParaRPr lang="en-US" dirty="0"/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If </a:t>
            </a:r>
            <a:r>
              <a:rPr lang="en-US" dirty="0" smtClean="0"/>
              <a:t>existing proposal </a:t>
            </a:r>
            <a:r>
              <a:rPr lang="en-US" dirty="0" err="1" smtClean="0"/>
              <a:t>v</a:t>
            </a:r>
            <a:r>
              <a:rPr lang="en-US" baseline="-25000" dirty="0" err="1"/>
              <a:t>a</a:t>
            </a:r>
            <a:r>
              <a:rPr lang="en-US" dirty="0" smtClean="0"/>
              <a:t> returned, </a:t>
            </a:r>
            <a:r>
              <a:rPr lang="en-US" dirty="0" smtClean="0"/>
              <a:t>                </a:t>
            </a:r>
            <a:br>
              <a:rPr lang="en-US" dirty="0" smtClean="0"/>
            </a:br>
            <a:r>
              <a:rPr lang="en-US" dirty="0" smtClean="0"/>
              <a:t>propose </a:t>
            </a:r>
            <a:r>
              <a:rPr lang="en-US" dirty="0" smtClean="0"/>
              <a:t>same value (n, </a:t>
            </a:r>
            <a:r>
              <a:rPr lang="en-US" dirty="0" err="1" smtClean="0"/>
              <a:t>v</a:t>
            </a:r>
            <a:r>
              <a:rPr lang="en-US" baseline="-25000" dirty="0" err="1"/>
              <a:t>a</a:t>
            </a:r>
            <a:r>
              <a:rPr lang="en-US" dirty="0" smtClean="0"/>
              <a:t>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Otherwise, propose own value (n, v)</a:t>
            </a:r>
            <a:endParaRPr lang="en-US" dirty="0"/>
          </a:p>
          <a:p>
            <a:pPr marL="457200" lvl="1" indent="0">
              <a:buNone/>
            </a:pPr>
            <a:r>
              <a:rPr lang="en-US" sz="2000" dirty="0" smtClean="0"/>
              <a:t>Note </a:t>
            </a:r>
            <a:r>
              <a:rPr lang="en-US" sz="2000" dirty="0" smtClean="0">
                <a:solidFill>
                  <a:srgbClr val="FF8F00"/>
                </a:solidFill>
              </a:rPr>
              <a:t>altruism</a:t>
            </a:r>
            <a:r>
              <a:rPr lang="en-US" sz="2000" dirty="0" smtClean="0"/>
              <a:t>: goal is to reach consensus, not “win”</a:t>
            </a:r>
          </a:p>
          <a:p>
            <a:endParaRPr lang="en-US" sz="2400" dirty="0" smtClean="0">
              <a:solidFill>
                <a:srgbClr val="FF8F00"/>
              </a:solidFill>
            </a:endParaRPr>
          </a:p>
          <a:p>
            <a:r>
              <a:rPr lang="en-US" sz="2400" dirty="0" smtClean="0">
                <a:solidFill>
                  <a:srgbClr val="FF8F00"/>
                </a:solidFill>
              </a:rPr>
              <a:t>Accepters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smtClean="0"/>
              <a:t>try to accept value with highest proposal n</a:t>
            </a:r>
          </a:p>
          <a:p>
            <a:endParaRPr lang="en-US" sz="2400" dirty="0" smtClean="0">
              <a:solidFill>
                <a:srgbClr val="FF8F00"/>
              </a:solidFill>
            </a:endParaRPr>
          </a:p>
          <a:p>
            <a:r>
              <a:rPr lang="en-US" sz="2400" dirty="0" smtClean="0">
                <a:solidFill>
                  <a:srgbClr val="FF8F00"/>
                </a:solidFill>
              </a:rPr>
              <a:t>Learners </a:t>
            </a:r>
            <a:r>
              <a:rPr lang="en-US" sz="2400" dirty="0" smtClean="0"/>
              <a:t>are passive and wait for the outcome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28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3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 err="1" smtClean="0"/>
              <a:t>Paxos</a:t>
            </a:r>
            <a:r>
              <a:rPr lang="en-US" dirty="0" smtClean="0"/>
              <a:t> Phase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2800" dirty="0" smtClean="0">
                <a:solidFill>
                  <a:srgbClr val="FF8F00"/>
                </a:solidFill>
              </a:rPr>
              <a:t>Proposer:</a:t>
            </a:r>
          </a:p>
          <a:p>
            <a:pPr lvl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400" dirty="0" smtClean="0"/>
              <a:t>Choose proposal number n, send &lt;prepare, n&gt; to acceptors</a:t>
            </a:r>
          </a:p>
          <a:p>
            <a:pPr>
              <a:spcBef>
                <a:spcPts val="1600"/>
              </a:spcBef>
              <a:spcAft>
                <a:spcPts val="400"/>
              </a:spcAft>
            </a:pPr>
            <a:r>
              <a:rPr lang="en-US" sz="2800" dirty="0" smtClean="0">
                <a:solidFill>
                  <a:srgbClr val="FF8F00"/>
                </a:solidFill>
              </a:rPr>
              <a:t>Acceptors:</a:t>
            </a:r>
          </a:p>
          <a:p>
            <a:pPr lvl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2400" dirty="0" smtClean="0"/>
              <a:t>If n </a:t>
            </a:r>
            <a:r>
              <a:rPr lang="en-US" sz="2400" dirty="0"/>
              <a:t>&gt; </a:t>
            </a:r>
            <a:r>
              <a:rPr lang="en-US" sz="2400" dirty="0" err="1" smtClean="0"/>
              <a:t>n</a:t>
            </a:r>
            <a:r>
              <a:rPr lang="en-US" sz="2400" baseline="-25000" dirty="0" err="1" smtClean="0"/>
              <a:t>h</a:t>
            </a:r>
            <a:endParaRPr lang="en-US" sz="2400" baseline="-25000" dirty="0" smtClean="0"/>
          </a:p>
          <a:p>
            <a:pPr lvl="2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dirty="0" err="1"/>
              <a:t>n</a:t>
            </a:r>
            <a:r>
              <a:rPr lang="en-US" baseline="-25000" dirty="0" err="1"/>
              <a:t>h</a:t>
            </a:r>
            <a:r>
              <a:rPr lang="en-US" dirty="0"/>
              <a:t> = n     </a:t>
            </a:r>
            <a:r>
              <a:rPr lang="en-US" sz="2000" dirty="0">
                <a:solidFill>
                  <a:srgbClr val="FF0000"/>
                </a:solidFill>
              </a:rPr>
              <a:t>← promise not to accept any new proposals n’ &lt; </a:t>
            </a:r>
            <a:r>
              <a:rPr lang="en-US" sz="2000" dirty="0" smtClean="0">
                <a:solidFill>
                  <a:srgbClr val="FF0000"/>
                </a:solidFill>
              </a:rPr>
              <a:t>n</a:t>
            </a:r>
          </a:p>
          <a:p>
            <a:pPr lvl="2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dirty="0" smtClean="0"/>
              <a:t>If no </a:t>
            </a:r>
            <a:r>
              <a:rPr lang="en-US" dirty="0"/>
              <a:t>prior proposal accepted</a:t>
            </a:r>
            <a:endParaRPr lang="en-US" sz="2400" baseline="-25000" dirty="0" smtClean="0"/>
          </a:p>
          <a:p>
            <a:pPr lvl="3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dirty="0" smtClean="0"/>
              <a:t>Reply </a:t>
            </a:r>
            <a:r>
              <a:rPr lang="en-US" dirty="0"/>
              <a:t>&lt; </a:t>
            </a:r>
            <a:r>
              <a:rPr lang="en-US" dirty="0" smtClean="0"/>
              <a:t>promise, n, </a:t>
            </a:r>
            <a:r>
              <a:rPr lang="en-US" dirty="0" err="1" smtClean="0"/>
              <a:t>Ø</a:t>
            </a:r>
            <a:r>
              <a:rPr lang="en-US" dirty="0" smtClean="0"/>
              <a:t> &gt;</a:t>
            </a:r>
          </a:p>
          <a:p>
            <a:pPr lvl="2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dirty="0" smtClean="0"/>
              <a:t>Else </a:t>
            </a:r>
          </a:p>
          <a:p>
            <a:pPr lvl="3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dirty="0"/>
              <a:t>Reply &lt; promise, n, (</a:t>
            </a:r>
            <a:r>
              <a:rPr lang="en-US" dirty="0" err="1"/>
              <a:t>n</a:t>
            </a:r>
            <a:r>
              <a:rPr lang="en-US" baseline="-25000" dirty="0" err="1"/>
              <a:t>a</a:t>
            </a:r>
            <a:r>
              <a:rPr lang="en-US" baseline="-25000" dirty="0"/>
              <a:t> , </a:t>
            </a:r>
            <a:r>
              <a:rPr lang="en-US" dirty="0" err="1"/>
              <a:t>v</a:t>
            </a:r>
            <a:r>
              <a:rPr lang="en-US" baseline="-25000" dirty="0" err="1"/>
              <a:t>a</a:t>
            </a:r>
            <a:r>
              <a:rPr lang="en-US" dirty="0"/>
              <a:t>)  </a:t>
            </a:r>
            <a:r>
              <a:rPr lang="en-US" dirty="0" smtClean="0"/>
              <a:t>&gt;</a:t>
            </a:r>
          </a:p>
          <a:p>
            <a:pPr lvl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2400" dirty="0"/>
              <a:t>E</a:t>
            </a:r>
            <a:r>
              <a:rPr lang="en-US" sz="2400" dirty="0" smtClean="0"/>
              <a:t>lse</a:t>
            </a:r>
          </a:p>
          <a:p>
            <a:pPr lvl="2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dirty="0" smtClean="0"/>
              <a:t>Reply &lt; prepare-failed &gt;</a:t>
            </a:r>
          </a:p>
          <a:p>
            <a:pPr lvl="2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endParaRPr lang="en-US" sz="2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29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37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Consensus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70000"/>
              </a:lnSpc>
            </a:pPr>
            <a:r>
              <a:rPr lang="en-US" dirty="0"/>
              <a:t>Definition:</a:t>
            </a:r>
          </a:p>
          <a:p>
            <a:pPr marL="971550" lvl="1" indent="-514350">
              <a:lnSpc>
                <a:spcPct val="170000"/>
              </a:lnSpc>
              <a:buFont typeface="+mj-lt"/>
              <a:buAutoNum type="arabicPeriod"/>
            </a:pPr>
            <a:r>
              <a:rPr lang="en-US" sz="2800" dirty="0"/>
              <a:t>A general agreement about something </a:t>
            </a:r>
          </a:p>
          <a:p>
            <a:pPr marL="971550" lvl="1" indent="-514350">
              <a:lnSpc>
                <a:spcPct val="100000"/>
              </a:lnSpc>
              <a:buFont typeface="+mj-lt"/>
              <a:buAutoNum type="arabicPeriod"/>
            </a:pPr>
            <a:r>
              <a:rPr lang="en-US" sz="2800" dirty="0"/>
              <a:t>An idea or opinion that is shared by all the people in a </a:t>
            </a:r>
            <a:r>
              <a:rPr lang="en-US" sz="2800" dirty="0" smtClean="0"/>
              <a:t>group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8180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Paxos</a:t>
            </a:r>
            <a:r>
              <a:rPr lang="en-US" dirty="0" smtClean="0"/>
              <a:t> Phase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8F00"/>
                </a:solidFill>
              </a:rPr>
              <a:t>Proposer:</a:t>
            </a:r>
          </a:p>
          <a:p>
            <a:pPr lvl="1"/>
            <a:r>
              <a:rPr lang="en-US" sz="2400" dirty="0" smtClean="0"/>
              <a:t>If receive promise from </a:t>
            </a:r>
            <a:r>
              <a:rPr lang="en-US" sz="2400" dirty="0" smtClean="0">
                <a:solidFill>
                  <a:srgbClr val="FF8F00"/>
                </a:solidFill>
              </a:rPr>
              <a:t>majority</a:t>
            </a:r>
            <a:r>
              <a:rPr lang="en-US" sz="2400" dirty="0" smtClean="0"/>
              <a:t> of acceptors, </a:t>
            </a:r>
          </a:p>
          <a:p>
            <a:pPr lvl="2">
              <a:spcAft>
                <a:spcPts val="400"/>
              </a:spcAft>
            </a:pPr>
            <a:r>
              <a:rPr lang="en-US" dirty="0" smtClean="0"/>
              <a:t>Determine </a:t>
            </a:r>
            <a:r>
              <a:rPr lang="en-US" dirty="0" err="1" smtClean="0"/>
              <a:t>v</a:t>
            </a:r>
            <a:r>
              <a:rPr lang="en-US" baseline="-25000" dirty="0" err="1"/>
              <a:t>a</a:t>
            </a:r>
            <a:r>
              <a:rPr lang="en-US" dirty="0" smtClean="0"/>
              <a:t> returned with highest </a:t>
            </a:r>
            <a:r>
              <a:rPr lang="en-US" dirty="0" err="1" smtClean="0"/>
              <a:t>n</a:t>
            </a:r>
            <a:r>
              <a:rPr lang="en-US" baseline="-25000" dirty="0" err="1"/>
              <a:t>a</a:t>
            </a:r>
            <a:r>
              <a:rPr lang="en-US" dirty="0" smtClean="0"/>
              <a:t>, if exists</a:t>
            </a:r>
          </a:p>
          <a:p>
            <a:pPr lvl="2">
              <a:spcAft>
                <a:spcPts val="400"/>
              </a:spcAft>
            </a:pPr>
            <a:r>
              <a:rPr lang="en-US" dirty="0" smtClean="0"/>
              <a:t>Send  &lt;accept, (n, </a:t>
            </a:r>
            <a:r>
              <a:rPr lang="en-US" dirty="0" err="1" smtClean="0"/>
              <a:t>v</a:t>
            </a:r>
            <a:r>
              <a:rPr lang="en-US" baseline="-25000" dirty="0" err="1"/>
              <a:t>a</a:t>
            </a:r>
            <a:r>
              <a:rPr lang="en-US" dirty="0" smtClean="0"/>
              <a:t> || v)&gt;  to acceptors</a:t>
            </a:r>
          </a:p>
          <a:p>
            <a:r>
              <a:rPr lang="en-US" sz="2800" dirty="0" smtClean="0">
                <a:solidFill>
                  <a:srgbClr val="FF8F00"/>
                </a:solidFill>
              </a:rPr>
              <a:t>Acceptors</a:t>
            </a:r>
            <a:r>
              <a:rPr lang="en-US" sz="2800" dirty="0" smtClean="0">
                <a:solidFill>
                  <a:srgbClr val="FF8F00"/>
                </a:solidFill>
              </a:rPr>
              <a:t>:</a:t>
            </a:r>
          </a:p>
          <a:p>
            <a:pPr lvl="1"/>
            <a:r>
              <a:rPr lang="en-US" sz="2400" dirty="0" smtClean="0"/>
              <a:t>Upon receiving (n, v),  if n ≥ </a:t>
            </a:r>
            <a:r>
              <a:rPr lang="en-US" sz="2400" dirty="0" err="1" smtClean="0"/>
              <a:t>n</a:t>
            </a:r>
            <a:r>
              <a:rPr lang="en-US" sz="2400" baseline="-25000" dirty="0" err="1" smtClean="0"/>
              <a:t>h</a:t>
            </a:r>
            <a:r>
              <a:rPr lang="en-US" sz="2400" dirty="0" smtClean="0"/>
              <a:t>,</a:t>
            </a:r>
          </a:p>
          <a:p>
            <a:pPr lvl="2"/>
            <a:r>
              <a:rPr lang="en-US" dirty="0"/>
              <a:t>A</a:t>
            </a:r>
            <a:r>
              <a:rPr lang="en-US" dirty="0" smtClean="0"/>
              <a:t>ccept proposal and notify learner(s)</a:t>
            </a:r>
          </a:p>
          <a:p>
            <a:pPr marL="1371600" lvl="3" indent="0">
              <a:buNone/>
            </a:pPr>
            <a:r>
              <a:rPr lang="en-US" sz="2400" dirty="0" err="1" smtClean="0"/>
              <a:t>n</a:t>
            </a:r>
            <a:r>
              <a:rPr lang="en-US" sz="2400" baseline="-25000" dirty="0" err="1" smtClean="0"/>
              <a:t>a</a:t>
            </a:r>
            <a:r>
              <a:rPr lang="en-US" sz="2400" dirty="0" smtClean="0"/>
              <a:t> = </a:t>
            </a:r>
            <a:r>
              <a:rPr lang="en-US" sz="2400" dirty="0" err="1" smtClean="0"/>
              <a:t>n</a:t>
            </a:r>
            <a:r>
              <a:rPr lang="en-US" sz="2400" baseline="-25000" dirty="0" err="1" smtClean="0"/>
              <a:t>h</a:t>
            </a:r>
            <a:r>
              <a:rPr lang="en-US" sz="2400" dirty="0" smtClean="0"/>
              <a:t> = n</a:t>
            </a:r>
          </a:p>
          <a:p>
            <a:pPr marL="1371600" lvl="3" indent="0">
              <a:buNone/>
            </a:pPr>
            <a:r>
              <a:rPr lang="en-US" sz="2400" dirty="0" err="1"/>
              <a:t>v</a:t>
            </a:r>
            <a:r>
              <a:rPr lang="en-US" sz="2400" baseline="-25000" dirty="0" err="1" smtClean="0"/>
              <a:t>a</a:t>
            </a:r>
            <a:r>
              <a:rPr lang="en-US" sz="2400" dirty="0" smtClean="0"/>
              <a:t> = v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30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616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Paxos</a:t>
            </a:r>
            <a:r>
              <a:rPr lang="en-US" dirty="0" smtClean="0"/>
              <a:t> Phase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8F00"/>
                </a:solidFill>
              </a:rPr>
              <a:t>Learners</a:t>
            </a:r>
            <a:r>
              <a:rPr lang="en-US" dirty="0" smtClean="0"/>
              <a:t> need to know which value chosen</a:t>
            </a:r>
          </a:p>
          <a:p>
            <a:r>
              <a:rPr lang="en-US" dirty="0" smtClean="0"/>
              <a:t>Approach #1</a:t>
            </a:r>
          </a:p>
          <a:p>
            <a:pPr lvl="1"/>
            <a:r>
              <a:rPr lang="en-US" dirty="0" smtClean="0"/>
              <a:t>Each acceptor notifies all learners</a:t>
            </a:r>
          </a:p>
          <a:p>
            <a:pPr lvl="1"/>
            <a:r>
              <a:rPr lang="en-US" dirty="0" smtClean="0"/>
              <a:t>More expensive</a:t>
            </a:r>
          </a:p>
          <a:p>
            <a:r>
              <a:rPr lang="en-US" dirty="0" smtClean="0"/>
              <a:t>Approach #2</a:t>
            </a:r>
          </a:p>
          <a:p>
            <a:pPr lvl="1"/>
            <a:r>
              <a:rPr lang="en-US" dirty="0" smtClean="0"/>
              <a:t>Elect a “distinguished learner”</a:t>
            </a:r>
          </a:p>
          <a:p>
            <a:pPr lvl="1"/>
            <a:r>
              <a:rPr lang="en-US" dirty="0" smtClean="0"/>
              <a:t>Acceptors notify elected learner, which informs others</a:t>
            </a:r>
          </a:p>
          <a:p>
            <a:pPr lvl="1"/>
            <a:r>
              <a:rPr lang="en-US" dirty="0" smtClean="0"/>
              <a:t>Failure-prone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31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501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>
                <a:ea typeface="Helvetica Neue Medium" charset="0"/>
                <a:cs typeface="Helvetica Neue Medium" charset="0"/>
              </a:rPr>
              <a:pPr>
                <a:defRPr/>
              </a:pPr>
              <a:t>32</a:t>
            </a:fld>
            <a:endParaRPr lang="en-US">
              <a:ea typeface="Helvetica Neue Medium" charset="0"/>
              <a:cs typeface="Helvetica Neue Medium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ea typeface="Helvetica Neue Medium" charset="0"/>
                <a:cs typeface="Helvetica Neue Medium" charset="0"/>
              </a:rPr>
              <a:t>Paxos</a:t>
            </a:r>
            <a:r>
              <a:rPr lang="en-US" dirty="0" smtClean="0">
                <a:ea typeface="Helvetica Neue Medium" charset="0"/>
                <a:cs typeface="Helvetica Neue Medium" charset="0"/>
              </a:rPr>
              <a:t>:  Well-behaved Run</a:t>
            </a:r>
            <a:endParaRPr lang="en-US" dirty="0">
              <a:ea typeface="Helvetica Neue Medium" charset="0"/>
              <a:cs typeface="Helvetica Neue Medium" charset="0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5455300" y="2055952"/>
            <a:ext cx="2224259" cy="3205042"/>
            <a:chOff x="5455300" y="2055952"/>
            <a:chExt cx="2224259" cy="3205042"/>
          </a:xfrm>
        </p:grpSpPr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5455300" y="4891662"/>
              <a:ext cx="2178802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dirty="0">
                  <a:solidFill>
                    <a:srgbClr val="00206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&lt;</a:t>
              </a:r>
              <a:r>
                <a:rPr lang="en-US" altLang="en-US" dirty="0" smtClean="0">
                  <a:solidFill>
                    <a:srgbClr val="00206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accepted, (1 </a:t>
              </a:r>
              <a:r>
                <a:rPr lang="en-US" altLang="en-US" dirty="0">
                  <a:solidFill>
                    <a:srgbClr val="00206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,v</a:t>
              </a:r>
              <a:r>
                <a:rPr lang="en-US" altLang="en-US" baseline="-25000" dirty="0">
                  <a:solidFill>
                    <a:srgbClr val="00206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1</a:t>
              </a:r>
              <a:r>
                <a:rPr lang="en-US" altLang="en-US" dirty="0" smtClean="0">
                  <a:solidFill>
                    <a:srgbClr val="00206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)&gt;</a:t>
              </a:r>
              <a:endParaRPr lang="en-US" altLang="en-US" dirty="0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>
              <a:off x="6023211" y="2436952"/>
              <a:ext cx="990600" cy="1752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auto">
            <a:xfrm>
              <a:off x="6099410" y="2360751"/>
              <a:ext cx="934867" cy="60960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6" name="Line 14"/>
            <p:cNvSpPr>
              <a:spLocks noChangeShapeType="1"/>
            </p:cNvSpPr>
            <p:nvPr/>
          </p:nvSpPr>
          <p:spPr bwMode="auto">
            <a:xfrm flipV="1">
              <a:off x="6175611" y="2284552"/>
              <a:ext cx="8229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7" name="Line 15"/>
            <p:cNvSpPr>
              <a:spLocks noChangeShapeType="1"/>
            </p:cNvSpPr>
            <p:nvPr/>
          </p:nvSpPr>
          <p:spPr bwMode="auto">
            <a:xfrm>
              <a:off x="6099411" y="4646752"/>
              <a:ext cx="10668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auto">
            <a:xfrm flipV="1">
              <a:off x="6023211" y="2384506"/>
              <a:ext cx="1011067" cy="203364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9" name="Oval 17"/>
            <p:cNvSpPr>
              <a:spLocks noChangeArrowheads="1"/>
            </p:cNvSpPr>
            <p:nvPr/>
          </p:nvSpPr>
          <p:spPr bwMode="auto">
            <a:xfrm>
              <a:off x="7222359" y="2055952"/>
              <a:ext cx="457200" cy="4572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altLang="en-US" dirty="0">
                  <a:solidFill>
                    <a:srgbClr val="00206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1</a:t>
              </a:r>
            </a:p>
          </p:txBody>
        </p:sp>
        <p:sp>
          <p:nvSpPr>
            <p:cNvPr id="20" name="Oval 18"/>
            <p:cNvSpPr>
              <a:spLocks noChangeArrowheads="1"/>
            </p:cNvSpPr>
            <p:nvPr/>
          </p:nvSpPr>
          <p:spPr bwMode="auto">
            <a:xfrm>
              <a:off x="7222359" y="2817952"/>
              <a:ext cx="457200" cy="4572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altLang="en-US">
                  <a:solidFill>
                    <a:srgbClr val="00206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2</a:t>
              </a:r>
            </a:p>
          </p:txBody>
        </p:sp>
        <p:sp>
          <p:nvSpPr>
            <p:cNvPr id="21" name="Oval 19"/>
            <p:cNvSpPr>
              <a:spLocks noChangeArrowheads="1"/>
            </p:cNvSpPr>
            <p:nvPr/>
          </p:nvSpPr>
          <p:spPr bwMode="auto">
            <a:xfrm>
              <a:off x="7222359" y="4341952"/>
              <a:ext cx="457200" cy="4572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altLang="en-US">
                  <a:solidFill>
                    <a:srgbClr val="00206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n</a:t>
              </a:r>
            </a:p>
          </p:txBody>
        </p:sp>
        <p:sp>
          <p:nvSpPr>
            <p:cNvPr id="22" name="Text Box 20"/>
            <p:cNvSpPr txBox="1">
              <a:spLocks noChangeArrowheads="1"/>
            </p:cNvSpPr>
            <p:nvPr/>
          </p:nvSpPr>
          <p:spPr bwMode="auto">
            <a:xfrm>
              <a:off x="7298559" y="3198952"/>
              <a:ext cx="304800" cy="1006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 sz="2000">
                  <a:solidFill>
                    <a:schemeClr val="folHlink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.</a:t>
              </a:r>
            </a:p>
            <a:p>
              <a:pPr algn="ctr"/>
              <a:r>
                <a:rPr lang="en-US" altLang="en-US" sz="2000">
                  <a:solidFill>
                    <a:schemeClr val="folHlink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.</a:t>
              </a:r>
            </a:p>
            <a:p>
              <a:pPr algn="ctr"/>
              <a:r>
                <a:rPr lang="en-US" altLang="en-US" sz="2000">
                  <a:solidFill>
                    <a:schemeClr val="folHlink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.</a:t>
              </a:r>
            </a:p>
          </p:txBody>
        </p:sp>
        <p:sp>
          <p:nvSpPr>
            <p:cNvPr id="23" name="Line 21"/>
            <p:cNvSpPr>
              <a:spLocks noChangeShapeType="1"/>
            </p:cNvSpPr>
            <p:nvPr/>
          </p:nvSpPr>
          <p:spPr bwMode="auto">
            <a:xfrm flipV="1">
              <a:off x="6023211" y="3154842"/>
              <a:ext cx="1139825" cy="14157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25" name="Text Box 23"/>
          <p:cNvSpPr txBox="1">
            <a:spLocks noChangeArrowheads="1"/>
          </p:cNvSpPr>
          <p:nvPr/>
        </p:nvSpPr>
        <p:spPr bwMode="auto">
          <a:xfrm>
            <a:off x="5745357" y="537686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endParaRPr lang="en-US" alt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457309" y="2055952"/>
            <a:ext cx="2212266" cy="2743200"/>
            <a:chOff x="457309" y="2055952"/>
            <a:chExt cx="2212266" cy="2743200"/>
          </a:xfrm>
        </p:grpSpPr>
        <p:sp>
          <p:nvSpPr>
            <p:cNvPr id="27" name="Oval 25"/>
            <p:cNvSpPr>
              <a:spLocks noChangeArrowheads="1"/>
            </p:cNvSpPr>
            <p:nvPr/>
          </p:nvSpPr>
          <p:spPr bwMode="auto">
            <a:xfrm>
              <a:off x="840775" y="2055952"/>
              <a:ext cx="457200" cy="4572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altLang="en-US" dirty="0">
                  <a:solidFill>
                    <a:srgbClr val="00206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1</a:t>
              </a:r>
            </a:p>
          </p:txBody>
        </p:sp>
        <p:sp>
          <p:nvSpPr>
            <p:cNvPr id="28" name="Line 26"/>
            <p:cNvSpPr>
              <a:spLocks noChangeShapeType="1"/>
            </p:cNvSpPr>
            <p:nvPr/>
          </p:nvSpPr>
          <p:spPr bwMode="auto">
            <a:xfrm flipV="1">
              <a:off x="1374175" y="2284552"/>
              <a:ext cx="6858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9" name="Line 27"/>
            <p:cNvSpPr>
              <a:spLocks noChangeShapeType="1"/>
            </p:cNvSpPr>
            <p:nvPr/>
          </p:nvSpPr>
          <p:spPr bwMode="auto">
            <a:xfrm>
              <a:off x="1297975" y="2436952"/>
              <a:ext cx="762000" cy="457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auto">
            <a:xfrm>
              <a:off x="2212375" y="2055952"/>
              <a:ext cx="457200" cy="457200"/>
            </a:xfrm>
            <a:prstGeom prst="ellipse">
              <a:avLst/>
            </a:prstGeom>
            <a:ln>
              <a:solidFill>
                <a:srgbClr val="002060"/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altLang="en-US">
                  <a:solidFill>
                    <a:srgbClr val="00206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1</a:t>
              </a:r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auto">
            <a:xfrm>
              <a:off x="2212375" y="2817952"/>
              <a:ext cx="457200" cy="457200"/>
            </a:xfrm>
            <a:prstGeom prst="ellipse">
              <a:avLst/>
            </a:prstGeom>
            <a:ln>
              <a:solidFill>
                <a:srgbClr val="002060"/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altLang="en-US" dirty="0">
                  <a:solidFill>
                    <a:srgbClr val="00206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2</a:t>
              </a:r>
            </a:p>
          </p:txBody>
        </p:sp>
        <p:sp>
          <p:nvSpPr>
            <p:cNvPr id="32" name="Oval 30"/>
            <p:cNvSpPr>
              <a:spLocks noChangeArrowheads="1"/>
            </p:cNvSpPr>
            <p:nvPr/>
          </p:nvSpPr>
          <p:spPr bwMode="auto">
            <a:xfrm>
              <a:off x="2212375" y="4341952"/>
              <a:ext cx="457200" cy="457200"/>
            </a:xfrm>
            <a:prstGeom prst="ellipse">
              <a:avLst/>
            </a:prstGeom>
            <a:ln>
              <a:solidFill>
                <a:srgbClr val="002060"/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altLang="en-US" dirty="0">
                  <a:solidFill>
                    <a:srgbClr val="00206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n</a:t>
              </a:r>
            </a:p>
          </p:txBody>
        </p:sp>
        <p:sp>
          <p:nvSpPr>
            <p:cNvPr id="33" name="Line 31"/>
            <p:cNvSpPr>
              <a:spLocks noChangeShapeType="1"/>
            </p:cNvSpPr>
            <p:nvPr/>
          </p:nvSpPr>
          <p:spPr bwMode="auto">
            <a:xfrm>
              <a:off x="1221775" y="2513152"/>
              <a:ext cx="990600" cy="1752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34" name="Text Box 32"/>
            <p:cNvSpPr txBox="1">
              <a:spLocks noChangeArrowheads="1"/>
            </p:cNvSpPr>
            <p:nvPr/>
          </p:nvSpPr>
          <p:spPr bwMode="auto">
            <a:xfrm>
              <a:off x="2288575" y="3198952"/>
              <a:ext cx="304800" cy="1006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 sz="2000">
                  <a:solidFill>
                    <a:schemeClr val="folHlink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.</a:t>
              </a:r>
            </a:p>
            <a:p>
              <a:pPr algn="ctr"/>
              <a:r>
                <a:rPr lang="en-US" altLang="en-US" sz="2000">
                  <a:solidFill>
                    <a:schemeClr val="folHlink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.</a:t>
              </a:r>
            </a:p>
            <a:p>
              <a:pPr algn="ctr"/>
              <a:r>
                <a:rPr lang="en-US" altLang="en-US" sz="2000">
                  <a:solidFill>
                    <a:schemeClr val="folHlink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.</a:t>
              </a:r>
            </a:p>
          </p:txBody>
        </p:sp>
        <p:sp>
          <p:nvSpPr>
            <p:cNvPr id="35" name="Text Box 33"/>
            <p:cNvSpPr txBox="1">
              <a:spLocks noChangeArrowheads="1"/>
            </p:cNvSpPr>
            <p:nvPr/>
          </p:nvSpPr>
          <p:spPr bwMode="auto">
            <a:xfrm>
              <a:off x="457309" y="4054989"/>
              <a:ext cx="1538883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dirty="0" smtClean="0">
                  <a:solidFill>
                    <a:srgbClr val="00206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&lt;prepare, 1&gt;</a:t>
              </a:r>
              <a:endParaRPr lang="en-US" altLang="en-US" dirty="0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2745775" y="2055952"/>
            <a:ext cx="1801865" cy="2374196"/>
            <a:chOff x="2745775" y="2055952"/>
            <a:chExt cx="1801865" cy="2374196"/>
          </a:xfrm>
        </p:grpSpPr>
        <p:sp>
          <p:nvSpPr>
            <p:cNvPr id="5" name="Oval 3"/>
            <p:cNvSpPr>
              <a:spLocks noChangeArrowheads="1"/>
            </p:cNvSpPr>
            <p:nvPr/>
          </p:nvSpPr>
          <p:spPr bwMode="auto">
            <a:xfrm>
              <a:off x="3864712" y="2055952"/>
              <a:ext cx="457200" cy="4572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altLang="en-US" dirty="0">
                  <a:solidFill>
                    <a:srgbClr val="00206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1</a:t>
              </a:r>
            </a:p>
          </p:txBody>
        </p:sp>
        <p:sp>
          <p:nvSpPr>
            <p:cNvPr id="36" name="Line 34"/>
            <p:cNvSpPr>
              <a:spLocks noChangeShapeType="1"/>
            </p:cNvSpPr>
            <p:nvPr/>
          </p:nvSpPr>
          <p:spPr bwMode="auto">
            <a:xfrm flipV="1">
              <a:off x="2745775" y="2669561"/>
              <a:ext cx="1188866" cy="167640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37" name="Line 35"/>
            <p:cNvSpPr>
              <a:spLocks noChangeShapeType="1"/>
            </p:cNvSpPr>
            <p:nvPr/>
          </p:nvSpPr>
          <p:spPr bwMode="auto">
            <a:xfrm flipV="1">
              <a:off x="2773849" y="2513152"/>
              <a:ext cx="990600" cy="533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38" name="Line 36"/>
            <p:cNvSpPr>
              <a:spLocks noChangeShapeType="1"/>
            </p:cNvSpPr>
            <p:nvPr/>
          </p:nvSpPr>
          <p:spPr bwMode="auto">
            <a:xfrm flipV="1">
              <a:off x="2745775" y="2284552"/>
              <a:ext cx="10668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39" name="Text Box 37"/>
            <p:cNvSpPr txBox="1">
              <a:spLocks noChangeArrowheads="1"/>
            </p:cNvSpPr>
            <p:nvPr/>
          </p:nvSpPr>
          <p:spPr bwMode="auto">
            <a:xfrm>
              <a:off x="2970926" y="4060816"/>
              <a:ext cx="1576714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dirty="0">
                  <a:solidFill>
                    <a:srgbClr val="00206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&lt;</a:t>
              </a:r>
              <a:r>
                <a:rPr lang="en-US" altLang="en-US" dirty="0" smtClean="0">
                  <a:solidFill>
                    <a:srgbClr val="00206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promise, 1&gt;</a:t>
              </a:r>
              <a:endParaRPr lang="en-US" altLang="en-US" dirty="0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3848752" y="2055952"/>
            <a:ext cx="2098259" cy="2743200"/>
            <a:chOff x="3848752" y="2055952"/>
            <a:chExt cx="2098259" cy="2743200"/>
          </a:xfrm>
        </p:grpSpPr>
        <p:sp>
          <p:nvSpPr>
            <p:cNvPr id="6" name="Line 4"/>
            <p:cNvSpPr>
              <a:spLocks noChangeShapeType="1"/>
            </p:cNvSpPr>
            <p:nvPr/>
          </p:nvSpPr>
          <p:spPr bwMode="auto">
            <a:xfrm flipV="1">
              <a:off x="4454260" y="2284552"/>
              <a:ext cx="83502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>
              <a:off x="4374049" y="2360752"/>
              <a:ext cx="987425" cy="533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auto">
            <a:xfrm>
              <a:off x="5489811" y="2055952"/>
              <a:ext cx="457200" cy="457200"/>
            </a:xfrm>
            <a:prstGeom prst="ellipse">
              <a:avLst/>
            </a:prstGeom>
            <a:ln>
              <a:solidFill>
                <a:srgbClr val="002060"/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altLang="en-US">
                  <a:solidFill>
                    <a:srgbClr val="00206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1</a:t>
              </a: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auto">
            <a:xfrm>
              <a:off x="5489811" y="2817952"/>
              <a:ext cx="457200" cy="457200"/>
            </a:xfrm>
            <a:prstGeom prst="ellipse">
              <a:avLst/>
            </a:prstGeom>
            <a:ln>
              <a:solidFill>
                <a:srgbClr val="002060"/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altLang="en-US">
                  <a:solidFill>
                    <a:srgbClr val="00206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2</a:t>
              </a: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5489811" y="4341952"/>
              <a:ext cx="457200" cy="457200"/>
            </a:xfrm>
            <a:prstGeom prst="ellipse">
              <a:avLst/>
            </a:prstGeom>
            <a:ln>
              <a:solidFill>
                <a:srgbClr val="002060"/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altLang="en-US">
                  <a:solidFill>
                    <a:srgbClr val="00206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n</a:t>
              </a:r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>
              <a:off x="4374049" y="2513152"/>
              <a:ext cx="1139825" cy="1752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5566011" y="3198952"/>
              <a:ext cx="304800" cy="1006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 sz="2000">
                  <a:solidFill>
                    <a:schemeClr val="folHlink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.</a:t>
              </a:r>
            </a:p>
            <a:p>
              <a:pPr algn="ctr"/>
              <a:r>
                <a:rPr lang="en-US" altLang="en-US" sz="2000">
                  <a:solidFill>
                    <a:schemeClr val="folHlink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.</a:t>
              </a:r>
            </a:p>
            <a:p>
              <a:pPr algn="ctr"/>
              <a:r>
                <a:rPr lang="en-US" altLang="en-US" sz="2000">
                  <a:solidFill>
                    <a:schemeClr val="folHlink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.</a:t>
              </a:r>
            </a:p>
          </p:txBody>
        </p:sp>
        <p:sp>
          <p:nvSpPr>
            <p:cNvPr id="41" name="Text Box 39"/>
            <p:cNvSpPr txBox="1">
              <a:spLocks noChangeArrowheads="1"/>
            </p:cNvSpPr>
            <p:nvPr/>
          </p:nvSpPr>
          <p:spPr bwMode="auto">
            <a:xfrm>
              <a:off x="3848752" y="3132146"/>
              <a:ext cx="118173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dirty="0" smtClean="0">
                  <a:solidFill>
                    <a:srgbClr val="00206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&lt;accept</a:t>
              </a:r>
              <a:r>
                <a:rPr lang="en-US" altLang="en-US" smtClean="0">
                  <a:solidFill>
                    <a:srgbClr val="00206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, </a:t>
              </a:r>
            </a:p>
            <a:p>
              <a:pPr algn="ctr"/>
              <a:r>
                <a:rPr lang="en-US" altLang="en-US" dirty="0" smtClean="0">
                  <a:solidFill>
                    <a:srgbClr val="00206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(1,v</a:t>
              </a:r>
              <a:r>
                <a:rPr lang="en-US" altLang="en-US" baseline="-25000" dirty="0" smtClean="0">
                  <a:solidFill>
                    <a:srgbClr val="00206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1</a:t>
              </a:r>
              <a:r>
                <a:rPr lang="en-US" altLang="en-US" dirty="0" smtClean="0">
                  <a:solidFill>
                    <a:srgbClr val="00206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)&gt;</a:t>
              </a:r>
              <a:endParaRPr lang="en-US" altLang="en-US" dirty="0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7782997" y="2232415"/>
            <a:ext cx="1464645" cy="2362200"/>
            <a:chOff x="7782997" y="2232415"/>
            <a:chExt cx="1464645" cy="2362200"/>
          </a:xfrm>
        </p:grpSpPr>
        <p:sp>
          <p:nvSpPr>
            <p:cNvPr id="26" name="AutoShape 24"/>
            <p:cNvSpPr>
              <a:spLocks/>
            </p:cNvSpPr>
            <p:nvPr/>
          </p:nvSpPr>
          <p:spPr bwMode="auto">
            <a:xfrm>
              <a:off x="7782997" y="2232415"/>
              <a:ext cx="304800" cy="2362200"/>
            </a:xfrm>
            <a:prstGeom prst="rightBrace">
              <a:avLst>
                <a:gd name="adj1" fmla="val 64583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43" name="Text Box 11"/>
            <p:cNvSpPr txBox="1">
              <a:spLocks noChangeArrowheads="1"/>
            </p:cNvSpPr>
            <p:nvPr/>
          </p:nvSpPr>
          <p:spPr bwMode="auto">
            <a:xfrm>
              <a:off x="7815082" y="3106977"/>
              <a:ext cx="143256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dirty="0">
                  <a:solidFill>
                    <a:srgbClr val="00206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d</a:t>
              </a:r>
              <a:r>
                <a:rPr lang="en-US" altLang="en-US" dirty="0" smtClean="0">
                  <a:solidFill>
                    <a:srgbClr val="00206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ecide </a:t>
              </a:r>
            </a:p>
            <a:p>
              <a:pPr algn="ctr"/>
              <a:r>
                <a:rPr lang="en-US" altLang="en-US" dirty="0" smtClean="0">
                  <a:solidFill>
                    <a:srgbClr val="00206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v</a:t>
              </a:r>
              <a:r>
                <a:rPr lang="en-US" altLang="en-US" baseline="-25000" dirty="0" smtClean="0">
                  <a:solidFill>
                    <a:srgbClr val="00206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1</a:t>
              </a:r>
              <a:endParaRPr lang="en-US" altLang="en-US" baseline="-25000" dirty="0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1190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Intuition</a:t>
            </a:r>
            <a:r>
              <a:rPr lang="en-US" altLang="en-US" dirty="0" smtClean="0"/>
              <a:t>:  if proposal with value v </a:t>
            </a:r>
            <a:r>
              <a:rPr lang="en-US" altLang="en-US" dirty="0" smtClean="0"/>
              <a:t>chosen, </a:t>
            </a:r>
            <a:r>
              <a:rPr lang="en-US" altLang="en-US" dirty="0" smtClean="0"/>
              <a:t>then every higher-numbered proposal issued by any proposer has value v.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Paxos</a:t>
            </a:r>
            <a:r>
              <a:rPr lang="en-US" dirty="0" smtClean="0"/>
              <a:t> is </a:t>
            </a:r>
            <a:r>
              <a:rPr lang="en-US" dirty="0" smtClean="0"/>
              <a:t>Safe</a:t>
            </a:r>
            <a:endParaRPr lang="en-US" dirty="0"/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818788" y="3495622"/>
            <a:ext cx="3814010" cy="256242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430393" y="3740186"/>
            <a:ext cx="2590800" cy="1892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600" dirty="0">
                <a:latin typeface="Helvetica Neue Medium" charset="0"/>
                <a:ea typeface="Helvetica Neue Medium" charset="0"/>
                <a:cs typeface="Helvetica Neue Medium" charset="0"/>
              </a:rPr>
              <a:t>M</a:t>
            </a:r>
            <a:r>
              <a:rPr lang="en-US" altLang="en-US" sz="26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ajority </a:t>
            </a:r>
            <a:r>
              <a:rPr lang="en-US" altLang="en-US" sz="2600" dirty="0">
                <a:latin typeface="Helvetica Neue Medium" charset="0"/>
                <a:ea typeface="Helvetica Neue Medium" charset="0"/>
                <a:cs typeface="Helvetica Neue Medium" charset="0"/>
              </a:rPr>
              <a:t>of acceptors accept (n, v</a:t>
            </a:r>
            <a:r>
              <a:rPr lang="en-US" altLang="en-US" sz="26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):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6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v </a:t>
            </a:r>
            <a:r>
              <a:rPr lang="en-US" altLang="en-US" sz="2600" dirty="0">
                <a:latin typeface="Helvetica Neue Medium" charset="0"/>
                <a:ea typeface="Helvetica Neue Medium" charset="0"/>
                <a:cs typeface="Helvetica Neue Medium" charset="0"/>
              </a:rPr>
              <a:t>is </a:t>
            </a:r>
            <a:r>
              <a:rPr lang="en-US" altLang="en-US" sz="26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chosen</a:t>
            </a:r>
            <a:endParaRPr lang="en-US" altLang="en-US" sz="26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3974431" y="3533572"/>
            <a:ext cx="4279232" cy="2286157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632798" y="4230374"/>
            <a:ext cx="350520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6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Next </a:t>
            </a:r>
            <a:r>
              <a:rPr lang="en-US" altLang="en-US" sz="2600" dirty="0">
                <a:latin typeface="Helvetica Neue Medium" charset="0"/>
                <a:ea typeface="Helvetica Neue Medium" charset="0"/>
                <a:cs typeface="Helvetica Neue Medium" charset="0"/>
              </a:rPr>
              <a:t>prepare </a:t>
            </a:r>
            <a:r>
              <a:rPr lang="en-US" altLang="en-US" sz="26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request with proposal n+1</a:t>
            </a:r>
            <a:endParaRPr lang="en-US" altLang="en-US" sz="26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4178968" y="4572299"/>
            <a:ext cx="228600" cy="228600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846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  <p:bldP spid="1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196" y="16215"/>
            <a:ext cx="8793804" cy="10668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Race </a:t>
            </a:r>
            <a:r>
              <a:rPr lang="en-US" sz="3600" dirty="0" smtClean="0"/>
              <a:t>Condition Leads </a:t>
            </a:r>
            <a:r>
              <a:rPr lang="en-US" sz="3600" dirty="0" smtClean="0"/>
              <a:t>to </a:t>
            </a:r>
            <a:r>
              <a:rPr lang="en-US" sz="3600" dirty="0" smtClean="0"/>
              <a:t>Liveness Problem</a:t>
            </a:r>
            <a:br>
              <a:rPr lang="en-US" sz="3600" dirty="0" smtClean="0"/>
            </a:br>
            <a:r>
              <a:rPr lang="en-US" sz="3600" dirty="0" smtClean="0"/>
              <a:t>“FLP Scenario”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0335" y="2131209"/>
            <a:ext cx="2593912" cy="1207120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2200" dirty="0"/>
              <a:t>C</a:t>
            </a:r>
            <a:r>
              <a:rPr lang="en-US" sz="2200" dirty="0" smtClean="0"/>
              <a:t>ompletes phase 1 with proposal n0</a:t>
            </a:r>
            <a:endParaRPr lang="en-US" sz="2200" baseline="-25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34</a:t>
            </a:fld>
            <a:endParaRPr lang="en-US" b="0">
              <a:solidFill>
                <a:srgbClr val="FBBA03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333678" y="2031624"/>
            <a:ext cx="44245" cy="4218039"/>
          </a:xfrm>
          <a:prstGeom prst="straightConnector1">
            <a:avLst/>
          </a:prstGeom>
          <a:ln w="50800">
            <a:prstDash val="solid"/>
            <a:headEnd type="none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890266" y="2031624"/>
            <a:ext cx="44245" cy="4218039"/>
          </a:xfrm>
          <a:prstGeom prst="straightConnector1">
            <a:avLst/>
          </a:prstGeom>
          <a:ln w="50800">
            <a:prstDash val="solid"/>
            <a:headEnd type="none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5137808" y="2660204"/>
            <a:ext cx="3622815" cy="118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100000"/>
              </a:lnSpc>
              <a:spcBef>
                <a:spcPts val="3000"/>
              </a:spcBef>
              <a:spcAft>
                <a:spcPts val="800"/>
              </a:spcAft>
              <a:buFont typeface="Arial" pitchFamily="-1" charset="0"/>
              <a:buChar char="•"/>
              <a:defRPr sz="3000" kern="1200" spc="-50" baseline="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marR="0" indent="-285750" algn="l" defTabSz="457200" rtl="0" eaLnBrk="0" fontAlgn="base" latinLnBrk="0" hangingPunct="0">
              <a:lnSpc>
                <a:spcPct val="95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 typeface="Arial" pitchFamily="-1" charset="0"/>
              <a:buChar char="–"/>
              <a:tabLst/>
              <a:defRPr sz="2800" kern="1200" spc="-50" baseline="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•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–"/>
              <a:defRPr sz="2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»"/>
              <a:defRPr sz="2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Starts and completes phase 1 with proposal n1 &gt; n0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1406157" y="3469343"/>
            <a:ext cx="2718090" cy="854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100000"/>
              </a:lnSpc>
              <a:spcBef>
                <a:spcPts val="3000"/>
              </a:spcBef>
              <a:spcAft>
                <a:spcPts val="800"/>
              </a:spcAft>
              <a:buFont typeface="Arial" pitchFamily="-1" charset="0"/>
              <a:buChar char="•"/>
              <a:defRPr sz="3000" kern="1200" spc="-50" baseline="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marR="0" indent="-285750" algn="l" defTabSz="457200" rtl="0" eaLnBrk="0" fontAlgn="base" latinLnBrk="0" hangingPunct="0">
              <a:lnSpc>
                <a:spcPct val="95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 typeface="Arial" pitchFamily="-1" charset="0"/>
              <a:buChar char="–"/>
              <a:tabLst/>
              <a:defRPr sz="2800" kern="1200" spc="-50" baseline="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•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–"/>
              <a:defRPr sz="2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»"/>
              <a:defRPr sz="2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2200" dirty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sz="22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erforms phase 2, acceptors reject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215661" y="4413237"/>
            <a:ext cx="3908586" cy="93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100000"/>
              </a:lnSpc>
              <a:spcBef>
                <a:spcPts val="3000"/>
              </a:spcBef>
              <a:spcAft>
                <a:spcPts val="800"/>
              </a:spcAft>
              <a:buFont typeface="Arial" pitchFamily="-1" charset="0"/>
              <a:buChar char="•"/>
              <a:defRPr sz="3000" kern="1200" spc="-50" baseline="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marR="0" indent="-285750" algn="l" defTabSz="457200" rtl="0" eaLnBrk="0" fontAlgn="base" latinLnBrk="0" hangingPunct="0">
              <a:lnSpc>
                <a:spcPct val="95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 typeface="Arial" pitchFamily="-1" charset="0"/>
              <a:buChar char="–"/>
              <a:tabLst/>
              <a:defRPr sz="2800" kern="1200" spc="-50" baseline="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•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–"/>
              <a:defRPr sz="2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»"/>
              <a:defRPr sz="2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2200" dirty="0">
                <a:latin typeface="Helvetica Neue Medium" charset="0"/>
                <a:ea typeface="Helvetica Neue Medium" charset="0"/>
                <a:cs typeface="Helvetica Neue Medium" charset="0"/>
              </a:rPr>
              <a:t>R</a:t>
            </a:r>
            <a:r>
              <a:rPr lang="en-US" sz="22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estarts and completes phase 1 with proposal n2 &gt; n1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2325850" y="1428728"/>
            <a:ext cx="2593912" cy="587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100000"/>
              </a:lnSpc>
              <a:spcBef>
                <a:spcPts val="3000"/>
              </a:spcBef>
              <a:spcAft>
                <a:spcPts val="800"/>
              </a:spcAft>
              <a:buFont typeface="Arial" pitchFamily="-1" charset="0"/>
              <a:buChar char="•"/>
              <a:defRPr sz="3000" kern="1200" spc="-50" baseline="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marR="0" indent="-285750" algn="l" defTabSz="457200" rtl="0" eaLnBrk="0" fontAlgn="base" latinLnBrk="0" hangingPunct="0">
              <a:lnSpc>
                <a:spcPct val="95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 typeface="Arial" pitchFamily="-1" charset="0"/>
              <a:buChar char="–"/>
              <a:tabLst/>
              <a:defRPr sz="2800" kern="1200" spc="-50" baseline="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•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–"/>
              <a:defRPr sz="2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»"/>
              <a:defRPr sz="2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-1" charset="0"/>
              <a:buNone/>
            </a:pPr>
            <a:r>
              <a:rPr lang="en-US" dirty="0" smtClean="0">
                <a:solidFill>
                  <a:srgbClr val="0000FF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Process 0</a:t>
            </a:r>
            <a:endParaRPr lang="en-US" baseline="-25000" dirty="0" smtClean="0">
              <a:solidFill>
                <a:srgbClr val="0000FF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4375106" y="1428728"/>
            <a:ext cx="2593912" cy="587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100000"/>
              </a:lnSpc>
              <a:spcBef>
                <a:spcPts val="3000"/>
              </a:spcBef>
              <a:spcAft>
                <a:spcPts val="800"/>
              </a:spcAft>
              <a:buFont typeface="Arial" pitchFamily="-1" charset="0"/>
              <a:buChar char="•"/>
              <a:defRPr sz="3000" kern="1200" spc="-50" baseline="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marR="0" indent="-285750" algn="l" defTabSz="457200" rtl="0" eaLnBrk="0" fontAlgn="base" latinLnBrk="0" hangingPunct="0">
              <a:lnSpc>
                <a:spcPct val="95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 typeface="Arial" pitchFamily="-1" charset="0"/>
              <a:buChar char="–"/>
              <a:tabLst/>
              <a:defRPr sz="2800" kern="1200" spc="-50" baseline="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•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–"/>
              <a:defRPr sz="2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»"/>
              <a:defRPr sz="2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-1" charset="0"/>
              <a:buNone/>
            </a:pPr>
            <a:r>
              <a:rPr lang="en-US" dirty="0" smtClean="0">
                <a:solidFill>
                  <a:srgbClr val="0000FF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Process 1</a:t>
            </a:r>
            <a:endParaRPr lang="en-US" baseline="-25000" dirty="0" smtClean="0">
              <a:solidFill>
                <a:srgbClr val="0000FF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5147392" y="5164333"/>
            <a:ext cx="3092245" cy="862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100000"/>
              </a:lnSpc>
              <a:spcBef>
                <a:spcPts val="3000"/>
              </a:spcBef>
              <a:spcAft>
                <a:spcPts val="800"/>
              </a:spcAft>
              <a:buFont typeface="Arial" pitchFamily="-1" charset="0"/>
              <a:buChar char="•"/>
              <a:defRPr sz="3000" kern="1200" spc="-50" baseline="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marR="0" indent="-285750" algn="l" defTabSz="457200" rtl="0" eaLnBrk="0" fontAlgn="base" latinLnBrk="0" hangingPunct="0">
              <a:lnSpc>
                <a:spcPct val="95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 typeface="Arial" pitchFamily="-1" charset="0"/>
              <a:buChar char="–"/>
              <a:tabLst/>
              <a:defRPr sz="2800" kern="1200" spc="-50" baseline="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•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–"/>
              <a:defRPr sz="2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»"/>
              <a:defRPr sz="2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Performs phase 2, acceptors reject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2610350" y="6292948"/>
            <a:ext cx="3923301" cy="40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100000"/>
              </a:lnSpc>
              <a:spcBef>
                <a:spcPts val="3000"/>
              </a:spcBef>
              <a:spcAft>
                <a:spcPts val="800"/>
              </a:spcAft>
              <a:buFont typeface="Arial" pitchFamily="-1" charset="0"/>
              <a:buChar char="•"/>
              <a:defRPr sz="3000" kern="1200" spc="-50" baseline="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marR="0" indent="-285750" algn="l" defTabSz="457200" rtl="0" eaLnBrk="0" fontAlgn="base" latinLnBrk="0" hangingPunct="0">
              <a:lnSpc>
                <a:spcPct val="95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 typeface="Arial" pitchFamily="-1" charset="0"/>
              <a:buChar char="–"/>
              <a:tabLst/>
              <a:defRPr sz="2800" kern="1200" spc="-50" baseline="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•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–"/>
              <a:defRPr sz="2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»"/>
              <a:defRPr sz="2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2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… can go on indefinitely …</a:t>
            </a:r>
          </a:p>
        </p:txBody>
      </p:sp>
    </p:spTree>
    <p:extLst>
      <p:ext uri="{BB962C8B-B14F-4D97-AF65-F5344CB8AC3E}">
        <p14:creationId xmlns:p14="http://schemas.microsoft.com/office/powerpoint/2010/main" val="543440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  <p:bldP spid="10" grpId="0"/>
      <p:bldP spid="11" grpId="0"/>
      <p:bldP spid="14" grpId="0"/>
      <p:bldP spid="1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Paxos</a:t>
            </a:r>
            <a:r>
              <a:rPr lang="en-US" dirty="0" smtClean="0"/>
              <a:t>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Described for a single round of consensus</a:t>
            </a:r>
          </a:p>
          <a:p>
            <a:r>
              <a:rPr lang="en-US" dirty="0" smtClean="0"/>
              <a:t>Proposer, Acceptors, Learners</a:t>
            </a:r>
          </a:p>
          <a:p>
            <a:pPr lvl="1"/>
            <a:r>
              <a:rPr lang="en-US" dirty="0" smtClean="0"/>
              <a:t>Often implemented with nodes playing all roles</a:t>
            </a:r>
          </a:p>
          <a:p>
            <a:r>
              <a:rPr lang="en-US" dirty="0"/>
              <a:t>Always </a:t>
            </a:r>
            <a:r>
              <a:rPr lang="en-US" dirty="0" smtClean="0"/>
              <a:t>safe</a:t>
            </a:r>
          </a:p>
          <a:p>
            <a:pPr lvl="1"/>
            <a:r>
              <a:rPr lang="en-US" dirty="0" smtClean="0"/>
              <a:t>Quorum intersection</a:t>
            </a:r>
            <a:endParaRPr lang="en-US" dirty="0"/>
          </a:p>
          <a:p>
            <a:r>
              <a:rPr lang="en-US" dirty="0"/>
              <a:t>Often </a:t>
            </a:r>
            <a:r>
              <a:rPr lang="en-US" dirty="0" smtClean="0"/>
              <a:t>live</a:t>
            </a:r>
          </a:p>
          <a:p>
            <a:pPr lvl="1"/>
            <a:r>
              <a:rPr lang="en-US" dirty="0" smtClean="0"/>
              <a:t>“FLP Scenario” prevents it from always being live</a:t>
            </a:r>
            <a:endParaRPr lang="en-US" dirty="0"/>
          </a:p>
          <a:p>
            <a:r>
              <a:rPr lang="en-US" dirty="0" smtClean="0"/>
              <a:t>Acceptors accept multiple values</a:t>
            </a:r>
          </a:p>
          <a:p>
            <a:pPr lvl="1"/>
            <a:r>
              <a:rPr lang="en-US" dirty="0" smtClean="0"/>
              <a:t>But only one value is ultimately chosen</a:t>
            </a:r>
          </a:p>
          <a:p>
            <a:r>
              <a:rPr lang="en-US" dirty="0" smtClean="0"/>
              <a:t>Once a value is accepted by a majority it is chosen</a:t>
            </a:r>
          </a:p>
        </p:txBody>
      </p:sp>
    </p:spTree>
    <p:extLst>
      <p:ext uri="{BB962C8B-B14F-4D97-AF65-F5344CB8AC3E}">
        <p14:creationId xmlns:p14="http://schemas.microsoft.com/office/powerpoint/2010/main" val="186421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Flavors of </a:t>
            </a:r>
            <a:r>
              <a:rPr lang="en-US" dirty="0" err="1" smtClean="0"/>
              <a:t>Paxos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Terminology is a mess</a:t>
            </a:r>
          </a:p>
          <a:p>
            <a:endParaRPr lang="en-US" dirty="0"/>
          </a:p>
          <a:p>
            <a:r>
              <a:rPr lang="en-US" dirty="0" err="1" smtClean="0"/>
              <a:t>Paxos</a:t>
            </a:r>
            <a:r>
              <a:rPr lang="en-US" dirty="0" smtClean="0"/>
              <a:t> loosely, and confusingly defined</a:t>
            </a:r>
            <a:r>
              <a:rPr lang="mr-IN" dirty="0" smtClean="0"/>
              <a:t>…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We’ll stick with</a:t>
            </a:r>
          </a:p>
          <a:p>
            <a:pPr lvl="1"/>
            <a:r>
              <a:rPr lang="en-US" dirty="0" smtClean="0"/>
              <a:t>Basic </a:t>
            </a:r>
            <a:r>
              <a:rPr lang="en-US" dirty="0" err="1" smtClean="0"/>
              <a:t>Paxos</a:t>
            </a:r>
            <a:endParaRPr lang="en-US" dirty="0" smtClean="0"/>
          </a:p>
          <a:p>
            <a:pPr lvl="1"/>
            <a:r>
              <a:rPr lang="en-US" dirty="0" smtClean="0"/>
              <a:t>Multi-</a:t>
            </a:r>
            <a:r>
              <a:rPr lang="en-US" dirty="0" err="1" smtClean="0"/>
              <a:t>Paxos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72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Flavors of </a:t>
            </a:r>
            <a:r>
              <a:rPr lang="en-US" dirty="0" err="1" smtClean="0"/>
              <a:t>Paxos</a:t>
            </a:r>
            <a:r>
              <a:rPr lang="en-US" dirty="0" smtClean="0"/>
              <a:t>: Basic </a:t>
            </a:r>
            <a:r>
              <a:rPr lang="en-US" dirty="0" err="1" smtClean="0"/>
              <a:t>Paxos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Run the full protocol each time</a:t>
            </a:r>
          </a:p>
          <a:p>
            <a:pPr lvl="1"/>
            <a:r>
              <a:rPr lang="en-US" dirty="0" smtClean="0"/>
              <a:t>e.g</a:t>
            </a:r>
            <a:r>
              <a:rPr lang="en-US" dirty="0"/>
              <a:t>., for each slot in the command </a:t>
            </a:r>
            <a:r>
              <a:rPr lang="en-US" dirty="0" smtClean="0"/>
              <a:t>log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Takes 2 rounds until a value is chosen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“FLP Scenario” is dueling proposers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7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Flavors of </a:t>
            </a:r>
            <a:r>
              <a:rPr lang="en-US" dirty="0" err="1" smtClean="0"/>
              <a:t>Paxos</a:t>
            </a:r>
            <a:r>
              <a:rPr lang="en-US" dirty="0" smtClean="0"/>
              <a:t>: Multi-</a:t>
            </a:r>
            <a:r>
              <a:rPr lang="en-US" dirty="0" err="1" smtClean="0"/>
              <a:t>Paxos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324" y="1825625"/>
            <a:ext cx="8592064" cy="468872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Elect a leader and have them run the 2</a:t>
            </a:r>
            <a:r>
              <a:rPr lang="en-US" baseline="30000" dirty="0" smtClean="0"/>
              <a:t>nd</a:t>
            </a:r>
            <a:r>
              <a:rPr lang="en-US" dirty="0" smtClean="0"/>
              <a:t> phase directly</a:t>
            </a:r>
          </a:p>
          <a:p>
            <a:pPr lvl="1"/>
            <a:r>
              <a:rPr lang="en-US" dirty="0"/>
              <a:t>e.g., for each slot in the command </a:t>
            </a:r>
            <a:r>
              <a:rPr lang="en-US" dirty="0" smtClean="0"/>
              <a:t>log</a:t>
            </a:r>
          </a:p>
          <a:p>
            <a:pPr lvl="1"/>
            <a:r>
              <a:rPr lang="en-US" dirty="0" smtClean="0"/>
              <a:t>Leader election uses Basic </a:t>
            </a:r>
            <a:r>
              <a:rPr lang="en-US" dirty="0" err="1" smtClean="0"/>
              <a:t>Paxos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Takes 1 round until a value is chosen</a:t>
            </a:r>
          </a:p>
          <a:p>
            <a:pPr lvl="1"/>
            <a:r>
              <a:rPr lang="en-US" dirty="0" smtClean="0"/>
              <a:t>Faster than Basic </a:t>
            </a:r>
            <a:r>
              <a:rPr lang="en-US" dirty="0" err="1" smtClean="0"/>
              <a:t>Paxos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“FLP Scenario” is dueling proposers during leader election</a:t>
            </a:r>
          </a:p>
          <a:p>
            <a:pPr lvl="1"/>
            <a:r>
              <a:rPr lang="en-US" dirty="0" smtClean="0"/>
              <a:t>Rarer than Basic </a:t>
            </a:r>
            <a:r>
              <a:rPr lang="en-US" dirty="0" err="1" smtClean="0"/>
              <a:t>Paxos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Used extensively in practice!</a:t>
            </a:r>
          </a:p>
        </p:txBody>
      </p:sp>
    </p:spTree>
    <p:extLst>
      <p:ext uri="{BB962C8B-B14F-4D97-AF65-F5344CB8AC3E}">
        <p14:creationId xmlns:p14="http://schemas.microsoft.com/office/powerpoint/2010/main" val="26813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Consensus Takeaways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Consensus: Terminating agreement on a valid proposal</a:t>
            </a:r>
          </a:p>
          <a:p>
            <a:endParaRPr lang="en-US" dirty="0"/>
          </a:p>
          <a:p>
            <a:r>
              <a:rPr lang="en-US" dirty="0" smtClean="0"/>
              <a:t>Consensus is impossible to </a:t>
            </a:r>
            <a:r>
              <a:rPr lang="en-US" dirty="0" smtClean="0">
                <a:solidFill>
                  <a:srgbClr val="FF8F00"/>
                </a:solidFill>
              </a:rPr>
              <a:t>always</a:t>
            </a:r>
            <a:r>
              <a:rPr lang="en-US" dirty="0" smtClean="0"/>
              <a:t> achieve</a:t>
            </a:r>
          </a:p>
          <a:p>
            <a:pPr lvl="1"/>
            <a:r>
              <a:rPr lang="en-US" dirty="0" smtClean="0"/>
              <a:t>FLP result</a:t>
            </a:r>
          </a:p>
          <a:p>
            <a:endParaRPr lang="en-US" dirty="0"/>
          </a:p>
          <a:p>
            <a:r>
              <a:rPr lang="en-US" dirty="0" smtClean="0"/>
              <a:t>Consensus is </a:t>
            </a:r>
            <a:r>
              <a:rPr lang="en-US" dirty="0" smtClean="0">
                <a:solidFill>
                  <a:srgbClr val="FF8F00"/>
                </a:solidFill>
              </a:rPr>
              <a:t>possible</a:t>
            </a:r>
            <a:r>
              <a:rPr lang="en-US" dirty="0" smtClean="0"/>
              <a:t> to achieve in practice</a:t>
            </a:r>
          </a:p>
          <a:p>
            <a:pPr lvl="1"/>
            <a:r>
              <a:rPr lang="en-US" dirty="0" smtClean="0"/>
              <a:t>With Multi-</a:t>
            </a:r>
            <a:r>
              <a:rPr lang="en-US" dirty="0" err="1" smtClean="0"/>
              <a:t>Paxos</a:t>
            </a:r>
            <a:endParaRPr lang="en-US" dirty="0" smtClean="0"/>
          </a:p>
          <a:p>
            <a:pPr lvl="2"/>
            <a:r>
              <a:rPr lang="en-US" dirty="0" smtClean="0"/>
              <a:t>Mostly happens in a single round to the nearest quorum</a:t>
            </a:r>
          </a:p>
          <a:p>
            <a:pPr lvl="2"/>
            <a:r>
              <a:rPr lang="en-US" dirty="0" smtClean="0"/>
              <a:t>Sometimes takes a single round to a further quorum</a:t>
            </a:r>
          </a:p>
          <a:p>
            <a:pPr lvl="2"/>
            <a:r>
              <a:rPr lang="en-US" dirty="0" smtClean="0"/>
              <a:t>Rarely takes multiple rounds to elect a new leader and for that node to get the request accepted</a:t>
            </a:r>
          </a:p>
          <a:p>
            <a:pPr lvl="2"/>
            <a:r>
              <a:rPr lang="en-US" dirty="0" smtClean="0"/>
              <a:t>Runs exist where no new leader is ever elected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97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Consensus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400" dirty="0"/>
              <a:t>Given a set of processors, each with an initial </a:t>
            </a:r>
            <a:r>
              <a:rPr lang="en-US" sz="2400" dirty="0" smtClean="0"/>
              <a:t>value:</a:t>
            </a: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2400" b="1" dirty="0" smtClean="0"/>
              <a:t>Termination: </a:t>
            </a:r>
            <a:r>
              <a:rPr lang="en-US" sz="2400" dirty="0" smtClean="0"/>
              <a:t>All non-faulty processes eventually decide on a value</a:t>
            </a: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2400" b="1" dirty="0" smtClean="0"/>
              <a:t>Agreement: </a:t>
            </a:r>
            <a:r>
              <a:rPr lang="en-US" sz="2400" dirty="0" smtClean="0"/>
              <a:t>All processes that decide do so on the same value </a:t>
            </a: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2400" b="1" dirty="0" smtClean="0"/>
              <a:t>Validity: </a:t>
            </a:r>
            <a:r>
              <a:rPr lang="en-US" sz="2400" dirty="0" smtClean="0"/>
              <a:t>The value that has been decided must have proposed by some process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179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7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0196" y="1449421"/>
            <a:ext cx="8001324" cy="5008124"/>
          </a:xfrm>
        </p:spPr>
        <p:txBody>
          <a:bodyPr>
            <a:noAutofit/>
          </a:bodyPr>
          <a:lstStyle/>
          <a:p>
            <a:pPr marL="0" indent="0">
              <a:spcBef>
                <a:spcPts val="1200"/>
              </a:spcBef>
              <a:spcAft>
                <a:spcPts val="1200"/>
              </a:spcAft>
              <a:buNone/>
              <a:defRPr/>
            </a:pPr>
            <a:r>
              <a:rPr lang="en-US" sz="2600" dirty="0">
                <a:ea typeface="Helvetica Neue Medium" charset="0"/>
                <a:cs typeface="Helvetica Neue Medium" charset="0"/>
              </a:rPr>
              <a:t>G</a:t>
            </a:r>
            <a:r>
              <a:rPr lang="en-US" sz="2600" dirty="0" smtClean="0">
                <a:ea typeface="Helvetica Neue Medium" charset="0"/>
                <a:cs typeface="Helvetica Neue Medium" charset="0"/>
              </a:rPr>
              <a:t>roup </a:t>
            </a:r>
            <a:r>
              <a:rPr lang="en-US" sz="2600" dirty="0">
                <a:ea typeface="Helvetica Neue Medium" charset="0"/>
                <a:cs typeface="Helvetica Neue Medium" charset="0"/>
              </a:rPr>
              <a:t>of servers attempting:</a:t>
            </a:r>
          </a:p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2400" dirty="0">
                <a:ea typeface="Helvetica Neue Medium" charset="0"/>
                <a:cs typeface="Helvetica Neue Medium" charset="0"/>
              </a:rPr>
              <a:t>Make sure </a:t>
            </a:r>
            <a:r>
              <a:rPr lang="en-US" sz="2400" dirty="0" smtClean="0">
                <a:ea typeface="Helvetica Neue Medium" charset="0"/>
                <a:cs typeface="Helvetica Neue Medium" charset="0"/>
              </a:rPr>
              <a:t>all servers in group receive </a:t>
            </a:r>
            <a:r>
              <a:rPr lang="en-US" sz="2400" dirty="0">
                <a:ea typeface="Helvetica Neue Medium" charset="0"/>
                <a:cs typeface="Helvetica Neue Medium" charset="0"/>
              </a:rPr>
              <a:t>the same updates in the same order as each other </a:t>
            </a:r>
            <a:endParaRPr lang="en-US" sz="2400" dirty="0">
              <a:solidFill>
                <a:srgbClr val="FF0000"/>
              </a:solidFill>
              <a:ea typeface="Helvetica Neue Medium" charset="0"/>
              <a:cs typeface="Helvetica Neue Medium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2400" dirty="0" smtClean="0">
                <a:ea typeface="Helvetica Neue Medium" charset="0"/>
                <a:cs typeface="Helvetica Neue Medium" charset="0"/>
              </a:rPr>
              <a:t>Maintain own lists (views) on who is a current member of the group, and update lists when somebody leaves/fails </a:t>
            </a:r>
          </a:p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2400" dirty="0" smtClean="0">
                <a:ea typeface="Helvetica Neue Medium" charset="0"/>
                <a:cs typeface="Helvetica Neue Medium" charset="0"/>
              </a:rPr>
              <a:t>Elect </a:t>
            </a:r>
            <a:r>
              <a:rPr lang="en-US" sz="2400" dirty="0">
                <a:ea typeface="Helvetica Neue Medium" charset="0"/>
                <a:cs typeface="Helvetica Neue Medium" charset="0"/>
              </a:rPr>
              <a:t>a leader </a:t>
            </a:r>
            <a:r>
              <a:rPr lang="en-US" sz="2400" dirty="0" smtClean="0">
                <a:ea typeface="Helvetica Neue Medium" charset="0"/>
                <a:cs typeface="Helvetica Neue Medium" charset="0"/>
              </a:rPr>
              <a:t>in group, and inform everybody</a:t>
            </a:r>
            <a:endParaRPr lang="en-US" sz="2400" dirty="0">
              <a:solidFill>
                <a:srgbClr val="FF0000"/>
              </a:solidFill>
              <a:ea typeface="Helvetica Neue Medium" charset="0"/>
              <a:cs typeface="Helvetica Neue Medium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2400" dirty="0">
                <a:ea typeface="Helvetica Neue Medium" charset="0"/>
                <a:cs typeface="Helvetica Neue Medium" charset="0"/>
              </a:rPr>
              <a:t>E</a:t>
            </a:r>
            <a:r>
              <a:rPr lang="en-US" sz="2400" dirty="0" smtClean="0">
                <a:ea typeface="Helvetica Neue Medium" charset="0"/>
                <a:cs typeface="Helvetica Neue Medium" charset="0"/>
              </a:rPr>
              <a:t>nsure </a:t>
            </a:r>
            <a:r>
              <a:rPr lang="en-US" sz="2400" dirty="0">
                <a:ea typeface="Helvetica Neue Medium" charset="0"/>
                <a:cs typeface="Helvetica Neue Medium" charset="0"/>
              </a:rPr>
              <a:t>mutually exclusive (one process at a time only) access to a critical resource like a </a:t>
            </a:r>
            <a:r>
              <a:rPr lang="en-US" sz="2400" dirty="0" smtClean="0">
                <a:ea typeface="Helvetica Neue Medium" charset="0"/>
                <a:cs typeface="Helvetica Neue Medium" charset="0"/>
              </a:rPr>
              <a:t>file</a:t>
            </a:r>
            <a:endParaRPr lang="en-US" sz="2400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Consensus </a:t>
            </a:r>
            <a:r>
              <a:rPr lang="en-US" dirty="0" smtClean="0"/>
              <a:t>Used </a:t>
            </a:r>
            <a:r>
              <a:rPr lang="en-US" dirty="0" smtClean="0"/>
              <a:t>in </a:t>
            </a:r>
            <a:r>
              <a:rPr lang="en-US" dirty="0" smtClean="0"/>
              <a:t>Systems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686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We Achieve Consensus?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1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0196" y="1449421"/>
            <a:ext cx="8565204" cy="5008124"/>
          </a:xfrm>
        </p:spPr>
        <p:txBody>
          <a:bodyPr>
            <a:normAutofit/>
          </a:bodyPr>
          <a:lstStyle/>
          <a:p>
            <a:r>
              <a:rPr lang="en-US" dirty="0" smtClean="0"/>
              <a:t>Network model:</a:t>
            </a:r>
          </a:p>
          <a:p>
            <a:pPr lvl="1"/>
            <a:r>
              <a:rPr lang="en-US" dirty="0" smtClean="0"/>
              <a:t>Synchronous (time-bounded delay) </a:t>
            </a:r>
            <a:r>
              <a:rPr lang="en-US" dirty="0" smtClean="0"/>
              <a:t>or </a:t>
            </a:r>
            <a:r>
              <a:rPr lang="en-US" dirty="0" smtClean="0"/>
              <a:t>asynchronous (arbitrary delay)</a:t>
            </a:r>
          </a:p>
          <a:p>
            <a:pPr lvl="1"/>
            <a:r>
              <a:rPr lang="en-US" dirty="0" smtClean="0"/>
              <a:t>Reliable </a:t>
            </a:r>
            <a:r>
              <a:rPr lang="en-US" dirty="0" smtClean="0"/>
              <a:t>or unreliable communication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Node </a:t>
            </a:r>
            <a:r>
              <a:rPr lang="en-US" dirty="0" smtClean="0"/>
              <a:t>failures:</a:t>
            </a:r>
          </a:p>
          <a:p>
            <a:pPr lvl="1"/>
            <a:r>
              <a:rPr lang="en-US" dirty="0" smtClean="0"/>
              <a:t>Crash </a:t>
            </a:r>
            <a:r>
              <a:rPr lang="en-US" dirty="0" smtClean="0"/>
              <a:t>(correct/dead) or Byzantine (arbitrary) </a:t>
            </a:r>
          </a:p>
          <a:p>
            <a:endParaRPr lang="en-US" dirty="0" smtClean="0"/>
          </a:p>
          <a:p>
            <a:r>
              <a:rPr lang="en-US" sz="2000" dirty="0" smtClean="0"/>
              <a:t>(Left options indicate an “easier” setting.)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Our System </a:t>
            </a:r>
            <a:r>
              <a:rPr lang="en-US" dirty="0"/>
              <a:t>M</a:t>
            </a:r>
            <a:r>
              <a:rPr lang="en-US" dirty="0" smtClean="0"/>
              <a:t>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64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0196" y="1449421"/>
            <a:ext cx="8565204" cy="5008124"/>
          </a:xfrm>
        </p:spPr>
        <p:txBody>
          <a:bodyPr>
            <a:normAutofit/>
          </a:bodyPr>
          <a:lstStyle/>
          <a:p>
            <a:r>
              <a:rPr lang="en-US" dirty="0" smtClean="0"/>
              <a:t>Network model:</a:t>
            </a:r>
          </a:p>
          <a:p>
            <a:pPr lvl="1"/>
            <a:r>
              <a:rPr lang="en-US" dirty="0" smtClean="0"/>
              <a:t>Synchronous (time-bounded delay) </a:t>
            </a:r>
            <a:r>
              <a:rPr lang="en-US" dirty="0" smtClean="0"/>
              <a:t>or </a:t>
            </a:r>
            <a:r>
              <a:rPr lang="en-US" dirty="0" smtClean="0">
                <a:solidFill>
                  <a:srgbClr val="FF8F00"/>
                </a:solidFill>
              </a:rPr>
              <a:t>asynchronous (arbitrary delay)</a:t>
            </a:r>
          </a:p>
          <a:p>
            <a:pPr lvl="1"/>
            <a:r>
              <a:rPr lang="en-US" dirty="0" smtClean="0">
                <a:solidFill>
                  <a:srgbClr val="FF8F00"/>
                </a:solidFill>
              </a:rPr>
              <a:t>Reliable</a:t>
            </a:r>
            <a:r>
              <a:rPr lang="en-US" dirty="0" smtClean="0"/>
              <a:t> </a:t>
            </a:r>
            <a:r>
              <a:rPr lang="en-US" dirty="0" smtClean="0"/>
              <a:t>or unreliable communication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Node </a:t>
            </a:r>
            <a:r>
              <a:rPr lang="en-US" dirty="0" smtClean="0"/>
              <a:t>failures:</a:t>
            </a:r>
          </a:p>
          <a:p>
            <a:pPr lvl="1"/>
            <a:r>
              <a:rPr lang="en-US" dirty="0" smtClean="0">
                <a:solidFill>
                  <a:srgbClr val="FF8F00"/>
                </a:solidFill>
              </a:rPr>
              <a:t>Crash</a:t>
            </a:r>
            <a:r>
              <a:rPr lang="en-US" dirty="0" smtClean="0"/>
              <a:t> </a:t>
            </a:r>
            <a:r>
              <a:rPr lang="en-US" dirty="0" smtClean="0"/>
              <a:t>(correct/dead) or Byzantine (arbitrary) </a:t>
            </a:r>
          </a:p>
          <a:p>
            <a:endParaRPr lang="en-US" dirty="0" smtClean="0"/>
          </a:p>
          <a:p>
            <a:r>
              <a:rPr lang="en-US" sz="2000" dirty="0" smtClean="0"/>
              <a:t>(Left options indicate an “easier” setting.)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Our System </a:t>
            </a:r>
            <a:r>
              <a:rPr lang="en-US" dirty="0"/>
              <a:t>M</a:t>
            </a:r>
            <a:r>
              <a:rPr lang="en-US" dirty="0" smtClean="0"/>
              <a:t>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33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Consensus is Impossible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92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1707</TotalTime>
  <Words>1813</Words>
  <Application>Microsoft Macintosh PowerPoint</Application>
  <PresentationFormat>Overhead</PresentationFormat>
  <Paragraphs>370</Paragraphs>
  <Slides>40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8" baseType="lpstr">
      <vt:lpstr>.HelveticaNeueDeskInterface-Regular</vt:lpstr>
      <vt:lpstr>Calibri</vt:lpstr>
      <vt:lpstr>Helvetica Neue Medium</vt:lpstr>
      <vt:lpstr>Mangal</vt:lpstr>
      <vt:lpstr>ＭＳ Ｐゴシック</vt:lpstr>
      <vt:lpstr>Wingdings</vt:lpstr>
      <vt:lpstr>Arial</vt:lpstr>
      <vt:lpstr>Office Theme</vt:lpstr>
      <vt:lpstr>Consensus,     FLP, and Paxos</vt:lpstr>
      <vt:lpstr>Recall the use of Views</vt:lpstr>
      <vt:lpstr>Consensus</vt:lpstr>
      <vt:lpstr>Consensus</vt:lpstr>
      <vt:lpstr>Consensus Used in Systems</vt:lpstr>
      <vt:lpstr>Can We Achieve Consensus?</vt:lpstr>
      <vt:lpstr>Defining Our System Model</vt:lpstr>
      <vt:lpstr>Defining Our System Model</vt:lpstr>
      <vt:lpstr>Consensus is Impossible</vt:lpstr>
      <vt:lpstr>“FLP” Result</vt:lpstr>
      <vt:lpstr>FLP’s Weak Assumptions</vt:lpstr>
      <vt:lpstr>FLP’s Strong Assumptions</vt:lpstr>
      <vt:lpstr>Main Technical Approach</vt:lpstr>
      <vt:lpstr>Main Technical Approach</vt:lpstr>
      <vt:lpstr>Main Technical Approach</vt:lpstr>
      <vt:lpstr>Main Technical Approach</vt:lpstr>
      <vt:lpstr>Staying Bi-Valent Forever</vt:lpstr>
      <vt:lpstr>Consensus is Impossible</vt:lpstr>
      <vt:lpstr>FLP’s Strong Assumptions</vt:lpstr>
      <vt:lpstr>Consensus is Possible</vt:lpstr>
      <vt:lpstr>Consensus</vt:lpstr>
      <vt:lpstr>Safety vs. Liveness Properties</vt:lpstr>
      <vt:lpstr>Paxos</vt:lpstr>
      <vt:lpstr>Paxos’s Safety and Liveness</vt:lpstr>
      <vt:lpstr>Roles of a Process</vt:lpstr>
      <vt:lpstr>Strawmen</vt:lpstr>
      <vt:lpstr>Paxos</vt:lpstr>
      <vt:lpstr>Paxos Protocol Overview</vt:lpstr>
      <vt:lpstr>Paxos Phase 1</vt:lpstr>
      <vt:lpstr>Paxos Phase 2</vt:lpstr>
      <vt:lpstr>Paxos Phase 3</vt:lpstr>
      <vt:lpstr>Paxos:  Well-behaved Run</vt:lpstr>
      <vt:lpstr>Paxos is Safe</vt:lpstr>
      <vt:lpstr>Race Condition Leads to Liveness Problem “FLP Scenario”</vt:lpstr>
      <vt:lpstr>Paxos Summary</vt:lpstr>
      <vt:lpstr>Flavors of Paxos</vt:lpstr>
      <vt:lpstr>Flavors of Paxos: Basic Paxos</vt:lpstr>
      <vt:lpstr>Flavors of Paxos: Multi-Paxos</vt:lpstr>
      <vt:lpstr>Consensus Takeaways</vt:lpstr>
      <vt:lpstr>PowerPoint Presentation</vt:lpstr>
    </vt:vector>
  </TitlesOfParts>
  <Company/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Distributed Systems</dc:title>
  <dc:creator>Wyatt Andrew Lloyd</dc:creator>
  <cp:lastModifiedBy>Wyatt Andrew Lloyd</cp:lastModifiedBy>
  <cp:revision>37</cp:revision>
  <cp:lastPrinted>2018-10-16T18:31:58Z</cp:lastPrinted>
  <dcterms:created xsi:type="dcterms:W3CDTF">2018-09-09T13:59:16Z</dcterms:created>
  <dcterms:modified xsi:type="dcterms:W3CDTF">2018-10-17T13:52:03Z</dcterms:modified>
</cp:coreProperties>
</file>