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wdp" ContentType="image/vnd.ms-photo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59" r:id="rId13"/>
    <p:sldId id="268" r:id="rId14"/>
    <p:sldId id="269" r:id="rId15"/>
    <p:sldId id="270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9" r:id="rId28"/>
    <p:sldId id="286" r:id="rId29"/>
    <p:sldId id="287" r:id="rId30"/>
    <p:sldId id="288" r:id="rId31"/>
    <p:sldId id="290" r:id="rId32"/>
    <p:sldId id="291" r:id="rId33"/>
    <p:sldId id="292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18"/>
    <p:restoredTop sz="77922"/>
  </p:normalViewPr>
  <p:slideViewPr>
    <p:cSldViewPr snapToGrid="0" snapToObjects="1">
      <p:cViewPr varScale="1">
        <p:scale>
          <a:sx n="118" d="100"/>
          <a:sy n="118" d="100"/>
        </p:scale>
        <p:origin x="131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4DF139-8948-BD40-9FA3-A6EFC8080562}" type="datetimeFigureOut">
              <a:rPr lang="en-US" smtClean="0"/>
              <a:t>9/9/18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D59E83-32E0-2E4A-A646-F973F8B50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082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869D52-79C3-BB4D-8EC9-82DE367E600F}" type="slidenum"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9988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do you build systems that continue</a:t>
            </a:r>
            <a:r>
              <a:rPr lang="en-US" baseline="0" dirty="0" smtClean="0"/>
              <a:t> to work and scale despite failure?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59E83-32E0-2E4A-A646-F973F8B50D8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1905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Eventually consistent programs presented a hard-to-use interface to higher-level programs</a:t>
            </a:r>
            <a:endParaRPr lang="en-US" dirty="0" smtClean="0"/>
          </a:p>
          <a:p>
            <a:r>
              <a:rPr lang="en-US" dirty="0" smtClean="0"/>
              <a:t>How do you build systems that really work despite</a:t>
            </a:r>
            <a:r>
              <a:rPr lang="en-US" baseline="0" dirty="0" smtClean="0"/>
              <a:t> failure and have a much cleaner interface? (i.e., hide all the complexity)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59E83-32E0-2E4A-A646-F973F8B50D8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482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do you build systems that scale with a clean interface? (i.e.,</a:t>
            </a:r>
            <a:r>
              <a:rPr lang="en-US" baseline="0" dirty="0" smtClean="0"/>
              <a:t>, hide all the complexity)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59E83-32E0-2E4A-A646-F973F8B50D8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3122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many other interesting, practical, exciting topics, we’ll try to cover as many</a:t>
            </a:r>
            <a:r>
              <a:rPr lang="en-US" baseline="0" dirty="0" smtClean="0"/>
              <a:t> we can!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59E83-32E0-2E4A-A646-F973F8B50D8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6313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NoSQL: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		Consistent hash tables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		+ consistency tradeoffs (e.g., eventual)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sz="1200" dirty="0" smtClean="0"/>
              <a:t>Amazon Dynamo popularized (published SOSP 2007), CTO was faculty at Cornell on distributed systems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 smtClean="0"/>
          </a:p>
          <a:p>
            <a:pPr marL="0" indent="0">
              <a:lnSpc>
                <a:spcPct val="150000"/>
              </a:lnSpc>
              <a:buNone/>
            </a:pPr>
            <a:endParaRPr lang="en-US" dirty="0" smtClean="0"/>
          </a:p>
          <a:p>
            <a:pPr marL="0" indent="0">
              <a:lnSpc>
                <a:spcPct val="150000"/>
              </a:lnSpc>
              <a:buNone/>
            </a:pPr>
            <a:endParaRPr lang="en-US" dirty="0" smtClean="0"/>
          </a:p>
          <a:p>
            <a:pPr marL="0" indent="0">
              <a:lnSpc>
                <a:spcPct val="150000"/>
              </a:lnSpc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69701C-02A1-CE43-ADB4-E98A80C283F2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5857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Paxos</a:t>
            </a:r>
            <a:endParaRPr lang="en-US" dirty="0" smtClean="0"/>
          </a:p>
          <a:p>
            <a:pPr lvl="1"/>
            <a:r>
              <a:rPr lang="en-US" dirty="0" smtClean="0"/>
              <a:t>Long history starting in early 1990s on “reaching consensus in distributed systems”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Google Chubby</a:t>
            </a:r>
          </a:p>
          <a:p>
            <a:pPr lvl="1"/>
            <a:r>
              <a:rPr lang="en-US" dirty="0" smtClean="0"/>
              <a:t>Coordinate datacenters at scale</a:t>
            </a:r>
          </a:p>
          <a:p>
            <a:pPr lvl="1"/>
            <a:r>
              <a:rPr lang="en-US" dirty="0" smtClean="0"/>
              <a:t>When a file server fails, who takes over?</a:t>
            </a:r>
          </a:p>
          <a:p>
            <a:pPr lvl="1"/>
            <a:r>
              <a:rPr lang="en-US" dirty="0" smtClean="0"/>
              <a:t>Authors for industrial research labs and academia (DEC SRC, Cambridge/UW, etc.)</a:t>
            </a:r>
          </a:p>
          <a:p>
            <a:r>
              <a:rPr lang="en-US" dirty="0" smtClean="0"/>
              <a:t>Led to open-source Apache Zookeeper 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69701C-02A1-CE43-ADB4-E98A80C283F2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6200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Google MapReduce</a:t>
            </a:r>
          </a:p>
          <a:p>
            <a:pPr lvl="1"/>
            <a:r>
              <a:rPr lang="en-US" dirty="0" smtClean="0"/>
              <a:t>How to process large volumes of data over 1000s of servers, even in face of failures</a:t>
            </a:r>
          </a:p>
          <a:p>
            <a:pPr lvl="1"/>
            <a:r>
              <a:rPr lang="en-US" dirty="0" smtClean="0"/>
              <a:t>Authors for industrial research labs and academia (DEC WRL, MIT/UW, etc.)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Led to open-source Apache Hadoop</a:t>
            </a:r>
          </a:p>
          <a:p>
            <a:pPr lvl="1"/>
            <a:r>
              <a:rPr lang="en-US" dirty="0" smtClean="0"/>
              <a:t>Created Big Data industry…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69701C-02A1-CE43-ADB4-E98A80C283F2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5219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9pPr>
          </a:lstStyle>
          <a:p>
            <a:pPr eaLnBrk="1" hangingPunct="1"/>
            <a:fld id="{13BA6ABA-E30B-2D47-9755-EA41E8326F2B}" type="slidenum">
              <a:rPr lang="en-US" altLang="en-US" sz="1300" b="0">
                <a:latin typeface="Times New Roman" charset="0"/>
              </a:rPr>
              <a:pPr eaLnBrk="1" hangingPunct="1"/>
              <a:t>18</a:t>
            </a:fld>
            <a:endParaRPr lang="en-US" altLang="en-US" sz="1300" b="0">
              <a:latin typeface="Times New Roman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92363" y="539750"/>
            <a:ext cx="4910137" cy="2762250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00162" y="3503991"/>
            <a:ext cx="6969622" cy="323547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85718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9pPr>
          </a:lstStyle>
          <a:p>
            <a:pPr eaLnBrk="1" hangingPunct="1"/>
            <a:fld id="{0EB9D357-9602-5A48-B314-99AAAB9860B2}" type="slidenum">
              <a:rPr lang="en-US" altLang="en-US" sz="1300" b="0">
                <a:latin typeface="Times New Roman" charset="0"/>
              </a:rPr>
              <a:pPr eaLnBrk="1" hangingPunct="1"/>
              <a:t>19</a:t>
            </a:fld>
            <a:endParaRPr lang="en-US" altLang="en-US" sz="1300" b="0">
              <a:latin typeface="Times New Roman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08296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9pPr>
          </a:lstStyle>
          <a:p>
            <a:pPr eaLnBrk="1" hangingPunct="1"/>
            <a:fld id="{6D8A69E1-749B-3E46-A126-8422C8ABD577}" type="slidenum">
              <a:rPr lang="en-US" altLang="en-US" sz="1300" b="0">
                <a:latin typeface="Times New Roman" charset="0"/>
              </a:rPr>
              <a:pPr eaLnBrk="1" hangingPunct="1"/>
              <a:t>20</a:t>
            </a:fld>
            <a:endParaRPr lang="en-US" altLang="en-US" sz="1300" b="0">
              <a:latin typeface="Times New Roman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92363" y="539750"/>
            <a:ext cx="4910137" cy="2762250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00162" y="3503991"/>
            <a:ext cx="6969622" cy="323547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58076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9pPr>
          </a:lstStyle>
          <a:p>
            <a:pPr eaLnBrk="1" hangingPunct="1"/>
            <a:fld id="{6D8A69E1-749B-3E46-A126-8422C8ABD577}" type="slidenum">
              <a:rPr lang="en-US" altLang="en-US" sz="1300" b="0">
                <a:latin typeface="Times New Roman" charset="0"/>
              </a:rPr>
              <a:pPr eaLnBrk="1" hangingPunct="1"/>
              <a:t>21</a:t>
            </a:fld>
            <a:endParaRPr lang="en-US" altLang="en-US" sz="1300" b="0">
              <a:latin typeface="Times New Roman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92363" y="539750"/>
            <a:ext cx="4910137" cy="2762250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00162" y="3503991"/>
            <a:ext cx="6969622" cy="323547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07803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9pPr>
          </a:lstStyle>
          <a:p>
            <a:pPr eaLnBrk="1" hangingPunct="1"/>
            <a:fld id="{13BA6ABA-E30B-2D47-9755-EA41E8326F2B}" type="slidenum">
              <a:rPr lang="en-US" altLang="en-US" sz="1300" b="0">
                <a:latin typeface="Times New Roman" charset="0"/>
              </a:rPr>
              <a:pPr eaLnBrk="1" hangingPunct="1"/>
              <a:t>26</a:t>
            </a:fld>
            <a:endParaRPr lang="en-US" altLang="en-US" sz="1300" b="0">
              <a:latin typeface="Times New Roman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92363" y="539750"/>
            <a:ext cx="4910137" cy="2762250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00162" y="3503991"/>
            <a:ext cx="6969622" cy="323547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380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7723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630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78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445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448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621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101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498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50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238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567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Helvetica Neue Medium" charset="0"/>
              </a:defRPr>
            </a:lvl1pPr>
          </a:lstStyle>
          <a:p>
            <a:fld id="{16883F3E-8D2D-8D4F-BA7F-C0A897C14CA0}" type="datetimeFigureOut">
              <a:rPr lang="en-US" smtClean="0"/>
              <a:pPr/>
              <a:t>9/9/18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Helvetica Neue Medium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Helvetica Neue Medium" charset="0"/>
              </a:defRPr>
            </a:lvl1pPr>
          </a:lstStyle>
          <a:p>
            <a:fld id="{BA294D44-32C8-FE4A-A262-B6F8943234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807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Helvetica Neue Medium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jpeg"/><Relationship Id="rId3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piazza.com/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2387600"/>
          </a:xfrm>
        </p:spPr>
        <p:txBody>
          <a:bodyPr/>
          <a:lstStyle/>
          <a:p>
            <a:r>
              <a:rPr lang="en-US" dirty="0" smtClean="0"/>
              <a:t>Distributed Systems Intro and Course Overview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73346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COS 418: Distributed Systems</a:t>
            </a:r>
          </a:p>
          <a:p>
            <a:r>
              <a:rPr lang="en-US" dirty="0" smtClean="0"/>
              <a:t>Lecture 1</a:t>
            </a:r>
          </a:p>
          <a:p>
            <a:endParaRPr lang="en-US" dirty="0"/>
          </a:p>
          <a:p>
            <a:r>
              <a:rPr lang="en-US" dirty="0" smtClean="0"/>
              <a:t>Wyatt Lloyd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7624" y="2648345"/>
            <a:ext cx="1156753" cy="146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80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559B53-AEC7-9D43-BD4D-FB123296CDE3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9529" y="-13448"/>
            <a:ext cx="9291918" cy="6968939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466850" y="5934358"/>
            <a:ext cx="3390900" cy="952500"/>
          </a:xfrm>
          <a:prstGeom prst="rect">
            <a:avLst/>
          </a:prstGeom>
        </p:spPr>
        <p:txBody>
          <a:bodyPr anchor="ctr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 cap="none" baseline="0">
                <a:solidFill>
                  <a:schemeClr val="bg1"/>
                </a:solidFill>
                <a:latin typeface="+mj-lt"/>
                <a:ea typeface="ＭＳ Ｐゴシック" pitchFamily="-1" charset="-128"/>
                <a:cs typeface="ＭＳ Ｐゴシック" pitchFamily="-1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r>
              <a:rPr lang="en-US" sz="4800"/>
              <a:t>Facebook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06556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339" b="146"/>
          <a:stretch/>
        </p:blipFill>
        <p:spPr>
          <a:xfrm>
            <a:off x="1524000" y="0"/>
            <a:ext cx="9144001" cy="6858000"/>
          </a:xfrm>
          <a:prstGeom prst="rect">
            <a:avLst/>
          </a:prstGeom>
        </p:spPr>
      </p:pic>
      <p:sp>
        <p:nvSpPr>
          <p:cNvPr id="6" name="Content Placeholder 1"/>
          <p:cNvSpPr txBox="1">
            <a:spLocks/>
          </p:cNvSpPr>
          <p:nvPr/>
        </p:nvSpPr>
        <p:spPr bwMode="auto">
          <a:xfrm>
            <a:off x="0" y="-1143000"/>
            <a:ext cx="10668000" cy="800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defTabSz="457200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-1" charset="0"/>
              <a:buNone/>
              <a:defRPr sz="3200" kern="1200" spc="-50">
                <a:solidFill>
                  <a:schemeClr val="bg1"/>
                </a:solidFill>
                <a:latin typeface="+mn-lt"/>
                <a:ea typeface="ＭＳ Ｐゴシック" pitchFamily="-1" charset="-128"/>
                <a:cs typeface="ＭＳ Ｐゴシック" pitchFamily="-1" charset="-128"/>
              </a:defRPr>
            </a:lvl1pPr>
            <a:lvl2pPr marL="457200" indent="0" algn="l" defTabSz="457200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-1" charset="0"/>
              <a:buNone/>
              <a:defRPr sz="1800" kern="1200" spc="-5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-1" charset="-128"/>
                <a:cs typeface="+mn-cs"/>
              </a:defRPr>
            </a:lvl2pPr>
            <a:lvl3pPr marL="914400" indent="0" algn="l" defTabSz="457200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-1" charset="0"/>
              <a:buNone/>
              <a:defRPr sz="1600" kern="1200" spc="-5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-1" charset="-128"/>
                <a:cs typeface="+mn-cs"/>
              </a:defRPr>
            </a:lvl3pPr>
            <a:lvl4pPr marL="1371600" indent="0" algn="l" defTabSz="457200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-1" charset="0"/>
              <a:buNone/>
              <a:defRPr sz="1400" kern="1200" spc="-5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-1" charset="-128"/>
                <a:cs typeface="+mn-cs"/>
              </a:defRPr>
            </a:lvl4pPr>
            <a:lvl5pPr marL="1828800" indent="0" algn="l" defTabSz="457200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-1" charset="0"/>
              <a:buNone/>
              <a:defRPr sz="1400" kern="1200" spc="-5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-1" charset="-128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/>
              <a:t>100,000s of physical servers</a:t>
            </a:r>
          </a:p>
          <a:p>
            <a:r>
              <a:rPr lang="en-US" sz="3600" dirty="0"/>
              <a:t>10s MW energy consumption</a:t>
            </a:r>
          </a:p>
          <a:p>
            <a:endParaRPr lang="en-US" sz="3800" dirty="0"/>
          </a:p>
          <a:p>
            <a:r>
              <a:rPr lang="en-US" sz="3800" dirty="0"/>
              <a:t>Facebook Prineville: </a:t>
            </a:r>
          </a:p>
          <a:p>
            <a:r>
              <a:rPr lang="en-US" sz="3600" dirty="0"/>
              <a:t>$250M physical </a:t>
            </a:r>
            <a:r>
              <a:rPr lang="en-US" sz="3600" dirty="0" err="1"/>
              <a:t>infro</a:t>
            </a:r>
            <a:r>
              <a:rPr lang="en-US" sz="3600" dirty="0"/>
              <a:t>, $1B IT infra</a:t>
            </a:r>
          </a:p>
          <a:p>
            <a:pPr lvl="1"/>
            <a:endParaRPr lang="en-US" sz="3800" dirty="0"/>
          </a:p>
        </p:txBody>
      </p:sp>
    </p:spTree>
    <p:extLst>
      <p:ext uri="{BB962C8B-B14F-4D97-AF65-F5344CB8AC3E}">
        <p14:creationId xmlns:p14="http://schemas.microsoft.com/office/powerpoint/2010/main" val="109988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Distributed Systems Goal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n-US" dirty="0">
                <a:ea typeface="Helvetica Neue Medium" charset="0"/>
                <a:cs typeface="Helvetica Neue Medium" charset="0"/>
              </a:rPr>
              <a:t>Service with higher-level abstractions/interface</a:t>
            </a:r>
          </a:p>
          <a:p>
            <a:pPr lvl="1">
              <a:lnSpc>
                <a:spcPct val="110000"/>
              </a:lnSpc>
            </a:pPr>
            <a:r>
              <a:rPr lang="en-US" sz="2600" dirty="0">
                <a:ea typeface="Helvetica Neue Medium" charset="0"/>
                <a:cs typeface="Helvetica Neue Medium" charset="0"/>
              </a:rPr>
              <a:t>e.g., file system, database, key-value store, programming </a:t>
            </a:r>
            <a:r>
              <a:rPr lang="en-US" sz="2600" dirty="0" smtClean="0">
                <a:ea typeface="Helvetica Neue Medium" charset="0"/>
                <a:cs typeface="Helvetica Neue Medium" charset="0"/>
              </a:rPr>
              <a:t>model, </a:t>
            </a:r>
            <a:r>
              <a:rPr lang="en-US" sz="2600" dirty="0">
                <a:ea typeface="Helvetica Neue Medium" charset="0"/>
                <a:cs typeface="Helvetica Neue Medium" charset="0"/>
              </a:rPr>
              <a:t>…</a:t>
            </a:r>
          </a:p>
          <a:p>
            <a:pPr lvl="1"/>
            <a:endParaRPr lang="en-US" sz="1400" dirty="0">
              <a:ea typeface="Helvetica Neue Medium" charset="0"/>
              <a:cs typeface="Helvetica Neue Medium" charset="0"/>
            </a:endParaRPr>
          </a:p>
          <a:p>
            <a:pPr>
              <a:lnSpc>
                <a:spcPct val="110000"/>
              </a:lnSpc>
            </a:pPr>
            <a:r>
              <a:rPr lang="en-US" dirty="0">
                <a:ea typeface="Helvetica Neue Medium" charset="0"/>
                <a:cs typeface="Helvetica Neue Medium" charset="0"/>
              </a:rPr>
              <a:t>Hide complexity</a:t>
            </a:r>
          </a:p>
          <a:p>
            <a:pPr lvl="1"/>
            <a:r>
              <a:rPr lang="en-US" sz="2600" dirty="0">
                <a:ea typeface="Helvetica Neue Medium" charset="0"/>
                <a:cs typeface="Helvetica Neue Medium" charset="0"/>
              </a:rPr>
              <a:t>Scalable (scale-out)</a:t>
            </a:r>
          </a:p>
          <a:p>
            <a:pPr lvl="1"/>
            <a:r>
              <a:rPr lang="en-US" sz="2600" dirty="0">
                <a:ea typeface="Helvetica Neue Medium" charset="0"/>
                <a:cs typeface="Helvetica Neue Medium" charset="0"/>
              </a:rPr>
              <a:t>Reliable (fault-tolerant)</a:t>
            </a:r>
          </a:p>
          <a:p>
            <a:pPr lvl="1"/>
            <a:r>
              <a:rPr lang="en-US" sz="2600" dirty="0">
                <a:ea typeface="Helvetica Neue Medium" charset="0"/>
                <a:cs typeface="Helvetica Neue Medium" charset="0"/>
              </a:rPr>
              <a:t>Well-defined semantics (consistent)</a:t>
            </a:r>
          </a:p>
          <a:p>
            <a:pPr lvl="1"/>
            <a:endParaRPr lang="en-US" sz="1400" dirty="0">
              <a:ea typeface="Helvetica Neue Medium" charset="0"/>
              <a:cs typeface="Helvetica Neue Medium" charset="0"/>
            </a:endParaRPr>
          </a:p>
          <a:p>
            <a:pPr>
              <a:lnSpc>
                <a:spcPct val="110000"/>
              </a:lnSpc>
            </a:pPr>
            <a:r>
              <a:rPr lang="en-US" dirty="0">
                <a:ea typeface="Helvetica Neue Medium" charset="0"/>
                <a:cs typeface="Helvetica Neue Medium" charset="0"/>
              </a:rPr>
              <a:t>Do “heavy lifting” so app developer doesn’t need to</a:t>
            </a:r>
          </a:p>
          <a:p>
            <a:endParaRPr lang="en-US" dirty="0"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624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</a:t>
            </a:r>
            <a:r>
              <a:rPr lang="en-US" dirty="0"/>
              <a:t>results </a:t>
            </a:r>
            <a:r>
              <a:rPr lang="en-US" dirty="0" smtClean="0"/>
              <a:t>matter:  NoSQL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4197" y="1661159"/>
            <a:ext cx="5066917" cy="45720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3650" y="2010727"/>
            <a:ext cx="5026526" cy="45720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45801" y="1479665"/>
            <a:ext cx="6361035" cy="5943918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521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results </a:t>
            </a:r>
            <a:r>
              <a:rPr lang="en-US" dirty="0" smtClean="0"/>
              <a:t>matter:  </a:t>
            </a:r>
            <a:r>
              <a:rPr lang="en-US" dirty="0" err="1" smtClean="0"/>
              <a:t>Paxos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4676" y="1706880"/>
            <a:ext cx="5105724" cy="52120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362" y="2263136"/>
            <a:ext cx="6004257" cy="52120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7001" y="2796583"/>
            <a:ext cx="7043489" cy="6187901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870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776" y="1760909"/>
            <a:ext cx="2626624" cy="460184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results matter:  MapReduce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82757" y="1760908"/>
            <a:ext cx="5731785" cy="512757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914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Organization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98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874195" y="1447800"/>
            <a:ext cx="8967975" cy="5410200"/>
          </a:xfrm>
        </p:spPr>
        <p:txBody>
          <a:bodyPr>
            <a:normAutofit/>
          </a:bodyPr>
          <a:lstStyle/>
          <a:p>
            <a:r>
              <a:rPr lang="en-US" dirty="0" smtClean="0"/>
              <a:t>Lecture M/W 10-1050</a:t>
            </a:r>
            <a:endParaRPr lang="en-US" dirty="0" smtClean="0"/>
          </a:p>
          <a:p>
            <a:pPr lvl="1"/>
            <a:r>
              <a:rPr lang="en-US" sz="2600" dirty="0" smtClean="0"/>
              <a:t>Professor Wyatt Lloyd</a:t>
            </a:r>
            <a:endParaRPr lang="en-US" sz="2600" dirty="0"/>
          </a:p>
          <a:p>
            <a:pPr lvl="1"/>
            <a:r>
              <a:rPr lang="en-US" sz="2600" dirty="0"/>
              <a:t>Slides available on course website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Precept</a:t>
            </a:r>
            <a:r>
              <a:rPr lang="en-US" dirty="0" smtClean="0"/>
              <a:t>:</a:t>
            </a:r>
          </a:p>
          <a:p>
            <a:pPr lvl="1"/>
            <a:r>
              <a:rPr lang="en-US" sz="2600" dirty="0" smtClean="0"/>
              <a:t>TAs </a:t>
            </a:r>
            <a:r>
              <a:rPr lang="en-US" dirty="0" err="1"/>
              <a:t>Theano</a:t>
            </a:r>
            <a:r>
              <a:rPr lang="en-US" dirty="0"/>
              <a:t> </a:t>
            </a:r>
            <a:r>
              <a:rPr lang="en-US" dirty="0" err="1"/>
              <a:t>Stavrinos</a:t>
            </a:r>
            <a:r>
              <a:rPr lang="en-US" dirty="0"/>
              <a:t>, </a:t>
            </a:r>
            <a:r>
              <a:rPr lang="en-US" dirty="0" err="1"/>
              <a:t>Zhenyu</a:t>
            </a:r>
            <a:r>
              <a:rPr lang="en-US" dirty="0"/>
              <a:t> Song, and Chris </a:t>
            </a:r>
            <a:r>
              <a:rPr lang="en-US" dirty="0" err="1" smtClean="0"/>
              <a:t>Hodsdon</a:t>
            </a:r>
            <a:endParaRPr lang="en-US" u="sng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Main Q&amp;A forum: </a:t>
            </a:r>
            <a:r>
              <a:rPr lang="en-US" sz="2600" dirty="0" smtClean="0">
                <a:hlinkClick r:id="rId2"/>
              </a:rPr>
              <a:t>www.piazza.com</a:t>
            </a:r>
            <a:endParaRPr lang="en-US" sz="2600" dirty="0" smtClean="0"/>
          </a:p>
          <a:p>
            <a:pPr lvl="1"/>
            <a:r>
              <a:rPr lang="en-US" sz="2600" dirty="0" smtClean="0"/>
              <a:t>No </a:t>
            </a:r>
            <a:r>
              <a:rPr lang="en-US" sz="2600" dirty="0"/>
              <a:t>anonymous posts or </a:t>
            </a:r>
            <a:r>
              <a:rPr lang="en-US" sz="2600" dirty="0" smtClean="0"/>
              <a:t>questions</a:t>
            </a:r>
          </a:p>
          <a:p>
            <a:pPr lvl="1"/>
            <a:r>
              <a:rPr lang="en-US" sz="2600" dirty="0" smtClean="0"/>
              <a:t>Can </a:t>
            </a:r>
            <a:r>
              <a:rPr lang="en-US" sz="2600" dirty="0"/>
              <a:t>send private messages to </a:t>
            </a:r>
            <a:r>
              <a:rPr lang="en-US" sz="2600" dirty="0" smtClean="0"/>
              <a:t>instructors</a:t>
            </a:r>
          </a:p>
          <a:p>
            <a:pPr lvl="1"/>
            <a:r>
              <a:rPr lang="en-US" sz="2600" dirty="0"/>
              <a:t>(Extra credit for answering)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the material:  People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48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Learning the Material: </a:t>
            </a:r>
            <a:r>
              <a:rPr lang="en-US" altLang="en-US" dirty="0" smtClean="0"/>
              <a:t> Lectures!</a:t>
            </a:r>
            <a:endParaRPr lang="en-US" altLang="en-US" dirty="0"/>
          </a:p>
        </p:txBody>
      </p:sp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>
          <a:xfrm>
            <a:off x="1874196" y="1447800"/>
            <a:ext cx="8793804" cy="5029200"/>
          </a:xfrm>
        </p:spPr>
        <p:txBody>
          <a:bodyPr>
            <a:noAutofit/>
          </a:bodyPr>
          <a:lstStyle/>
          <a:p>
            <a:r>
              <a:rPr lang="en-US" altLang="en-US" dirty="0"/>
              <a:t>Attend </a:t>
            </a:r>
            <a:r>
              <a:rPr lang="en-US" altLang="en-US" dirty="0" smtClean="0"/>
              <a:t>lectures and </a:t>
            </a:r>
            <a:r>
              <a:rPr lang="en-US" altLang="en-US" dirty="0"/>
              <a:t>precepts and take notes!</a:t>
            </a:r>
          </a:p>
          <a:p>
            <a:pPr lvl="1">
              <a:lnSpc>
                <a:spcPct val="110000"/>
              </a:lnSpc>
            </a:pPr>
            <a:r>
              <a:rPr lang="en-US" altLang="en-US" sz="2600" dirty="0"/>
              <a:t>Lecture slides posted day/night before</a:t>
            </a:r>
          </a:p>
          <a:p>
            <a:pPr lvl="1">
              <a:lnSpc>
                <a:spcPct val="110000"/>
              </a:lnSpc>
            </a:pPr>
            <a:r>
              <a:rPr lang="en-US" altLang="en-US" sz="2600" dirty="0"/>
              <a:t>Recommendation:  Print slides &amp; take notes</a:t>
            </a:r>
            <a:endParaRPr lang="en-US" altLang="en-US" sz="2200" dirty="0"/>
          </a:p>
          <a:p>
            <a:pPr lvl="1">
              <a:lnSpc>
                <a:spcPct val="110000"/>
              </a:lnSpc>
            </a:pPr>
            <a:r>
              <a:rPr lang="en-US" altLang="en-US" sz="2600" dirty="0"/>
              <a:t>Not everything covered in class is on slides</a:t>
            </a:r>
          </a:p>
          <a:p>
            <a:pPr lvl="1">
              <a:lnSpc>
                <a:spcPct val="110000"/>
              </a:lnSpc>
            </a:pPr>
            <a:r>
              <a:rPr lang="en-US" altLang="en-US" sz="2600" dirty="0"/>
              <a:t>You are responsible for everything covered in class</a:t>
            </a:r>
          </a:p>
          <a:p>
            <a:pPr>
              <a:lnSpc>
                <a:spcPts val="3400"/>
              </a:lnSpc>
            </a:pPr>
            <a:r>
              <a:rPr lang="en-US" altLang="en-US" dirty="0" smtClean="0"/>
              <a:t>No </a:t>
            </a:r>
            <a:r>
              <a:rPr lang="en-US" altLang="en-US" dirty="0"/>
              <a:t>required textbooks</a:t>
            </a:r>
            <a:endParaRPr lang="en-US" altLang="en-US" dirty="0"/>
          </a:p>
          <a:p>
            <a:pPr lvl="1">
              <a:lnSpc>
                <a:spcPct val="100000"/>
              </a:lnSpc>
            </a:pPr>
            <a:r>
              <a:rPr lang="en-US" altLang="en-US" dirty="0" smtClean="0"/>
              <a:t>Links to Go Programming textbook and two other distributed systems textbooks on website</a:t>
            </a: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9pPr>
          </a:lstStyle>
          <a:p>
            <a:pPr eaLnBrk="1" hangingPunct="1"/>
            <a:fld id="{9176312D-2D42-EC42-BD83-C17402432DA7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18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6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9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Grading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idx="1"/>
          </p:nvPr>
        </p:nvSpPr>
        <p:spPr>
          <a:xfrm>
            <a:off x="1905000" y="1498061"/>
            <a:ext cx="9209314" cy="5267865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altLang="en-US" dirty="0" smtClean="0"/>
              <a:t>Five assignments (10% </a:t>
            </a:r>
            <a:r>
              <a:rPr lang="en-US" altLang="en-US" dirty="0"/>
              <a:t>each)</a:t>
            </a:r>
          </a:p>
          <a:p>
            <a:pPr lvl="1">
              <a:lnSpc>
                <a:spcPct val="110000"/>
              </a:lnSpc>
            </a:pPr>
            <a:r>
              <a:rPr lang="en-US" altLang="en-US" sz="2600" dirty="0"/>
              <a:t>90% 24 hours late, </a:t>
            </a:r>
            <a:r>
              <a:rPr lang="en-US" altLang="en-US" sz="2600" dirty="0"/>
              <a:t>80% 2 days late, </a:t>
            </a:r>
            <a:r>
              <a:rPr lang="en-US" altLang="en-US" sz="2600" dirty="0"/>
              <a:t>50% &gt;5 </a:t>
            </a:r>
            <a:r>
              <a:rPr lang="en-US" altLang="en-US" sz="2600" dirty="0"/>
              <a:t>days late</a:t>
            </a:r>
          </a:p>
          <a:p>
            <a:pPr lvl="1">
              <a:lnSpc>
                <a:spcPct val="110000"/>
              </a:lnSpc>
            </a:pPr>
            <a:r>
              <a:rPr lang="en-US" altLang="en-US" sz="2600" b="1" dirty="0" smtClean="0"/>
              <a:t>Three</a:t>
            </a:r>
            <a:r>
              <a:rPr lang="en-US" altLang="en-US" sz="2600" dirty="0" smtClean="0"/>
              <a:t> </a:t>
            </a:r>
            <a:r>
              <a:rPr lang="en-US" altLang="en-US" sz="2600" dirty="0"/>
              <a:t>free </a:t>
            </a:r>
            <a:r>
              <a:rPr lang="en-US" altLang="en-US" sz="2600" dirty="0"/>
              <a:t>late </a:t>
            </a:r>
            <a:r>
              <a:rPr lang="en-US" altLang="en-US" sz="2600" dirty="0"/>
              <a:t>days </a:t>
            </a:r>
            <a:r>
              <a:rPr lang="en-US" altLang="en-US" sz="2600" dirty="0"/>
              <a:t>(we’ll figure which one is best)</a:t>
            </a:r>
          </a:p>
          <a:p>
            <a:pPr>
              <a:lnSpc>
                <a:spcPct val="110000"/>
              </a:lnSpc>
            </a:pPr>
            <a:endParaRPr lang="en-US" altLang="en-US" dirty="0" smtClean="0"/>
          </a:p>
          <a:p>
            <a:pPr>
              <a:lnSpc>
                <a:spcPct val="110000"/>
              </a:lnSpc>
            </a:pPr>
            <a:r>
              <a:rPr lang="en-US" altLang="en-US" dirty="0" smtClean="0"/>
              <a:t>Two </a:t>
            </a:r>
            <a:r>
              <a:rPr lang="en-US" altLang="en-US" dirty="0"/>
              <a:t>exams </a:t>
            </a:r>
            <a:r>
              <a:rPr lang="en-US" altLang="en-US" dirty="0" smtClean="0"/>
              <a:t>(</a:t>
            </a:r>
            <a:r>
              <a:rPr lang="en-US" altLang="en-US" dirty="0" smtClean="0"/>
              <a:t>50</a:t>
            </a:r>
            <a:r>
              <a:rPr lang="en-US" altLang="en-US" dirty="0" smtClean="0"/>
              <a:t>% </a:t>
            </a:r>
            <a:r>
              <a:rPr lang="en-US" altLang="en-US" dirty="0"/>
              <a:t>total)</a:t>
            </a:r>
          </a:p>
          <a:p>
            <a:pPr lvl="1">
              <a:lnSpc>
                <a:spcPct val="110000"/>
              </a:lnSpc>
            </a:pPr>
            <a:r>
              <a:rPr lang="en-US" altLang="en-US" sz="2600" dirty="0"/>
              <a:t>Midterm exam before </a:t>
            </a:r>
            <a:r>
              <a:rPr lang="en-US" altLang="en-US" sz="2600" dirty="0" smtClean="0"/>
              <a:t>fall recess (25%)</a:t>
            </a:r>
            <a:endParaRPr lang="en-US" altLang="en-US" sz="2600" dirty="0"/>
          </a:p>
          <a:p>
            <a:pPr lvl="1">
              <a:lnSpc>
                <a:spcPct val="110000"/>
              </a:lnSpc>
              <a:spcAft>
                <a:spcPts val="1200"/>
              </a:spcAft>
            </a:pPr>
            <a:r>
              <a:rPr lang="en-US" altLang="en-US" sz="2600" dirty="0"/>
              <a:t>Final exam during exam period (25</a:t>
            </a:r>
            <a:r>
              <a:rPr lang="en-US" altLang="en-US" sz="2600" dirty="0" smtClean="0"/>
              <a:t>%)</a:t>
            </a:r>
            <a:endParaRPr lang="en-US" altLang="en-US" sz="2600" dirty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9pPr>
          </a:lstStyle>
          <a:p>
            <a:pPr eaLnBrk="1" hangingPunct="1"/>
            <a:fld id="{5EF5598C-1365-8C43-B0A1-BFC5B11FBA8F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19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02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Systems, What?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95904" y="1120271"/>
            <a:ext cx="6585616" cy="3942955"/>
            <a:chOff x="1103727" y="1919518"/>
            <a:chExt cx="6585616" cy="394295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81750" y="1919518"/>
              <a:ext cx="2432414" cy="182537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03727" y="4037101"/>
              <a:ext cx="2432414" cy="182537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56929" y="4037101"/>
              <a:ext cx="2432414" cy="1825372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 flipH="1">
              <a:off x="1922600" y="3157389"/>
              <a:ext cx="2050772" cy="1468011"/>
            </a:xfrm>
            <a:prstGeom prst="line">
              <a:avLst/>
            </a:prstGeom>
            <a:ln w="76200" cmpd="sng"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151158" y="3157389"/>
              <a:ext cx="1257507" cy="1468011"/>
            </a:xfrm>
            <a:prstGeom prst="line">
              <a:avLst/>
            </a:prstGeom>
            <a:ln w="76200" cmpd="sng"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3536141" y="5080723"/>
              <a:ext cx="1720788" cy="0"/>
            </a:xfrm>
            <a:prstGeom prst="line">
              <a:avLst/>
            </a:prstGeom>
            <a:ln w="76200" cmpd="sng"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Content Placeholder 10"/>
          <p:cNvSpPr txBox="1">
            <a:spLocks noGrp="1"/>
          </p:cNvSpPr>
          <p:nvPr>
            <p:ph idx="1"/>
          </p:nvPr>
        </p:nvSpPr>
        <p:spPr>
          <a:xfrm>
            <a:off x="838200" y="4859770"/>
            <a:ext cx="10515600" cy="43513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2800" dirty="0">
                <a:latin typeface="Helvetica Neue Medium"/>
                <a:cs typeface="Helvetica Neue Medium"/>
              </a:rPr>
              <a:t>Multiple computers</a:t>
            </a:r>
          </a:p>
          <a:p>
            <a:pPr marL="342900" indent="-342900">
              <a:buAutoNum type="arabicParenR"/>
            </a:pPr>
            <a:r>
              <a:rPr lang="en-US" sz="2800" dirty="0">
                <a:latin typeface="Helvetica Neue Medium"/>
                <a:cs typeface="Helvetica Neue Medium"/>
              </a:rPr>
              <a:t>Connected by a network</a:t>
            </a:r>
          </a:p>
          <a:p>
            <a:pPr marL="342900" indent="-342900">
              <a:buAutoNum type="arabicParenR"/>
            </a:pPr>
            <a:r>
              <a:rPr lang="en-US" sz="2800" dirty="0">
                <a:latin typeface="Helvetica Neue Medium"/>
                <a:cs typeface="Helvetica Neue Medium"/>
              </a:rPr>
              <a:t>Doing something together</a:t>
            </a:r>
          </a:p>
        </p:txBody>
      </p:sp>
    </p:spTree>
    <p:extLst>
      <p:ext uri="{BB962C8B-B14F-4D97-AF65-F5344CB8AC3E}">
        <p14:creationId xmlns:p14="http://schemas.microsoft.com/office/powerpoint/2010/main" val="1939742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Policies: Write Your Own Code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>
          <a:xfrm>
            <a:off x="2083342" y="1439695"/>
            <a:ext cx="8195553" cy="5287321"/>
          </a:xfrm>
        </p:spPr>
        <p:txBody>
          <a:bodyPr>
            <a:normAutofit/>
          </a:bodyPr>
          <a:lstStyle/>
          <a:p>
            <a:pPr>
              <a:spcBef>
                <a:spcPts val="675"/>
              </a:spcBef>
              <a:spcAft>
                <a:spcPts val="1800"/>
              </a:spcAft>
              <a:buNone/>
            </a:pPr>
            <a:r>
              <a:rPr lang="en-US" altLang="en-US" sz="2400" dirty="0"/>
              <a:t>Programming is an individual creative process.  At first, discussions with friends is fine.  When writing code, however, the program must be your own work.</a:t>
            </a:r>
          </a:p>
          <a:p>
            <a:pPr>
              <a:spcBef>
                <a:spcPts val="675"/>
              </a:spcBef>
              <a:spcAft>
                <a:spcPts val="1800"/>
              </a:spcAft>
              <a:buNone/>
            </a:pPr>
            <a:r>
              <a:rPr lang="en-US" altLang="en-US" sz="2400" dirty="0"/>
              <a:t>Do not copy another person’s programs, comments, </a:t>
            </a:r>
            <a:r>
              <a:rPr lang="en-US" altLang="en-US" sz="2400" dirty="0" smtClean="0"/>
              <a:t>or </a:t>
            </a:r>
            <a:r>
              <a:rPr lang="en-US" altLang="en-US" sz="2400" dirty="0"/>
              <a:t>any part of submitted assignment.  </a:t>
            </a:r>
            <a:r>
              <a:rPr lang="en-US" altLang="en-US" sz="2400" dirty="0"/>
              <a:t>This includes character-by-character transliteration but also derivative works.  Cannot use another’s code, etc. even while “citing” them.</a:t>
            </a:r>
          </a:p>
          <a:p>
            <a:pPr>
              <a:spcBef>
                <a:spcPts val="675"/>
              </a:spcBef>
              <a:spcAft>
                <a:spcPts val="1800"/>
              </a:spcAft>
              <a:buNone/>
            </a:pPr>
            <a:r>
              <a:rPr lang="en-US" altLang="en-US" sz="2400" dirty="0"/>
              <a:t>Writing code for use by another or using another’s code is academic </a:t>
            </a:r>
            <a:r>
              <a:rPr lang="en-US" altLang="en-US" sz="2400" dirty="0"/>
              <a:t>fraud in context of coursework.</a:t>
            </a:r>
          </a:p>
          <a:p>
            <a:pPr>
              <a:spcBef>
                <a:spcPts val="675"/>
              </a:spcBef>
              <a:spcAft>
                <a:spcPts val="1800"/>
              </a:spcAft>
              <a:buNone/>
            </a:pPr>
            <a:r>
              <a:rPr lang="en-US" altLang="en-US" sz="2400" dirty="0"/>
              <a:t>Do not publish your code e.g., on </a:t>
            </a:r>
            <a:r>
              <a:rPr lang="en-US" altLang="en-US" sz="2400" dirty="0" err="1"/>
              <a:t>github</a:t>
            </a:r>
            <a:r>
              <a:rPr lang="en-US" altLang="en-US" sz="2400" dirty="0"/>
              <a:t>, during/after course!</a:t>
            </a:r>
            <a:endParaRPr lang="en-US" altLang="en-US" sz="2400" dirty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9pPr>
          </a:lstStyle>
          <a:p>
            <a:pPr eaLnBrk="1" hangingPunct="1"/>
            <a:fld id="{C9D9DFDB-9306-3B41-8181-8A299A15901D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20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22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Policies: Write Your Own Code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>
          <a:xfrm>
            <a:off x="2083342" y="1439695"/>
            <a:ext cx="8195553" cy="5287321"/>
          </a:xfrm>
        </p:spPr>
        <p:txBody>
          <a:bodyPr>
            <a:normAutofit/>
          </a:bodyPr>
          <a:lstStyle/>
          <a:p>
            <a:pPr>
              <a:spcBef>
                <a:spcPts val="675"/>
              </a:spcBef>
              <a:spcAft>
                <a:spcPts val="1800"/>
              </a:spcAft>
              <a:buNone/>
            </a:pPr>
            <a:r>
              <a:rPr lang="en-US" altLang="en-US" sz="2400" dirty="0">
                <a:solidFill>
                  <a:schemeClr val="bg1">
                    <a:lumMod val="75000"/>
                  </a:schemeClr>
                </a:solidFill>
              </a:rPr>
              <a:t>Programming is an individual creative process.  At first, discussions with friends is fine.  When writing code, however, the program must be your own work.</a:t>
            </a:r>
          </a:p>
          <a:p>
            <a:pPr>
              <a:spcBef>
                <a:spcPts val="675"/>
              </a:spcBef>
              <a:spcAft>
                <a:spcPts val="1800"/>
              </a:spcAft>
              <a:buNone/>
            </a:pPr>
            <a:r>
              <a:rPr lang="en-US" altLang="en-US" sz="2400" dirty="0">
                <a:solidFill>
                  <a:schemeClr val="bg1">
                    <a:lumMod val="75000"/>
                  </a:schemeClr>
                </a:solidFill>
              </a:rPr>
              <a:t>Do not copy another person’s programs, comments, README description, or any part of submitted assignment.  This includes character-by-character transliteration but also derivative works.  Cannot use another’s code, etc. even while “citing” them.</a:t>
            </a:r>
          </a:p>
          <a:p>
            <a:pPr>
              <a:spcBef>
                <a:spcPts val="675"/>
              </a:spcBef>
              <a:spcAft>
                <a:spcPts val="1800"/>
              </a:spcAft>
              <a:buNone/>
            </a:pPr>
            <a:r>
              <a:rPr lang="en-US" altLang="en-US" sz="2400" dirty="0">
                <a:solidFill>
                  <a:schemeClr val="bg1">
                    <a:lumMod val="75000"/>
                  </a:schemeClr>
                </a:solidFill>
              </a:rPr>
              <a:t>Writing code for use by another or using another’s code is academic </a:t>
            </a:r>
            <a:r>
              <a:rPr lang="en-US" altLang="en-US" sz="2400" dirty="0">
                <a:solidFill>
                  <a:schemeClr val="bg1">
                    <a:lumMod val="75000"/>
                  </a:schemeClr>
                </a:solidFill>
              </a:rPr>
              <a:t>fraud in context of coursework.</a:t>
            </a:r>
          </a:p>
          <a:p>
            <a:pPr>
              <a:spcBef>
                <a:spcPts val="675"/>
              </a:spcBef>
              <a:spcAft>
                <a:spcPts val="1800"/>
              </a:spcAft>
              <a:buNone/>
            </a:pPr>
            <a:r>
              <a:rPr lang="en-US" altLang="en-US" sz="2400" dirty="0">
                <a:solidFill>
                  <a:schemeClr val="bg1">
                    <a:lumMod val="75000"/>
                  </a:schemeClr>
                </a:solidFill>
              </a:rPr>
              <a:t>Do not publish your code e.g., on </a:t>
            </a:r>
            <a:r>
              <a:rPr lang="en-US" altLang="en-US" sz="2400" dirty="0" err="1">
                <a:solidFill>
                  <a:schemeClr val="bg1">
                    <a:lumMod val="75000"/>
                  </a:schemeClr>
                </a:solidFill>
              </a:rPr>
              <a:t>github</a:t>
            </a:r>
            <a:r>
              <a:rPr lang="en-US" altLang="en-US" sz="2400" dirty="0">
                <a:solidFill>
                  <a:schemeClr val="bg1">
                    <a:lumMod val="75000"/>
                  </a:schemeClr>
                </a:solidFill>
              </a:rPr>
              <a:t>, during/after course!</a:t>
            </a:r>
            <a:endParaRPr lang="en-US" altLang="en-US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9pPr>
          </a:lstStyle>
          <a:p>
            <a:pPr eaLnBrk="1" hangingPunct="1"/>
            <a:fld id="{C9D9DFDB-9306-3B41-8181-8A299A15901D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21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 rot="19717582">
            <a:off x="2704570" y="3243851"/>
            <a:ext cx="69044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Don’t Plagiarize!</a:t>
            </a:r>
          </a:p>
        </p:txBody>
      </p:sp>
    </p:spTree>
    <p:extLst>
      <p:ext uri="{BB962C8B-B14F-4D97-AF65-F5344CB8AC3E}">
        <p14:creationId xmlns:p14="http://schemas.microsoft.com/office/powerpoint/2010/main" val="16217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Assignment 1 (in three parts)</a:t>
            </a:r>
            <a:endParaRPr lang="en-US" altLang="en-US" dirty="0"/>
          </a:p>
        </p:txBody>
      </p:sp>
      <p:sp>
        <p:nvSpPr>
          <p:cNvPr id="66563" name="Content Placeholder 2"/>
          <p:cNvSpPr>
            <a:spLocks noGrp="1"/>
          </p:cNvSpPr>
          <p:nvPr>
            <p:ph idx="1"/>
          </p:nvPr>
        </p:nvSpPr>
        <p:spPr>
          <a:xfrm>
            <a:off x="1828800" y="1692613"/>
            <a:ext cx="8763000" cy="443355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dirty="0"/>
              <a:t>Learn how to program in Go</a:t>
            </a:r>
          </a:p>
          <a:p>
            <a:pPr lvl="1">
              <a:lnSpc>
                <a:spcPct val="150000"/>
              </a:lnSpc>
            </a:pPr>
            <a:r>
              <a:rPr lang="en-US" altLang="en-US" dirty="0" smtClean="0"/>
              <a:t>Basic Go assignment (due </a:t>
            </a:r>
            <a:r>
              <a:rPr lang="en-US" altLang="en-US" b="1" dirty="0" smtClean="0"/>
              <a:t>Sept </a:t>
            </a:r>
            <a:r>
              <a:rPr lang="en-US" altLang="en-US" b="1" dirty="0" smtClean="0"/>
              <a:t>20</a:t>
            </a:r>
            <a:r>
              <a:rPr lang="en-US" altLang="en-US" dirty="0" smtClean="0"/>
              <a:t>)</a:t>
            </a:r>
            <a:endParaRPr lang="en-US" altLang="en-US" dirty="0" smtClean="0"/>
          </a:p>
          <a:p>
            <a:pPr lvl="1">
              <a:lnSpc>
                <a:spcPct val="150000"/>
              </a:lnSpc>
            </a:pPr>
            <a:r>
              <a:rPr lang="en-US" altLang="en-US" dirty="0" smtClean="0"/>
              <a:t>“Sequential” Map Reduce (due Sept </a:t>
            </a:r>
            <a:r>
              <a:rPr lang="en-US" altLang="en-US" dirty="0" smtClean="0"/>
              <a:t>27)</a:t>
            </a:r>
            <a:endParaRPr lang="en-US" altLang="en-US" dirty="0" smtClean="0"/>
          </a:p>
          <a:p>
            <a:pPr lvl="1">
              <a:lnSpc>
                <a:spcPct val="150000"/>
              </a:lnSpc>
            </a:pPr>
            <a:r>
              <a:rPr lang="en-US" altLang="en-US" dirty="0" smtClean="0"/>
              <a:t>Distributed Map Reduce (due Oct </a:t>
            </a:r>
            <a:r>
              <a:rPr lang="en-US" altLang="en-US" dirty="0" smtClean="0"/>
              <a:t>4)</a:t>
            </a:r>
            <a:endParaRPr lang="en-US" altLang="en-US" dirty="0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9pPr>
          </a:lstStyle>
          <a:p>
            <a:pPr eaLnBrk="1" hangingPunct="1"/>
            <a:fld id="{BF930495-C672-5F47-A78C-4EECE0020E5E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22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40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6373" y="2149039"/>
            <a:ext cx="7772400" cy="1166478"/>
          </a:xfrm>
        </p:spPr>
        <p:txBody>
          <a:bodyPr/>
          <a:lstStyle/>
          <a:p>
            <a:r>
              <a:rPr lang="en-US" sz="4800" dirty="0"/>
              <a:t>Warnings</a:t>
            </a:r>
            <a:endParaRPr lang="en-US" sz="4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96373" y="3593140"/>
            <a:ext cx="7772400" cy="1515961"/>
          </a:xfrm>
        </p:spPr>
        <p:txBody>
          <a:bodyPr>
            <a:noAutofit/>
          </a:bodyPr>
          <a:lstStyle/>
          <a:p>
            <a:r>
              <a:rPr lang="en-US" sz="3600" dirty="0"/>
              <a:t>This is a 400-level course,</a:t>
            </a:r>
          </a:p>
          <a:p>
            <a:r>
              <a:rPr lang="en-US" sz="3600" dirty="0"/>
              <a:t>w</a:t>
            </a:r>
            <a:r>
              <a:rPr lang="en-US" sz="3600" dirty="0"/>
              <a:t>ith expectations to match.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559B53-AEC7-9D43-BD4D-FB123296CDE3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659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Content Placeholder 2"/>
          <p:cNvSpPr>
            <a:spLocks noGrp="1"/>
          </p:cNvSpPr>
          <p:nvPr>
            <p:ph idx="1"/>
          </p:nvPr>
        </p:nvSpPr>
        <p:spPr>
          <a:xfrm>
            <a:off x="1828799" y="1692613"/>
            <a:ext cx="9405257" cy="5073312"/>
          </a:xfrm>
        </p:spPr>
        <p:txBody>
          <a:bodyPr>
            <a:noAutofit/>
          </a:bodyPr>
          <a:lstStyle/>
          <a:p>
            <a:pPr>
              <a:spcBef>
                <a:spcPts val="1800"/>
              </a:spcBef>
            </a:pPr>
            <a:r>
              <a:rPr lang="en-US" altLang="en-US" sz="2400" dirty="0"/>
              <a:t>Assignment 1 is purposely easy to teach Go.  Don’t be fooled.</a:t>
            </a:r>
          </a:p>
          <a:p>
            <a:pPr>
              <a:spcBef>
                <a:spcPts val="2400"/>
              </a:spcBef>
            </a:pPr>
            <a:r>
              <a:rPr lang="en-US" altLang="en-US" sz="2400" dirty="0"/>
              <a:t>Last year </a:t>
            </a:r>
            <a:r>
              <a:rPr lang="en-US" altLang="en-US" sz="2400" dirty="0" smtClean="0"/>
              <a:t>they gave </a:t>
            </a:r>
            <a:r>
              <a:rPr lang="en-US" altLang="en-US" sz="2400" dirty="0"/>
              <a:t>3-4 weeks for later assignments;              many students started 3-4 days before deadline.   </a:t>
            </a:r>
            <a:r>
              <a:rPr lang="en-US" altLang="en-US" sz="2400" b="1" dirty="0"/>
              <a:t>Disaster</a:t>
            </a:r>
            <a:r>
              <a:rPr lang="en-US" altLang="en-US" sz="2400" dirty="0"/>
              <a:t>.</a:t>
            </a:r>
          </a:p>
          <a:p>
            <a:pPr>
              <a:spcBef>
                <a:spcPts val="2400"/>
              </a:spcBef>
            </a:pPr>
            <a:r>
              <a:rPr lang="en-US" altLang="en-US" sz="2400" dirty="0"/>
              <a:t>Distributed systems are hard</a:t>
            </a:r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en-US" altLang="en-US" dirty="0" smtClean="0"/>
              <a:t>Need </a:t>
            </a:r>
            <a:r>
              <a:rPr lang="en-US" altLang="en-US" dirty="0"/>
              <a:t>to </a:t>
            </a:r>
            <a:r>
              <a:rPr lang="en-US" altLang="en-US" dirty="0"/>
              <a:t>understand problem and protocol, carefully design</a:t>
            </a:r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en-US" altLang="en-US" dirty="0"/>
              <a:t>Can take 5x more time to debug than “initially program”</a:t>
            </a:r>
          </a:p>
          <a:p>
            <a:pPr>
              <a:spcBef>
                <a:spcPts val="2400"/>
              </a:spcBef>
            </a:pPr>
            <a:r>
              <a:rPr lang="en-US" altLang="en-US" sz="2400" dirty="0"/>
              <a:t>Assignment #4 builds on your Assignment #3 solution, i.e., you can’t do #4 until your own #3 is working!  (That’s the real world!)</a:t>
            </a:r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9pPr>
          </a:lstStyle>
          <a:p>
            <a:pPr eaLnBrk="1" hangingPunct="1"/>
            <a:fld id="{BF930495-C672-5F47-A78C-4EECE0020E5E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24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74196" y="182880"/>
            <a:ext cx="8565204" cy="1066800"/>
          </a:xfrm>
        </p:spPr>
        <p:txBody>
          <a:bodyPr anchor="t">
            <a:normAutofit fontScale="90000"/>
          </a:bodyPr>
          <a:lstStyle/>
          <a:p>
            <a:pPr>
              <a:lnSpc>
                <a:spcPts val="4000"/>
              </a:lnSpc>
            </a:pPr>
            <a:r>
              <a:rPr lang="en-US" altLang="en-US" dirty="0" smtClean="0"/>
              <a:t>Warning #1: 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 smtClean="0"/>
              <a:t>Assignments are a LOT of 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208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1871472" y="182881"/>
            <a:ext cx="8763000" cy="1238249"/>
          </a:xfrm>
        </p:spPr>
        <p:txBody>
          <a:bodyPr anchor="t">
            <a:normAutofit fontScale="90000"/>
          </a:bodyPr>
          <a:lstStyle/>
          <a:p>
            <a:pPr>
              <a:lnSpc>
                <a:spcPts val="4000"/>
              </a:lnSpc>
            </a:pPr>
            <a:r>
              <a:rPr lang="en-US" altLang="en-US" dirty="0" smtClean="0"/>
              <a:t>Warning #2: </a:t>
            </a:r>
            <a:br>
              <a:rPr lang="en-US" altLang="en-US" dirty="0" smtClean="0"/>
            </a:br>
            <a:r>
              <a:rPr lang="en-US" altLang="en-US" sz="3400" dirty="0"/>
              <a:t>Software engineering, not just programming</a:t>
            </a:r>
            <a:endParaRPr lang="en-US" altLang="en-US" sz="3400" dirty="0"/>
          </a:p>
        </p:txBody>
      </p:sp>
      <p:sp>
        <p:nvSpPr>
          <p:cNvPr id="66563" name="Content Placeholder 2"/>
          <p:cNvSpPr>
            <a:spLocks noGrp="1"/>
          </p:cNvSpPr>
          <p:nvPr>
            <p:ph idx="1"/>
          </p:nvPr>
        </p:nvSpPr>
        <p:spPr>
          <a:xfrm>
            <a:off x="1828799" y="1692614"/>
            <a:ext cx="9165771" cy="4860587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altLang="en-US" dirty="0"/>
              <a:t>COS126, 217, 226 told you how to design &amp; structure your programs. This class doesn’t.</a:t>
            </a:r>
          </a:p>
          <a:p>
            <a:pPr>
              <a:spcAft>
                <a:spcPts val="1200"/>
              </a:spcAft>
            </a:pPr>
            <a:r>
              <a:rPr lang="en-US" altLang="en-US" dirty="0"/>
              <a:t>Real software engineering projects don’t either.</a:t>
            </a:r>
            <a:endParaRPr lang="en-US" altLang="en-US" dirty="0"/>
          </a:p>
          <a:p>
            <a:pPr>
              <a:spcAft>
                <a:spcPts val="1200"/>
              </a:spcAft>
            </a:pPr>
            <a:r>
              <a:rPr lang="en-US" altLang="en-US" dirty="0"/>
              <a:t>You </a:t>
            </a:r>
            <a:r>
              <a:rPr lang="en-US" altLang="en-US" dirty="0"/>
              <a:t>need to learn to do it</a:t>
            </a:r>
            <a:r>
              <a:rPr lang="en-US" altLang="en-US" dirty="0"/>
              <a:t>. </a:t>
            </a:r>
          </a:p>
          <a:p>
            <a:pPr>
              <a:spcAft>
                <a:spcPts val="1200"/>
              </a:spcAft>
            </a:pPr>
            <a:r>
              <a:rPr lang="en-US" altLang="en-US" dirty="0"/>
              <a:t>If your system isn’t designed well, can be </a:t>
            </a:r>
            <a:r>
              <a:rPr lang="en-US" altLang="en-US" i="1" dirty="0"/>
              <a:t>significantly</a:t>
            </a:r>
            <a:r>
              <a:rPr lang="en-US" altLang="en-US" dirty="0"/>
              <a:t> harder to get right.</a:t>
            </a:r>
          </a:p>
          <a:p>
            <a:pPr>
              <a:spcAft>
                <a:spcPts val="1200"/>
              </a:spcAft>
            </a:pPr>
            <a:r>
              <a:rPr lang="en-US" altLang="en-US" dirty="0"/>
              <a:t>Your friend:  test-driven development</a:t>
            </a:r>
          </a:p>
          <a:p>
            <a:pPr lvl="1"/>
            <a:r>
              <a:rPr lang="en-US" altLang="en-US" sz="2600" dirty="0"/>
              <a:t>We’ll supply tests, bonus points for adding new ones</a:t>
            </a:r>
            <a:endParaRPr lang="en-US" altLang="en-US" sz="2600" dirty="0"/>
          </a:p>
          <a:p>
            <a:pPr>
              <a:spcAft>
                <a:spcPts val="1200"/>
              </a:spcAft>
            </a:pPr>
            <a:endParaRPr lang="en-US" altLang="en-US" dirty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9pPr>
          </a:lstStyle>
          <a:p>
            <a:pPr eaLnBrk="1" hangingPunct="1"/>
            <a:fld id="{BF930495-C672-5F47-A78C-4EECE0020E5E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25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00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>
          <a:xfrm>
            <a:off x="1874196" y="1527574"/>
            <a:ext cx="9479604" cy="5029200"/>
          </a:xfrm>
        </p:spPr>
        <p:txBody>
          <a:bodyPr>
            <a:noAutofit/>
          </a:bodyPr>
          <a:lstStyle/>
          <a:p>
            <a:r>
              <a:rPr lang="en-US" altLang="en-US" dirty="0"/>
              <a:t>Try to figure out yourself</a:t>
            </a:r>
          </a:p>
          <a:p>
            <a:r>
              <a:rPr lang="en-US" altLang="en-US" dirty="0"/>
              <a:t>Piazza not designed for debugging</a:t>
            </a:r>
          </a:p>
          <a:p>
            <a:pPr lvl="1"/>
            <a:r>
              <a:rPr lang="en-US" altLang="en-US" dirty="0"/>
              <a:t>Utilize right venue:  Go </a:t>
            </a:r>
            <a:r>
              <a:rPr lang="en-US" altLang="en-US" dirty="0"/>
              <a:t>to </a:t>
            </a:r>
            <a:r>
              <a:rPr lang="en-US" altLang="en-US" dirty="0" smtClean="0"/>
              <a:t>office hours</a:t>
            </a:r>
          </a:p>
          <a:p>
            <a:pPr lvl="1"/>
            <a:r>
              <a:rPr lang="en-US" altLang="en-US" dirty="0" smtClean="0"/>
              <a:t>Send </a:t>
            </a:r>
            <a:r>
              <a:rPr lang="en-US" altLang="en-US" dirty="0"/>
              <a:t>detailed Q’s / bug reports, not “no idea what’s wrong”	</a:t>
            </a:r>
          </a:p>
          <a:p>
            <a:r>
              <a:rPr lang="en-US" altLang="en-US" sz="3000" dirty="0"/>
              <a:t>Instructors are not on pager duty 24 x 7</a:t>
            </a:r>
          </a:p>
          <a:p>
            <a:pPr lvl="1"/>
            <a:r>
              <a:rPr lang="en-US" altLang="en-US" dirty="0"/>
              <a:t>Don’t expect </a:t>
            </a:r>
            <a:r>
              <a:rPr lang="en-US" altLang="en-US" dirty="0" smtClean="0"/>
              <a:t>response before next business day</a:t>
            </a:r>
            <a:endParaRPr lang="en-US" altLang="en-US" dirty="0"/>
          </a:p>
          <a:p>
            <a:pPr lvl="1">
              <a:lnSpc>
                <a:spcPct val="95000"/>
              </a:lnSpc>
            </a:pPr>
            <a:r>
              <a:rPr lang="en-US" altLang="en-US" dirty="0"/>
              <a:t>Questions Friday night @ 11pm should not expect fast responses.  Be happy with something before Monday.</a:t>
            </a:r>
          </a:p>
          <a:p>
            <a:r>
              <a:rPr lang="en-US" altLang="en-US" dirty="0"/>
              <a:t>Implications</a:t>
            </a:r>
          </a:p>
          <a:p>
            <a:pPr lvl="1"/>
            <a:r>
              <a:rPr lang="en-US" altLang="en-US" dirty="0"/>
              <a:t>Students should answer each other (+ it’s worth credit)</a:t>
            </a:r>
          </a:p>
          <a:p>
            <a:pPr lvl="1"/>
            <a:r>
              <a:rPr lang="en-US" altLang="en-US" dirty="0"/>
              <a:t>Start your assignments early!</a:t>
            </a:r>
            <a:endParaRPr lang="en-US" altLang="en-US" dirty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9pPr>
          </a:lstStyle>
          <a:p>
            <a:pPr eaLnBrk="1" hangingPunct="1"/>
            <a:fld id="{9176312D-2D42-EC42-BD83-C17402432DA7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26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468" y="521369"/>
            <a:ext cx="2951018" cy="1456622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874196" y="182880"/>
            <a:ext cx="8565204" cy="1066800"/>
          </a:xfrm>
        </p:spPr>
        <p:txBody>
          <a:bodyPr anchor="t">
            <a:normAutofit fontScale="90000"/>
          </a:bodyPr>
          <a:lstStyle/>
          <a:p>
            <a:pPr>
              <a:lnSpc>
                <a:spcPts val="4000"/>
              </a:lnSpc>
            </a:pPr>
            <a:r>
              <a:rPr lang="en-US" altLang="en-US" dirty="0" smtClean="0"/>
              <a:t>Warning #3: </a:t>
            </a:r>
            <a:br>
              <a:rPr lang="en-US" altLang="en-US" dirty="0" smtClean="0"/>
            </a:br>
            <a:r>
              <a:rPr lang="en-US" altLang="en-US" sz="3400" dirty="0"/>
              <a:t>Don’t expect 24x7 answers</a:t>
            </a:r>
            <a:endParaRPr lang="en-US" altLang="en-US" sz="3400" dirty="0"/>
          </a:p>
        </p:txBody>
      </p:sp>
    </p:spTree>
    <p:extLst>
      <p:ext uri="{BB962C8B-B14F-4D97-AF65-F5344CB8AC3E}">
        <p14:creationId xmlns:p14="http://schemas.microsoft.com/office/powerpoint/2010/main" val="952937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Topics Preview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1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Fundamentals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Lectures</a:t>
            </a:r>
          </a:p>
          <a:p>
            <a:pPr lvl="1"/>
            <a:r>
              <a:rPr lang="en-US" dirty="0" smtClean="0"/>
              <a:t>Network communication and Remote Procedure Calls</a:t>
            </a:r>
          </a:p>
          <a:p>
            <a:pPr lvl="1"/>
            <a:r>
              <a:rPr lang="en-US" dirty="0" smtClean="0"/>
              <a:t>Time, logical clocks</a:t>
            </a:r>
          </a:p>
          <a:p>
            <a:pPr lvl="1"/>
            <a:r>
              <a:rPr lang="en-US" dirty="0" smtClean="0"/>
              <a:t>Vector clocks, distributed snapshots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Precepts</a:t>
            </a:r>
          </a:p>
          <a:p>
            <a:pPr lvl="1"/>
            <a:r>
              <a:rPr lang="en-US" dirty="0" smtClean="0"/>
              <a:t>Lots of Go</a:t>
            </a:r>
          </a:p>
          <a:p>
            <a:pPr lvl="1"/>
            <a:r>
              <a:rPr lang="en-US" dirty="0" err="1" smtClean="0"/>
              <a:t>Mapreduce</a:t>
            </a:r>
            <a:r>
              <a:rPr lang="en-US" dirty="0" smtClean="0"/>
              <a:t> (assignment 1)</a:t>
            </a:r>
          </a:p>
        </p:txBody>
      </p:sp>
    </p:spTree>
    <p:extLst>
      <p:ext uri="{BB962C8B-B14F-4D97-AF65-F5344CB8AC3E}">
        <p14:creationId xmlns:p14="http://schemas.microsoft.com/office/powerpoint/2010/main" val="17118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Eventual Consistency and Scaling 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Lectures</a:t>
            </a:r>
          </a:p>
          <a:p>
            <a:pPr lvl="1"/>
            <a:r>
              <a:rPr lang="en-US" dirty="0" smtClean="0"/>
              <a:t>Eventual consistency and Bayou</a:t>
            </a:r>
          </a:p>
          <a:p>
            <a:pPr lvl="1"/>
            <a:r>
              <a:rPr lang="en-US" dirty="0" smtClean="0"/>
              <a:t>Peer-to-peer systems and Distributed Hash Tables</a:t>
            </a:r>
          </a:p>
          <a:p>
            <a:pPr lvl="1"/>
            <a:r>
              <a:rPr lang="en-US" dirty="0" smtClean="0"/>
              <a:t>Scale-out key-value storage and Dynamo</a:t>
            </a:r>
          </a:p>
          <a:p>
            <a:pPr lvl="1"/>
            <a:endParaRPr lang="en-US" dirty="0" smtClean="0"/>
          </a:p>
          <a:p>
            <a:r>
              <a:rPr lang="en-US" dirty="0"/>
              <a:t>Precepts</a:t>
            </a:r>
          </a:p>
          <a:p>
            <a:pPr lvl="1"/>
            <a:r>
              <a:rPr lang="en-US" dirty="0" smtClean="0"/>
              <a:t>More Go</a:t>
            </a:r>
            <a:endParaRPr lang="en-US" dirty="0"/>
          </a:p>
          <a:p>
            <a:pPr lvl="1"/>
            <a:r>
              <a:rPr lang="en-US" dirty="0" smtClean="0"/>
              <a:t>Distributed </a:t>
            </a:r>
            <a:r>
              <a:rPr lang="en-US" dirty="0"/>
              <a:t>snapshots (assignment 2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154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Systems, Why?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Or, why not 1 computer to rule them all?</a:t>
            </a:r>
          </a:p>
          <a:p>
            <a:endParaRPr lang="en-US" dirty="0"/>
          </a:p>
          <a:p>
            <a:r>
              <a:rPr lang="en-US" dirty="0"/>
              <a:t>Failure</a:t>
            </a:r>
          </a:p>
          <a:p>
            <a:endParaRPr lang="en-US" dirty="0"/>
          </a:p>
          <a:p>
            <a:r>
              <a:rPr lang="en-US" dirty="0"/>
              <a:t>Limited computation/storage/…</a:t>
            </a:r>
          </a:p>
          <a:p>
            <a:endParaRPr lang="en-US" dirty="0"/>
          </a:p>
          <a:p>
            <a:r>
              <a:rPr lang="en-US" dirty="0"/>
              <a:t>Physical location</a:t>
            </a:r>
          </a:p>
        </p:txBody>
      </p:sp>
    </p:spTree>
    <p:extLst>
      <p:ext uri="{BB962C8B-B14F-4D97-AF65-F5344CB8AC3E}">
        <p14:creationId xmlns:p14="http://schemas.microsoft.com/office/powerpoint/2010/main" val="995652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Replicated State Machines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Lectures</a:t>
            </a:r>
          </a:p>
          <a:p>
            <a:pPr lvl="1"/>
            <a:r>
              <a:rPr lang="en-US" dirty="0" smtClean="0"/>
              <a:t>Replicated State Machines, Primary-Backup</a:t>
            </a:r>
          </a:p>
          <a:p>
            <a:pPr lvl="1"/>
            <a:r>
              <a:rPr lang="en-US" dirty="0" smtClean="0"/>
              <a:t>Reconfiguration and View Change Protocols</a:t>
            </a:r>
          </a:p>
          <a:p>
            <a:pPr lvl="1"/>
            <a:r>
              <a:rPr lang="en-US" dirty="0" smtClean="0"/>
              <a:t>Consensus and </a:t>
            </a:r>
            <a:r>
              <a:rPr lang="en-US" dirty="0" err="1" smtClean="0"/>
              <a:t>Paxos</a:t>
            </a:r>
            <a:r>
              <a:rPr lang="en-US" dirty="0" smtClean="0"/>
              <a:t> (and FLP)</a:t>
            </a:r>
          </a:p>
          <a:p>
            <a:pPr lvl="1"/>
            <a:r>
              <a:rPr lang="en-US" dirty="0" smtClean="0"/>
              <a:t>Leader Election and RAFT</a:t>
            </a:r>
          </a:p>
          <a:p>
            <a:pPr lvl="1"/>
            <a:r>
              <a:rPr lang="en-US" dirty="0" smtClean="0"/>
              <a:t>Byzantine Fault Tolerance</a:t>
            </a:r>
          </a:p>
          <a:p>
            <a:pPr lvl="1"/>
            <a:endParaRPr lang="en-US" dirty="0"/>
          </a:p>
          <a:p>
            <a:r>
              <a:rPr lang="en-US" dirty="0" smtClean="0"/>
              <a:t>Precepts</a:t>
            </a:r>
          </a:p>
          <a:p>
            <a:pPr lvl="1"/>
            <a:r>
              <a:rPr lang="en-US" dirty="0" err="1" smtClean="0"/>
              <a:t>Viewstamped</a:t>
            </a:r>
            <a:r>
              <a:rPr lang="en-US" dirty="0" smtClean="0"/>
              <a:t> replication</a:t>
            </a:r>
          </a:p>
          <a:p>
            <a:pPr lvl="1"/>
            <a:r>
              <a:rPr lang="en-US" dirty="0" smtClean="0"/>
              <a:t>RAFT (Assignments 3,4)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14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Strong Consistency and Scaling Out with Transactions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Lectures</a:t>
            </a:r>
          </a:p>
          <a:p>
            <a:pPr lvl="1"/>
            <a:r>
              <a:rPr lang="en-US" dirty="0" smtClean="0"/>
              <a:t>Strong consistency and the CAP Theorem</a:t>
            </a:r>
          </a:p>
          <a:p>
            <a:pPr lvl="1"/>
            <a:r>
              <a:rPr lang="en-US" dirty="0" smtClean="0"/>
              <a:t>Atomic commit</a:t>
            </a:r>
          </a:p>
          <a:p>
            <a:pPr lvl="1"/>
            <a:r>
              <a:rPr lang="en-US" dirty="0" smtClean="0"/>
              <a:t>Pessimistic concurrency control</a:t>
            </a:r>
          </a:p>
          <a:p>
            <a:pPr lvl="1"/>
            <a:r>
              <a:rPr lang="en-US" dirty="0" smtClean="0"/>
              <a:t>Optimistic concurrency control</a:t>
            </a:r>
          </a:p>
          <a:p>
            <a:pPr lvl="1"/>
            <a:r>
              <a:rPr lang="en-US" dirty="0" smtClean="0"/>
              <a:t>Spanner (Concurrency control + </a:t>
            </a:r>
            <a:r>
              <a:rPr lang="en-US" dirty="0" err="1" smtClean="0"/>
              <a:t>Paxos</a:t>
            </a:r>
            <a:r>
              <a:rPr lang="en-US" dirty="0" smtClean="0"/>
              <a:t>!)</a:t>
            </a:r>
          </a:p>
          <a:p>
            <a:pPr lvl="1"/>
            <a:r>
              <a:rPr lang="en-US" dirty="0" smtClean="0"/>
              <a:t>The SNOW Theorem and Systems</a:t>
            </a:r>
          </a:p>
          <a:p>
            <a:pPr lvl="1"/>
            <a:endParaRPr lang="en-US" dirty="0"/>
          </a:p>
          <a:p>
            <a:r>
              <a:rPr lang="en-US" dirty="0" smtClean="0"/>
              <a:t>Precepts</a:t>
            </a:r>
          </a:p>
          <a:p>
            <a:pPr lvl="1"/>
            <a:r>
              <a:rPr lang="en-US" dirty="0" smtClean="0"/>
              <a:t>Consistency</a:t>
            </a:r>
          </a:p>
          <a:p>
            <a:pPr lvl="1"/>
            <a:r>
              <a:rPr lang="en-US" dirty="0" smtClean="0"/>
              <a:t>Concurrency control</a:t>
            </a:r>
          </a:p>
          <a:p>
            <a:pPr lvl="1"/>
            <a:r>
              <a:rPr lang="en-US" dirty="0" smtClean="0"/>
              <a:t>Spanner and SNOW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8658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Various 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Lectures</a:t>
            </a:r>
          </a:p>
          <a:p>
            <a:pPr lvl="1"/>
            <a:r>
              <a:rPr lang="en-US" dirty="0" err="1" smtClean="0"/>
              <a:t>Blockchains</a:t>
            </a:r>
            <a:endParaRPr lang="en-US" dirty="0" smtClean="0"/>
          </a:p>
          <a:p>
            <a:pPr lvl="1"/>
            <a:r>
              <a:rPr lang="en-US" dirty="0" smtClean="0"/>
              <a:t>Big data processing</a:t>
            </a:r>
          </a:p>
          <a:p>
            <a:pPr lvl="1"/>
            <a:r>
              <a:rPr lang="en-US" dirty="0" smtClean="0"/>
              <a:t>Cluster scheduling and fairness</a:t>
            </a:r>
          </a:p>
          <a:p>
            <a:pPr lvl="1"/>
            <a:r>
              <a:rPr lang="en-US" dirty="0" smtClean="0"/>
              <a:t>Cluster load testing</a:t>
            </a:r>
          </a:p>
          <a:p>
            <a:pPr lvl="1"/>
            <a:r>
              <a:rPr lang="en-US" dirty="0" smtClean="0"/>
              <a:t>Content delivery networks</a:t>
            </a:r>
          </a:p>
          <a:p>
            <a:pPr lvl="1"/>
            <a:endParaRPr lang="en-US" dirty="0"/>
          </a:p>
          <a:p>
            <a:r>
              <a:rPr lang="en-US" dirty="0" smtClean="0"/>
              <a:t>Precepts</a:t>
            </a:r>
          </a:p>
          <a:p>
            <a:pPr lvl="1"/>
            <a:r>
              <a:rPr lang="en-US" dirty="0" smtClean="0"/>
              <a:t>Big data systems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972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0335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Web Search (e.g., Google, Bing)</a:t>
            </a:r>
          </a:p>
          <a:p>
            <a:r>
              <a:rPr lang="en-US" dirty="0" smtClean="0"/>
              <a:t>Shopping (e.g., Amazon, Walmart)</a:t>
            </a:r>
          </a:p>
          <a:p>
            <a:r>
              <a:rPr lang="en-US" dirty="0" smtClean="0"/>
              <a:t>File Sync (e.g., Dropbox, iCloud)</a:t>
            </a:r>
          </a:p>
          <a:p>
            <a:r>
              <a:rPr lang="en-US" dirty="0" smtClean="0"/>
              <a:t>Social Networks (e.g., Facebook, Twitter)</a:t>
            </a:r>
          </a:p>
          <a:p>
            <a:r>
              <a:rPr lang="en-US" dirty="0" smtClean="0"/>
              <a:t>Music (e.g., Spotify, Apple Music)</a:t>
            </a:r>
          </a:p>
          <a:p>
            <a:r>
              <a:rPr lang="en-US" dirty="0" smtClean="0"/>
              <a:t>Ride Sharing (e.g., Uber, Lyft)</a:t>
            </a:r>
          </a:p>
          <a:p>
            <a:r>
              <a:rPr lang="en-US" dirty="0" smtClean="0"/>
              <a:t>Video (e.g., </a:t>
            </a:r>
            <a:r>
              <a:rPr lang="en-US" dirty="0" err="1" smtClean="0"/>
              <a:t>Youtube</a:t>
            </a:r>
            <a:r>
              <a:rPr lang="en-US" dirty="0" smtClean="0"/>
              <a:t>, Netflix)</a:t>
            </a:r>
          </a:p>
          <a:p>
            <a:r>
              <a:rPr lang="en-US" dirty="0" smtClean="0"/>
              <a:t>Online gaming (e.g., </a:t>
            </a:r>
            <a:r>
              <a:rPr lang="en-US" dirty="0" err="1" smtClean="0"/>
              <a:t>Fortnite</a:t>
            </a:r>
            <a:r>
              <a:rPr lang="en-US" dirty="0" smtClean="0"/>
              <a:t>, DOTA2)</a:t>
            </a:r>
          </a:p>
          <a:p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Systems, </a:t>
            </a:r>
            <a:r>
              <a:rPr lang="en-US" dirty="0" smtClean="0"/>
              <a:t>Where?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44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“The Cloud” is not amorphous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559B53-AEC7-9D43-BD4D-FB123296CDE3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79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559B53-AEC7-9D43-BD4D-FB123296CDE3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168090"/>
            <a:ext cx="9144000" cy="5946961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314451" y="6019800"/>
            <a:ext cx="3390900" cy="952500"/>
          </a:xfrm>
        </p:spPr>
        <p:txBody>
          <a:bodyPr/>
          <a:lstStyle/>
          <a:p>
            <a:r>
              <a:rPr lang="en-US" sz="4800"/>
              <a:t>Microsoft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9004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559B53-AEC7-9D43-BD4D-FB123296CDE3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1"/>
            <a:ext cx="9144001" cy="686957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677150" y="0"/>
            <a:ext cx="3390900" cy="952500"/>
          </a:xfrm>
          <a:prstGeom prst="rect">
            <a:avLst/>
          </a:prstGeom>
        </p:spPr>
        <p:txBody>
          <a:bodyPr anchor="ctr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 cap="none" baseline="0">
                <a:solidFill>
                  <a:schemeClr val="bg1"/>
                </a:solidFill>
                <a:latin typeface="+mj-lt"/>
                <a:ea typeface="ＭＳ Ｐゴシック" pitchFamily="-1" charset="-128"/>
                <a:cs typeface="ＭＳ Ｐゴシック" pitchFamily="-1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r>
              <a:rPr lang="en-US" sz="4800"/>
              <a:t>Google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133936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559B53-AEC7-9D43-BD4D-FB123296CDE3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466850" y="5934358"/>
            <a:ext cx="3390900" cy="952500"/>
          </a:xfrm>
          <a:prstGeom prst="rect">
            <a:avLst/>
          </a:prstGeom>
        </p:spPr>
        <p:txBody>
          <a:bodyPr anchor="ctr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 cap="none" baseline="0">
                <a:solidFill>
                  <a:schemeClr val="bg1"/>
                </a:solidFill>
                <a:latin typeface="+mj-lt"/>
                <a:ea typeface="ＭＳ Ｐゴシック" pitchFamily="-1" charset="-128"/>
                <a:cs typeface="ＭＳ Ｐゴシック" pitchFamily="-1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r>
              <a:rPr lang="en-US" sz="4800" dirty="0"/>
              <a:t>Facebook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09495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975">
            <a:off x="5871444" y="666059"/>
            <a:ext cx="4405031" cy="587337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559B53-AEC7-9D43-BD4D-FB123296CDE3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7770" y="245016"/>
            <a:ext cx="4266080" cy="568810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466850" y="5934358"/>
            <a:ext cx="3390900" cy="952500"/>
          </a:xfrm>
          <a:prstGeom prst="rect">
            <a:avLst/>
          </a:prstGeom>
        </p:spPr>
        <p:txBody>
          <a:bodyPr anchor="ctr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 cap="none" baseline="0">
                <a:solidFill>
                  <a:schemeClr val="bg1"/>
                </a:solidFill>
                <a:latin typeface="+mj-lt"/>
                <a:ea typeface="ＭＳ Ｐゴシック" pitchFamily="-1" charset="-128"/>
                <a:cs typeface="ＭＳ Ｐゴシック" pitchFamily="-1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r>
              <a:rPr lang="en-US" sz="4800"/>
              <a:t>Facebook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99600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3500</TotalTime>
  <Words>1234</Words>
  <Application>Microsoft Macintosh PowerPoint</Application>
  <PresentationFormat>Widescreen</PresentationFormat>
  <Paragraphs>238</Paragraphs>
  <Slides>33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Calibri</vt:lpstr>
      <vt:lpstr>Courier New</vt:lpstr>
      <vt:lpstr>Helvetica Neue Medium</vt:lpstr>
      <vt:lpstr>Mangal</vt:lpstr>
      <vt:lpstr>ＭＳ Ｐゴシック</vt:lpstr>
      <vt:lpstr>Times New Roman</vt:lpstr>
      <vt:lpstr>Arial</vt:lpstr>
      <vt:lpstr>Office Theme</vt:lpstr>
      <vt:lpstr>Distributed Systems Intro and Course Overview</vt:lpstr>
      <vt:lpstr>Distributed Systems, What?</vt:lpstr>
      <vt:lpstr>Distributed Systems, Why?</vt:lpstr>
      <vt:lpstr>Distributed Systems, Where?</vt:lpstr>
      <vt:lpstr>“The Cloud” is not amorphous</vt:lpstr>
      <vt:lpstr>Microsoft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Distributed Systems Goal</vt:lpstr>
      <vt:lpstr>Research results matter:  NoSQL</vt:lpstr>
      <vt:lpstr>Research results matter:  Paxos</vt:lpstr>
      <vt:lpstr>Research results matter:  MapReduce</vt:lpstr>
      <vt:lpstr>Course Organization</vt:lpstr>
      <vt:lpstr>Learning the material:  People</vt:lpstr>
      <vt:lpstr>Learning the Material:  Lectures!</vt:lpstr>
      <vt:lpstr>Grading</vt:lpstr>
      <vt:lpstr>Policies: Write Your Own Code</vt:lpstr>
      <vt:lpstr>Policies: Write Your Own Code</vt:lpstr>
      <vt:lpstr>Assignment 1 (in three parts)</vt:lpstr>
      <vt:lpstr>Warnings</vt:lpstr>
      <vt:lpstr>Warning #1:  Assignments are a LOT of work</vt:lpstr>
      <vt:lpstr>Warning #2:  Software engineering, not just programming</vt:lpstr>
      <vt:lpstr>Warning #3:  Don’t expect 24x7 answers</vt:lpstr>
      <vt:lpstr>Topics Preview</vt:lpstr>
      <vt:lpstr>Fundamentals</vt:lpstr>
      <vt:lpstr>Eventual Consistency and Scaling Out</vt:lpstr>
      <vt:lpstr>Replicated State Machines</vt:lpstr>
      <vt:lpstr>Strong Consistency and Scaling Out with Transactions</vt:lpstr>
      <vt:lpstr>Various Topics</vt:lpstr>
      <vt:lpstr>PowerPoint Presentation</vt:lpstr>
    </vt:vector>
  </TitlesOfParts>
  <Company/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Distributed Systems</dc:title>
  <dc:creator>Wyatt Andrew Lloyd</dc:creator>
  <cp:lastModifiedBy>Wyatt Andrew Lloyd</cp:lastModifiedBy>
  <cp:revision>22</cp:revision>
  <dcterms:created xsi:type="dcterms:W3CDTF">2018-09-09T13:59:16Z</dcterms:created>
  <dcterms:modified xsi:type="dcterms:W3CDTF">2018-09-12T00:20:45Z</dcterms:modified>
</cp:coreProperties>
</file>