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22" r:id="rId2"/>
    <p:sldId id="1365" r:id="rId3"/>
    <p:sldId id="1366" r:id="rId4"/>
    <p:sldId id="1367" r:id="rId5"/>
    <p:sldId id="1374" r:id="rId6"/>
    <p:sldId id="1368" r:id="rId7"/>
    <p:sldId id="1369" r:id="rId8"/>
    <p:sldId id="1370" r:id="rId9"/>
    <p:sldId id="1371" r:id="rId10"/>
    <p:sldId id="1372" r:id="rId11"/>
    <p:sldId id="1373" r:id="rId12"/>
    <p:sldId id="1355" r:id="rId13"/>
    <p:sldId id="1356" r:id="rId14"/>
    <p:sldId id="1357" r:id="rId15"/>
    <p:sldId id="1358" r:id="rId16"/>
    <p:sldId id="1359" r:id="rId17"/>
    <p:sldId id="1360" r:id="rId18"/>
    <p:sldId id="1361" r:id="rId19"/>
    <p:sldId id="1309" r:id="rId20"/>
    <p:sldId id="1277" r:id="rId21"/>
    <p:sldId id="1280" r:id="rId22"/>
    <p:sldId id="1281" r:id="rId23"/>
    <p:sldId id="1282" r:id="rId24"/>
    <p:sldId id="1283" r:id="rId25"/>
    <p:sldId id="1284" r:id="rId26"/>
    <p:sldId id="1364" r:id="rId27"/>
    <p:sldId id="1285" r:id="rId28"/>
    <p:sldId id="1384" r:id="rId29"/>
    <p:sldId id="1389" r:id="rId30"/>
    <p:sldId id="1390" r:id="rId31"/>
    <p:sldId id="1391" r:id="rId32"/>
    <p:sldId id="1375" r:id="rId33"/>
    <p:sldId id="1388" r:id="rId34"/>
    <p:sldId id="1387" r:id="rId35"/>
    <p:sldId id="1385" r:id="rId36"/>
    <p:sldId id="1386" r:id="rId37"/>
    <p:sldId id="1392" r:id="rId38"/>
    <p:sldId id="1376" r:id="rId39"/>
    <p:sldId id="1377" r:id="rId40"/>
    <p:sldId id="1378" r:id="rId41"/>
    <p:sldId id="1379" r:id="rId42"/>
    <p:sldId id="1380" r:id="rId43"/>
    <p:sldId id="1381" r:id="rId44"/>
    <p:sldId id="1382" r:id="rId45"/>
    <p:sldId id="139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59E"/>
    <a:srgbClr val="EDE116"/>
    <a:srgbClr val="FFFCF8"/>
    <a:srgbClr val="D77C93"/>
    <a:srgbClr val="D70072"/>
    <a:srgbClr val="C6AD06"/>
    <a:srgbClr val="D96A60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1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1616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10/26/17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10/26/17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Network-wide</a:t>
            </a:r>
            <a:r>
              <a:rPr lang="en-US" baseline="0" dirty="0" smtClean="0"/>
              <a:t> visibility and control</a:t>
            </a:r>
          </a:p>
          <a:p>
            <a:r>
              <a:rPr lang="en-US" baseline="0" dirty="0" smtClean="0"/>
              <a:t>Direct control via an open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1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may sound like a pipe dream, and certainty this won’t happen overnight.</a:t>
            </a:r>
          </a:p>
          <a:p>
            <a:r>
              <a:rPr lang="en-US" dirty="0" smtClean="0"/>
              <a:t>But, there are promising</a:t>
            </a:r>
            <a:r>
              <a:rPr lang="en-US" baseline="0" dirty="0" smtClean="0"/>
              <a:t> signs of progress in this direction…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0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modes: (</a:t>
            </a:r>
            <a:r>
              <a:rPr lang="en-US" dirty="0" err="1" smtClean="0"/>
              <a:t>i</a:t>
            </a:r>
            <a:r>
              <a:rPr lang="en-US" dirty="0" smtClean="0"/>
              <a:t>) configuration and (ii)</a:t>
            </a:r>
            <a:r>
              <a:rPr lang="en-US" baseline="0" dirty="0" smtClean="0"/>
              <a:t> populating</a:t>
            </a:r>
          </a:p>
          <a:p>
            <a:r>
              <a:rPr lang="en-US" baseline="0" dirty="0" smtClean="0"/>
              <a:t>Compiler configures the parser, lays out the tables (cognizant of switch resources and capabilities), and translates the rules to map to the hardware tables</a:t>
            </a:r>
          </a:p>
          <a:p>
            <a:r>
              <a:rPr lang="en-US" baseline="0" dirty="0" smtClean="0"/>
              <a:t>The compiler could run directly on the switch (or at least some backend portion of the compiler would do so)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9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Defined in terms of a protocol and mechanism</a:t>
            </a:r>
          </a:p>
          <a:p>
            <a:r>
              <a:rPr lang="en-US" dirty="0" smtClean="0"/>
              <a:t>Clarify that each packet matches exactly one rule (the highest</a:t>
            </a:r>
            <a:r>
              <a:rPr lang="en-US" baseline="0" dirty="0" smtClean="0"/>
              <a:t> priority one that matches). Primitive execution engine.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06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Abstraction of </a:t>
            </a:r>
            <a:r>
              <a:rPr lang="en-US" dirty="0" err="1" smtClean="0"/>
              <a:t>OpenFlow</a:t>
            </a:r>
            <a:r>
              <a:rPr lang="en-US" dirty="0" smtClean="0"/>
              <a:t>, </a:t>
            </a:r>
            <a:r>
              <a:rPr lang="en-US" dirty="0" err="1" smtClean="0"/>
              <a:t>boolean</a:t>
            </a:r>
            <a:r>
              <a:rPr lang="en-US" baseline="0" dirty="0" smtClean="0"/>
              <a:t> predicates instead of bit twiddling and rules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PL historically, look to define the meaning of programs using “denotational semantics” (one that is compositional).</a:t>
            </a:r>
          </a:p>
          <a:p>
            <a:r>
              <a:rPr lang="en-US" baseline="0" dirty="0" smtClean="0"/>
              <a:t>Programmer doesn’t have to look at the syntax to understand.</a:t>
            </a:r>
          </a:p>
          <a:p>
            <a:r>
              <a:rPr lang="en-US" baseline="0" dirty="0" smtClean="0"/>
              <a:t>Goes back to Dana Scott in the 1960s.</a:t>
            </a:r>
          </a:p>
          <a:p>
            <a:r>
              <a:rPr lang="en-US" baseline="0" dirty="0" smtClean="0"/>
              <a:t>Meaning of something as a combination of the meanings of the two parts.  Applied those lessons here to networking.</a:t>
            </a:r>
          </a:p>
          <a:p>
            <a:r>
              <a:rPr lang="en-US" baseline="0" dirty="0" smtClean="0"/>
              <a:t>So, functions of located packets is the primitive building block.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1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7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1.4 did stop for lack of wanting more,</a:t>
            </a:r>
            <a:r>
              <a:rPr lang="en-US" baseline="0" dirty="0" smtClean="0"/>
              <a:t> but just to put on the breaks.</a:t>
            </a:r>
            <a:endParaRPr lang="en-US" dirty="0" smtClean="0"/>
          </a:p>
          <a:p>
            <a:r>
              <a:rPr lang="en-US" dirty="0" smtClean="0"/>
              <a:t>This is natural and a sign of success of </a:t>
            </a:r>
            <a:r>
              <a:rPr lang="en-US" dirty="0" err="1" smtClean="0"/>
              <a:t>OpenFlow</a:t>
            </a:r>
            <a:r>
              <a:rPr lang="en-US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enable a wider range of controller apps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expose more of the capabilities</a:t>
            </a:r>
            <a:r>
              <a:rPr lang="en-US" baseline="0" dirty="0" smtClean="0"/>
              <a:t> of the switch</a:t>
            </a:r>
          </a:p>
          <a:p>
            <a:r>
              <a:rPr lang="en-US" baseline="0" dirty="0" smtClean="0"/>
              <a:t>E.g., a</a:t>
            </a:r>
            <a:r>
              <a:rPr lang="en-US" dirty="0" smtClean="0"/>
              <a:t>dding support for MPLS, inter-table meta-data, ARP/ICMP, IPv6,</a:t>
            </a:r>
            <a:r>
              <a:rPr lang="en-US" baseline="0" dirty="0" smtClean="0"/>
              <a:t> etc.</a:t>
            </a:r>
          </a:p>
          <a:p>
            <a:r>
              <a:rPr lang="en-US" baseline="0" dirty="0" smtClean="0"/>
              <a:t>New </a:t>
            </a:r>
            <a:r>
              <a:rPr lang="en-US" baseline="0" dirty="0" err="1" smtClean="0"/>
              <a:t>encap</a:t>
            </a:r>
            <a:r>
              <a:rPr lang="en-US" baseline="0" dirty="0" smtClean="0"/>
              <a:t> formats arising much faster than vendors spin new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8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Programmable Networks</a:t>
            </a:r>
            <a:endParaRPr lang="en-US" sz="4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3790950"/>
            <a:ext cx="8229600" cy="257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charset="-128"/>
              </a:rPr>
              <a:t>Jennifer Rexford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charset="-128"/>
              </a:rPr>
              <a:t>Fall 2017 (</a:t>
            </a:r>
            <a:r>
              <a:rPr lang="en-US" altLang="en-US" sz="2400" dirty="0" err="1" smtClean="0">
                <a:ea typeface="ＭＳ Ｐゴシック" charset="-128"/>
              </a:rPr>
              <a:t>TTh</a:t>
            </a:r>
            <a:r>
              <a:rPr lang="en-US" altLang="en-US" sz="2400" dirty="0" smtClean="0">
                <a:ea typeface="ＭＳ Ｐゴシック" charset="-128"/>
              </a:rPr>
              <a:t> 1:30-2:50 in CS 105)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charset="-128"/>
              </a:rPr>
              <a:t>COS 561: Advanced Computer Networks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charset="-128"/>
              </a:rPr>
              <a:t>http://</a:t>
            </a:r>
            <a:r>
              <a:rPr lang="en-US" altLang="en-US" sz="2400" dirty="0" err="1" smtClean="0">
                <a:ea typeface="ＭＳ Ｐゴシック" charset="-128"/>
              </a:rPr>
              <a:t>www.cs.princeton.edu</a:t>
            </a:r>
            <a:r>
              <a:rPr lang="en-US" altLang="en-US" sz="2400" dirty="0" smtClean="0">
                <a:ea typeface="ＭＳ Ｐゴシック" charset="-128"/>
              </a:rPr>
              <a:t>/courses/archive/fall17/cos561/</a:t>
            </a:r>
            <a:endParaRPr lang="en-US" alt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74377" cy="4954384"/>
          </a:xfrm>
        </p:spPr>
        <p:txBody>
          <a:bodyPr>
            <a:normAutofit/>
          </a:bodyPr>
          <a:lstStyle/>
          <a:p>
            <a:r>
              <a:rPr lang="en-US" dirty="0" smtClean="0"/>
              <a:t>Spread client traffic over server replicas</a:t>
            </a:r>
          </a:p>
          <a:p>
            <a:pPr lvl="1"/>
            <a:r>
              <a:rPr lang="en-US" dirty="0" smtClean="0"/>
              <a:t>Public IP address for the service</a:t>
            </a:r>
          </a:p>
          <a:p>
            <a:pPr lvl="1"/>
            <a:r>
              <a:rPr lang="en-US" dirty="0"/>
              <a:t>Split traffic based on client </a:t>
            </a:r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Rewrite the server IP address</a:t>
            </a:r>
          </a:p>
          <a:p>
            <a:r>
              <a:rPr lang="en-US" dirty="0" smtClean="0"/>
              <a:t>Then, route to the replica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Server Load </a:t>
            </a:r>
            <a:r>
              <a:rPr lang="en-US" dirty="0"/>
              <a:t>Balancer</a:t>
            </a:r>
          </a:p>
        </p:txBody>
      </p:sp>
      <p:cxnSp>
        <p:nvCxnSpPr>
          <p:cNvPr id="13" name="Straight Connector 12"/>
          <p:cNvCxnSpPr>
            <a:endCxn id="29" idx="1"/>
          </p:cNvCxnSpPr>
          <p:nvPr/>
        </p:nvCxnSpPr>
        <p:spPr>
          <a:xfrm>
            <a:off x="2200453" y="5232352"/>
            <a:ext cx="1581405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69" y="3039295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16" y="4291405"/>
            <a:ext cx="588505" cy="773056"/>
          </a:xfrm>
          <a:prstGeom prst="rect">
            <a:avLst/>
          </a:prstGeom>
        </p:spPr>
      </p:pic>
      <p:pic>
        <p:nvPicPr>
          <p:cNvPr id="19" name="Picture 18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16" y="5610263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4978529" y="3768554"/>
            <a:ext cx="1674100" cy="104058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087135" y="5610264"/>
            <a:ext cx="1565494" cy="382495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16331" y="4765339"/>
            <a:ext cx="1521700" cy="418633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03" y="50323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03" y="48799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03" y="47275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>
            <a:spLocks noChangeAspect="1"/>
          </p:cNvSpPr>
          <p:nvPr/>
        </p:nvSpPr>
        <p:spPr>
          <a:xfrm>
            <a:off x="3781858" y="4720288"/>
            <a:ext cx="1123648" cy="1024128"/>
          </a:xfrm>
          <a:prstGeom prst="roundRect">
            <a:avLst/>
          </a:prstGeom>
          <a:solidFill>
            <a:srgbClr val="FF0000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1499" y="5815135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81858" y="5032321"/>
            <a:ext cx="112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1.2.3.4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0364" y="5815135"/>
            <a:ext cx="203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oad balancer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66142" y="6414211"/>
            <a:ext cx="218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erver replicas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472672" y="3101413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10.0.0.1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472672" y="4418256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10.0.0.2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72672" y="5832218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6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 (&gt;&gt;)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290220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==10.0.0.1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==10.0.0.2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75841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</a:rPr>
              <a:t>==0*,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==1*,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559845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rcip</a:t>
            </a:r>
            <a:r>
              <a:rPr lang="en-US" sz="2000" dirty="0" smtClean="0"/>
              <a:t>==0*, </a:t>
            </a:r>
            <a:r>
              <a:rPr lang="en-US" sz="2000" dirty="0" err="1" smtClean="0"/>
              <a:t>dstip</a:t>
            </a:r>
            <a:r>
              <a:rPr lang="en-US" sz="2000" dirty="0" smtClean="0"/>
              <a:t>==1.2.3.4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= 10.0.0.1, </a:t>
            </a:r>
            <a:r>
              <a:rPr lang="en-US" sz="2000" dirty="0" err="1" smtClean="0">
                <a:sym typeface="Wingdings"/>
              </a:rPr>
              <a:t>fwd</a:t>
            </a:r>
            <a:r>
              <a:rPr lang="en-US" sz="2000" dirty="0" smtClean="0">
                <a:sym typeface="Wingdings"/>
              </a:rPr>
              <a:t>(1)</a:t>
            </a:r>
          </a:p>
          <a:p>
            <a:r>
              <a:rPr lang="en-US" sz="2000" dirty="0" err="1">
                <a:sym typeface="Wingdings"/>
              </a:rPr>
              <a:t>s</a:t>
            </a:r>
            <a:r>
              <a:rPr lang="en-US" sz="2000" dirty="0" err="1" smtClean="0">
                <a:sym typeface="Wingdings"/>
              </a:rPr>
              <a:t>rcip</a:t>
            </a:r>
            <a:r>
              <a:rPr lang="en-US" sz="2000" dirty="0" smtClean="0">
                <a:sym typeface="Wingdings"/>
              </a:rPr>
              <a:t>==1*,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 smtClean="0">
                <a:sym typeface="Wingdings"/>
              </a:rPr>
              <a:t>==1.2.3.4 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 smtClean="0">
                <a:sym typeface="Wingdings"/>
              </a:rPr>
              <a:t> = 10.0.0.2, </a:t>
            </a:r>
            <a:r>
              <a:rPr lang="en-US" sz="2000" dirty="0" err="1" smtClean="0">
                <a:sym typeface="Wingdings"/>
              </a:rPr>
              <a:t>fwd</a:t>
            </a:r>
            <a:r>
              <a:rPr lang="en-US" sz="2000" dirty="0" smtClean="0">
                <a:sym typeface="Wingdings"/>
              </a:rPr>
              <a:t>(2</a:t>
            </a:r>
            <a:r>
              <a:rPr lang="en-US" dirty="0" smtClean="0"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59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SQL-Like </a:t>
            </a:r>
            <a:r>
              <a:rPr lang="en-US" smtClean="0"/>
              <a:t>Query Language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From Rules to Predicates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Traffic counters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rule counts bytes and packets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poll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counters</a:t>
            </a:r>
          </a:p>
          <a:p>
            <a:r>
              <a:rPr lang="en-US" dirty="0">
                <a:latin typeface="Arial" charset="0"/>
                <a:cs typeface="Arial" charset="0"/>
              </a:rPr>
              <a:t>Multiple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Web server traffic except for source 1.2.3.4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predicates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!= 1.2.3.4) &amp;&amp;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== 80)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translates into switch patterns 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B84162-DE4B-F741-8D33-D7F133314251}" type="slidenum">
              <a:rPr lang="en-US" sz="1400" b="0">
                <a:latin typeface="Times New Roman" charset="0"/>
              </a:rPr>
              <a:pPr eaLnBrk="1" hangingPunct="1"/>
              <a:t>13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590800" y="3824111"/>
            <a:ext cx="37639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1. srcip = 1.2.3.4, srcport = 80</a:t>
            </a:r>
          </a:p>
          <a:p>
            <a:pPr algn="l" eaLnBrk="1" hangingPunct="1"/>
            <a:r>
              <a:rPr lang="en-US"/>
              <a:t>2. srcport = 80</a:t>
            </a:r>
          </a:p>
        </p:txBody>
      </p:sp>
    </p:spTree>
    <p:extLst>
      <p:ext uri="{BB962C8B-B14F-4D97-AF65-F5344CB8AC3E}">
        <p14:creationId xmlns:p14="http://schemas.microsoft.com/office/powerpoint/2010/main" val="31991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Dynamic Unfolding of Rules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1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Limited number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Switches have limited space for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install all possible patterns</a:t>
            </a:r>
          </a:p>
          <a:p>
            <a:r>
              <a:rPr lang="en-US" dirty="0">
                <a:latin typeface="Arial" charset="0"/>
                <a:cs typeface="Arial" charset="0"/>
              </a:rPr>
              <a:t>Must add new rules as traffic arrives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histogram of traffic by IP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packet arrives from source 5.6.7.8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dynamic unfolding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GroupBy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dynamically adds rules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FC4D9A-1493-294F-BE71-F17D1741B56D}" type="slidenum">
              <a:rPr lang="en-US" sz="1400" b="0">
                <a:latin typeface="Times New Roman" charset="0"/>
              </a:rPr>
              <a:pPr eaLnBrk="1" hangingPunct="1"/>
              <a:t>14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4140553"/>
            <a:ext cx="6045200" cy="708025"/>
            <a:chOff x="1524000" y="4140553"/>
            <a:chExt cx="6045200" cy="708025"/>
          </a:xfrm>
        </p:grpSpPr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524000" y="4292953"/>
              <a:ext cx="2159000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5410200" y="4140553"/>
              <a:ext cx="2159000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  <a:p>
              <a:pPr algn="l" eaLnBrk="1" hangingPunct="1"/>
              <a:r>
                <a:rPr lang="en-US"/>
                <a:t>2. srcip = 5.6.7.8</a:t>
              </a:r>
            </a:p>
          </p:txBody>
        </p:sp>
        <p:cxnSp>
          <p:nvCxnSpPr>
            <p:cNvPr id="33799" name="Straight Arrow Connector 11"/>
            <p:cNvCxnSpPr>
              <a:cxnSpLocks noChangeShapeType="1"/>
            </p:cNvCxnSpPr>
            <p:nvPr/>
          </p:nvCxnSpPr>
          <p:spPr bwMode="auto">
            <a:xfrm>
              <a:off x="4038600" y="4521553"/>
              <a:ext cx="1066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932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Common programming idiom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First packet goes to the controller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Controller application installs rules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8A84AA-EBC7-3B44-A9B7-EFE27AC340AA}" type="slidenum">
              <a:rPr lang="en-US" sz="1400" b="0">
                <a:latin typeface="Times New Roman" charset="0"/>
              </a:rPr>
              <a:pPr eaLnBrk="1" hangingPunct="1"/>
              <a:t>15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4821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4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5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6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7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4832" name="Rounded Rectangle 18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  <a:endCxn id="34832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200400" y="41910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More packets arrive before rules installed?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Multiple packets reach the controller</a:t>
            </a: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endParaRPr lang="en-US" sz="3200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D1CD2B-E8AF-2D4A-8DC2-9F91FCB428E3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584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8" name="Straight Connector 10"/>
          <p:cNvCxnSpPr>
            <a:cxnSpLocks noChangeShapeType="1"/>
          </p:cNvCxnSpPr>
          <p:nvPr/>
        </p:nvCxnSpPr>
        <p:spPr bwMode="auto">
          <a:xfrm>
            <a:off x="1066800" y="5561013"/>
            <a:ext cx="12954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49" name="Straight Connector 11"/>
          <p:cNvCxnSpPr>
            <a:cxnSpLocks noChangeShapeType="1"/>
          </p:cNvCxnSpPr>
          <p:nvPr/>
        </p:nvCxnSpPr>
        <p:spPr bwMode="auto">
          <a:xfrm>
            <a:off x="32004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0" name="Straight Connector 13"/>
          <p:cNvCxnSpPr>
            <a:cxnSpLocks noChangeShapeType="1"/>
          </p:cNvCxnSpPr>
          <p:nvPr/>
        </p:nvCxnSpPr>
        <p:spPr bwMode="auto">
          <a:xfrm>
            <a:off x="52578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1" name="Straight Connector 14"/>
          <p:cNvCxnSpPr>
            <a:cxnSpLocks noChangeShapeType="1"/>
          </p:cNvCxnSpPr>
          <p:nvPr/>
        </p:nvCxnSpPr>
        <p:spPr bwMode="auto">
          <a:xfrm>
            <a:off x="7315200" y="5561013"/>
            <a:ext cx="762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5240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19812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21"/>
          <p:cNvSpPr>
            <a:spLocks noChangeArrowheads="1"/>
          </p:cNvSpPr>
          <p:nvPr/>
        </p:nvSpPr>
        <p:spPr bwMode="auto">
          <a:xfrm>
            <a:off x="10668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5856" name="Rounded Rectangle 36"/>
          <p:cNvSpPr>
            <a:spLocks noChangeArrowheads="1"/>
          </p:cNvSpPr>
          <p:nvPr/>
        </p:nvSpPr>
        <p:spPr bwMode="auto">
          <a:xfrm>
            <a:off x="4267200" y="3198813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Straight Arrow Connector 37"/>
          <p:cNvCxnSpPr>
            <a:cxnSpLocks noChangeShapeType="1"/>
            <a:endCxn id="35856" idx="1"/>
          </p:cNvCxnSpPr>
          <p:nvPr/>
        </p:nvCxnSpPr>
        <p:spPr bwMode="auto">
          <a:xfrm rot="5400000" flipH="1" flipV="1">
            <a:off x="2647950" y="3789363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7513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971800" y="4418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590800" y="47228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Solution: suppress extra events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Limit(1)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Run-time system hides the extra events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889FDC-B6E4-1943-819D-ADA117589AD1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9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3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4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5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876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Box 22"/>
          <p:cNvSpPr txBox="1">
            <a:spLocks noChangeArrowheads="1"/>
          </p:cNvSpPr>
          <p:nvPr/>
        </p:nvSpPr>
        <p:spPr bwMode="auto">
          <a:xfrm>
            <a:off x="1069975" y="5545138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6880" name="Rounded Rectangle 36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81" name="Straight Arrow Connector 37"/>
          <p:cNvCxnSpPr>
            <a:cxnSpLocks noChangeShapeType="1"/>
            <a:endCxn id="36880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82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9100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2590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38400" y="4572000"/>
            <a:ext cx="533400" cy="533400"/>
          </a:xfrm>
          <a:prstGeom prst="ellipse">
            <a:avLst/>
          </a:prstGeom>
          <a:noFill/>
          <a:ln w="38100">
            <a:solidFill>
              <a:srgbClr val="FF4B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2800" y="4321175"/>
            <a:ext cx="170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not seen by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870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SQL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-Like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Get what you ask for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Nothing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more, nothing less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SQL</a:t>
            </a:r>
            <a:r>
              <a:rPr lang="en-US" dirty="0">
                <a:latin typeface="Arial" charset="0"/>
                <a:cs typeface="Arial" charset="0"/>
              </a:rPr>
              <a:t>-like query language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Familiar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Returns a stream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Intuitive cost model</a:t>
            </a:r>
          </a:p>
          <a:p>
            <a:r>
              <a:rPr lang="en-US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 the # of values returned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Aggregate by #/size of packets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5C99A3-66D9-4442-BAA2-FD5EFC3B42E4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664" y="2028825"/>
            <a:ext cx="335280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ea typeface="+mn-ea"/>
                <a:cs typeface="+mn-cs"/>
              </a:rPr>
              <a:t>Select(bytes)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Where(in:2 &amp; srcport:80)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GroupBy([dstmac])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2509" y="4251146"/>
            <a:ext cx="2274982" cy="120032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Select(packets) 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*</a:t>
            </a:r>
          </a:p>
          <a:p>
            <a:pPr algn="l">
              <a:defRPr/>
            </a:pPr>
            <a:r>
              <a:rPr lang="en-US" dirty="0" err="1" smtClean="0">
                <a:latin typeface="Helvetica" pitchFamily="1" charset="0"/>
                <a:ea typeface="+mn-ea"/>
                <a:cs typeface="+mn-cs"/>
              </a:rPr>
              <a:t>GroupBy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*</a:t>
            </a:r>
          </a:p>
          <a:p>
            <a:pPr algn="l">
              <a:defRPr/>
            </a:pPr>
            <a:r>
              <a:rPr lang="en-US" dirty="0" err="1" smtClean="0">
                <a:latin typeface="Helvetica" pitchFamily="1" charset="0"/>
                <a:ea typeface="+mn-ea"/>
                <a:cs typeface="+mn-cs"/>
              </a:rPr>
              <a:t>SplitWhen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*</a:t>
            </a:r>
          </a:p>
          <a:p>
            <a:pPr algn="l">
              <a:defRPr/>
            </a:pP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Limit(1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17139" y="3886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66389" y="1657350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23388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Consistent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7" y="274638"/>
            <a:ext cx="8875889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Software-Defined Networking (SDN)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82889" y="2920401"/>
            <a:ext cx="747889" cy="4098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664" y="2083841"/>
            <a:ext cx="23565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Network-wide visibility and control</a:t>
            </a:r>
            <a:endParaRPr lang="en-US" sz="2400" dirty="0"/>
          </a:p>
        </p:txBody>
      </p:sp>
      <p:cxnSp>
        <p:nvCxnSpPr>
          <p:cNvPr id="25" name="Straight Arrow Connector 24"/>
          <p:cNvCxnSpPr>
            <a:stCxn id="28" idx="1"/>
          </p:cNvCxnSpPr>
          <p:nvPr/>
        </p:nvCxnSpPr>
        <p:spPr>
          <a:xfrm flipH="1" flipV="1">
            <a:off x="5325534" y="4049889"/>
            <a:ext cx="1362430" cy="444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87964" y="3678847"/>
            <a:ext cx="286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 control via open interface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9141" y="5894687"/>
            <a:ext cx="838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distributed protocols to (centralized) controller applications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AutoShape 18"/>
          <p:cNvCxnSpPr>
            <a:cxnSpLocks noChangeShapeType="1"/>
            <a:stCxn id="47133" idx="0"/>
            <a:endCxn id="47129" idx="0"/>
          </p:cNvCxnSpPr>
          <p:nvPr/>
        </p:nvCxnSpPr>
        <p:spPr bwMode="auto">
          <a:xfrm rot="10800000" flipH="1">
            <a:off x="2087918" y="4249738"/>
            <a:ext cx="18478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07" name="AutoShape 19"/>
          <p:cNvCxnSpPr>
            <a:cxnSpLocks noChangeShapeType="1"/>
            <a:stCxn id="47133" idx="0"/>
            <a:endCxn id="47131" idx="0"/>
          </p:cNvCxnSpPr>
          <p:nvPr/>
        </p:nvCxnSpPr>
        <p:spPr bwMode="auto">
          <a:xfrm>
            <a:off x="2087918" y="4249738"/>
            <a:ext cx="8921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08" name="AutoShape 25"/>
          <p:cNvCxnSpPr>
            <a:cxnSpLocks noChangeShapeType="1"/>
            <a:stCxn id="47129" idx="0"/>
            <a:endCxn id="47131" idx="0"/>
          </p:cNvCxnSpPr>
          <p:nvPr/>
        </p:nvCxnSpPr>
        <p:spPr bwMode="auto">
          <a:xfrm flipH="1">
            <a:off x="2980093" y="4249738"/>
            <a:ext cx="9556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09" name="AutoShape 17"/>
          <p:cNvCxnSpPr>
            <a:cxnSpLocks noChangeShapeType="1"/>
            <a:stCxn id="47133" idx="0"/>
          </p:cNvCxnSpPr>
          <p:nvPr/>
        </p:nvCxnSpPr>
        <p:spPr bwMode="auto">
          <a:xfrm flipH="1">
            <a:off x="687743" y="4251325"/>
            <a:ext cx="14001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0" name="AutoShape 3"/>
          <p:cNvCxnSpPr>
            <a:cxnSpLocks noChangeShapeType="1"/>
            <a:stCxn id="47134" idx="0"/>
            <a:endCxn id="47123" idx="0"/>
          </p:cNvCxnSpPr>
          <p:nvPr/>
        </p:nvCxnSpPr>
        <p:spPr bwMode="auto">
          <a:xfrm>
            <a:off x="2116493" y="2082800"/>
            <a:ext cx="890587" cy="64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1" name="AutoShape 12"/>
          <p:cNvCxnSpPr>
            <a:cxnSpLocks noChangeShapeType="1"/>
            <a:stCxn id="47121" idx="0"/>
            <a:endCxn id="47123" idx="0"/>
          </p:cNvCxnSpPr>
          <p:nvPr/>
        </p:nvCxnSpPr>
        <p:spPr bwMode="auto">
          <a:xfrm flipH="1">
            <a:off x="3007080" y="2079625"/>
            <a:ext cx="955675" cy="6524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2" name="AutoShape 8"/>
          <p:cNvCxnSpPr>
            <a:cxnSpLocks noChangeShapeType="1"/>
            <a:endCxn id="47121" idx="0"/>
          </p:cNvCxnSpPr>
          <p:nvPr/>
        </p:nvCxnSpPr>
        <p:spPr bwMode="auto">
          <a:xfrm rot="10800000">
            <a:off x="3962755" y="2081213"/>
            <a:ext cx="1404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3" name="AutoShape 5"/>
          <p:cNvCxnSpPr>
            <a:cxnSpLocks noChangeShapeType="1"/>
            <a:stCxn id="47134" idx="0"/>
          </p:cNvCxnSpPr>
          <p:nvPr/>
        </p:nvCxnSpPr>
        <p:spPr bwMode="auto">
          <a:xfrm rot="10800000">
            <a:off x="776643" y="2081213"/>
            <a:ext cx="13398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4" name="AutoShape 4"/>
          <p:cNvCxnSpPr>
            <a:cxnSpLocks noChangeShapeType="1"/>
            <a:stCxn id="47121" idx="0"/>
            <a:endCxn id="47134" idx="0"/>
          </p:cNvCxnSpPr>
          <p:nvPr/>
        </p:nvCxnSpPr>
        <p:spPr bwMode="auto">
          <a:xfrm flipH="1">
            <a:off x="2116493" y="2081213"/>
            <a:ext cx="18462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11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Avoiding Transient Disruption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7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1644650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" y="1720850"/>
            <a:ext cx="11620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3" y="1720850"/>
            <a:ext cx="1160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Line 10"/>
          <p:cNvSpPr>
            <a:spLocks noChangeShapeType="1"/>
          </p:cNvSpPr>
          <p:nvPr/>
        </p:nvSpPr>
        <p:spPr bwMode="auto">
          <a:xfrm rot="10800000" flipH="1">
            <a:off x="3007080" y="3409950"/>
            <a:ext cx="0" cy="50165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8" y="1643063"/>
            <a:ext cx="140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Freeform 13"/>
          <p:cNvSpPr>
            <a:spLocks/>
          </p:cNvSpPr>
          <p:nvPr/>
        </p:nvSpPr>
        <p:spPr bwMode="auto">
          <a:xfrm>
            <a:off x="3324580" y="1687513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3" y="2295525"/>
            <a:ext cx="140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Freeform 15"/>
          <p:cNvSpPr>
            <a:spLocks/>
          </p:cNvSpPr>
          <p:nvPr/>
        </p:nvSpPr>
        <p:spPr bwMode="auto">
          <a:xfrm>
            <a:off x="2368905" y="2339975"/>
            <a:ext cx="1277938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3" y="3813175"/>
            <a:ext cx="1411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" y="3894138"/>
            <a:ext cx="1160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29" idx="0"/>
          </p:cNvCxnSpPr>
          <p:nvPr/>
        </p:nvCxnSpPr>
        <p:spPr bwMode="auto">
          <a:xfrm>
            <a:off x="3935768" y="4251325"/>
            <a:ext cx="140493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5" y="3894138"/>
            <a:ext cx="1160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3813175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9" name="Freeform 26"/>
          <p:cNvSpPr>
            <a:spLocks/>
          </p:cNvSpPr>
          <p:nvPr/>
        </p:nvSpPr>
        <p:spPr bwMode="auto">
          <a:xfrm>
            <a:off x="329759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3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05" y="4465638"/>
            <a:ext cx="1411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Freeform 28"/>
          <p:cNvSpPr>
            <a:spLocks/>
          </p:cNvSpPr>
          <p:nvPr/>
        </p:nvSpPr>
        <p:spPr bwMode="auto">
          <a:xfrm>
            <a:off x="2341918" y="4510088"/>
            <a:ext cx="1277937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3" name="Freeform 20"/>
          <p:cNvSpPr>
            <a:spLocks/>
          </p:cNvSpPr>
          <p:nvPr/>
        </p:nvSpPr>
        <p:spPr bwMode="auto">
          <a:xfrm>
            <a:off x="144974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4" name="Freeform 6"/>
          <p:cNvSpPr>
            <a:spLocks/>
          </p:cNvSpPr>
          <p:nvPr/>
        </p:nvSpPr>
        <p:spPr bwMode="auto">
          <a:xfrm>
            <a:off x="1478318" y="1690688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6115580" y="2518128"/>
            <a:ext cx="2884487" cy="1563688"/>
          </a:xfrm>
          <a:prstGeom prst="rect">
            <a:avLst/>
          </a:prstGeom>
          <a:solidFill>
            <a:srgbClr val="1CAA2E">
              <a:alpha val="9804"/>
            </a:srgbClr>
          </a:solidFill>
          <a:ln w="38100">
            <a:solidFill>
              <a:srgbClr val="008000">
                <a:alpha val="25098"/>
              </a:srgbClr>
            </a:solidFill>
            <a:miter lim="800000"/>
            <a:headEnd/>
            <a:tailEnd/>
          </a:ln>
        </p:spPr>
        <p:txBody>
          <a:bodyPr lIns="107152" tIns="107152" rIns="107152" bIns="107152" anchor="ctr"/>
          <a:lstStyle/>
          <a:p>
            <a:pPr algn="l"/>
            <a:r>
              <a:rPr lang="en-US" sz="2000" dirty="0">
                <a:latin typeface="Arial" charset="0"/>
                <a:cs typeface="Myriad Pro Semibold" charset="0"/>
                <a:sym typeface="Myriad Pro Semibold" charset="0"/>
              </a:rPr>
              <a:t>Invariants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forwarding loops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black holes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Access control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Traffic </a:t>
            </a:r>
            <a:r>
              <a:rPr lang="en-US" sz="2000" dirty="0" err="1">
                <a:latin typeface="Arial" charset="0"/>
                <a:cs typeface="Myriad Pro Light" charset="0"/>
              </a:rPr>
              <a:t>waypointing</a:t>
            </a:r>
            <a:endParaRPr lang="en-US" sz="2000" dirty="0">
              <a:latin typeface="Arial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86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Installing a Path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a New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Rules along a path installed out of order?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Packets reach a switch before the rules do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5742E8-0EB1-374A-857C-C4BC4DA558FB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984250" y="6096000"/>
            <a:ext cx="7183438" cy="4000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Must think about all possible packet and event orderings.</a:t>
            </a:r>
          </a:p>
        </p:txBody>
      </p:sp>
      <p:pic>
        <p:nvPicPr>
          <p:cNvPr id="50182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5" name="Straight Connector 10"/>
          <p:cNvCxnSpPr>
            <a:cxnSpLocks noChangeShapeType="1"/>
          </p:cNvCxnSpPr>
          <p:nvPr/>
        </p:nvCxnSpPr>
        <p:spPr bwMode="auto">
          <a:xfrm>
            <a:off x="1066800" y="51054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86" name="Straight Connector 11"/>
          <p:cNvCxnSpPr>
            <a:cxnSpLocks noChangeShapeType="1"/>
          </p:cNvCxnSpPr>
          <p:nvPr/>
        </p:nvCxnSpPr>
        <p:spPr bwMode="auto">
          <a:xfrm>
            <a:off x="32004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87" name="Straight Connector 13"/>
          <p:cNvCxnSpPr>
            <a:cxnSpLocks noChangeShapeType="1"/>
          </p:cNvCxnSpPr>
          <p:nvPr/>
        </p:nvCxnSpPr>
        <p:spPr bwMode="auto">
          <a:xfrm>
            <a:off x="52578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188" name="Straight Connector 14"/>
          <p:cNvCxnSpPr>
            <a:cxnSpLocks noChangeShapeType="1"/>
          </p:cNvCxnSpPr>
          <p:nvPr/>
        </p:nvCxnSpPr>
        <p:spPr bwMode="auto">
          <a:xfrm>
            <a:off x="7315200" y="51054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0189" name="Rectangle 18"/>
          <p:cNvSpPr>
            <a:spLocks noChangeArrowheads="1"/>
          </p:cNvSpPr>
          <p:nvPr/>
        </p:nvSpPr>
        <p:spPr bwMode="auto">
          <a:xfrm>
            <a:off x="15240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1981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21"/>
          <p:cNvSpPr>
            <a:spLocks noChangeArrowheads="1"/>
          </p:cNvSpPr>
          <p:nvPr/>
        </p:nvSpPr>
        <p:spPr bwMode="auto">
          <a:xfrm>
            <a:off x="1066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Box 22"/>
          <p:cNvSpPr txBox="1">
            <a:spLocks noChangeArrowheads="1"/>
          </p:cNvSpPr>
          <p:nvPr/>
        </p:nvSpPr>
        <p:spPr bwMode="auto">
          <a:xfrm>
            <a:off x="1069975" y="50863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50193" name="Rounded Rectangle 36"/>
          <p:cNvSpPr>
            <a:spLocks noChangeArrowheads="1"/>
          </p:cNvSpPr>
          <p:nvPr/>
        </p:nvSpPr>
        <p:spPr bwMode="auto">
          <a:xfrm>
            <a:off x="4267200" y="2743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50193" idx="2"/>
          </p:cNvCxnSpPr>
          <p:nvPr/>
        </p:nvCxnSpPr>
        <p:spPr bwMode="auto">
          <a:xfrm rot="16200000" flipH="1">
            <a:off x="4324350" y="4171950"/>
            <a:ext cx="9144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029200" y="3733800"/>
            <a:ext cx="1295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3886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AutoShape 8"/>
          <p:cNvCxnSpPr>
            <a:cxnSpLocks noChangeShapeType="1"/>
            <a:endCxn id="51214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03" name="AutoShape 22"/>
          <p:cNvCxnSpPr>
            <a:cxnSpLocks noChangeShapeType="1"/>
            <a:endCxn id="51224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04" name="AutoShape 10"/>
          <p:cNvCxnSpPr>
            <a:cxnSpLocks noChangeShapeType="1"/>
            <a:endCxn id="51215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05" name="AutoShape 24"/>
          <p:cNvCxnSpPr>
            <a:cxnSpLocks noChangeShapeType="1"/>
            <a:endCxn id="51225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2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Consistency Semantics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199"/>
            <a:ext cx="8686800" cy="50149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P2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flow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Sets of related packets are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P2,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server load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balancer,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in-order delivery, …</a:t>
            </a:r>
          </a:p>
        </p:txBody>
      </p:sp>
      <p:cxnSp>
        <p:nvCxnSpPr>
          <p:cNvPr id="51208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09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11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12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1218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122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21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12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7" name="Rectangle 29"/>
          <p:cNvSpPr>
            <a:spLocks/>
          </p:cNvSpPr>
          <p:nvPr/>
        </p:nvSpPr>
        <p:spPr bwMode="auto">
          <a:xfrm>
            <a:off x="473075" y="1535113"/>
            <a:ext cx="45894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100">
              <a:cs typeface="Myriad Pro Light" charset="0"/>
            </a:endParaRPr>
          </a:p>
        </p:txBody>
      </p:sp>
      <p:sp>
        <p:nvSpPr>
          <p:cNvPr id="512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12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982955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Policy Update Abstraction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Simple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Update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entire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configuration at once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Cheap </a:t>
            </a:r>
            <a:r>
              <a:rPr lang="en-US" dirty="0">
                <a:latin typeface="Arial" charset="0"/>
                <a:cs typeface="Arial" charset="0"/>
              </a:rPr>
              <a:t>verification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P1 and P2 satisfy an invariant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Then the invariant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always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holds</a:t>
            </a:r>
          </a:p>
          <a:p>
            <a:r>
              <a:rPr lang="en-US" dirty="0">
                <a:latin typeface="Arial" charset="0"/>
                <a:cs typeface="Arial" charset="0"/>
              </a:rPr>
              <a:t>Run-time system handles the rest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Constructing schedule of low-level updates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only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commands!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F722C-7F1F-6C45-BEC2-4519078EE63C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2229" name="AutoShape 8"/>
          <p:cNvCxnSpPr>
            <a:cxnSpLocks noChangeShapeType="1"/>
            <a:endCxn id="52239" idx="0"/>
          </p:cNvCxnSpPr>
          <p:nvPr/>
        </p:nvCxnSpPr>
        <p:spPr bwMode="auto">
          <a:xfrm rot="10800000" flipH="1">
            <a:off x="6629222" y="2736497"/>
            <a:ext cx="788987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30" name="AutoShape 22"/>
          <p:cNvCxnSpPr>
            <a:cxnSpLocks noChangeShapeType="1"/>
            <a:endCxn id="52249" idx="0"/>
          </p:cNvCxnSpPr>
          <p:nvPr/>
        </p:nvCxnSpPr>
        <p:spPr bwMode="auto">
          <a:xfrm rot="10800000" flipH="1">
            <a:off x="6626047" y="3806472"/>
            <a:ext cx="788987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31" name="AutoShape 10"/>
          <p:cNvCxnSpPr>
            <a:cxnSpLocks noChangeShapeType="1"/>
            <a:endCxn id="52240" idx="0"/>
          </p:cNvCxnSpPr>
          <p:nvPr/>
        </p:nvCxnSpPr>
        <p:spPr bwMode="auto">
          <a:xfrm rot="10800000">
            <a:off x="8221484" y="273967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32" name="AutoShape 24"/>
          <p:cNvCxnSpPr>
            <a:cxnSpLocks noChangeShapeType="1"/>
            <a:endCxn id="52250" idx="0"/>
          </p:cNvCxnSpPr>
          <p:nvPr/>
        </p:nvCxnSpPr>
        <p:spPr bwMode="auto">
          <a:xfrm rot="10800000">
            <a:off x="8218309" y="3806472"/>
            <a:ext cx="811213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33" name="AutoShape 2"/>
          <p:cNvCxnSpPr>
            <a:cxnSpLocks noChangeShapeType="1"/>
          </p:cNvCxnSpPr>
          <p:nvPr/>
        </p:nvCxnSpPr>
        <p:spPr bwMode="auto">
          <a:xfrm>
            <a:off x="7416622" y="273649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34" name="AutoShape 3"/>
          <p:cNvCxnSpPr>
            <a:cxnSpLocks noChangeShapeType="1"/>
          </p:cNvCxnSpPr>
          <p:nvPr/>
        </p:nvCxnSpPr>
        <p:spPr bwMode="auto">
          <a:xfrm>
            <a:off x="7416622" y="2736497"/>
            <a:ext cx="804862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2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22" y="2523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36" name="AutoShape 5"/>
          <p:cNvCxnSpPr>
            <a:cxnSpLocks noChangeShapeType="1"/>
          </p:cNvCxnSpPr>
          <p:nvPr/>
        </p:nvCxnSpPr>
        <p:spPr bwMode="auto">
          <a:xfrm flipH="1">
            <a:off x="7827784" y="2739672"/>
            <a:ext cx="393700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2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97" y="2525360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97" y="2844447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Freeform 9"/>
          <p:cNvSpPr>
            <a:spLocks/>
          </p:cNvSpPr>
          <p:nvPr/>
        </p:nvSpPr>
        <p:spPr bwMode="auto">
          <a:xfrm>
            <a:off x="7103884" y="2547585"/>
            <a:ext cx="627063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91 w 21600"/>
              <a:gd name="T5" fmla="*/ 0 h 21600"/>
              <a:gd name="T6" fmla="*/ 18138465 w 21600"/>
              <a:gd name="T7" fmla="*/ 2432581 h 21600"/>
              <a:gd name="T8" fmla="*/ 18178876 w 21600"/>
              <a:gd name="T9" fmla="*/ 4190884 h 21600"/>
              <a:gd name="T10" fmla="*/ 9049042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Freeform 11"/>
          <p:cNvSpPr>
            <a:spLocks/>
          </p:cNvSpPr>
          <p:nvPr/>
        </p:nvSpPr>
        <p:spPr bwMode="auto">
          <a:xfrm>
            <a:off x="7908747" y="2549172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Freeform 12"/>
          <p:cNvSpPr>
            <a:spLocks/>
          </p:cNvSpPr>
          <p:nvPr/>
        </p:nvSpPr>
        <p:spPr bwMode="auto">
          <a:xfrm>
            <a:off x="7515047" y="2869847"/>
            <a:ext cx="627062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77 w 21600"/>
              <a:gd name="T5" fmla="*/ 0 h 21600"/>
              <a:gd name="T6" fmla="*/ 18138436 w 21600"/>
              <a:gd name="T7" fmla="*/ 2432581 h 21600"/>
              <a:gd name="T8" fmla="*/ 18178847 w 21600"/>
              <a:gd name="T9" fmla="*/ 4190884 h 21600"/>
              <a:gd name="T10" fmla="*/ 9049027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Line 15"/>
          <p:cNvSpPr>
            <a:spLocks noChangeShapeType="1"/>
          </p:cNvSpPr>
          <p:nvPr/>
        </p:nvSpPr>
        <p:spPr bwMode="auto">
          <a:xfrm rot="10800000" flipH="1">
            <a:off x="7829372" y="3339747"/>
            <a:ext cx="0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2243" name="AutoShape 16"/>
          <p:cNvCxnSpPr>
            <a:cxnSpLocks noChangeShapeType="1"/>
          </p:cNvCxnSpPr>
          <p:nvPr/>
        </p:nvCxnSpPr>
        <p:spPr bwMode="auto">
          <a:xfrm>
            <a:off x="7419797" y="381282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2244" name="AutoShape 17"/>
          <p:cNvCxnSpPr>
            <a:cxnSpLocks noChangeShapeType="1"/>
          </p:cNvCxnSpPr>
          <p:nvPr/>
        </p:nvCxnSpPr>
        <p:spPr bwMode="auto">
          <a:xfrm>
            <a:off x="7419797" y="3812822"/>
            <a:ext cx="409575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224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9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46" name="AutoShape 19"/>
          <p:cNvCxnSpPr>
            <a:cxnSpLocks noChangeShapeType="1"/>
          </p:cNvCxnSpPr>
          <p:nvPr/>
        </p:nvCxnSpPr>
        <p:spPr bwMode="auto">
          <a:xfrm flipH="1">
            <a:off x="7829372" y="3812822"/>
            <a:ext cx="393700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224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4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72" y="3920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Freeform 23"/>
          <p:cNvSpPr>
            <a:spLocks/>
          </p:cNvSpPr>
          <p:nvPr/>
        </p:nvSpPr>
        <p:spPr bwMode="auto">
          <a:xfrm>
            <a:off x="7102297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Freeform 25"/>
          <p:cNvSpPr>
            <a:spLocks/>
          </p:cNvSpPr>
          <p:nvPr/>
        </p:nvSpPr>
        <p:spPr bwMode="auto">
          <a:xfrm>
            <a:off x="7905572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Freeform 26"/>
          <p:cNvSpPr>
            <a:spLocks/>
          </p:cNvSpPr>
          <p:nvPr/>
        </p:nvSpPr>
        <p:spPr bwMode="auto">
          <a:xfrm>
            <a:off x="7513459" y="3939822"/>
            <a:ext cx="623888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07763 w 21600"/>
              <a:gd name="T5" fmla="*/ 0 h 21600"/>
              <a:gd name="T6" fmla="*/ 18014448 w 21600"/>
              <a:gd name="T7" fmla="*/ 2422363 h 21600"/>
              <a:gd name="T8" fmla="*/ 18054568 w 21600"/>
              <a:gd name="T9" fmla="*/ 4173281 h 21600"/>
              <a:gd name="T10" fmla="*/ 8987164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TextBox 74"/>
          <p:cNvSpPr txBox="1">
            <a:spLocks noChangeArrowheads="1"/>
          </p:cNvSpPr>
          <p:nvPr/>
        </p:nvSpPr>
        <p:spPr bwMode="auto">
          <a:xfrm>
            <a:off x="7522984" y="204752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2253" name="TextBox 75"/>
          <p:cNvSpPr txBox="1">
            <a:spLocks noChangeArrowheads="1"/>
          </p:cNvSpPr>
          <p:nvPr/>
        </p:nvSpPr>
        <p:spPr bwMode="auto">
          <a:xfrm>
            <a:off x="7599184" y="442877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20717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AutoShape 2"/>
          <p:cNvCxnSpPr>
            <a:cxnSpLocks noChangeShapeType="1"/>
          </p:cNvCxnSpPr>
          <p:nvPr/>
        </p:nvCxnSpPr>
        <p:spPr bwMode="auto">
          <a:xfrm>
            <a:off x="6158088" y="3155243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51" name="AutoShape 5"/>
          <p:cNvCxnSpPr>
            <a:cxnSpLocks noChangeShapeType="1"/>
          </p:cNvCxnSpPr>
          <p:nvPr/>
        </p:nvCxnSpPr>
        <p:spPr bwMode="auto">
          <a:xfrm flipH="1">
            <a:off x="6569251" y="3156831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52" name="AutoShape 10"/>
          <p:cNvCxnSpPr>
            <a:cxnSpLocks noChangeShapeType="1"/>
          </p:cNvCxnSpPr>
          <p:nvPr/>
        </p:nvCxnSpPr>
        <p:spPr bwMode="auto">
          <a:xfrm rot="10800000">
            <a:off x="5523088" y="3147306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Two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-Phase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Version 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Stamp packet with a version number (e.g., VLAN tag)</a:t>
            </a:r>
          </a:p>
          <a:p>
            <a:r>
              <a:rPr lang="en-US" i="1" dirty="0">
                <a:latin typeface="Arial" charset="0"/>
                <a:cs typeface="Arial" charset="0"/>
              </a:rPr>
              <a:t>Unobservable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for P2 in the interior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matching on version # P2</a:t>
            </a:r>
          </a:p>
          <a:p>
            <a:r>
              <a:rPr lang="en-US" i="1" dirty="0">
                <a:latin typeface="Arial" charset="0"/>
                <a:cs typeface="Arial" charset="0"/>
              </a:rPr>
              <a:t>One-touch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to stamp packets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with version # P2 at the edge</a:t>
            </a:r>
          </a:p>
          <a:p>
            <a:r>
              <a:rPr lang="en-US" dirty="0">
                <a:latin typeface="Arial" charset="0"/>
                <a:cs typeface="Arial" charset="0"/>
              </a:rPr>
              <a:t>Remove old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Wait for some time, then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remove all version # P1 rules</a:t>
            </a:r>
          </a:p>
        </p:txBody>
      </p:sp>
      <p:sp>
        <p:nvSpPr>
          <p:cNvPr id="532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A4398B-C302-044A-90CB-45ACA34E27B7}" type="slidenum">
              <a:rPr lang="en-US" sz="1400" b="0">
                <a:latin typeface="Times New Roman" charset="0"/>
              </a:rPr>
              <a:pPr eaLnBrk="1" hangingPunct="1"/>
              <a:t>24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3256" name="AutoShape 8"/>
          <p:cNvCxnSpPr>
            <a:cxnSpLocks noChangeShapeType="1"/>
          </p:cNvCxnSpPr>
          <p:nvPr/>
        </p:nvCxnSpPr>
        <p:spPr bwMode="auto">
          <a:xfrm rot="10800000" flipH="1">
            <a:off x="6304138" y="3152068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57" name="AutoShape 10"/>
          <p:cNvCxnSpPr>
            <a:cxnSpLocks noChangeShapeType="1"/>
            <a:endCxn id="53262" idx="0"/>
          </p:cNvCxnSpPr>
          <p:nvPr/>
        </p:nvCxnSpPr>
        <p:spPr bwMode="auto">
          <a:xfrm rot="10800000">
            <a:off x="7897988" y="3153656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58" name="AutoShape 2"/>
          <p:cNvCxnSpPr>
            <a:cxnSpLocks noChangeShapeType="1"/>
          </p:cNvCxnSpPr>
          <p:nvPr/>
        </p:nvCxnSpPr>
        <p:spPr bwMode="auto">
          <a:xfrm>
            <a:off x="7093126" y="3152068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59" name="AutoShape 3"/>
          <p:cNvCxnSpPr>
            <a:cxnSpLocks noChangeShapeType="1"/>
          </p:cNvCxnSpPr>
          <p:nvPr/>
        </p:nvCxnSpPr>
        <p:spPr bwMode="auto">
          <a:xfrm>
            <a:off x="7093126" y="3152068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60" name="AutoShape 5"/>
          <p:cNvCxnSpPr>
            <a:cxnSpLocks noChangeShapeType="1"/>
          </p:cNvCxnSpPr>
          <p:nvPr/>
        </p:nvCxnSpPr>
        <p:spPr bwMode="auto">
          <a:xfrm flipH="1">
            <a:off x="7504288" y="3153656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32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3" y="2939343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Freeform 11"/>
          <p:cNvSpPr>
            <a:spLocks/>
          </p:cNvSpPr>
          <p:nvPr/>
        </p:nvSpPr>
        <p:spPr bwMode="auto">
          <a:xfrm>
            <a:off x="7583663" y="2964743"/>
            <a:ext cx="627063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69091 w 21600"/>
              <a:gd name="T5" fmla="*/ 0 h 21600"/>
              <a:gd name="T6" fmla="*/ 18138465 w 21600"/>
              <a:gd name="T7" fmla="*/ 2439787 h 21600"/>
              <a:gd name="T8" fmla="*/ 18178876 w 21600"/>
              <a:gd name="T9" fmla="*/ 4203268 h 21600"/>
              <a:gd name="T10" fmla="*/ 9049042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8" y="2947281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Freeform 11"/>
          <p:cNvSpPr>
            <a:spLocks/>
          </p:cNvSpPr>
          <p:nvPr/>
        </p:nvSpPr>
        <p:spPr bwMode="auto">
          <a:xfrm>
            <a:off x="5859638" y="2972681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Freeform 25"/>
          <p:cNvSpPr>
            <a:spLocks/>
          </p:cNvSpPr>
          <p:nvPr/>
        </p:nvSpPr>
        <p:spPr bwMode="auto">
          <a:xfrm>
            <a:off x="71312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28790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Freeform 25"/>
          <p:cNvSpPr>
            <a:spLocks/>
          </p:cNvSpPr>
          <p:nvPr/>
        </p:nvSpPr>
        <p:spPr bwMode="auto">
          <a:xfrm>
            <a:off x="6750226" y="28964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0" name="Freeform 25"/>
          <p:cNvSpPr>
            <a:spLocks/>
          </p:cNvSpPr>
          <p:nvPr/>
        </p:nvSpPr>
        <p:spPr bwMode="auto">
          <a:xfrm>
            <a:off x="62930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71" name="AutoShape 2"/>
          <p:cNvCxnSpPr>
            <a:cxnSpLocks noChangeShapeType="1"/>
          </p:cNvCxnSpPr>
          <p:nvPr/>
        </p:nvCxnSpPr>
        <p:spPr bwMode="auto">
          <a:xfrm>
            <a:off x="6158088" y="45554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2" name="AutoShape 5"/>
          <p:cNvCxnSpPr>
            <a:cxnSpLocks noChangeShapeType="1"/>
          </p:cNvCxnSpPr>
          <p:nvPr/>
        </p:nvCxnSpPr>
        <p:spPr bwMode="auto">
          <a:xfrm flipH="1">
            <a:off x="6569251" y="45570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3" name="AutoShape 10"/>
          <p:cNvCxnSpPr>
            <a:cxnSpLocks noChangeShapeType="1"/>
          </p:cNvCxnSpPr>
          <p:nvPr/>
        </p:nvCxnSpPr>
        <p:spPr bwMode="auto">
          <a:xfrm rot="10800000">
            <a:off x="5523088" y="45474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4" name="AutoShape 8"/>
          <p:cNvCxnSpPr>
            <a:cxnSpLocks noChangeShapeType="1"/>
          </p:cNvCxnSpPr>
          <p:nvPr/>
        </p:nvCxnSpPr>
        <p:spPr bwMode="auto">
          <a:xfrm rot="10800000" flipH="1">
            <a:off x="6304138" y="45522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5" name="AutoShape 10"/>
          <p:cNvCxnSpPr>
            <a:cxnSpLocks noChangeShapeType="1"/>
          </p:cNvCxnSpPr>
          <p:nvPr/>
        </p:nvCxnSpPr>
        <p:spPr bwMode="auto">
          <a:xfrm rot="10800000">
            <a:off x="7897988" y="45538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6" name="AutoShape 2"/>
          <p:cNvCxnSpPr>
            <a:cxnSpLocks noChangeShapeType="1"/>
          </p:cNvCxnSpPr>
          <p:nvPr/>
        </p:nvCxnSpPr>
        <p:spPr bwMode="auto">
          <a:xfrm>
            <a:off x="7093126" y="45522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7" name="AutoShape 3"/>
          <p:cNvCxnSpPr>
            <a:cxnSpLocks noChangeShapeType="1"/>
          </p:cNvCxnSpPr>
          <p:nvPr/>
        </p:nvCxnSpPr>
        <p:spPr bwMode="auto">
          <a:xfrm>
            <a:off x="7093126" y="45522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8" name="AutoShape 5"/>
          <p:cNvCxnSpPr>
            <a:cxnSpLocks noChangeShapeType="1"/>
          </p:cNvCxnSpPr>
          <p:nvPr/>
        </p:nvCxnSpPr>
        <p:spPr bwMode="auto">
          <a:xfrm flipH="1">
            <a:off x="7504288" y="45538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327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0" name="Freeform 25"/>
          <p:cNvSpPr>
            <a:spLocks/>
          </p:cNvSpPr>
          <p:nvPr/>
        </p:nvSpPr>
        <p:spPr bwMode="auto">
          <a:xfrm>
            <a:off x="71312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42791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Freeform 25"/>
          <p:cNvSpPr>
            <a:spLocks/>
          </p:cNvSpPr>
          <p:nvPr/>
        </p:nvSpPr>
        <p:spPr bwMode="auto">
          <a:xfrm>
            <a:off x="6750226" y="42966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4" name="Freeform 25"/>
          <p:cNvSpPr>
            <a:spLocks/>
          </p:cNvSpPr>
          <p:nvPr/>
        </p:nvSpPr>
        <p:spPr bwMode="auto">
          <a:xfrm>
            <a:off x="62930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43379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6" name="Freeform 25"/>
          <p:cNvSpPr>
            <a:spLocks/>
          </p:cNvSpPr>
          <p:nvPr/>
        </p:nvSpPr>
        <p:spPr bwMode="auto">
          <a:xfrm>
            <a:off x="5827888" y="43553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43077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8" name="Freeform 25"/>
          <p:cNvSpPr>
            <a:spLocks/>
          </p:cNvSpPr>
          <p:nvPr/>
        </p:nvSpPr>
        <p:spPr bwMode="auto">
          <a:xfrm>
            <a:off x="7664626" y="43252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89" name="AutoShape 2"/>
          <p:cNvCxnSpPr>
            <a:cxnSpLocks noChangeShapeType="1"/>
          </p:cNvCxnSpPr>
          <p:nvPr/>
        </p:nvCxnSpPr>
        <p:spPr bwMode="auto">
          <a:xfrm>
            <a:off x="6158088" y="59270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0" name="AutoShape 5"/>
          <p:cNvCxnSpPr>
            <a:cxnSpLocks noChangeShapeType="1"/>
          </p:cNvCxnSpPr>
          <p:nvPr/>
        </p:nvCxnSpPr>
        <p:spPr bwMode="auto">
          <a:xfrm flipH="1">
            <a:off x="6569251" y="59286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1" name="AutoShape 10"/>
          <p:cNvCxnSpPr>
            <a:cxnSpLocks noChangeShapeType="1"/>
          </p:cNvCxnSpPr>
          <p:nvPr/>
        </p:nvCxnSpPr>
        <p:spPr bwMode="auto">
          <a:xfrm rot="10800000">
            <a:off x="5523088" y="59190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2" name="AutoShape 8"/>
          <p:cNvCxnSpPr>
            <a:cxnSpLocks noChangeShapeType="1"/>
          </p:cNvCxnSpPr>
          <p:nvPr/>
        </p:nvCxnSpPr>
        <p:spPr bwMode="auto">
          <a:xfrm rot="10800000" flipH="1">
            <a:off x="6304138" y="59238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3" name="AutoShape 10"/>
          <p:cNvCxnSpPr>
            <a:cxnSpLocks noChangeShapeType="1"/>
          </p:cNvCxnSpPr>
          <p:nvPr/>
        </p:nvCxnSpPr>
        <p:spPr bwMode="auto">
          <a:xfrm rot="10800000">
            <a:off x="7897988" y="59254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4" name="AutoShape 2"/>
          <p:cNvCxnSpPr>
            <a:cxnSpLocks noChangeShapeType="1"/>
          </p:cNvCxnSpPr>
          <p:nvPr/>
        </p:nvCxnSpPr>
        <p:spPr bwMode="auto">
          <a:xfrm>
            <a:off x="7093126" y="59238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5" name="AutoShape 3"/>
          <p:cNvCxnSpPr>
            <a:cxnSpLocks noChangeShapeType="1"/>
          </p:cNvCxnSpPr>
          <p:nvPr/>
        </p:nvCxnSpPr>
        <p:spPr bwMode="auto">
          <a:xfrm>
            <a:off x="7093126" y="59238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96" name="AutoShape 5"/>
          <p:cNvCxnSpPr>
            <a:cxnSpLocks noChangeShapeType="1"/>
          </p:cNvCxnSpPr>
          <p:nvPr/>
        </p:nvCxnSpPr>
        <p:spPr bwMode="auto">
          <a:xfrm flipH="1">
            <a:off x="7504288" y="59254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329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8" name="Freeform 25"/>
          <p:cNvSpPr>
            <a:spLocks/>
          </p:cNvSpPr>
          <p:nvPr/>
        </p:nvSpPr>
        <p:spPr bwMode="auto">
          <a:xfrm>
            <a:off x="71312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9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56507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0" name="Freeform 25"/>
          <p:cNvSpPr>
            <a:spLocks/>
          </p:cNvSpPr>
          <p:nvPr/>
        </p:nvSpPr>
        <p:spPr bwMode="auto">
          <a:xfrm>
            <a:off x="6750226" y="56682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2" name="Freeform 25"/>
          <p:cNvSpPr>
            <a:spLocks/>
          </p:cNvSpPr>
          <p:nvPr/>
        </p:nvSpPr>
        <p:spPr bwMode="auto">
          <a:xfrm>
            <a:off x="62930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5709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4" name="Freeform 25"/>
          <p:cNvSpPr>
            <a:spLocks/>
          </p:cNvSpPr>
          <p:nvPr/>
        </p:nvSpPr>
        <p:spPr bwMode="auto">
          <a:xfrm>
            <a:off x="5827888" y="57269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56793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6" name="Freeform 25"/>
          <p:cNvSpPr>
            <a:spLocks/>
          </p:cNvSpPr>
          <p:nvPr/>
        </p:nvSpPr>
        <p:spPr bwMode="auto">
          <a:xfrm>
            <a:off x="7664626" y="56968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7" name="Line 15"/>
          <p:cNvSpPr>
            <a:spLocks noChangeShapeType="1"/>
          </p:cNvSpPr>
          <p:nvPr/>
        </p:nvSpPr>
        <p:spPr bwMode="auto">
          <a:xfrm rot="10800000" flipH="1">
            <a:off x="7047088" y="24694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8" name="Line 15"/>
          <p:cNvSpPr>
            <a:spLocks noChangeShapeType="1"/>
          </p:cNvSpPr>
          <p:nvPr/>
        </p:nvSpPr>
        <p:spPr bwMode="auto">
          <a:xfrm rot="10800000" flipH="1">
            <a:off x="7047088" y="37648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9" name="Line 15"/>
          <p:cNvSpPr>
            <a:spLocks noChangeShapeType="1"/>
          </p:cNvSpPr>
          <p:nvPr/>
        </p:nvSpPr>
        <p:spPr bwMode="auto">
          <a:xfrm rot="10800000" flipH="1">
            <a:off x="7047088" y="5131681"/>
            <a:ext cx="1588" cy="309562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Optimizations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Avoid two-phase </a:t>
            </a:r>
            <a:r>
              <a:rPr lang="en-US" dirty="0" smtClean="0">
                <a:latin typeface="Arial" charset="0"/>
                <a:cs typeface="Arial" charset="0"/>
              </a:rPr>
              <a:t>update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Naïve version touches every switch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Doubles rule space requirements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 scope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traffic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topology</a:t>
            </a:r>
          </a:p>
          <a:p>
            <a:r>
              <a:rPr lang="en-US" dirty="0">
                <a:latin typeface="Arial" charset="0"/>
                <a:cs typeface="Arial" charset="0"/>
              </a:rPr>
              <a:t>Simple policy changes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adds paths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removes paths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4CB94-F8C1-6E49-9C54-9C28129757D4}" type="slidenum">
              <a:rPr lang="en-US" sz="1400" b="0">
                <a:latin typeface="Times New Roman" charset="0"/>
              </a:rPr>
              <a:pPr eaLnBrk="1" hangingPunct="1"/>
              <a:t>25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9448" y="4076343"/>
            <a:ext cx="2414588" cy="857250"/>
            <a:chOff x="6019448" y="4076343"/>
            <a:chExt cx="2414588" cy="857250"/>
          </a:xfrm>
        </p:grpSpPr>
        <p:cxnSp>
          <p:nvCxnSpPr>
            <p:cNvPr id="54277" name="AutoShape 2"/>
            <p:cNvCxnSpPr>
              <a:cxnSpLocks noChangeShapeType="1"/>
            </p:cNvCxnSpPr>
            <p:nvPr/>
          </p:nvCxnSpPr>
          <p:spPr bwMode="auto">
            <a:xfrm>
              <a:off x="6351236" y="4352568"/>
              <a:ext cx="411162" cy="3222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78" name="AutoShape 5"/>
            <p:cNvCxnSpPr>
              <a:cxnSpLocks noChangeShapeType="1"/>
            </p:cNvCxnSpPr>
            <p:nvPr/>
          </p:nvCxnSpPr>
          <p:spPr bwMode="auto">
            <a:xfrm flipH="1">
              <a:off x="6762398" y="4354156"/>
              <a:ext cx="392113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79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97286" y="4349393"/>
              <a:ext cx="788987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0" name="AutoShape 2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411162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1" name="AutoShape 3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8048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2" name="AutoShape 5"/>
            <p:cNvCxnSpPr>
              <a:cxnSpLocks noChangeShapeType="1"/>
            </p:cNvCxnSpPr>
            <p:nvPr/>
          </p:nvCxnSpPr>
          <p:spPr bwMode="auto">
            <a:xfrm flipH="1">
              <a:off x="7695848" y="4350981"/>
              <a:ext cx="393700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5428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1" y="4136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4" name="Freeform 11"/>
            <p:cNvSpPr>
              <a:spLocks/>
            </p:cNvSpPr>
            <p:nvPr/>
          </p:nvSpPr>
          <p:spPr bwMode="auto">
            <a:xfrm>
              <a:off x="7776811" y="4162068"/>
              <a:ext cx="625475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46377 w 21600"/>
                <a:gd name="T5" fmla="*/ 0 h 21600"/>
                <a:gd name="T6" fmla="*/ 18092530 w 21600"/>
                <a:gd name="T7" fmla="*/ 2439787 h 21600"/>
                <a:gd name="T8" fmla="*/ 18132839 w 21600"/>
                <a:gd name="T9" fmla="*/ 4203268 h 21600"/>
                <a:gd name="T10" fmla="*/ 9026125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448" y="4144606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6" name="Freeform 11"/>
            <p:cNvSpPr>
              <a:spLocks/>
            </p:cNvSpPr>
            <p:nvPr/>
          </p:nvSpPr>
          <p:spPr bwMode="auto">
            <a:xfrm>
              <a:off x="6051198" y="4170006"/>
              <a:ext cx="627063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69091 w 21600"/>
                <a:gd name="T5" fmla="*/ 0 h 21600"/>
                <a:gd name="T6" fmla="*/ 18138465 w 21600"/>
                <a:gd name="T7" fmla="*/ 2439787 h 21600"/>
                <a:gd name="T8" fmla="*/ 18178876 w 21600"/>
                <a:gd name="T9" fmla="*/ 4203268 h 21600"/>
                <a:gd name="T10" fmla="*/ 9049042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261" y="4076343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8" name="Freeform 25"/>
            <p:cNvSpPr>
              <a:spLocks/>
            </p:cNvSpPr>
            <p:nvPr/>
          </p:nvSpPr>
          <p:spPr bwMode="auto">
            <a:xfrm>
              <a:off x="6941786" y="40938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061" y="4504968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0" name="Freeform 25"/>
            <p:cNvSpPr>
              <a:spLocks/>
            </p:cNvSpPr>
            <p:nvPr/>
          </p:nvSpPr>
          <p:spPr bwMode="auto">
            <a:xfrm>
              <a:off x="6484586" y="45224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3" y="4504968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2" name="Freeform 11"/>
            <p:cNvSpPr>
              <a:spLocks/>
            </p:cNvSpPr>
            <p:nvPr/>
          </p:nvSpPr>
          <p:spPr bwMode="auto">
            <a:xfrm>
              <a:off x="7330723" y="45287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9247" y="5660668"/>
            <a:ext cx="3184525" cy="457200"/>
            <a:chOff x="5689247" y="5660668"/>
            <a:chExt cx="3184525" cy="457200"/>
          </a:xfrm>
        </p:grpSpPr>
        <p:cxnSp>
          <p:nvCxnSpPr>
            <p:cNvPr id="54293" name="AutoShape 10"/>
            <p:cNvCxnSpPr>
              <a:cxnSpLocks noChangeShapeType="1"/>
            </p:cNvCxnSpPr>
            <p:nvPr/>
          </p:nvCxnSpPr>
          <p:spPr bwMode="auto">
            <a:xfrm rot="10800000">
              <a:off x="5689247" y="5928956"/>
              <a:ext cx="428625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4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70297" y="5933718"/>
              <a:ext cx="788988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5" name="AutoShape 10"/>
            <p:cNvCxnSpPr>
              <a:cxnSpLocks noChangeShapeType="1"/>
            </p:cNvCxnSpPr>
            <p:nvPr/>
          </p:nvCxnSpPr>
          <p:spPr bwMode="auto">
            <a:xfrm rot="10800000">
              <a:off x="8064147" y="5935306"/>
              <a:ext cx="80962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96" name="AutoShape 3"/>
            <p:cNvCxnSpPr>
              <a:cxnSpLocks noChangeShapeType="1"/>
            </p:cNvCxnSpPr>
            <p:nvPr/>
          </p:nvCxnSpPr>
          <p:spPr bwMode="auto">
            <a:xfrm>
              <a:off x="7259285" y="5933718"/>
              <a:ext cx="80327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5429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72" y="5660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25"/>
            <p:cNvSpPr>
              <a:spLocks/>
            </p:cNvSpPr>
            <p:nvPr/>
          </p:nvSpPr>
          <p:spPr bwMode="auto">
            <a:xfrm>
              <a:off x="6916385" y="56781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72" y="5689243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5"/>
            <p:cNvSpPr>
              <a:spLocks/>
            </p:cNvSpPr>
            <p:nvPr/>
          </p:nvSpPr>
          <p:spPr bwMode="auto">
            <a:xfrm>
              <a:off x="7830785" y="57067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0" y="5660668"/>
              <a:ext cx="690562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11"/>
            <p:cNvSpPr>
              <a:spLocks/>
            </p:cNvSpPr>
            <p:nvPr/>
          </p:nvSpPr>
          <p:spPr bwMode="auto">
            <a:xfrm>
              <a:off x="6005160" y="56844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9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Update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invariants</a:t>
            </a:r>
          </a:p>
          <a:p>
            <a:pPr lvl="1"/>
            <a:r>
              <a:rPr lang="en-US" dirty="0" smtClean="0"/>
              <a:t>Beyond packet properties</a:t>
            </a:r>
          </a:p>
          <a:p>
            <a:pPr lvl="1"/>
            <a:r>
              <a:rPr lang="en-US" dirty="0" smtClean="0"/>
              <a:t>E.g., avoiding congestion during an update</a:t>
            </a:r>
          </a:p>
          <a:p>
            <a:r>
              <a:rPr lang="en-US" dirty="0" smtClean="0"/>
              <a:t>Many different algorithms</a:t>
            </a:r>
          </a:p>
          <a:p>
            <a:pPr lvl="1"/>
            <a:r>
              <a:rPr lang="en-US" dirty="0" smtClean="0"/>
              <a:t>General solutions </a:t>
            </a:r>
          </a:p>
          <a:p>
            <a:pPr lvl="1"/>
            <a:r>
              <a:rPr lang="en-US" dirty="0" smtClean="0"/>
              <a:t>Specialized to the invariants</a:t>
            </a:r>
          </a:p>
          <a:p>
            <a:pPr lvl="1"/>
            <a:r>
              <a:rPr lang="en-US" dirty="0" smtClean="0"/>
              <a:t>Specialized to a setting (e.g., optical nets)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“Control Loop”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EF227A-2566-6D41-ADBC-408F88BF8C15}" type="slidenum">
              <a:rPr lang="en-US" sz="1400" b="0">
                <a:latin typeface="Times New Roman" charset="0"/>
              </a:rPr>
              <a:pPr eaLnBrk="1" hangingPunct="1"/>
              <a:t>27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5300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FF4B57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375" y="3101975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SQL-like</a:t>
            </a:r>
            <a:br>
              <a:rPr lang="en-US" i="1"/>
            </a:br>
            <a:r>
              <a:rPr lang="en-US" i="1"/>
              <a:t>queries</a:t>
            </a:r>
            <a:endParaRPr lang="en-US"/>
          </a:p>
        </p:txBody>
      </p:sp>
      <p:sp>
        <p:nvSpPr>
          <p:cNvPr id="55305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28956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Consistent</a:t>
            </a:r>
          </a:p>
          <a:p>
            <a:pPr eaLnBrk="1" hangingPunct="1"/>
            <a:r>
              <a:rPr lang="en-US" i="1"/>
              <a:t>Updates</a:t>
            </a:r>
            <a:endParaRPr 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5377" y="24193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Policy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Protocol-Independent Switch Architecture (PISA)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was simple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single rule table</a:t>
            </a:r>
          </a:p>
          <a:p>
            <a:pPr lvl="1"/>
            <a:r>
              <a:rPr lang="en-US" dirty="0" smtClean="0"/>
              <a:t>Priority, pattern, actions, counters, timeouts</a:t>
            </a:r>
          </a:p>
          <a:p>
            <a:r>
              <a:rPr lang="en-US" dirty="0" smtClean="0"/>
              <a:t>Matching on any of 12 fields, e.g.,</a:t>
            </a:r>
          </a:p>
          <a:p>
            <a:pPr lvl="1"/>
            <a:r>
              <a:rPr lang="en-US" dirty="0" smtClean="0"/>
              <a:t>MAC addresses</a:t>
            </a:r>
          </a:p>
          <a:p>
            <a:pPr lvl="1"/>
            <a:r>
              <a:rPr lang="en-US" dirty="0" smtClean="0"/>
              <a:t>IP addresses</a:t>
            </a:r>
          </a:p>
          <a:p>
            <a:pPr lvl="1"/>
            <a:r>
              <a:rPr lang="en-US" dirty="0" smtClean="0"/>
              <a:t>Transport protocol </a:t>
            </a:r>
          </a:p>
          <a:p>
            <a:pPr lvl="1"/>
            <a:r>
              <a:rPr lang="en-US" dirty="0" smtClean="0"/>
              <a:t>Transport port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Simple, Open Data-Plane API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11589" y="1737173"/>
            <a:ext cx="8353571" cy="411223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cs typeface="Arial" charset="0"/>
              </a:rPr>
              <a:t>Prioritized list of rules</a:t>
            </a:r>
            <a:endParaRPr lang="en-US" sz="2800" dirty="0">
              <a:latin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6011" y="5342466"/>
            <a:ext cx="682352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.*.*,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dstip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=*.*.*.*,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dstip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dstip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637994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637994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42883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42883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42883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the Next Five Years…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67556" y="2116667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</a:t>
                      </a:r>
                      <a:r>
                        <a:rPr lang="en-US" sz="2400" baseline="0" dirty="0" smtClean="0"/>
                        <a:t> Headers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 2009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Feb 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 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Jun</a:t>
                      </a:r>
                      <a:r>
                        <a:rPr lang="en-US" sz="2400" baseline="0" dirty="0" smtClean="0"/>
                        <a:t> 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</a:t>
                      </a:r>
                      <a:r>
                        <a:rPr lang="en-US" sz="2400" baseline="0" dirty="0" smtClean="0"/>
                        <a:t> 1.4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 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417638"/>
            <a:ext cx="465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Proliferation of header fields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97815"/>
            <a:ext cx="653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Multiple stages of heterogeneous tables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905676"/>
            <a:ext cx="6712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Still not enough (e.g., VXLAN, NVGRE, …)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95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Next-Generation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Configurable packet parser</a:t>
            </a:r>
          </a:p>
          <a:p>
            <a:pPr lvl="1"/>
            <a:r>
              <a:rPr lang="en-US" dirty="0" smtClean="0"/>
              <a:t>Not tied to a specific header format</a:t>
            </a:r>
          </a:p>
          <a:p>
            <a:r>
              <a:rPr lang="en-US" dirty="0" smtClean="0"/>
              <a:t>Flexible </a:t>
            </a:r>
            <a:r>
              <a:rPr lang="en-US" dirty="0" err="1" smtClean="0"/>
              <a:t>match+action</a:t>
            </a:r>
            <a:r>
              <a:rPr lang="en-US" dirty="0" smtClean="0"/>
              <a:t> tables</a:t>
            </a:r>
          </a:p>
          <a:p>
            <a:pPr lvl="1"/>
            <a:r>
              <a:rPr lang="en-US" dirty="0" smtClean="0"/>
              <a:t>Multiple tables (in series and/or parallel)</a:t>
            </a:r>
          </a:p>
          <a:p>
            <a:pPr lvl="1"/>
            <a:r>
              <a:rPr lang="en-US" dirty="0" smtClean="0"/>
              <a:t>Able to match on any defined fields</a:t>
            </a:r>
          </a:p>
          <a:p>
            <a:r>
              <a:rPr lang="en-US" dirty="0" smtClean="0"/>
              <a:t>General packet-processing primitives</a:t>
            </a:r>
          </a:p>
          <a:p>
            <a:pPr lvl="1"/>
            <a:r>
              <a:rPr lang="en-US" dirty="0" smtClean="0"/>
              <a:t>Copy, add, remove, and modify</a:t>
            </a:r>
          </a:p>
          <a:p>
            <a:pPr lvl="1"/>
            <a:r>
              <a:rPr lang="en-US" dirty="0" smtClean="0"/>
              <a:t>For both header fields and meta-data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5" y="274639"/>
            <a:ext cx="8688691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Programmable Packet Processing Hardware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426" y="3517402"/>
            <a:ext cx="99873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Packet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arser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899956" y="225987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9956" y="253419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9956" y="280851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9956" y="308283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445957" y="3716065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16605" y="1852548"/>
            <a:ext cx="1124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Registers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84708" y="5620368"/>
            <a:ext cx="226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Match-action tables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090057" y="1731151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94577" y="225987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94577" y="253419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94577" y="280851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94577" y="308283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840578" y="3716065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111226" y="1852548"/>
            <a:ext cx="1124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Registers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79329" y="5620368"/>
            <a:ext cx="226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Match-action tables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484678" y="1731151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5" idx="1"/>
          </p:cNvCxnSpPr>
          <p:nvPr/>
        </p:nvCxnSpPr>
        <p:spPr>
          <a:xfrm>
            <a:off x="156756" y="3932900"/>
            <a:ext cx="351670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501139" y="3932899"/>
            <a:ext cx="588918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451226" y="3905739"/>
            <a:ext cx="1033452" cy="276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45847" y="3932899"/>
            <a:ext cx="840953" cy="1613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277663" y="3961137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446666" y="3536407"/>
            <a:ext cx="108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0" grpId="0"/>
      <p:bldP spid="31" grpId="0" animBg="1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the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427" y="5031483"/>
            <a:ext cx="3425774" cy="9354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20999" y="1567998"/>
            <a:ext cx="3198869" cy="8064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4045" y="5966941"/>
            <a:ext cx="233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Target Switch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43965" y="1687265"/>
            <a:ext cx="215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Control </a:t>
            </a:r>
            <a:r>
              <a:rPr lang="en-US" sz="2800" dirty="0" smtClean="0"/>
              <a:t>Plane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79482" y="2372068"/>
            <a:ext cx="0" cy="123212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4830" y="2193594"/>
            <a:ext cx="2023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Populating:</a:t>
            </a:r>
          </a:p>
          <a:p>
            <a:pPr algn="ctr"/>
            <a:r>
              <a:rPr lang="en-US" sz="2000" dirty="0" smtClean="0"/>
              <a:t>Installing and querying rules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2658374" y="3604188"/>
            <a:ext cx="3894825" cy="911367"/>
          </a:xfrm>
          <a:prstGeom prst="roundRect">
            <a:avLst/>
          </a:prstGeom>
          <a:solidFill>
            <a:schemeClr val="bg1">
              <a:lumMod val="65000"/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49328" y="3781133"/>
            <a:ext cx="180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Compiler</a:t>
            </a:r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51260" y="4492332"/>
            <a:ext cx="0" cy="7428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70441" y="2372068"/>
            <a:ext cx="0" cy="123212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40996" y="4492332"/>
            <a:ext cx="0" cy="7428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83296" y="2193594"/>
            <a:ext cx="2023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Configuring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dirty="0" smtClean="0"/>
              <a:t>Parser, tables, and control flow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68403" y="3738800"/>
            <a:ext cx="174763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Parser &amp; Table Configuration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31683" y="3738800"/>
            <a:ext cx="121518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Rule</a:t>
            </a:r>
            <a:br>
              <a:rPr lang="en-US" dirty="0" smtClean="0"/>
            </a:br>
            <a:r>
              <a:rPr lang="en-US" dirty="0" smtClean="0"/>
              <a:t>Translator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  <a:endCxn id="18" idx="1"/>
          </p:cNvCxnSpPr>
          <p:nvPr/>
        </p:nvCxnSpPr>
        <p:spPr>
          <a:xfrm>
            <a:off x="4616034" y="4061966"/>
            <a:ext cx="4156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2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High-level goals</a:t>
            </a:r>
          </a:p>
          <a:p>
            <a:pPr lvl="1"/>
            <a:r>
              <a:rPr lang="en-US" dirty="0" err="1" smtClean="0"/>
              <a:t>Reconfigurability</a:t>
            </a:r>
            <a:r>
              <a:rPr lang="en-US" dirty="0" smtClean="0"/>
              <a:t> in the field</a:t>
            </a:r>
            <a:endParaRPr lang="en-US" dirty="0"/>
          </a:p>
          <a:p>
            <a:pPr lvl="1"/>
            <a:r>
              <a:rPr lang="en-US" dirty="0" smtClean="0"/>
              <a:t>Protocol independent</a:t>
            </a:r>
          </a:p>
          <a:p>
            <a:pPr lvl="1"/>
            <a:r>
              <a:rPr lang="en-US" dirty="0" smtClean="0"/>
              <a:t>Target independence</a:t>
            </a:r>
          </a:p>
          <a:p>
            <a:r>
              <a:rPr lang="en-US" dirty="0" smtClean="0"/>
              <a:t>Declarative language for packet processing</a:t>
            </a:r>
          </a:p>
          <a:p>
            <a:pPr lvl="1"/>
            <a:r>
              <a:rPr lang="en-US" dirty="0" smtClean="0"/>
              <a:t>Specify packet processing pipeline</a:t>
            </a:r>
          </a:p>
          <a:p>
            <a:pPr lvl="1"/>
            <a:r>
              <a:rPr lang="en-US" dirty="0" smtClean="0"/>
              <a:t>Headers, parsing, and meta-data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ables, actions, and control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5997" y="6272510"/>
            <a:ext cx="709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https://p4lang.github.io/p4-spec/p4-14/v1.0.4/</a:t>
            </a:r>
            <a:r>
              <a:rPr lang="en-US" sz="2400" dirty="0" err="1"/>
              <a:t>tex</a:t>
            </a:r>
            <a:r>
              <a:rPr lang="en-US" sz="2400" dirty="0"/>
              <a:t>/p4.pdf</a:t>
            </a:r>
          </a:p>
        </p:txBody>
      </p:sp>
    </p:spTree>
    <p:extLst>
      <p:ext uri="{BB962C8B-B14F-4D97-AF65-F5344CB8AC3E}">
        <p14:creationId xmlns:p14="http://schemas.microsoft.com/office/powerpoint/2010/main" val="14966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and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57463"/>
            <a:ext cx="3800475" cy="340042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err="1"/>
              <a:t>header_type</a:t>
            </a:r>
            <a:r>
              <a:rPr lang="en-US" dirty="0"/>
              <a:t> </a:t>
            </a:r>
            <a:r>
              <a:rPr lang="en-US" dirty="0" err="1"/>
              <a:t>ethernet_t</a:t>
            </a:r>
            <a:r>
              <a:rPr lang="en-US" dirty="0"/>
              <a:t> {    </a:t>
            </a:r>
            <a:endParaRPr lang="en-US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fields </a:t>
            </a:r>
            <a:r>
              <a:rPr lang="en-US" dirty="0"/>
              <a:t>{        </a:t>
            </a:r>
            <a:endParaRPr lang="en-US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dstMac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48;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srcMac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48;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ethType</a:t>
            </a:r>
            <a:r>
              <a:rPr lang="en-US" dirty="0" smtClean="0"/>
              <a:t> </a:t>
            </a:r>
            <a:r>
              <a:rPr lang="en-US" dirty="0"/>
              <a:t>: 16;   </a:t>
            </a:r>
            <a:endParaRPr lang="en-US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smtClean="0"/>
              <a:t>}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5562"/>
            <a:ext cx="4038600" cy="309086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header </a:t>
            </a:r>
            <a:r>
              <a:rPr lang="en-US" dirty="0" err="1"/>
              <a:t>ethernet_t</a:t>
            </a:r>
            <a:r>
              <a:rPr lang="en-US" dirty="0"/>
              <a:t> </a:t>
            </a:r>
            <a:r>
              <a:rPr lang="en-US" dirty="0" err="1"/>
              <a:t>ethernet</a:t>
            </a:r>
            <a:r>
              <a:rPr lang="en-US" dirty="0"/>
              <a:t>;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parser start {    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  extract(</a:t>
            </a:r>
            <a:r>
              <a:rPr lang="en-US" dirty="0" err="1"/>
              <a:t>ethernet</a:t>
            </a:r>
            <a:r>
              <a:rPr lang="en-US" dirty="0"/>
              <a:t>);    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  return ingress;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5825" y="2034243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Header Format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713739" y="203424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/>
              <a:t>Parser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351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Table, Actions, and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2305982"/>
            <a:ext cx="4038600" cy="399415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table forward {   </a:t>
            </a:r>
          </a:p>
          <a:p>
            <a:pPr marL="0" indent="0">
              <a:buNone/>
            </a:pPr>
            <a:r>
              <a:rPr lang="en-US" dirty="0" smtClean="0"/>
              <a:t>   reads {       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ethernet.dstMac</a:t>
            </a:r>
            <a:r>
              <a:rPr lang="en-US" dirty="0" smtClean="0"/>
              <a:t>: exact;    </a:t>
            </a:r>
          </a:p>
          <a:p>
            <a:pPr marL="0" indent="0">
              <a:buNone/>
            </a:pPr>
            <a:r>
              <a:rPr lang="en-US" dirty="0" smtClean="0"/>
              <a:t>   }    </a:t>
            </a:r>
          </a:p>
          <a:p>
            <a:pPr marL="0" indent="0">
              <a:buNone/>
            </a:pPr>
            <a:r>
              <a:rPr lang="en-US" dirty="0" smtClean="0"/>
              <a:t>   actions {        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fwd</a:t>
            </a:r>
            <a:r>
              <a:rPr lang="en-US" dirty="0" smtClean="0"/>
              <a:t>;        </a:t>
            </a:r>
          </a:p>
          <a:p>
            <a:pPr marL="0" indent="0">
              <a:buNone/>
            </a:pPr>
            <a:r>
              <a:rPr lang="en-US" dirty="0" smtClean="0"/>
              <a:t>       _drop; </a:t>
            </a:r>
          </a:p>
          <a:p>
            <a:pPr marL="0" indent="0">
              <a:buNone/>
            </a:pPr>
            <a:r>
              <a:rPr lang="en-US" dirty="0" smtClean="0"/>
              <a:t>    }    </a:t>
            </a:r>
          </a:p>
          <a:p>
            <a:pPr marL="0" indent="0">
              <a:buNone/>
            </a:pPr>
            <a:r>
              <a:rPr lang="en-US" dirty="0" smtClean="0"/>
              <a:t>    size: 200;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0550" y="1850533"/>
            <a:ext cx="4643437" cy="311024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ction _drop()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drop();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ction </a:t>
            </a:r>
            <a:r>
              <a:rPr lang="en-US" dirty="0" err="1" smtClean="0"/>
              <a:t>fwd</a:t>
            </a:r>
            <a:r>
              <a:rPr lang="en-US" dirty="0" smtClean="0"/>
              <a:t>(</a:t>
            </a:r>
            <a:r>
              <a:rPr lang="en-US" dirty="0" err="1" smtClean="0"/>
              <a:t>dport</a:t>
            </a:r>
            <a:r>
              <a:rPr lang="en-US" dirty="0" smtClean="0"/>
              <a:t>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modify_field</a:t>
            </a:r>
            <a:r>
              <a:rPr lang="en-US" dirty="0" smtClean="0"/>
              <a:t>(</a:t>
            </a:r>
            <a:r>
              <a:rPr lang="en-US" dirty="0" err="1" smtClean="0"/>
              <a:t>standard_metadata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egress_spec</a:t>
            </a:r>
            <a:r>
              <a:rPr lang="en-US" dirty="0" smtClean="0"/>
              <a:t>, </a:t>
            </a:r>
            <a:r>
              <a:rPr lang="en-US" dirty="0" err="1" smtClean="0"/>
              <a:t>dport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57839" y="5115416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Control Flow</a:t>
            </a:r>
            <a:endParaRPr lang="en-US" sz="2800" u="sng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100640" y="5678487"/>
            <a:ext cx="2928938" cy="104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c</a:t>
            </a:r>
            <a:r>
              <a:rPr lang="en-US" dirty="0" smtClean="0"/>
              <a:t>ontrol ingress {</a:t>
            </a:r>
          </a:p>
          <a:p>
            <a:pPr marL="0" indent="0">
              <a:buFont typeface="Arial"/>
              <a:buNone/>
            </a:pPr>
            <a:r>
              <a:rPr lang="en-US" dirty="0"/>
              <a:t> </a:t>
            </a:r>
            <a:r>
              <a:rPr lang="en-US" dirty="0" smtClean="0"/>
              <a:t>   apply(forward);</a:t>
            </a:r>
          </a:p>
          <a:p>
            <a:pPr marL="0" indent="0">
              <a:buFont typeface="Arial"/>
              <a:buNone/>
            </a:pPr>
            <a:r>
              <a:rPr lang="en-US" dirty="0"/>
              <a:t>}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95350" y="1752600"/>
            <a:ext cx="173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Rule Table</a:t>
            </a:r>
            <a:endParaRPr lang="en-US" sz="28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743479" y="1273338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smtClean="0"/>
              <a:t>Actions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9376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Application: </a:t>
            </a:r>
            <a:br>
              <a:rPr lang="en-US" dirty="0" smtClean="0"/>
            </a:br>
            <a:r>
              <a:rPr lang="en-US" dirty="0" smtClean="0"/>
              <a:t>Traffic Monitoring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71450" y="6176962"/>
            <a:ext cx="91440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Independent-work project by </a:t>
            </a:r>
            <a:r>
              <a:rPr lang="en-US" sz="2800" dirty="0" err="1" smtClean="0"/>
              <a:t>Vibhaa</a:t>
            </a:r>
            <a:r>
              <a:rPr lang="en-US" sz="2800" dirty="0" smtClean="0"/>
              <a:t> Sivaraman’17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 Analysis in the Data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507"/>
            <a:ext cx="8229600" cy="5466805"/>
          </a:xfrm>
        </p:spPr>
        <p:txBody>
          <a:bodyPr>
            <a:normAutofit/>
          </a:bodyPr>
          <a:lstStyle/>
          <a:p>
            <a:r>
              <a:rPr lang="en-US" sz="3600" dirty="0"/>
              <a:t>Streaming algorithms</a:t>
            </a:r>
          </a:p>
          <a:p>
            <a:pPr lvl="1"/>
            <a:r>
              <a:rPr lang="en-US" sz="3200" dirty="0" smtClean="0"/>
              <a:t>Analyze traffic </a:t>
            </a:r>
            <a:r>
              <a:rPr lang="en-US" sz="3200" dirty="0"/>
              <a:t>data</a:t>
            </a:r>
          </a:p>
          <a:p>
            <a:pPr lvl="1"/>
            <a:r>
              <a:rPr lang="is-IS" sz="3200" dirty="0"/>
              <a:t>… directly as </a:t>
            </a:r>
            <a:r>
              <a:rPr lang="is-IS" sz="3200" dirty="0" smtClean="0"/>
              <a:t>packets go by</a:t>
            </a:r>
          </a:p>
          <a:p>
            <a:pPr lvl="1"/>
            <a:r>
              <a:rPr lang="is-IS" sz="3200" dirty="0" smtClean="0"/>
              <a:t>A rich theory literature!</a:t>
            </a:r>
            <a:endParaRPr lang="en-US" dirty="0" smtClean="0"/>
          </a:p>
          <a:p>
            <a:r>
              <a:rPr lang="en-US" sz="3600" dirty="0" smtClean="0"/>
              <a:t>A great opportunity</a:t>
            </a:r>
          </a:p>
          <a:p>
            <a:pPr lvl="1"/>
            <a:r>
              <a:rPr lang="en-US" sz="3200" dirty="0" smtClean="0"/>
              <a:t>Heavy-hitter flows</a:t>
            </a:r>
          </a:p>
          <a:p>
            <a:pPr lvl="1"/>
            <a:r>
              <a:rPr lang="en-US" sz="3200" dirty="0" smtClean="0"/>
              <a:t>Denial-of-service attacks</a:t>
            </a:r>
          </a:p>
          <a:p>
            <a:pPr lvl="1"/>
            <a:r>
              <a:rPr lang="en-US" sz="3200" dirty="0" smtClean="0"/>
              <a:t>Performance </a:t>
            </a:r>
            <a:r>
              <a:rPr lang="is-IS" sz="3200" dirty="0" smtClean="0"/>
              <a:t>problems</a:t>
            </a:r>
          </a:p>
          <a:p>
            <a:pPr lvl="1"/>
            <a:r>
              <a:rPr lang="is-IS" sz="3200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484" y="1913710"/>
            <a:ext cx="2697316" cy="19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5" y="274639"/>
            <a:ext cx="8688691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Constrained Computational Model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426" y="3517402"/>
            <a:ext cx="99873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Packet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arser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899956" y="225987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9956" y="253419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9956" y="280851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9956" y="308283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445957" y="3716065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16605" y="1852548"/>
            <a:ext cx="1124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Registers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84708" y="5620368"/>
            <a:ext cx="226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Match-action tables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090057" y="1731151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94577" y="225987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94577" y="253419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94577" y="280851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94577" y="3082837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840578" y="3716065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111226" y="1852548"/>
            <a:ext cx="1124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Registers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79329" y="5620368"/>
            <a:ext cx="226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Match-action tables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484678" y="1731151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5" idx="1"/>
          </p:cNvCxnSpPr>
          <p:nvPr/>
        </p:nvCxnSpPr>
        <p:spPr>
          <a:xfrm>
            <a:off x="156756" y="3932900"/>
            <a:ext cx="351670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501139" y="3932899"/>
            <a:ext cx="588918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451226" y="3905739"/>
            <a:ext cx="1033452" cy="276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45847" y="3932899"/>
            <a:ext cx="840953" cy="1613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277663" y="3961137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446666" y="3536407"/>
            <a:ext cx="108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metadata</a:t>
            </a:r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071154" y="5120640"/>
            <a:ext cx="836023" cy="20900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156755" y="1728034"/>
            <a:ext cx="200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Small amount of memory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697293" y="2252658"/>
            <a:ext cx="1052279" cy="4566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flipH="1">
            <a:off x="205490" y="5293797"/>
            <a:ext cx="180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Pipelined computation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4177588" y="4422802"/>
            <a:ext cx="666402" cy="17905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4159374" y="4615742"/>
            <a:ext cx="200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Limited computation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7" y="274638"/>
            <a:ext cx="8875889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Writing SDN Controller Applications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25534" y="3792260"/>
            <a:ext cx="257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OpenFlow</a:t>
            </a:r>
            <a:r>
              <a:rPr lang="en-US" sz="2400" dirty="0" smtClean="0"/>
              <a:t> protocol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79881" y="3002087"/>
            <a:ext cx="540251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5735" y="2566843"/>
            <a:ext cx="1619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Programming abstractions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832" y="5833132"/>
            <a:ext cx="7938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OpenFlow</a:t>
            </a:r>
            <a:r>
              <a:rPr lang="en-US" sz="2800" dirty="0" smtClean="0"/>
              <a:t> is a mechanism, not a linguistic formalism.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14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Heavy-Hitter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943601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Heavy hitters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i="1" dirty="0"/>
              <a:t>k</a:t>
            </a:r>
            <a:r>
              <a:rPr lang="en-US" sz="3200" dirty="0" smtClean="0"/>
              <a:t> largest </a:t>
            </a:r>
            <a:r>
              <a:rPr lang="en-US" sz="3200" dirty="0" err="1" smtClean="0"/>
              <a:t>trafic</a:t>
            </a:r>
            <a:r>
              <a:rPr lang="en-US" sz="3200" dirty="0" smtClean="0"/>
              <a:t> flows</a:t>
            </a:r>
          </a:p>
          <a:p>
            <a:pPr lvl="1"/>
            <a:r>
              <a:rPr lang="en-US" sz="3200" dirty="0" smtClean="0"/>
              <a:t>Flows exceeding threshold </a:t>
            </a:r>
            <a:r>
              <a:rPr lang="en-US" sz="3200" i="1" dirty="0" smtClean="0"/>
              <a:t>T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pace-saving algorithm</a:t>
            </a:r>
            <a:endParaRPr lang="en-US" sz="3600" dirty="0"/>
          </a:p>
          <a:p>
            <a:pPr lvl="1"/>
            <a:r>
              <a:rPr lang="en-US" sz="3200" dirty="0" smtClean="0"/>
              <a:t>Table of (key, value) pairs</a:t>
            </a:r>
          </a:p>
          <a:p>
            <a:pPr lvl="1"/>
            <a:r>
              <a:rPr lang="en-US" sz="3200" dirty="0" smtClean="0"/>
              <a:t>Evict the key with the minimum value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8126" y="3991975"/>
          <a:ext cx="168883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23417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K6</a:t>
                      </a:r>
                      <a:endParaRPr lang="en-US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5</a:t>
                      </a:r>
                      <a:endParaRPr lang="en-US" sz="20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047669" y="5949248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64157" y="4740785"/>
            <a:ext cx="88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Key K7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5034990" y="5777295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69826" y="4897819"/>
            <a:ext cx="1207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able scan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10" y="5602623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6662058" cy="5121276"/>
          </a:xfrm>
        </p:spPr>
        <p:txBody>
          <a:bodyPr>
            <a:normAutofit/>
          </a:bodyPr>
          <a:lstStyle/>
          <a:p>
            <a:r>
              <a:rPr lang="en-US" dirty="0" smtClean="0"/>
              <a:t>Evict minimum of </a:t>
            </a:r>
            <a:r>
              <a:rPr lang="en-US" i="1" dirty="0" smtClean="0"/>
              <a:t>d</a:t>
            </a:r>
            <a:r>
              <a:rPr lang="en-US" dirty="0" smtClean="0"/>
              <a:t> entries</a:t>
            </a:r>
          </a:p>
          <a:p>
            <a:pPr lvl="1"/>
            <a:r>
              <a:rPr lang="en-US" dirty="0" smtClean="0"/>
              <a:t>Rather than minimum of all entries</a:t>
            </a:r>
          </a:p>
          <a:p>
            <a:pPr lvl="1"/>
            <a:r>
              <a:rPr lang="en-US" dirty="0" smtClean="0"/>
              <a:t>E.g., with </a:t>
            </a:r>
            <a:r>
              <a:rPr lang="en-US" i="1" dirty="0" smtClean="0"/>
              <a:t>d = 2 </a:t>
            </a:r>
            <a:r>
              <a:rPr lang="en-US" dirty="0" smtClean="0"/>
              <a:t>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935566" y="3582672"/>
          <a:ext cx="168883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23417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K6</a:t>
                      </a:r>
                      <a:endParaRPr lang="en-US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5</a:t>
                      </a:r>
                      <a:endParaRPr lang="en-US" sz="20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57290" y="4331482"/>
            <a:ext cx="1660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Key K7</a:t>
            </a:r>
            <a:endParaRPr lang="en-US" sz="2000" dirty="0"/>
          </a:p>
        </p:txBody>
      </p:sp>
      <p:sp>
        <p:nvSpPr>
          <p:cNvPr id="22" name="Right Arrow 21"/>
          <p:cNvSpPr/>
          <p:nvPr/>
        </p:nvSpPr>
        <p:spPr>
          <a:xfrm>
            <a:off x="1842430" y="5039368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45225" y="4357608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97383" y="4160839"/>
            <a:ext cx="1330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Multiple memory accesses</a:t>
            </a:r>
            <a:endParaRPr lang="en-US" sz="20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39" y="5176502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5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590904" cy="1792055"/>
          </a:xfrm>
        </p:spPr>
        <p:txBody>
          <a:bodyPr>
            <a:normAutofit/>
          </a:bodyPr>
          <a:lstStyle/>
          <a:p>
            <a:r>
              <a:rPr lang="en-US" dirty="0" smtClean="0"/>
              <a:t>Divide the table </a:t>
            </a:r>
            <a:r>
              <a:rPr lang="en-US" dirty="0"/>
              <a:t>over </a:t>
            </a:r>
            <a:r>
              <a:rPr lang="en-US" i="1" dirty="0"/>
              <a:t>d</a:t>
            </a:r>
            <a:r>
              <a:rPr lang="en-US" dirty="0"/>
              <a:t> stages</a:t>
            </a:r>
          </a:p>
          <a:p>
            <a:pPr lvl="1"/>
            <a:r>
              <a:rPr lang="en-US" dirty="0"/>
              <a:t>One </a:t>
            </a:r>
            <a:r>
              <a:rPr lang="en-US" dirty="0" smtClean="0"/>
              <a:t>memory access </a:t>
            </a:r>
            <a:r>
              <a:rPr lang="en-US" dirty="0"/>
              <a:t>per </a:t>
            </a:r>
            <a:r>
              <a:rPr lang="en-US" dirty="0" smtClean="0"/>
              <a:t>stage</a:t>
            </a:r>
          </a:p>
          <a:p>
            <a:pPr lvl="1"/>
            <a:r>
              <a:rPr lang="en-US" dirty="0" smtClean="0"/>
              <a:t>Two different 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3001904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61426" y="4069733"/>
            <a:ext cx="20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Key K7</a:t>
            </a:r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>
            <a:off x="1347065" y="4753975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824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2921447" y="4766133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618186" y="5901961"/>
            <a:ext cx="173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Going back to the first table</a:t>
            </a:r>
            <a:endParaRPr lang="en-US" sz="20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91" y="5845664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6" grpId="0" animBg="1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1"/>
            <a:ext cx="8386355" cy="5121276"/>
          </a:xfrm>
        </p:spPr>
        <p:txBody>
          <a:bodyPr>
            <a:normAutofit/>
          </a:bodyPr>
          <a:lstStyle/>
          <a:p>
            <a:r>
              <a:rPr lang="en-US" dirty="0" smtClean="0"/>
              <a:t>Rolling min across stages</a:t>
            </a:r>
          </a:p>
          <a:p>
            <a:pPr lvl="1"/>
            <a:r>
              <a:rPr lang="en-US" dirty="0" smtClean="0"/>
              <a:t>Avoid recirculating the packet</a:t>
            </a:r>
          </a:p>
          <a:p>
            <a:pPr lvl="1"/>
            <a:r>
              <a:rPr lang="is-IS" dirty="0" smtClean="0"/>
              <a:t>… b</a:t>
            </a:r>
            <a:r>
              <a:rPr lang="en-US" dirty="0" smtClean="0"/>
              <a:t>y carrying the minimum along the pipeline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3001904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1563" y="4155533"/>
            <a:ext cx="162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Key K7</a:t>
            </a:r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>
            <a:off x="1347065" y="486171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5824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3001904" y="3964309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K7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824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4804249" y="486171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717553" y="4463309"/>
            <a:ext cx="110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(K2, 10)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99954" y="4753975"/>
            <a:ext cx="946368" cy="33410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648667" y="4437359"/>
            <a:ext cx="946368" cy="33410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8" grpId="0" animBg="1"/>
      <p:bldP spid="28" grpId="1" animBg="1"/>
      <p:bldP spid="29" grpId="0"/>
      <p:bldP spid="29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Prototype and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623079" y="268133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445756" y="268133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4940" y="3044110"/>
            <a:ext cx="186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Key K7</a:t>
            </a:r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>
            <a:off x="968240" y="358155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425424" y="358155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38728" y="3183149"/>
            <a:ext cx="110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(K2, 10)</a:t>
            </a:r>
            <a:endParaRPr lang="en-US" sz="2000" dirty="0"/>
          </a:p>
        </p:txBody>
      </p:sp>
      <p:sp>
        <p:nvSpPr>
          <p:cNvPr id="19" name="Oval Callout 18"/>
          <p:cNvSpPr/>
          <p:nvPr/>
        </p:nvSpPr>
        <p:spPr>
          <a:xfrm>
            <a:off x="718456" y="1760482"/>
            <a:ext cx="2468952" cy="885127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Hash on packet header</a:t>
            </a:r>
            <a:endParaRPr lang="en-US" sz="2000" dirty="0"/>
          </a:p>
        </p:txBody>
      </p:sp>
      <p:sp>
        <p:nvSpPr>
          <p:cNvPr id="20" name="Oval Callout 19"/>
          <p:cNvSpPr/>
          <p:nvPr/>
        </p:nvSpPr>
        <p:spPr>
          <a:xfrm>
            <a:off x="4045983" y="1760483"/>
            <a:ext cx="2219832" cy="702184"/>
          </a:xfrm>
          <a:prstGeom prst="wedgeEllipseCallout">
            <a:avLst>
              <a:gd name="adj1" fmla="val -19777"/>
              <a:gd name="adj2" fmla="val 1342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Packet metadata</a:t>
            </a:r>
            <a:endParaRPr lang="en-US" sz="2000" dirty="0"/>
          </a:p>
        </p:txBody>
      </p:sp>
      <p:sp>
        <p:nvSpPr>
          <p:cNvPr id="21" name="Oval Callout 20"/>
          <p:cNvSpPr/>
          <p:nvPr/>
        </p:nvSpPr>
        <p:spPr>
          <a:xfrm>
            <a:off x="1786528" y="4785869"/>
            <a:ext cx="3601709" cy="868954"/>
          </a:xfrm>
          <a:prstGeom prst="wedgeEllipseCallout">
            <a:avLst>
              <a:gd name="adj1" fmla="val 11420"/>
              <a:gd name="adj2" fmla="val -934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Conditional updates to compute minimum</a:t>
            </a:r>
            <a:endParaRPr lang="en-US" sz="2000" dirty="0"/>
          </a:p>
        </p:txBody>
      </p:sp>
      <p:sp>
        <p:nvSpPr>
          <p:cNvPr id="22" name="Oval Callout 21"/>
          <p:cNvSpPr/>
          <p:nvPr/>
        </p:nvSpPr>
        <p:spPr>
          <a:xfrm>
            <a:off x="6455912" y="1709668"/>
            <a:ext cx="2116182" cy="783771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Register arrays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322371" y="5929501"/>
            <a:ext cx="5010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High accuracy with overhead </a:t>
            </a:r>
          </a:p>
          <a:p>
            <a:pPr algn="ctr"/>
            <a:r>
              <a:rPr lang="en-US" sz="2800" dirty="0" smtClean="0"/>
              <a:t>proportional to # of heavy hitters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35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Evolving switch capabilities</a:t>
            </a:r>
          </a:p>
          <a:p>
            <a:pPr lvl="1"/>
            <a:r>
              <a:rPr lang="en-US" dirty="0" smtClean="0"/>
              <a:t>Single rule table</a:t>
            </a:r>
          </a:p>
          <a:p>
            <a:pPr lvl="1"/>
            <a:r>
              <a:rPr lang="en-US" dirty="0" smtClean="0"/>
              <a:t>Multiple stages of rule tables</a:t>
            </a:r>
          </a:p>
          <a:p>
            <a:pPr lvl="1"/>
            <a:r>
              <a:rPr lang="en-US" dirty="0" smtClean="0"/>
              <a:t>Programmable packet-processing pipeline</a:t>
            </a:r>
          </a:p>
          <a:p>
            <a:r>
              <a:rPr lang="en-US" dirty="0" smtClean="0"/>
              <a:t>Higher-level language constructs</a:t>
            </a:r>
          </a:p>
          <a:p>
            <a:pPr lvl="1"/>
            <a:r>
              <a:rPr lang="en-US" dirty="0" smtClean="0"/>
              <a:t>Policy functions, composition, state</a:t>
            </a:r>
          </a:p>
          <a:p>
            <a:r>
              <a:rPr lang="en-US" dirty="0" smtClean="0"/>
              <a:t>Algorithmic challenges</a:t>
            </a:r>
          </a:p>
          <a:p>
            <a:pPr lvl="1"/>
            <a:r>
              <a:rPr lang="en-US" dirty="0" smtClean="0"/>
              <a:t>Streaming with limited state and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Composition of Policies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+ Monitor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277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763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4" y="2377349"/>
            <a:ext cx="146682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971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42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1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3" y="228049"/>
            <a:ext cx="88951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Abstract </a:t>
            </a:r>
            <a:r>
              <a:rPr lang="en-US" dirty="0" err="1" smtClean="0"/>
              <a:t>OpenFlow</a:t>
            </a:r>
            <a:r>
              <a:rPr lang="en-US" dirty="0" smtClean="0"/>
              <a:t>: Policy as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93" y="1371195"/>
            <a:ext cx="8229600" cy="49851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Located packet</a:t>
            </a:r>
          </a:p>
          <a:p>
            <a:pPr lvl="1"/>
            <a:r>
              <a:rPr lang="en-US" sz="3200" dirty="0" smtClean="0"/>
              <a:t>Packet header fields</a:t>
            </a:r>
          </a:p>
          <a:p>
            <a:pPr lvl="1"/>
            <a:r>
              <a:rPr lang="en-US" sz="3200" dirty="0" smtClean="0"/>
              <a:t>Packet location (e.g., switch and port)</a:t>
            </a:r>
          </a:p>
          <a:p>
            <a:r>
              <a:rPr lang="en-US" sz="3600" dirty="0" smtClean="0"/>
              <a:t>Function of a located packet</a:t>
            </a:r>
          </a:p>
          <a:p>
            <a:pPr lvl="1"/>
            <a:r>
              <a:rPr lang="en-US" sz="3200" dirty="0" smtClean="0"/>
              <a:t>To a </a:t>
            </a:r>
            <a:r>
              <a:rPr lang="en-US" sz="3200" i="1" dirty="0" smtClean="0"/>
              <a:t>set</a:t>
            </a:r>
            <a:r>
              <a:rPr lang="en-US" sz="3200" dirty="0" smtClean="0"/>
              <a:t> of located packets</a:t>
            </a:r>
          </a:p>
          <a:p>
            <a:pPr lvl="2"/>
            <a:r>
              <a:rPr lang="en-US" sz="2800" dirty="0" smtClean="0"/>
              <a:t>Drop, forward, multicast</a:t>
            </a:r>
          </a:p>
          <a:p>
            <a:pPr lvl="1"/>
            <a:r>
              <a:rPr lang="en-US" sz="3200" dirty="0" smtClean="0"/>
              <a:t>Packet modifications</a:t>
            </a:r>
          </a:p>
          <a:p>
            <a:pPr lvl="2"/>
            <a:r>
              <a:rPr lang="en-US" sz="2800" dirty="0" smtClean="0"/>
              <a:t>Change in header fields and/or location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276281" y="4385377"/>
            <a:ext cx="447277" cy="17135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288981" y="4829909"/>
            <a:ext cx="447277" cy="27516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58608" y="4867293"/>
            <a:ext cx="538362" cy="2556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777749" y="4351345"/>
            <a:ext cx="511846" cy="23613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29679"/>
            <a:ext cx="1449189" cy="9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764593" y="4229679"/>
            <a:ext cx="434213" cy="444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764593" y="4074130"/>
            <a:ext cx="434213" cy="15554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80463" y="5017150"/>
            <a:ext cx="434213" cy="444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380463" y="4861601"/>
            <a:ext cx="434213" cy="1555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4616" y="6256851"/>
            <a:ext cx="774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</a:rPr>
              <a:t>dstip</a:t>
            </a:r>
            <a:r>
              <a:rPr lang="en-US" sz="2400" b="1" dirty="0" smtClean="0">
                <a:solidFill>
                  <a:schemeClr val="accent2"/>
                </a:solidFill>
              </a:rPr>
              <a:t> == 1.2.3.4 &amp; </a:t>
            </a:r>
            <a:r>
              <a:rPr lang="en-US" sz="2400" b="1" dirty="0" err="1" smtClean="0">
                <a:solidFill>
                  <a:schemeClr val="accent2"/>
                </a:solidFill>
              </a:rPr>
              <a:t>srcport</a:t>
            </a:r>
            <a:r>
              <a:rPr lang="en-US" sz="2400" b="1" dirty="0" smtClean="0">
                <a:solidFill>
                  <a:schemeClr val="accent2"/>
                </a:solidFill>
              </a:rPr>
              <a:t> == 80 </a:t>
            </a:r>
            <a:r>
              <a:rPr lang="en-US" sz="2400" b="1" dirty="0" smtClean="0">
                <a:solidFill>
                  <a:schemeClr val="accent2"/>
                </a:solidFill>
                <a:sym typeface="Wingdings"/>
              </a:rPr>
              <a:t>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sym typeface="Wingdings"/>
              </a:rPr>
              <a:t>port = 3, </a:t>
            </a:r>
            <a:r>
              <a:rPr lang="en-US" sz="2400" b="1" dirty="0" err="1" smtClean="0">
                <a:solidFill>
                  <a:schemeClr val="accent2"/>
                </a:solidFill>
                <a:sym typeface="Wingdings"/>
              </a:rPr>
              <a:t>dstip</a:t>
            </a:r>
            <a:r>
              <a:rPr lang="en-US" sz="2400" b="1" dirty="0" smtClean="0">
                <a:solidFill>
                  <a:schemeClr val="accent2"/>
                </a:solidFill>
                <a:sym typeface="Wingdings"/>
              </a:rPr>
              <a:t> = 10.0.0.1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5749" y="41286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55749" y="46361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67719" y="4141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67719" y="4648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66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 (+)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</a:t>
            </a:r>
            <a:r>
              <a:rPr lang="en-US" sz="2600" dirty="0" err="1" smtClean="0">
                <a:solidFill>
                  <a:srgbClr val="FFFFFF"/>
                </a:solidFill>
                <a:latin typeface="+mj-lt"/>
              </a:rPr>
              <a:t>dest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prefix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 IP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87164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== 1.2/16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== 3.4.5/24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265534"/>
            <a:ext cx="2720681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== 5.6.7.9  count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2278" y="5456942"/>
            <a:ext cx="5407762" cy="1323439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s</a:t>
            </a:r>
            <a:r>
              <a:rPr lang="en-US" sz="2000" dirty="0" err="1" smtClean="0">
                <a:solidFill>
                  <a:srgbClr val="000000"/>
                </a:solidFill>
              </a:rPr>
              <a:t>rcip</a:t>
            </a:r>
            <a:r>
              <a:rPr lang="en-US" sz="2000" dirty="0" smtClean="0">
                <a:solidFill>
                  <a:srgbClr val="000000"/>
                </a:solidFill>
              </a:rPr>
              <a:t> == 5.6.7.8, </a:t>
            </a:r>
            <a:r>
              <a:rPr lang="en-US" sz="2000" dirty="0" err="1" smtClean="0">
                <a:solidFill>
                  <a:srgbClr val="000000"/>
                </a:solidFill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</a:rPr>
              <a:t> == 1.2/16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(1), count</a:t>
            </a:r>
          </a:p>
          <a:p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== 5.6.7.8,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== 3.4.5/24 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), count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srcip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== 5.6.7.9, </a:t>
            </a:r>
            <a:r>
              <a:rPr lang="en-US" sz="2000" dirty="0" err="1">
                <a:solidFill>
                  <a:srgbClr val="000000"/>
                </a:solidFill>
              </a:rPr>
              <a:t>dstip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== </a:t>
            </a:r>
            <a:r>
              <a:rPr lang="en-US" sz="2000" dirty="0">
                <a:solidFill>
                  <a:srgbClr val="000000"/>
                </a:solidFill>
              </a:rPr>
              <a:t>1.2/16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(1), count</a:t>
            </a:r>
          </a:p>
          <a:p>
            <a:r>
              <a:rPr lang="en-US" sz="2000" dirty="0" err="1">
                <a:solidFill>
                  <a:srgbClr val="000000"/>
                </a:solidFill>
                <a:sym typeface="Wingdings"/>
              </a:rPr>
              <a:t>srcip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== 5.6.7.9,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==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3.4.5/24 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(2),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count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30021</TotalTime>
  <Words>2014</Words>
  <Application>Microsoft Macintosh PowerPoint</Application>
  <PresentationFormat>On-screen Show (4:3)</PresentationFormat>
  <Paragraphs>617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Helvetica</vt:lpstr>
      <vt:lpstr>ＭＳ Ｐゴシック</vt:lpstr>
      <vt:lpstr>Myriad Pro Light</vt:lpstr>
      <vt:lpstr>Myriad Pro Semibold</vt:lpstr>
      <vt:lpstr>Times New Roman</vt:lpstr>
      <vt:lpstr>Wingdings</vt:lpstr>
      <vt:lpstr>ヒラギノ角ゴ Pro W3</vt:lpstr>
      <vt:lpstr>小塚ゴシック Pro L</vt:lpstr>
      <vt:lpstr>Office Theme</vt:lpstr>
      <vt:lpstr>Programmable Networks</vt:lpstr>
      <vt:lpstr>Software-Defined Networking (SDN)</vt:lpstr>
      <vt:lpstr>Simple, Open Data-Plane API</vt:lpstr>
      <vt:lpstr>Writing SDN Controller Applications</vt:lpstr>
      <vt:lpstr>Composition of Policies</vt:lpstr>
      <vt:lpstr>Combining Many Networking Tasks</vt:lpstr>
      <vt:lpstr>Modular Controller Applications</vt:lpstr>
      <vt:lpstr>Abstract OpenFlow: Policy as a Function</vt:lpstr>
      <vt:lpstr>Parallel Composition (+)</vt:lpstr>
      <vt:lpstr>Example: Server Load Balancer</vt:lpstr>
      <vt:lpstr>Sequential Composition (&gt;&gt;)</vt:lpstr>
      <vt:lpstr>Reading State</vt:lpstr>
      <vt:lpstr>From Rules to Predicates</vt:lpstr>
      <vt:lpstr>Dynamic Unfolding of Rules</vt:lpstr>
      <vt:lpstr>Suppressing Unwanted Events</vt:lpstr>
      <vt:lpstr>Suppressing Unwanted Events</vt:lpstr>
      <vt:lpstr>Suppressing Unwanted Events</vt:lpstr>
      <vt:lpstr>SQL-Like Query Language</vt:lpstr>
      <vt:lpstr>Writing State</vt:lpstr>
      <vt:lpstr>Avoiding Transient Disruption</vt:lpstr>
      <vt:lpstr>Installing a Path for a New Flow</vt:lpstr>
      <vt:lpstr>Update Consistency Semantics</vt:lpstr>
      <vt:lpstr>Policy Update Abstraction</vt:lpstr>
      <vt:lpstr>Two-Phase Update Algorithm</vt:lpstr>
      <vt:lpstr>Update Optimizations</vt:lpstr>
      <vt:lpstr>Consistent Update Abstractions</vt:lpstr>
      <vt:lpstr>“Control Loop” Abstractions</vt:lpstr>
      <vt:lpstr>Protocol-Independent Switch Architecture (PISA)</vt:lpstr>
      <vt:lpstr>In the Beginning…</vt:lpstr>
      <vt:lpstr>Over the Next Five Years…</vt:lpstr>
      <vt:lpstr>Next-Generation Switches</vt:lpstr>
      <vt:lpstr>Programmable Packet Processing Hardware</vt:lpstr>
      <vt:lpstr>Programming the Switches</vt:lpstr>
      <vt:lpstr>P4 Programming Language</vt:lpstr>
      <vt:lpstr>Headers and Parsing</vt:lpstr>
      <vt:lpstr>Rule Table, Actions, and Control Flow</vt:lpstr>
      <vt:lpstr>Example Application:  Traffic Monitoring</vt:lpstr>
      <vt:lpstr>Traffic Analysis in the Data Plane</vt:lpstr>
      <vt:lpstr>A Constrained Computational Model</vt:lpstr>
      <vt:lpstr>Example: Heavy-Hitter Detection</vt:lpstr>
      <vt:lpstr>Approximating the Approximation</vt:lpstr>
      <vt:lpstr>Approximating the Approximation</vt:lpstr>
      <vt:lpstr>Approximating the Approximation</vt:lpstr>
      <vt:lpstr>P4 Prototype and Evaluation</vt:lpstr>
      <vt:lpstr>Conclusions</vt:lpstr>
    </vt:vector>
  </TitlesOfParts>
  <Company>Columbia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</cp:lastModifiedBy>
  <cp:revision>1003</cp:revision>
  <cp:lastPrinted>2012-10-23T16:46:37Z</cp:lastPrinted>
  <dcterms:created xsi:type="dcterms:W3CDTF">2011-07-06T20:32:25Z</dcterms:created>
  <dcterms:modified xsi:type="dcterms:W3CDTF">2017-10-26T04:10:12Z</dcterms:modified>
</cp:coreProperties>
</file>