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1"/>
  </p:notesMasterIdLst>
  <p:handoutMasterIdLst>
    <p:handoutMasterId r:id="rId42"/>
  </p:handoutMasterIdLst>
  <p:sldIdLst>
    <p:sldId id="257" r:id="rId2"/>
    <p:sldId id="376" r:id="rId3"/>
    <p:sldId id="404" r:id="rId4"/>
    <p:sldId id="400" r:id="rId5"/>
    <p:sldId id="406" r:id="rId6"/>
    <p:sldId id="407" r:id="rId7"/>
    <p:sldId id="405" r:id="rId8"/>
    <p:sldId id="310" r:id="rId9"/>
    <p:sldId id="403" r:id="rId10"/>
    <p:sldId id="364" r:id="rId11"/>
    <p:sldId id="365" r:id="rId12"/>
    <p:sldId id="399" r:id="rId13"/>
    <p:sldId id="377" r:id="rId14"/>
    <p:sldId id="370" r:id="rId15"/>
    <p:sldId id="379" r:id="rId16"/>
    <p:sldId id="380" r:id="rId17"/>
    <p:sldId id="408" r:id="rId18"/>
    <p:sldId id="409" r:id="rId19"/>
    <p:sldId id="383" r:id="rId20"/>
    <p:sldId id="397" r:id="rId21"/>
    <p:sldId id="396" r:id="rId22"/>
    <p:sldId id="410" r:id="rId23"/>
    <p:sldId id="387" r:id="rId24"/>
    <p:sldId id="390" r:id="rId25"/>
    <p:sldId id="388" r:id="rId26"/>
    <p:sldId id="389" r:id="rId27"/>
    <p:sldId id="386" r:id="rId28"/>
    <p:sldId id="394" r:id="rId29"/>
    <p:sldId id="391" r:id="rId30"/>
    <p:sldId id="392" r:id="rId31"/>
    <p:sldId id="393" r:id="rId32"/>
    <p:sldId id="395" r:id="rId33"/>
    <p:sldId id="411" r:id="rId34"/>
    <p:sldId id="401" r:id="rId35"/>
    <p:sldId id="413" r:id="rId36"/>
    <p:sldId id="412" r:id="rId37"/>
    <p:sldId id="414" r:id="rId38"/>
    <p:sldId id="415" r:id="rId39"/>
    <p:sldId id="369" r:id="rId4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9" autoAdjust="0"/>
    <p:restoredTop sz="79392" autoAdjust="0"/>
  </p:normalViewPr>
  <p:slideViewPr>
    <p:cSldViewPr snapToGrid="0">
      <p:cViewPr varScale="1">
        <p:scale>
          <a:sx n="140" d="100"/>
          <a:sy n="140" d="100"/>
        </p:scale>
        <p:origin x="11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9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6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7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6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0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60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4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2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96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9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0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84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EC8E-0F63-DA46-BCD5-2825DA2441BB}" type="datetime1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72E-3A25-134A-9B1E-8BEFC600ED2E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C1B8-9C84-B742-8377-FE845F142F19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5B08-021C-854B-AB76-7A2752340BD3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0D5-D29B-694B-A51D-E764FC0CB20B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234-A31F-6E4D-8CEC-3EC59E1D3A45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7E38-284F-744E-9C49-4F1E98E97934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6C88-72AF-5045-BF4B-B753966B17B2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FAE0-0048-7A46-A2D2-AA121084D3A1}" type="datetime1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9D2D-5D4E-0B47-AB59-6086ECAEE180}" type="datetime1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A9D7A25-4E19-D14C-A801-9C9C6620E70A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Vector Clocks and </a:t>
            </a:r>
            <a:br>
              <a:rPr lang="en-US" dirty="0" smtClean="0"/>
            </a:br>
            <a:r>
              <a:rPr lang="en-US" dirty="0" smtClean="0"/>
              <a:t>Distributed Snapshots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5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447800"/>
            <a:ext cx="4954562" cy="5224990"/>
          </a:xfrm>
        </p:spPr>
        <p:txBody>
          <a:bodyPr>
            <a:normAutofit/>
          </a:bodyPr>
          <a:lstStyle/>
          <a:p>
            <a:r>
              <a:rPr lang="en-US" sz="2800" spc="0" dirty="0" smtClean="0"/>
              <a:t>All processes’ VCs start at [0, 0, 0]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Applying local update rule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Applying message rule</a:t>
            </a:r>
          </a:p>
          <a:p>
            <a:pPr lvl="1"/>
            <a:r>
              <a:rPr lang="en-US" sz="2800" dirty="0" smtClean="0"/>
              <a:t>Local vector clock </a:t>
            </a:r>
            <a:r>
              <a:rPr lang="en-US" sz="2800" b="1" dirty="0" smtClean="0"/>
              <a:t>piggybacks</a:t>
            </a:r>
            <a:r>
              <a:rPr lang="en-US" sz="2800" dirty="0" smtClean="0"/>
              <a:t> on inter-process messages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clock: Example</a:t>
            </a:r>
            <a:endParaRPr lang="en-US" dirty="0"/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847082" y="2388178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884894" y="2407405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923854" y="2405088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556352" y="18067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778322" y="26469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8322" y="316844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495" y="24433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915" y="298031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16134" y="34766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733" y="34704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915842" y="3237200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594973" y="182362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633124" y="182362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729" y="5861941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816134" y="42001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803" y="40163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853524" y="45154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53524" y="285617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7194" y="26671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1431" y="45939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f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847257" y="33287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5748" y="249251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3225" y="284258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4335" y="3320743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6139" y="3851597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56857" y="4379985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0017" y="269790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953654" y="4268860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875974" y="43787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1478" y="457943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792133"/>
          </a:xfrm>
        </p:spPr>
        <p:txBody>
          <a:bodyPr>
            <a:normAutofit/>
          </a:bodyPr>
          <a:lstStyle/>
          <a:p>
            <a:r>
              <a:rPr lang="en-US" sz="3200" spc="-150" dirty="0" smtClean="0"/>
              <a:t>Rule for comparing vector timestamps: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</a:t>
            </a:r>
            <a:r>
              <a:rPr lang="en-US" sz="3200" spc="-150" dirty="0" smtClean="0"/>
              <a:t>= </a:t>
            </a:r>
            <a:r>
              <a:rPr lang="en-US" sz="3200" spc="-150" dirty="0"/>
              <a:t>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</a:t>
            </a:r>
            <a:r>
              <a:rPr lang="en-US" sz="3200" spc="-150" dirty="0" smtClean="0"/>
              <a:t>=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</a:p>
          <a:p>
            <a:pPr lvl="1"/>
            <a:r>
              <a:rPr lang="en-US" sz="3200" spc="-150" dirty="0" smtClean="0"/>
              <a:t>V(</a:t>
            </a:r>
            <a:r>
              <a:rPr lang="en-US" sz="3200" b="1" spc="-150" dirty="0" smtClean="0"/>
              <a:t>a</a:t>
            </a:r>
            <a:r>
              <a:rPr lang="en-US" sz="3200" spc="-150" dirty="0" smtClean="0"/>
              <a:t>) &lt; V(</a:t>
            </a:r>
            <a:r>
              <a:rPr lang="en-US" sz="3200" b="1" spc="-150" dirty="0" smtClean="0"/>
              <a:t>b</a:t>
            </a:r>
            <a:r>
              <a:rPr lang="en-US" sz="3200" spc="-150" dirty="0" smtClean="0"/>
              <a:t>) when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k</a:t>
            </a:r>
            <a:r>
              <a:rPr lang="en-US" sz="3200" spc="-150" dirty="0" smtClean="0"/>
              <a:t> ≤ </a:t>
            </a:r>
            <a:r>
              <a:rPr lang="en-US" sz="3200" b="1" spc="-150" dirty="0" err="1" smtClean="0"/>
              <a:t>b</a:t>
            </a:r>
            <a:r>
              <a:rPr lang="en-US" sz="3200" i="1" spc="-150" baseline="-25000" dirty="0" err="1" smtClean="0"/>
              <a:t>k</a:t>
            </a:r>
            <a:r>
              <a:rPr lang="en-US" sz="3200" spc="-150" dirty="0" smtClean="0"/>
              <a:t> for all </a:t>
            </a:r>
            <a:r>
              <a:rPr lang="en-US" sz="3200" i="1" spc="-150" dirty="0" smtClean="0"/>
              <a:t>k</a:t>
            </a:r>
            <a:r>
              <a:rPr lang="en-US" sz="3200" spc="-150" dirty="0" smtClean="0"/>
              <a:t> and V(</a:t>
            </a:r>
            <a:r>
              <a:rPr lang="en-US" sz="3200" b="1" spc="-150" dirty="0" smtClean="0"/>
              <a:t>a</a:t>
            </a:r>
            <a:r>
              <a:rPr lang="en-US" sz="3200" spc="-150" dirty="0" smtClean="0"/>
              <a:t>) ≠ V(</a:t>
            </a:r>
            <a:r>
              <a:rPr lang="en-US" sz="3200" b="1" spc="-150" dirty="0" smtClean="0"/>
              <a:t>b</a:t>
            </a:r>
            <a:r>
              <a:rPr lang="en-US" sz="3200" spc="-150" dirty="0" smtClean="0"/>
              <a:t>)</a:t>
            </a:r>
          </a:p>
          <a:p>
            <a:endParaRPr lang="en-US" sz="3200" b="1" i="1" spc="-150" dirty="0" smtClean="0"/>
          </a:p>
          <a:p>
            <a:r>
              <a:rPr lang="en-US" sz="3200" spc="-150" dirty="0" smtClean="0"/>
              <a:t>Concurrency: </a:t>
            </a:r>
          </a:p>
          <a:p>
            <a:pPr lvl="1"/>
            <a:r>
              <a:rPr lang="en-US" sz="3200" b="1" i="1" spc="-150" dirty="0" smtClean="0"/>
              <a:t>a</a:t>
            </a:r>
            <a:r>
              <a:rPr lang="en-US" sz="3200" i="1" spc="-150" dirty="0" smtClean="0"/>
              <a:t> || </a:t>
            </a:r>
            <a:r>
              <a:rPr lang="en-US" sz="3200" b="1" i="1" spc="-150" dirty="0" smtClean="0"/>
              <a:t>b</a:t>
            </a:r>
            <a:r>
              <a:rPr lang="en-US" sz="3200" i="1" spc="-150" dirty="0" smtClean="0"/>
              <a:t> </a:t>
            </a:r>
            <a:r>
              <a:rPr lang="en-US" sz="3200" spc="-150" dirty="0" smtClean="0"/>
              <a:t>if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i</a:t>
            </a:r>
            <a:r>
              <a:rPr lang="en-US" sz="3200" spc="-150" dirty="0" smtClean="0"/>
              <a:t> &lt; </a:t>
            </a:r>
            <a:r>
              <a:rPr lang="en-US" sz="3200" b="1" spc="-150" dirty="0" smtClean="0"/>
              <a:t>b</a:t>
            </a:r>
            <a:r>
              <a:rPr lang="en-US" sz="3200" i="1" spc="-150" baseline="-25000" dirty="0" smtClean="0"/>
              <a:t>i</a:t>
            </a:r>
            <a:r>
              <a:rPr lang="en-US" sz="3200" spc="-150" dirty="0" smtClean="0"/>
              <a:t> and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j</a:t>
            </a:r>
            <a:r>
              <a:rPr lang="en-US" sz="3200" spc="-150" dirty="0" smtClean="0"/>
              <a:t> &gt; </a:t>
            </a:r>
            <a:r>
              <a:rPr lang="en-US" sz="3200" b="1" spc="-150" dirty="0" err="1" smtClean="0"/>
              <a:t>b</a:t>
            </a:r>
            <a:r>
              <a:rPr lang="en-US" sz="3200" i="1" spc="-150" baseline="-25000" dirty="0" err="1" smtClean="0"/>
              <a:t>j</a:t>
            </a:r>
            <a:r>
              <a:rPr lang="en-US" sz="3200" spc="-150" dirty="0" smtClean="0"/>
              <a:t>, some </a:t>
            </a:r>
            <a:r>
              <a:rPr lang="en-US" sz="3200" i="1" spc="-150" dirty="0" err="1" smtClean="0"/>
              <a:t>i</a:t>
            </a:r>
            <a:r>
              <a:rPr lang="en-US" sz="3200" spc="-150" dirty="0" smtClean="0"/>
              <a:t>, </a:t>
            </a:r>
            <a:r>
              <a:rPr lang="en-US" sz="3200" i="1" spc="-150" dirty="0" smtClean="0"/>
              <a:t>j</a:t>
            </a:r>
            <a:endParaRPr lang="en-US" sz="3200" b="1" i="1" spc="-150" dirty="0" smtClean="0"/>
          </a:p>
          <a:p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vector timestamps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494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/>
              <a:t>V(</a:t>
            </a:r>
            <a:r>
              <a:rPr lang="en-US" sz="2800" b="1" dirty="0" smtClean="0"/>
              <a:t>w</a:t>
            </a:r>
            <a:r>
              <a:rPr lang="en-US" sz="2800" dirty="0" smtClean="0"/>
              <a:t>) </a:t>
            </a:r>
            <a:r>
              <a:rPr lang="en-US" sz="2800" dirty="0"/>
              <a:t>&lt; V(</a:t>
            </a:r>
            <a:r>
              <a:rPr lang="en-US" sz="2800" b="1" dirty="0"/>
              <a:t>z</a:t>
            </a:r>
            <a:r>
              <a:rPr lang="en-US" sz="2800" dirty="0"/>
              <a:t>) </a:t>
            </a:r>
            <a:r>
              <a:rPr lang="en-US" sz="2800" b="1" dirty="0" smtClean="0"/>
              <a:t>then </a:t>
            </a:r>
            <a:r>
              <a:rPr lang="en-US" sz="2800" dirty="0" smtClean="0"/>
              <a:t>there </a:t>
            </a:r>
            <a:r>
              <a:rPr lang="en-US" sz="2800" dirty="0"/>
              <a:t>is a chain of events linked by </a:t>
            </a:r>
            <a:r>
              <a:rPr lang="en-US" sz="2800" dirty="0" smtClean="0"/>
              <a:t>Happens-Before (</a:t>
            </a:r>
            <a:r>
              <a:rPr lang="en-US" sz="2800" dirty="0" smtClean="0">
                <a:sym typeface="Wingdings"/>
              </a:rPr>
              <a:t>) </a:t>
            </a:r>
            <a:r>
              <a:rPr lang="en-US" sz="2800" dirty="0">
                <a:sym typeface="Wingdings"/>
              </a:rPr>
              <a:t>between </a:t>
            </a:r>
            <a:r>
              <a:rPr lang="en-US" sz="2800" b="1" dirty="0">
                <a:sym typeface="Wingdings"/>
              </a:rPr>
              <a:t>a</a:t>
            </a:r>
            <a:r>
              <a:rPr lang="en-US" sz="2800" dirty="0">
                <a:sym typeface="Wingdings"/>
              </a:rPr>
              <a:t> and </a:t>
            </a:r>
            <a:r>
              <a:rPr lang="en-US" sz="2800" b="1" dirty="0" smtClean="0">
                <a:sym typeface="Wingdings"/>
              </a:rPr>
              <a:t>z</a:t>
            </a:r>
          </a:p>
          <a:p>
            <a:pPr>
              <a:buClr>
                <a:schemeClr val="tx1"/>
              </a:buClr>
            </a:pPr>
            <a:endParaRPr lang="en-US" sz="2800" b="1" dirty="0"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en-US" sz="2800" dirty="0" smtClean="0"/>
              <a:t>If V(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dirty="0" smtClean="0"/>
              <a:t>) || V(</a:t>
            </a:r>
            <a:r>
              <a:rPr lang="en-US" sz="2800" b="1" dirty="0"/>
              <a:t>w</a:t>
            </a:r>
            <a:r>
              <a:rPr lang="en-US" sz="2800" dirty="0" smtClean="0"/>
              <a:t>) then there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no such chain of events </a:t>
            </a:r>
            <a:r>
              <a:rPr lang="en-US" sz="2800" dirty="0" smtClean="0"/>
              <a:t>between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w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clocks establish causality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069477" y="4201837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26465" y="4201837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02465" y="445634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02465" y="497779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2646" y="47896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x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56687" y="550094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5065" y="5481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y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8" idx="2"/>
          </p:cNvCxnSpPr>
          <p:nvPr/>
        </p:nvCxnSpPr>
        <p:spPr>
          <a:xfrm>
            <a:off x="2139985" y="5046554"/>
            <a:ext cx="2516702" cy="523152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656687" y="622443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4707" y="4245589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642" y="481572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3246" y="533887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9243" y="600984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0207" y="424558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05683" y="60012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z</a:t>
            </a:r>
          </a:p>
        </p:txBody>
      </p:sp>
      <p:sp>
        <p:nvSpPr>
          <p:cNvPr id="29" name="Process 28"/>
          <p:cNvSpPr/>
          <p:nvPr/>
        </p:nvSpPr>
        <p:spPr>
          <a:xfrm>
            <a:off x="1773900" y="3620378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30" name="Process 29"/>
          <p:cNvSpPr/>
          <p:nvPr/>
        </p:nvSpPr>
        <p:spPr>
          <a:xfrm>
            <a:off x="4428219" y="361921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31" name="Process 30"/>
          <p:cNvSpPr/>
          <p:nvPr/>
        </p:nvSpPr>
        <p:spPr>
          <a:xfrm>
            <a:off x="7097572" y="3618061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389460" y="4200679"/>
            <a:ext cx="0" cy="24568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8" idx="4"/>
            <a:endCxn id="47" idx="0"/>
          </p:cNvCxnSpPr>
          <p:nvPr/>
        </p:nvCxnSpPr>
        <p:spPr>
          <a:xfrm>
            <a:off x="4725447" y="5638466"/>
            <a:ext cx="0" cy="585969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6" idx="0"/>
          </p:cNvCxnSpPr>
          <p:nvPr/>
        </p:nvCxnSpPr>
        <p:spPr>
          <a:xfrm>
            <a:off x="2071225" y="4593867"/>
            <a:ext cx="0" cy="383927"/>
          </a:xfrm>
          <a:prstGeom prst="straightConnector1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307885" y="4558601"/>
            <a:ext cx="1524428" cy="523220"/>
            <a:chOff x="4595752" y="4199049"/>
            <a:chExt cx="1524428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5081113" y="4225337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[0,1,0]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944554" y="443808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95752" y="419904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5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8756"/>
            <a:ext cx="8763000" cy="4728291"/>
          </a:xfrm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Two events </a:t>
            </a:r>
            <a:r>
              <a:rPr lang="en-US" sz="3600" b="1" dirty="0" smtClean="0"/>
              <a:t>a, 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Lamport clocks: C(a) &lt; C(z)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Conclusion: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Vector clocks: V(a) &lt; V(z)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Conclusion: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is-I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…  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800" y="5129959"/>
            <a:ext cx="812819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Vector clock timestamps tell us about causal event relationships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815852"/>
            <a:ext cx="8763000" cy="661147"/>
          </a:xfrm>
        </p:spPr>
        <p:txBody>
          <a:bodyPr>
            <a:noAutofit/>
          </a:bodyPr>
          <a:lstStyle/>
          <a:p>
            <a:r>
              <a:rPr lang="en-US" sz="2800" spc="-150" dirty="0" smtClean="0"/>
              <a:t>User 0 posts, user 1 replies to 0’s post; user 2 observes</a:t>
            </a:r>
            <a:endParaRPr lang="en-US" sz="28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application:</a:t>
            </a:r>
            <a:br>
              <a:rPr lang="en-US" dirty="0" smtClean="0"/>
            </a:br>
            <a:r>
              <a:rPr lang="en-US" dirty="0" smtClean="0"/>
              <a:t>Causally-ordered bulletin board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6" y="1639793"/>
            <a:ext cx="7927425" cy="341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316" y="5055675"/>
            <a:ext cx="214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00000">
            <a:off x="6060141" y="4465127"/>
            <a:ext cx="295835" cy="275664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4315" y="2180926"/>
            <a:ext cx="1419809" cy="707886"/>
            <a:chOff x="644315" y="2180926"/>
            <a:chExt cx="1419809" cy="707886"/>
          </a:xfrm>
        </p:grpSpPr>
        <p:sp>
          <p:nvSpPr>
            <p:cNvPr id="7" name="Right Arrow 6"/>
            <p:cNvSpPr/>
            <p:nvPr/>
          </p:nvSpPr>
          <p:spPr>
            <a:xfrm rot="18900000">
              <a:off x="1768289" y="2205317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315" y="2180926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Original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post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35216" y="3347734"/>
            <a:ext cx="1429718" cy="400110"/>
            <a:chOff x="2535216" y="3347734"/>
            <a:chExt cx="1429718" cy="400110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3679184" y="3457050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35216" y="3347734"/>
              <a:ext cx="1213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1’s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4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Logical Time: Vector clocks</a:t>
            </a: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/>
              <a:t>Distributed Global Snapshots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 smtClean="0"/>
          </a:p>
          <a:p>
            <a:pPr marL="914400" lvl="1" indent="-514350"/>
            <a:r>
              <a:rPr lang="en-US" altLang="en-US" sz="2800" b="1" dirty="0" smtClean="0"/>
              <a:t>Chandy-Lamport algorithm</a:t>
            </a:r>
          </a:p>
          <a:p>
            <a:pPr marL="914400" lvl="1" indent="-514350"/>
            <a:endParaRPr lang="en-US" altLang="en-US" sz="2800" dirty="0" smtClean="0"/>
          </a:p>
          <a:p>
            <a:pPr marL="914400" lvl="1" indent="-514350"/>
            <a:r>
              <a:rPr lang="en-US" altLang="en-US" sz="2800" dirty="0" smtClean="0"/>
              <a:t>Reasoning about C-L: Consistent Cuts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999340"/>
          </a:xfrm>
        </p:spPr>
        <p:txBody>
          <a:bodyPr/>
          <a:lstStyle/>
          <a:p>
            <a:r>
              <a:rPr lang="en-US" dirty="0" smtClean="0"/>
              <a:t>What is the state of a </a:t>
            </a:r>
            <a:r>
              <a:rPr lang="en-US" smtClean="0"/>
              <a:t>distributed system?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Snapshots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460070" y="388818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281" y="4412660"/>
            <a:ext cx="234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York</a:t>
            </a:r>
          </a:p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acct1 balance = $1000</a:t>
            </a:r>
          </a:p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acct2 balance = $2000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91" y="2880617"/>
            <a:ext cx="1392831" cy="13533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4019768"/>
            <a:ext cx="2522875" cy="1849831"/>
            <a:chOff x="152400" y="4019768"/>
            <a:chExt cx="2522875" cy="1849831"/>
          </a:xfrm>
        </p:grpSpPr>
        <p:sp>
          <p:nvSpPr>
            <p:cNvPr id="10" name="Can 9"/>
            <p:cNvSpPr/>
            <p:nvPr/>
          </p:nvSpPr>
          <p:spPr>
            <a:xfrm>
              <a:off x="2197987" y="4019768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238383"/>
              <a:ext cx="21338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  <a:p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acct1 balance = $1000</a:t>
              </a:r>
            </a:p>
            <a:p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acct2 balance = $2000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AD924-7A69-E445-9D9F-657BF58D72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Example of a global snapshot</a:t>
            </a:r>
          </a:p>
        </p:txBody>
      </p:sp>
      <p:pic>
        <p:nvPicPr>
          <p:cNvPr id="7" name="Pictur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8924"/>
            <a:ext cx="8763000" cy="49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But that was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In our system of world leaders, we were able to capture their ‘state’ (</a:t>
            </a:r>
            <a:r>
              <a:rPr lang="en-US" altLang="x-none" i="1" dirty="0"/>
              <a:t>i.e.</a:t>
            </a:r>
            <a:r>
              <a:rPr lang="en-US" altLang="x-none" dirty="0"/>
              <a:t>, likeness) easily</a:t>
            </a:r>
          </a:p>
          <a:p>
            <a:pPr lvl="1"/>
            <a:r>
              <a:rPr lang="en-US" altLang="x-none" dirty="0"/>
              <a:t>Synchronized in space</a:t>
            </a:r>
          </a:p>
          <a:p>
            <a:pPr lvl="1"/>
            <a:r>
              <a:rPr lang="en-US" altLang="x-none" dirty="0"/>
              <a:t>Synchronized in </a:t>
            </a:r>
            <a:r>
              <a:rPr lang="en-US" altLang="x-none" dirty="0" smtClean="0"/>
              <a:t>time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How would we take a global snapshot if the leaders were all at home</a:t>
            </a:r>
            <a:r>
              <a:rPr lang="en-US" altLang="x-none" dirty="0" smtClean="0"/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What if Obama told Trudeau that he should really put on a shirt</a:t>
            </a:r>
            <a:r>
              <a:rPr lang="en-US" altLang="x-none" dirty="0" smtClean="0"/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This message is part of our system state!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95BB1-21C9-7D41-BDBA-4D37DB0A70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the system with no </a:t>
            </a:r>
            <a:r>
              <a:rPr lang="en-US" dirty="0" smtClean="0"/>
              <a:t>process failures</a:t>
            </a:r>
          </a:p>
          <a:p>
            <a:pPr lvl="1">
              <a:defRPr/>
            </a:pPr>
            <a:r>
              <a:rPr lang="en-US" dirty="0" smtClean="0"/>
              <a:t>Each process has some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it keeps track of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There </a:t>
            </a:r>
            <a:r>
              <a:rPr lang="en-US" dirty="0"/>
              <a:t>are two </a:t>
            </a:r>
            <a:r>
              <a:rPr lang="en-US" dirty="0" smtClean="0"/>
              <a:t>first-in, first-out, unidirectional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between every process </a:t>
            </a:r>
            <a:r>
              <a:rPr lang="en-US" dirty="0" smtClean="0"/>
              <a:t>pair P and Q</a:t>
            </a:r>
          </a:p>
          <a:p>
            <a:pPr lvl="1">
              <a:defRPr/>
            </a:pPr>
            <a:r>
              <a:rPr lang="en-US" dirty="0" smtClean="0"/>
              <a:t>Call them </a:t>
            </a:r>
            <a:r>
              <a:rPr lang="en-US" b="1" dirty="0" smtClean="0"/>
              <a:t>channel(P, Q) </a:t>
            </a:r>
            <a:r>
              <a:rPr lang="en-US" dirty="0" smtClean="0"/>
              <a:t>and channel</a:t>
            </a:r>
            <a:r>
              <a:rPr lang="en-US" b="1" dirty="0" smtClean="0"/>
              <a:t>(Q, P)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The channel has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state,</a:t>
            </a:r>
            <a:r>
              <a:rPr lang="en-US" dirty="0" smtClean="0"/>
              <a:t> too: the set of messages inside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today, assume all messages sent on channels arrive intact and unduplicated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/>
              <a:t>Logical Time: Vector clocks</a:t>
            </a:r>
          </a:p>
          <a:p>
            <a:pPr marL="914400" lvl="1" indent="-514350"/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Distributed Global Snapshots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Global snapshot is global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Each distributed application has a number of processes (leaders) running on a number of physical servers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processes communicate with each other via channels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snapshot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captures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The </a:t>
            </a:r>
            <a:r>
              <a:rPr lang="en-US" b="1" dirty="0" smtClean="0"/>
              <a:t>local states of each process </a:t>
            </a: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, program variables), along with 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The state of </a:t>
            </a:r>
            <a:r>
              <a:rPr lang="en-US" b="1" dirty="0" smtClean="0"/>
              <a:t>each communication channel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23D8-24EC-2845-9184-8E577DE22C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Why do we need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Checkpointing:</a:t>
            </a:r>
            <a:r>
              <a:rPr lang="en-US" dirty="0" smtClean="0"/>
              <a:t> Restart if the application fails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Collecting garbage: </a:t>
            </a:r>
            <a:r>
              <a:rPr lang="en-US" dirty="0"/>
              <a:t>R</a:t>
            </a:r>
            <a:r>
              <a:rPr lang="en-US" dirty="0" smtClean="0"/>
              <a:t>emove objects that don’t have any references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Detecting deadlocks: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snapshot can examine the current application state</a:t>
            </a:r>
          </a:p>
          <a:p>
            <a:pPr lvl="1">
              <a:defRPr/>
            </a:pPr>
            <a:r>
              <a:rPr lang="en-US" b="1" dirty="0" smtClean="0"/>
              <a:t>Process A</a:t>
            </a:r>
            <a:r>
              <a:rPr lang="en-US" dirty="0" smtClean="0"/>
              <a:t> grabs </a:t>
            </a:r>
            <a:r>
              <a:rPr lang="en-US" b="1" dirty="0" smtClean="0"/>
              <a:t>Lock</a:t>
            </a:r>
            <a:r>
              <a:rPr lang="en-US" dirty="0" smtClean="0"/>
              <a:t> </a:t>
            </a:r>
            <a:r>
              <a:rPr lang="en-US" b="1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dirty="0" smtClean="0"/>
              <a:t> grabs </a:t>
            </a:r>
            <a:r>
              <a:rPr lang="en-US" b="1" dirty="0" smtClean="0"/>
              <a:t>2</a:t>
            </a:r>
            <a:r>
              <a:rPr lang="en-US" dirty="0" smtClean="0"/>
              <a:t>, </a:t>
            </a:r>
            <a:r>
              <a:rPr lang="en-US" b="1" dirty="0" smtClean="0"/>
              <a:t>A</a:t>
            </a:r>
            <a:r>
              <a:rPr lang="en-US" dirty="0" smtClean="0"/>
              <a:t> waits for </a:t>
            </a:r>
            <a:r>
              <a:rPr lang="en-US" b="1" dirty="0" smtClean="0"/>
              <a:t>2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dirty="0"/>
              <a:t> </a:t>
            </a:r>
            <a:r>
              <a:rPr lang="en-US" dirty="0" smtClean="0"/>
              <a:t>waits for </a:t>
            </a:r>
            <a:r>
              <a:rPr lang="en-US" b="1" dirty="0" smtClean="0"/>
              <a:t>1...   ...   ...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Other debugging: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 little easier to work with than printf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0D4D7-759E-D64F-AD10-98634D650D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 smtClean="0"/>
              <a:t>Just synchronize local clocks?</a:t>
            </a:r>
            <a:endParaRPr lang="en-US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Each process </a:t>
            </a:r>
            <a:r>
              <a:rPr lang="en-US" altLang="x-none" b="1" dirty="0"/>
              <a:t>records state </a:t>
            </a:r>
            <a:r>
              <a:rPr lang="en-US" altLang="x-none" dirty="0"/>
              <a:t>at </a:t>
            </a:r>
            <a:r>
              <a:rPr lang="en-US" altLang="x-none" b="1" dirty="0" smtClean="0"/>
              <a:t>some agreed-upon time</a:t>
            </a:r>
            <a:endParaRPr lang="en-US" altLang="x-none" b="1" dirty="0"/>
          </a:p>
          <a:p>
            <a:pPr lvl="1"/>
            <a:endParaRPr lang="en-US" altLang="x-none" dirty="0" smtClean="0"/>
          </a:p>
          <a:p>
            <a:endParaRPr lang="en-US" altLang="x-none" dirty="0" smtClean="0"/>
          </a:p>
          <a:p>
            <a:r>
              <a:rPr lang="en-US" altLang="x-none" dirty="0" smtClean="0"/>
              <a:t>But </a:t>
            </a:r>
            <a:r>
              <a:rPr lang="en-US" altLang="x-none" b="1" dirty="0" smtClean="0"/>
              <a:t>system clocks </a:t>
            </a:r>
            <a:r>
              <a:rPr lang="en-US" altLang="x-none" b="1" dirty="0" smtClean="0">
                <a:solidFill>
                  <a:srgbClr val="FF0000"/>
                </a:solidFill>
              </a:rPr>
              <a:t>skew,</a:t>
            </a:r>
            <a:r>
              <a:rPr lang="en-US" altLang="x-none" dirty="0" smtClean="0"/>
              <a:t> significantly with respect to CPU process’ clock cycle</a:t>
            </a:r>
            <a:endParaRPr lang="en-US" altLang="x-none" dirty="0"/>
          </a:p>
          <a:p>
            <a:pPr lvl="1"/>
            <a:r>
              <a:rPr lang="en-US" altLang="x-none" dirty="0"/>
              <a:t>And we </a:t>
            </a:r>
            <a:r>
              <a:rPr lang="en-US" altLang="x-none" b="1" dirty="0">
                <a:solidFill>
                  <a:srgbClr val="FF0000"/>
                </a:solidFill>
              </a:rPr>
              <a:t>wouldn’t record </a:t>
            </a:r>
            <a:r>
              <a:rPr lang="en-US" altLang="x-none" b="1" dirty="0" smtClean="0">
                <a:solidFill>
                  <a:srgbClr val="FF0000"/>
                </a:solidFill>
              </a:rPr>
              <a:t>messages </a:t>
            </a:r>
            <a:r>
              <a:rPr lang="en-US" altLang="x-none" dirty="0" smtClean="0"/>
              <a:t>between processes</a:t>
            </a:r>
            <a:endParaRPr lang="en-US" altLang="x-none" dirty="0"/>
          </a:p>
          <a:p>
            <a:endParaRPr lang="en-US" altLang="x-none" dirty="0" smtClean="0"/>
          </a:p>
          <a:p>
            <a:r>
              <a:rPr lang="en-US" altLang="x-none" dirty="0" smtClean="0"/>
              <a:t>Do </a:t>
            </a:r>
            <a:r>
              <a:rPr lang="en-US" altLang="x-none" dirty="0"/>
              <a:t>we need synchronization?</a:t>
            </a:r>
          </a:p>
          <a:p>
            <a:endParaRPr lang="en-US" altLang="x-none" dirty="0" smtClean="0"/>
          </a:p>
          <a:p>
            <a:r>
              <a:rPr lang="en-US" altLang="x-none" dirty="0" smtClean="0"/>
              <a:t>What </a:t>
            </a:r>
            <a:r>
              <a:rPr lang="en-US" altLang="x-none" dirty="0"/>
              <a:t>did Lamport realize about ordering events?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0B1F5-C347-D84D-B6CD-F310A67810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83082"/>
          </a:xfrm>
        </p:spPr>
        <p:txBody>
          <a:bodyPr/>
          <a:lstStyle/>
          <a:p>
            <a:r>
              <a:rPr lang="en-US" dirty="0" smtClean="0"/>
              <a:t>Let’s represent process state as a set of colored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tokens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Suppose there are two processes, </a:t>
            </a:r>
            <a:r>
              <a:rPr lang="en-US" b="1" dirty="0" smtClean="0"/>
              <a:t>P</a:t>
            </a:r>
            <a:r>
              <a:rPr lang="en-US" dirty="0" smtClean="0"/>
              <a:t> and </a:t>
            </a:r>
            <a:r>
              <a:rPr lang="en-US" b="1" dirty="0" smtClean="0"/>
              <a:t>Q: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model: Graphical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943" y="283088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Process 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3743" y="2830882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Process Q: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512" y="4025809"/>
            <a:ext cx="24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channel(P, Q)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521" y="5074212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channel(Q, P)</a:t>
            </a: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090" y="5580061"/>
            <a:ext cx="47690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Correct global snapshot =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Exactly one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of each token</a:t>
            </a:r>
          </a:p>
        </p:txBody>
      </p:sp>
    </p:spTree>
    <p:extLst>
      <p:ext uri="{BB962C8B-B14F-4D97-AF65-F5344CB8AC3E}">
        <p14:creationId xmlns:p14="http://schemas.microsoft.com/office/powerpoint/2010/main" val="18380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take snapshots </a:t>
            </a:r>
            <a:r>
              <a:rPr lang="en-US" b="1" dirty="0"/>
              <a:t>only </a:t>
            </a:r>
            <a:r>
              <a:rPr lang="en-US" b="1"/>
              <a:t>from </a:t>
            </a:r>
            <a:r>
              <a:rPr lang="en-US" b="1" smtClean="0"/>
              <a:t>a process </a:t>
            </a:r>
            <a:r>
              <a:rPr lang="en-US" b="1" dirty="0"/>
              <a:t>perspective</a:t>
            </a:r>
          </a:p>
          <a:p>
            <a:endParaRPr lang="en-US" dirty="0" smtClean="0"/>
          </a:p>
          <a:p>
            <a:r>
              <a:rPr lang="en-US" dirty="0" smtClean="0"/>
              <a:t>Suppose snapshots happen </a:t>
            </a:r>
            <a:r>
              <a:rPr lang="en-US" b="1" dirty="0" smtClean="0"/>
              <a:t>independently</a:t>
            </a:r>
            <a:r>
              <a:rPr lang="en-US" dirty="0" smtClean="0"/>
              <a:t> at each process</a:t>
            </a:r>
          </a:p>
          <a:p>
            <a:endParaRPr lang="en-US" dirty="0" smtClean="0"/>
          </a:p>
          <a:p>
            <a:r>
              <a:rPr lang="en-US" dirty="0" smtClean="0"/>
              <a:t>Let’s look at the implications...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inconsistency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18619"/>
            <a:ext cx="8763000" cy="652765"/>
          </a:xfrm>
        </p:spPr>
        <p:txBody>
          <a:bodyPr>
            <a:normAutofit/>
          </a:bodyPr>
          <a:lstStyle/>
          <a:p>
            <a:r>
              <a:rPr lang="en-US" smtClean="0"/>
              <a:t>P</a:t>
            </a:r>
            <a:r>
              <a:rPr lang="en-US" dirty="0" smtClean="0"/>
              <a:t>, Q put tokens into channels, </a:t>
            </a:r>
            <a:r>
              <a:rPr lang="en-US" b="1" dirty="0" smtClean="0"/>
              <a:t>then</a:t>
            </a:r>
            <a:r>
              <a:rPr lang="en-US" dirty="0" smtClean="0"/>
              <a:t> snapshot 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Disappearing tokens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7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006" y="6079731"/>
            <a:ext cx="15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18" name="Oval 17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1" name="Curved Connector 20"/>
            <p:cNvCxnSpPr>
              <a:endCxn id="18" idx="2"/>
            </p:cNvCxnSpPr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4614" y="6078872"/>
            <a:ext cx="2040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58322" y="5104089"/>
            <a:ext cx="1860015" cy="463463"/>
            <a:chOff x="4458322" y="5104089"/>
            <a:chExt cx="1860015" cy="463463"/>
          </a:xfrm>
        </p:grpSpPr>
        <p:sp>
          <p:nvSpPr>
            <p:cNvPr id="33" name="Oval 32"/>
            <p:cNvSpPr/>
            <p:nvPr/>
          </p:nvSpPr>
          <p:spPr>
            <a:xfrm>
              <a:off x="4458322" y="5104089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36" name="Curved Connector 35"/>
            <p:cNvCxnSpPr>
              <a:stCxn id="17" idx="2"/>
            </p:cNvCxnSpPr>
            <p:nvPr/>
          </p:nvCxnSpPr>
          <p:spPr>
            <a:xfrm rot="10800000" flipV="1">
              <a:off x="4921785" y="5168133"/>
              <a:ext cx="1396552" cy="167686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148791" y="5104088"/>
            <a:ext cx="2297933" cy="463463"/>
            <a:chOff x="5148791" y="5104088"/>
            <a:chExt cx="2297933" cy="463463"/>
          </a:xfrm>
        </p:grpSpPr>
        <p:sp>
          <p:nvSpPr>
            <p:cNvPr id="34" name="Oval 33"/>
            <p:cNvSpPr/>
            <p:nvPr/>
          </p:nvSpPr>
          <p:spPr>
            <a:xfrm>
              <a:off x="5148791" y="5104088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7" name="Curved Connector 36"/>
            <p:cNvCxnSpPr>
              <a:stCxn id="19" idx="2"/>
              <a:endCxn id="34" idx="6"/>
            </p:cNvCxnSpPr>
            <p:nvPr/>
          </p:nvCxnSpPr>
          <p:spPr>
            <a:xfrm rot="10800000">
              <a:off x="5612255" y="5335821"/>
              <a:ext cx="1834469" cy="64045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002780" y="2398081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misses</a:t>
            </a:r>
            <a:r>
              <a:rPr lang="en-US" sz="2800" b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Y, B, and O tokens</a:t>
            </a:r>
          </a:p>
        </p:txBody>
      </p:sp>
    </p:spTree>
    <p:extLst>
      <p:ext uri="{BB962C8B-B14F-4D97-AF65-F5344CB8AC3E}">
        <p14:creationId xmlns:p14="http://schemas.microsoft.com/office/powerpoint/2010/main" val="20007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6" grpId="0"/>
      <p:bldP spid="28" grpId="0" animBg="1"/>
      <p:bldP spid="32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96258"/>
            <a:ext cx="8763000" cy="846262"/>
          </a:xfrm>
        </p:spPr>
        <p:txBody>
          <a:bodyPr>
            <a:normAutofit/>
          </a:bodyPr>
          <a:lstStyle/>
          <a:p>
            <a:r>
              <a:rPr lang="en-US" dirty="0" smtClean="0"/>
              <a:t>P snapshots,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  <a:r>
              <a:rPr lang="en-US" smtClean="0"/>
              <a:t>sends Y</a:t>
            </a:r>
            <a:endParaRPr lang="en-US" dirty="0" smtClean="0"/>
          </a:p>
          <a:p>
            <a:r>
              <a:rPr lang="en-US" dirty="0" smtClean="0"/>
              <a:t>Q receives Y, </a:t>
            </a:r>
            <a:r>
              <a:rPr lang="en-US" b="1" dirty="0" smtClean="0"/>
              <a:t>then</a:t>
            </a:r>
            <a:r>
              <a:rPr lang="en-US" dirty="0" smtClean="0"/>
              <a:t> snapshots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Duplicated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20849" y="4174918"/>
            <a:ext cx="2476922" cy="463463"/>
            <a:chOff x="1743927" y="4052949"/>
            <a:chExt cx="2476922" cy="463463"/>
          </a:xfrm>
        </p:grpSpPr>
        <p:sp>
          <p:nvSpPr>
            <p:cNvPr id="27" name="Oval 26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8" name="Curved Connector 27"/>
            <p:cNvCxnSpPr>
              <a:stCxn id="24" idx="6"/>
            </p:cNvCxnSpPr>
            <p:nvPr/>
          </p:nvCxnSpPr>
          <p:spPr>
            <a:xfrm>
              <a:off x="1743927" y="4162712"/>
              <a:ext cx="2013459" cy="12197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98116" y="6076142"/>
            <a:ext cx="332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Q =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{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1098" y="2754996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duplicates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Y token</a:t>
            </a:r>
          </a:p>
        </p:txBody>
      </p:sp>
    </p:spTree>
    <p:extLst>
      <p:ext uri="{BB962C8B-B14F-4D97-AF65-F5344CB8AC3E}">
        <p14:creationId xmlns:p14="http://schemas.microsoft.com/office/powerpoint/2010/main" val="198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9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went wrong?  We should have captured the state of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as well</a:t>
            </a:r>
          </a:p>
          <a:p>
            <a:endParaRPr lang="en-US" dirty="0"/>
          </a:p>
          <a:p>
            <a:r>
              <a:rPr lang="en-US" dirty="0" smtClean="0"/>
              <a:t>Let’s send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marker message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track this state</a:t>
            </a:r>
          </a:p>
          <a:p>
            <a:pPr lvl="1"/>
            <a:r>
              <a:rPr lang="en-US" dirty="0" smtClean="0"/>
              <a:t>Distinct from other messages</a:t>
            </a:r>
          </a:p>
          <a:p>
            <a:pPr lvl="1"/>
            <a:r>
              <a:rPr lang="en-US" dirty="0" smtClean="0"/>
              <a:t>Channels deliver marker and other messages FIFO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“Marker”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designate one node (say </a:t>
            </a:r>
            <a:r>
              <a:rPr lang="en-US" sz="2800" b="1" dirty="0"/>
              <a:t>P</a:t>
            </a:r>
            <a:r>
              <a:rPr lang="en-US" sz="2800" dirty="0"/>
              <a:t>)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en-US" sz="2800" b="1" dirty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snapshot</a:t>
            </a:r>
          </a:p>
          <a:p>
            <a:pPr lvl="1"/>
            <a:r>
              <a:rPr lang="en-US" sz="2800" dirty="0" smtClean="0"/>
              <a:t>Without any steps in between, </a:t>
            </a:r>
            <a:r>
              <a:rPr lang="en-US" sz="2800" b="1" dirty="0" smtClean="0"/>
              <a:t>P: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Records its local state (“snapshots”)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Sends a marker on each outbound channel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Nodes remember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whether they have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snapshotted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On receiving a marker, </a:t>
            </a:r>
            <a:r>
              <a:rPr lang="en-US" sz="2800" dirty="0" smtClean="0"/>
              <a:t>a </a:t>
            </a:r>
            <a:r>
              <a:rPr lang="en-US" sz="2800" b="1" dirty="0" smtClean="0"/>
              <a:t>non-snapshotted</a:t>
            </a:r>
            <a:r>
              <a:rPr lang="en-US" sz="2800" dirty="0" smtClean="0"/>
              <a:t> node performs steps (1) and (2)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Chandy-Lamport algorithm: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 smtClean="0"/>
              <a:t>P </a:t>
            </a:r>
            <a:r>
              <a:rPr lang="en-US" b="1" dirty="0" smtClean="0"/>
              <a:t>snapshots and sends marker,</a:t>
            </a:r>
            <a:r>
              <a:rPr lang="en-US" dirty="0" smtClean="0"/>
              <a:t> </a:t>
            </a:r>
            <a:r>
              <a:rPr lang="en-US" b="1" dirty="0" smtClean="0"/>
              <a:t>then</a:t>
            </a:r>
            <a:r>
              <a:rPr lang="en-US" dirty="0" smtClean="0"/>
              <a:t> sends Y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Send Rule: </a:t>
            </a:r>
            <a:r>
              <a:rPr lang="en-US" dirty="0" smtClean="0"/>
              <a:t>Send marker on all outgoing channels</a:t>
            </a:r>
          </a:p>
          <a:p>
            <a:pPr lvl="1"/>
            <a:r>
              <a:rPr lang="en-US" b="1" dirty="0" smtClean="0"/>
              <a:t>Immediately</a:t>
            </a:r>
            <a:r>
              <a:rPr lang="en-US" dirty="0" smtClean="0"/>
              <a:t>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snapshot</a:t>
            </a:r>
            <a:endParaRPr lang="en-US" dirty="0" smtClean="0"/>
          </a:p>
          <a:p>
            <a:pPr lvl="1"/>
            <a:r>
              <a:rPr lang="en-US" b="1" dirty="0" smtClean="0"/>
              <a:t>Before</a:t>
            </a:r>
            <a:r>
              <a:rPr lang="en-US" dirty="0" smtClean="0"/>
              <a:t> sending any </a:t>
            </a:r>
            <a:r>
              <a:rPr lang="en-US" b="1" dirty="0" smtClean="0"/>
              <a:t>further</a:t>
            </a:r>
            <a:r>
              <a:rPr lang="en-US" dirty="0" smtClean="0"/>
              <a:t> </a:t>
            </a:r>
            <a:r>
              <a:rPr lang="en-US" b="1" dirty="0" smtClean="0"/>
              <a:t>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Chandy-Lamport: Sending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300" y="6079731"/>
            <a:ext cx="304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snap:</a:t>
            </a:r>
            <a:r>
              <a:rPr lang="en-US" sz="2800" smtClean="0">
                <a:latin typeface="Arial" charset="0"/>
                <a:ea typeface="Arial" charset="0"/>
                <a:cs typeface="Arial" charset="0"/>
                <a:sym typeface="Wingdings"/>
              </a:rPr>
              <a:t> P = {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2934" y="3875293"/>
            <a:ext cx="3581759" cy="643423"/>
            <a:chOff x="1462934" y="3875293"/>
            <a:chExt cx="3581759" cy="643423"/>
          </a:xfrm>
        </p:grpSpPr>
        <p:sp>
          <p:nvSpPr>
            <p:cNvPr id="6" name="TextBox 5"/>
            <p:cNvSpPr txBox="1"/>
            <p:nvPr/>
          </p:nvSpPr>
          <p:spPr>
            <a:xfrm>
              <a:off x="4454467" y="39339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  <p:cxnSp>
          <p:nvCxnSpPr>
            <p:cNvPr id="31" name="Curved Connector 30"/>
            <p:cNvCxnSpPr>
              <a:endCxn id="6" idx="1"/>
            </p:cNvCxnSpPr>
            <p:nvPr/>
          </p:nvCxnSpPr>
          <p:spPr>
            <a:xfrm>
              <a:off x="1462934" y="3875293"/>
              <a:ext cx="2991533" cy="3510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7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62" t="937" b="1654"/>
          <a:stretch/>
        </p:blipFill>
        <p:spPr>
          <a:xfrm>
            <a:off x="654467" y="1533998"/>
            <a:ext cx="3342440" cy="475044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351" r="1363"/>
          <a:stretch/>
        </p:blipFill>
        <p:spPr>
          <a:xfrm>
            <a:off x="4648200" y="2359743"/>
            <a:ext cx="4264025" cy="30989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Distributed discussion board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3600000">
            <a:off x="1210565" y="3147218"/>
            <a:ext cx="2230244" cy="152400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Happens-Before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7441580" y="3248722"/>
            <a:ext cx="676507" cy="1011044"/>
          </a:xfrm>
          <a:prstGeom prst="upDown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1"/>
                </a:solidFill>
                <a:latin typeface="+mn-lt"/>
              </a:rPr>
              <a:t>OK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8025160" y="4259766"/>
            <a:ext cx="676507" cy="1011044"/>
          </a:xfrm>
          <a:prstGeom prst="upDown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1"/>
                </a:solidFill>
                <a:latin typeface="+mn-lt"/>
              </a:rPr>
              <a:t>OK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5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 smtClean="0"/>
              <a:t>At the same time, Q sends orange token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</a:p>
          <a:p>
            <a:r>
              <a:rPr lang="en-US" dirty="0" smtClean="0"/>
              <a:t>Then, Q receives marker </a:t>
            </a:r>
            <a:r>
              <a:rPr lang="en-US" dirty="0"/>
              <a:t>▲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Receive Rule (if not yet snapshotted)</a:t>
            </a:r>
          </a:p>
          <a:p>
            <a:pPr lvl="1"/>
            <a:r>
              <a:rPr lang="en-US" sz="2400" dirty="0" smtClean="0"/>
              <a:t>On receiving marker on channel </a:t>
            </a:r>
            <a:r>
              <a:rPr lang="en-US" sz="2400" b="1" i="1" dirty="0" smtClean="0"/>
              <a:t>c </a:t>
            </a:r>
            <a:r>
              <a:rPr lang="en-US" sz="2400" dirty="0" smtClean="0"/>
              <a:t>record </a:t>
            </a:r>
            <a:r>
              <a:rPr lang="en-US" sz="2400" i="1" dirty="0" smtClean="0"/>
              <a:t>c</a:t>
            </a:r>
            <a:r>
              <a:rPr lang="en-US" sz="2400" dirty="0" smtClean="0"/>
              <a:t>’s state as </a:t>
            </a:r>
            <a:r>
              <a:rPr lang="en-US" sz="2400" b="1" dirty="0" smtClean="0"/>
              <a:t>empty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Chandy-Lamport: Receiving process (1/2)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  <a:sym typeface="Wingdings"/>
              </a:rPr>
              <a:t>P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467" y="393394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57386" y="5102833"/>
            <a:ext cx="3689337" cy="463463"/>
            <a:chOff x="3757386" y="5102833"/>
            <a:chExt cx="3689337" cy="463463"/>
          </a:xfrm>
        </p:grpSpPr>
        <p:sp>
          <p:nvSpPr>
            <p:cNvPr id="26" name="Oval 25"/>
            <p:cNvSpPr/>
            <p:nvPr/>
          </p:nvSpPr>
          <p:spPr>
            <a:xfrm>
              <a:off x="3757386" y="51028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7" name="Curved Connector 26"/>
            <p:cNvCxnSpPr>
              <a:stCxn id="19" idx="2"/>
              <a:endCxn id="26" idx="6"/>
            </p:cNvCxnSpPr>
            <p:nvPr/>
          </p:nvCxnSpPr>
          <p:spPr>
            <a:xfrm rot="10800000">
              <a:off x="4220849" y="5334565"/>
              <a:ext cx="3225874" cy="653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44693" y="4172249"/>
            <a:ext cx="1708527" cy="584775"/>
            <a:chOff x="5044693" y="4172249"/>
            <a:chExt cx="1708527" cy="584775"/>
          </a:xfrm>
        </p:grpSpPr>
        <p:cxnSp>
          <p:nvCxnSpPr>
            <p:cNvPr id="29" name="Curved Connector 28"/>
            <p:cNvCxnSpPr>
              <a:stCxn id="6" idx="3"/>
              <a:endCxn id="32" idx="1"/>
            </p:cNvCxnSpPr>
            <p:nvPr/>
          </p:nvCxnSpPr>
          <p:spPr>
            <a:xfrm>
              <a:off x="5044693" y="4226329"/>
              <a:ext cx="1118301" cy="2383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62994" y="4172249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04066" y="6087351"/>
            <a:ext cx="245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  <a:sym typeface="Wingdings"/>
              </a:rPr>
              <a:t>Q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9378" y="3282416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  <a:sym typeface="Wingdings"/>
              </a:rPr>
              <a:t>channel(P,Q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Wingdings"/>
              </a:rPr>
              <a:t>) = { }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37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1975401"/>
          </a:xfrm>
        </p:spPr>
        <p:txBody>
          <a:bodyPr>
            <a:normAutofit/>
          </a:bodyPr>
          <a:lstStyle/>
          <a:p>
            <a:r>
              <a:rPr lang="en-US" dirty="0" smtClean="0"/>
              <a:t>Q sends marker to P</a:t>
            </a:r>
          </a:p>
          <a:p>
            <a:r>
              <a:rPr lang="en-US" dirty="0" smtClean="0"/>
              <a:t>P receives orange token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/>
              <a:t>, then marker </a:t>
            </a:r>
            <a:r>
              <a:rPr lang="en-US" dirty="0"/>
              <a:t>▲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Receive Rule (if already snapshotted):</a:t>
            </a:r>
          </a:p>
          <a:p>
            <a:pPr lvl="1"/>
            <a:r>
              <a:rPr lang="en-US" sz="2400" dirty="0" smtClean="0"/>
              <a:t>On receiving marker on </a:t>
            </a:r>
            <a:r>
              <a:rPr lang="en-US" sz="2400" b="1" i="1" dirty="0" smtClean="0"/>
              <a:t>c </a:t>
            </a:r>
            <a:r>
              <a:rPr lang="en-US" sz="2400" dirty="0" smtClean="0"/>
              <a:t>record </a:t>
            </a:r>
            <a:r>
              <a:rPr lang="en-US" sz="2400" i="1" dirty="0" smtClean="0"/>
              <a:t>c</a:t>
            </a:r>
            <a:r>
              <a:rPr lang="en-US" sz="2400" dirty="0" smtClean="0"/>
              <a:t>’s state: </a:t>
            </a:r>
            <a:r>
              <a:rPr lang="en-US" sz="2400" b="1" dirty="0" smtClean="0"/>
              <a:t>all msgs from 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since snapshot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Chandy-Lamport: Receiving process (2/2)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smtClean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Q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666" y="6088448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57386" y="51028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7013" y="6082399"/>
            <a:ext cx="245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= {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4608" y="501494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cxnSp>
        <p:nvCxnSpPr>
          <p:cNvPr id="28" name="Curved Connector 27"/>
          <p:cNvCxnSpPr>
            <a:endCxn id="25" idx="3"/>
          </p:cNvCxnSpPr>
          <p:nvPr/>
        </p:nvCxnSpPr>
        <p:spPr>
          <a:xfrm rot="5400000">
            <a:off x="5496318" y="4345541"/>
            <a:ext cx="550306" cy="1373273"/>
          </a:xfrm>
          <a:prstGeom prst="curved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937254" y="4337031"/>
            <a:ext cx="2820133" cy="997534"/>
            <a:chOff x="937254" y="4337031"/>
            <a:chExt cx="2820133" cy="997534"/>
          </a:xfrm>
        </p:grpSpPr>
        <p:cxnSp>
          <p:nvCxnSpPr>
            <p:cNvPr id="31" name="Curved Connector 30"/>
            <p:cNvCxnSpPr>
              <a:stCxn id="26" idx="2"/>
              <a:endCxn id="36" idx="6"/>
            </p:cNvCxnSpPr>
            <p:nvPr/>
          </p:nvCxnSpPr>
          <p:spPr>
            <a:xfrm rot="10800000">
              <a:off x="1400718" y="4568763"/>
              <a:ext cx="2356669" cy="7658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937254" y="4337031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34303" y="4232960"/>
            <a:ext cx="2760305" cy="1074371"/>
            <a:chOff x="1734303" y="4232960"/>
            <a:chExt cx="2760305" cy="1074371"/>
          </a:xfrm>
        </p:grpSpPr>
        <p:cxnSp>
          <p:nvCxnSpPr>
            <p:cNvPr id="38" name="Curved Connector 37"/>
            <p:cNvCxnSpPr>
              <a:stCxn id="25" idx="1"/>
            </p:cNvCxnSpPr>
            <p:nvPr/>
          </p:nvCxnSpPr>
          <p:spPr>
            <a:xfrm rot="10800000">
              <a:off x="2206764" y="4525350"/>
              <a:ext cx="2287844" cy="781981"/>
            </a:xfrm>
            <a:prstGeom prst="curvedConnector3">
              <a:avLst>
                <a:gd name="adj1" fmla="val 68652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34303" y="4232960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69379" y="3303991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Wingdings"/>
              </a:rPr>
              <a:t>channel(P,Q) = { }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792" y="5951652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Wingdings"/>
              </a:rPr>
              <a:t>channel(Q,P) = {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8900000">
            <a:off x="5254210" y="6421045"/>
            <a:ext cx="396240" cy="35260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4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45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b="1" dirty="0" smtClean="0">
                <a:solidFill>
                  <a:schemeClr val="tx1"/>
                </a:solidFill>
              </a:rPr>
              <a:t>Distributed algorithm: </a:t>
            </a:r>
            <a:r>
              <a:rPr lang="en-US" altLang="x-none" dirty="0" smtClean="0">
                <a:solidFill>
                  <a:schemeClr val="tx1"/>
                </a:solidFill>
              </a:rPr>
              <a:t>No one process decides when it terminates</a:t>
            </a:r>
          </a:p>
          <a:p>
            <a:endParaRPr lang="en-US" altLang="x-none" dirty="0"/>
          </a:p>
          <a:p>
            <a:r>
              <a:rPr lang="en-US" altLang="x-none" dirty="0" smtClean="0">
                <a:solidFill>
                  <a:schemeClr val="tx1"/>
                </a:solidFill>
              </a:rPr>
              <a:t>Eventually, all processes </a:t>
            </a:r>
            <a:r>
              <a:rPr lang="en-US" altLang="x-none" dirty="0">
                <a:solidFill>
                  <a:schemeClr val="tx1"/>
                </a:solidFill>
              </a:rPr>
              <a:t>have received a marker (and recorded their own state</a:t>
            </a:r>
            <a:r>
              <a:rPr lang="en-US" altLang="x-none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All processes have received a marker on all the </a:t>
            </a:r>
            <a:r>
              <a:rPr lang="en-US" altLang="x-none" i="1" dirty="0" smtClean="0">
                <a:solidFill>
                  <a:schemeClr val="tx1"/>
                </a:solidFill>
              </a:rPr>
              <a:t>N–</a:t>
            </a:r>
            <a:r>
              <a:rPr lang="en-US" altLang="x-none" dirty="0" smtClean="0">
                <a:solidFill>
                  <a:schemeClr val="tx1"/>
                </a:solidFill>
              </a:rPr>
              <a:t>1 </a:t>
            </a:r>
            <a:r>
              <a:rPr lang="en-US" altLang="x-none" dirty="0">
                <a:solidFill>
                  <a:schemeClr val="tx1"/>
                </a:solidFill>
              </a:rPr>
              <a:t>incoming channels (and recorded their states</a:t>
            </a:r>
            <a:r>
              <a:rPr lang="en-US" altLang="x-none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Later, a central server can </a:t>
            </a:r>
            <a:r>
              <a:rPr lang="en-US" altLang="x-none" b="1" dirty="0">
                <a:solidFill>
                  <a:schemeClr val="tx1"/>
                </a:solidFill>
              </a:rPr>
              <a:t>gather the </a:t>
            </a:r>
            <a:r>
              <a:rPr lang="en-US" altLang="x-none" b="1" dirty="0" smtClean="0">
                <a:solidFill>
                  <a:schemeClr val="tx1"/>
                </a:solidFill>
              </a:rPr>
              <a:t>local states </a:t>
            </a:r>
            <a:r>
              <a:rPr lang="en-US" altLang="x-none" dirty="0">
                <a:solidFill>
                  <a:schemeClr val="tx1"/>
                </a:solidFill>
              </a:rPr>
              <a:t>to build a global snapshot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Terminating a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6BED-8F3A-1447-80A5-1FC9D052AD0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Logical Time: Vector clocks</a:t>
            </a:r>
          </a:p>
          <a:p>
            <a:pPr marL="914400" lvl="1" indent="-514350"/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/>
              <a:t>Distributed Global Snapshots</a:t>
            </a:r>
          </a:p>
          <a:p>
            <a:pPr marL="914400" lvl="1" indent="-514350"/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Chandy-Lamport algorithm</a:t>
            </a:r>
          </a:p>
          <a:p>
            <a:pPr marL="914400" lvl="1" indent="-514350"/>
            <a:endParaRPr lang="en-US" alt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altLang="en-US" sz="2800" b="1" dirty="0" smtClean="0"/>
              <a:t>Reasoning about C-L: Consistent Cuts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Global </a:t>
            </a:r>
            <a:r>
              <a:rPr lang="en-US" altLang="x-none" dirty="0" smtClean="0"/>
              <a:t>states </a:t>
            </a:r>
            <a:r>
              <a:rPr lang="en-US" altLang="x-none" dirty="0"/>
              <a:t>and </a:t>
            </a:r>
            <a:r>
              <a:rPr lang="en-US" altLang="x-none" dirty="0" smtClean="0"/>
              <a:t>cuts</a:t>
            </a:r>
            <a:endParaRPr lang="en-US" altLang="x-non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Global </a:t>
            </a:r>
            <a:r>
              <a:rPr lang="en-US" altLang="x-none" b="1" i="1" dirty="0" smtClean="0">
                <a:solidFill>
                  <a:schemeClr val="accent6">
                    <a:lumMod val="75000"/>
                  </a:schemeClr>
                </a:solidFill>
              </a:rPr>
              <a:t>state </a:t>
            </a:r>
            <a:r>
              <a:rPr lang="en-US" altLang="x-none" dirty="0"/>
              <a:t>is a </a:t>
            </a:r>
            <a:r>
              <a:rPr lang="en-US" altLang="x-none" i="1" dirty="0"/>
              <a:t>n</a:t>
            </a:r>
            <a:r>
              <a:rPr lang="en-US" altLang="x-none" dirty="0"/>
              <a:t>-tuple of local </a:t>
            </a:r>
            <a:r>
              <a:rPr lang="en-US" altLang="x-none" dirty="0" smtClean="0"/>
              <a:t>states (one per process </a:t>
            </a:r>
            <a:r>
              <a:rPr lang="en-US" altLang="x-none" b="1" dirty="0" smtClean="0"/>
              <a:t>and</a:t>
            </a:r>
            <a:r>
              <a:rPr lang="en-US" altLang="x-none" dirty="0" smtClean="0"/>
              <a:t> channel)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 smtClean="0"/>
              <a:t>A </a:t>
            </a:r>
            <a:r>
              <a:rPr lang="en-US" altLang="x-none" b="1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is a subset of the global history that contains an initial prefix of each local </a:t>
            </a:r>
            <a:r>
              <a:rPr lang="en-US" altLang="x-none" dirty="0" smtClean="0"/>
              <a:t>state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Therefore every cut is a natural global </a:t>
            </a:r>
            <a:r>
              <a:rPr lang="en-US" altLang="x-none" dirty="0" smtClean="0"/>
              <a:t>state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Intuitively, a cut </a:t>
            </a:r>
            <a:r>
              <a:rPr lang="en-US" altLang="x-none" b="1" dirty="0"/>
              <a:t>partitions</a:t>
            </a:r>
            <a:r>
              <a:rPr lang="en-US" altLang="x-none" dirty="0"/>
              <a:t> the space time diagram along the time </a:t>
            </a:r>
            <a:r>
              <a:rPr lang="en-US" altLang="x-none" dirty="0" smtClean="0"/>
              <a:t>axis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b="1" i="1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 smtClean="0"/>
              <a:t>= { The </a:t>
            </a:r>
            <a:r>
              <a:rPr lang="en-US" altLang="x-none" dirty="0"/>
              <a:t>last </a:t>
            </a:r>
            <a:r>
              <a:rPr lang="en-US" altLang="x-none" b="1" dirty="0"/>
              <a:t>event</a:t>
            </a:r>
            <a:r>
              <a:rPr lang="en-US" altLang="x-none" dirty="0"/>
              <a:t> of each </a:t>
            </a:r>
            <a:r>
              <a:rPr lang="en-US" altLang="x-none" b="1" dirty="0" smtClean="0"/>
              <a:t>process,</a:t>
            </a:r>
            <a:r>
              <a:rPr lang="en-US" altLang="x-none" dirty="0" smtClean="0"/>
              <a:t> and </a:t>
            </a:r>
            <a:r>
              <a:rPr lang="en-US" altLang="x-none" b="1" dirty="0" smtClean="0"/>
              <a:t>message</a:t>
            </a:r>
            <a:r>
              <a:rPr lang="en-US" altLang="x-none" dirty="0" smtClean="0"/>
              <a:t> of each </a:t>
            </a:r>
            <a:r>
              <a:rPr lang="en-US" altLang="x-none" b="1" dirty="0" smtClean="0"/>
              <a:t>channel</a:t>
            </a:r>
            <a:r>
              <a:rPr lang="en-US" altLang="x-none" dirty="0" smtClean="0"/>
              <a:t> that is in the cut }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02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consistent cut </a:t>
            </a:r>
            <a:r>
              <a:rPr lang="en-US" dirty="0" smtClean="0"/>
              <a:t>is a cut that </a:t>
            </a:r>
            <a:r>
              <a:rPr lang="en-US" b="1" dirty="0" smtClean="0"/>
              <a:t>respects causality of events</a:t>
            </a:r>
          </a:p>
          <a:p>
            <a:endParaRPr lang="en-US" dirty="0"/>
          </a:p>
          <a:p>
            <a:r>
              <a:rPr lang="en-US" dirty="0" smtClean="0"/>
              <a:t>A cut </a:t>
            </a:r>
            <a:r>
              <a:rPr lang="en-US" b="1" dirty="0" smtClean="0"/>
              <a:t>C</a:t>
            </a:r>
            <a:r>
              <a:rPr lang="en-US" dirty="0" smtClean="0"/>
              <a:t> is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when: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each pair of events </a:t>
            </a:r>
            <a:r>
              <a:rPr lang="en-US" b="1" dirty="0" smtClean="0"/>
              <a:t>e</a:t>
            </a:r>
            <a:r>
              <a:rPr lang="en-US" dirty="0" smtClean="0"/>
              <a:t> and </a:t>
            </a:r>
            <a:r>
              <a:rPr lang="en-US" b="1" dirty="0" smtClean="0"/>
              <a:t>f</a:t>
            </a:r>
            <a:r>
              <a:rPr lang="en-US" dirty="0" smtClean="0"/>
              <a:t>, if: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 smtClean="0"/>
              <a:t>f</a:t>
            </a:r>
            <a:r>
              <a:rPr lang="en-US" dirty="0" smtClean="0"/>
              <a:t> is in the cut, 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 smtClean="0"/>
              <a:t>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f,</a:t>
            </a:r>
          </a:p>
          <a:p>
            <a:pPr lvl="1"/>
            <a:r>
              <a:rPr lang="en-US" dirty="0" smtClean="0">
                <a:sym typeface="Wingdings"/>
              </a:rPr>
              <a:t>then, event </a:t>
            </a:r>
            <a:r>
              <a:rPr lang="en-US" b="1" dirty="0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is also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in the cut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versus consistent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versus inconsistent cuts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85997" y="1638918"/>
            <a:ext cx="2543715" cy="4364576"/>
            <a:chOff x="1385997" y="1638918"/>
            <a:chExt cx="2543715" cy="4364576"/>
          </a:xfrm>
        </p:grpSpPr>
        <p:cxnSp>
          <p:nvCxnSpPr>
            <p:cNvPr id="37" name="Curved Connector 36"/>
            <p:cNvCxnSpPr/>
            <p:nvPr/>
          </p:nvCxnSpPr>
          <p:spPr>
            <a:xfrm rot="5400000">
              <a:off x="1092041" y="3200868"/>
              <a:ext cx="3659159" cy="535259"/>
            </a:xfrm>
            <a:prstGeom prst="curvedConnector3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85997" y="5295608"/>
              <a:ext cx="2543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Consistent: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 H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Wingdings"/>
                </a:rPr>
                <a:t> F and H in the cut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7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 returns a consistent cut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5377036" y="3422540"/>
            <a:ext cx="2163336" cy="837534"/>
          </a:xfrm>
          <a:prstGeom prst="wedgeRoundRectCallout">
            <a:avLst>
              <a:gd name="adj1" fmla="val -35953"/>
              <a:gd name="adj2" fmla="val 117533"/>
              <a:gd name="adj3" fmla="val 16667"/>
            </a:avLst>
          </a:prstGeom>
          <a:solidFill>
            <a:srgbClr val="FFFF00">
              <a:alpha val="82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C-L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can’t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return this cut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501" y="5986299"/>
            <a:ext cx="76452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C-L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ensures that if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is in the cut, then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is in the cut</a:t>
            </a:r>
          </a:p>
        </p:txBody>
      </p:sp>
    </p:spTree>
    <p:extLst>
      <p:ext uri="{BB962C8B-B14F-4D97-AF65-F5344CB8AC3E}">
        <p14:creationId xmlns:p14="http://schemas.microsoft.com/office/powerpoint/2010/main" val="6092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 </a:t>
            </a:r>
            <a:r>
              <a:rPr lang="en-US" dirty="0" smtClean="0">
                <a:solidFill>
                  <a:srgbClr val="FF0000"/>
                </a:solidFill>
              </a:rPr>
              <a:t>can’t</a:t>
            </a:r>
            <a:r>
              <a:rPr lang="en-US" dirty="0" smtClean="0"/>
              <a:t> return this inconsistent cut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840390" y="1687551"/>
            <a:ext cx="1426595" cy="3404839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595" h="3404839">
                <a:moveTo>
                  <a:pt x="1010283" y="3404839"/>
                </a:moveTo>
                <a:cubicBezTo>
                  <a:pt x="595829" y="2925956"/>
                  <a:pt x="181376" y="2447073"/>
                  <a:pt x="51278" y="2074127"/>
                </a:cubicBezTo>
                <a:cubicBezTo>
                  <a:pt x="-78820" y="1701181"/>
                  <a:pt x="59952" y="1372839"/>
                  <a:pt x="229698" y="1167161"/>
                </a:cubicBezTo>
                <a:cubicBezTo>
                  <a:pt x="399444" y="961483"/>
                  <a:pt x="870273" y="1034586"/>
                  <a:pt x="1069756" y="840059"/>
                </a:cubicBezTo>
                <a:cubicBezTo>
                  <a:pt x="1269239" y="645532"/>
                  <a:pt x="1347917" y="322766"/>
                  <a:pt x="1426595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900000">
            <a:off x="4070615" y="337398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snap!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76581" y="1647934"/>
            <a:ext cx="976317" cy="3360235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998021 w 1414333"/>
              <a:gd name="connsiteY0" fmla="*/ 3404839 h 3404839"/>
              <a:gd name="connsiteX1" fmla="*/ 39016 w 1414333"/>
              <a:gd name="connsiteY1" fmla="*/ 2074127 h 3404839"/>
              <a:gd name="connsiteX2" fmla="*/ 217436 w 1414333"/>
              <a:gd name="connsiteY2" fmla="*/ 1167161 h 3404839"/>
              <a:gd name="connsiteX3" fmla="*/ 507367 w 1414333"/>
              <a:gd name="connsiteY3" fmla="*/ 475786 h 3404839"/>
              <a:gd name="connsiteX4" fmla="*/ 1414333 w 1414333"/>
              <a:gd name="connsiteY4" fmla="*/ 0 h 3404839"/>
              <a:gd name="connsiteX0" fmla="*/ 1021540 w 1437852"/>
              <a:gd name="connsiteY0" fmla="*/ 3404839 h 3404839"/>
              <a:gd name="connsiteX1" fmla="*/ 62535 w 1437852"/>
              <a:gd name="connsiteY1" fmla="*/ 2074127 h 3404839"/>
              <a:gd name="connsiteX2" fmla="*/ 240955 w 1437852"/>
              <a:gd name="connsiteY2" fmla="*/ 1167161 h 3404839"/>
              <a:gd name="connsiteX3" fmla="*/ 1437852 w 1437852"/>
              <a:gd name="connsiteY3" fmla="*/ 0 h 3404839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1047680 w 1047680"/>
              <a:gd name="connsiteY0" fmla="*/ 3523785 h 3523785"/>
              <a:gd name="connsiteX1" fmla="*/ 88675 w 1047680"/>
              <a:gd name="connsiteY1" fmla="*/ 2193073 h 3523785"/>
              <a:gd name="connsiteX2" fmla="*/ 62656 w 1047680"/>
              <a:gd name="connsiteY2" fmla="*/ 1483112 h 3523785"/>
              <a:gd name="connsiteX3" fmla="*/ 267095 w 1047680"/>
              <a:gd name="connsiteY3" fmla="*/ 1286107 h 3523785"/>
              <a:gd name="connsiteX4" fmla="*/ 490119 w 1047680"/>
              <a:gd name="connsiteY4" fmla="*/ 0 h 3523785"/>
              <a:gd name="connsiteX0" fmla="*/ 1059472 w 1059472"/>
              <a:gd name="connsiteY0" fmla="*/ 3523785 h 3523785"/>
              <a:gd name="connsiteX1" fmla="*/ 100467 w 1059472"/>
              <a:gd name="connsiteY1" fmla="*/ 2193073 h 3523785"/>
              <a:gd name="connsiteX2" fmla="*/ 74448 w 1059472"/>
              <a:gd name="connsiteY2" fmla="*/ 1483112 h 3523785"/>
              <a:gd name="connsiteX3" fmla="*/ 501911 w 1059472"/>
              <a:gd name="connsiteY3" fmla="*/ 0 h 3523785"/>
              <a:gd name="connsiteX0" fmla="*/ 1026352 w 1026352"/>
              <a:gd name="connsiteY0" fmla="*/ 3523785 h 3523785"/>
              <a:gd name="connsiteX1" fmla="*/ 67347 w 1026352"/>
              <a:gd name="connsiteY1" fmla="*/ 2193073 h 3523785"/>
              <a:gd name="connsiteX2" fmla="*/ 123104 w 1026352"/>
              <a:gd name="connsiteY2" fmla="*/ 932985 h 3523785"/>
              <a:gd name="connsiteX3" fmla="*/ 468791 w 1026352"/>
              <a:gd name="connsiteY3" fmla="*/ 0 h 3523785"/>
              <a:gd name="connsiteX0" fmla="*/ 976317 w 976317"/>
              <a:gd name="connsiteY0" fmla="*/ 3523785 h 3523785"/>
              <a:gd name="connsiteX1" fmla="*/ 17312 w 976317"/>
              <a:gd name="connsiteY1" fmla="*/ 2193073 h 3523785"/>
              <a:gd name="connsiteX2" fmla="*/ 363000 w 976317"/>
              <a:gd name="connsiteY2" fmla="*/ 970156 h 3523785"/>
              <a:gd name="connsiteX3" fmla="*/ 418756 w 976317"/>
              <a:gd name="connsiteY3" fmla="*/ 0 h 3523785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360235 h 3360235"/>
              <a:gd name="connsiteX1" fmla="*/ 17312 w 976317"/>
              <a:gd name="connsiteY1" fmla="*/ 2029523 h 3360235"/>
              <a:gd name="connsiteX2" fmla="*/ 363000 w 976317"/>
              <a:gd name="connsiteY2" fmla="*/ 806606 h 3360235"/>
              <a:gd name="connsiteX3" fmla="*/ 589741 w 976317"/>
              <a:gd name="connsiteY3" fmla="*/ 0 h 336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17" h="3360235">
                <a:moveTo>
                  <a:pt x="976317" y="3360235"/>
                </a:moveTo>
                <a:cubicBezTo>
                  <a:pt x="561863" y="2881352"/>
                  <a:pt x="119532" y="2455128"/>
                  <a:pt x="17312" y="2029523"/>
                </a:cubicBezTo>
                <a:cubicBezTo>
                  <a:pt x="-84908" y="1603918"/>
                  <a:pt x="296093" y="1172118"/>
                  <a:pt x="363000" y="806606"/>
                </a:cubicBezTo>
                <a:cubicBezTo>
                  <a:pt x="429907" y="441094"/>
                  <a:pt x="545291" y="331284"/>
                  <a:pt x="589741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RPCs in Go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/>
              <a:t>Monday Topic: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Eventual Consistency &amp; Bayou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Distributed discussion board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Users join specific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discussion groups</a:t>
            </a:r>
          </a:p>
          <a:p>
            <a:pPr lvl="1" eaLnBrk="1" hangingPunct="1"/>
            <a:r>
              <a:rPr lang="en-US" dirty="0" smtClean="0"/>
              <a:t>Each user runs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on a different machine</a:t>
            </a:r>
          </a:p>
          <a:p>
            <a:pPr lvl="1" eaLnBrk="1" hangingPunct="1"/>
            <a:r>
              <a:rPr lang="en-US" dirty="0" smtClean="0"/>
              <a:t>Messages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posts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replies</a:t>
            </a:r>
            <a:r>
              <a:rPr lang="en-US" dirty="0"/>
              <a:t>)</a:t>
            </a:r>
            <a:r>
              <a:rPr lang="en-US" dirty="0" smtClean="0"/>
              <a:t> sent to all users in group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Goal: </a:t>
            </a:r>
            <a:r>
              <a:rPr lang="en-US" dirty="0" smtClean="0"/>
              <a:t>Ensure </a:t>
            </a:r>
            <a:r>
              <a:rPr lang="en-US" b="1" dirty="0" smtClean="0"/>
              <a:t>replies</a:t>
            </a:r>
            <a:r>
              <a:rPr lang="en-US" dirty="0" smtClean="0"/>
              <a:t> </a:t>
            </a:r>
            <a:r>
              <a:rPr lang="en-US" b="1" dirty="0" smtClean="0"/>
              <a:t>follow</a:t>
            </a:r>
            <a:r>
              <a:rPr lang="en-US" dirty="0" smtClean="0"/>
              <a:t> </a:t>
            </a:r>
            <a:r>
              <a:rPr lang="en-US" b="1" dirty="0" smtClean="0"/>
              <a:t>posts</a:t>
            </a:r>
          </a:p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Non-goal: </a:t>
            </a:r>
            <a:r>
              <a:rPr lang="en-US" dirty="0" smtClean="0"/>
              <a:t>Sort </a:t>
            </a:r>
            <a:r>
              <a:rPr lang="en-US" b="1" dirty="0" smtClean="0"/>
              <a:t>posts and replies chronologically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 smtClean="0"/>
              <a:t>Can Lamport Clocks help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76" y="4750420"/>
            <a:ext cx="693234" cy="8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Lamport Clock-based discussion board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9224" y="5301739"/>
            <a:ext cx="1104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73084" y="2420520"/>
            <a:ext cx="1617976" cy="1538068"/>
            <a:chOff x="1673084" y="2420520"/>
            <a:chExt cx="1617976" cy="1538068"/>
          </a:xfrm>
        </p:grpSpPr>
        <p:sp>
          <p:nvSpPr>
            <p:cNvPr id="25" name="TextBox 24"/>
            <p:cNvSpPr txBox="1"/>
            <p:nvPr/>
          </p:nvSpPr>
          <p:spPr>
            <a:xfrm>
              <a:off x="2175049" y="2873562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C(2) = 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3084" y="242052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0745" y="3558478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18031" y="3232809"/>
              <a:ext cx="0" cy="1568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49509" y="4135857"/>
            <a:ext cx="1116011" cy="494553"/>
            <a:chOff x="1049509" y="4135857"/>
            <a:chExt cx="1116011" cy="494553"/>
          </a:xfrm>
        </p:grpSpPr>
        <p:sp>
          <p:nvSpPr>
            <p:cNvPr id="32" name="TextBox 31"/>
            <p:cNvSpPr txBox="1"/>
            <p:nvPr/>
          </p:nvSpPr>
          <p:spPr>
            <a:xfrm>
              <a:off x="1049509" y="4135857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C(3) = 0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673084" y="4473514"/>
              <a:ext cx="0" cy="1568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422194" y="2070550"/>
            <a:ext cx="1101831" cy="2465773"/>
            <a:chOff x="3422194" y="2070550"/>
            <a:chExt cx="1101831" cy="2465773"/>
          </a:xfrm>
        </p:grpSpPr>
        <p:sp>
          <p:nvSpPr>
            <p:cNvPr id="26" name="Oval 25"/>
            <p:cNvSpPr/>
            <p:nvPr/>
          </p:nvSpPr>
          <p:spPr>
            <a:xfrm rot="19950626">
              <a:off x="3422194" y="3201532"/>
              <a:ext cx="185854" cy="18585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573838" y="3385871"/>
              <a:ext cx="723349" cy="115045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640450" y="2914560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Reply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549354" y="2070550"/>
              <a:ext cx="662856" cy="1141476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222391" y="1671005"/>
            <a:ext cx="4420126" cy="2871258"/>
            <a:chOff x="1222391" y="1671005"/>
            <a:chExt cx="4420126" cy="2871258"/>
          </a:xfrm>
        </p:grpSpPr>
        <p:cxnSp>
          <p:nvCxnSpPr>
            <p:cNvPr id="18" name="Straight Arrow Connector 17"/>
            <p:cNvCxnSpPr>
              <a:stCxn id="16" idx="4"/>
            </p:cNvCxnSpPr>
            <p:nvPr/>
          </p:nvCxnSpPr>
          <p:spPr>
            <a:xfrm>
              <a:off x="1358212" y="2152985"/>
              <a:ext cx="723349" cy="115045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338146" y="2133600"/>
              <a:ext cx="4304371" cy="2408663"/>
            </a:xfrm>
            <a:custGeom>
              <a:avLst/>
              <a:gdLst>
                <a:gd name="connsiteX0" fmla="*/ 0 w 4304371"/>
                <a:gd name="connsiteY0" fmla="*/ 0 h 2408663"/>
                <a:gd name="connsiteX1" fmla="*/ 706244 w 4304371"/>
                <a:gd name="connsiteY1" fmla="*/ 2066693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4371" h="2408663">
                  <a:moveTo>
                    <a:pt x="0" y="0"/>
                  </a:moveTo>
                  <a:cubicBezTo>
                    <a:pt x="66288" y="873512"/>
                    <a:pt x="407639" y="1211768"/>
                    <a:pt x="921834" y="1620645"/>
                  </a:cubicBezTo>
                  <a:cubicBezTo>
                    <a:pt x="1436029" y="2029522"/>
                    <a:pt x="2848517" y="1890753"/>
                    <a:pt x="3442010" y="1918010"/>
                  </a:cubicBezTo>
                  <a:cubicBezTo>
                    <a:pt x="4035503" y="1945267"/>
                    <a:pt x="4173034" y="2191834"/>
                    <a:pt x="4304371" y="2408663"/>
                  </a:cubicBezTo>
                </a:path>
              </a:pathLst>
            </a:custGeom>
            <a:noFill/>
            <a:ln w="60325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6423" y="1671005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Post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9950626">
              <a:off x="1222391" y="1977623"/>
              <a:ext cx="185854" cy="18585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668" y="4659377"/>
            <a:ext cx="2892138" cy="876050"/>
            <a:chOff x="3522668" y="4659377"/>
            <a:chExt cx="2892138" cy="876050"/>
          </a:xfrm>
        </p:grpSpPr>
        <p:sp>
          <p:nvSpPr>
            <p:cNvPr id="48" name="Left Brace 47"/>
            <p:cNvSpPr/>
            <p:nvPr/>
          </p:nvSpPr>
          <p:spPr>
            <a:xfrm rot="16200000">
              <a:off x="4880308" y="4076256"/>
              <a:ext cx="179088" cy="1345330"/>
            </a:xfrm>
            <a:prstGeom prst="leftBrace">
              <a:avLst>
                <a:gd name="adj1" fmla="val 31678"/>
                <a:gd name="adj2" fmla="val 50000"/>
              </a:avLst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22668" y="4827541"/>
              <a:ext cx="28921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Want: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Defer </a:t>
              </a:r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showing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Reply </a:t>
              </a:r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until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 Post </a:t>
              </a:r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arrives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87705" y="2407077"/>
            <a:ext cx="458199" cy="1447932"/>
            <a:chOff x="3787705" y="2407077"/>
            <a:chExt cx="458199" cy="1447932"/>
          </a:xfrm>
        </p:grpSpPr>
        <p:sp>
          <p:nvSpPr>
            <p:cNvPr id="29" name="TextBox 28"/>
            <p:cNvSpPr txBox="1"/>
            <p:nvPr/>
          </p:nvSpPr>
          <p:spPr>
            <a:xfrm>
              <a:off x="3787705" y="34548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18570" y="24070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Up Arrow 56"/>
          <p:cNvSpPr/>
          <p:nvPr/>
        </p:nvSpPr>
        <p:spPr>
          <a:xfrm rot="16200000">
            <a:off x="4110819" y="3454778"/>
            <a:ext cx="349405" cy="3926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Up Arrow 57"/>
          <p:cNvSpPr/>
          <p:nvPr/>
        </p:nvSpPr>
        <p:spPr>
          <a:xfrm>
            <a:off x="1498381" y="4722481"/>
            <a:ext cx="349405" cy="3926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362" y="5781131"/>
            <a:ext cx="52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Defer showing message if C(message) &gt; local clock + 1?</a:t>
            </a:r>
          </a:p>
        </p:txBody>
      </p:sp>
    </p:spTree>
    <p:extLst>
      <p:ext uri="{BB962C8B-B14F-4D97-AF65-F5344CB8AC3E}">
        <p14:creationId xmlns:p14="http://schemas.microsoft.com/office/powerpoint/2010/main" val="830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Lamport Clock-based discussion board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9224" y="5301739"/>
            <a:ext cx="1104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73084" y="2420520"/>
            <a:ext cx="1617976" cy="1538068"/>
            <a:chOff x="1673084" y="2420520"/>
            <a:chExt cx="1617976" cy="1538068"/>
          </a:xfrm>
        </p:grpSpPr>
        <p:sp>
          <p:nvSpPr>
            <p:cNvPr id="25" name="TextBox 24"/>
            <p:cNvSpPr txBox="1"/>
            <p:nvPr/>
          </p:nvSpPr>
          <p:spPr>
            <a:xfrm>
              <a:off x="2175049" y="2873562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C(2) = 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3084" y="242052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0745" y="3558478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18031" y="3232809"/>
              <a:ext cx="0" cy="1568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49509" y="4135857"/>
            <a:ext cx="1116011" cy="494553"/>
            <a:chOff x="1049509" y="4135857"/>
            <a:chExt cx="1116011" cy="494553"/>
          </a:xfrm>
        </p:grpSpPr>
        <p:sp>
          <p:nvSpPr>
            <p:cNvPr id="32" name="TextBox 31"/>
            <p:cNvSpPr txBox="1"/>
            <p:nvPr/>
          </p:nvSpPr>
          <p:spPr>
            <a:xfrm>
              <a:off x="1049509" y="4135857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C(3) = 0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673084" y="4473514"/>
              <a:ext cx="0" cy="1568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422194" y="2070550"/>
            <a:ext cx="1030498" cy="2465773"/>
            <a:chOff x="3422194" y="2070550"/>
            <a:chExt cx="1030498" cy="2465773"/>
          </a:xfrm>
        </p:grpSpPr>
        <p:sp>
          <p:nvSpPr>
            <p:cNvPr id="26" name="Oval 25"/>
            <p:cNvSpPr/>
            <p:nvPr/>
          </p:nvSpPr>
          <p:spPr>
            <a:xfrm rot="19950626">
              <a:off x="3422194" y="3201532"/>
              <a:ext cx="185854" cy="18585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573838" y="3385871"/>
              <a:ext cx="723349" cy="115045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11784" y="2914560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Post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549354" y="2070550"/>
              <a:ext cx="662856" cy="1141476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222391" y="1671005"/>
            <a:ext cx="4420126" cy="2871258"/>
            <a:chOff x="1222391" y="1671005"/>
            <a:chExt cx="4420126" cy="2871258"/>
          </a:xfrm>
        </p:grpSpPr>
        <p:cxnSp>
          <p:nvCxnSpPr>
            <p:cNvPr id="18" name="Straight Arrow Connector 17"/>
            <p:cNvCxnSpPr>
              <a:stCxn id="16" idx="4"/>
            </p:cNvCxnSpPr>
            <p:nvPr/>
          </p:nvCxnSpPr>
          <p:spPr>
            <a:xfrm>
              <a:off x="1358212" y="2152985"/>
              <a:ext cx="723349" cy="115045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338146" y="2133600"/>
              <a:ext cx="4304371" cy="2408663"/>
            </a:xfrm>
            <a:custGeom>
              <a:avLst/>
              <a:gdLst>
                <a:gd name="connsiteX0" fmla="*/ 0 w 4304371"/>
                <a:gd name="connsiteY0" fmla="*/ 0 h 2408663"/>
                <a:gd name="connsiteX1" fmla="*/ 706244 w 4304371"/>
                <a:gd name="connsiteY1" fmla="*/ 2066693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  <a:gd name="connsiteX0" fmla="*/ 0 w 4304371"/>
                <a:gd name="connsiteY0" fmla="*/ 0 h 2408663"/>
                <a:gd name="connsiteX1" fmla="*/ 921834 w 4304371"/>
                <a:gd name="connsiteY1" fmla="*/ 1620645 h 2408663"/>
                <a:gd name="connsiteX2" fmla="*/ 3442010 w 4304371"/>
                <a:gd name="connsiteY2" fmla="*/ 1918010 h 2408663"/>
                <a:gd name="connsiteX3" fmla="*/ 4304371 w 4304371"/>
                <a:gd name="connsiteY3" fmla="*/ 2408663 h 240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4371" h="2408663">
                  <a:moveTo>
                    <a:pt x="0" y="0"/>
                  </a:moveTo>
                  <a:cubicBezTo>
                    <a:pt x="66288" y="873512"/>
                    <a:pt x="407639" y="1211768"/>
                    <a:pt x="921834" y="1620645"/>
                  </a:cubicBezTo>
                  <a:cubicBezTo>
                    <a:pt x="1436029" y="2029522"/>
                    <a:pt x="2848517" y="1890753"/>
                    <a:pt x="3442010" y="1918010"/>
                  </a:cubicBezTo>
                  <a:cubicBezTo>
                    <a:pt x="4035503" y="1945267"/>
                    <a:pt x="4173034" y="2191834"/>
                    <a:pt x="4304371" y="2408663"/>
                  </a:cubicBezTo>
                </a:path>
              </a:pathLst>
            </a:custGeom>
            <a:noFill/>
            <a:ln w="60325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6423" y="1671005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Post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9950626">
              <a:off x="1222391" y="1977623"/>
              <a:ext cx="185854" cy="18585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5804" y="4659377"/>
            <a:ext cx="2465867" cy="568274"/>
            <a:chOff x="3735804" y="4659377"/>
            <a:chExt cx="2465867" cy="568274"/>
          </a:xfrm>
        </p:grpSpPr>
        <p:sp>
          <p:nvSpPr>
            <p:cNvPr id="48" name="Left Brace 47"/>
            <p:cNvSpPr/>
            <p:nvPr/>
          </p:nvSpPr>
          <p:spPr>
            <a:xfrm rot="16200000">
              <a:off x="4880308" y="4076256"/>
              <a:ext cx="179088" cy="1345330"/>
            </a:xfrm>
            <a:prstGeom prst="leftBrace">
              <a:avLst>
                <a:gd name="adj1" fmla="val 31678"/>
                <a:gd name="adj2" fmla="val 50000"/>
              </a:avLst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5804" y="4827541"/>
              <a:ext cx="246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Want: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Don’t defer!</a:t>
              </a:r>
              <a:endParaRPr lang="en-US" b="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87705" y="2407077"/>
            <a:ext cx="458199" cy="1447932"/>
            <a:chOff x="3787705" y="2407077"/>
            <a:chExt cx="458199" cy="1447932"/>
          </a:xfrm>
        </p:grpSpPr>
        <p:sp>
          <p:nvSpPr>
            <p:cNvPr id="29" name="TextBox 28"/>
            <p:cNvSpPr txBox="1"/>
            <p:nvPr/>
          </p:nvSpPr>
          <p:spPr>
            <a:xfrm>
              <a:off x="3787705" y="34548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18570" y="24070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Up Arrow 56"/>
          <p:cNvSpPr/>
          <p:nvPr/>
        </p:nvSpPr>
        <p:spPr>
          <a:xfrm rot="16200000">
            <a:off x="4110819" y="3454778"/>
            <a:ext cx="349405" cy="3926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Up Arrow 57"/>
          <p:cNvSpPr/>
          <p:nvPr/>
        </p:nvSpPr>
        <p:spPr>
          <a:xfrm>
            <a:off x="1498381" y="4722481"/>
            <a:ext cx="349405" cy="3926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362" y="5781131"/>
            <a:ext cx="52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No!  Gap could be due to other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independent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posts</a:t>
            </a:r>
          </a:p>
        </p:txBody>
      </p:sp>
    </p:spTree>
    <p:extLst>
      <p:ext uri="{BB962C8B-B14F-4D97-AF65-F5344CB8AC3E}">
        <p14:creationId xmlns:p14="http://schemas.microsoft.com/office/powerpoint/2010/main" val="18886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Problem generalizes: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eplies to replies to posts </a:t>
            </a:r>
            <a:r>
              <a:rPr lang="en-US" dirty="0" smtClean="0"/>
              <a:t>intermingle with </a:t>
            </a:r>
            <a:r>
              <a:rPr lang="en-US" b="1" dirty="0" smtClean="0"/>
              <a:t>replies to posts</a:t>
            </a:r>
          </a:p>
          <a:p>
            <a:endParaRPr lang="en-US" dirty="0"/>
          </a:p>
          <a:p>
            <a:r>
              <a:rPr lang="en-US" dirty="0" smtClean="0"/>
              <a:t>Lamport clock timestamps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don’t capture causality</a:t>
            </a:r>
          </a:p>
          <a:p>
            <a:endParaRPr lang="en-US" b="1" dirty="0"/>
          </a:p>
          <a:p>
            <a:r>
              <a:rPr lang="en-US" dirty="0" smtClean="0"/>
              <a:t>Given two timestamps C(</a:t>
            </a:r>
            <a:r>
              <a:rPr lang="en-US" b="1" dirty="0" smtClean="0"/>
              <a:t>a</a:t>
            </a:r>
            <a:r>
              <a:rPr lang="en-US" dirty="0" smtClean="0"/>
              <a:t>) and C(</a:t>
            </a:r>
            <a:r>
              <a:rPr lang="en-US" b="1" dirty="0" smtClean="0"/>
              <a:t>z</a:t>
            </a:r>
            <a:r>
              <a:rPr lang="en-US" dirty="0" smtClean="0"/>
              <a:t>), want to know whether there’s a chain of events linking them: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b  ...  y  </a:t>
            </a:r>
            <a:r>
              <a:rPr lang="en-US" sz="2800" b="1" dirty="0" smtClean="0">
                <a:sym typeface="Wingdings"/>
              </a:rPr>
              <a:t>z</a:t>
            </a:r>
          </a:p>
          <a:p>
            <a:pPr marL="0" indent="0" algn="ctr">
              <a:buNone/>
            </a:pPr>
            <a:endParaRPr lang="en-US" sz="2800" b="1" dirty="0">
              <a:sym typeface="Wingdings"/>
            </a:endParaRPr>
          </a:p>
          <a:p>
            <a:r>
              <a:rPr lang="en-US" sz="2400" b="1" dirty="0" smtClean="0"/>
              <a:t>Chain of events </a:t>
            </a:r>
            <a:r>
              <a:rPr lang="en-US" sz="2400" dirty="0" smtClean="0"/>
              <a:t>captures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replies to posts </a:t>
            </a:r>
            <a:r>
              <a:rPr lang="en-US" sz="2400" dirty="0" smtClean="0"/>
              <a:t>in our example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Lamport Clocks and causality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 integer </a:t>
            </a:r>
            <a:r>
              <a:rPr lang="en-US" altLang="en-US" b="1" dirty="0" smtClean="0">
                <a:solidFill>
                  <a:srgbClr val="FF0000"/>
                </a:solidFill>
              </a:rPr>
              <a:t>can’t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order events in </a:t>
            </a:r>
            <a:r>
              <a:rPr lang="en-US" altLang="en-US" b="1" dirty="0" smtClean="0"/>
              <a:t>more than one </a:t>
            </a:r>
            <a:r>
              <a:rPr lang="en-US" altLang="en-US" dirty="0" smtClean="0"/>
              <a:t>process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So,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Vector Clock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(VC)</a:t>
            </a:r>
            <a:r>
              <a:rPr lang="en-US" altLang="en-US" dirty="0" smtClean="0"/>
              <a:t> is a </a:t>
            </a:r>
            <a:r>
              <a:rPr lang="en-US" altLang="en-US" b="1" dirty="0" smtClean="0">
                <a:solidFill>
                  <a:srgbClr val="0070C0"/>
                </a:solidFill>
              </a:rPr>
              <a:t>vector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 smtClean="0"/>
              <a:t>of integers, </a:t>
            </a:r>
            <a:r>
              <a:rPr lang="en-US" altLang="en-US" b="1" dirty="0" smtClean="0">
                <a:solidFill>
                  <a:srgbClr val="0070C0"/>
                </a:solidFill>
              </a:rPr>
              <a:t>one entry for each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dirty="0" smtClean="0"/>
              <a:t>process in the </a:t>
            </a:r>
            <a:r>
              <a:rPr lang="en-US" altLang="en-US" b="1" dirty="0" smtClean="0"/>
              <a:t>entire distributed system</a:t>
            </a:r>
          </a:p>
          <a:p>
            <a:endParaRPr lang="en-US" altLang="en-US" dirty="0"/>
          </a:p>
          <a:p>
            <a:pPr lvl="1"/>
            <a:r>
              <a:rPr lang="en-US" altLang="en-US" dirty="0" smtClean="0"/>
              <a:t>Label event 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 with </a:t>
            </a:r>
            <a:r>
              <a:rPr lang="en-US" altLang="en-US" i="1" dirty="0" smtClean="0"/>
              <a:t>VC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) = [</a:t>
            </a:r>
            <a:r>
              <a:rPr lang="en-US" altLang="en-US" i="1" dirty="0" smtClean="0"/>
              <a:t>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…,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n</a:t>
            </a:r>
            <a:r>
              <a:rPr lang="en-US" altLang="en-US" dirty="0" smtClean="0"/>
              <a:t>]</a:t>
            </a:r>
          </a:p>
          <a:p>
            <a:pPr lvl="2"/>
            <a:endParaRPr lang="en-US" altLang="en-US" spc="0" dirty="0" smtClean="0"/>
          </a:p>
          <a:p>
            <a:pPr lvl="2"/>
            <a:r>
              <a:rPr lang="en-US" altLang="en-US" spc="0" dirty="0" smtClean="0"/>
              <a:t>Each entry </a:t>
            </a:r>
            <a:r>
              <a:rPr lang="en-US" altLang="en-US" b="1" i="1" spc="0" dirty="0" err="1" smtClean="0"/>
              <a:t>c</a:t>
            </a:r>
            <a:r>
              <a:rPr lang="en-US" altLang="en-US" b="1" i="1" spc="0" baseline="-25000" dirty="0" err="1" smtClean="0"/>
              <a:t>k</a:t>
            </a:r>
            <a:r>
              <a:rPr lang="en-US" altLang="en-US" spc="0" dirty="0" smtClean="0"/>
              <a:t> is a </a:t>
            </a:r>
            <a:r>
              <a:rPr lang="en-US" altLang="en-US" b="1" spc="0" dirty="0" smtClean="0">
                <a:solidFill>
                  <a:srgbClr val="0070C0"/>
                </a:solidFill>
              </a:rPr>
              <a:t>count of events</a:t>
            </a:r>
            <a:r>
              <a:rPr lang="en-US" altLang="en-US" spc="0" dirty="0" smtClean="0">
                <a:solidFill>
                  <a:srgbClr val="0070C0"/>
                </a:solidFill>
              </a:rPr>
              <a:t> </a:t>
            </a:r>
            <a:r>
              <a:rPr lang="en-US" altLang="en-US" spc="0" dirty="0" smtClean="0"/>
              <a:t>in process </a:t>
            </a:r>
            <a:r>
              <a:rPr lang="en-US" altLang="en-US" b="1" i="1" spc="0" dirty="0"/>
              <a:t>k</a:t>
            </a:r>
            <a:r>
              <a:rPr lang="en-US" altLang="en-US" spc="0" dirty="0" smtClean="0"/>
              <a:t> that </a:t>
            </a:r>
            <a:r>
              <a:rPr lang="en-US" altLang="en-US" b="1" spc="0" dirty="0" smtClean="0">
                <a:solidFill>
                  <a:srgbClr val="0070C0"/>
                </a:solidFill>
              </a:rPr>
              <a:t>causally precede </a:t>
            </a:r>
            <a:r>
              <a:rPr lang="en-US" altLang="en-US" b="1" spc="0" dirty="0" smtClean="0"/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Vector clock: Introduction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Initially</a:t>
            </a:r>
            <a:r>
              <a:rPr lang="en-US" altLang="en-US" dirty="0"/>
              <a:t>, all vectors </a:t>
            </a:r>
            <a:r>
              <a:rPr lang="en-US" altLang="en-US" dirty="0" smtClean="0"/>
              <a:t>are [0, 0, …, 0</a:t>
            </a:r>
            <a:r>
              <a:rPr lang="en-US" altLang="en-US" dirty="0"/>
              <a:t>]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Two </a:t>
            </a:r>
            <a:r>
              <a:rPr lang="en-US" altLang="en-US" b="1" dirty="0" smtClean="0"/>
              <a:t>update rules:</a:t>
            </a:r>
          </a:p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For each </a:t>
            </a:r>
            <a:r>
              <a:rPr lang="en-US" altLang="en-US" b="1" dirty="0" smtClean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</a:t>
            </a:r>
            <a:r>
              <a:rPr lang="en-US" altLang="en-US" dirty="0" smtClean="0"/>
              <a:t>local entry </a:t>
            </a:r>
            <a:r>
              <a:rPr lang="en-US" altLang="en-US" i="1" dirty="0" smtClean="0"/>
              <a:t>c</a:t>
            </a:r>
            <a:r>
              <a:rPr lang="en-US" altLang="en-US" i="1" baseline="-25000" dirty="0" smtClean="0"/>
              <a:t>i</a:t>
            </a: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</a:t>
            </a:r>
            <a:r>
              <a:rPr lang="en-US" altLang="en-US" dirty="0" smtClean="0"/>
              <a:t>vector 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</a:t>
            </a:r>
            <a:r>
              <a:rPr lang="en-US" altLang="en-US" dirty="0" smtClean="0"/>
              <a:t>each </a:t>
            </a:r>
            <a:r>
              <a:rPr lang="en-US" altLang="en-US" dirty="0"/>
              <a:t>local entry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 = max{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k</a:t>
            </a:r>
            <a:r>
              <a:rPr lang="en-US" altLang="en-US" dirty="0"/>
              <a:t>, </a:t>
            </a:r>
            <a:r>
              <a:rPr lang="en-US" altLang="en-US" i="1" dirty="0" err="1" smtClean="0"/>
              <a:t>d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}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Increment </a:t>
            </a:r>
            <a:r>
              <a:rPr lang="en-US" altLang="en-US" dirty="0" smtClean="0"/>
              <a:t>local entry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j</a:t>
            </a:r>
            <a:endParaRPr lang="en-US" alt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Vector clock: Update rules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6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prstDash val="solid"/>
          <a:headEnd type="none" w="med" len="med"/>
          <a:tailEnd type="arrow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49433</TotalTime>
  <Words>1807</Words>
  <Application>Microsoft Macintosh PowerPoint</Application>
  <PresentationFormat>On-screen Show (4:3)</PresentationFormat>
  <Paragraphs>461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ＭＳ Ｐゴシック</vt:lpstr>
      <vt:lpstr>Times New Roman</vt:lpstr>
      <vt:lpstr>Wingdings</vt:lpstr>
      <vt:lpstr>1_Office Theme</vt:lpstr>
      <vt:lpstr>Vector Clocks and  Distributed Snapshots</vt:lpstr>
      <vt:lpstr>Today</vt:lpstr>
      <vt:lpstr>Motivation: Distributed discussion board</vt:lpstr>
      <vt:lpstr>Distributed discussion board</vt:lpstr>
      <vt:lpstr>Lamport Clock-based discussion board</vt:lpstr>
      <vt:lpstr>Lamport Clock-based discussion board</vt:lpstr>
      <vt:lpstr>Lamport Clocks and causality</vt:lpstr>
      <vt:lpstr>Vector clock: Introduction</vt:lpstr>
      <vt:lpstr>Vector clock: Update rules</vt:lpstr>
      <vt:lpstr>Vector clock: Example</vt:lpstr>
      <vt:lpstr>Comparing vector timestamps</vt:lpstr>
      <vt:lpstr>Vector clocks establish causality</vt:lpstr>
      <vt:lpstr>PowerPoint Presentation</vt:lpstr>
      <vt:lpstr>VC application: Causally-ordered bulletin board system</vt:lpstr>
      <vt:lpstr>Today</vt:lpstr>
      <vt:lpstr>Distributed Snapshots</vt:lpstr>
      <vt:lpstr>Example of a global snapshot</vt:lpstr>
      <vt:lpstr>But that was easy</vt:lpstr>
      <vt:lpstr>System model</vt:lpstr>
      <vt:lpstr>Global snapshot is global state</vt:lpstr>
      <vt:lpstr>Why do we need snapshots?</vt:lpstr>
      <vt:lpstr>Just synchronize local clocks?</vt:lpstr>
      <vt:lpstr>System model: Graphical example</vt:lpstr>
      <vt:lpstr>When is inconsistency possible?</vt:lpstr>
      <vt:lpstr>Problem: Disappearing tokens</vt:lpstr>
      <vt:lpstr>Problem: Duplicated tokens</vt:lpstr>
      <vt:lpstr>Idea: “Marker” messages</vt:lpstr>
      <vt:lpstr>Chandy-Lamport algorithm: Overview</vt:lpstr>
      <vt:lpstr>Chandy-Lamport: Sending process</vt:lpstr>
      <vt:lpstr>Chandy-Lamport: Receiving process (1/2)</vt:lpstr>
      <vt:lpstr>Chandy-Lamport: Receiving process (2/2)</vt:lpstr>
      <vt:lpstr>Terminating a snapshot</vt:lpstr>
      <vt:lpstr>Today</vt:lpstr>
      <vt:lpstr>Global states and cuts</vt:lpstr>
      <vt:lpstr>Inconsistent versus consistent cuts</vt:lpstr>
      <vt:lpstr>Consistent versus inconsistent cuts</vt:lpstr>
      <vt:lpstr>C-L returns a consistent cut</vt:lpstr>
      <vt:lpstr>C-L can’t return this inconsistent cut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1912</cp:revision>
  <cp:lastPrinted>2016-10-28T12:45:27Z</cp:lastPrinted>
  <dcterms:created xsi:type="dcterms:W3CDTF">2013-10-08T01:49:25Z</dcterms:created>
  <dcterms:modified xsi:type="dcterms:W3CDTF">2017-09-27T15:54:06Z</dcterms:modified>
</cp:coreProperties>
</file>