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357" r:id="rId4"/>
    <p:sldId id="369" r:id="rId5"/>
    <p:sldId id="346" r:id="rId6"/>
    <p:sldId id="449" r:id="rId7"/>
    <p:sldId id="433" r:id="rId8"/>
    <p:sldId id="435" r:id="rId9"/>
    <p:sldId id="436" r:id="rId10"/>
    <p:sldId id="420" r:id="rId11"/>
    <p:sldId id="438" r:id="rId12"/>
    <p:sldId id="439" r:id="rId13"/>
    <p:sldId id="425" r:id="rId14"/>
    <p:sldId id="457" r:id="rId15"/>
    <p:sldId id="458" r:id="rId16"/>
    <p:sldId id="450" r:id="rId17"/>
    <p:sldId id="451" r:id="rId18"/>
    <p:sldId id="452" r:id="rId19"/>
    <p:sldId id="453" r:id="rId20"/>
    <p:sldId id="454" r:id="rId21"/>
    <p:sldId id="456" r:id="rId22"/>
    <p:sldId id="443" r:id="rId23"/>
    <p:sldId id="423" r:id="rId24"/>
    <p:sldId id="441" r:id="rId25"/>
    <p:sldId id="460" r:id="rId26"/>
    <p:sldId id="461" r:id="rId27"/>
    <p:sldId id="464" r:id="rId28"/>
    <p:sldId id="469" r:id="rId29"/>
    <p:sldId id="466" r:id="rId30"/>
    <p:sldId id="471" r:id="rId31"/>
    <p:sldId id="314" r:id="rId32"/>
    <p:sldId id="470" r:id="rId33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99"/>
    <a:srgbClr val="92D050"/>
    <a:srgbClr val="CCFFFF"/>
    <a:srgbClr val="FFCC99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81" autoAdjust="0"/>
    <p:restoredTop sz="83840" autoAdjust="0"/>
  </p:normalViewPr>
  <p:slideViewPr>
    <p:cSldViewPr snapToGrid="0">
      <p:cViewPr>
        <p:scale>
          <a:sx n="66" d="100"/>
          <a:sy n="66" d="100"/>
        </p:scale>
        <p:origin x="896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89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9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21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6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23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25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56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01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Paul </a:t>
            </a:r>
            <a:r>
              <a:rPr lang="en-US" dirty="0" err="1" smtClean="0"/>
              <a:t>Krzyzanowski</a:t>
            </a:r>
            <a:r>
              <a:rPr lang="en-US" dirty="0" smtClean="0"/>
              <a:t>, CS 417 Distributed Systems, Rutgers,</a:t>
            </a:r>
            <a:r>
              <a:rPr lang="en-US" baseline="0" dirty="0" smtClean="0"/>
              <a:t> Fall 2013.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http://www.cs.rutgers.edu/~pxk/417/notes/content/08-nas-slides-6pp.pdf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73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Paul </a:t>
            </a:r>
            <a:r>
              <a:rPr lang="en-US" dirty="0" err="1" smtClean="0"/>
              <a:t>Krzyzanowski</a:t>
            </a:r>
            <a:r>
              <a:rPr lang="en-US" dirty="0" smtClean="0"/>
              <a:t>, CS 417 Distributed Systems, Rutgers,</a:t>
            </a:r>
            <a:r>
              <a:rPr lang="en-US" baseline="0" dirty="0" smtClean="0"/>
              <a:t> Fall 2013.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http://www.cs.rutgers.edu/~pxk/417/notes/content/08-nas-slides-6pp.pdf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3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8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65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580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48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981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917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06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273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833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489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94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60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465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785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88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8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800" dirty="0" err="1" smtClean="0">
                <a:cs typeface="Times" charset="0"/>
              </a:rPr>
              <a:t>Coulouris</a:t>
            </a:r>
            <a:r>
              <a:rPr lang="en-US" sz="800" dirty="0" smtClean="0">
                <a:cs typeface="Times" charset="0"/>
              </a:rPr>
              <a:t>, </a:t>
            </a:r>
            <a:r>
              <a:rPr lang="en-US" sz="800" dirty="0" err="1" smtClean="0">
                <a:cs typeface="Times" charset="0"/>
              </a:rPr>
              <a:t>Dollimore</a:t>
            </a:r>
            <a:r>
              <a:rPr lang="en-US" sz="800" dirty="0" smtClean="0">
                <a:cs typeface="Times" charset="0"/>
              </a:rPr>
              <a:t>, </a:t>
            </a:r>
            <a:r>
              <a:rPr lang="en-US" sz="800" dirty="0" err="1" smtClean="0">
                <a:cs typeface="Times" charset="0"/>
              </a:rPr>
              <a:t>Kindberg</a:t>
            </a:r>
            <a:r>
              <a:rPr lang="en-US" sz="800" dirty="0" smtClean="0">
                <a:cs typeface="Times" charset="0"/>
              </a:rPr>
              <a:t> and Blair,  Distributed Systems: Concepts and Design   </a:t>
            </a:r>
            <a:r>
              <a:rPr lang="en-US" sz="800" dirty="0" err="1" smtClean="0">
                <a:cs typeface="Times" charset="0"/>
              </a:rPr>
              <a:t>Edn</a:t>
            </a:r>
            <a:r>
              <a:rPr lang="en-US" sz="800" dirty="0" smtClean="0">
                <a:cs typeface="Times" charset="0"/>
              </a:rPr>
              <a:t>. 5   </a:t>
            </a:r>
            <a:br>
              <a:rPr lang="en-US" sz="800" dirty="0" smtClean="0">
                <a:cs typeface="Times" charset="0"/>
              </a:rPr>
            </a:br>
            <a:r>
              <a:rPr lang="en-US" sz="800" dirty="0" smtClean="0">
                <a:cs typeface="Times" charset="0"/>
              </a:rPr>
              <a:t>©  Pearson Education 2012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53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36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8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0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35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45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</a:t>
            </a:r>
            <a:r>
              <a:rPr lang="en-US" dirty="0" err="1" smtClean="0"/>
              <a:t>dfdjfldkfd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fdf</a:t>
            </a:r>
            <a:r>
              <a:rPr lang="en-US" dirty="0" smtClean="0"/>
              <a:t> </a:t>
            </a:r>
            <a:r>
              <a:rPr lang="en-US" dirty="0" err="1" smtClean="0"/>
              <a:t>dfdf</a:t>
            </a:r>
            <a:endParaRPr lang="en-US" dirty="0" smtClean="0"/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9/17/17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9/17/17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9/17/17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File </a:t>
            </a:r>
            <a:r>
              <a:rPr lang="en-US" dirty="0" smtClean="0"/>
              <a:t>Systems:</a:t>
            </a:r>
            <a:br>
              <a:rPr lang="en-US" dirty="0" smtClean="0"/>
            </a:br>
            <a:r>
              <a:rPr lang="en-US" b="0" dirty="0"/>
              <a:t>N</a:t>
            </a:r>
            <a:r>
              <a:rPr lang="en-US" b="0" dirty="0" smtClean="0"/>
              <a:t>aming</a:t>
            </a:r>
            <a:r>
              <a:rPr lang="en-US" b="0" dirty="0"/>
              <a:t>, cache control, </a:t>
            </a:r>
            <a:r>
              <a:rPr lang="en-US" b="0" dirty="0" smtClean="0"/>
              <a:t>consistency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Michael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81800" y="6635547"/>
            <a:ext cx="2133600" cy="212725"/>
          </a:xfrm>
        </p:spPr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pathnames in </a:t>
            </a:r>
            <a:r>
              <a:rPr lang="en-US" dirty="0" err="1" smtClean="0"/>
              <a:t>syscalls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513872" y="4744435"/>
            <a:ext cx="8237851" cy="1716015"/>
          </a:xfrm>
        </p:spPr>
        <p:txBody>
          <a:bodyPr>
            <a:noAutofit/>
          </a:bodyPr>
          <a:lstStyle/>
          <a:p>
            <a:r>
              <a:rPr lang="en-US" sz="2800" dirty="0" smtClean="0"/>
              <a:t>Should read refer to current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dir1/f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 smtClean="0"/>
              <a:t>or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dir2/f </a:t>
            </a:r>
            <a:r>
              <a:rPr lang="en-US" sz="2800" dirty="0" smtClean="0"/>
              <a:t>?</a:t>
            </a:r>
          </a:p>
          <a:p>
            <a:pPr>
              <a:spcBef>
                <a:spcPts val="2000"/>
              </a:spcBef>
            </a:pPr>
            <a:r>
              <a:rPr lang="en-US" sz="2800" dirty="0" smtClean="0"/>
              <a:t>In UNIX, it’s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dir2/f</a:t>
            </a:r>
            <a:r>
              <a:rPr lang="en-US" sz="2800" dirty="0" smtClean="0"/>
              <a:t>. How do we preserve in NFS?</a:t>
            </a:r>
            <a:endParaRPr lang="en-US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86" y="2008508"/>
            <a:ext cx="4096675" cy="22000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9147" y="1989053"/>
            <a:ext cx="4345943" cy="210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4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341469" cy="522084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= lookup(“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getattr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2800" dirty="0">
              <a:latin typeface="Courier New" charset="0"/>
              <a:ea typeface="Courier New" charset="0"/>
              <a:cs typeface="Courier New" charset="0"/>
            </a:endParaRP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Implemented as Remote Procedure Calls (RPCs)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Stateless NFS (for real)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9455"/>
            <a:ext cx="8565204" cy="1066800"/>
          </a:xfrm>
        </p:spPr>
        <p:txBody>
          <a:bodyPr/>
          <a:lstStyle/>
          <a:p>
            <a:r>
              <a:rPr lang="en-US" altLang="en-US" dirty="0" smtClean="0"/>
              <a:t>NFS File Handles (</a:t>
            </a:r>
            <a:r>
              <a:rPr lang="en-US" altLang="en-US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815830"/>
            <a:ext cx="8229600" cy="4448783"/>
          </a:xfrm>
        </p:spPr>
        <p:txBody>
          <a:bodyPr>
            <a:noAutofit/>
          </a:bodyPr>
          <a:lstStyle/>
          <a:p>
            <a:r>
              <a:rPr lang="en-US" altLang="en-US" sz="2600" dirty="0" smtClean="0"/>
              <a:t>Opaque identifier provider to client from server</a:t>
            </a:r>
          </a:p>
          <a:p>
            <a:r>
              <a:rPr lang="en-US" altLang="en-US" sz="2600" dirty="0" smtClean="0"/>
              <a:t>Includes </a:t>
            </a:r>
            <a:r>
              <a:rPr lang="en-US" altLang="en-US" sz="2600" dirty="0"/>
              <a:t>all </a:t>
            </a:r>
            <a:r>
              <a:rPr lang="en-US" altLang="en-US" sz="2600" dirty="0" smtClean="0"/>
              <a:t>info needed </a:t>
            </a:r>
            <a:r>
              <a:rPr lang="en-US" altLang="en-US" sz="2600" dirty="0"/>
              <a:t>to </a:t>
            </a:r>
            <a:r>
              <a:rPr lang="en-US" altLang="en-US" sz="2600" dirty="0" smtClean="0"/>
              <a:t>identify file/object on server</a:t>
            </a:r>
            <a:endParaRPr lang="en-US" altLang="en-US" sz="24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1" indent="0" algn="ctr">
              <a:lnSpc>
                <a:spcPct val="20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lang="en-US" altLang="en-US" sz="2400" b="1" dirty="0" smtClean="0">
                <a:latin typeface="Courier New" charset="0"/>
                <a:ea typeface="Courier New" charset="0"/>
                <a:cs typeface="Courier New" charset="0"/>
              </a:rPr>
              <a:t>volume </a:t>
            </a:r>
            <a:r>
              <a:rPr lang="en-US" altLang="en-US" sz="2400" b="1" dirty="0">
                <a:latin typeface="Courier New" charset="0"/>
                <a:ea typeface="Courier New" charset="0"/>
                <a:cs typeface="Courier New" charset="0"/>
              </a:rPr>
              <a:t>ID |  </a:t>
            </a:r>
            <a:r>
              <a:rPr lang="en-US" altLang="en-US" sz="2400" b="1" dirty="0" err="1">
                <a:latin typeface="Courier New" charset="0"/>
                <a:ea typeface="Courier New" charset="0"/>
                <a:cs typeface="Courier New" charset="0"/>
              </a:rPr>
              <a:t>inode</a:t>
            </a:r>
            <a:r>
              <a:rPr lang="en-US" altLang="en-US" sz="2400" b="1" dirty="0">
                <a:latin typeface="Courier New" charset="0"/>
                <a:ea typeface="Courier New" charset="0"/>
                <a:cs typeface="Courier New" charset="0"/>
              </a:rPr>
              <a:t> # | generation </a:t>
            </a:r>
            <a:r>
              <a:rPr lang="en-US" altLang="en-US" sz="2400" b="1" dirty="0" smtClean="0">
                <a:latin typeface="Courier New" charset="0"/>
                <a:ea typeface="Courier New" charset="0"/>
                <a:cs typeface="Courier New" charset="0"/>
              </a:rPr>
              <a:t>#</a:t>
            </a:r>
            <a:endParaRPr lang="en-US" altLang="en-US" sz="2600" dirty="0" smtClean="0"/>
          </a:p>
          <a:p>
            <a:pPr>
              <a:lnSpc>
                <a:spcPct val="200000"/>
              </a:lnSpc>
            </a:pPr>
            <a:r>
              <a:rPr lang="en-US" altLang="en-US" sz="2600" dirty="0" smtClean="0"/>
              <a:t>It’s a trick: “store” server state at the client!</a:t>
            </a:r>
          </a:p>
        </p:txBody>
      </p:sp>
    </p:spTree>
    <p:extLst>
      <p:ext uri="{BB962C8B-B14F-4D97-AF65-F5344CB8AC3E}">
        <p14:creationId xmlns:p14="http://schemas.microsoft.com/office/powerpoint/2010/main" val="107309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8048" y="4452024"/>
            <a:ext cx="7429500" cy="215954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With generation #’s, client 2 continues to interact with “correct” file, even while client 1 has changed “ f ”</a:t>
            </a:r>
          </a:p>
          <a:p>
            <a:pPr>
              <a:lnSpc>
                <a:spcPct val="120000"/>
              </a:lnSpc>
              <a:spcBef>
                <a:spcPts val="1600"/>
              </a:spcBef>
            </a:pPr>
            <a:r>
              <a:rPr lang="en-US" sz="2400" dirty="0" smtClean="0"/>
              <a:t>This versioning appears in many contexts,              e.g., MVCC (</a:t>
            </a:r>
            <a:r>
              <a:rPr lang="en-US" sz="2400" dirty="0" err="1" smtClean="0"/>
              <a:t>multiversion</a:t>
            </a:r>
            <a:r>
              <a:rPr lang="en-US" sz="2400" dirty="0" smtClean="0"/>
              <a:t> concurrency control) in DBs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-3240"/>
            <a:ext cx="8565204" cy="1066800"/>
          </a:xfrm>
        </p:spPr>
        <p:txBody>
          <a:bodyPr/>
          <a:lstStyle/>
          <a:p>
            <a:r>
              <a:rPr lang="en-US" dirty="0" smtClean="0"/>
              <a:t>NFS File Handles (and versioning)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615" y="2038867"/>
            <a:ext cx="3966723" cy="1949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2798" y="2019412"/>
            <a:ext cx="4192105" cy="20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5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6" descr="D:\b\b4\IBM\10-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67" y="1653702"/>
            <a:ext cx="7328981" cy="476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remote == local?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local FS,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read</a:t>
            </a:r>
            <a:r>
              <a:rPr lang="en-US" dirty="0" smtClean="0"/>
              <a:t> sees data from “most recent”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write</a:t>
            </a:r>
            <a:r>
              <a:rPr lang="en-US" dirty="0" smtClean="0"/>
              <a:t>, even if performed by different process</a:t>
            </a:r>
          </a:p>
          <a:p>
            <a:pPr lvl="1"/>
            <a:r>
              <a:rPr lang="en-US" dirty="0" smtClean="0"/>
              <a:t>“Read/write coherence”, </a:t>
            </a:r>
            <a:r>
              <a:rPr lang="en-US" dirty="0" err="1" smtClean="0"/>
              <a:t>linearizability</a:t>
            </a:r>
            <a:endParaRPr lang="en-US" dirty="0"/>
          </a:p>
          <a:p>
            <a:r>
              <a:rPr lang="en-US" dirty="0" smtClean="0"/>
              <a:t>Achieve the same with NFS?</a:t>
            </a:r>
          </a:p>
          <a:p>
            <a:pPr lvl="1">
              <a:spcBef>
                <a:spcPts val="1400"/>
              </a:spcBef>
            </a:pPr>
            <a:r>
              <a:rPr lang="en-US" dirty="0" smtClean="0"/>
              <a:t>Perform all reads &amp; writes synchronously to server</a:t>
            </a:r>
          </a:p>
          <a:p>
            <a:pPr lvl="1">
              <a:lnSpc>
                <a:spcPct val="8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</a:rPr>
              <a:t>Huge cost:  </a:t>
            </a:r>
            <a:r>
              <a:rPr lang="en-US" dirty="0" smtClean="0"/>
              <a:t>high latency, low scalability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en-US" dirty="0" smtClean="0"/>
              <a:t>And what if the server doesn’t return?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Options:  hang indefinitely, return ERROR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32945"/>
            <a:ext cx="8565204" cy="1066800"/>
          </a:xfrm>
        </p:spPr>
        <p:txBody>
          <a:bodyPr/>
          <a:lstStyle/>
          <a:p>
            <a:r>
              <a:rPr lang="en-US" dirty="0" smtClean="0"/>
              <a:t>TANSTANFL</a:t>
            </a:r>
            <a:br>
              <a:rPr lang="en-US" dirty="0" smtClean="0"/>
            </a:br>
            <a:r>
              <a:rPr lang="en-US" sz="2000" dirty="0" smtClean="0"/>
              <a:t>(There </a:t>
            </a:r>
            <a:r>
              <a:rPr lang="en-US" sz="2000" dirty="0" err="1" smtClean="0"/>
              <a:t>ain’t</a:t>
            </a:r>
            <a:r>
              <a:rPr lang="en-US" sz="2000" dirty="0" smtClean="0"/>
              <a:t> no such thing as a free lunch)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3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873" y="0"/>
            <a:ext cx="6420255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Caching </a:t>
            </a:r>
            <a:r>
              <a:rPr lang="en-US" sz="3600" dirty="0" smtClean="0">
                <a:solidFill>
                  <a:srgbClr val="00B0F0"/>
                </a:solidFill>
              </a:rPr>
              <a:t>GOOD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Lower latency, better scalability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Consistency </a:t>
            </a:r>
            <a:r>
              <a:rPr lang="en-US" sz="3600" dirty="0" smtClean="0">
                <a:solidFill>
                  <a:srgbClr val="FF3300"/>
                </a:solidFill>
              </a:rPr>
              <a:t>HARDER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No longer one single copy of data, to which all operations are serialized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10511"/>
            <a:ext cx="8793804" cy="500812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Read-ahead</a:t>
            </a:r>
            <a:r>
              <a:rPr lang="en-US" sz="2800" dirty="0" smtClean="0">
                <a:solidFill>
                  <a:schemeClr val="tx2"/>
                </a:solidFill>
              </a:rPr>
              <a:t>:  </a:t>
            </a:r>
            <a:r>
              <a:rPr lang="en-US" sz="2800" dirty="0" smtClean="0"/>
              <a:t>Pre-fetch blocks before needed</a:t>
            </a:r>
          </a:p>
          <a:p>
            <a:pPr>
              <a:spcBef>
                <a:spcPts val="8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Write-through:  </a:t>
            </a:r>
            <a:r>
              <a:rPr lang="en-US" sz="2800" dirty="0" smtClean="0"/>
              <a:t>All writes sent to server</a:t>
            </a:r>
          </a:p>
          <a:p>
            <a:pPr>
              <a:spcBef>
                <a:spcPts val="8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Write-behind:  </a:t>
            </a:r>
            <a:r>
              <a:rPr lang="en-US" sz="2800" dirty="0" smtClean="0"/>
              <a:t>Writes locally buffered, send as batch</a:t>
            </a:r>
          </a:p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Consistency challenges: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600" dirty="0" smtClean="0"/>
              <a:t>When client writes, how do others caching data get updated?  (Callbacks, …)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Two clients concurrently write? </a:t>
            </a:r>
            <a:r>
              <a:rPr lang="en-US" sz="2400" dirty="0" smtClean="0"/>
              <a:t>(Locking, overwrite, …)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62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52400"/>
            <a:ext cx="8991601" cy="1066800"/>
          </a:xfrm>
        </p:spPr>
        <p:txBody>
          <a:bodyPr/>
          <a:lstStyle/>
          <a:p>
            <a:r>
              <a:rPr lang="en-US" dirty="0" smtClean="0"/>
              <a:t>Should server maintain per-client state</a:t>
            </a:r>
            <a:r>
              <a:rPr lang="en-US" dirty="0"/>
              <a:t>?</a:t>
            </a:r>
            <a:br>
              <a:rPr lang="en-US" dirty="0"/>
            </a:br>
            <a:r>
              <a:rPr lang="en-US" sz="2600" dirty="0" smtClean="0"/>
              <a:t> (</a:t>
            </a:r>
            <a:r>
              <a:rPr lang="en-US" sz="2600" dirty="0"/>
              <a:t>which files open for reading/writing, what cached, </a:t>
            </a:r>
            <a:r>
              <a:rPr lang="en-US" sz="2600" dirty="0" smtClean="0"/>
              <a:t>…)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40470" y="1535113"/>
            <a:ext cx="4040188" cy="639762"/>
          </a:xfrm>
        </p:spPr>
        <p:txBody>
          <a:bodyPr/>
          <a:lstStyle/>
          <a:p>
            <a:r>
              <a:rPr lang="en-US" sz="3200" dirty="0" err="1" smtClean="0"/>
              <a:t>Stateful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0469" y="2369427"/>
            <a:ext cx="4265643" cy="4634488"/>
          </a:xfrm>
        </p:spPr>
        <p:txBody>
          <a:bodyPr>
            <a:noAutofit/>
          </a:bodyPr>
          <a:lstStyle/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Pros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Smaller requests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Simpler </a:t>
            </a:r>
            <a:r>
              <a:rPr lang="en-US" sz="2400" dirty="0" err="1" smtClean="0"/>
              <a:t>req</a:t>
            </a:r>
            <a:r>
              <a:rPr lang="en-US" sz="2400" dirty="0" smtClean="0"/>
              <a:t> processing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Better cache coherence, file locking, etc.</a:t>
            </a:r>
          </a:p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Per-client state limits scalability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Fault-tolerance on state required for correctness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69927" y="1535113"/>
            <a:ext cx="4041775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Stateless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69928" y="2369427"/>
            <a:ext cx="4460066" cy="4770675"/>
          </a:xfrm>
        </p:spPr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Pros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Easy server crash recovery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No open/close needed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Better scalability</a:t>
            </a:r>
          </a:p>
          <a:p>
            <a:pPr lvl="1">
              <a:spcBef>
                <a:spcPts val="1400"/>
              </a:spcBef>
            </a:pPr>
            <a:endParaRPr lang="en-US" sz="800" dirty="0" smtClean="0"/>
          </a:p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Each request must be    fully self-describing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Consistency is harder,    e.g., no simple file locking</a:t>
            </a:r>
          </a:p>
        </p:txBody>
      </p:sp>
    </p:spTree>
    <p:extLst>
      <p:ext uri="{BB962C8B-B14F-4D97-AF65-F5344CB8AC3E}">
        <p14:creationId xmlns:p14="http://schemas.microsoft.com/office/powerpoint/2010/main" val="111113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31650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FF"/>
                </a:solidFill>
              </a:rPr>
              <a:t>Hard state</a:t>
            </a:r>
            <a:r>
              <a:rPr lang="en-US" dirty="0" smtClean="0"/>
              <a:t>:  </a:t>
            </a:r>
            <a:r>
              <a:rPr lang="en-US" sz="2800" dirty="0" smtClean="0"/>
              <a:t>Don’t lose data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Durability:  State not lost</a:t>
            </a:r>
          </a:p>
          <a:p>
            <a:pPr lvl="2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Write to disk, or cold remote backup</a:t>
            </a:r>
          </a:p>
          <a:p>
            <a:pPr lvl="2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</a:t>
            </a:r>
            <a:r>
              <a:rPr lang="en-US" dirty="0" smtClean="0"/>
              <a:t>xact replica or recoverable (DB: checkpoint + op log)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Availability (liveness):  Maintain online replicas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20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FF"/>
                </a:solidFill>
              </a:rPr>
              <a:t>Soft state</a:t>
            </a:r>
            <a:r>
              <a:rPr lang="en-US" dirty="0" smtClean="0"/>
              <a:t>:  </a:t>
            </a:r>
            <a:r>
              <a:rPr lang="en-US" sz="2800" dirty="0" smtClean="0"/>
              <a:t>Performance optimization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Traditionally:  </a:t>
            </a:r>
            <a:r>
              <a:rPr lang="en-US" sz="2400" dirty="0" smtClean="0"/>
              <a:t>Lose at will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More recently:  </a:t>
            </a:r>
            <a:r>
              <a:rPr lang="en-US" sz="2400" dirty="0" smtClean="0"/>
              <a:t>Yes for correctness (safety), but how does recovery impact availability (liveness)?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It’s all about the state, ’bout the state, 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6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789889"/>
            <a:ext cx="8793804" cy="46676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Local file systems</a:t>
            </a:r>
          </a:p>
          <a:p>
            <a:pPr lvl="1"/>
            <a:r>
              <a:rPr lang="en-US" dirty="0" smtClean="0"/>
              <a:t>Disks are terrible abstractions: low-level blocks, etc.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irectories, files, links much better</a:t>
            </a:r>
          </a:p>
          <a:p>
            <a:pPr lvl="1"/>
            <a:endParaRPr lang="en-US" sz="1200" dirty="0"/>
          </a:p>
          <a:p>
            <a:r>
              <a:rPr lang="en-US" dirty="0" smtClean="0"/>
              <a:t>Distributed file systems</a:t>
            </a:r>
          </a:p>
          <a:p>
            <a:pPr lvl="1"/>
            <a:r>
              <a:rPr lang="en-US" dirty="0" smtClean="0"/>
              <a:t>Make a remote file system look local</a:t>
            </a:r>
            <a:endParaRPr lang="en-US" dirty="0"/>
          </a:p>
          <a:p>
            <a:pPr lvl="1"/>
            <a:r>
              <a:rPr lang="en-US" dirty="0" smtClean="0"/>
              <a:t>Today:  NFS (Network File System)</a:t>
            </a:r>
          </a:p>
          <a:p>
            <a:pPr lvl="2"/>
            <a:r>
              <a:rPr lang="en-US" dirty="0" smtClean="0"/>
              <a:t>Developed by Sun in 1980s, still used today!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 smtClean="0"/>
              <a:t>Abstraction, abstraction, abstraction!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231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Stateless protocol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Recovery easy: crashed == slow server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M</a:t>
            </a:r>
            <a:r>
              <a:rPr lang="en-US" dirty="0" smtClean="0"/>
              <a:t>essages over UDP (unencrypted)</a:t>
            </a:r>
            <a:endParaRPr lang="en-US" dirty="0"/>
          </a:p>
          <a:p>
            <a:r>
              <a:rPr lang="en-US" dirty="0" smtClean="0"/>
              <a:t>Read from server, caching in NFS client</a:t>
            </a:r>
          </a:p>
          <a:p>
            <a:r>
              <a:rPr lang="en-US" dirty="0" smtClean="0"/>
              <a:t>NFSv2 was write-through (i.e., synchronous)</a:t>
            </a:r>
          </a:p>
          <a:p>
            <a:r>
              <a:rPr lang="en-US" dirty="0" smtClean="0"/>
              <a:t>NFSv3 added write-behind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elay writes until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close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fsync</a:t>
            </a:r>
            <a:r>
              <a:rPr lang="en-US" dirty="0" smtClean="0"/>
              <a:t> from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Font typeface="Arial" pitchFamily="-1" charset="0"/>
              <a:buChar char="•"/>
            </a:pPr>
            <a:r>
              <a:rPr lang="en-US" sz="3000" dirty="0" smtClean="0"/>
              <a:t>Write-to-read semantics too </a:t>
            </a:r>
            <a:r>
              <a:rPr lang="en-US" sz="3000" dirty="0"/>
              <a:t>expensive</a:t>
            </a:r>
          </a:p>
          <a:p>
            <a:pPr lvl="1"/>
            <a:r>
              <a:rPr lang="en-US" dirty="0" smtClean="0"/>
              <a:t>Give up caching, require server-side state, or …</a:t>
            </a:r>
          </a:p>
          <a:p>
            <a:r>
              <a:rPr lang="en-US" dirty="0"/>
              <a:t>Close-to-open “session” </a:t>
            </a:r>
            <a:r>
              <a:rPr lang="en-US" dirty="0" smtClean="0"/>
              <a:t>semantics</a:t>
            </a:r>
          </a:p>
          <a:p>
            <a:pPr lvl="1"/>
            <a:r>
              <a:rPr lang="en-US" sz="2600" dirty="0" smtClean="0"/>
              <a:t>Ensure an ordering, but only between application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close </a:t>
            </a:r>
            <a:r>
              <a:rPr lang="en-US" sz="2600" dirty="0" smtClean="0"/>
              <a:t>and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sz="2600" dirty="0" smtClean="0"/>
              <a:t>, not all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writes</a:t>
            </a:r>
            <a:r>
              <a:rPr lang="en-US" sz="2600" dirty="0" smtClean="0"/>
              <a:t> and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reads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If B opens after A closes, will see A’s writes</a:t>
            </a:r>
          </a:p>
          <a:p>
            <a:pPr lvl="1"/>
            <a:r>
              <a:rPr lang="en-US" sz="2600" dirty="0" smtClean="0"/>
              <a:t>But if two clients open at same time?  No guarantees</a:t>
            </a:r>
          </a:p>
          <a:p>
            <a:pPr lvl="2"/>
            <a:r>
              <a:rPr lang="en-US" sz="2200" dirty="0" smtClean="0"/>
              <a:t>And what gets written? </a:t>
            </a:r>
            <a:r>
              <a:rPr lang="en-US" sz="2200" dirty="0" smtClean="0">
                <a:sym typeface="Wingdings"/>
              </a:rPr>
              <a:t> “Last writer wins”</a:t>
            </a:r>
            <a:endParaRPr lang="en-US" sz="2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the consistency tradeoffs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Recall challenge:  Potential concurrent writers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 smtClean="0"/>
              <a:t>Cache validation: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Get file’s last modification time from server: 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getattr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when first open file, then poll every 3-60 seconds</a:t>
            </a:r>
          </a:p>
          <a:p>
            <a:pPr lvl="2">
              <a:spcAft>
                <a:spcPts val="8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If server’s last modification time has changed, flush dirty </a:t>
            </a:r>
            <a:r>
              <a:rPr lang="en-US" sz="2200" dirty="0" smtClean="0"/>
              <a:t>blocks </a:t>
            </a:r>
            <a:r>
              <a:rPr lang="en-US" sz="2200" dirty="0"/>
              <a:t> </a:t>
            </a:r>
            <a:r>
              <a:rPr lang="en-US" sz="2200" dirty="0" smtClean="0"/>
              <a:t>        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and invalidate cache</a:t>
            </a:r>
          </a:p>
          <a:p>
            <a:pPr>
              <a:spcBef>
                <a:spcPts val="2400"/>
              </a:spcBef>
            </a:pPr>
            <a:r>
              <a:rPr lang="en-US" sz="2800" dirty="0" smtClean="0"/>
              <a:t>When reading a block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Validate:  </a:t>
            </a:r>
            <a:r>
              <a:rPr lang="en-US" sz="2200" dirty="0" smtClean="0">
                <a:solidFill>
                  <a:srgbClr val="0000FF"/>
                </a:solidFill>
              </a:rPr>
              <a:t>(current time – last validation time &lt; threshold)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If valid, serve from cache.  Otherwise, refresh from server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 Cache Consistency</a:t>
            </a:r>
          </a:p>
        </p:txBody>
      </p:sp>
    </p:spTree>
    <p:extLst>
      <p:ext uri="{BB962C8B-B14F-4D97-AF65-F5344CB8AC3E}">
        <p14:creationId xmlns:p14="http://schemas.microsoft.com/office/powerpoint/2010/main" val="142510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73957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“Mixed reads” across version</a:t>
            </a:r>
          </a:p>
          <a:p>
            <a:pPr lvl="1"/>
            <a:r>
              <a:rPr lang="en-US" sz="2400" dirty="0" smtClean="0"/>
              <a:t>A reads block 1-10 from file, B replaces blocks 1-20,      A then keeps reading blocks 11-20. </a:t>
            </a:r>
            <a:endParaRPr lang="en-US" sz="2400" dirty="0"/>
          </a:p>
          <a:p>
            <a:r>
              <a:rPr lang="en-US" sz="2800" dirty="0" smtClean="0"/>
              <a:t>Assumes synchronized clocks.  Not really correct.</a:t>
            </a:r>
          </a:p>
          <a:p>
            <a:pPr lvl="1"/>
            <a:r>
              <a:rPr lang="en-US" sz="2400" dirty="0" smtClean="0"/>
              <a:t>We’ll learn about the notion of logical clocks later</a:t>
            </a:r>
          </a:p>
          <a:p>
            <a:r>
              <a:rPr lang="en-US" sz="2800" dirty="0" smtClean="0"/>
              <a:t>Writes specified by offset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Concurrent writes can change offset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More on this later with </a:t>
            </a:r>
            <a:r>
              <a:rPr lang="en-US" sz="2400" dirty="0" smtClean="0"/>
              <a:t>techniques for conflict resolution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6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err="1" smtClean="0"/>
              <a:t>statefulness</a:t>
            </a:r>
            <a:r>
              <a:rPr lang="en-US" dirty="0" smtClean="0"/>
              <a:t> helps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3"/>
            <a:ext cx="7772400" cy="1552633"/>
          </a:xfrm>
        </p:spPr>
        <p:txBody>
          <a:bodyPr/>
          <a:lstStyle/>
          <a:p>
            <a:r>
              <a:rPr lang="en-US" dirty="0" smtClean="0"/>
              <a:t>Callbacks</a:t>
            </a:r>
          </a:p>
          <a:p>
            <a:r>
              <a:rPr lang="en-US" dirty="0" smtClean="0"/>
              <a:t>Locks + Leases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Recall challenge:  Potential concurrent writers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altLang="en-US" dirty="0" smtClean="0"/>
              <a:t>Timestamp invalidation:  NFS</a:t>
            </a:r>
            <a:endParaRPr lang="en-US" altLang="en-US" dirty="0"/>
          </a:p>
          <a:p>
            <a:r>
              <a:rPr lang="en-US" altLang="en-US" dirty="0" smtClean="0"/>
              <a:t>Callback invalidation:  AFS</a:t>
            </a:r>
            <a:r>
              <a:rPr lang="en-US" altLang="en-US" dirty="0"/>
              <a:t>, Sprite, Spritely </a:t>
            </a:r>
            <a:r>
              <a:rPr lang="en-US" altLang="en-US" dirty="0" smtClean="0"/>
              <a:t>NFS</a:t>
            </a:r>
            <a:endParaRPr lang="en-US" altLang="en-US" dirty="0"/>
          </a:p>
          <a:p>
            <a:pPr lvl="2"/>
            <a:r>
              <a:rPr lang="en-US" altLang="en-US" dirty="0" smtClean="0"/>
              <a:t>Server tracks all clients that have opened file</a:t>
            </a:r>
          </a:p>
          <a:p>
            <a:pPr lvl="2"/>
            <a:r>
              <a:rPr lang="en-US" altLang="en-US" dirty="0" smtClean="0"/>
              <a:t>On write, sends notification to clients if file changes.  Client invalidates cache.</a:t>
            </a:r>
          </a:p>
          <a:p>
            <a:r>
              <a:rPr lang="en-US" altLang="en-US" dirty="0" smtClean="0"/>
              <a:t>Leases:  Gray &amp; </a:t>
            </a:r>
            <a:r>
              <a:rPr lang="en-US" altLang="en-US" dirty="0" err="1" smtClean="0"/>
              <a:t>Cheriton</a:t>
            </a:r>
            <a:r>
              <a:rPr lang="en-US" altLang="en-US" dirty="0" smtClean="0"/>
              <a:t> ’89, NFSv4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 Cache Consistency</a:t>
            </a:r>
          </a:p>
        </p:txBody>
      </p:sp>
    </p:spTree>
    <p:extLst>
      <p:ext uri="{BB962C8B-B14F-4D97-AF65-F5344CB8AC3E}">
        <p14:creationId xmlns:p14="http://schemas.microsoft.com/office/powerpoint/2010/main" val="32473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client can request a lock over a file / byte range</a:t>
            </a:r>
          </a:p>
          <a:p>
            <a:pPr lvl="1"/>
            <a:r>
              <a:rPr lang="en-US" sz="2600" dirty="0" smtClean="0"/>
              <a:t>Advisory: Well-behaved clients comply</a:t>
            </a:r>
          </a:p>
          <a:p>
            <a:pPr lvl="1"/>
            <a:r>
              <a:rPr lang="en-US" sz="2600" dirty="0" smtClean="0"/>
              <a:t>Mandatory: Server-enforced </a:t>
            </a:r>
          </a:p>
          <a:p>
            <a:r>
              <a:rPr lang="en-US" dirty="0" smtClean="0"/>
              <a:t>Client performs writes, then unlocks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Problem: </a:t>
            </a:r>
            <a:r>
              <a:rPr lang="en-US" dirty="0"/>
              <a:t>W</a:t>
            </a:r>
            <a:r>
              <a:rPr lang="en-US" dirty="0" smtClean="0"/>
              <a:t>hat if the client crashes?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Solution: </a:t>
            </a:r>
            <a:r>
              <a:rPr lang="en-US" dirty="0" smtClean="0"/>
              <a:t>Keep-alive timer: Recover lock on timeout</a:t>
            </a:r>
          </a:p>
          <a:p>
            <a:pPr lvl="2">
              <a:spcAft>
                <a:spcPts val="800"/>
              </a:spcAft>
            </a:pPr>
            <a:r>
              <a:rPr lang="en-US" dirty="0" smtClean="0">
                <a:solidFill>
                  <a:srgbClr val="C00000"/>
                </a:solidFill>
              </a:rPr>
              <a:t>Problem: </a:t>
            </a:r>
            <a:r>
              <a:rPr lang="en-US" dirty="0" smtClean="0"/>
              <a:t>what if client alive but network route failed?</a:t>
            </a:r>
          </a:p>
          <a:p>
            <a:pPr lvl="3">
              <a:spcAft>
                <a:spcPts val="800"/>
              </a:spcAft>
            </a:pPr>
            <a:r>
              <a:rPr lang="en-US" dirty="0" smtClean="0"/>
              <a:t>Client thinks it has lock, server gives lock to other:  “Split brain”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Leases</a:t>
            </a:r>
            <a:endParaRPr lang="en-US" alt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smtClean="0"/>
              <a:t>Client obtains </a:t>
            </a:r>
            <a:r>
              <a:rPr lang="en-US" altLang="en-US" b="1" i="1" dirty="0" smtClean="0"/>
              <a:t>lease</a:t>
            </a:r>
            <a:r>
              <a:rPr lang="en-US" altLang="en-US" dirty="0" smtClean="0"/>
              <a:t> on file for read or write</a:t>
            </a:r>
          </a:p>
          <a:p>
            <a:pPr lvl="1"/>
            <a:r>
              <a:rPr lang="en-US" altLang="en-US" dirty="0" smtClean="0"/>
              <a:t>“A </a:t>
            </a:r>
            <a:r>
              <a:rPr lang="en-US" altLang="en-US" dirty="0"/>
              <a:t>lease is a ticket permitting an activity; </a:t>
            </a:r>
            <a:r>
              <a:rPr lang="en-US" altLang="en-US" dirty="0" smtClean="0"/>
              <a:t>                    the lease </a:t>
            </a:r>
            <a:r>
              <a:rPr lang="en-US" altLang="en-US" dirty="0"/>
              <a:t>is valid until some expiration time.”</a:t>
            </a:r>
          </a:p>
          <a:p>
            <a:r>
              <a:rPr lang="en-US" altLang="en-US" dirty="0" smtClean="0">
                <a:solidFill>
                  <a:srgbClr val="0000FF"/>
                </a:solidFill>
              </a:rPr>
              <a:t>Read lease </a:t>
            </a:r>
            <a:r>
              <a:rPr lang="en-US" altLang="en-US" dirty="0" smtClean="0"/>
              <a:t>allows client </a:t>
            </a:r>
            <a:r>
              <a:rPr lang="en-US" altLang="en-US" dirty="0"/>
              <a:t>to cache clean </a:t>
            </a:r>
            <a:r>
              <a:rPr lang="en-US" altLang="en-US" dirty="0" smtClean="0"/>
              <a:t>data</a:t>
            </a:r>
            <a:endParaRPr lang="en-US" altLang="en-US" dirty="0"/>
          </a:p>
          <a:p>
            <a:pPr lvl="1"/>
            <a:r>
              <a:rPr lang="en-US" altLang="en-US" i="1" dirty="0"/>
              <a:t>Guarantee: </a:t>
            </a:r>
            <a:r>
              <a:rPr lang="en-US" altLang="en-US" dirty="0"/>
              <a:t>no other client is modifying </a:t>
            </a:r>
            <a:r>
              <a:rPr lang="en-US" altLang="en-US" dirty="0" smtClean="0"/>
              <a:t>file</a:t>
            </a:r>
            <a:endParaRPr lang="en-US" altLang="en-US" dirty="0"/>
          </a:p>
          <a:p>
            <a:r>
              <a:rPr lang="en-US" altLang="en-US" dirty="0" smtClean="0">
                <a:solidFill>
                  <a:srgbClr val="0000FF"/>
                </a:solidFill>
              </a:rPr>
              <a:t>Write lease </a:t>
            </a:r>
            <a:r>
              <a:rPr lang="en-US" altLang="en-US" dirty="0" smtClean="0"/>
              <a:t>allows safe delayed writes</a:t>
            </a:r>
            <a:endParaRPr lang="en-US" altLang="en-US" dirty="0"/>
          </a:p>
          <a:p>
            <a:pPr lvl="1"/>
            <a:r>
              <a:rPr lang="en-US" altLang="en-US" dirty="0"/>
              <a:t>Client can locally modify than batch writes to </a:t>
            </a:r>
            <a:r>
              <a:rPr lang="en-US" altLang="en-US" dirty="0" smtClean="0"/>
              <a:t>server</a:t>
            </a:r>
          </a:p>
          <a:p>
            <a:pPr lvl="1"/>
            <a:r>
              <a:rPr lang="en-US" altLang="en-US" i="1" dirty="0" smtClean="0"/>
              <a:t>Guarantee</a:t>
            </a:r>
            <a:r>
              <a:rPr lang="en-US" altLang="en-US" i="1" dirty="0"/>
              <a:t>: </a:t>
            </a:r>
            <a:r>
              <a:rPr lang="en-US" altLang="en-US" dirty="0"/>
              <a:t>no other client has </a:t>
            </a:r>
            <a:r>
              <a:rPr lang="en-US" altLang="en-US" dirty="0" smtClean="0"/>
              <a:t>file cached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5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55449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3300" dirty="0"/>
              <a:t>Client requests a lease </a:t>
            </a:r>
          </a:p>
          <a:p>
            <a:pPr lvl="1"/>
            <a:r>
              <a:rPr lang="en-US" altLang="en-US" dirty="0"/>
              <a:t>May be implicit, distinct from file </a:t>
            </a:r>
            <a:r>
              <a:rPr lang="en-US" altLang="en-US" dirty="0" smtClean="0"/>
              <a:t>locking</a:t>
            </a:r>
          </a:p>
          <a:p>
            <a:pPr lvl="1"/>
            <a:r>
              <a:rPr lang="en-US" altLang="en-US" dirty="0" smtClean="0"/>
              <a:t>Issued lease has file version number for cache coherence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sz="3300" dirty="0"/>
              <a:t>Server determines if lease can be granted</a:t>
            </a:r>
          </a:p>
          <a:p>
            <a:pPr lvl="1"/>
            <a:r>
              <a:rPr lang="en-US" altLang="en-US" i="1" dirty="0"/>
              <a:t>Read leases</a:t>
            </a:r>
            <a:r>
              <a:rPr lang="en-US" altLang="en-US" dirty="0"/>
              <a:t> may be granted concurrently</a:t>
            </a:r>
          </a:p>
          <a:p>
            <a:pPr lvl="1"/>
            <a:r>
              <a:rPr lang="en-US" altLang="en-US" i="1" dirty="0"/>
              <a:t>Write leases</a:t>
            </a:r>
            <a:r>
              <a:rPr lang="en-US" altLang="en-US" dirty="0"/>
              <a:t> are granted exclusively </a:t>
            </a:r>
          </a:p>
          <a:p>
            <a:r>
              <a:rPr lang="en-US" altLang="en-US" sz="3300" dirty="0"/>
              <a:t>If conflict exists, </a:t>
            </a:r>
            <a:r>
              <a:rPr lang="en-US" altLang="en-US" sz="3300" dirty="0" smtClean="0"/>
              <a:t>server </a:t>
            </a:r>
            <a:r>
              <a:rPr lang="en-US" altLang="en-US" sz="3300" dirty="0"/>
              <a:t>may </a:t>
            </a:r>
            <a:r>
              <a:rPr lang="en-US" altLang="en-US" sz="3300" dirty="0" smtClean="0"/>
              <a:t>send </a:t>
            </a:r>
            <a:r>
              <a:rPr lang="en-US" altLang="en-US" sz="3300" i="1" dirty="0" smtClean="0"/>
              <a:t>eviction </a:t>
            </a:r>
            <a:r>
              <a:rPr lang="en-US" altLang="en-US" sz="3300" dirty="0" smtClean="0"/>
              <a:t>notices</a:t>
            </a:r>
            <a:endParaRPr lang="en-US" altLang="en-US" sz="3300" dirty="0"/>
          </a:p>
          <a:p>
            <a:pPr lvl="1"/>
            <a:r>
              <a:rPr lang="en-US" altLang="en-US" dirty="0"/>
              <a:t>Evicted write lease must write back</a:t>
            </a:r>
          </a:p>
          <a:p>
            <a:pPr lvl="1"/>
            <a:r>
              <a:rPr lang="en-US" altLang="en-US" dirty="0"/>
              <a:t>Evicted read leases must flush/disable </a:t>
            </a:r>
            <a:r>
              <a:rPr lang="en-US" altLang="en-US" dirty="0" smtClean="0"/>
              <a:t>caching</a:t>
            </a:r>
          </a:p>
          <a:p>
            <a:pPr lvl="1"/>
            <a:r>
              <a:rPr lang="en-US" altLang="en-US" dirty="0" smtClean="0"/>
              <a:t>Client acknowledges when completed</a:t>
            </a:r>
            <a:endParaRPr lang="en-US" altLang="en-US" dirty="0"/>
          </a:p>
          <a:p>
            <a:pPr lvl="2"/>
            <a:endParaRPr lang="en-US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leases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altLang="en-US" sz="3700" dirty="0"/>
              <a:t>Bounded lease term simplifies recovery</a:t>
            </a:r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196" y="1449421"/>
            <a:ext cx="8793804" cy="4562274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>Before </a:t>
            </a:r>
            <a:r>
              <a:rPr lang="en-US" altLang="en-US" sz="2800" dirty="0"/>
              <a:t>lease expires, </a:t>
            </a:r>
            <a:r>
              <a:rPr lang="en-US" altLang="en-US" sz="2800" dirty="0" smtClean="0"/>
              <a:t>client </a:t>
            </a:r>
            <a:r>
              <a:rPr lang="en-US" altLang="en-US" sz="2800" dirty="0"/>
              <a:t>must </a:t>
            </a:r>
            <a:r>
              <a:rPr lang="en-US" altLang="en-US" sz="2800" i="1" dirty="0"/>
              <a:t>renew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lease</a:t>
            </a:r>
            <a:endParaRPr lang="en-US" altLang="en-US" sz="2800" dirty="0"/>
          </a:p>
          <a:p>
            <a:r>
              <a:rPr lang="en-US" altLang="en-US" sz="2800" dirty="0"/>
              <a:t>C</a:t>
            </a:r>
            <a:r>
              <a:rPr lang="en-US" altLang="en-US" sz="2800" dirty="0" smtClean="0"/>
              <a:t>lient </a:t>
            </a:r>
            <a:r>
              <a:rPr lang="en-US" altLang="en-US" sz="2800" dirty="0"/>
              <a:t>fails while holding a lease?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Server waits until the lease expires, then unilaterally reclaims </a:t>
            </a:r>
            <a:endParaRPr lang="en-US" altLang="en-US" sz="2400" dirty="0" smtClean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 smtClean="0"/>
              <a:t>If client </a:t>
            </a:r>
            <a:r>
              <a:rPr lang="en-US" altLang="en-US" sz="2400" dirty="0"/>
              <a:t>fails </a:t>
            </a:r>
            <a:r>
              <a:rPr lang="en-US" altLang="en-US" sz="2400" dirty="0" smtClean="0"/>
              <a:t>during eviction, server waits then reclaims</a:t>
            </a:r>
          </a:p>
          <a:p>
            <a:r>
              <a:rPr lang="en-US" altLang="en-US" sz="2800" dirty="0" smtClean="0"/>
              <a:t>Server fails while leases outstanding?  On </a:t>
            </a:r>
            <a:r>
              <a:rPr lang="en-US" altLang="en-US" sz="2800" dirty="0" smtClean="0"/>
              <a:t>recovery:</a:t>
            </a:r>
            <a:endParaRPr lang="en-US" altLang="en-US" sz="2800" dirty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W</a:t>
            </a:r>
            <a:r>
              <a:rPr lang="en-US" altLang="en-US" sz="2400" dirty="0" smtClean="0"/>
              <a:t>ait </a:t>
            </a:r>
            <a:r>
              <a:rPr lang="en-US" altLang="en-US" sz="2400" i="1" dirty="0" smtClean="0"/>
              <a:t>lease </a:t>
            </a:r>
            <a:r>
              <a:rPr lang="en-US" altLang="en-US" sz="2400" i="1" dirty="0"/>
              <a:t>period + clock skew</a:t>
            </a:r>
            <a:r>
              <a:rPr lang="en-US" altLang="en-US" sz="2400" dirty="0"/>
              <a:t> before issuing new </a:t>
            </a:r>
            <a:r>
              <a:rPr lang="en-US" altLang="en-US" sz="2400" dirty="0" smtClean="0"/>
              <a:t>leases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A</a:t>
            </a:r>
            <a:r>
              <a:rPr lang="en-US" altLang="en-US" sz="2400" dirty="0" smtClean="0"/>
              <a:t>bsorb renewal </a:t>
            </a:r>
            <a:r>
              <a:rPr lang="en-US" altLang="en-US" sz="2400" dirty="0"/>
              <a:t>requests and/or writes for </a:t>
            </a:r>
            <a:r>
              <a:rPr lang="en-US" altLang="en-US" sz="2400" dirty="0" smtClean="0"/>
              <a:t>evicted leases</a:t>
            </a:r>
            <a:endParaRPr lang="en-US" altLang="en-US" sz="2400" dirty="0"/>
          </a:p>
          <a:p>
            <a:pPr lvl="1">
              <a:lnSpc>
                <a:spcPct val="100000"/>
              </a:lnSpc>
              <a:buFontTx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773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3 Goals: Make operations appear:</a:t>
            </a:r>
            <a:br>
              <a:rPr lang="en-US" sz="3600" dirty="0"/>
            </a:br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Local</a:t>
            </a:r>
            <a:br>
              <a:rPr lang="en-US" sz="3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Consistent</a:t>
            </a:r>
            <a:br>
              <a:rPr lang="en-US" sz="3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</a:rPr>
              <a:t>Fast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701797"/>
            <a:ext cx="7772400" cy="1166478"/>
          </a:xfrm>
        </p:spPr>
        <p:txBody>
          <a:bodyPr/>
          <a:lstStyle/>
          <a:p>
            <a:r>
              <a:rPr lang="en-US" dirty="0" smtClean="0"/>
              <a:t>Requirements dictate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2373" y="4044947"/>
            <a:ext cx="7772400" cy="988430"/>
          </a:xfrm>
        </p:spPr>
        <p:txBody>
          <a:bodyPr/>
          <a:lstStyle/>
          <a:p>
            <a:r>
              <a:rPr lang="en-US" dirty="0" smtClean="0"/>
              <a:t>Case Study:  AFS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Andrew File System (CMU 1980s-)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Scalability was key design goal</a:t>
            </a:r>
          </a:p>
          <a:p>
            <a:pPr lvl="1"/>
            <a:r>
              <a:rPr lang="en-US" dirty="0" smtClean="0"/>
              <a:t>Many servers, 10,000s of users</a:t>
            </a:r>
          </a:p>
          <a:p>
            <a:r>
              <a:rPr lang="en-US" dirty="0" smtClean="0"/>
              <a:t>Observations about workload</a:t>
            </a:r>
          </a:p>
          <a:p>
            <a:pPr lvl="1"/>
            <a:r>
              <a:rPr lang="en-US" dirty="0" smtClean="0"/>
              <a:t>Reads much more common than writes</a:t>
            </a:r>
          </a:p>
          <a:p>
            <a:pPr lvl="1"/>
            <a:r>
              <a:rPr lang="en-US" dirty="0" smtClean="0"/>
              <a:t>Concurrent writes are rare / writes between users disjoint</a:t>
            </a:r>
          </a:p>
          <a:p>
            <a:r>
              <a:rPr lang="en-US" dirty="0" smtClean="0"/>
              <a:t>Interfaces in terms of files, not blocks</a:t>
            </a:r>
          </a:p>
          <a:p>
            <a:pPr lvl="1"/>
            <a:r>
              <a:rPr lang="en-US" i="1" dirty="0" smtClean="0"/>
              <a:t>Whole-file serving</a:t>
            </a:r>
            <a:r>
              <a:rPr lang="en-US" dirty="0" smtClean="0"/>
              <a:t>:  entire file and directories</a:t>
            </a:r>
          </a:p>
          <a:p>
            <a:pPr lvl="1"/>
            <a:r>
              <a:rPr lang="en-US" i="1" dirty="0" smtClean="0"/>
              <a:t>Whole-file caching:</a:t>
            </a:r>
            <a:r>
              <a:rPr lang="en-US" dirty="0" smtClean="0"/>
              <a:t> clients cache files to local disk</a:t>
            </a:r>
          </a:p>
          <a:p>
            <a:pPr lvl="2"/>
            <a:r>
              <a:rPr lang="en-US" dirty="0" smtClean="0"/>
              <a:t>Large cache and permanent, so persists across reboots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8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AFS: 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Consistency:  Close-to-open consistency</a:t>
            </a:r>
          </a:p>
          <a:p>
            <a:pPr lvl="1">
              <a:lnSpc>
                <a:spcPct val="110000"/>
              </a:lnSpc>
            </a:pPr>
            <a:r>
              <a:rPr lang="en-US" sz="2600" dirty="0"/>
              <a:t>N</a:t>
            </a:r>
            <a:r>
              <a:rPr lang="en-US" sz="2600" dirty="0" smtClean="0"/>
              <a:t>o mixed writes, as whole-file caching / whole-file overwrites</a:t>
            </a:r>
            <a:endParaRPr lang="en-US" sz="2600" dirty="0"/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Update visibility:  Callbacks to invalidate caches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What about crashes or partitions?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Client invalidates cache </a:t>
            </a:r>
            <a:r>
              <a:rPr lang="en-US" sz="2600" dirty="0" err="1" smtClean="0"/>
              <a:t>iff</a:t>
            </a:r>
            <a:endParaRPr lang="en-US" sz="2600" dirty="0" smtClean="0"/>
          </a:p>
          <a:p>
            <a:pPr lvl="2">
              <a:lnSpc>
                <a:spcPct val="110000"/>
              </a:lnSpc>
              <a:spcAft>
                <a:spcPts val="800"/>
              </a:spcAft>
            </a:pPr>
            <a:r>
              <a:rPr lang="en-US" sz="2600" dirty="0" smtClean="0"/>
              <a:t>Recovering from failure</a:t>
            </a:r>
          </a:p>
          <a:p>
            <a:pPr lvl="2">
              <a:lnSpc>
                <a:spcPct val="110000"/>
              </a:lnSpc>
              <a:spcAft>
                <a:spcPts val="800"/>
              </a:spcAft>
            </a:pPr>
            <a:r>
              <a:rPr lang="en-US" sz="2600" dirty="0" smtClean="0"/>
              <a:t>Regular liveness check to server (heartbeat) fails.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Server assumes cache invalidated if callbacks fail  + heartbeat period exceeded</a:t>
            </a: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686800" cy="1143000"/>
          </a:xfrm>
        </p:spPr>
        <p:txBody>
          <a:bodyPr/>
          <a:lstStyle/>
          <a:p>
            <a:r>
              <a:rPr lang="en-US" dirty="0" smtClean="0"/>
              <a:t>NFS: Naming indirection,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883930"/>
            <a:ext cx="8839200" cy="7311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“Mount” remote FS (</a:t>
            </a:r>
            <a:r>
              <a:rPr lang="en-US" dirty="0" err="1" smtClean="0"/>
              <a:t>host:path</a:t>
            </a:r>
            <a:r>
              <a:rPr lang="en-US" dirty="0" smtClean="0"/>
              <a:t>) as local directories</a:t>
            </a:r>
            <a:endParaRPr lang="en-US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22" y="1601820"/>
            <a:ext cx="6873956" cy="3918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79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558" y="152400"/>
            <a:ext cx="8686800" cy="1143000"/>
          </a:xfrm>
        </p:spPr>
        <p:txBody>
          <a:bodyPr/>
          <a:lstStyle/>
          <a:p>
            <a:r>
              <a:rPr lang="en-US" sz="3600" dirty="0" smtClean="0"/>
              <a:t>Virtual File System enables transparency</a:t>
            </a:r>
            <a:endParaRPr lang="en-US" sz="3600" dirty="0"/>
          </a:p>
        </p:txBody>
      </p:sp>
      <p:pic>
        <p:nvPicPr>
          <p:cNvPr id="83" name="Picture 6" descr="D:\b\b4\IBM\10-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67" y="1653702"/>
            <a:ext cx="7328981" cy="476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8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873" y="0"/>
            <a:ext cx="6420255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Interfaces matter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570069" cy="5008124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read(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write(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Computer maintains </a:t>
            </a:r>
            <a:r>
              <a:rPr lang="en-US" sz="2800" dirty="0" smtClean="0"/>
              <a:t>state that maps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/>
              <a:t> to </a:t>
            </a:r>
            <a:r>
              <a:rPr lang="en-US" sz="2800" dirty="0" err="1" smtClean="0"/>
              <a:t>inode</a:t>
            </a:r>
            <a:r>
              <a:rPr lang="en-US" sz="2800" dirty="0" smtClean="0"/>
              <a:t>, offset</a:t>
            </a:r>
            <a:endParaRPr lang="en-US" sz="2800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VFS / Local 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9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005865" cy="396077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read(“path”,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write(“path”,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NFS:  Strawman 1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64596" y="4202347"/>
            <a:ext cx="2217906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64596" y="1964985"/>
            <a:ext cx="5214025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341469" cy="396077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read(“path”,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write(“path”,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NFS:  Strawman 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264596" y="4202347"/>
            <a:ext cx="2217906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64596" y="1964985"/>
            <a:ext cx="5214025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1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40256</TotalTime>
  <Words>1447</Words>
  <Application>Microsoft Macintosh PowerPoint</Application>
  <PresentationFormat>On-screen Show (4:3)</PresentationFormat>
  <Paragraphs>256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Calibri</vt:lpstr>
      <vt:lpstr>Courier New</vt:lpstr>
      <vt:lpstr>ＭＳ Ｐゴシック</vt:lpstr>
      <vt:lpstr>Times</vt:lpstr>
      <vt:lpstr>Times New Roman</vt:lpstr>
      <vt:lpstr>Wingdings</vt:lpstr>
      <vt:lpstr>Arial</vt:lpstr>
      <vt:lpstr>1_Office Theme</vt:lpstr>
      <vt:lpstr>Network File Systems: Naming, cache control, consistency </vt:lpstr>
      <vt:lpstr>Abstraction, abstraction, abstraction!</vt:lpstr>
      <vt:lpstr>3 Goals: Make operations appear: Local Consistent Fast</vt:lpstr>
      <vt:lpstr>NFS: Naming indirection, abstraction</vt:lpstr>
      <vt:lpstr>Virtual File System enables transparency</vt:lpstr>
      <vt:lpstr>Interfaces matter</vt:lpstr>
      <vt:lpstr>VFS / Local FS</vt:lpstr>
      <vt:lpstr>Stateless NFS:  Strawman 1</vt:lpstr>
      <vt:lpstr>Stateless NFS:  Strawman 2</vt:lpstr>
      <vt:lpstr>Embed pathnames in syscalls?</vt:lpstr>
      <vt:lpstr>Stateless NFS (for real)</vt:lpstr>
      <vt:lpstr>NFS File Handles (fh)</vt:lpstr>
      <vt:lpstr>NFS File Handles (and versioning)</vt:lpstr>
      <vt:lpstr>Are remote == local?</vt:lpstr>
      <vt:lpstr>TANSTANFL (There ain’t no such thing as a free lunch)</vt:lpstr>
      <vt:lpstr>Caching GOOD Lower latency, better scalability   Consistency HARDER No longer one single copy of data, to which all operations are serialized</vt:lpstr>
      <vt:lpstr>Caching options</vt:lpstr>
      <vt:lpstr>Should server maintain per-client state?  (which files open for reading/writing, what cached, …)</vt:lpstr>
      <vt:lpstr>It’s all about the state, ’bout the state, …</vt:lpstr>
      <vt:lpstr>NFS</vt:lpstr>
      <vt:lpstr>Exploring the consistency tradeoffs</vt:lpstr>
      <vt:lpstr>NFS Cache Consistency</vt:lpstr>
      <vt:lpstr>Some problems…</vt:lpstr>
      <vt:lpstr>When statefulness helps</vt:lpstr>
      <vt:lpstr>NFS Cache Consistency</vt:lpstr>
      <vt:lpstr>Locks</vt:lpstr>
      <vt:lpstr>Leases</vt:lpstr>
      <vt:lpstr>Using leases</vt:lpstr>
      <vt:lpstr>Bounded lease term simplifies recovery</vt:lpstr>
      <vt:lpstr>Requirements dictate design</vt:lpstr>
      <vt:lpstr>Andrew File System (CMU 1980s-)</vt:lpstr>
      <vt:lpstr>AFS:  Consistency</vt:lpstr>
    </vt:vector>
  </TitlesOfParts>
  <Company>Princeton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1460</cp:revision>
  <cp:lastPrinted>2017-09-20T02:19:59Z</cp:lastPrinted>
  <dcterms:created xsi:type="dcterms:W3CDTF">2013-10-08T01:49:25Z</dcterms:created>
  <dcterms:modified xsi:type="dcterms:W3CDTF">2017-09-20T02:20:04Z</dcterms:modified>
</cp:coreProperties>
</file>