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tif" ContentType="image/tiff"/>
  <Default Extension="png" ContentType="image/png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56"/>
  </p:notesMasterIdLst>
  <p:handoutMasterIdLst>
    <p:handoutMasterId r:id="rId57"/>
  </p:handoutMasterIdLst>
  <p:sldIdLst>
    <p:sldId id="257" r:id="rId2"/>
    <p:sldId id="406" r:id="rId3"/>
    <p:sldId id="419" r:id="rId4"/>
    <p:sldId id="424" r:id="rId5"/>
    <p:sldId id="420" r:id="rId6"/>
    <p:sldId id="421" r:id="rId7"/>
    <p:sldId id="422" r:id="rId8"/>
    <p:sldId id="423" r:id="rId9"/>
    <p:sldId id="425" r:id="rId10"/>
    <p:sldId id="426" r:id="rId11"/>
    <p:sldId id="427" r:id="rId12"/>
    <p:sldId id="428" r:id="rId13"/>
    <p:sldId id="432" r:id="rId14"/>
    <p:sldId id="429" r:id="rId15"/>
    <p:sldId id="430" r:id="rId16"/>
    <p:sldId id="431" r:id="rId17"/>
    <p:sldId id="433" r:id="rId18"/>
    <p:sldId id="434" r:id="rId19"/>
    <p:sldId id="435" r:id="rId20"/>
    <p:sldId id="436" r:id="rId21"/>
    <p:sldId id="447" r:id="rId22"/>
    <p:sldId id="450" r:id="rId23"/>
    <p:sldId id="451" r:id="rId24"/>
    <p:sldId id="452" r:id="rId25"/>
    <p:sldId id="453" r:id="rId26"/>
    <p:sldId id="455" r:id="rId27"/>
    <p:sldId id="456" r:id="rId28"/>
    <p:sldId id="457" r:id="rId29"/>
    <p:sldId id="408" r:id="rId30"/>
    <p:sldId id="409" r:id="rId31"/>
    <p:sldId id="410" r:id="rId32"/>
    <p:sldId id="458" r:id="rId33"/>
    <p:sldId id="443" r:id="rId34"/>
    <p:sldId id="444" r:id="rId35"/>
    <p:sldId id="445" r:id="rId36"/>
    <p:sldId id="446" r:id="rId37"/>
    <p:sldId id="411" r:id="rId38"/>
    <p:sldId id="448" r:id="rId39"/>
    <p:sldId id="459" r:id="rId40"/>
    <p:sldId id="460" r:id="rId41"/>
    <p:sldId id="461" r:id="rId42"/>
    <p:sldId id="462" r:id="rId43"/>
    <p:sldId id="463" r:id="rId44"/>
    <p:sldId id="464" r:id="rId45"/>
    <p:sldId id="465" r:id="rId46"/>
    <p:sldId id="466" r:id="rId47"/>
    <p:sldId id="467" r:id="rId48"/>
    <p:sldId id="468" r:id="rId49"/>
    <p:sldId id="469" r:id="rId50"/>
    <p:sldId id="470" r:id="rId51"/>
    <p:sldId id="471" r:id="rId52"/>
    <p:sldId id="472" r:id="rId53"/>
    <p:sldId id="475" r:id="rId54"/>
    <p:sldId id="348" r:id="rId55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99"/>
    <a:srgbClr val="0000FF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55" autoAdjust="0"/>
    <p:restoredTop sz="71772" autoAdjust="0"/>
  </p:normalViewPr>
  <p:slideViewPr>
    <p:cSldViewPr snapToGrid="0">
      <p:cViewPr varScale="1">
        <p:scale>
          <a:sx n="84" d="100"/>
          <a:sy n="84" d="100"/>
        </p:scale>
        <p:origin x="14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4.xml"/><Relationship Id="rId4" Type="http://schemas.openxmlformats.org/officeDocument/2006/relationships/slide" Target="slides/slide45.xml"/><Relationship Id="rId5" Type="http://schemas.openxmlformats.org/officeDocument/2006/relationships/slide" Target="slides/slide46.xml"/><Relationship Id="rId6" Type="http://schemas.openxmlformats.org/officeDocument/2006/relationships/slide" Target="slides/slide47.xml"/><Relationship Id="rId7" Type="http://schemas.openxmlformats.org/officeDocument/2006/relationships/slide" Target="slides/slide48.xml"/><Relationship Id="rId8" Type="http://schemas.openxmlformats.org/officeDocument/2006/relationships/slide" Target="slides/slide49.xml"/><Relationship Id="rId1" Type="http://schemas.openxmlformats.org/officeDocument/2006/relationships/slide" Target="slides/slide42.xml"/><Relationship Id="rId2" Type="http://schemas.openxmlformats.org/officeDocument/2006/relationships/slide" Target="slides/slide4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Arial"/>
            </a:endParaRPr>
          </a:p>
        </p:txBody>
      </p:sp>
      <p:sp>
        <p:nvSpPr>
          <p:cNvPr id="7680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b="0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1901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39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1234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130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09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1423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3486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489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29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217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921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4372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9667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352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680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81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u="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987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1861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680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772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2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548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5827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1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602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0266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1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702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1" baseline="0" dirty="0" smtClean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863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55666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06531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776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8012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16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12400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3055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568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dirty="0"/>
          </a:p>
        </p:txBody>
      </p:sp>
    </p:spTree>
    <p:extLst>
      <p:ext uri="{BB962C8B-B14F-4D97-AF65-F5344CB8AC3E}">
        <p14:creationId xmlns:p14="http://schemas.microsoft.com/office/powerpoint/2010/main" val="190502264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dirty="0"/>
          </a:p>
        </p:txBody>
      </p:sp>
    </p:spTree>
    <p:extLst>
      <p:ext uri="{BB962C8B-B14F-4D97-AF65-F5344CB8AC3E}">
        <p14:creationId xmlns:p14="http://schemas.microsoft.com/office/powerpoint/2010/main" val="120214640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dirty="0"/>
          </a:p>
        </p:txBody>
      </p:sp>
    </p:spTree>
    <p:extLst>
      <p:ext uri="{BB962C8B-B14F-4D97-AF65-F5344CB8AC3E}">
        <p14:creationId xmlns:p14="http://schemas.microsoft.com/office/powerpoint/2010/main" val="131384718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dirty="0"/>
          </a:p>
        </p:txBody>
      </p:sp>
    </p:spTree>
    <p:extLst>
      <p:ext uri="{BB962C8B-B14F-4D97-AF65-F5344CB8AC3E}">
        <p14:creationId xmlns:p14="http://schemas.microsoft.com/office/powerpoint/2010/main" val="88036042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b="1" dirty="0"/>
          </a:p>
        </p:txBody>
      </p:sp>
    </p:spTree>
    <p:extLst>
      <p:ext uri="{BB962C8B-B14F-4D97-AF65-F5344CB8AC3E}">
        <p14:creationId xmlns:p14="http://schemas.microsoft.com/office/powerpoint/2010/main" val="173989601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b="1" dirty="0"/>
          </a:p>
        </p:txBody>
      </p:sp>
    </p:spTree>
    <p:extLst>
      <p:ext uri="{BB962C8B-B14F-4D97-AF65-F5344CB8AC3E}">
        <p14:creationId xmlns:p14="http://schemas.microsoft.com/office/powerpoint/2010/main" val="32026200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b="1" dirty="0"/>
          </a:p>
        </p:txBody>
      </p:sp>
    </p:spTree>
    <p:extLst>
      <p:ext uri="{BB962C8B-B14F-4D97-AF65-F5344CB8AC3E}">
        <p14:creationId xmlns:p14="http://schemas.microsoft.com/office/powerpoint/2010/main" val="192314340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en-US" altLang="x-none" sz="1300" b="0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 b="0" dirty="0"/>
          </a:p>
        </p:txBody>
      </p:sp>
    </p:spTree>
    <p:extLst>
      <p:ext uri="{BB962C8B-B14F-4D97-AF65-F5344CB8AC3E}">
        <p14:creationId xmlns:p14="http://schemas.microsoft.com/office/powerpoint/2010/main" val="648472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9238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953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1541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3802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116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5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55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Arial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74688"/>
            <a:ext cx="4583112" cy="3438525"/>
          </a:xfrm>
          <a:solidFill>
            <a:srgbClr val="FFFFFF"/>
          </a:solidFill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039" y="4346727"/>
            <a:ext cx="5089922" cy="4127500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041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393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Arial"/>
            </a:endParaRPr>
          </a:p>
        </p:txBody>
      </p:sp>
      <p:sp>
        <p:nvSpPr>
          <p:cNvPr id="747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83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600">
                <a:solidFill>
                  <a:schemeClr val="bg1"/>
                </a:solidFill>
              </a:defRPr>
            </a:lvl2pPr>
            <a:lvl3pPr marL="914400" indent="0" algn="ctr">
              <a:buNone/>
              <a:defRPr sz="2600">
                <a:solidFill>
                  <a:schemeClr val="bg1"/>
                </a:solidFill>
              </a:defRPr>
            </a:lvl3pPr>
            <a:lvl4pPr marL="1371600" indent="0" algn="ctr">
              <a:buNone/>
              <a:defRPr sz="2600">
                <a:solidFill>
                  <a:schemeClr val="bg1"/>
                </a:solidFill>
              </a:defRPr>
            </a:lvl4pPr>
            <a:lvl5pPr marL="1828800" indent="0" algn="ctr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1E170-7FCB-EB4B-92DF-A0305A971784}" type="datetime1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42D12-6376-2B45-A63E-2A45E048F07C}" type="datetime1">
              <a:rPr lang="en-US" smtClean="0"/>
              <a:t>12/12/17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2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EF19-7E01-DA43-AE15-BB422FE70305}" type="datetime1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8AE3-D0E6-3A4C-BFAF-DA8061BD804D}" type="datetime1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E33FD-1AE5-3745-B77B-6132BF743699}" type="datetime1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538C-8C15-AF48-A260-E2EE3281739C}" type="datetime1">
              <a:rPr lang="en-US" smtClean="0"/>
              <a:t>12/12/17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5CFF7-5279-D549-B0E2-17D1F59318CE}" type="datetime1">
              <a:rPr lang="en-US" smtClean="0"/>
              <a:t>12/12/17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1CFBD-64A8-8E41-B52B-AD31F3F5C283}" type="datetime1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F4842-36AC-D644-A1D9-C957EF95DED3}" type="datetime1">
              <a:rPr lang="en-US" smtClean="0"/>
              <a:t>12/12/17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9D118-DB58-154E-8BB9-9276FF13CC2B}" type="datetime1">
              <a:rPr lang="en-US" smtClean="0"/>
              <a:t>12/12/17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922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68FE58F-F7C2-4B42-939D-15429A215C9E}" type="datetime1">
              <a:rPr lang="en-US" smtClean="0"/>
              <a:t>12/12/17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070100"/>
          </a:xfrm>
        </p:spPr>
        <p:txBody>
          <a:bodyPr/>
          <a:lstStyle/>
          <a:p>
            <a:r>
              <a:rPr lang="en-US" dirty="0" smtClean="0"/>
              <a:t>Content Distribution Networks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418: </a:t>
            </a:r>
            <a:r>
              <a:rPr lang="en-US" i="1" dirty="0" smtClean="0"/>
              <a:t>Distributed Systems</a:t>
            </a:r>
          </a:p>
          <a:p>
            <a:r>
              <a:rPr lang="en-US" dirty="0" smtClean="0"/>
              <a:t>Lecture 24</a:t>
            </a:r>
          </a:p>
          <a:p>
            <a:endParaRPr lang="en-US" dirty="0" smtClean="0"/>
          </a:p>
          <a:p>
            <a:r>
              <a:rPr lang="en-US" dirty="0" smtClean="0"/>
              <a:t>Kyle Jamieson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44351" y="6544979"/>
            <a:ext cx="5455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[Selected content adapted from M. Freedman, B. Maggs and S. Shenker]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ea typeface="ＭＳ Ｐゴシック" charset="0"/>
                <a:cs typeface="ＭＳ Ｐゴシック" charset="0"/>
              </a:rPr>
              <a:t>DNS </a:t>
            </a:r>
            <a:r>
              <a:rPr lang="en-US" dirty="0" smtClean="0">
                <a:latin typeface="Arial"/>
                <a:ea typeface="ＭＳ Ｐゴシック" charset="0"/>
                <a:cs typeface="ＭＳ Ｐゴシック" charset="0"/>
              </a:rPr>
              <a:t>root nameservers</a:t>
            </a:r>
            <a:endParaRPr lang="en-US" dirty="0">
              <a:latin typeface="Arial"/>
              <a:ea typeface="ＭＳ Ｐゴシック" charset="0"/>
              <a:cs typeface="ＭＳ Ｐゴシック" charset="0"/>
            </a:endParaRP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452852"/>
            <a:ext cx="8810626" cy="1239548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dirty="0">
                <a:latin typeface="Arial"/>
                <a:cs typeface="Arial"/>
              </a:rPr>
              <a:t>13 root </a:t>
            </a:r>
            <a:r>
              <a:rPr lang="en-US" dirty="0" smtClean="0">
                <a:latin typeface="Arial"/>
                <a:cs typeface="Arial"/>
              </a:rPr>
              <a:t>servers.  </a:t>
            </a:r>
            <a:r>
              <a:rPr lang="en-US" i="1" dirty="0" smtClean="0">
                <a:latin typeface="Arial"/>
                <a:cs typeface="Arial"/>
              </a:rPr>
              <a:t>Does this scale?</a:t>
            </a:r>
            <a:endParaRPr lang="en-US" i="1" dirty="0">
              <a:latin typeface="Arial"/>
              <a:cs typeface="Arial"/>
            </a:endParaRPr>
          </a:p>
          <a:p>
            <a:pPr>
              <a:lnSpc>
                <a:spcPct val="70000"/>
              </a:lnSpc>
            </a:pPr>
            <a:r>
              <a:rPr lang="en-US" dirty="0" smtClean="0">
                <a:latin typeface="Arial"/>
                <a:cs typeface="Arial"/>
              </a:rPr>
              <a:t>Each server is really 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cluster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of servers (some geographically distributed), replicated </a:t>
            </a:r>
            <a:r>
              <a:rPr lang="en-US" dirty="0">
                <a:latin typeface="Arial"/>
                <a:cs typeface="Arial"/>
              </a:rPr>
              <a:t>via </a:t>
            </a:r>
            <a:r>
              <a:rPr lang="en-US" b="1" dirty="0" smtClean="0">
                <a:solidFill>
                  <a:srgbClr val="E46C0A"/>
                </a:solidFill>
                <a:latin typeface="Arial"/>
                <a:cs typeface="Arial"/>
              </a:rPr>
              <a:t>IP anycast</a:t>
            </a:r>
            <a:endParaRPr lang="en-US" b="1" dirty="0">
              <a:solidFill>
                <a:srgbClr val="E46C0A"/>
              </a:solidFill>
              <a:latin typeface="Arial"/>
              <a:cs typeface="Arial"/>
            </a:endParaRPr>
          </a:p>
        </p:txBody>
      </p:sp>
      <p:sp>
        <p:nvSpPr>
          <p:cNvPr id="75781" name="AutoShape 4"/>
          <p:cNvSpPr>
            <a:spLocks noChangeAspect="1" noChangeArrowheads="1"/>
          </p:cNvSpPr>
          <p:nvPr/>
        </p:nvSpPr>
        <p:spPr bwMode="auto">
          <a:xfrm>
            <a:off x="457200" y="3214688"/>
            <a:ext cx="7234238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pic>
        <p:nvPicPr>
          <p:cNvPr id="75782" name="Picture 5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65588"/>
            <a:ext cx="5400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3" name="Freeform 6"/>
          <p:cNvSpPr>
            <a:spLocks/>
          </p:cNvSpPr>
          <p:nvPr/>
        </p:nvSpPr>
        <p:spPr bwMode="auto">
          <a:xfrm>
            <a:off x="2605088" y="3267075"/>
            <a:ext cx="804862" cy="1511300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742477 h 1893"/>
              <a:gd name="T4" fmla="*/ 804862 w 963"/>
              <a:gd name="T5" fmla="*/ 1511300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5784" name="Text Box 7"/>
          <p:cNvSpPr txBox="1">
            <a:spLocks noChangeArrowheads="1"/>
          </p:cNvSpPr>
          <p:nvPr/>
        </p:nvSpPr>
        <p:spPr bwMode="auto">
          <a:xfrm>
            <a:off x="654050" y="5627688"/>
            <a:ext cx="263366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B USC-ISI Marina del Rey, CA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L ICANN Los Angeles, CA</a:t>
            </a:r>
          </a:p>
          <a:p>
            <a:pPr algn="ctr"/>
            <a:endParaRPr lang="en-US" sz="2400" b="0" dirty="0">
              <a:latin typeface="Times New Roman" charset="0"/>
              <a:cs typeface="Arial"/>
            </a:endParaRPr>
          </a:p>
        </p:txBody>
      </p:sp>
      <p:sp>
        <p:nvSpPr>
          <p:cNvPr id="75785" name="Freeform 8"/>
          <p:cNvSpPr>
            <a:spLocks/>
          </p:cNvSpPr>
          <p:nvPr/>
        </p:nvSpPr>
        <p:spPr bwMode="auto">
          <a:xfrm>
            <a:off x="1789113" y="4965700"/>
            <a:ext cx="952500" cy="668338"/>
          </a:xfrm>
          <a:custGeom>
            <a:avLst/>
            <a:gdLst>
              <a:gd name="T0" fmla="*/ 0 w 582"/>
              <a:gd name="T1" fmla="*/ 668338 h 426"/>
              <a:gd name="T2" fmla="*/ 95250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5786" name="Text Box 9"/>
          <p:cNvSpPr txBox="1">
            <a:spLocks noChangeArrowheads="1"/>
          </p:cNvSpPr>
          <p:nvPr/>
        </p:nvSpPr>
        <p:spPr bwMode="auto">
          <a:xfrm>
            <a:off x="347663" y="3903663"/>
            <a:ext cx="257333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E NASA Mt View, CA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F  Internet Software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   Consortium,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   Palo</a:t>
            </a:r>
            <a:r>
              <a:rPr lang="en-US" sz="1200"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Alto, CA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  (and 37 other locations)</a:t>
            </a:r>
          </a:p>
          <a:p>
            <a:pPr algn="ctr"/>
            <a:endParaRPr lang="en-US" sz="3200" b="0" dirty="0">
              <a:latin typeface="Times New Roman" charset="0"/>
              <a:cs typeface="Arial"/>
            </a:endParaRPr>
          </a:p>
        </p:txBody>
      </p:sp>
      <p:sp>
        <p:nvSpPr>
          <p:cNvPr id="75787" name="Freeform 10"/>
          <p:cNvSpPr>
            <a:spLocks/>
          </p:cNvSpPr>
          <p:nvPr/>
        </p:nvSpPr>
        <p:spPr bwMode="auto">
          <a:xfrm flipV="1">
            <a:off x="1660525" y="4665663"/>
            <a:ext cx="1022350" cy="225425"/>
          </a:xfrm>
          <a:custGeom>
            <a:avLst/>
            <a:gdLst>
              <a:gd name="T0" fmla="*/ 0 w 582"/>
              <a:gd name="T1" fmla="*/ 225425 h 426"/>
              <a:gd name="T2" fmla="*/ 102235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5788" name="Text Box 11"/>
          <p:cNvSpPr txBox="1">
            <a:spLocks noChangeArrowheads="1"/>
          </p:cNvSpPr>
          <p:nvPr/>
        </p:nvSpPr>
        <p:spPr bwMode="auto">
          <a:xfrm>
            <a:off x="5253038" y="3570288"/>
            <a:ext cx="24987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I </a:t>
            </a:r>
            <a:r>
              <a:rPr lang="en-US" sz="1400" b="0" dirty="0" err="1">
                <a:latin typeface="Arial"/>
                <a:cs typeface="Arial"/>
              </a:rPr>
              <a:t>Autonomica</a:t>
            </a:r>
            <a:r>
              <a:rPr lang="en-US" sz="1400" b="0" dirty="0">
                <a:latin typeface="Arial"/>
                <a:cs typeface="Arial"/>
              </a:rPr>
              <a:t>,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Stockholm (plus 29 other locations)</a:t>
            </a:r>
          </a:p>
        </p:txBody>
      </p:sp>
      <p:sp>
        <p:nvSpPr>
          <p:cNvPr id="75789" name="Freeform 12"/>
          <p:cNvSpPr>
            <a:spLocks/>
          </p:cNvSpPr>
          <p:nvPr/>
        </p:nvSpPr>
        <p:spPr bwMode="auto">
          <a:xfrm>
            <a:off x="4797425" y="3813175"/>
            <a:ext cx="849313" cy="674688"/>
          </a:xfrm>
          <a:custGeom>
            <a:avLst/>
            <a:gdLst>
              <a:gd name="T0" fmla="*/ 849313 w 666"/>
              <a:gd name="T1" fmla="*/ 0 h 1005"/>
              <a:gd name="T2" fmla="*/ 0 w 666"/>
              <a:gd name="T3" fmla="*/ 674688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5790" name="Text Box 13"/>
          <p:cNvSpPr txBox="1">
            <a:spLocks noChangeArrowheads="1"/>
          </p:cNvSpPr>
          <p:nvPr/>
        </p:nvSpPr>
        <p:spPr bwMode="auto">
          <a:xfrm>
            <a:off x="5299075" y="3216275"/>
            <a:ext cx="38449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K RIPE London (plus 16 other locations)</a:t>
            </a:r>
            <a:endParaRPr lang="en-US" sz="3200" b="0" dirty="0">
              <a:latin typeface="Times New Roman" charset="0"/>
              <a:cs typeface="Arial"/>
            </a:endParaRPr>
          </a:p>
        </p:txBody>
      </p:sp>
      <p:sp>
        <p:nvSpPr>
          <p:cNvPr id="75791" name="Freeform 14"/>
          <p:cNvSpPr>
            <a:spLocks/>
          </p:cNvSpPr>
          <p:nvPr/>
        </p:nvSpPr>
        <p:spPr bwMode="auto">
          <a:xfrm>
            <a:off x="4570413" y="3433763"/>
            <a:ext cx="771525" cy="1158875"/>
          </a:xfrm>
          <a:custGeom>
            <a:avLst/>
            <a:gdLst>
              <a:gd name="T0" fmla="*/ 771525 w 922"/>
              <a:gd name="T1" fmla="*/ 0 h 1448"/>
              <a:gd name="T2" fmla="*/ 0 w 922"/>
              <a:gd name="T3" fmla="*/ 1158875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5792" name="Text Box 15"/>
          <p:cNvSpPr txBox="1">
            <a:spLocks noChangeArrowheads="1"/>
          </p:cNvSpPr>
          <p:nvPr/>
        </p:nvSpPr>
        <p:spPr bwMode="auto">
          <a:xfrm>
            <a:off x="7221538" y="4402138"/>
            <a:ext cx="1693862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M WIDE Tokyo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plus Seoul, Paris,</a:t>
            </a:r>
            <a:b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San Francisco</a:t>
            </a:r>
            <a:endParaRPr lang="en-US" sz="3200" b="0" dirty="0">
              <a:latin typeface="Times New Roman" charset="0"/>
              <a:cs typeface="Arial"/>
            </a:endParaRPr>
          </a:p>
        </p:txBody>
      </p:sp>
      <p:sp>
        <p:nvSpPr>
          <p:cNvPr id="75793" name="Freeform 16"/>
          <p:cNvSpPr>
            <a:spLocks/>
          </p:cNvSpPr>
          <p:nvPr/>
        </p:nvSpPr>
        <p:spPr bwMode="auto">
          <a:xfrm>
            <a:off x="6851650" y="4632325"/>
            <a:ext cx="331788" cy="231775"/>
          </a:xfrm>
          <a:custGeom>
            <a:avLst/>
            <a:gdLst>
              <a:gd name="T0" fmla="*/ 331788 w 252"/>
              <a:gd name="T1" fmla="*/ 0 h 462"/>
              <a:gd name="T2" fmla="*/ 0 w 252"/>
              <a:gd name="T3" fmla="*/ 231775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5794" name="Text Box 17"/>
          <p:cNvSpPr txBox="1">
            <a:spLocks noChangeArrowheads="1"/>
          </p:cNvSpPr>
          <p:nvPr/>
        </p:nvSpPr>
        <p:spPr bwMode="auto">
          <a:xfrm>
            <a:off x="2665413" y="2559050"/>
            <a:ext cx="4878387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n-US" sz="1400" b="0" dirty="0" err="1">
                <a:solidFill>
                  <a:srgbClr val="000000"/>
                </a:solidFill>
                <a:latin typeface="Arial"/>
                <a:cs typeface="Arial"/>
              </a:rPr>
              <a:t>Verisign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, Dulles, VA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C Cogent, Herndon, VA (also Los Angeles, NY, Chicago)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D U Maryland College Park, MD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G US </a:t>
            </a:r>
            <a:r>
              <a:rPr lang="en-US" sz="1400" b="0" dirty="0" err="1">
                <a:solidFill>
                  <a:srgbClr val="000000"/>
                </a:solidFill>
                <a:latin typeface="Arial"/>
                <a:cs typeface="Arial"/>
              </a:rPr>
              <a:t>DoD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Vienna, VA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H ARL Aberdeen, MD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J </a:t>
            </a:r>
            <a:r>
              <a:rPr lang="en-US" sz="1400" b="0" dirty="0" err="1">
                <a:solidFill>
                  <a:srgbClr val="000000"/>
                </a:solidFill>
                <a:latin typeface="Arial"/>
                <a:cs typeface="Arial"/>
              </a:rPr>
              <a:t>Verisign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(21 locations)</a:t>
            </a:r>
          </a:p>
          <a:p>
            <a:pPr algn="ctr"/>
            <a:endParaRPr lang="en-US" sz="2800" b="0" dirty="0">
              <a:latin typeface="Times New Roman" charset="0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TLD and Authoritative Servers</a:t>
            </a:r>
            <a:endParaRPr lang="en-US" dirty="0"/>
          </a:p>
        </p:txBody>
      </p:sp>
      <p:sp>
        <p:nvSpPr>
          <p:cNvPr id="8397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1" i="1" dirty="0" smtClean="0">
                <a:solidFill>
                  <a:srgbClr val="E46C0A"/>
                </a:solidFill>
              </a:rPr>
              <a:t>Top-level domain (TLD) </a:t>
            </a:r>
            <a:r>
              <a:rPr lang="en-US" dirty="0" smtClean="0"/>
              <a:t>servers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Responsible for com, org, net, </a:t>
            </a:r>
            <a:r>
              <a:rPr lang="en-US" sz="2800" dirty="0" err="1" smtClean="0"/>
              <a:t>edu</a:t>
            </a:r>
            <a:r>
              <a:rPr lang="en-US" sz="2800" dirty="0" smtClean="0"/>
              <a:t>, etc, and all top-level country domains: </a:t>
            </a:r>
            <a:r>
              <a:rPr lang="en-US" sz="2800" dirty="0" err="1" smtClean="0"/>
              <a:t>uk</a:t>
            </a:r>
            <a:r>
              <a:rPr lang="en-US" sz="2800" dirty="0" smtClean="0"/>
              <a:t>, </a:t>
            </a:r>
            <a:r>
              <a:rPr lang="en-US" sz="2800" dirty="0" err="1" smtClean="0"/>
              <a:t>fr</a:t>
            </a:r>
            <a:r>
              <a:rPr lang="en-US" sz="2800" dirty="0" smtClean="0"/>
              <a:t>, ca, </a:t>
            </a:r>
            <a:r>
              <a:rPr lang="en-US" sz="2800" dirty="0" err="1" smtClean="0"/>
              <a:t>jp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800" i="1" dirty="0" smtClean="0"/>
              <a:t>Network Solutions </a:t>
            </a:r>
            <a:r>
              <a:rPr lang="en-US" sz="2800" dirty="0" smtClean="0"/>
              <a:t>maintains servers for com TLD</a:t>
            </a:r>
          </a:p>
          <a:p>
            <a:pPr lvl="1">
              <a:lnSpc>
                <a:spcPct val="80000"/>
              </a:lnSpc>
            </a:pPr>
            <a:r>
              <a:rPr lang="en-US" sz="2800" i="1" dirty="0" smtClean="0"/>
              <a:t>Educause</a:t>
            </a:r>
            <a:r>
              <a:rPr lang="en-US" sz="2800" dirty="0" smtClean="0"/>
              <a:t> non-profit for </a:t>
            </a:r>
            <a:r>
              <a:rPr lang="en-US" sz="2800" dirty="0" err="1" smtClean="0"/>
              <a:t>edu</a:t>
            </a:r>
            <a:r>
              <a:rPr lang="en-US" sz="2800" dirty="0" smtClean="0"/>
              <a:t> TLD</a:t>
            </a:r>
          </a:p>
          <a:p>
            <a:pPr lvl="1"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b="1" i="1" dirty="0" smtClean="0">
                <a:solidFill>
                  <a:srgbClr val="E46C0A"/>
                </a:solidFill>
              </a:rPr>
              <a:t>Authoritative</a:t>
            </a:r>
            <a:r>
              <a:rPr lang="en-US" dirty="0" smtClean="0">
                <a:solidFill>
                  <a:srgbClr val="E46C0A"/>
                </a:solidFill>
              </a:rPr>
              <a:t> </a:t>
            </a:r>
            <a:r>
              <a:rPr lang="en-US" dirty="0" smtClean="0"/>
              <a:t>DNS servers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An organization’s DNS servers, providing authoritative information for that organization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May be maintained by organization itself, or ISP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3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name servers</a:t>
            </a:r>
            <a:endParaRPr lang="en-US" dirty="0"/>
          </a:p>
        </p:txBody>
      </p:sp>
      <p:sp>
        <p:nvSpPr>
          <p:cNvPr id="8499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Do not strictly belong to hierarchy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Each ISP (or company, or university) has one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Also called </a:t>
            </a:r>
            <a:r>
              <a:rPr lang="en-US" sz="2800" b="1" i="1" dirty="0" smtClean="0">
                <a:solidFill>
                  <a:srgbClr val="E46C0A"/>
                </a:solidFill>
              </a:rPr>
              <a:t>default</a:t>
            </a:r>
            <a:r>
              <a:rPr lang="en-US" sz="2800" dirty="0" smtClean="0">
                <a:solidFill>
                  <a:srgbClr val="E46C0A"/>
                </a:solidFill>
              </a:rPr>
              <a:t> </a:t>
            </a:r>
            <a:r>
              <a:rPr lang="en-US" sz="2800" dirty="0" smtClean="0"/>
              <a:t>or </a:t>
            </a:r>
            <a:r>
              <a:rPr lang="en-US" sz="2800" b="1" i="1" dirty="0" smtClean="0">
                <a:solidFill>
                  <a:srgbClr val="E46C0A"/>
                </a:solidFill>
              </a:rPr>
              <a:t>caching</a:t>
            </a:r>
            <a:r>
              <a:rPr lang="en-US" sz="2800" dirty="0" smtClean="0">
                <a:solidFill>
                  <a:srgbClr val="E46C0A"/>
                </a:solidFill>
              </a:rPr>
              <a:t> </a:t>
            </a:r>
            <a:r>
              <a:rPr lang="en-US" sz="2800" dirty="0" smtClean="0"/>
              <a:t>name server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When host makes DNS query, query is sent to its local DNS server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Acts as proxy, forwards query into hierarchy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Does work for the client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ontent Placeholder 32"/>
          <p:cNvSpPr>
            <a:spLocks noGrp="1"/>
          </p:cNvSpPr>
          <p:nvPr>
            <p:ph sz="half" idx="1"/>
          </p:nvPr>
        </p:nvSpPr>
        <p:spPr>
          <a:xfrm>
            <a:off x="4648200" y="2576285"/>
            <a:ext cx="4038600" cy="35498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Type = </a:t>
            </a:r>
            <a:r>
              <a:rPr lang="en-US" sz="2400" b="1" dirty="0" smtClean="0"/>
              <a:t>CNAME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name</a:t>
            </a:r>
            <a:r>
              <a:rPr lang="en-US" sz="2400" dirty="0" smtClean="0"/>
              <a:t> = alias for some “canonical” (real) name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value</a:t>
            </a:r>
            <a:r>
              <a:rPr lang="en-US" sz="2400" dirty="0" smtClean="0"/>
              <a:t> is canonical name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Type = </a:t>
            </a:r>
            <a:r>
              <a:rPr lang="en-US" sz="2400" b="1" dirty="0" smtClean="0"/>
              <a:t>MX </a:t>
            </a:r>
            <a:r>
              <a:rPr lang="en-US" sz="2400" dirty="0" smtClean="0"/>
              <a:t>(mail exchange)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name</a:t>
            </a:r>
            <a:r>
              <a:rPr lang="en-US" sz="2400" dirty="0" smtClean="0">
                <a:latin typeface="Arial" charset="0"/>
                <a:cs typeface="Arial" charset="0"/>
              </a:rPr>
              <a:t> = domain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value</a:t>
            </a:r>
            <a:r>
              <a:rPr lang="en-US" sz="2400" dirty="0" smtClean="0"/>
              <a:t> is name of mail server for that domain</a:t>
            </a:r>
          </a:p>
        </p:txBody>
      </p:sp>
      <p:sp>
        <p:nvSpPr>
          <p:cNvPr id="8704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" y="2576285"/>
            <a:ext cx="4191000" cy="3549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Type = </a:t>
            </a:r>
            <a:r>
              <a:rPr lang="en-US" sz="2400" b="1" dirty="0" smtClean="0"/>
              <a:t>A</a:t>
            </a:r>
            <a:r>
              <a:rPr lang="en-US" sz="2400" dirty="0" smtClean="0"/>
              <a:t> (address)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name</a:t>
            </a:r>
            <a:r>
              <a:rPr lang="en-US" sz="2400" dirty="0" smtClean="0"/>
              <a:t> = hostname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value</a:t>
            </a:r>
            <a:r>
              <a:rPr lang="en-US" sz="2400" dirty="0" smtClean="0"/>
              <a:t> is IP address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Type = </a:t>
            </a:r>
            <a:r>
              <a:rPr lang="en-US" sz="2400" b="1" dirty="0" smtClean="0"/>
              <a:t>NS </a:t>
            </a:r>
            <a:r>
              <a:rPr lang="en-US" sz="2400" dirty="0" smtClean="0"/>
              <a:t>(name server)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name</a:t>
            </a:r>
            <a:r>
              <a:rPr lang="en-US" sz="2400" dirty="0" smtClean="0"/>
              <a:t> = domain (e.g. </a:t>
            </a:r>
            <a:r>
              <a:rPr lang="en-US" sz="2400" dirty="0" err="1" smtClean="0"/>
              <a:t>princeton.edu</a:t>
            </a:r>
            <a:r>
              <a:rPr lang="en-US" sz="2400" dirty="0" smtClean="0"/>
              <a:t>)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  <a:cs typeface="Arial" charset="0"/>
              </a:rPr>
              <a:t>value</a:t>
            </a:r>
            <a:r>
              <a:rPr lang="en-US" sz="2400" dirty="0" smtClean="0"/>
              <a:t> is hostname of authoritative name server for this domain</a:t>
            </a:r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DNS resource records</a:t>
            </a:r>
            <a:endParaRPr lang="en-US" sz="3600" dirty="0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152400" y="1417638"/>
            <a:ext cx="8759364" cy="10639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DNS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distributed database storing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 records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 record includes: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name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 type, 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value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,</a:t>
            </a:r>
            <a:r>
              <a:rPr kumimoji="0" lang="en-US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time-to-live)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6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in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Most queries and responses are UDP datagrams</a:t>
            </a:r>
          </a:p>
          <a:p>
            <a:pPr lvl="1"/>
            <a:r>
              <a:rPr lang="en-US" dirty="0" smtClean="0"/>
              <a:t>Two types of queries:</a:t>
            </a:r>
          </a:p>
          <a:p>
            <a:endParaRPr lang="en-US" sz="2800" dirty="0" smtClean="0"/>
          </a:p>
          <a:p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Recursive</a:t>
            </a:r>
            <a:r>
              <a:rPr lang="en-US" sz="2800" dirty="0" smtClean="0"/>
              <a:t>: Nameserver responds with answer or error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endParaRPr lang="en-US" sz="2800" b="1" i="1" dirty="0" smtClean="0"/>
          </a:p>
          <a:p>
            <a:r>
              <a:rPr lang="en-US" sz="2800" b="1" i="1" dirty="0" smtClean="0"/>
              <a:t>Iterative</a:t>
            </a:r>
            <a:r>
              <a:rPr lang="en-US" sz="2800" dirty="0" smtClean="0"/>
              <a:t>: Nameserver may respond with a referral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442974" y="3256608"/>
            <a:ext cx="6181851" cy="1203230"/>
            <a:chOff x="2046753" y="3390809"/>
            <a:chExt cx="6181851" cy="1203230"/>
          </a:xfrm>
        </p:grpSpPr>
        <p:pic>
          <p:nvPicPr>
            <p:cNvPr id="4" name="Picture 3" descr="server-48x48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67830" y="3390810"/>
              <a:ext cx="609600" cy="609600"/>
            </a:xfrm>
            <a:prstGeom prst="rect">
              <a:avLst/>
            </a:prstGeom>
          </p:spPr>
        </p:pic>
        <p:pic>
          <p:nvPicPr>
            <p:cNvPr id="5" name="Picture 4" descr="comput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52801" y="3390809"/>
              <a:ext cx="609600" cy="609600"/>
            </a:xfrm>
            <a:prstGeom prst="rect">
              <a:avLst/>
            </a:prstGeom>
          </p:spPr>
        </p:pic>
        <p:cxnSp>
          <p:nvCxnSpPr>
            <p:cNvPr id="6" name="Curved Connector 17"/>
            <p:cNvCxnSpPr>
              <a:stCxn id="5" idx="3"/>
              <a:endCxn id="4" idx="1"/>
            </p:cNvCxnSpPr>
            <p:nvPr/>
          </p:nvCxnSpPr>
          <p:spPr>
            <a:xfrm>
              <a:off x="3962401" y="3695609"/>
              <a:ext cx="1705429" cy="1"/>
            </a:xfrm>
            <a:prstGeom prst="curvedConnector3">
              <a:avLst>
                <a:gd name="adj1" fmla="val 50000"/>
              </a:avLst>
            </a:prstGeom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urved Connector 17"/>
            <p:cNvCxnSpPr>
              <a:stCxn id="4" idx="2"/>
              <a:endCxn id="5" idx="2"/>
            </p:cNvCxnSpPr>
            <p:nvPr/>
          </p:nvCxnSpPr>
          <p:spPr>
            <a:xfrm rot="5400000" flipH="1">
              <a:off x="4815115" y="2842896"/>
              <a:ext cx="1" cy="2315029"/>
            </a:xfrm>
            <a:prstGeom prst="curvedConnector3">
              <a:avLst>
                <a:gd name="adj1" fmla="val -22860000000"/>
              </a:avLst>
            </a:prstGeom>
            <a:ln w="5715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567657" y="3674369"/>
              <a:ext cx="24949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latin typeface="Arial" charset="0"/>
                </a:rPr>
                <a:t>www.princeton.edu?</a:t>
              </a:r>
              <a:endParaRPr lang="en-US" b="0" dirty="0">
                <a:latin typeface="Arial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046753" y="4193929"/>
              <a:ext cx="54995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  <a:latin typeface="Arial" charset="0"/>
                </a:rPr>
                <a:t>Answer: </a:t>
              </a:r>
              <a:r>
                <a:rPr lang="en-US" b="0" dirty="0" smtClean="0">
                  <a:latin typeface="Arial" charset="0"/>
                </a:rPr>
                <a:t>www.princeton.edu A </a:t>
              </a:r>
              <a:r>
                <a:rPr lang="is-IS" b="0" dirty="0">
                  <a:latin typeface="Arial" charset="0"/>
                </a:rPr>
                <a:t>140.180.223.42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13733" y="3462908"/>
              <a:ext cx="10390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</a:rPr>
                <a:t>Client</a:t>
              </a:r>
              <a:endParaRPr lang="en-US" sz="2400" dirty="0">
                <a:latin typeface="Arial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77429" y="3462908"/>
              <a:ext cx="19511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</a:rPr>
                <a:t>Nameserver</a:t>
              </a:r>
              <a:endParaRPr lang="en-US" sz="2400" dirty="0">
                <a:latin typeface="Arial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528344" y="5380790"/>
            <a:ext cx="6011111" cy="1248610"/>
            <a:chOff x="2276547" y="5180903"/>
            <a:chExt cx="6011111" cy="1248610"/>
          </a:xfrm>
        </p:grpSpPr>
        <p:pic>
          <p:nvPicPr>
            <p:cNvPr id="12" name="Picture 11" descr="server-48x48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67829" y="5180904"/>
              <a:ext cx="609600" cy="609600"/>
            </a:xfrm>
            <a:prstGeom prst="rect">
              <a:avLst/>
            </a:prstGeom>
          </p:spPr>
        </p:pic>
        <p:pic>
          <p:nvPicPr>
            <p:cNvPr id="13" name="Picture 12" descr="comput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52800" y="5180903"/>
              <a:ext cx="609600" cy="609600"/>
            </a:xfrm>
            <a:prstGeom prst="rect">
              <a:avLst/>
            </a:prstGeom>
          </p:spPr>
        </p:pic>
        <p:cxnSp>
          <p:nvCxnSpPr>
            <p:cNvPr id="14" name="Curved Connector 17"/>
            <p:cNvCxnSpPr>
              <a:stCxn id="13" idx="3"/>
              <a:endCxn id="12" idx="1"/>
            </p:cNvCxnSpPr>
            <p:nvPr/>
          </p:nvCxnSpPr>
          <p:spPr>
            <a:xfrm>
              <a:off x="3962400" y="5485703"/>
              <a:ext cx="1705429" cy="1"/>
            </a:xfrm>
            <a:prstGeom prst="curvedConnector3">
              <a:avLst>
                <a:gd name="adj1" fmla="val 49043"/>
              </a:avLst>
            </a:prstGeom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urved Connector 17"/>
            <p:cNvCxnSpPr>
              <a:stCxn id="12" idx="2"/>
              <a:endCxn id="13" idx="2"/>
            </p:cNvCxnSpPr>
            <p:nvPr/>
          </p:nvCxnSpPr>
          <p:spPr>
            <a:xfrm rot="5400000" flipH="1">
              <a:off x="4815114" y="4632990"/>
              <a:ext cx="1" cy="2315029"/>
            </a:xfrm>
            <a:prstGeom prst="curvedConnector3">
              <a:avLst>
                <a:gd name="adj1" fmla="val -22860000000"/>
              </a:avLst>
            </a:prstGeom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3549087" y="5471394"/>
              <a:ext cx="24949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latin typeface="Arial" charset="0"/>
                </a:rPr>
                <a:t>www.princeton.edu?</a:t>
              </a:r>
              <a:endParaRPr lang="en-US" b="0" dirty="0">
                <a:latin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636001" y="6029403"/>
              <a:ext cx="43685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  <a:latin typeface="Arial" charset="0"/>
                </a:rPr>
                <a:t>Referral:</a:t>
              </a:r>
              <a:r>
                <a:rPr lang="en-US" b="0" dirty="0" smtClean="0">
                  <a:latin typeface="Arial" charset="0"/>
                </a:rPr>
                <a:t> .</a:t>
              </a:r>
              <a:r>
                <a:rPr lang="en-US" b="0" dirty="0" err="1" smtClean="0">
                  <a:latin typeface="Arial" charset="0"/>
                </a:rPr>
                <a:t>edu</a:t>
              </a:r>
              <a:r>
                <a:rPr lang="en-US" b="0" dirty="0" smtClean="0">
                  <a:latin typeface="Arial" charset="0"/>
                </a:rPr>
                <a:t> NS </a:t>
              </a:r>
              <a:r>
                <a:rPr lang="en-US" b="0" dirty="0" err="1" smtClean="0">
                  <a:latin typeface="Arial" charset="0"/>
                </a:rPr>
                <a:t>a.edu-servers.net</a:t>
              </a:r>
              <a:r>
                <a:rPr lang="en-US" b="0" dirty="0" smtClean="0">
                  <a:latin typeface="Arial" charset="0"/>
                </a:rPr>
                <a:t>.</a:t>
              </a:r>
              <a:endParaRPr lang="en-US" b="0" dirty="0">
                <a:latin typeface="Arial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36483" y="5251940"/>
              <a:ext cx="19511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</a:rPr>
                <a:t>Nameserver</a:t>
              </a:r>
              <a:endParaRPr lang="en-US" sz="2400" dirty="0"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76547" y="5254870"/>
              <a:ext cx="10390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</a:rPr>
                <a:t>Client</a:t>
              </a:r>
              <a:endParaRPr lang="en-US" sz="2400" dirty="0">
                <a:latin typeface="Arial" charset="0"/>
              </a:endParaRPr>
            </a:p>
          </p:txBody>
        </p:sp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 recursive DNS </a:t>
            </a:r>
            <a:r>
              <a:rPr lang="en-US" sz="4000" dirty="0" smtClean="0"/>
              <a:t>lookup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805571" y="5368715"/>
            <a:ext cx="2856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</a:rPr>
              <a:t>   </a:t>
            </a:r>
            <a:r>
              <a:rPr lang="en-US" b="0" dirty="0" smtClean="0">
                <a:latin typeface="Arial" charset="0"/>
              </a:rPr>
              <a:t>Local nameserver</a:t>
            </a:r>
            <a:endParaRPr lang="en-US" b="0" dirty="0">
              <a:latin typeface="Arial" charset="0"/>
            </a:endParaRPr>
          </a:p>
          <a:p>
            <a:r>
              <a:rPr lang="en-US" b="0" dirty="0">
                <a:latin typeface="Arial" charset="0"/>
              </a:rPr>
              <a:t>. (root):   NS 198.41.0.4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85" y="5009875"/>
            <a:ext cx="609600" cy="609600"/>
          </a:xfrm>
          <a:prstGeom prst="rect">
            <a:avLst/>
          </a:prstGeom>
        </p:spPr>
      </p:pic>
      <p:grpSp>
        <p:nvGrpSpPr>
          <p:cNvPr id="52" name="Group 51"/>
          <p:cNvGrpSpPr/>
          <p:nvPr/>
        </p:nvGrpSpPr>
        <p:grpSpPr>
          <a:xfrm>
            <a:off x="837985" y="1454093"/>
            <a:ext cx="4318938" cy="3860582"/>
            <a:chOff x="837985" y="1454093"/>
            <a:chExt cx="4318938" cy="3860582"/>
          </a:xfrm>
        </p:grpSpPr>
        <p:sp>
          <p:nvSpPr>
            <p:cNvPr id="4" name="TextBox 3"/>
            <p:cNvSpPr txBox="1"/>
            <p:nvPr/>
          </p:nvSpPr>
          <p:spPr>
            <a:xfrm>
              <a:off x="1820574" y="1454093"/>
              <a:ext cx="333634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tabLst>
                  <a:tab pos="811213" algn="l"/>
                </a:tabLst>
              </a:pPr>
              <a:r>
                <a:rPr lang="en-US" b="0" dirty="0">
                  <a:latin typeface="Arial" charset="0"/>
                </a:rPr>
                <a:t>. (root) authority </a:t>
              </a:r>
              <a:r>
                <a:rPr lang="en-US" b="0" dirty="0" smtClean="0">
                  <a:latin typeface="Arial" charset="0"/>
                </a:rPr>
                <a:t>198.41.0.4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 err="1" smtClean="0">
                  <a:latin typeface="Arial" charset="0"/>
                </a:rPr>
                <a:t>edu</a:t>
              </a:r>
              <a:r>
                <a:rPr lang="en-US" b="0" dirty="0" smtClean="0">
                  <a:latin typeface="Arial" charset="0"/>
                </a:rPr>
                <a:t>.:	NS 192.5.6.30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 smtClean="0">
                  <a:latin typeface="Arial" charset="0"/>
                </a:rPr>
                <a:t>com.:</a:t>
              </a:r>
              <a:r>
                <a:rPr lang="en-US" b="0" dirty="0">
                  <a:latin typeface="Arial" charset="0"/>
                </a:rPr>
                <a:t>	NS 158.38.8.133 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 err="1" smtClean="0">
                  <a:latin typeface="Arial" charset="0"/>
                </a:rPr>
                <a:t>io</a:t>
              </a:r>
              <a:r>
                <a:rPr lang="en-US" b="0" dirty="0" smtClean="0">
                  <a:latin typeface="Arial" charset="0"/>
                </a:rPr>
                <a:t>.:</a:t>
              </a:r>
              <a:r>
                <a:rPr lang="en-US" b="0" dirty="0">
                  <a:latin typeface="Arial" charset="0"/>
                </a:rPr>
                <a:t>	NS 156.154.100.3</a:t>
              </a:r>
            </a:p>
          </p:txBody>
        </p:sp>
        <p:pic>
          <p:nvPicPr>
            <p:cNvPr id="5" name="Picture 4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42784" y="1776478"/>
              <a:ext cx="609600" cy="609600"/>
            </a:xfrm>
            <a:prstGeom prst="rect">
              <a:avLst/>
            </a:prstGeom>
          </p:spPr>
        </p:pic>
        <p:cxnSp>
          <p:nvCxnSpPr>
            <p:cNvPr id="9" name="Shape 8"/>
            <p:cNvCxnSpPr>
              <a:stCxn id="6" idx="0"/>
              <a:endCxn id="5" idx="1"/>
            </p:cNvCxnSpPr>
            <p:nvPr/>
          </p:nvCxnSpPr>
          <p:spPr>
            <a:xfrm rot="5400000" flipH="1" flipV="1">
              <a:off x="-473914" y="3393178"/>
              <a:ext cx="2928597" cy="304799"/>
            </a:xfrm>
            <a:prstGeom prst="curvedConnector2">
              <a:avLst/>
            </a:prstGeom>
            <a:ln w="38100" cmpd="sng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hape 10"/>
            <p:cNvCxnSpPr>
              <a:stCxn id="5" idx="2"/>
              <a:endCxn id="6" idx="3"/>
            </p:cNvCxnSpPr>
            <p:nvPr/>
          </p:nvCxnSpPr>
          <p:spPr>
            <a:xfrm rot="5400000">
              <a:off x="-169113" y="3697977"/>
              <a:ext cx="2928597" cy="304799"/>
            </a:xfrm>
            <a:prstGeom prst="curvedConnector2">
              <a:avLst/>
            </a:prstGeom>
            <a:ln w="38100" cmpd="sng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1752383" y="2807622"/>
            <a:ext cx="3129085" cy="1011566"/>
            <a:chOff x="1752383" y="2807622"/>
            <a:chExt cx="3129085" cy="1011566"/>
          </a:xfrm>
        </p:grpSpPr>
        <p:sp>
          <p:nvSpPr>
            <p:cNvPr id="19" name="Line Callout 1 (No Border) 18"/>
            <p:cNvSpPr/>
            <p:nvPr/>
          </p:nvSpPr>
          <p:spPr>
            <a:xfrm>
              <a:off x="1752383" y="3427733"/>
              <a:ext cx="3129085" cy="391455"/>
            </a:xfrm>
            <a:prstGeom prst="callout1">
              <a:avLst>
                <a:gd name="adj1" fmla="val 46527"/>
                <a:gd name="adj2" fmla="val 3434"/>
                <a:gd name="adj3" fmla="val 94364"/>
                <a:gd name="adj4" fmla="val -9138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spc="-100" dirty="0">
                  <a:solidFill>
                    <a:srgbClr val="000000"/>
                  </a:solidFill>
                  <a:cs typeface="Arial" charset="0"/>
                </a:rPr>
                <a:t>Contact 192.5.6.30 for edu.</a:t>
              </a:r>
            </a:p>
            <a:p>
              <a:endParaRPr lang="en-US" spc="-100" dirty="0"/>
            </a:p>
          </p:txBody>
        </p:sp>
        <p:sp>
          <p:nvSpPr>
            <p:cNvPr id="20" name="Line Callout 1 (No Border) 19"/>
            <p:cNvSpPr/>
            <p:nvPr/>
          </p:nvSpPr>
          <p:spPr>
            <a:xfrm>
              <a:off x="1963042" y="2807622"/>
              <a:ext cx="2438910" cy="457200"/>
            </a:xfrm>
            <a:prstGeom prst="callout1">
              <a:avLst>
                <a:gd name="adj1" fmla="val 49230"/>
                <a:gd name="adj2" fmla="val 4105"/>
                <a:gd name="adj3" fmla="val 127585"/>
                <a:gd name="adj4" fmla="val -41206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spc="-100" dirty="0" smtClean="0">
                  <a:solidFill>
                    <a:srgbClr val="000000"/>
                  </a:solidFill>
                  <a:cs typeface="Arial" charset="0"/>
                </a:rPr>
                <a:t>www.princeton.edu</a:t>
              </a:r>
              <a:r>
                <a:rPr lang="en-US" b="0" spc="-100" dirty="0">
                  <a:solidFill>
                    <a:srgbClr val="000000"/>
                  </a:solidFill>
                  <a:cs typeface="Arial" charset="0"/>
                </a:rPr>
                <a:t>?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37985" y="2671722"/>
            <a:ext cx="8187042" cy="2642953"/>
            <a:chOff x="837985" y="2671722"/>
            <a:chExt cx="8187042" cy="2642953"/>
          </a:xfrm>
        </p:grpSpPr>
        <p:pic>
          <p:nvPicPr>
            <p:cNvPr id="21" name="Picture 20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47324" y="2971800"/>
              <a:ext cx="609600" cy="6096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5156924" y="2671722"/>
              <a:ext cx="38681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b="0" spc="-150" dirty="0" err="1">
                  <a:latin typeface="Arial" charset="0"/>
                </a:rPr>
                <a:t>edu</a:t>
              </a:r>
              <a:r>
                <a:rPr lang="en-US" b="0" spc="-150" dirty="0">
                  <a:latin typeface="Arial" charset="0"/>
                </a:rPr>
                <a:t>. authority </a:t>
              </a:r>
              <a:r>
                <a:rPr lang="en-US" b="0" spc="-150" dirty="0" smtClean="0">
                  <a:latin typeface="Arial" charset="0"/>
                </a:rPr>
                <a:t>   192.5.6.30</a:t>
              </a:r>
              <a:endParaRPr lang="en-US" b="0" spc="-150" dirty="0">
                <a:latin typeface="Arial" charset="0"/>
              </a:endParaRPr>
            </a:p>
            <a:p>
              <a:pPr algn="l">
                <a:tabLst>
                  <a:tab pos="985838" algn="l"/>
                </a:tabLst>
              </a:pPr>
              <a:r>
                <a:rPr lang="en-US" b="0" spc="-150" dirty="0" err="1" smtClean="0">
                  <a:latin typeface="Arial" charset="0"/>
                </a:rPr>
                <a:t>princeton.edu</a:t>
              </a:r>
              <a:r>
                <a:rPr lang="en-US" b="0" spc="-150" dirty="0">
                  <a:latin typeface="Arial" charset="0"/>
                </a:rPr>
                <a:t>.:	NS </a:t>
              </a:r>
              <a:r>
                <a:rPr lang="hr-HR" b="0" spc="-150" dirty="0" smtClean="0">
                  <a:latin typeface="Arial" charset="0"/>
                </a:rPr>
                <a:t>66.28.0.14</a:t>
              </a:r>
              <a:endParaRPr lang="en-US" b="0" spc="-150" dirty="0">
                <a:latin typeface="Arial" charset="0"/>
              </a:endParaRPr>
            </a:p>
            <a:p>
              <a:pPr algn="l">
                <a:tabLst>
                  <a:tab pos="985838" algn="l"/>
                </a:tabLst>
              </a:pPr>
              <a:r>
                <a:rPr lang="en-US" b="0" spc="-150" dirty="0" err="1">
                  <a:latin typeface="Arial" charset="0"/>
                </a:rPr>
                <a:t>pedantic.edu</a:t>
              </a:r>
              <a:r>
                <a:rPr lang="en-US" b="0" spc="-150" dirty="0">
                  <a:latin typeface="Arial" charset="0"/>
                </a:rPr>
                <a:t>.:	NS 19.31.1.1</a:t>
              </a:r>
            </a:p>
          </p:txBody>
        </p:sp>
        <p:cxnSp>
          <p:nvCxnSpPr>
            <p:cNvPr id="24" name="Shape 23"/>
            <p:cNvCxnSpPr>
              <a:stCxn id="6" idx="0"/>
              <a:endCxn id="21" idx="1"/>
            </p:cNvCxnSpPr>
            <p:nvPr/>
          </p:nvCxnSpPr>
          <p:spPr>
            <a:xfrm rot="5400000" flipH="1" flipV="1">
              <a:off x="1826017" y="2288569"/>
              <a:ext cx="1733275" cy="3709339"/>
            </a:xfrm>
            <a:prstGeom prst="curvedConnector2">
              <a:avLst/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hape 25"/>
            <p:cNvCxnSpPr>
              <a:stCxn id="21" idx="2"/>
              <a:endCxn id="6" idx="3"/>
            </p:cNvCxnSpPr>
            <p:nvPr/>
          </p:nvCxnSpPr>
          <p:spPr>
            <a:xfrm rot="5400000">
              <a:off x="2130818" y="2593368"/>
              <a:ext cx="1733275" cy="3709339"/>
            </a:xfrm>
            <a:prstGeom prst="curvedConnector2">
              <a:avLst/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1688738" y="3844248"/>
            <a:ext cx="5938264" cy="489174"/>
            <a:chOff x="1688738" y="3844248"/>
            <a:chExt cx="5938264" cy="489174"/>
          </a:xfrm>
        </p:grpSpPr>
        <p:sp>
          <p:nvSpPr>
            <p:cNvPr id="29" name="Line Callout 1 (No Border) 28"/>
            <p:cNvSpPr/>
            <p:nvPr/>
          </p:nvSpPr>
          <p:spPr>
            <a:xfrm>
              <a:off x="1688738" y="3876222"/>
              <a:ext cx="2594493" cy="457200"/>
            </a:xfrm>
            <a:prstGeom prst="callout1">
              <a:avLst>
                <a:gd name="adj1" fmla="val 2779"/>
                <a:gd name="adj2" fmla="val 65219"/>
                <a:gd name="adj3" fmla="val -102357"/>
                <a:gd name="adj4" fmla="val 75983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dirty="0" smtClean="0">
                  <a:solidFill>
                    <a:srgbClr val="000000"/>
                  </a:solidFill>
                  <a:cs typeface="Arial" charset="0"/>
                </a:rPr>
                <a:t>www.princeton.edu</a:t>
              </a:r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?</a:t>
              </a:r>
            </a:p>
          </p:txBody>
        </p:sp>
        <p:sp>
          <p:nvSpPr>
            <p:cNvPr id="30" name="Line Callout 1 (No Border) 29"/>
            <p:cNvSpPr/>
            <p:nvPr/>
          </p:nvSpPr>
          <p:spPr>
            <a:xfrm>
              <a:off x="5079011" y="3844248"/>
              <a:ext cx="2547991" cy="451469"/>
            </a:xfrm>
            <a:prstGeom prst="callout1">
              <a:avLst>
                <a:gd name="adj1" fmla="val 52437"/>
                <a:gd name="adj2" fmla="val 1694"/>
                <a:gd name="adj3" fmla="val 36608"/>
                <a:gd name="adj4" fmla="val -1017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>
                  <a:solidFill>
                    <a:srgbClr val="000000"/>
                  </a:solidFill>
                  <a:cs typeface="Arial" charset="0"/>
                </a:rPr>
                <a:t>Contact </a:t>
              </a:r>
              <a:r>
                <a:rPr lang="en-US" b="0" smtClean="0">
                  <a:solidFill>
                    <a:srgbClr val="000000"/>
                  </a:solidFill>
                  <a:cs typeface="Arial" charset="0"/>
                </a:rPr>
                <a:t>66.28.0.14 for </a:t>
              </a:r>
              <a:r>
                <a:rPr lang="en-US" b="0" dirty="0" err="1" smtClean="0">
                  <a:solidFill>
                    <a:srgbClr val="000000"/>
                  </a:solidFill>
                  <a:cs typeface="Arial" charset="0"/>
                </a:rPr>
                <a:t>princeton.edu</a:t>
              </a:r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.</a:t>
              </a:r>
            </a:p>
            <a:p>
              <a:endParaRPr lang="en-US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837985" y="5009875"/>
            <a:ext cx="7959394" cy="1054536"/>
            <a:chOff x="837985" y="5009875"/>
            <a:chExt cx="7959394" cy="1054536"/>
          </a:xfrm>
        </p:grpSpPr>
        <p:pic>
          <p:nvPicPr>
            <p:cNvPr id="27" name="Picture 26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47323" y="5166739"/>
              <a:ext cx="609600" cy="6096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4810302" y="5356525"/>
              <a:ext cx="39870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spc="-150" dirty="0" err="1" smtClean="0">
                  <a:latin typeface="Arial" charset="0"/>
                </a:rPr>
                <a:t>princeton.edu</a:t>
              </a:r>
              <a:r>
                <a:rPr lang="en-US" b="0" spc="-150" dirty="0">
                  <a:latin typeface="Arial" charset="0"/>
                </a:rPr>
                <a:t>. authority </a:t>
              </a:r>
              <a:r>
                <a:rPr lang="hr-HR" b="0" spc="-150" dirty="0">
                  <a:latin typeface="Arial" charset="0"/>
                </a:rPr>
                <a:t>66.28.0.14</a:t>
              </a:r>
            </a:p>
            <a:p>
              <a:pPr>
                <a:tabLst>
                  <a:tab pos="985838" algn="l"/>
                </a:tabLst>
              </a:pPr>
              <a:r>
                <a:rPr lang="en-US" b="0" spc="-150" dirty="0" smtClean="0">
                  <a:latin typeface="Arial" charset="0"/>
                </a:rPr>
                <a:t>www.princeton.edu</a:t>
              </a:r>
              <a:r>
                <a:rPr lang="en-US" b="0" spc="-150" dirty="0">
                  <a:latin typeface="Arial" charset="0"/>
                </a:rPr>
                <a:t>.: A </a:t>
              </a:r>
              <a:r>
                <a:rPr lang="en-US" b="0" spc="-150" dirty="0" smtClean="0">
                  <a:latin typeface="Arial" charset="0"/>
                </a:rPr>
                <a:t> 140.180.223.42</a:t>
              </a:r>
              <a:endParaRPr lang="en-US" b="0" spc="-150" dirty="0">
                <a:latin typeface="Arial" charset="0"/>
              </a:endParaRPr>
            </a:p>
          </p:txBody>
        </p:sp>
        <p:cxnSp>
          <p:nvCxnSpPr>
            <p:cNvPr id="32" name="Curved Connector 31"/>
            <p:cNvCxnSpPr>
              <a:stCxn id="6" idx="0"/>
              <a:endCxn id="27" idx="0"/>
            </p:cNvCxnSpPr>
            <p:nvPr/>
          </p:nvCxnSpPr>
          <p:spPr>
            <a:xfrm rot="16200000" flipH="1">
              <a:off x="2766622" y="3081238"/>
              <a:ext cx="156864" cy="4014138"/>
            </a:xfrm>
            <a:prstGeom prst="curvedConnector3">
              <a:avLst>
                <a:gd name="adj1" fmla="val -145731"/>
              </a:avLst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urved Connector 33"/>
            <p:cNvCxnSpPr>
              <a:stCxn id="27" idx="2"/>
              <a:endCxn id="6" idx="2"/>
            </p:cNvCxnSpPr>
            <p:nvPr/>
          </p:nvCxnSpPr>
          <p:spPr>
            <a:xfrm rot="5400000" flipH="1">
              <a:off x="2766622" y="3690838"/>
              <a:ext cx="156864" cy="4014138"/>
            </a:xfrm>
            <a:prstGeom prst="curvedConnector3">
              <a:avLst>
                <a:gd name="adj1" fmla="val -145731"/>
              </a:avLst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806542" y="5944037"/>
            <a:ext cx="2646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620713" algn="l"/>
              </a:tabLst>
            </a:pPr>
            <a:r>
              <a:rPr lang="en-US" dirty="0" err="1">
                <a:latin typeface="Arial" charset="0"/>
              </a:rPr>
              <a:t>edu</a:t>
            </a:r>
            <a:r>
              <a:rPr lang="en-US" dirty="0">
                <a:latin typeface="Arial" charset="0"/>
              </a:rPr>
              <a:t>.:   NS 192.5.6.30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09762" y="6218417"/>
            <a:ext cx="38154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985838" algn="l"/>
              </a:tabLst>
            </a:pPr>
            <a:r>
              <a:rPr lang="en-US" dirty="0" err="1" smtClean="0">
                <a:latin typeface="Arial" charset="0"/>
              </a:rPr>
              <a:t>princeton.edu</a:t>
            </a:r>
            <a:r>
              <a:rPr lang="en-US" dirty="0" smtClean="0">
                <a:latin typeface="Arial" charset="0"/>
              </a:rPr>
              <a:t>.:</a:t>
            </a:r>
            <a:r>
              <a:rPr lang="en-US" dirty="0">
                <a:latin typeface="Arial" charset="0"/>
              </a:rPr>
              <a:t>  </a:t>
            </a:r>
            <a:r>
              <a:rPr lang="en-US" dirty="0" smtClean="0">
                <a:latin typeface="Arial" charset="0"/>
              </a:rPr>
              <a:t>NS </a:t>
            </a:r>
            <a:r>
              <a:rPr lang="hr-HR" dirty="0" smtClean="0">
                <a:latin typeface="Arial" charset="0"/>
              </a:rPr>
              <a:t>66.28.0.14</a:t>
            </a:r>
            <a:endParaRPr lang="hr-HR" dirty="0">
              <a:latin typeface="Arial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1447586" y="4280852"/>
            <a:ext cx="7337985" cy="2322020"/>
            <a:chOff x="1447586" y="4280852"/>
            <a:chExt cx="7337985" cy="2322020"/>
          </a:xfrm>
        </p:grpSpPr>
        <p:sp>
          <p:nvSpPr>
            <p:cNvPr id="46" name="Line Callout 1 (No Border) 45"/>
            <p:cNvSpPr/>
            <p:nvPr/>
          </p:nvSpPr>
          <p:spPr>
            <a:xfrm>
              <a:off x="1447586" y="4280852"/>
              <a:ext cx="2483668" cy="457200"/>
            </a:xfrm>
            <a:prstGeom prst="callout1">
              <a:avLst>
                <a:gd name="adj1" fmla="val 48725"/>
                <a:gd name="adj2" fmla="val 97321"/>
                <a:gd name="adj3" fmla="val 123944"/>
                <a:gd name="adj4" fmla="val 109944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dirty="0" smtClean="0">
                  <a:solidFill>
                    <a:srgbClr val="000000"/>
                  </a:solidFill>
                  <a:cs typeface="Arial" charset="0"/>
                </a:rPr>
                <a:t>www.princeton.edu</a:t>
              </a:r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?</a:t>
              </a:r>
            </a:p>
          </p:txBody>
        </p:sp>
        <p:sp>
          <p:nvSpPr>
            <p:cNvPr id="48" name="Line Callout 1 (No Border) 47"/>
            <p:cNvSpPr/>
            <p:nvPr/>
          </p:nvSpPr>
          <p:spPr>
            <a:xfrm>
              <a:off x="4401952" y="6145672"/>
              <a:ext cx="4383619" cy="457200"/>
            </a:xfrm>
            <a:prstGeom prst="callout1">
              <a:avLst>
                <a:gd name="adj1" fmla="val 13749"/>
                <a:gd name="adj2" fmla="val 8374"/>
                <a:gd name="adj3" fmla="val -40323"/>
                <a:gd name="adj4" fmla="val 3121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pc="-150" dirty="0" smtClean="0">
                  <a:solidFill>
                    <a:srgbClr val="000000"/>
                  </a:solidFill>
                  <a:cs typeface="Arial" charset="0"/>
                </a:rPr>
                <a:t>www.princeton.edu</a:t>
              </a:r>
              <a:r>
                <a:rPr lang="en-US" spc="-150" dirty="0">
                  <a:solidFill>
                    <a:srgbClr val="000000"/>
                  </a:solidFill>
                  <a:cs typeface="Arial" charset="0"/>
                </a:rPr>
                <a:t>.: A </a:t>
              </a:r>
              <a:r>
                <a:rPr lang="en-US" spc="-150" dirty="0" smtClean="0">
                  <a:solidFill>
                    <a:srgbClr val="000000"/>
                  </a:solidFill>
                  <a:cs typeface="Arial" charset="0"/>
                </a:rPr>
                <a:t> 140.180.223.42</a:t>
              </a:r>
              <a:endParaRPr lang="en-US" spc="-15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pic>
        <p:nvPicPr>
          <p:cNvPr id="38" name="Picture 37" descr="computer-48x48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3976052"/>
            <a:ext cx="609600" cy="609600"/>
          </a:xfrm>
          <a:prstGeom prst="rect">
            <a:avLst/>
          </a:prstGeom>
        </p:spPr>
      </p:pic>
      <p:cxnSp>
        <p:nvCxnSpPr>
          <p:cNvPr id="39" name="Curved Connector 17"/>
          <p:cNvCxnSpPr>
            <a:stCxn id="38" idx="2"/>
            <a:endCxn id="6" idx="1"/>
          </p:cNvCxnSpPr>
          <p:nvPr/>
        </p:nvCxnSpPr>
        <p:spPr>
          <a:xfrm rot="16200000" flipH="1">
            <a:off x="130681" y="4912170"/>
            <a:ext cx="729023" cy="75985"/>
          </a:xfrm>
          <a:prstGeom prst="curvedConnector2">
            <a:avLst/>
          </a:prstGeom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502" y="3575322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 charset="0"/>
              </a:rPr>
              <a:t>Client</a:t>
            </a:r>
            <a:endParaRPr lang="en-US" b="0" dirty="0"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" name="Line Callout 1 (No Border) 35"/>
          <p:cNvSpPr/>
          <p:nvPr/>
        </p:nvSpPr>
        <p:spPr>
          <a:xfrm>
            <a:off x="1275951" y="4725928"/>
            <a:ext cx="4638318" cy="451469"/>
          </a:xfrm>
          <a:prstGeom prst="callout1">
            <a:avLst>
              <a:gd name="adj1" fmla="val 52437"/>
              <a:gd name="adj2" fmla="val 1694"/>
              <a:gd name="adj3" fmla="val 14908"/>
              <a:gd name="adj4" fmla="val -312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err="1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www.princeton.edu</a:t>
            </a:r>
            <a:r>
              <a:rPr lang="sk-SK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A 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140.180.223.42</a:t>
            </a:r>
            <a:endParaRPr lang="sk-SK" dirty="0">
              <a:solidFill>
                <a:schemeClr val="accent6">
                  <a:lumMod val="75000"/>
                </a:schemeClr>
              </a:solidFill>
              <a:cs typeface="Arial" charset="0"/>
            </a:endParaRPr>
          </a:p>
        </p:txBody>
      </p:sp>
      <p:cxnSp>
        <p:nvCxnSpPr>
          <p:cNvPr id="40" name="Curved Connector 17"/>
          <p:cNvCxnSpPr>
            <a:endCxn id="38" idx="3"/>
          </p:cNvCxnSpPr>
          <p:nvPr/>
        </p:nvCxnSpPr>
        <p:spPr>
          <a:xfrm rot="16200000" flipV="1">
            <a:off x="540850" y="4502003"/>
            <a:ext cx="729023" cy="286722"/>
          </a:xfrm>
          <a:prstGeom prst="curvedConnector2">
            <a:avLst/>
          </a:prstGeom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Line Callout 1 (No Border) 41"/>
          <p:cNvSpPr/>
          <p:nvPr/>
        </p:nvSpPr>
        <p:spPr>
          <a:xfrm>
            <a:off x="1630518" y="4139036"/>
            <a:ext cx="2605536" cy="457200"/>
          </a:xfrm>
          <a:prstGeom prst="callout1">
            <a:avLst>
              <a:gd name="adj1" fmla="val 49230"/>
              <a:gd name="adj2" fmla="val 4105"/>
              <a:gd name="adj3" fmla="val 127585"/>
              <a:gd name="adj4" fmla="val -41206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pc="-100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www.princeton.edu</a:t>
            </a:r>
            <a:r>
              <a:rPr lang="en-US" spc="-1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4305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5" grpId="0"/>
      <p:bldP spid="36" grpId="0" animBg="1"/>
      <p:bldP spid="42" grpId="0" animBg="1"/>
      <p:bldP spid="4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>
            <a:spLocks/>
          </p:cNvSpPr>
          <p:nvPr/>
        </p:nvSpPr>
        <p:spPr>
          <a:xfrm>
            <a:off x="185035" y="1278103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Recursive query</a:t>
            </a:r>
            <a:endParaRPr lang="en-US" dirty="0"/>
          </a:p>
        </p:txBody>
      </p:sp>
      <p:sp>
        <p:nvSpPr>
          <p:cNvPr id="16" name="Content Placeholder 5"/>
          <p:cNvSpPr txBox="1">
            <a:spLocks/>
          </p:cNvSpPr>
          <p:nvPr/>
        </p:nvSpPr>
        <p:spPr>
          <a:xfrm>
            <a:off x="181444" y="2174874"/>
            <a:ext cx="4463582" cy="437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2600" dirty="0" smtClean="0"/>
              <a:t>Less burden on entity initiating the query</a:t>
            </a:r>
            <a:endParaRPr lang="en-US" sz="2600" b="1" dirty="0" smtClean="0">
              <a:solidFill>
                <a:srgbClr val="E46C0A"/>
              </a:solidFill>
            </a:endParaRPr>
          </a:p>
          <a:p>
            <a:pPr>
              <a:lnSpc>
                <a:spcPct val="80000"/>
              </a:lnSpc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More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burden on nameserver</a:t>
            </a:r>
            <a:r>
              <a:rPr lang="en-US" sz="2600" b="1" dirty="0" smtClean="0">
                <a:solidFill>
                  <a:srgbClr val="1F497D"/>
                </a:solidFill>
              </a:rPr>
              <a:t> </a:t>
            </a:r>
            <a:r>
              <a:rPr lang="en-US" sz="2600" dirty="0" smtClean="0"/>
              <a:t>(has to return an answer to the query)</a:t>
            </a:r>
          </a:p>
          <a:p>
            <a:pPr>
              <a:lnSpc>
                <a:spcPct val="80000"/>
              </a:lnSpc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dirty="0" smtClean="0"/>
              <a:t>Most root and TLD servers won’t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 smtClean="0"/>
              <a:t>answer</a:t>
            </a:r>
            <a:r>
              <a:rPr lang="en-US" sz="2600" b="1" dirty="0" smtClean="0"/>
              <a:t> </a:t>
            </a:r>
            <a:r>
              <a:rPr lang="en-US" sz="2600" dirty="0" smtClean="0"/>
              <a:t>(shed load)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/>
              <a:t>Local name server answers recursive query</a:t>
            </a:r>
            <a:endParaRPr lang="en-US" sz="2600" dirty="0"/>
          </a:p>
        </p:txBody>
      </p:sp>
      <p:sp>
        <p:nvSpPr>
          <p:cNvPr id="17" name="Text Placeholder 6"/>
          <p:cNvSpPr txBox="1">
            <a:spLocks/>
          </p:cNvSpPr>
          <p:nvPr/>
        </p:nvSpPr>
        <p:spPr>
          <a:xfrm>
            <a:off x="4645026" y="1278104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Iterative query</a:t>
            </a:r>
            <a:endParaRPr lang="en-US" dirty="0"/>
          </a:p>
        </p:txBody>
      </p:sp>
      <p:sp>
        <p:nvSpPr>
          <p:cNvPr id="18" name="Content Placeholder 7"/>
          <p:cNvSpPr txBox="1">
            <a:spLocks/>
          </p:cNvSpPr>
          <p:nvPr/>
        </p:nvSpPr>
        <p:spPr>
          <a:xfrm>
            <a:off x="4645026" y="2174875"/>
            <a:ext cx="4291070" cy="3951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2600" b="1" dirty="0" smtClean="0">
                <a:solidFill>
                  <a:srgbClr val="E46C0A"/>
                </a:solidFill>
              </a:rPr>
              <a:t>More burden on query initiator</a:t>
            </a:r>
          </a:p>
          <a:p>
            <a:pPr>
              <a:lnSpc>
                <a:spcPct val="80000"/>
              </a:lnSpc>
            </a:pPr>
            <a:endParaRPr lang="en-US" sz="2600" dirty="0" smtClean="0"/>
          </a:p>
          <a:p>
            <a:pPr>
              <a:lnSpc>
                <a:spcPct val="80000"/>
              </a:lnSpc>
            </a:pPr>
            <a:r>
              <a:rPr lang="en-US" sz="2600" dirty="0" smtClean="0"/>
              <a:t>Less burden on nameserver (simply refers the query to another server)</a:t>
            </a:r>
            <a:endParaRPr lang="en-US" sz="2600" dirty="0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Recursive versus iterative queries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$ dig @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a.root-servers.net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+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norecurse</a:t>
            </a: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Got answer: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-&gt;&gt;HEADER&lt;&lt;- opcode: QUERY, status: NOERROR, id: 57494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QUERY: 1, ANSWER: 0, AUTHORITY: 2, ADDITIONAL: 2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QUESTION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.		IN	A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AUTHORITY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org.			172800	IN	NS	b0.org.afilias-nst.org.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org.			172800	IN	NS	d0.org.afilias-nst.org.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ADDITIONAL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b0.org.afilias-nst.org.	172800	IN	A	199.19.54.1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d0.org.afilias-nst.org.	172800	IN	A	199.19.57.1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222625" y="2212976"/>
            <a:ext cx="215900" cy="247650"/>
          </a:xfrm>
          <a:prstGeom prst="round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47782" y="4640403"/>
            <a:ext cx="7172445" cy="1020544"/>
            <a:chOff x="147782" y="4640403"/>
            <a:chExt cx="7172445" cy="1020544"/>
          </a:xfrm>
        </p:grpSpPr>
        <p:sp>
          <p:nvSpPr>
            <p:cNvPr id="11" name="Rounded Rectangle 10"/>
            <p:cNvSpPr/>
            <p:nvPr/>
          </p:nvSpPr>
          <p:spPr>
            <a:xfrm>
              <a:off x="147782" y="4640403"/>
              <a:ext cx="7172445" cy="526539"/>
            </a:xfrm>
            <a:prstGeom prst="roundRect">
              <a:avLst>
                <a:gd name="adj" fmla="val 9977"/>
              </a:avLst>
            </a:prstGeom>
            <a:noFill/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37605" y="5199282"/>
              <a:ext cx="20826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smtClean="0">
                  <a:solidFill>
                    <a:srgbClr val="FFFF00"/>
                  </a:solidFill>
                  <a:latin typeface="Arial" charset="0"/>
                </a:rPr>
                <a:t>Glue records</a:t>
              </a:r>
              <a:endParaRPr lang="en-US" sz="2400" i="1" dirty="0">
                <a:solidFill>
                  <a:srgbClr val="FFFF00"/>
                </a:solidFill>
                <a:latin typeface="Arial" charset="0"/>
              </a:endParaRPr>
            </a:p>
          </p:txBody>
        </p:sp>
      </p:grpSp>
      <p:sp>
        <p:nvSpPr>
          <p:cNvPr id="3" name="Right Arrow 2"/>
          <p:cNvSpPr/>
          <p:nvPr/>
        </p:nvSpPr>
        <p:spPr>
          <a:xfrm rot="10800000">
            <a:off x="7320227" y="3630099"/>
            <a:ext cx="332780" cy="323134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Right Arrow 12"/>
          <p:cNvSpPr/>
          <p:nvPr/>
        </p:nvSpPr>
        <p:spPr>
          <a:xfrm rot="8100000">
            <a:off x="7733190" y="1203981"/>
            <a:ext cx="332780" cy="323134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Right Arrow 13"/>
          <p:cNvSpPr/>
          <p:nvPr/>
        </p:nvSpPr>
        <p:spPr>
          <a:xfrm rot="8100000">
            <a:off x="7385737" y="4360507"/>
            <a:ext cx="332780" cy="323134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6490285"/>
            <a:ext cx="2653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[Output edited for clarity]</a:t>
            </a:r>
          </a:p>
        </p:txBody>
      </p:sp>
    </p:spTree>
    <p:extLst>
      <p:ext uri="{BB962C8B-B14F-4D97-AF65-F5344CB8AC3E}">
        <p14:creationId xmlns:p14="http://schemas.microsoft.com/office/powerpoint/2010/main" val="91874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3" grpId="1" animBg="1"/>
      <p:bldP spid="13" grpId="0" animBg="1"/>
      <p:bldP spid="13" grpId="1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$ dig @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199.19.54.1 </a:t>
            </a:r>
            <a:r>
              <a:rPr lang="en-US" sz="2000" b="1" dirty="0" err="1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 +</a:t>
            </a:r>
            <a:r>
              <a:rPr lang="en-US" sz="2000" b="1" dirty="0" err="1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norecurse</a:t>
            </a: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;; Got answer: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;; -&gt;&gt;HEADER&lt;&lt;- opcode: QUERY, status: NOERROR, id: 39912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;; QUERY: 1, ANSWER: 0, AUTHORITY: 3, ADDITIONAL: 0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rgbClr val="FFFFFF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;; QUESTION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r>
              <a:rPr lang="en-US" sz="2000" b="1" dirty="0" err="1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.		IN	A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rgbClr val="FFFFFF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;; AUTHORITY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freebsd.org</a:t>
            </a: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.		86400	IN	NS	ns1.isc-sns.net.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freebsd.org</a:t>
            </a: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.		86400	IN	NS	ns2.isc-sns.com.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freebsd.org</a:t>
            </a:r>
            <a:r>
              <a:rPr lang="en-US" sz="2000" b="1" dirty="0" smtClean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.		86400	IN	NS	ns3.isc-sns.info.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695950" y="2581275"/>
            <a:ext cx="1971675" cy="225425"/>
          </a:xfrm>
          <a:prstGeom prst="round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0800000">
            <a:off x="6681787" y="3980734"/>
            <a:ext cx="332780" cy="323134"/>
          </a:xfrm>
          <a:prstGeom prst="rightArrow">
            <a:avLst/>
          </a:prstGeom>
          <a:solidFill>
            <a:srgbClr val="FFC000"/>
          </a:solidFill>
          <a:ln w="28575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77826" y="1288895"/>
            <a:ext cx="2955794" cy="561677"/>
            <a:chOff x="2777826" y="1288895"/>
            <a:chExt cx="2955794" cy="561677"/>
          </a:xfrm>
        </p:grpSpPr>
        <p:sp>
          <p:nvSpPr>
            <p:cNvPr id="9" name="Right Arrow 8"/>
            <p:cNvSpPr/>
            <p:nvPr/>
          </p:nvSpPr>
          <p:spPr>
            <a:xfrm rot="8100000">
              <a:off x="2777826" y="1527438"/>
              <a:ext cx="332780" cy="323134"/>
            </a:xfrm>
            <a:prstGeom prst="rightArrow">
              <a:avLst/>
            </a:prstGeom>
            <a:solidFill>
              <a:srgbClr val="FFC000"/>
            </a:solidFill>
            <a:ln w="28575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102772" y="1288895"/>
              <a:ext cx="26308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solidFill>
                    <a:srgbClr val="FFFF00"/>
                  </a:solidFill>
                  <a:latin typeface="Arial" charset="0"/>
                </a:rPr>
                <a:t>(authoritative for org.)</a:t>
              </a:r>
              <a:endParaRPr lang="en-US" b="0" dirty="0">
                <a:solidFill>
                  <a:srgbClr val="FFFF00"/>
                </a:solidFill>
                <a:latin typeface="Arial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490285"/>
            <a:ext cx="2653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[Output edited for clarity]</a:t>
            </a:r>
          </a:p>
        </p:txBody>
      </p:sp>
    </p:spTree>
    <p:extLst>
      <p:ext uri="{BB962C8B-B14F-4D97-AF65-F5344CB8AC3E}">
        <p14:creationId xmlns:p14="http://schemas.microsoft.com/office/powerpoint/2010/main" val="95616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0000"/>
          </a:solidFill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$ dig @ns1.isc-sns.net 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 +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norecurse</a:t>
            </a: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Got answer: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-&gt;&gt;HEADER&lt;&lt;- opcode: QUERY, status: NOERROR, id: 17037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QUERY: 1, ANSWER: 1, AUTHORITY: 3, ADDITIONAL: 3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QUESTION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.		IN	A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ANSWER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www.freebsd.org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.	3600	IN	A	69.147.83.33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AUTHORITY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.		3600	IN	NS	ns2.isc-sns.com.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.		3600	IN	NS	ns1.isc-sns.net.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err="1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freebsd.org</a:t>
            </a: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.		3600	IN	NS	ns3.isc-sns.info.</a:t>
            </a:r>
          </a:p>
          <a:p>
            <a:pPr algn="l">
              <a:spcBef>
                <a:spcPts val="0"/>
              </a:spcBef>
              <a:buNone/>
            </a:pPr>
            <a:endParaRPr lang="en-US" sz="2000" b="1" dirty="0" smtClean="0">
              <a:solidFill>
                <a:schemeClr val="bg1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;; ADDITIONAL SECTION: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ns1.isc-sns.net.	3600	IN	A	72.52.71.1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ns2.isc-sns.com.	3600	IN	A	38.103.2.1</a:t>
            </a:r>
          </a:p>
          <a:p>
            <a:pPr algn="l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charset="0"/>
                <a:ea typeface="Courier New" charset="0"/>
                <a:cs typeface="Courier New" charset="0"/>
              </a:rPr>
              <a:t>ns3.isc-sns.info.	3600	IN	A	63.243.194.1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52400" y="2783591"/>
            <a:ext cx="6477235" cy="544286"/>
          </a:xfrm>
          <a:prstGeom prst="round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401043" y="245457"/>
            <a:ext cx="3796399" cy="657930"/>
            <a:chOff x="2777826" y="1192642"/>
            <a:chExt cx="3796399" cy="657930"/>
          </a:xfrm>
        </p:grpSpPr>
        <p:sp>
          <p:nvSpPr>
            <p:cNvPr id="9" name="Right Arrow 8"/>
            <p:cNvSpPr/>
            <p:nvPr/>
          </p:nvSpPr>
          <p:spPr>
            <a:xfrm rot="8100000">
              <a:off x="2777826" y="1527438"/>
              <a:ext cx="332780" cy="323134"/>
            </a:xfrm>
            <a:prstGeom prst="rightArrow">
              <a:avLst/>
            </a:prstGeom>
            <a:solidFill>
              <a:srgbClr val="FFC000"/>
            </a:solidFill>
            <a:ln w="28575">
              <a:solidFill>
                <a:schemeClr val="bg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18443" y="1192642"/>
              <a:ext cx="35557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 smtClean="0">
                  <a:solidFill>
                    <a:srgbClr val="FFFF00"/>
                  </a:solidFill>
                  <a:latin typeface="Arial" charset="0"/>
                </a:rPr>
                <a:t>(authoritative for </a:t>
              </a:r>
              <a:r>
                <a:rPr lang="en-US" b="0" dirty="0" err="1" smtClean="0">
                  <a:solidFill>
                    <a:srgbClr val="FFFF00"/>
                  </a:solidFill>
                  <a:latin typeface="Arial" charset="0"/>
                </a:rPr>
                <a:t>freebsd.org</a:t>
              </a:r>
              <a:r>
                <a:rPr lang="en-US" b="0" dirty="0" smtClean="0">
                  <a:solidFill>
                    <a:srgbClr val="FFFF00"/>
                  </a:solidFill>
                  <a:latin typeface="Arial" charset="0"/>
                </a:rPr>
                <a:t>.)</a:t>
              </a:r>
              <a:endParaRPr lang="en-US" b="0" dirty="0">
                <a:solidFill>
                  <a:srgbClr val="FFFF00"/>
                </a:solidFill>
                <a:latin typeface="Arial" charset="0"/>
              </a:endParaRPr>
            </a:p>
          </p:txBody>
        </p:sp>
      </p:grpSp>
      <p:sp>
        <p:nvSpPr>
          <p:cNvPr id="11" name="Rounded Rectangle 10"/>
          <p:cNvSpPr/>
          <p:nvPr/>
        </p:nvSpPr>
        <p:spPr>
          <a:xfrm>
            <a:off x="152399" y="4757966"/>
            <a:ext cx="6477235" cy="1062803"/>
          </a:xfrm>
          <a:prstGeom prst="roundRect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490285"/>
            <a:ext cx="2653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[Output edited for clarity]</a:t>
            </a:r>
          </a:p>
        </p:txBody>
      </p:sp>
    </p:spTree>
    <p:extLst>
      <p:ext uri="{BB962C8B-B14F-4D97-AF65-F5344CB8AC3E}">
        <p14:creationId xmlns:p14="http://schemas.microsoft.com/office/powerpoint/2010/main" val="57771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Domain Name System (DNS) primer</a:t>
            </a:r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Web: HTTP, hosting, and caching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Content distribution networks (CDNs)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8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4378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Performing all these queries takes time</a:t>
            </a:r>
          </a:p>
          <a:p>
            <a:pPr lvl="1"/>
            <a:r>
              <a:rPr lang="en-US" dirty="0" smtClean="0"/>
              <a:t>And all this </a:t>
            </a:r>
            <a:r>
              <a:rPr lang="en-US" b="1" dirty="0" smtClean="0">
                <a:solidFill>
                  <a:srgbClr val="FF0000"/>
                </a:solidFill>
              </a:rPr>
              <a:t>before actual communication </a:t>
            </a:r>
            <a:r>
              <a:rPr lang="en-US" dirty="0" smtClean="0"/>
              <a:t>takes place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Caching can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greatly reduce overhead</a:t>
            </a:r>
          </a:p>
          <a:p>
            <a:pPr lvl="1"/>
            <a:r>
              <a:rPr lang="en-US" dirty="0" smtClean="0"/>
              <a:t>The top-level servers very rarely change</a:t>
            </a:r>
          </a:p>
          <a:p>
            <a:pPr lvl="2"/>
            <a:r>
              <a:rPr lang="en-US" dirty="0" smtClean="0"/>
              <a:t>Popular sites visited often</a:t>
            </a:r>
          </a:p>
          <a:p>
            <a:pPr lvl="1"/>
            <a:r>
              <a:rPr lang="en-US" dirty="0" smtClean="0"/>
              <a:t>Local DNS server often has the information cached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DNS caching works</a:t>
            </a:r>
          </a:p>
          <a:p>
            <a:pPr lvl="1"/>
            <a:r>
              <a:rPr lang="en-US" dirty="0" smtClean="0"/>
              <a:t>All DNS servers </a:t>
            </a:r>
            <a:r>
              <a:rPr lang="en-US" b="1" dirty="0" smtClean="0">
                <a:solidFill>
                  <a:srgbClr val="0070C0"/>
                </a:solidFill>
              </a:rPr>
              <a:t>cache responses to queries</a:t>
            </a:r>
          </a:p>
          <a:p>
            <a:pPr lvl="1"/>
            <a:r>
              <a:rPr lang="en-US" dirty="0" smtClean="0"/>
              <a:t>Responses include a time-to-live (TTL) field</a:t>
            </a:r>
          </a:p>
          <a:p>
            <a:pPr lvl="2"/>
            <a:r>
              <a:rPr lang="en-US" dirty="0" smtClean="0"/>
              <a:t>Server deletes cached entry after TTL expires</a:t>
            </a:r>
            <a:endParaRPr lang="en-US" dirty="0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DNS caching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41376" y="5780532"/>
            <a:ext cx="8385048" cy="6675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Plays a key role in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CDN</a:t>
            </a:r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 (Akamai)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load balancing</a:t>
            </a:r>
            <a:endParaRPr lang="en-US" sz="28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981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Domain Name System (DNS) primer</a:t>
            </a:r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The Web: HTTP, hosting, and caching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Content distribution networks (CDNs)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73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493806"/>
            <a:ext cx="4554281" cy="5117306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Calibri"/>
              </a:rPr>
              <a:t>Web page = </a:t>
            </a:r>
            <a:r>
              <a:rPr lang="en-US" dirty="0" smtClean="0">
                <a:ea typeface="Calibri"/>
                <a:cs typeface="Calibri"/>
              </a:rPr>
              <a:t>HTML file + embedded images/objects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</a:rPr>
              <a:t>Stop-and-wait</a:t>
            </a:r>
            <a:r>
              <a:rPr lang="en-US" b="1" dirty="0" smtClean="0">
                <a:ea typeface="Calibri"/>
                <a:cs typeface="Calibri"/>
              </a:rPr>
              <a:t> </a:t>
            </a:r>
            <a:r>
              <a:rPr lang="en-US" dirty="0" smtClean="0">
                <a:ea typeface="Calibri"/>
                <a:cs typeface="Calibri"/>
              </a:rPr>
              <a:t>at the granularity of objects:</a:t>
            </a:r>
          </a:p>
          <a:p>
            <a:pPr lvl="1"/>
            <a:r>
              <a:rPr lang="en-US" spc="-150" dirty="0" smtClean="0"/>
              <a:t>Close then open new TCP connection for </a:t>
            </a:r>
            <a:r>
              <a:rPr lang="en-US" b="1" spc="-150" dirty="0" smtClean="0"/>
              <a:t>each object</a:t>
            </a:r>
          </a:p>
          <a:p>
            <a:pPr lvl="2"/>
            <a:r>
              <a:rPr lang="en-US" spc="-150" dirty="0" smtClean="0"/>
              <a:t>Incurs a </a:t>
            </a:r>
            <a:r>
              <a:rPr lang="en-US" b="1" spc="-150" dirty="0" smtClean="0">
                <a:solidFill>
                  <a:srgbClr val="009900"/>
                </a:solidFill>
              </a:rPr>
              <a:t>TCP</a:t>
            </a:r>
            <a:r>
              <a:rPr lang="en-US" spc="-150" dirty="0" smtClean="0">
                <a:solidFill>
                  <a:srgbClr val="009900"/>
                </a:solidFill>
              </a:rPr>
              <a:t> </a:t>
            </a:r>
            <a:r>
              <a:rPr lang="en-US" b="1" spc="-150" dirty="0" smtClean="0">
                <a:solidFill>
                  <a:srgbClr val="FF0000"/>
                </a:solidFill>
              </a:rPr>
              <a:t>round-trip-time delay </a:t>
            </a:r>
            <a:r>
              <a:rPr lang="en-US" spc="-150" dirty="0" smtClean="0"/>
              <a:t>each time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Each TCP connection may stay in “slow start”</a:t>
            </a:r>
          </a:p>
        </p:txBody>
      </p:sp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Anatomy of an HTTP/1.0 web page fetch</a:t>
            </a:r>
            <a:endParaRPr lang="en-US" sz="3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579638" y="1931452"/>
            <a:ext cx="0" cy="447643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495354" y="1931452"/>
            <a:ext cx="0" cy="436597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5598538" y="1879692"/>
            <a:ext cx="2895227" cy="369332"/>
            <a:chOff x="5598538" y="1879692"/>
            <a:chExt cx="2895227" cy="369332"/>
          </a:xfrm>
        </p:grpSpPr>
        <p:cxnSp>
          <p:nvCxnSpPr>
            <p:cNvPr id="11" name="Straight Arrow Connector 10"/>
            <p:cNvCxnSpPr/>
            <p:nvPr/>
          </p:nvCxnSpPr>
          <p:spPr>
            <a:xfrm rot="120000" flipV="1">
              <a:off x="5598538" y="2198586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 rot="120000">
              <a:off x="7150661" y="1879692"/>
              <a:ext cx="1180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SYN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pic>
        <p:nvPicPr>
          <p:cNvPr id="25" name="Picture 24" descr="web-server-32x3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7387" y="1493807"/>
            <a:ext cx="406400" cy="406400"/>
          </a:xfrm>
          <a:prstGeom prst="rect">
            <a:avLst/>
          </a:prstGeom>
        </p:spPr>
      </p:pic>
      <p:pic>
        <p:nvPicPr>
          <p:cNvPr id="26" name="Picture 25" descr="monitor-1-32x3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4849" y="1493807"/>
            <a:ext cx="406400" cy="4064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733159" y="1504117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69315" y="1493807"/>
            <a:ext cx="982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Server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577202" y="2231187"/>
            <a:ext cx="2895227" cy="369332"/>
            <a:chOff x="5577202" y="2231187"/>
            <a:chExt cx="2895227" cy="369332"/>
          </a:xfrm>
        </p:grpSpPr>
        <p:sp>
          <p:nvSpPr>
            <p:cNvPr id="22" name="TextBox 21"/>
            <p:cNvSpPr txBox="1"/>
            <p:nvPr/>
          </p:nvSpPr>
          <p:spPr>
            <a:xfrm rot="21480000">
              <a:off x="5771328" y="2231187"/>
              <a:ext cx="18155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SYN+ACK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rot="-120000" flipV="1">
              <a:off x="5577202" y="2562637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5596061" y="2698721"/>
            <a:ext cx="2895227" cy="369332"/>
            <a:chOff x="5596061" y="2698721"/>
            <a:chExt cx="2895227" cy="369332"/>
          </a:xfrm>
        </p:grpSpPr>
        <p:sp>
          <p:nvSpPr>
            <p:cNvPr id="31" name="TextBox 30"/>
            <p:cNvSpPr txBox="1"/>
            <p:nvPr/>
          </p:nvSpPr>
          <p:spPr>
            <a:xfrm rot="120000">
              <a:off x="5742387" y="2698721"/>
              <a:ext cx="26042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HTTP GET /index.html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20000" flipV="1">
              <a:off x="5596061" y="3055377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583873" y="3099143"/>
            <a:ext cx="2895227" cy="369332"/>
            <a:chOff x="5583873" y="3099143"/>
            <a:chExt cx="2895227" cy="369332"/>
          </a:xfrm>
        </p:grpSpPr>
        <p:sp>
          <p:nvSpPr>
            <p:cNvPr id="32" name="TextBox 31"/>
            <p:cNvSpPr txBox="1"/>
            <p:nvPr/>
          </p:nvSpPr>
          <p:spPr>
            <a:xfrm rot="21480000">
              <a:off x="5889955" y="3099143"/>
              <a:ext cx="1578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(HTML page)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-120000" flipV="1">
              <a:off x="5583873" y="3438103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5590243" y="3458597"/>
            <a:ext cx="2895227" cy="369332"/>
            <a:chOff x="5599387" y="3458597"/>
            <a:chExt cx="2895227" cy="369332"/>
          </a:xfrm>
        </p:grpSpPr>
        <p:sp>
          <p:nvSpPr>
            <p:cNvPr id="34" name="TextBox 33"/>
            <p:cNvSpPr txBox="1"/>
            <p:nvPr/>
          </p:nvSpPr>
          <p:spPr>
            <a:xfrm rot="120000">
              <a:off x="7306898" y="3458597"/>
              <a:ext cx="1078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FIN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rot="120000" flipV="1">
              <a:off x="5599387" y="3758254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771488" y="2060683"/>
            <a:ext cx="722850" cy="2227782"/>
            <a:chOff x="4771488" y="2060683"/>
            <a:chExt cx="722850" cy="2227782"/>
          </a:xfrm>
        </p:grpSpPr>
        <p:sp>
          <p:nvSpPr>
            <p:cNvPr id="17" name="Left Brace 16"/>
            <p:cNvSpPr/>
            <p:nvPr/>
          </p:nvSpPr>
          <p:spPr>
            <a:xfrm>
              <a:off x="5265738" y="2060683"/>
              <a:ext cx="228600" cy="2227782"/>
            </a:xfrm>
            <a:prstGeom prst="leftBrace">
              <a:avLst>
                <a:gd name="adj1" fmla="val 35239"/>
                <a:gd name="adj2" fmla="val 50000"/>
              </a:avLst>
            </a:prstGeom>
            <a:ln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4186584" y="2825513"/>
              <a:ext cx="1631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Web page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68518" y="4460573"/>
            <a:ext cx="727302" cy="1926045"/>
            <a:chOff x="4768518" y="4212485"/>
            <a:chExt cx="727302" cy="1926045"/>
          </a:xfrm>
        </p:grpSpPr>
        <p:sp>
          <p:nvSpPr>
            <p:cNvPr id="60" name="Left Brace 59"/>
            <p:cNvSpPr/>
            <p:nvPr/>
          </p:nvSpPr>
          <p:spPr>
            <a:xfrm>
              <a:off x="5267220" y="4212485"/>
              <a:ext cx="228600" cy="1926045"/>
            </a:xfrm>
            <a:prstGeom prst="leftBrace">
              <a:avLst>
                <a:gd name="adj1" fmla="val 35239"/>
                <a:gd name="adj2" fmla="val 50000"/>
              </a:avLst>
            </a:prstGeom>
            <a:ln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TextBox 60"/>
            <p:cNvSpPr txBox="1"/>
            <p:nvPr/>
          </p:nvSpPr>
          <p:spPr>
            <a:xfrm rot="16200000">
              <a:off x="4342761" y="4965819"/>
              <a:ext cx="13131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Objects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583514" y="3786435"/>
            <a:ext cx="2895227" cy="369332"/>
            <a:chOff x="5577202" y="2231187"/>
            <a:chExt cx="2895227" cy="369332"/>
          </a:xfrm>
        </p:grpSpPr>
        <p:sp>
          <p:nvSpPr>
            <p:cNvPr id="45" name="TextBox 44"/>
            <p:cNvSpPr txBox="1"/>
            <p:nvPr/>
          </p:nvSpPr>
          <p:spPr>
            <a:xfrm rot="21480000">
              <a:off x="5822624" y="2231187"/>
              <a:ext cx="17129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FIN+ACK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rot="-120000" flipV="1">
              <a:off x="5577202" y="2562637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583873" y="4226381"/>
            <a:ext cx="2906497" cy="2572569"/>
            <a:chOff x="5583873" y="4226381"/>
            <a:chExt cx="2906497" cy="2572569"/>
          </a:xfrm>
        </p:grpSpPr>
        <p:sp>
          <p:nvSpPr>
            <p:cNvPr id="42" name="TextBox 41"/>
            <p:cNvSpPr txBox="1"/>
            <p:nvPr/>
          </p:nvSpPr>
          <p:spPr>
            <a:xfrm rot="120000">
              <a:off x="7148997" y="4226381"/>
              <a:ext cx="1180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SYN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 rot="5400000">
              <a:off x="6940757" y="6265471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Arial" charset="0"/>
                  <a:ea typeface="Arial" charset="0"/>
                  <a:cs typeface="Arial" charset="0"/>
                </a:rPr>
                <a:t>…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rot="120000" flipV="1">
              <a:off x="5595143" y="4535200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 rot="21480000">
              <a:off x="5777999" y="4567800"/>
              <a:ext cx="18155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SYN+ACK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rot="21480000" flipV="1">
              <a:off x="5583873" y="4899250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 rot="120000">
              <a:off x="5807663" y="4950743"/>
              <a:ext cx="2591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HTTP GET image1.jpg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 rot="120000" flipV="1">
              <a:off x="5595143" y="5316451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 rot="21480000">
              <a:off x="5718908" y="5337742"/>
              <a:ext cx="16850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(JPEG image)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rot="21480000" flipV="1">
              <a:off x="5592644" y="5667821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 rot="120000">
              <a:off x="7300155" y="5649504"/>
              <a:ext cx="1078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TCP FIN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rot="120000" flipV="1">
              <a:off x="5592644" y="5949161"/>
              <a:ext cx="2895227" cy="1939"/>
            </a:xfrm>
            <a:prstGeom prst="straightConnector1">
              <a:avLst/>
            </a:prstGeom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46"/>
            <p:cNvGrpSpPr/>
            <p:nvPr/>
          </p:nvGrpSpPr>
          <p:grpSpPr>
            <a:xfrm>
              <a:off x="5586875" y="5964812"/>
              <a:ext cx="2895227" cy="369332"/>
              <a:chOff x="5577202" y="2231187"/>
              <a:chExt cx="2895227" cy="369332"/>
            </a:xfrm>
          </p:grpSpPr>
          <p:sp>
            <p:nvSpPr>
              <p:cNvPr id="48" name="TextBox 47"/>
              <p:cNvSpPr txBox="1"/>
              <p:nvPr/>
            </p:nvSpPr>
            <p:spPr>
              <a:xfrm rot="21480000">
                <a:off x="5822624" y="2231187"/>
                <a:ext cx="17129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solidFill>
                      <a:srgbClr val="008000"/>
                    </a:solidFill>
                    <a:latin typeface="Arial" charset="0"/>
                    <a:ea typeface="Arial" charset="0"/>
                    <a:cs typeface="Arial" charset="0"/>
                  </a:rPr>
                  <a:t>TCP FIN+ACK</a:t>
                </a:r>
                <a:endParaRPr lang="en-US" sz="1800" dirty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cxnSp>
            <p:nvCxnSpPr>
              <p:cNvPr id="49" name="Straight Arrow Connector 48"/>
              <p:cNvCxnSpPr/>
              <p:nvPr/>
            </p:nvCxnSpPr>
            <p:spPr>
              <a:xfrm rot="-120000" flipV="1">
                <a:off x="5577202" y="2562637"/>
                <a:ext cx="2895227" cy="1939"/>
              </a:xfrm>
              <a:prstGeom prst="straightConnector1">
                <a:avLst/>
              </a:prstGeom>
              <a:ln w="38100" cap="flat" cmpd="sng" algn="ctr">
                <a:solidFill>
                  <a:srgbClr val="008000"/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5216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HTTP/1.0 webpage fetch: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01" y="5998464"/>
            <a:ext cx="8777845" cy="62179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Fetch 8.5 Kbyte page with 10 objects, most &lt; </a:t>
            </a:r>
            <a:r>
              <a:rPr lang="en-US" sz="2600" smtClean="0"/>
              <a:t>10 Kbyte</a:t>
            </a:r>
            <a:endParaRPr lang="en-US" sz="2600" b="1" dirty="0" smtClean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987" y="1564585"/>
            <a:ext cx="5257941" cy="39434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64570" y="1620271"/>
            <a:ext cx="1225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Bytes</a:t>
            </a:r>
          </a:p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received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38710" y="5361266"/>
            <a:ext cx="2570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Time (milliseconds)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6917640" y="1773936"/>
            <a:ext cx="2036135" cy="3275103"/>
            <a:chOff x="6917640" y="1773936"/>
            <a:chExt cx="2036135" cy="3275103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6938905" y="1787144"/>
              <a:ext cx="0" cy="3261895"/>
            </a:xfrm>
            <a:prstGeom prst="line">
              <a:avLst/>
            </a:prstGeom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917640" y="1773936"/>
              <a:ext cx="203613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HTTP/1.0 finish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15069" y="2824645"/>
            <a:ext cx="3323835" cy="600299"/>
            <a:chOff x="3615069" y="2824645"/>
            <a:chExt cx="3323835" cy="600299"/>
          </a:xfrm>
        </p:grpSpPr>
        <p:sp>
          <p:nvSpPr>
            <p:cNvPr id="16" name="TextBox 15"/>
            <p:cNvSpPr txBox="1"/>
            <p:nvPr/>
          </p:nvSpPr>
          <p:spPr>
            <a:xfrm>
              <a:off x="4080985" y="2824645"/>
              <a:ext cx="239200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Object downloads</a:t>
              </a:r>
            </a:p>
          </p:txBody>
        </p:sp>
        <p:sp>
          <p:nvSpPr>
            <p:cNvPr id="17" name="Left Brace 16"/>
            <p:cNvSpPr/>
            <p:nvPr/>
          </p:nvSpPr>
          <p:spPr>
            <a:xfrm rot="5400000">
              <a:off x="5181293" y="1667333"/>
              <a:ext cx="191387" cy="3323835"/>
            </a:xfrm>
            <a:prstGeom prst="leftBrace">
              <a:avLst>
                <a:gd name="adj1" fmla="val 45369"/>
                <a:gd name="adj2" fmla="val 50000"/>
              </a:avLst>
            </a:prstGeom>
            <a:ln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42849" y="3583279"/>
            <a:ext cx="1480486" cy="1070400"/>
            <a:chOff x="3042849" y="3583279"/>
            <a:chExt cx="1480486" cy="1070400"/>
          </a:xfrm>
        </p:grpSpPr>
        <p:sp>
          <p:nvSpPr>
            <p:cNvPr id="18" name="Left Brace 17"/>
            <p:cNvSpPr/>
            <p:nvPr/>
          </p:nvSpPr>
          <p:spPr>
            <a:xfrm rot="5400000">
              <a:off x="3363924" y="4402534"/>
              <a:ext cx="191387" cy="310904"/>
            </a:xfrm>
            <a:prstGeom prst="leftBrace">
              <a:avLst>
                <a:gd name="adj1" fmla="val 45369"/>
                <a:gd name="adj2" fmla="val 50000"/>
              </a:avLst>
            </a:prstGeom>
            <a:ln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 rot="19800000">
              <a:off x="3042849" y="3583279"/>
              <a:ext cx="148048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>
                  <a:latin typeface="Arial" charset="0"/>
                  <a:ea typeface="Arial" charset="0"/>
                  <a:cs typeface="Arial" charset="0"/>
                </a:rPr>
                <a:t>Page download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22" name="Left Arrow 21"/>
          <p:cNvSpPr/>
          <p:nvPr/>
        </p:nvSpPr>
        <p:spPr>
          <a:xfrm>
            <a:off x="5276985" y="3578943"/>
            <a:ext cx="453075" cy="382772"/>
          </a:xfrm>
          <a:prstGeom prst="leftArrow">
            <a:avLst/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768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763698" cy="4877434"/>
          </a:xfrm>
        </p:spPr>
        <p:txBody>
          <a:bodyPr/>
          <a:lstStyle/>
          <a:p>
            <a:r>
              <a:rPr lang="en-US" dirty="0" smtClean="0"/>
              <a:t>Known as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HTTP keepalive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Still stop-and-wait </a:t>
            </a:r>
            <a:r>
              <a:rPr lang="en-US" dirty="0" smtClean="0"/>
              <a:t>at the granularity of objects, at the application layer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HTTP response fully received before next HTTP GET dispatched</a:t>
            </a:r>
          </a:p>
          <a:p>
            <a:pPr lvl="2"/>
            <a:r>
              <a:rPr lang="en-US" dirty="0" smtClean="0"/>
              <a:t>≥ 1 RTT per object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00562-6296-9E41-94C7-4DAE5BF4E44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Letting the TCP connection persist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3534582" y="3998472"/>
            <a:ext cx="4011199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6449900" y="3998870"/>
            <a:ext cx="4011995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539387" y="2345428"/>
            <a:ext cx="2912538" cy="266671"/>
          </a:xfrm>
          <a:prstGeom prst="straightConnector1">
            <a:avLst/>
          </a:prstGeom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282942">
            <a:off x="6973621" y="2156269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TCP SYN</a:t>
            </a:r>
            <a:endParaRPr lang="en-US" sz="1800" dirty="0">
              <a:solidFill>
                <a:srgbClr val="008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546475" y="2582486"/>
            <a:ext cx="2893639" cy="430937"/>
            <a:chOff x="5227498" y="2702988"/>
            <a:chExt cx="2893639" cy="430937"/>
          </a:xfrm>
        </p:grpSpPr>
        <p:cxnSp>
          <p:nvCxnSpPr>
            <p:cNvPr id="12" name="Straight Arrow Connector 11"/>
            <p:cNvCxnSpPr/>
            <p:nvPr/>
          </p:nvCxnSpPr>
          <p:spPr>
            <a:xfrm flipH="1">
              <a:off x="5227498" y="2868821"/>
              <a:ext cx="2893639" cy="265104"/>
            </a:xfrm>
            <a:prstGeom prst="straightConnector1">
              <a:avLst/>
            </a:prstGeom>
            <a:ln w="508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 rot="21286214">
              <a:off x="5472424" y="2702988"/>
              <a:ext cx="12939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SYN+ACK</a:t>
              </a:r>
              <a:endParaRPr lang="en-US" sz="1800" dirty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pic>
        <p:nvPicPr>
          <p:cNvPr id="25" name="Picture 24" descr="web-server-32x3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8725" y="1556021"/>
            <a:ext cx="406400" cy="406400"/>
          </a:xfrm>
          <a:prstGeom prst="rect">
            <a:avLst/>
          </a:prstGeom>
        </p:spPr>
      </p:pic>
      <p:pic>
        <p:nvPicPr>
          <p:cNvPr id="26" name="Picture 25" descr="monitor-1-32x3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6187" y="1556021"/>
            <a:ext cx="406400" cy="4064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694497" y="1566331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30653" y="1556021"/>
            <a:ext cx="982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Server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5546475" y="3177257"/>
            <a:ext cx="2961835" cy="450275"/>
            <a:chOff x="5220410" y="2972225"/>
            <a:chExt cx="2961835" cy="450275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5220410" y="3156120"/>
              <a:ext cx="2909360" cy="266380"/>
            </a:xfrm>
            <a:prstGeom prst="straightConnector1">
              <a:avLst/>
            </a:prstGeom>
            <a:ln w="508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rot="282942">
              <a:off x="5578007" y="2972225"/>
              <a:ext cx="26042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HTTP GET </a:t>
              </a:r>
              <a:r>
                <a:rPr lang="en-US" sz="1800" dirty="0" err="1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index.html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539387" y="3586786"/>
            <a:ext cx="2910950" cy="439526"/>
            <a:chOff x="5220410" y="3353403"/>
            <a:chExt cx="2910950" cy="439526"/>
          </a:xfrm>
        </p:grpSpPr>
        <p:cxnSp>
          <p:nvCxnSpPr>
            <p:cNvPr id="30" name="Straight Arrow Connector 29"/>
            <p:cNvCxnSpPr/>
            <p:nvPr/>
          </p:nvCxnSpPr>
          <p:spPr>
            <a:xfrm flipH="1">
              <a:off x="5220410" y="3526239"/>
              <a:ext cx="2910950" cy="266690"/>
            </a:xfrm>
            <a:prstGeom prst="straightConnector1">
              <a:avLst/>
            </a:prstGeom>
            <a:ln w="508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 rot="21286214">
              <a:off x="5408473" y="3353403"/>
              <a:ext cx="1950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HTTP Response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533031" y="4069828"/>
            <a:ext cx="2909360" cy="506971"/>
            <a:chOff x="5228355" y="3687621"/>
            <a:chExt cx="2909360" cy="506971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5228355" y="3928212"/>
              <a:ext cx="2909360" cy="266380"/>
            </a:xfrm>
            <a:prstGeom prst="straightConnector1">
              <a:avLst/>
            </a:prstGeom>
            <a:ln w="508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 rot="282942">
              <a:off x="5653505" y="3687621"/>
              <a:ext cx="2334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HTTP </a:t>
              </a:r>
              <a:r>
                <a:rPr lang="en-US" sz="180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GET img1.jpg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533031" y="4532622"/>
            <a:ext cx="2910950" cy="439526"/>
            <a:chOff x="5228355" y="4133395"/>
            <a:chExt cx="2910950" cy="439526"/>
          </a:xfrm>
        </p:grpSpPr>
        <p:cxnSp>
          <p:nvCxnSpPr>
            <p:cNvPr id="45" name="Straight Arrow Connector 44"/>
            <p:cNvCxnSpPr/>
            <p:nvPr/>
          </p:nvCxnSpPr>
          <p:spPr>
            <a:xfrm flipH="1">
              <a:off x="5228355" y="4306231"/>
              <a:ext cx="2910950" cy="266690"/>
            </a:xfrm>
            <a:prstGeom prst="straightConnector1">
              <a:avLst/>
            </a:prstGeom>
            <a:ln w="5080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 rot="21286214">
              <a:off x="5416418" y="4133395"/>
              <a:ext cx="19502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984807"/>
                  </a:solidFill>
                  <a:latin typeface="Arial" charset="0"/>
                  <a:ea typeface="Arial" charset="0"/>
                  <a:cs typeface="Arial" charset="0"/>
                </a:rPr>
                <a:t>HTTP Response</a:t>
              </a:r>
              <a:endParaRPr lang="en-US" sz="1800" dirty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48" name="Straight Arrow Connector 47"/>
          <p:cNvCxnSpPr/>
          <p:nvPr/>
        </p:nvCxnSpPr>
        <p:spPr>
          <a:xfrm>
            <a:off x="5533031" y="5493608"/>
            <a:ext cx="2915716" cy="266962"/>
          </a:xfrm>
          <a:prstGeom prst="straightConnector1">
            <a:avLst/>
          </a:prstGeom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 rot="282942">
            <a:off x="6512962" y="5296927"/>
            <a:ext cx="107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TCP FIN</a:t>
            </a:r>
            <a:endParaRPr lang="en-US" sz="1800" dirty="0">
              <a:solidFill>
                <a:srgbClr val="008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5400000">
            <a:off x="7087105" y="4872505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7544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pc="-150" dirty="0" smtClean="0"/>
              <a:t>HTTP Keepalive avoids TCP slow starts</a:t>
            </a:r>
            <a:endParaRPr lang="en-US" sz="3600" spc="-1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773" y="5811745"/>
            <a:ext cx="8312888" cy="592639"/>
          </a:xfr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600" spc="-150" dirty="0"/>
              <a:t>I</a:t>
            </a:r>
            <a:r>
              <a:rPr lang="en-US" sz="2600" spc="-150" dirty="0" smtClean="0"/>
              <a:t>ncur </a:t>
            </a:r>
            <a:r>
              <a:rPr lang="en-US" sz="2600" b="1" spc="-150" dirty="0" smtClean="0">
                <a:solidFill>
                  <a:srgbClr val="008000"/>
                </a:solidFill>
              </a:rPr>
              <a:t>one slow start, </a:t>
            </a:r>
            <a:r>
              <a:rPr lang="en-US" sz="2600" b="1" spc="-150" dirty="0" smtClean="0">
                <a:solidFill>
                  <a:srgbClr val="FF0000"/>
                </a:solidFill>
              </a:rPr>
              <a:t>but stop-and-wait </a:t>
            </a:r>
            <a:r>
              <a:rPr lang="en-US" sz="2600" spc="-150" dirty="0" smtClean="0"/>
              <a:t>to issue </a:t>
            </a:r>
            <a:r>
              <a:rPr lang="en-US" sz="2600" spc="-150" smtClean="0"/>
              <a:t>next request</a:t>
            </a:r>
            <a:endParaRPr lang="en-US" sz="2600" spc="-15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368" y="1543745"/>
            <a:ext cx="5257941" cy="39434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72117" y="1543745"/>
            <a:ext cx="1225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Bytes</a:t>
            </a:r>
          </a:p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received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89091" y="5340426"/>
            <a:ext cx="2570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Time (milliseconds)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6889286" y="1766304"/>
            <a:ext cx="0" cy="3261895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4786647" y="1761588"/>
            <a:ext cx="1512837" cy="3261895"/>
            <a:chOff x="4786647" y="1761588"/>
            <a:chExt cx="1512837" cy="3261895"/>
          </a:xfrm>
        </p:grpSpPr>
        <p:sp>
          <p:nvSpPr>
            <p:cNvPr id="7" name="TextBox 6"/>
            <p:cNvSpPr txBox="1"/>
            <p:nvPr/>
          </p:nvSpPr>
          <p:spPr>
            <a:xfrm>
              <a:off x="4810845" y="1972765"/>
              <a:ext cx="14886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Keep-alive </a:t>
              </a:r>
              <a:r>
                <a:rPr lang="en-US" sz="2000" dirty="0" smtClean="0">
                  <a:solidFill>
                    <a:srgbClr val="008000"/>
                  </a:solidFill>
                  <a:latin typeface="Arial" charset="0"/>
                  <a:ea typeface="Arial" charset="0"/>
                  <a:cs typeface="Arial" charset="0"/>
                </a:rPr>
                <a:t>finish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786647" y="1761588"/>
              <a:ext cx="0" cy="3261895"/>
            </a:xfrm>
            <a:prstGeom prst="line">
              <a:avLst/>
            </a:prstGeom>
            <a:ln w="571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865089" y="1724493"/>
            <a:ext cx="2036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HTTP/1.0 finish</a:t>
            </a:r>
          </a:p>
        </p:txBody>
      </p:sp>
    </p:spTree>
    <p:extLst>
      <p:ext uri="{BB962C8B-B14F-4D97-AF65-F5344CB8AC3E}">
        <p14:creationId xmlns:p14="http://schemas.microsoft.com/office/powerpoint/2010/main" val="213632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500" y="1431432"/>
            <a:ext cx="5077181" cy="4961044"/>
          </a:xfrm>
        </p:spPr>
        <p:txBody>
          <a:bodyPr>
            <a:normAutofit lnSpcReduction="10000"/>
          </a:bodyPr>
          <a:lstStyle/>
          <a:p>
            <a:r>
              <a:rPr lang="en-US" sz="2600" b="1" dirty="0" smtClean="0">
                <a:cs typeface="Calibri"/>
              </a:rPr>
              <a:t>Idea: </a:t>
            </a:r>
            <a:r>
              <a:rPr lang="en-US" sz="2600" b="1" dirty="0" smtClean="0">
                <a:solidFill>
                  <a:srgbClr val="0070C0"/>
                </a:solidFill>
                <a:cs typeface="Calibri"/>
              </a:rPr>
              <a:t>Pipeline</a:t>
            </a:r>
            <a:r>
              <a:rPr lang="en-US" sz="2600" i="1" dirty="0" smtClean="0">
                <a:solidFill>
                  <a:srgbClr val="0070C0"/>
                </a:solidFill>
                <a:cs typeface="Calibri"/>
              </a:rPr>
              <a:t> </a:t>
            </a:r>
            <a:r>
              <a:rPr lang="en-US" sz="2600" dirty="0" smtClean="0">
                <a:cs typeface="Calibri"/>
              </a:rPr>
              <a:t>HTTP</a:t>
            </a:r>
            <a:r>
              <a:rPr lang="en-US" sz="2600" i="1" dirty="0" smtClean="0">
                <a:cs typeface="Calibri"/>
              </a:rPr>
              <a:t> </a:t>
            </a:r>
            <a:r>
              <a:rPr lang="en-US" sz="2600" dirty="0" smtClean="0">
                <a:cs typeface="Calibri"/>
              </a:rPr>
              <a:t>GETs and their responses</a:t>
            </a:r>
          </a:p>
          <a:p>
            <a:endParaRPr lang="en-US" dirty="0" smtClean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sz="2600" dirty="0" smtClean="0">
                <a:cs typeface="Calibri"/>
              </a:rPr>
              <a:t>Main benefits:</a:t>
            </a:r>
            <a:endParaRPr lang="en-US" b="1" dirty="0" smtClean="0">
              <a:solidFill>
                <a:srgbClr val="008000"/>
              </a:solidFill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8000"/>
                </a:solidFill>
                <a:cs typeface="Calibri"/>
              </a:rPr>
              <a:t>Amortizes the RTT </a:t>
            </a:r>
            <a:r>
              <a:rPr lang="en-US" dirty="0" smtClean="0">
                <a:cs typeface="Calibri"/>
              </a:rPr>
              <a:t>across multiple objects retrieved</a:t>
            </a:r>
          </a:p>
          <a:p>
            <a:pPr marL="457200" indent="-457200">
              <a:buFont typeface="+mj-lt"/>
              <a:buAutoNum type="arabicPeriod"/>
            </a:pPr>
            <a:endParaRPr lang="en-US" b="1" dirty="0" smtClean="0">
              <a:solidFill>
                <a:srgbClr val="009900"/>
              </a:solidFill>
              <a:ea typeface="Calibri"/>
              <a:cs typeface="Calibri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009900"/>
                </a:solidFill>
                <a:ea typeface="Calibri"/>
                <a:cs typeface="Calibri"/>
              </a:rPr>
              <a:t>Reduces</a:t>
            </a:r>
            <a:r>
              <a:rPr lang="en-US" dirty="0" smtClean="0">
                <a:solidFill>
                  <a:srgbClr val="009900"/>
                </a:solidFill>
                <a:ea typeface="Calibri"/>
                <a:cs typeface="Calibri"/>
              </a:rPr>
              <a:t> </a:t>
            </a:r>
            <a:r>
              <a:rPr lang="en-US" b="1" dirty="0" smtClean="0">
                <a:solidFill>
                  <a:srgbClr val="009900"/>
                </a:solidFill>
                <a:ea typeface="Calibri"/>
                <a:cs typeface="Calibri"/>
              </a:rPr>
              <a:t>overhead </a:t>
            </a:r>
            <a:r>
              <a:rPr lang="en-US" dirty="0" smtClean="0">
                <a:ea typeface="Calibri"/>
                <a:cs typeface="Calibri"/>
              </a:rPr>
              <a:t>of HTTP requests, packing multiple requests into one packet</a:t>
            </a:r>
          </a:p>
          <a:p>
            <a:endParaRPr lang="en-US" dirty="0" smtClean="0">
              <a:ea typeface="Calibri"/>
              <a:cs typeface="Calibri"/>
            </a:endParaRPr>
          </a:p>
          <a:p>
            <a:endParaRPr lang="en-US" dirty="0" smtClean="0">
              <a:ea typeface="Calibri"/>
              <a:cs typeface="Calibri"/>
            </a:endParaRPr>
          </a:p>
          <a:p>
            <a:r>
              <a:rPr lang="en-US" dirty="0" smtClean="0">
                <a:ea typeface="Calibri"/>
                <a:cs typeface="Calibri"/>
              </a:rPr>
              <a:t>Implemented in HTTP/1.1</a:t>
            </a:r>
            <a:endParaRPr lang="en-US" dirty="0">
              <a:ea typeface="Calibri"/>
              <a:cs typeface="Calibri"/>
            </a:endParaRPr>
          </a:p>
        </p:txBody>
      </p:sp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US" sz="3600" smtClean="0"/>
              <a:t>Pipelining within HTTP</a:t>
            </a:r>
            <a:endParaRPr lang="en-US" sz="3600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3622767" y="3873883"/>
            <a:ext cx="4011199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6538085" y="3874281"/>
            <a:ext cx="4011995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627572" y="2220839"/>
            <a:ext cx="2912538" cy="266671"/>
          </a:xfrm>
          <a:prstGeom prst="straightConnector1">
            <a:avLst/>
          </a:prstGeom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648061" y="2511041"/>
            <a:ext cx="2893639" cy="265104"/>
          </a:xfrm>
          <a:prstGeom prst="straightConnector1">
            <a:avLst/>
          </a:prstGeom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282942">
            <a:off x="6826690" y="1995110"/>
            <a:ext cx="7136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SYN</a:t>
            </a:r>
            <a:endParaRPr lang="en-US" dirty="0">
              <a:solidFill>
                <a:srgbClr val="008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21286214">
            <a:off x="5879586" y="2351573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SYN+ACK</a:t>
            </a:r>
            <a:endParaRPr lang="en-US" sz="1800" dirty="0">
              <a:solidFill>
                <a:srgbClr val="008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25" name="Picture 24" descr="web-server-32x3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6910" y="1431432"/>
            <a:ext cx="406400" cy="406400"/>
          </a:xfrm>
          <a:prstGeom prst="rect">
            <a:avLst/>
          </a:prstGeom>
        </p:spPr>
      </p:pic>
      <p:pic>
        <p:nvPicPr>
          <p:cNvPr id="26" name="Picture 25" descr="monitor-1-32x3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4372" y="1431432"/>
            <a:ext cx="406400" cy="4064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782682" y="1441742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Client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418838" y="1431432"/>
            <a:ext cx="982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charset="0"/>
                <a:ea typeface="Arial" charset="0"/>
                <a:cs typeface="Arial" charset="0"/>
              </a:rPr>
              <a:t>Server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627572" y="2911029"/>
            <a:ext cx="2909360" cy="266380"/>
          </a:xfrm>
          <a:prstGeom prst="straightConnector1">
            <a:avLst/>
          </a:prstGeom>
          <a:ln w="508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5621216" y="4506281"/>
            <a:ext cx="2910950" cy="266690"/>
          </a:xfrm>
          <a:prstGeom prst="straightConnector1">
            <a:avLst/>
          </a:prstGeom>
          <a:ln w="508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282942">
            <a:off x="6119820" y="2727134"/>
            <a:ext cx="2334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rPr>
              <a:t>HTTP GET img1.jpg</a:t>
            </a:r>
            <a:endParaRPr lang="en-US" sz="1800" dirty="0">
              <a:solidFill>
                <a:srgbClr val="984807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21286214">
            <a:off x="5969378" y="4275972"/>
            <a:ext cx="1950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rPr>
              <a:t>HTTP Response</a:t>
            </a:r>
            <a:endParaRPr lang="en-US" sz="1800" dirty="0">
              <a:solidFill>
                <a:srgbClr val="984807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627572" y="3284545"/>
            <a:ext cx="2909360" cy="266380"/>
          </a:xfrm>
          <a:prstGeom prst="straightConnector1">
            <a:avLst/>
          </a:prstGeom>
          <a:ln w="508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5635517" y="4061140"/>
            <a:ext cx="2910950" cy="266690"/>
          </a:xfrm>
          <a:prstGeom prst="straightConnector1">
            <a:avLst/>
          </a:prstGeom>
          <a:ln w="508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 rot="282942">
            <a:off x="6012779" y="3051199"/>
            <a:ext cx="2334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rPr>
              <a:t>HTTP </a:t>
            </a:r>
            <a:r>
              <a:rPr lang="en-US" sz="1800" smtClean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rPr>
              <a:t>GET img2.jpg</a:t>
            </a:r>
            <a:endParaRPr lang="en-US" sz="1800" dirty="0">
              <a:solidFill>
                <a:srgbClr val="984807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 rot="21286214">
            <a:off x="5823580" y="3888304"/>
            <a:ext cx="1950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984807"/>
                </a:solidFill>
                <a:latin typeface="Arial" charset="0"/>
                <a:ea typeface="Arial" charset="0"/>
                <a:cs typeface="Arial" charset="0"/>
              </a:rPr>
              <a:t>HTTP Response</a:t>
            </a:r>
            <a:endParaRPr lang="en-US" sz="1800" dirty="0">
              <a:solidFill>
                <a:srgbClr val="984807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621216" y="5369019"/>
            <a:ext cx="2915716" cy="266962"/>
          </a:xfrm>
          <a:prstGeom prst="straightConnector1">
            <a:avLst/>
          </a:prstGeom>
          <a:ln w="508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 rot="282942">
            <a:off x="6861955" y="5172338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FIN</a:t>
            </a:r>
            <a:endParaRPr lang="en-US" sz="1800" dirty="0">
              <a:solidFill>
                <a:srgbClr val="008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5400000">
            <a:off x="6918810" y="467790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…</a:t>
            </a:r>
          </a:p>
        </p:txBody>
      </p:sp>
      <p:sp>
        <p:nvSpPr>
          <p:cNvPr id="35" name="TextBox 34"/>
          <p:cNvSpPr txBox="1"/>
          <p:nvPr/>
        </p:nvSpPr>
        <p:spPr>
          <a:xfrm rot="5400000">
            <a:off x="6898323" y="340209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charset="0"/>
                <a:ea typeface="Arial" charset="0"/>
                <a:cs typeface="Arial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8572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smtClean="0"/>
              <a:t>Pipelined HTTP requests </a:t>
            </a:r>
            <a:r>
              <a:rPr lang="en-US" sz="3600" dirty="0" smtClean="0"/>
              <a:t>overlap RTTs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01" y="5740730"/>
            <a:ext cx="8501299" cy="84934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Many </a:t>
            </a:r>
            <a:r>
              <a:rPr lang="en-US" b="1" dirty="0" smtClean="0"/>
              <a:t>HTTP requests </a:t>
            </a:r>
            <a:r>
              <a:rPr lang="en-US" dirty="0" smtClean="0"/>
              <a:t>and </a:t>
            </a:r>
            <a:r>
              <a:rPr lang="en-US" b="1" dirty="0" smtClean="0"/>
              <a:t>TCP connections </a:t>
            </a:r>
            <a:r>
              <a:rPr lang="en-US" dirty="0" smtClean="0"/>
              <a:t>at once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Overlaps RTTs of all requests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981" y="1498144"/>
            <a:ext cx="5257940" cy="39434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9730" y="1498144"/>
            <a:ext cx="12250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Bytes</a:t>
            </a:r>
          </a:p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received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06704" y="5294825"/>
            <a:ext cx="2570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Time (milliseconds)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06704" y="1893690"/>
            <a:ext cx="1604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Keep-alive </a:t>
            </a:r>
            <a:r>
              <a:rPr lang="en-US" sz="2000" dirty="0" smtClean="0">
                <a:solidFill>
                  <a:srgbClr val="008000"/>
                </a:solidFill>
                <a:latin typeface="Arial" charset="0"/>
                <a:ea typeface="Arial" charset="0"/>
                <a:cs typeface="Arial" charset="0"/>
              </a:rPr>
              <a:t>finish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79265" y="1755561"/>
            <a:ext cx="2036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HTTP/1.0 finish</a:t>
            </a:r>
            <a:endParaRPr lang="en-US" sz="20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6907819" y="1711559"/>
            <a:ext cx="0" cy="3261895"/>
          </a:xfrm>
          <a:prstGeom prst="line">
            <a:avLst/>
          </a:prstGeom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785972" y="1706843"/>
            <a:ext cx="0" cy="3261895"/>
          </a:xfrm>
          <a:prstGeom prst="line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312554" y="1711559"/>
            <a:ext cx="0" cy="3261895"/>
          </a:xfrm>
          <a:prstGeom prst="line">
            <a:avLst/>
          </a:prstGeom>
          <a:ln w="571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17796" y="2577623"/>
            <a:ext cx="1414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smtClean="0">
                <a:solidFill>
                  <a:srgbClr val="3366FF"/>
                </a:solidFill>
                <a:latin typeface="Arial" charset="0"/>
                <a:ea typeface="Arial" charset="0"/>
                <a:cs typeface="Arial" charset="0"/>
              </a:rPr>
              <a:t>HTTP/1.1 finish</a:t>
            </a:r>
            <a:endParaRPr lang="en-US" sz="2000" dirty="0" smtClean="0">
              <a:solidFill>
                <a:srgbClr val="3366FF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2" name="Straight Connector 21"/>
          <p:cNvCxnSpPr>
            <a:stCxn id="12" idx="1"/>
          </p:cNvCxnSpPr>
          <p:nvPr/>
        </p:nvCxnSpPr>
        <p:spPr>
          <a:xfrm flipH="1">
            <a:off x="4376961" y="2931566"/>
            <a:ext cx="640835" cy="3021"/>
          </a:xfrm>
          <a:prstGeom prst="line">
            <a:avLst/>
          </a:prstGeom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91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Domain Name System (DNS) primer</a:t>
            </a:r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The Web: HTTP, </a:t>
            </a:r>
            <a:r>
              <a:rPr lang="en-US" b="1" dirty="0" smtClean="0"/>
              <a:t>hosting, and caching</a:t>
            </a:r>
          </a:p>
          <a:p>
            <a:pPr marL="914400" lvl="1" indent="-514350"/>
            <a:r>
              <a:rPr lang="en-US" b="1" dirty="0" smtClean="0"/>
              <a:t>Handling heavy loads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Content distribution networks (CDNs)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Problem: </a:t>
            </a:r>
            <a:r>
              <a:rPr lang="en-US" b="1" dirty="0" smtClean="0">
                <a:solidFill>
                  <a:srgbClr val="FF0000"/>
                </a:solidFill>
              </a:rPr>
              <a:t>Overloaded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popular web site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Replicate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the site across multiple machines</a:t>
            </a:r>
          </a:p>
          <a:p>
            <a:pPr lvl="2"/>
            <a:r>
              <a:rPr lang="en-US" dirty="0" smtClean="0"/>
              <a:t>Helps to handle the load</a:t>
            </a:r>
          </a:p>
          <a:p>
            <a:endParaRPr lang="en-US" dirty="0" smtClean="0"/>
          </a:p>
          <a:p>
            <a:r>
              <a:rPr lang="en-US" dirty="0" smtClean="0"/>
              <a:t>Want to direct client to a particular replica.  Why?</a:t>
            </a:r>
          </a:p>
          <a:p>
            <a:pPr lvl="1"/>
            <a:r>
              <a:rPr lang="en-US" b="1" dirty="0" smtClean="0">
                <a:solidFill>
                  <a:srgbClr val="009900"/>
                </a:solidFill>
              </a:rPr>
              <a:t>Balance load </a:t>
            </a:r>
            <a:r>
              <a:rPr lang="en-US" dirty="0" smtClean="0"/>
              <a:t>across server replicas</a:t>
            </a:r>
          </a:p>
          <a:p>
            <a:endParaRPr lang="en-US" dirty="0" smtClean="0"/>
          </a:p>
          <a:p>
            <a:r>
              <a:rPr lang="en-US" b="1" dirty="0" smtClean="0"/>
              <a:t>Solution #1:</a:t>
            </a:r>
            <a:r>
              <a:rPr lang="en-US" dirty="0" smtClean="0"/>
              <a:t> Manual selection by clients</a:t>
            </a:r>
          </a:p>
          <a:p>
            <a:pPr lvl="1"/>
            <a:r>
              <a:rPr lang="en-US" dirty="0" smtClean="0"/>
              <a:t>Each replica has its own site name</a:t>
            </a:r>
          </a:p>
          <a:p>
            <a:pPr lvl="1"/>
            <a:r>
              <a:rPr lang="en-US" dirty="0" smtClean="0"/>
              <a:t>Some Web page lists replicas (</a:t>
            </a:r>
            <a:r>
              <a:rPr lang="en-US" i="1" dirty="0" smtClean="0"/>
              <a:t>e.g.</a:t>
            </a:r>
            <a:r>
              <a:rPr lang="en-US" dirty="0" smtClean="0"/>
              <a:t>, by name, location), asks clients to click link to pick</a:t>
            </a:r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Hosting: Multiple machines per site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hostname versus IP address</a:t>
            </a:r>
            <a:endParaRPr lang="en-US" dirty="0"/>
          </a:p>
        </p:txBody>
      </p:sp>
      <p:sp>
        <p:nvSpPr>
          <p:cNvPr id="7987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DNS host name </a:t>
            </a:r>
            <a:r>
              <a:rPr lang="en-US" dirty="0" smtClean="0"/>
              <a:t>(</a:t>
            </a:r>
            <a:r>
              <a:rPr lang="en-US" i="1" dirty="0" smtClean="0"/>
              <a:t>e.g. </a:t>
            </a:r>
            <a:r>
              <a:rPr lang="en-US" dirty="0" err="1" smtClean="0"/>
              <a:t>www.cs.princeton.edu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800" b="1" dirty="0" smtClean="0"/>
              <a:t>Mnemonic</a:t>
            </a:r>
            <a:r>
              <a:rPr lang="en-US" sz="2800" dirty="0" smtClean="0"/>
              <a:t> name appreciated by humans</a:t>
            </a:r>
          </a:p>
          <a:p>
            <a:pPr lvl="1">
              <a:lnSpc>
                <a:spcPct val="80000"/>
              </a:lnSpc>
            </a:pPr>
            <a:r>
              <a:rPr lang="en-US" sz="2800" b="1" dirty="0" smtClean="0"/>
              <a:t>Variable length</a:t>
            </a:r>
            <a:r>
              <a:rPr lang="en-US" sz="2800" dirty="0" smtClean="0"/>
              <a:t>, full alphabet of characters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Provides </a:t>
            </a:r>
            <a:r>
              <a:rPr lang="en-US" sz="2800" b="1" dirty="0" smtClean="0"/>
              <a:t>little</a:t>
            </a:r>
            <a:r>
              <a:rPr lang="en-US" sz="2800" dirty="0" smtClean="0"/>
              <a:t> (if any) information about </a:t>
            </a:r>
            <a:r>
              <a:rPr lang="en-US" sz="2800" b="1" dirty="0" smtClean="0"/>
              <a:t>location</a:t>
            </a:r>
          </a:p>
          <a:p>
            <a:endParaRPr lang="en-US" sz="3000" dirty="0" smtClean="0"/>
          </a:p>
          <a:p>
            <a:endParaRPr lang="en-US" sz="3000" dirty="0" smtClean="0"/>
          </a:p>
          <a:p>
            <a:r>
              <a:rPr lang="en-US" b="1" dirty="0" smtClean="0">
                <a:solidFill>
                  <a:srgbClr val="E46C0A"/>
                </a:solidFill>
              </a:rPr>
              <a:t>IP address </a:t>
            </a:r>
            <a:r>
              <a:rPr lang="en-US" dirty="0" smtClean="0"/>
              <a:t>(</a:t>
            </a:r>
            <a:r>
              <a:rPr lang="en-US" i="1" dirty="0" smtClean="0"/>
              <a:t>e.g. </a:t>
            </a:r>
            <a:r>
              <a:rPr lang="hr-HR" dirty="0" smtClean="0"/>
              <a:t>128.112.136.35)</a:t>
            </a:r>
            <a:endParaRPr lang="en-US" b="1" dirty="0" smtClean="0">
              <a:solidFill>
                <a:srgbClr val="E46C0A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Numerical address appreciated by </a:t>
            </a:r>
            <a:r>
              <a:rPr lang="en-US" sz="2800" b="1" dirty="0" smtClean="0"/>
              <a:t>routers</a:t>
            </a:r>
          </a:p>
          <a:p>
            <a:pPr lvl="1">
              <a:lnSpc>
                <a:spcPct val="80000"/>
              </a:lnSpc>
            </a:pPr>
            <a:r>
              <a:rPr lang="en-US" sz="2800" b="1" dirty="0" smtClean="0"/>
              <a:t>Fixed length</a:t>
            </a:r>
            <a:r>
              <a:rPr lang="en-US" sz="2800" dirty="0" smtClean="0"/>
              <a:t>, decimal number</a:t>
            </a:r>
          </a:p>
          <a:p>
            <a:pPr lvl="1">
              <a:lnSpc>
                <a:spcPct val="80000"/>
              </a:lnSpc>
            </a:pPr>
            <a:r>
              <a:rPr lang="en-US" sz="2800" b="1" spc="-150" dirty="0" smtClean="0"/>
              <a:t>Hierarchical</a:t>
            </a:r>
            <a:r>
              <a:rPr lang="en-US" sz="2800" spc="-150" dirty="0" smtClean="0"/>
              <a:t> address space, related to host </a:t>
            </a:r>
            <a:r>
              <a:rPr lang="en-US" sz="2800" b="1" spc="-150" dirty="0" smtClean="0"/>
              <a:t>location</a:t>
            </a:r>
          </a:p>
        </p:txBody>
      </p:sp>
      <p:sp>
        <p:nvSpPr>
          <p:cNvPr id="7987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CB92-FDE6-9F49-BCD2-1BE01EB3918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0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Hosting</a:t>
            </a:r>
            <a:r>
              <a:rPr lang="en-US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smtClean="0">
                <a:latin typeface="Arial" charset="0"/>
                <a:ea typeface="Arial" charset="0"/>
                <a:cs typeface="Arial" charset="0"/>
              </a:rPr>
              <a:t>Load-balancer approach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878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charset="0"/>
                <a:ea typeface="Arial" charset="0"/>
                <a:cs typeface="Arial" charset="0"/>
              </a:rPr>
              <a:t>Solution #2: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Single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IP address, multiple machines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Run multiple machines behind a single IP address</a:t>
            </a: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b="1" dirty="0">
                <a:latin typeface="Arial" charset="0"/>
                <a:ea typeface="Arial" charset="0"/>
                <a:cs typeface="Arial" charset="0"/>
              </a:rPr>
              <a:t>Ensure all packets from a single </a:t>
            </a:r>
            <a:br>
              <a:rPr lang="en-US" b="1" dirty="0">
                <a:latin typeface="Arial" charset="0"/>
                <a:ea typeface="Arial" charset="0"/>
                <a:cs typeface="Arial" charset="0"/>
              </a:rPr>
            </a:br>
            <a:r>
              <a:rPr lang="en-US" b="1" dirty="0">
                <a:latin typeface="Arial" charset="0"/>
                <a:ea typeface="Arial" charset="0"/>
                <a:cs typeface="Arial" charset="0"/>
              </a:rPr>
              <a:t>TCP connection go to the same replica</a:t>
            </a:r>
          </a:p>
        </p:txBody>
      </p:sp>
      <p:pic>
        <p:nvPicPr>
          <p:cNvPr id="118789" name="Picture 4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838" y="2390775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90" name="Picture 5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838" y="3581400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91" name="Picture 6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838" y="4810125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792" name="Line 7"/>
          <p:cNvSpPr>
            <a:spLocks noChangeShapeType="1"/>
          </p:cNvSpPr>
          <p:nvPr/>
        </p:nvSpPr>
        <p:spPr bwMode="auto">
          <a:xfrm flipH="1">
            <a:off x="6156325" y="2889250"/>
            <a:ext cx="8445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793" name="Line 8"/>
          <p:cNvSpPr>
            <a:spLocks noChangeShapeType="1"/>
          </p:cNvSpPr>
          <p:nvPr/>
        </p:nvSpPr>
        <p:spPr bwMode="auto">
          <a:xfrm flipH="1">
            <a:off x="6156325" y="4079875"/>
            <a:ext cx="8445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794" name="Line 9"/>
          <p:cNvSpPr>
            <a:spLocks noChangeShapeType="1"/>
          </p:cNvSpPr>
          <p:nvPr/>
        </p:nvSpPr>
        <p:spPr bwMode="auto">
          <a:xfrm flipH="1">
            <a:off x="6156325" y="5232400"/>
            <a:ext cx="8445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795" name="Line 10"/>
          <p:cNvSpPr>
            <a:spLocks noChangeShapeType="1"/>
          </p:cNvSpPr>
          <p:nvPr/>
        </p:nvSpPr>
        <p:spPr bwMode="auto">
          <a:xfrm>
            <a:off x="6156325" y="2889250"/>
            <a:ext cx="0" cy="23431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796" name="Line 11"/>
          <p:cNvSpPr>
            <a:spLocks noChangeShapeType="1"/>
          </p:cNvSpPr>
          <p:nvPr/>
        </p:nvSpPr>
        <p:spPr bwMode="auto">
          <a:xfrm flipH="1">
            <a:off x="5031264" y="3849688"/>
            <a:ext cx="1125061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797" name="Text Box 12"/>
          <p:cNvSpPr txBox="1">
            <a:spLocks noChangeArrowheads="1"/>
          </p:cNvSpPr>
          <p:nvPr/>
        </p:nvSpPr>
        <p:spPr bwMode="auto">
          <a:xfrm>
            <a:off x="3352800" y="3657600"/>
            <a:ext cx="1678464" cy="400110"/>
          </a:xfrm>
          <a:prstGeom prst="rect">
            <a:avLst/>
          </a:prstGeom>
          <a:solidFill>
            <a:srgbClr val="CCFFFF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Calibri"/>
                <a:cs typeface="Calibri"/>
              </a:rPr>
              <a:t>Load Balancer</a:t>
            </a:r>
          </a:p>
        </p:txBody>
      </p:sp>
      <p:sp>
        <p:nvSpPr>
          <p:cNvPr id="118798" name="Rectangle 13"/>
          <p:cNvSpPr>
            <a:spLocks noChangeArrowheads="1"/>
          </p:cNvSpPr>
          <p:nvPr/>
        </p:nvSpPr>
        <p:spPr bwMode="auto">
          <a:xfrm>
            <a:off x="3467100" y="4105275"/>
            <a:ext cx="14646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 </a:t>
            </a:r>
            <a:r>
              <a:rPr lang="en-US" b="0" dirty="0">
                <a:solidFill>
                  <a:srgbClr val="0000FF"/>
                </a:solidFill>
                <a:latin typeface="Calibri"/>
              </a:rPr>
              <a:t>64.236.16.20</a:t>
            </a:r>
          </a:p>
        </p:txBody>
      </p:sp>
      <p:sp>
        <p:nvSpPr>
          <p:cNvPr id="118799" name="Line 14"/>
          <p:cNvSpPr>
            <a:spLocks noChangeShapeType="1"/>
          </p:cNvSpPr>
          <p:nvPr/>
        </p:nvSpPr>
        <p:spPr bwMode="auto">
          <a:xfrm>
            <a:off x="2162175" y="3273425"/>
            <a:ext cx="1076325" cy="4603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800" name="Line 15"/>
          <p:cNvSpPr>
            <a:spLocks noChangeShapeType="1"/>
          </p:cNvSpPr>
          <p:nvPr/>
        </p:nvSpPr>
        <p:spPr bwMode="auto">
          <a:xfrm flipV="1">
            <a:off x="2124075" y="3925888"/>
            <a:ext cx="1036638" cy="1539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18801" name="Line 16"/>
          <p:cNvSpPr>
            <a:spLocks noChangeShapeType="1"/>
          </p:cNvSpPr>
          <p:nvPr/>
        </p:nvSpPr>
        <p:spPr bwMode="auto">
          <a:xfrm flipV="1">
            <a:off x="2201863" y="4195763"/>
            <a:ext cx="958850" cy="6143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18" name="Picture 11" descr="j01953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2" y="2742393"/>
            <a:ext cx="636588" cy="65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1" descr="j01953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082" y="3780209"/>
            <a:ext cx="636588" cy="65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1" descr="j01953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082" y="4684621"/>
            <a:ext cx="636588" cy="65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005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763000" cy="1275795"/>
          </a:xfrm>
        </p:spPr>
        <p:txBody>
          <a:bodyPr>
            <a:normAutofit/>
          </a:bodyPr>
          <a:lstStyle/>
          <a:p>
            <a:r>
              <a:rPr lang="en-US" b="1" dirty="0" smtClean="0"/>
              <a:t>Solution #3:</a:t>
            </a:r>
            <a:r>
              <a:rPr lang="en-US" dirty="0" smtClean="0"/>
              <a:t> Multiple IP addresses, multiple machines</a:t>
            </a:r>
          </a:p>
          <a:p>
            <a:pPr lvl="1"/>
            <a:r>
              <a:rPr lang="en-US" dirty="0" smtClean="0"/>
              <a:t>Same DNS name but different IP for each replica</a:t>
            </a:r>
          </a:p>
          <a:p>
            <a:pPr lvl="2"/>
            <a:r>
              <a:rPr lang="en-US" dirty="0" smtClean="0"/>
              <a:t>DNS server returns IP addresses “round robin”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208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Hosting: DNS redirection approach</a:t>
            </a:r>
            <a:endParaRPr lang="en-US" sz="3600" dirty="0"/>
          </a:p>
        </p:txBody>
      </p:sp>
      <p:pic>
        <p:nvPicPr>
          <p:cNvPr id="120837" name="Picture 4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1650" y="2738438"/>
            <a:ext cx="1824038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838" name="Picture 5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363" y="2738438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839" name="Picture 6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1650" y="5235575"/>
            <a:ext cx="1824038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40" name="Line 7"/>
          <p:cNvSpPr>
            <a:spLocks noChangeShapeType="1"/>
          </p:cNvSpPr>
          <p:nvPr/>
        </p:nvSpPr>
        <p:spPr bwMode="auto">
          <a:xfrm flipH="1" flipV="1">
            <a:off x="1538288" y="3776663"/>
            <a:ext cx="998537" cy="6143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20841" name="Line 8"/>
          <p:cNvSpPr>
            <a:spLocks noChangeShapeType="1"/>
          </p:cNvSpPr>
          <p:nvPr/>
        </p:nvSpPr>
        <p:spPr bwMode="auto">
          <a:xfrm flipH="1">
            <a:off x="5646738" y="3622675"/>
            <a:ext cx="1268412" cy="806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20842" name="Line 9"/>
          <p:cNvSpPr>
            <a:spLocks noChangeShapeType="1"/>
          </p:cNvSpPr>
          <p:nvPr/>
        </p:nvSpPr>
        <p:spPr bwMode="auto">
          <a:xfrm flipH="1">
            <a:off x="2152650" y="5351463"/>
            <a:ext cx="806450" cy="3841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074186" name="Cloud"/>
          <p:cNvSpPr>
            <a:spLocks noChangeAspect="1" noEditPoints="1" noChangeArrowheads="1"/>
          </p:cNvSpPr>
          <p:nvPr/>
        </p:nvSpPr>
        <p:spPr bwMode="auto">
          <a:xfrm>
            <a:off x="2459038" y="3430588"/>
            <a:ext cx="3243262" cy="23368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 b="0" dirty="0">
              <a:latin typeface="Arial" charset="0"/>
              <a:ea typeface="+mn-ea"/>
              <a:cs typeface="+mn-cs"/>
            </a:endParaRPr>
          </a:p>
        </p:txBody>
      </p:sp>
      <p:pic>
        <p:nvPicPr>
          <p:cNvPr id="120844" name="Picture 11" descr="j01953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275" y="5159375"/>
            <a:ext cx="1193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45" name="Line 12"/>
          <p:cNvSpPr>
            <a:spLocks noChangeShapeType="1"/>
          </p:cNvSpPr>
          <p:nvPr/>
        </p:nvSpPr>
        <p:spPr bwMode="auto">
          <a:xfrm flipH="1" flipV="1">
            <a:off x="5224463" y="5041900"/>
            <a:ext cx="1460500" cy="7318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120846" name="Text Box 13"/>
          <p:cNvSpPr txBox="1">
            <a:spLocks noChangeArrowheads="1"/>
          </p:cNvSpPr>
          <p:nvPr/>
        </p:nvSpPr>
        <p:spPr bwMode="auto">
          <a:xfrm>
            <a:off x="3599787" y="4275138"/>
            <a:ext cx="8178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Calibri"/>
                <a:cs typeface="Calibri"/>
              </a:rPr>
              <a:t>DNS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120847" name="Rectangle 14"/>
          <p:cNvSpPr>
            <a:spLocks noChangeArrowheads="1"/>
          </p:cNvSpPr>
          <p:nvPr/>
        </p:nvSpPr>
        <p:spPr bwMode="auto">
          <a:xfrm>
            <a:off x="6835775" y="3890963"/>
            <a:ext cx="14646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 </a:t>
            </a:r>
            <a:r>
              <a:rPr lang="en-US" b="0" dirty="0">
                <a:solidFill>
                  <a:srgbClr val="0000FF"/>
                </a:solidFill>
                <a:latin typeface="Calibri"/>
              </a:rPr>
              <a:t>64.236.16.20</a:t>
            </a:r>
          </a:p>
        </p:txBody>
      </p:sp>
      <p:sp>
        <p:nvSpPr>
          <p:cNvPr id="120848" name="Rectangle 15"/>
          <p:cNvSpPr>
            <a:spLocks noChangeArrowheads="1"/>
          </p:cNvSpPr>
          <p:nvPr/>
        </p:nvSpPr>
        <p:spPr bwMode="auto">
          <a:xfrm>
            <a:off x="501650" y="6308725"/>
            <a:ext cx="15816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 </a:t>
            </a:r>
            <a:r>
              <a:rPr lang="en-US" b="0" dirty="0">
                <a:solidFill>
                  <a:srgbClr val="0000FF"/>
                </a:solidFill>
                <a:latin typeface="Calibri"/>
              </a:rPr>
              <a:t>173.72.54.131</a:t>
            </a:r>
          </a:p>
        </p:txBody>
      </p:sp>
      <p:sp>
        <p:nvSpPr>
          <p:cNvPr id="120849" name="Rectangle 16"/>
          <p:cNvSpPr>
            <a:spLocks noChangeArrowheads="1"/>
          </p:cNvSpPr>
          <p:nvPr/>
        </p:nvSpPr>
        <p:spPr bwMode="auto">
          <a:xfrm>
            <a:off x="654050" y="3890963"/>
            <a:ext cx="9444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0000FF"/>
                </a:solidFill>
                <a:latin typeface="Calibri"/>
              </a:rPr>
              <a:t>12.1.1.1</a:t>
            </a:r>
          </a:p>
        </p:txBody>
      </p:sp>
      <p:sp>
        <p:nvSpPr>
          <p:cNvPr id="120850" name="Freeform 17"/>
          <p:cNvSpPr>
            <a:spLocks/>
          </p:cNvSpPr>
          <p:nvPr/>
        </p:nvSpPr>
        <p:spPr bwMode="auto">
          <a:xfrm>
            <a:off x="5237163" y="3544888"/>
            <a:ext cx="1447800" cy="1997075"/>
          </a:xfrm>
          <a:custGeom>
            <a:avLst/>
            <a:gdLst>
              <a:gd name="T0" fmla="*/ 2147483647 w 912"/>
              <a:gd name="T1" fmla="*/ 2147483647 h 1258"/>
              <a:gd name="T2" fmla="*/ 163810950 w 912"/>
              <a:gd name="T3" fmla="*/ 2011084688 h 1258"/>
              <a:gd name="T4" fmla="*/ 1199594375 w 912"/>
              <a:gd name="T5" fmla="*/ 609877813 h 1258"/>
              <a:gd name="T6" fmla="*/ 2147483647 w 912"/>
              <a:gd name="T7" fmla="*/ 0 h 1258"/>
              <a:gd name="T8" fmla="*/ 0 60000 65536"/>
              <a:gd name="T9" fmla="*/ 0 60000 65536"/>
              <a:gd name="T10" fmla="*/ 0 60000 65536"/>
              <a:gd name="T11" fmla="*/ 0 60000 65536"/>
              <a:gd name="T12" fmla="*/ 0 w 912"/>
              <a:gd name="T13" fmla="*/ 0 h 1258"/>
              <a:gd name="T14" fmla="*/ 912 w 912"/>
              <a:gd name="T15" fmla="*/ 1258 h 12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2" h="1258">
                <a:moveTo>
                  <a:pt x="863" y="1258"/>
                </a:moveTo>
                <a:cubicBezTo>
                  <a:pt x="496" y="1112"/>
                  <a:pt x="130" y="967"/>
                  <a:pt x="65" y="798"/>
                </a:cubicBezTo>
                <a:cubicBezTo>
                  <a:pt x="0" y="629"/>
                  <a:pt x="335" y="375"/>
                  <a:pt x="476" y="242"/>
                </a:cubicBezTo>
                <a:cubicBezTo>
                  <a:pt x="617" y="109"/>
                  <a:pt x="764" y="54"/>
                  <a:pt x="912" y="0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b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62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Load-balancer approach</a:t>
            </a:r>
          </a:p>
          <a:p>
            <a:pPr lvl="1"/>
            <a:r>
              <a:rPr lang="en-US" dirty="0" smtClean="0"/>
              <a:t>No geographical diversity </a:t>
            </a:r>
            <a:r>
              <a:rPr lang="en-US" dirty="0" smtClean="0">
                <a:solidFill>
                  <a:srgbClr val="FF0000"/>
                </a:solidFill>
              </a:rPr>
              <a:t>✘</a:t>
            </a:r>
          </a:p>
          <a:p>
            <a:pPr lvl="1"/>
            <a:r>
              <a:rPr lang="en-US" dirty="0"/>
              <a:t>TCP connection issue </a:t>
            </a:r>
            <a:r>
              <a:rPr lang="en-US" dirty="0">
                <a:solidFill>
                  <a:srgbClr val="FF0000"/>
                </a:solidFill>
              </a:rPr>
              <a:t>✘</a:t>
            </a:r>
          </a:p>
          <a:p>
            <a:pPr lvl="1"/>
            <a:r>
              <a:rPr lang="en-US" dirty="0" smtClean="0"/>
              <a:t>Does not reduce network traffic</a:t>
            </a:r>
            <a:r>
              <a:rPr lang="en-US" dirty="0" smtClean="0">
                <a:solidFill>
                  <a:srgbClr val="FF0000"/>
                </a:solidFill>
              </a:rPr>
              <a:t>✘</a:t>
            </a:r>
          </a:p>
          <a:p>
            <a:endParaRPr lang="en-US" dirty="0"/>
          </a:p>
          <a:p>
            <a:r>
              <a:rPr lang="en-US" dirty="0" smtClean="0"/>
              <a:t>DNS redirection</a:t>
            </a:r>
          </a:p>
          <a:p>
            <a:pPr lvl="1"/>
            <a:r>
              <a:rPr lang="en-US" dirty="0" smtClean="0"/>
              <a:t>No TCP connection issues </a:t>
            </a:r>
            <a:r>
              <a:rPr lang="en-US" dirty="0" smtClean="0">
                <a:solidFill>
                  <a:srgbClr val="00B050"/>
                </a:solidFill>
              </a:rPr>
              <a:t>✔</a:t>
            </a:r>
          </a:p>
          <a:p>
            <a:pPr lvl="1"/>
            <a:r>
              <a:rPr lang="en-US" dirty="0" smtClean="0"/>
              <a:t>Simple round-robin server selection</a:t>
            </a:r>
          </a:p>
          <a:p>
            <a:pPr lvl="2"/>
            <a:r>
              <a:rPr lang="en-US" dirty="0" smtClean="0"/>
              <a:t>May be less responsive </a:t>
            </a:r>
            <a:r>
              <a:rPr lang="en-US" dirty="0" smtClean="0">
                <a:solidFill>
                  <a:srgbClr val="FF0000"/>
                </a:solidFill>
              </a:rPr>
              <a:t>✘</a:t>
            </a:r>
          </a:p>
          <a:p>
            <a:pPr lvl="1"/>
            <a:r>
              <a:rPr lang="en-US" dirty="0"/>
              <a:t>Does not reduce network traffic</a:t>
            </a:r>
            <a:r>
              <a:rPr lang="en-US" dirty="0" smtClean="0">
                <a:solidFill>
                  <a:srgbClr val="FF0000"/>
                </a:solidFill>
              </a:rPr>
              <a:t>✘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Hosting: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42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Web caching</a:t>
            </a:r>
            <a:endParaRPr lang="en-US" dirty="0"/>
          </a:p>
        </p:txBody>
      </p:sp>
      <p:sp>
        <p:nvSpPr>
          <p:cNvPr id="9216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38573"/>
            <a:ext cx="87630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Many clients transfer the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same information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sym typeface="Wingdings" charset="0"/>
              </a:rPr>
              <a:t> </a:t>
            </a:r>
          </a:p>
          <a:p>
            <a:pPr lvl="1"/>
            <a:r>
              <a:rPr lang="en-US" dirty="0" smtClean="0">
                <a:sym typeface="Wingdings" charset="0"/>
              </a:rPr>
              <a:t>Generates </a:t>
            </a:r>
            <a:r>
              <a:rPr lang="en-US" b="1" dirty="0" smtClean="0">
                <a:solidFill>
                  <a:srgbClr val="FF0000"/>
                </a:solidFill>
                <a:sym typeface="Wingdings" charset="0"/>
              </a:rPr>
              <a:t>redundant</a:t>
            </a:r>
            <a:r>
              <a:rPr lang="en-US" dirty="0" smtClean="0">
                <a:solidFill>
                  <a:srgbClr val="FF0000"/>
                </a:solidFill>
                <a:sym typeface="Wingdings" charset="0"/>
              </a:rPr>
              <a:t> </a:t>
            </a:r>
            <a:r>
              <a:rPr lang="en-US" dirty="0" smtClean="0">
                <a:sym typeface="Wingdings" charset="0"/>
              </a:rPr>
              <a:t>server and network load</a:t>
            </a:r>
          </a:p>
          <a:p>
            <a:pPr lvl="1"/>
            <a:r>
              <a:rPr lang="en-US" dirty="0" smtClean="0">
                <a:sym typeface="Wingdings" charset="0"/>
              </a:rPr>
              <a:t>Also, clients may experience high </a:t>
            </a:r>
            <a:r>
              <a:rPr lang="en-US" b="1" dirty="0" smtClean="0">
                <a:solidFill>
                  <a:srgbClr val="FF0000"/>
                </a:solidFill>
                <a:sym typeface="Wingdings" charset="0"/>
              </a:rPr>
              <a:t>latency</a:t>
            </a:r>
            <a:endParaRPr lang="en-US" b="1" dirty="0">
              <a:solidFill>
                <a:srgbClr val="FF0000"/>
              </a:solidFill>
              <a:sym typeface="Wingdings" charset="0"/>
            </a:endParaRPr>
          </a:p>
        </p:txBody>
      </p:sp>
      <p:grpSp>
        <p:nvGrpSpPr>
          <p:cNvPr id="92166" name="Group 4"/>
          <p:cNvGrpSpPr>
            <a:grpSpLocks/>
          </p:cNvGrpSpPr>
          <p:nvPr/>
        </p:nvGrpSpPr>
        <p:grpSpPr bwMode="auto">
          <a:xfrm>
            <a:off x="6019800" y="5715000"/>
            <a:ext cx="371475" cy="381000"/>
            <a:chOff x="1014" y="912"/>
            <a:chExt cx="574" cy="596"/>
          </a:xfrm>
        </p:grpSpPr>
        <p:sp>
          <p:nvSpPr>
            <p:cNvPr id="92245" name="Freeform 5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6" name="Line 6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7" name="Line 7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8" name="Freeform 8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9" name="Line 9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0" name="Line 10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1" name="Line 11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2" name="Rectangle 12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3" name="Freeform 13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54" name="Line 14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5" name="Line 15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6" name="Line 16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67" name="Group 17"/>
          <p:cNvGrpSpPr>
            <a:grpSpLocks/>
          </p:cNvGrpSpPr>
          <p:nvPr/>
        </p:nvGrpSpPr>
        <p:grpSpPr bwMode="auto">
          <a:xfrm>
            <a:off x="7477125" y="5715000"/>
            <a:ext cx="371475" cy="381000"/>
            <a:chOff x="1014" y="912"/>
            <a:chExt cx="574" cy="596"/>
          </a:xfrm>
        </p:grpSpPr>
        <p:sp>
          <p:nvSpPr>
            <p:cNvPr id="92233" name="Freeform 1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4" name="Line 1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5" name="Line 2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6" name="Freeform 2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7" name="Line 2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8" name="Line 2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9" name="Line 2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0" name="Rectangle 2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1" name="Freeform 2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2" name="Line 2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3" name="Line 2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44" name="Line 2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68" name="Group 30"/>
          <p:cNvGrpSpPr>
            <a:grpSpLocks/>
          </p:cNvGrpSpPr>
          <p:nvPr/>
        </p:nvGrpSpPr>
        <p:grpSpPr bwMode="auto">
          <a:xfrm>
            <a:off x="1219200" y="5715000"/>
            <a:ext cx="371475" cy="381000"/>
            <a:chOff x="1014" y="912"/>
            <a:chExt cx="574" cy="596"/>
          </a:xfrm>
        </p:grpSpPr>
        <p:sp>
          <p:nvSpPr>
            <p:cNvPr id="92221" name="Freeform 3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22" name="Line 3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3" name="Line 3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4" name="Freeform 3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25" name="Line 3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6" name="Line 3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7" name="Line 3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8" name="Rectangle 3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9" name="Freeform 3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0" name="Line 4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1" name="Line 4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2" name="Line 4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69" name="Group 43"/>
          <p:cNvGrpSpPr>
            <a:grpSpLocks/>
          </p:cNvGrpSpPr>
          <p:nvPr/>
        </p:nvGrpSpPr>
        <p:grpSpPr bwMode="auto">
          <a:xfrm>
            <a:off x="2895600" y="5715000"/>
            <a:ext cx="371475" cy="381000"/>
            <a:chOff x="1014" y="912"/>
            <a:chExt cx="574" cy="596"/>
          </a:xfrm>
        </p:grpSpPr>
        <p:sp>
          <p:nvSpPr>
            <p:cNvPr id="92209" name="Freeform 44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10" name="Line 45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1" name="Line 46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2" name="Freeform 47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13" name="Line 48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4" name="Line 49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5" name="Line 50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6" name="Rectangle 51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7" name="Freeform 52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18" name="Line 53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19" name="Line 54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0" name="Line 55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70" name="Group 56"/>
          <p:cNvGrpSpPr>
            <a:grpSpLocks/>
          </p:cNvGrpSpPr>
          <p:nvPr/>
        </p:nvGrpSpPr>
        <p:grpSpPr bwMode="auto">
          <a:xfrm>
            <a:off x="1371600" y="4191000"/>
            <a:ext cx="2179638" cy="1447800"/>
            <a:chOff x="832" y="1344"/>
            <a:chExt cx="1136" cy="1024"/>
          </a:xfrm>
        </p:grpSpPr>
        <p:sp>
          <p:nvSpPr>
            <p:cNvPr id="92200" name="Oval 5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1" name="Oval 5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2" name="Oval 5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3" name="Oval 6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4" name="Oval 6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5" name="Oval 6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6" name="Oval 6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7" name="Oval 6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8" name="Oval 6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71" name="Group 66"/>
          <p:cNvGrpSpPr>
            <a:grpSpLocks/>
          </p:cNvGrpSpPr>
          <p:nvPr/>
        </p:nvGrpSpPr>
        <p:grpSpPr bwMode="auto">
          <a:xfrm>
            <a:off x="5440363" y="4191000"/>
            <a:ext cx="2179637" cy="1447800"/>
            <a:chOff x="832" y="1344"/>
            <a:chExt cx="1136" cy="1024"/>
          </a:xfrm>
        </p:grpSpPr>
        <p:sp>
          <p:nvSpPr>
            <p:cNvPr id="92191" name="Oval 6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2" name="Oval 6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3" name="Oval 6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4" name="Oval 7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5" name="Oval 7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6" name="Oval 7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7" name="Oval 7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8" name="Oval 7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9" name="Oval 7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172" name="Group 76"/>
          <p:cNvGrpSpPr>
            <a:grpSpLocks/>
          </p:cNvGrpSpPr>
          <p:nvPr/>
        </p:nvGrpSpPr>
        <p:grpSpPr bwMode="auto">
          <a:xfrm>
            <a:off x="3276600" y="3581400"/>
            <a:ext cx="2438400" cy="1447800"/>
            <a:chOff x="832" y="1344"/>
            <a:chExt cx="1136" cy="1024"/>
          </a:xfrm>
        </p:grpSpPr>
        <p:sp>
          <p:nvSpPr>
            <p:cNvPr id="92182" name="Oval 7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3" name="Oval 7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4" name="Oval 7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5" name="Oval 8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6" name="Oval 8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7" name="Oval 8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8" name="Oval 8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89" name="Oval 8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190" name="Oval 8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73" name="Text Box 86"/>
          <p:cNvSpPr txBox="1">
            <a:spLocks noChangeArrowheads="1"/>
          </p:cNvSpPr>
          <p:nvPr/>
        </p:nvSpPr>
        <p:spPr bwMode="auto">
          <a:xfrm>
            <a:off x="2499527" y="3046812"/>
            <a:ext cx="1946047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b="0" dirty="0" smtClean="0">
                <a:latin typeface="+mn-lt"/>
                <a:cs typeface="Calibri"/>
              </a:rPr>
              <a:t>Origin server</a:t>
            </a:r>
            <a:endParaRPr lang="en-US" sz="2400" b="0" dirty="0">
              <a:latin typeface="+mn-lt"/>
              <a:cs typeface="Calibri"/>
            </a:endParaRPr>
          </a:p>
        </p:txBody>
      </p:sp>
      <p:sp>
        <p:nvSpPr>
          <p:cNvPr id="92174" name="Text Box 87"/>
          <p:cNvSpPr txBox="1">
            <a:spLocks noChangeArrowheads="1"/>
          </p:cNvSpPr>
          <p:nvPr/>
        </p:nvSpPr>
        <p:spPr bwMode="auto">
          <a:xfrm>
            <a:off x="834563" y="6112621"/>
            <a:ext cx="1125309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b="0" dirty="0">
                <a:latin typeface="+mn-lt"/>
                <a:cs typeface="Calibri"/>
              </a:rPr>
              <a:t>Clients</a:t>
            </a:r>
          </a:p>
        </p:txBody>
      </p:sp>
      <p:sp>
        <p:nvSpPr>
          <p:cNvPr id="92175" name="Freeform 88"/>
          <p:cNvSpPr>
            <a:spLocks/>
          </p:cNvSpPr>
          <p:nvPr/>
        </p:nvSpPr>
        <p:spPr bwMode="auto">
          <a:xfrm>
            <a:off x="1525588" y="3500438"/>
            <a:ext cx="3043237" cy="2211387"/>
          </a:xfrm>
          <a:custGeom>
            <a:avLst/>
            <a:gdLst>
              <a:gd name="T0" fmla="*/ 2147483647 w 1920"/>
              <a:gd name="T1" fmla="*/ 0 h 1392"/>
              <a:gd name="T2" fmla="*/ 2147483647 w 1920"/>
              <a:gd name="T3" fmla="*/ 484565410 h 1392"/>
              <a:gd name="T4" fmla="*/ 2147483647 w 1920"/>
              <a:gd name="T5" fmla="*/ 726847321 h 1392"/>
              <a:gd name="T6" fmla="*/ 2147483647 w 1920"/>
              <a:gd name="T7" fmla="*/ 1695978142 h 1392"/>
              <a:gd name="T8" fmla="*/ 723539107 w 1920"/>
              <a:gd name="T9" fmla="*/ 2147483647 h 1392"/>
              <a:gd name="T10" fmla="*/ 0 w 1920"/>
              <a:gd name="T11" fmla="*/ 2147483647 h 13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0"/>
              <a:gd name="T19" fmla="*/ 0 h 1392"/>
              <a:gd name="T20" fmla="*/ 1920 w 1920"/>
              <a:gd name="T21" fmla="*/ 1392 h 13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0" h="1392">
                <a:moveTo>
                  <a:pt x="1920" y="0"/>
                </a:moveTo>
                <a:lnTo>
                  <a:pt x="1776" y="192"/>
                </a:lnTo>
                <a:lnTo>
                  <a:pt x="1488" y="288"/>
                </a:lnTo>
                <a:lnTo>
                  <a:pt x="864" y="672"/>
                </a:lnTo>
                <a:lnTo>
                  <a:pt x="288" y="1056"/>
                </a:lnTo>
                <a:lnTo>
                  <a:pt x="0" y="139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92176" name="Freeform 89"/>
          <p:cNvSpPr>
            <a:spLocks/>
          </p:cNvSpPr>
          <p:nvPr/>
        </p:nvSpPr>
        <p:spPr bwMode="auto">
          <a:xfrm>
            <a:off x="3048000" y="3505200"/>
            <a:ext cx="1600200" cy="2209800"/>
          </a:xfrm>
          <a:custGeom>
            <a:avLst/>
            <a:gdLst>
              <a:gd name="T0" fmla="*/ 2147483647 w 1008"/>
              <a:gd name="T1" fmla="*/ 0 h 1296"/>
              <a:gd name="T2" fmla="*/ 2147483647 w 1008"/>
              <a:gd name="T3" fmla="*/ 976866302 h 1296"/>
              <a:gd name="T4" fmla="*/ 0 w 1008"/>
              <a:gd name="T5" fmla="*/ 2147483647 h 1296"/>
              <a:gd name="T6" fmla="*/ 0 w 1008"/>
              <a:gd name="T7" fmla="*/ 2147483647 h 129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296"/>
              <a:gd name="T14" fmla="*/ 1008 w 1008"/>
              <a:gd name="T15" fmla="*/ 1296 h 1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1296">
                <a:moveTo>
                  <a:pt x="1008" y="0"/>
                </a:moveTo>
                <a:lnTo>
                  <a:pt x="864" y="336"/>
                </a:lnTo>
                <a:lnTo>
                  <a:pt x="0" y="864"/>
                </a:lnTo>
                <a:lnTo>
                  <a:pt x="0" y="1296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92177" name="Freeform 90"/>
          <p:cNvSpPr>
            <a:spLocks/>
          </p:cNvSpPr>
          <p:nvPr/>
        </p:nvSpPr>
        <p:spPr bwMode="auto">
          <a:xfrm>
            <a:off x="4724400" y="3505200"/>
            <a:ext cx="2895600" cy="2209800"/>
          </a:xfrm>
          <a:custGeom>
            <a:avLst/>
            <a:gdLst>
              <a:gd name="T0" fmla="*/ 0 w 1824"/>
              <a:gd name="T1" fmla="*/ 0 h 1392"/>
              <a:gd name="T2" fmla="*/ 967740000 w 1824"/>
              <a:gd name="T3" fmla="*/ 725805000 h 1392"/>
              <a:gd name="T4" fmla="*/ 1693545000 w 1824"/>
              <a:gd name="T5" fmla="*/ 1572577500 h 1392"/>
              <a:gd name="T6" fmla="*/ 2147483647 w 1824"/>
              <a:gd name="T7" fmla="*/ 1693545000 h 1392"/>
              <a:gd name="T8" fmla="*/ 2147483647 w 1824"/>
              <a:gd name="T9" fmla="*/ 2147483647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4"/>
              <a:gd name="T16" fmla="*/ 0 h 1392"/>
              <a:gd name="T17" fmla="*/ 1824 w 1824"/>
              <a:gd name="T18" fmla="*/ 1392 h 1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4" h="1392">
                <a:moveTo>
                  <a:pt x="0" y="0"/>
                </a:moveTo>
                <a:lnTo>
                  <a:pt x="384" y="288"/>
                </a:lnTo>
                <a:lnTo>
                  <a:pt x="672" y="624"/>
                </a:lnTo>
                <a:lnTo>
                  <a:pt x="1248" y="672"/>
                </a:lnTo>
                <a:lnTo>
                  <a:pt x="1824" y="139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92178" name="Freeform 91"/>
          <p:cNvSpPr>
            <a:spLocks/>
          </p:cNvSpPr>
          <p:nvPr/>
        </p:nvSpPr>
        <p:spPr bwMode="auto">
          <a:xfrm>
            <a:off x="4648200" y="3505200"/>
            <a:ext cx="1600200" cy="2209800"/>
          </a:xfrm>
          <a:custGeom>
            <a:avLst/>
            <a:gdLst>
              <a:gd name="T0" fmla="*/ 0 w 1008"/>
              <a:gd name="T1" fmla="*/ 0 h 1392"/>
              <a:gd name="T2" fmla="*/ 967740000 w 1008"/>
              <a:gd name="T3" fmla="*/ 1088707500 h 1392"/>
              <a:gd name="T4" fmla="*/ 1693545000 w 1008"/>
              <a:gd name="T5" fmla="*/ 2147483647 h 1392"/>
              <a:gd name="T6" fmla="*/ 2147483647 w 1008"/>
              <a:gd name="T7" fmla="*/ 2147483647 h 1392"/>
              <a:gd name="T8" fmla="*/ 2147483647 w 1008"/>
              <a:gd name="T9" fmla="*/ 2147483647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8"/>
              <a:gd name="T16" fmla="*/ 0 h 1392"/>
              <a:gd name="T17" fmla="*/ 1008 w 1008"/>
              <a:gd name="T18" fmla="*/ 1392 h 1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8" h="1392">
                <a:moveTo>
                  <a:pt x="0" y="0"/>
                </a:moveTo>
                <a:lnTo>
                  <a:pt x="384" y="432"/>
                </a:lnTo>
                <a:lnTo>
                  <a:pt x="672" y="864"/>
                </a:lnTo>
                <a:lnTo>
                  <a:pt x="912" y="1008"/>
                </a:lnTo>
                <a:lnTo>
                  <a:pt x="1008" y="139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92179" name="Text Box 92"/>
          <p:cNvSpPr txBox="1">
            <a:spLocks noChangeArrowheads="1"/>
          </p:cNvSpPr>
          <p:nvPr/>
        </p:nvSpPr>
        <p:spPr bwMode="auto">
          <a:xfrm>
            <a:off x="3787058" y="4470722"/>
            <a:ext cx="1663901" cy="82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 dirty="0">
                <a:latin typeface="+mn-lt"/>
                <a:cs typeface="Calibri"/>
              </a:rPr>
              <a:t>Backbone ISP</a:t>
            </a:r>
          </a:p>
        </p:txBody>
      </p:sp>
      <p:sp>
        <p:nvSpPr>
          <p:cNvPr id="92180" name="Text Box 93"/>
          <p:cNvSpPr txBox="1">
            <a:spLocks noChangeArrowheads="1"/>
          </p:cNvSpPr>
          <p:nvPr/>
        </p:nvSpPr>
        <p:spPr bwMode="auto">
          <a:xfrm>
            <a:off x="1687679" y="4376624"/>
            <a:ext cx="95218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b="0" dirty="0">
                <a:latin typeface="+mn-lt"/>
                <a:cs typeface="Calibri"/>
              </a:rPr>
              <a:t>ISP-1</a:t>
            </a:r>
          </a:p>
        </p:txBody>
      </p:sp>
      <p:sp>
        <p:nvSpPr>
          <p:cNvPr id="92181" name="Text Box 94"/>
          <p:cNvSpPr txBox="1">
            <a:spLocks noChangeArrowheads="1"/>
          </p:cNvSpPr>
          <p:nvPr/>
        </p:nvSpPr>
        <p:spPr bwMode="auto">
          <a:xfrm>
            <a:off x="6992087" y="4395163"/>
            <a:ext cx="952185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b="0" dirty="0">
                <a:latin typeface="+mn-lt"/>
                <a:cs typeface="Calibri"/>
              </a:rPr>
              <a:t>ISP-2</a:t>
            </a:r>
          </a:p>
        </p:txBody>
      </p:sp>
      <p:graphicFrame>
        <p:nvGraphicFramePr>
          <p:cNvPr id="92162" name="Object 2"/>
          <p:cNvGraphicFramePr>
            <a:graphicFrameLocks noChangeAspect="1"/>
          </p:cNvGraphicFramePr>
          <p:nvPr/>
        </p:nvGraphicFramePr>
        <p:xfrm>
          <a:off x="4486275" y="3048000"/>
          <a:ext cx="3143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8" name="Clip" r:id="rId4" imgW="2107949" imgH="3470495" progId="MS_ClipArt_Gallery.5">
                  <p:embed/>
                </p:oleObj>
              </mc:Choice>
              <mc:Fallback>
                <p:oleObj name="Clip" r:id="rId4" imgW="2107949" imgH="3470495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6275" y="3048000"/>
                        <a:ext cx="31432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9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 for </a:t>
            </a:r>
            <a:r>
              <a:rPr lang="en-US" b="1" dirty="0" smtClean="0">
                <a:solidFill>
                  <a:srgbClr val="0070C0"/>
                </a:solidFill>
              </a:rPr>
              <a:t>placing content closer to client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User gets </a:t>
            </a:r>
            <a:r>
              <a:rPr lang="en-US" b="1" dirty="0" smtClean="0">
                <a:solidFill>
                  <a:srgbClr val="00B050"/>
                </a:solidFill>
              </a:rPr>
              <a:t>better response time</a:t>
            </a:r>
          </a:p>
          <a:p>
            <a:pPr lvl="2"/>
            <a:r>
              <a:rPr lang="en-US" dirty="0" smtClean="0"/>
              <a:t>Content providers get happier users</a:t>
            </a:r>
          </a:p>
          <a:p>
            <a:pPr lvl="1"/>
            <a:r>
              <a:rPr lang="en-US" dirty="0" smtClean="0"/>
              <a:t>Network gets </a:t>
            </a:r>
            <a:r>
              <a:rPr lang="en-US" b="1" dirty="0" smtClean="0">
                <a:solidFill>
                  <a:srgbClr val="00B050"/>
                </a:solidFill>
              </a:rPr>
              <a:t>reduced load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does caching work?  Exploits locality of reference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well does caching work?</a:t>
            </a:r>
          </a:p>
          <a:p>
            <a:pPr lvl="1"/>
            <a:r>
              <a:rPr lang="en-US" dirty="0" smtClean="0"/>
              <a:t>Very well,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up to a limit</a:t>
            </a:r>
          </a:p>
          <a:p>
            <a:pPr lvl="1"/>
            <a:r>
              <a:rPr lang="en-US" dirty="0" smtClean="0"/>
              <a:t>Large overlap in content</a:t>
            </a:r>
          </a:p>
          <a:p>
            <a:pPr lvl="1"/>
            <a:r>
              <a:rPr lang="en-US" dirty="0" smtClean="0"/>
              <a:t>But many unique requests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web caching?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6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763000" cy="177820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Cache data close to origin server </a:t>
            </a:r>
            <a:r>
              <a:rPr lang="en-US" dirty="0" smtClean="0">
                <a:sym typeface="Wingdings" charset="0"/>
              </a:rPr>
              <a:t> decrease server load</a:t>
            </a:r>
          </a:p>
          <a:p>
            <a:pPr lvl="1"/>
            <a:r>
              <a:rPr lang="en-US" dirty="0" smtClean="0">
                <a:sym typeface="Wingdings" charset="0"/>
              </a:rPr>
              <a:t>Typically done by content providers</a:t>
            </a:r>
          </a:p>
          <a:p>
            <a:pPr lvl="1"/>
            <a:r>
              <a:rPr lang="en-US" dirty="0" smtClean="0">
                <a:sym typeface="Wingdings" charset="0"/>
              </a:rPr>
              <a:t>Client thinks it is talking to the origin server (the server with content)</a:t>
            </a:r>
          </a:p>
          <a:p>
            <a:r>
              <a:rPr lang="en-US" dirty="0" smtClean="0"/>
              <a:t>Does not work for </a:t>
            </a:r>
            <a:r>
              <a:rPr lang="en-US" b="1" dirty="0" smtClean="0">
                <a:solidFill>
                  <a:srgbClr val="FF0000"/>
                </a:solidFill>
              </a:rPr>
              <a:t>dynamic content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Caching </a:t>
            </a:r>
            <a:r>
              <a:rPr lang="en-US" dirty="0" smtClean="0"/>
              <a:t>with Reverse Proxies</a:t>
            </a:r>
            <a:endParaRPr lang="en-US" dirty="0"/>
          </a:p>
        </p:txBody>
      </p:sp>
      <p:grpSp>
        <p:nvGrpSpPr>
          <p:cNvPr id="100358" name="Group 4"/>
          <p:cNvGrpSpPr>
            <a:grpSpLocks/>
          </p:cNvGrpSpPr>
          <p:nvPr/>
        </p:nvGrpSpPr>
        <p:grpSpPr bwMode="auto">
          <a:xfrm>
            <a:off x="6172200" y="6172200"/>
            <a:ext cx="371475" cy="381000"/>
            <a:chOff x="1014" y="912"/>
            <a:chExt cx="574" cy="596"/>
          </a:xfrm>
        </p:grpSpPr>
        <p:sp>
          <p:nvSpPr>
            <p:cNvPr id="100443" name="Freeform 5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4" name="Line 6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45" name="Line 7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46" name="Freeform 8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7" name="Line 9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48" name="Line 10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49" name="Line 11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50" name="Rectangle 12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51" name="Freeform 13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52" name="Line 14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53" name="Line 15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54" name="Line 16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59" name="Group 17"/>
          <p:cNvGrpSpPr>
            <a:grpSpLocks/>
          </p:cNvGrpSpPr>
          <p:nvPr/>
        </p:nvGrpSpPr>
        <p:grpSpPr bwMode="auto">
          <a:xfrm>
            <a:off x="7629525" y="6172200"/>
            <a:ext cx="371475" cy="381000"/>
            <a:chOff x="1014" y="912"/>
            <a:chExt cx="574" cy="596"/>
          </a:xfrm>
        </p:grpSpPr>
        <p:sp>
          <p:nvSpPr>
            <p:cNvPr id="100431" name="Freeform 1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32" name="Line 1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3" name="Line 2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4" name="Freeform 2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35" name="Line 2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6" name="Line 2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7" name="Line 2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8" name="Rectangle 2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9" name="Freeform 2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0" name="Line 2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41" name="Line 2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42" name="Line 2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60" name="Group 30"/>
          <p:cNvGrpSpPr>
            <a:grpSpLocks/>
          </p:cNvGrpSpPr>
          <p:nvPr/>
        </p:nvGrpSpPr>
        <p:grpSpPr bwMode="auto">
          <a:xfrm>
            <a:off x="1371600" y="6172200"/>
            <a:ext cx="371475" cy="381000"/>
            <a:chOff x="1014" y="912"/>
            <a:chExt cx="574" cy="596"/>
          </a:xfrm>
        </p:grpSpPr>
        <p:sp>
          <p:nvSpPr>
            <p:cNvPr id="100419" name="Freeform 3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0" name="Line 3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1" name="Line 3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2" name="Freeform 3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3" name="Line 3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4" name="Line 3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5" name="Line 3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6" name="Rectangle 3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7" name="Freeform 3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8" name="Line 4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29" name="Line 4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30" name="Line 4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61" name="Group 43"/>
          <p:cNvGrpSpPr>
            <a:grpSpLocks/>
          </p:cNvGrpSpPr>
          <p:nvPr/>
        </p:nvGrpSpPr>
        <p:grpSpPr bwMode="auto">
          <a:xfrm>
            <a:off x="3048000" y="6172200"/>
            <a:ext cx="371475" cy="381000"/>
            <a:chOff x="1014" y="912"/>
            <a:chExt cx="574" cy="596"/>
          </a:xfrm>
        </p:grpSpPr>
        <p:sp>
          <p:nvSpPr>
            <p:cNvPr id="100407" name="Freeform 44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8" name="Line 45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09" name="Line 46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0" name="Freeform 47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1" name="Line 48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2" name="Line 49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3" name="Line 50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4" name="Rectangle 51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5" name="Freeform 52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6" name="Line 53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7" name="Line 54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418" name="Line 55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62" name="Group 56"/>
          <p:cNvGrpSpPr>
            <a:grpSpLocks/>
          </p:cNvGrpSpPr>
          <p:nvPr/>
        </p:nvGrpSpPr>
        <p:grpSpPr bwMode="auto">
          <a:xfrm>
            <a:off x="1524000" y="4648200"/>
            <a:ext cx="2179638" cy="1447800"/>
            <a:chOff x="832" y="1344"/>
            <a:chExt cx="1136" cy="1024"/>
          </a:xfrm>
        </p:grpSpPr>
        <p:sp>
          <p:nvSpPr>
            <p:cNvPr id="100398" name="Oval 5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9" name="Oval 5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0" name="Oval 5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1" name="Oval 6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2" name="Oval 6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3" name="Oval 6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4" name="Oval 6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5" name="Oval 6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06" name="Oval 6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63" name="Group 66"/>
          <p:cNvGrpSpPr>
            <a:grpSpLocks/>
          </p:cNvGrpSpPr>
          <p:nvPr/>
        </p:nvGrpSpPr>
        <p:grpSpPr bwMode="auto">
          <a:xfrm>
            <a:off x="5592763" y="4648200"/>
            <a:ext cx="2179637" cy="1447800"/>
            <a:chOff x="832" y="1344"/>
            <a:chExt cx="1136" cy="1024"/>
          </a:xfrm>
        </p:grpSpPr>
        <p:sp>
          <p:nvSpPr>
            <p:cNvPr id="100389" name="Oval 6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0" name="Oval 6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1" name="Oval 6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2" name="Oval 7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3" name="Oval 7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4" name="Oval 7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5" name="Oval 7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6" name="Oval 7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97" name="Oval 7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364" name="Group 76"/>
          <p:cNvGrpSpPr>
            <a:grpSpLocks/>
          </p:cNvGrpSpPr>
          <p:nvPr/>
        </p:nvGrpSpPr>
        <p:grpSpPr bwMode="auto">
          <a:xfrm>
            <a:off x="3429000" y="4038600"/>
            <a:ext cx="2438400" cy="1447800"/>
            <a:chOff x="832" y="1344"/>
            <a:chExt cx="1136" cy="1024"/>
          </a:xfrm>
        </p:grpSpPr>
        <p:sp>
          <p:nvSpPr>
            <p:cNvPr id="100380" name="Oval 7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1" name="Oval 7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2" name="Oval 7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3" name="Oval 8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4" name="Oval 8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5" name="Oval 8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6" name="Oval 8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7" name="Oval 8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388" name="Oval 8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65" name="Text Box 86"/>
          <p:cNvSpPr txBox="1">
            <a:spLocks noChangeArrowheads="1"/>
          </p:cNvSpPr>
          <p:nvPr/>
        </p:nvSpPr>
        <p:spPr bwMode="auto">
          <a:xfrm>
            <a:off x="571500" y="6219825"/>
            <a:ext cx="74700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Clients</a:t>
            </a:r>
          </a:p>
        </p:txBody>
      </p:sp>
      <p:sp>
        <p:nvSpPr>
          <p:cNvPr id="100366" name="Freeform 87"/>
          <p:cNvSpPr>
            <a:spLocks/>
          </p:cNvSpPr>
          <p:nvPr/>
        </p:nvSpPr>
        <p:spPr bwMode="auto">
          <a:xfrm>
            <a:off x="1677988" y="3957638"/>
            <a:ext cx="3043237" cy="2211387"/>
          </a:xfrm>
          <a:custGeom>
            <a:avLst/>
            <a:gdLst>
              <a:gd name="T0" fmla="*/ 2147483647 w 1920"/>
              <a:gd name="T1" fmla="*/ 0 h 1392"/>
              <a:gd name="T2" fmla="*/ 2147483647 w 1920"/>
              <a:gd name="T3" fmla="*/ 484565410 h 1392"/>
              <a:gd name="T4" fmla="*/ 2147483647 w 1920"/>
              <a:gd name="T5" fmla="*/ 726847321 h 1392"/>
              <a:gd name="T6" fmla="*/ 2147483647 w 1920"/>
              <a:gd name="T7" fmla="*/ 1695978142 h 1392"/>
              <a:gd name="T8" fmla="*/ 723539107 w 1920"/>
              <a:gd name="T9" fmla="*/ 2147483647 h 1392"/>
              <a:gd name="T10" fmla="*/ 0 w 1920"/>
              <a:gd name="T11" fmla="*/ 2147483647 h 13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20"/>
              <a:gd name="T19" fmla="*/ 0 h 1392"/>
              <a:gd name="T20" fmla="*/ 1920 w 1920"/>
              <a:gd name="T21" fmla="*/ 1392 h 13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20" h="1392">
                <a:moveTo>
                  <a:pt x="1920" y="0"/>
                </a:moveTo>
                <a:lnTo>
                  <a:pt x="1776" y="192"/>
                </a:lnTo>
                <a:lnTo>
                  <a:pt x="1488" y="288"/>
                </a:lnTo>
                <a:lnTo>
                  <a:pt x="864" y="672"/>
                </a:lnTo>
                <a:lnTo>
                  <a:pt x="288" y="1056"/>
                </a:lnTo>
                <a:lnTo>
                  <a:pt x="0" y="139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0367" name="Freeform 88"/>
          <p:cNvSpPr>
            <a:spLocks/>
          </p:cNvSpPr>
          <p:nvPr/>
        </p:nvSpPr>
        <p:spPr bwMode="auto">
          <a:xfrm>
            <a:off x="3200400" y="3962400"/>
            <a:ext cx="1600200" cy="2209800"/>
          </a:xfrm>
          <a:custGeom>
            <a:avLst/>
            <a:gdLst>
              <a:gd name="T0" fmla="*/ 2147483647 w 1008"/>
              <a:gd name="T1" fmla="*/ 0 h 1296"/>
              <a:gd name="T2" fmla="*/ 2147483647 w 1008"/>
              <a:gd name="T3" fmla="*/ 976866302 h 1296"/>
              <a:gd name="T4" fmla="*/ 0 w 1008"/>
              <a:gd name="T5" fmla="*/ 2147483647 h 1296"/>
              <a:gd name="T6" fmla="*/ 0 w 1008"/>
              <a:gd name="T7" fmla="*/ 2147483647 h 129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296"/>
              <a:gd name="T14" fmla="*/ 1008 w 1008"/>
              <a:gd name="T15" fmla="*/ 1296 h 12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8" h="1296">
                <a:moveTo>
                  <a:pt x="1008" y="0"/>
                </a:moveTo>
                <a:lnTo>
                  <a:pt x="864" y="336"/>
                </a:lnTo>
                <a:lnTo>
                  <a:pt x="0" y="864"/>
                </a:lnTo>
                <a:lnTo>
                  <a:pt x="0" y="1296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0368" name="Freeform 89"/>
          <p:cNvSpPr>
            <a:spLocks/>
          </p:cNvSpPr>
          <p:nvPr/>
        </p:nvSpPr>
        <p:spPr bwMode="auto">
          <a:xfrm>
            <a:off x="4876800" y="3962400"/>
            <a:ext cx="2895600" cy="2209800"/>
          </a:xfrm>
          <a:custGeom>
            <a:avLst/>
            <a:gdLst>
              <a:gd name="T0" fmla="*/ 0 w 1824"/>
              <a:gd name="T1" fmla="*/ 0 h 1392"/>
              <a:gd name="T2" fmla="*/ 967740000 w 1824"/>
              <a:gd name="T3" fmla="*/ 725805000 h 1392"/>
              <a:gd name="T4" fmla="*/ 1693545000 w 1824"/>
              <a:gd name="T5" fmla="*/ 1572577500 h 1392"/>
              <a:gd name="T6" fmla="*/ 2147483647 w 1824"/>
              <a:gd name="T7" fmla="*/ 1693545000 h 1392"/>
              <a:gd name="T8" fmla="*/ 2147483647 w 1824"/>
              <a:gd name="T9" fmla="*/ 2147483647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24"/>
              <a:gd name="T16" fmla="*/ 0 h 1392"/>
              <a:gd name="T17" fmla="*/ 1824 w 1824"/>
              <a:gd name="T18" fmla="*/ 1392 h 1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24" h="1392">
                <a:moveTo>
                  <a:pt x="0" y="0"/>
                </a:moveTo>
                <a:lnTo>
                  <a:pt x="384" y="288"/>
                </a:lnTo>
                <a:lnTo>
                  <a:pt x="672" y="624"/>
                </a:lnTo>
                <a:lnTo>
                  <a:pt x="1248" y="672"/>
                </a:lnTo>
                <a:lnTo>
                  <a:pt x="1824" y="139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0369" name="Freeform 90"/>
          <p:cNvSpPr>
            <a:spLocks/>
          </p:cNvSpPr>
          <p:nvPr/>
        </p:nvSpPr>
        <p:spPr bwMode="auto">
          <a:xfrm>
            <a:off x="4800600" y="3962400"/>
            <a:ext cx="1600200" cy="2209800"/>
          </a:xfrm>
          <a:custGeom>
            <a:avLst/>
            <a:gdLst>
              <a:gd name="T0" fmla="*/ 0 w 1008"/>
              <a:gd name="T1" fmla="*/ 0 h 1392"/>
              <a:gd name="T2" fmla="*/ 967740000 w 1008"/>
              <a:gd name="T3" fmla="*/ 1088707500 h 1392"/>
              <a:gd name="T4" fmla="*/ 1693545000 w 1008"/>
              <a:gd name="T5" fmla="*/ 2147483647 h 1392"/>
              <a:gd name="T6" fmla="*/ 2147483647 w 1008"/>
              <a:gd name="T7" fmla="*/ 2147483647 h 1392"/>
              <a:gd name="T8" fmla="*/ 2147483647 w 1008"/>
              <a:gd name="T9" fmla="*/ 2147483647 h 13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08"/>
              <a:gd name="T16" fmla="*/ 0 h 1392"/>
              <a:gd name="T17" fmla="*/ 1008 w 1008"/>
              <a:gd name="T18" fmla="*/ 1392 h 13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08" h="1392">
                <a:moveTo>
                  <a:pt x="0" y="0"/>
                </a:moveTo>
                <a:lnTo>
                  <a:pt x="384" y="432"/>
                </a:lnTo>
                <a:lnTo>
                  <a:pt x="672" y="864"/>
                </a:lnTo>
                <a:lnTo>
                  <a:pt x="912" y="1008"/>
                </a:lnTo>
                <a:lnTo>
                  <a:pt x="1008" y="139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0370" name="Text Box 91"/>
          <p:cNvSpPr txBox="1">
            <a:spLocks noChangeArrowheads="1"/>
          </p:cNvSpPr>
          <p:nvPr/>
        </p:nvSpPr>
        <p:spPr bwMode="auto">
          <a:xfrm>
            <a:off x="3962400" y="4419600"/>
            <a:ext cx="1296931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Backbone ISP</a:t>
            </a:r>
          </a:p>
        </p:txBody>
      </p:sp>
      <p:sp>
        <p:nvSpPr>
          <p:cNvPr id="100371" name="Text Box 92"/>
          <p:cNvSpPr txBox="1">
            <a:spLocks noChangeArrowheads="1"/>
          </p:cNvSpPr>
          <p:nvPr/>
        </p:nvSpPr>
        <p:spPr bwMode="auto">
          <a:xfrm>
            <a:off x="2195513" y="5091113"/>
            <a:ext cx="60152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ISP-1</a:t>
            </a:r>
          </a:p>
        </p:txBody>
      </p:sp>
      <p:sp>
        <p:nvSpPr>
          <p:cNvPr id="100372" name="Text Box 93"/>
          <p:cNvSpPr txBox="1">
            <a:spLocks noChangeArrowheads="1"/>
          </p:cNvSpPr>
          <p:nvPr/>
        </p:nvSpPr>
        <p:spPr bwMode="auto">
          <a:xfrm>
            <a:off x="6397625" y="5105400"/>
            <a:ext cx="60152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ISP-2</a:t>
            </a:r>
          </a:p>
        </p:txBody>
      </p:sp>
      <p:graphicFrame>
        <p:nvGraphicFramePr>
          <p:cNvPr id="100354" name="Object 2"/>
          <p:cNvGraphicFramePr>
            <a:graphicFrameLocks noChangeAspect="1"/>
          </p:cNvGraphicFramePr>
          <p:nvPr>
            <p:extLst/>
          </p:nvPr>
        </p:nvGraphicFramePr>
        <p:xfrm>
          <a:off x="6260809" y="3498205"/>
          <a:ext cx="3143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2" name="Clip" r:id="rId4" imgW="2107949" imgH="3470495" progId="MS_ClipArt_Gallery.5">
                  <p:embed/>
                </p:oleObj>
              </mc:Choice>
              <mc:Fallback>
                <p:oleObj name="Clip" r:id="rId4" imgW="2107949" imgH="3470495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0809" y="3498205"/>
                        <a:ext cx="31432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74" name="Rectangle 96"/>
          <p:cNvSpPr>
            <a:spLocks noChangeArrowheads="1"/>
          </p:cNvSpPr>
          <p:nvPr/>
        </p:nvSpPr>
        <p:spPr bwMode="auto">
          <a:xfrm>
            <a:off x="4191000" y="3657600"/>
            <a:ext cx="236538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0375" name="Rectangle 97"/>
          <p:cNvSpPr>
            <a:spLocks noChangeArrowheads="1"/>
          </p:cNvSpPr>
          <p:nvPr/>
        </p:nvSpPr>
        <p:spPr bwMode="auto">
          <a:xfrm>
            <a:off x="4724400" y="3657600"/>
            <a:ext cx="236538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0376" name="Rectangle 98"/>
          <p:cNvSpPr>
            <a:spLocks noChangeArrowheads="1"/>
          </p:cNvSpPr>
          <p:nvPr/>
        </p:nvSpPr>
        <p:spPr bwMode="auto">
          <a:xfrm>
            <a:off x="5181600" y="3657600"/>
            <a:ext cx="236538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0377" name="Oval 99"/>
          <p:cNvSpPr>
            <a:spLocks noChangeArrowheads="1"/>
          </p:cNvSpPr>
          <p:nvPr/>
        </p:nvSpPr>
        <p:spPr bwMode="auto">
          <a:xfrm>
            <a:off x="3735388" y="3500438"/>
            <a:ext cx="1979612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00378" name="Line 100"/>
          <p:cNvSpPr>
            <a:spLocks noChangeShapeType="1"/>
          </p:cNvSpPr>
          <p:nvPr/>
        </p:nvSpPr>
        <p:spPr bwMode="auto">
          <a:xfrm flipH="1">
            <a:off x="5715000" y="3731172"/>
            <a:ext cx="545809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0379" name="Text Box 101"/>
          <p:cNvSpPr txBox="1">
            <a:spLocks noChangeArrowheads="1"/>
          </p:cNvSpPr>
          <p:nvPr/>
        </p:nvSpPr>
        <p:spPr bwMode="auto">
          <a:xfrm>
            <a:off x="1570449" y="3436892"/>
            <a:ext cx="2202978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dirty="0">
                <a:latin typeface="Calibri"/>
                <a:cs typeface="Calibri"/>
              </a:rPr>
              <a:t>Reverse proxies</a:t>
            </a:r>
          </a:p>
        </p:txBody>
      </p:sp>
      <p:sp>
        <p:nvSpPr>
          <p:cNvPr id="102" name="Text Box 86"/>
          <p:cNvSpPr txBox="1">
            <a:spLocks noChangeArrowheads="1"/>
          </p:cNvSpPr>
          <p:nvPr/>
        </p:nvSpPr>
        <p:spPr bwMode="auto">
          <a:xfrm>
            <a:off x="6662909" y="3550211"/>
            <a:ext cx="125525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 smtClean="0">
                <a:latin typeface="Calibri"/>
                <a:cs typeface="Calibri"/>
              </a:rPr>
              <a:t>Origin server</a:t>
            </a:r>
            <a:endParaRPr lang="en-US" sz="1600" b="0" dirty="0">
              <a:latin typeface="Calibri"/>
              <a:cs typeface="Calibri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1132518" y="3531320"/>
            <a:ext cx="437931" cy="354880"/>
          </a:xfrm>
          <a:prstGeom prst="rightArrow">
            <a:avLst/>
          </a:prstGeom>
          <a:solidFill>
            <a:srgbClr val="FFFF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2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799"/>
            <a:ext cx="8763000" cy="196417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Cache close to clients </a:t>
            </a:r>
            <a:r>
              <a:rPr lang="en-US" dirty="0" smtClean="0">
                <a:sym typeface="Wingdings" charset="0"/>
              </a:rPr>
              <a:t> less network traffic, less latency</a:t>
            </a:r>
          </a:p>
          <a:p>
            <a:pPr lvl="1"/>
            <a:r>
              <a:rPr lang="en-US" dirty="0" smtClean="0">
                <a:sym typeface="Wingdings" charset="0"/>
              </a:rPr>
              <a:t>Typically done by ISPs or corporate LANs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sym typeface="Wingdings" charset="0"/>
              </a:rPr>
              <a:t>Client configured </a:t>
            </a:r>
            <a:r>
              <a:rPr lang="en-US" dirty="0" smtClean="0">
                <a:sym typeface="Wingdings" charset="0"/>
              </a:rPr>
              <a:t>to send HTTP requests to forward proxy</a:t>
            </a:r>
          </a:p>
          <a:p>
            <a:endParaRPr lang="en-US" dirty="0" smtClean="0">
              <a:sym typeface="Wingdings" charset="0"/>
            </a:endParaRPr>
          </a:p>
          <a:p>
            <a:r>
              <a:rPr lang="en-US" dirty="0" smtClean="0">
                <a:sym typeface="Wingdings" charset="0"/>
              </a:rPr>
              <a:t>Reduces traffic on ISP-1’s access link, origin server, and backbone ISP</a:t>
            </a:r>
            <a:endParaRPr lang="en-US" dirty="0"/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 with Forward Proxies</a:t>
            </a:r>
            <a:endParaRPr lang="en-US" dirty="0"/>
          </a:p>
        </p:txBody>
      </p:sp>
      <p:grpSp>
        <p:nvGrpSpPr>
          <p:cNvPr id="102406" name="Group 4"/>
          <p:cNvGrpSpPr>
            <a:grpSpLocks/>
          </p:cNvGrpSpPr>
          <p:nvPr/>
        </p:nvGrpSpPr>
        <p:grpSpPr bwMode="auto">
          <a:xfrm>
            <a:off x="6189663" y="6172200"/>
            <a:ext cx="371475" cy="381000"/>
            <a:chOff x="1014" y="912"/>
            <a:chExt cx="574" cy="596"/>
          </a:xfrm>
        </p:grpSpPr>
        <p:sp>
          <p:nvSpPr>
            <p:cNvPr id="102500" name="Freeform 5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1" name="Line 6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2" name="Line 7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3" name="Freeform 8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4" name="Line 9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5" name="Line 10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6" name="Line 11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7" name="Rectangle 12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8" name="Freeform 13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9" name="Line 14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0" name="Line 15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1" name="Line 16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07" name="Group 17"/>
          <p:cNvGrpSpPr>
            <a:grpSpLocks/>
          </p:cNvGrpSpPr>
          <p:nvPr/>
        </p:nvGrpSpPr>
        <p:grpSpPr bwMode="auto">
          <a:xfrm>
            <a:off x="7646988" y="6172200"/>
            <a:ext cx="371475" cy="381000"/>
            <a:chOff x="1014" y="912"/>
            <a:chExt cx="574" cy="596"/>
          </a:xfrm>
        </p:grpSpPr>
        <p:sp>
          <p:nvSpPr>
            <p:cNvPr id="102488" name="Freeform 18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9" name="Line 19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0" name="Line 20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1" name="Freeform 21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2" name="Line 22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3" name="Line 23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4" name="Line 24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5" name="Rectangle 25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6" name="Freeform 26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7" name="Line 27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8" name="Line 28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9" name="Line 29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08" name="Group 30"/>
          <p:cNvGrpSpPr>
            <a:grpSpLocks/>
          </p:cNvGrpSpPr>
          <p:nvPr/>
        </p:nvGrpSpPr>
        <p:grpSpPr bwMode="auto">
          <a:xfrm>
            <a:off x="1389063" y="6172200"/>
            <a:ext cx="371475" cy="381000"/>
            <a:chOff x="1014" y="912"/>
            <a:chExt cx="574" cy="596"/>
          </a:xfrm>
        </p:grpSpPr>
        <p:sp>
          <p:nvSpPr>
            <p:cNvPr id="102476" name="Freeform 31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7" name="Line 32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8" name="Line 33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9" name="Freeform 34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0" name="Line 35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1" name="Line 36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2" name="Line 37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3" name="Rectangle 38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4" name="Freeform 39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5" name="Line 40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6" name="Line 41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7" name="Line 42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09" name="Group 43"/>
          <p:cNvGrpSpPr>
            <a:grpSpLocks/>
          </p:cNvGrpSpPr>
          <p:nvPr/>
        </p:nvGrpSpPr>
        <p:grpSpPr bwMode="auto">
          <a:xfrm>
            <a:off x="3065463" y="6172200"/>
            <a:ext cx="371475" cy="381000"/>
            <a:chOff x="1014" y="912"/>
            <a:chExt cx="574" cy="596"/>
          </a:xfrm>
        </p:grpSpPr>
        <p:sp>
          <p:nvSpPr>
            <p:cNvPr id="102464" name="Freeform 44"/>
            <p:cNvSpPr>
              <a:spLocks/>
            </p:cNvSpPr>
            <p:nvPr/>
          </p:nvSpPr>
          <p:spPr bwMode="auto">
            <a:xfrm>
              <a:off x="1014" y="912"/>
              <a:ext cx="574" cy="596"/>
            </a:xfrm>
            <a:custGeom>
              <a:avLst/>
              <a:gdLst>
                <a:gd name="T0" fmla="*/ 124 w 574"/>
                <a:gd name="T1" fmla="*/ 391 h 596"/>
                <a:gd name="T2" fmla="*/ 0 w 574"/>
                <a:gd name="T3" fmla="*/ 391 h 596"/>
                <a:gd name="T4" fmla="*/ 0 w 574"/>
                <a:gd name="T5" fmla="*/ 596 h 596"/>
                <a:gd name="T6" fmla="*/ 574 w 574"/>
                <a:gd name="T7" fmla="*/ 596 h 596"/>
                <a:gd name="T8" fmla="*/ 574 w 574"/>
                <a:gd name="T9" fmla="*/ 391 h 596"/>
                <a:gd name="T10" fmla="*/ 446 w 574"/>
                <a:gd name="T11" fmla="*/ 391 h 596"/>
                <a:gd name="T12" fmla="*/ 446 w 574"/>
                <a:gd name="T13" fmla="*/ 364 h 596"/>
                <a:gd name="T14" fmla="*/ 500 w 574"/>
                <a:gd name="T15" fmla="*/ 364 h 596"/>
                <a:gd name="T16" fmla="*/ 500 w 574"/>
                <a:gd name="T17" fmla="*/ 0 h 596"/>
                <a:gd name="T18" fmla="*/ 70 w 574"/>
                <a:gd name="T19" fmla="*/ 0 h 596"/>
                <a:gd name="T20" fmla="*/ 70 w 574"/>
                <a:gd name="T21" fmla="*/ 364 h 596"/>
                <a:gd name="T22" fmla="*/ 124 w 574"/>
                <a:gd name="T23" fmla="*/ 364 h 596"/>
                <a:gd name="T24" fmla="*/ 124 w 574"/>
                <a:gd name="T25" fmla="*/ 391 h 5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74"/>
                <a:gd name="T40" fmla="*/ 0 h 596"/>
                <a:gd name="T41" fmla="*/ 574 w 574"/>
                <a:gd name="T42" fmla="*/ 596 h 5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74" h="596">
                  <a:moveTo>
                    <a:pt x="124" y="391"/>
                  </a:moveTo>
                  <a:lnTo>
                    <a:pt x="0" y="391"/>
                  </a:lnTo>
                  <a:lnTo>
                    <a:pt x="0" y="596"/>
                  </a:lnTo>
                  <a:lnTo>
                    <a:pt x="574" y="596"/>
                  </a:lnTo>
                  <a:lnTo>
                    <a:pt x="574" y="391"/>
                  </a:lnTo>
                  <a:lnTo>
                    <a:pt x="446" y="391"/>
                  </a:lnTo>
                  <a:lnTo>
                    <a:pt x="446" y="364"/>
                  </a:lnTo>
                  <a:lnTo>
                    <a:pt x="500" y="364"/>
                  </a:lnTo>
                  <a:lnTo>
                    <a:pt x="500" y="0"/>
                  </a:lnTo>
                  <a:lnTo>
                    <a:pt x="70" y="0"/>
                  </a:lnTo>
                  <a:lnTo>
                    <a:pt x="70" y="364"/>
                  </a:lnTo>
                  <a:lnTo>
                    <a:pt x="124" y="364"/>
                  </a:lnTo>
                  <a:lnTo>
                    <a:pt x="124" y="391"/>
                  </a:lnTo>
                  <a:close/>
                </a:path>
              </a:pathLst>
            </a:custGeom>
            <a:solidFill>
              <a:srgbClr val="FFFFFF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5" name="Line 45"/>
            <p:cNvSpPr>
              <a:spLocks noChangeShapeType="1"/>
            </p:cNvSpPr>
            <p:nvPr/>
          </p:nvSpPr>
          <p:spPr bwMode="auto">
            <a:xfrm>
              <a:off x="1138" y="1303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6" name="Line 46"/>
            <p:cNvSpPr>
              <a:spLocks noChangeShapeType="1"/>
            </p:cNvSpPr>
            <p:nvPr/>
          </p:nvSpPr>
          <p:spPr bwMode="auto">
            <a:xfrm>
              <a:off x="1138" y="1276"/>
              <a:ext cx="322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7" name="Freeform 47"/>
            <p:cNvSpPr>
              <a:spLocks noEditPoints="1"/>
            </p:cNvSpPr>
            <p:nvPr/>
          </p:nvSpPr>
          <p:spPr bwMode="auto">
            <a:xfrm>
              <a:off x="1310" y="1323"/>
              <a:ext cx="233" cy="168"/>
            </a:xfrm>
            <a:custGeom>
              <a:avLst/>
              <a:gdLst>
                <a:gd name="T0" fmla="*/ 0 w 233"/>
                <a:gd name="T1" fmla="*/ 168 h 168"/>
                <a:gd name="T2" fmla="*/ 188 w 233"/>
                <a:gd name="T3" fmla="*/ 168 h 168"/>
                <a:gd name="T4" fmla="*/ 188 w 233"/>
                <a:gd name="T5" fmla="*/ 0 h 168"/>
                <a:gd name="T6" fmla="*/ 0 w 233"/>
                <a:gd name="T7" fmla="*/ 0 h 168"/>
                <a:gd name="T8" fmla="*/ 0 w 233"/>
                <a:gd name="T9" fmla="*/ 168 h 168"/>
                <a:gd name="T10" fmla="*/ 204 w 233"/>
                <a:gd name="T11" fmla="*/ 26 h 168"/>
                <a:gd name="T12" fmla="*/ 233 w 233"/>
                <a:gd name="T13" fmla="*/ 26 h 168"/>
                <a:gd name="T14" fmla="*/ 233 w 233"/>
                <a:gd name="T15" fmla="*/ 0 h 168"/>
                <a:gd name="T16" fmla="*/ 204 w 233"/>
                <a:gd name="T17" fmla="*/ 0 h 168"/>
                <a:gd name="T18" fmla="*/ 204 w 233"/>
                <a:gd name="T19" fmla="*/ 26 h 1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3"/>
                <a:gd name="T31" fmla="*/ 0 h 168"/>
                <a:gd name="T32" fmla="*/ 233 w 233"/>
                <a:gd name="T33" fmla="*/ 168 h 1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3" h="168">
                  <a:moveTo>
                    <a:pt x="0" y="168"/>
                  </a:moveTo>
                  <a:lnTo>
                    <a:pt x="188" y="168"/>
                  </a:lnTo>
                  <a:lnTo>
                    <a:pt x="188" y="0"/>
                  </a:lnTo>
                  <a:lnTo>
                    <a:pt x="0" y="0"/>
                  </a:lnTo>
                  <a:lnTo>
                    <a:pt x="0" y="168"/>
                  </a:lnTo>
                  <a:close/>
                  <a:moveTo>
                    <a:pt x="204" y="26"/>
                  </a:moveTo>
                  <a:lnTo>
                    <a:pt x="233" y="26"/>
                  </a:lnTo>
                  <a:lnTo>
                    <a:pt x="233" y="0"/>
                  </a:lnTo>
                  <a:lnTo>
                    <a:pt x="204" y="0"/>
                  </a:lnTo>
                  <a:lnTo>
                    <a:pt x="204" y="26"/>
                  </a:lnTo>
                  <a:close/>
                </a:path>
              </a:pathLst>
            </a:custGeom>
            <a:solidFill>
              <a:srgbClr val="FFFFFF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8" name="Line 48"/>
            <p:cNvSpPr>
              <a:spLocks noChangeShapeType="1"/>
            </p:cNvSpPr>
            <p:nvPr/>
          </p:nvSpPr>
          <p:spPr bwMode="auto">
            <a:xfrm>
              <a:off x="1310" y="1379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9" name="Line 49"/>
            <p:cNvSpPr>
              <a:spLocks noChangeShapeType="1"/>
            </p:cNvSpPr>
            <p:nvPr/>
          </p:nvSpPr>
          <p:spPr bwMode="auto">
            <a:xfrm>
              <a:off x="1310" y="1435"/>
              <a:ext cx="188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0" name="Line 50"/>
            <p:cNvSpPr>
              <a:spLocks noChangeShapeType="1"/>
            </p:cNvSpPr>
            <p:nvPr/>
          </p:nvSpPr>
          <p:spPr bwMode="auto">
            <a:xfrm>
              <a:off x="1317" y="1405"/>
              <a:ext cx="1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1" name="Rectangle 51"/>
            <p:cNvSpPr>
              <a:spLocks noChangeArrowheads="1"/>
            </p:cNvSpPr>
            <p:nvPr/>
          </p:nvSpPr>
          <p:spPr bwMode="auto">
            <a:xfrm>
              <a:off x="1416" y="1389"/>
              <a:ext cx="54" cy="3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2" name="Freeform 52"/>
            <p:cNvSpPr>
              <a:spLocks noEditPoints="1"/>
            </p:cNvSpPr>
            <p:nvPr/>
          </p:nvSpPr>
          <p:spPr bwMode="auto">
            <a:xfrm>
              <a:off x="1030" y="955"/>
              <a:ext cx="538" cy="401"/>
            </a:xfrm>
            <a:custGeom>
              <a:avLst/>
              <a:gdLst>
                <a:gd name="T0" fmla="*/ 452 w 538"/>
                <a:gd name="T1" fmla="*/ 285 h 401"/>
                <a:gd name="T2" fmla="*/ 472 w 538"/>
                <a:gd name="T3" fmla="*/ 285 h 401"/>
                <a:gd name="T4" fmla="*/ 472 w 538"/>
                <a:gd name="T5" fmla="*/ 278 h 401"/>
                <a:gd name="T6" fmla="*/ 452 w 538"/>
                <a:gd name="T7" fmla="*/ 278 h 401"/>
                <a:gd name="T8" fmla="*/ 452 w 538"/>
                <a:gd name="T9" fmla="*/ 285 h 401"/>
                <a:gd name="T10" fmla="*/ 121 w 538"/>
                <a:gd name="T11" fmla="*/ 239 h 401"/>
                <a:gd name="T12" fmla="*/ 121 w 538"/>
                <a:gd name="T13" fmla="*/ 27 h 401"/>
                <a:gd name="T14" fmla="*/ 417 w 538"/>
                <a:gd name="T15" fmla="*/ 27 h 401"/>
                <a:gd name="T16" fmla="*/ 417 w 538"/>
                <a:gd name="T17" fmla="*/ 239 h 401"/>
                <a:gd name="T18" fmla="*/ 121 w 538"/>
                <a:gd name="T19" fmla="*/ 239 h 401"/>
                <a:gd name="T20" fmla="*/ 108 w 538"/>
                <a:gd name="T21" fmla="*/ 252 h 401"/>
                <a:gd name="T22" fmla="*/ 430 w 538"/>
                <a:gd name="T23" fmla="*/ 252 h 401"/>
                <a:gd name="T24" fmla="*/ 430 w 538"/>
                <a:gd name="T25" fmla="*/ 14 h 401"/>
                <a:gd name="T26" fmla="*/ 446 w 538"/>
                <a:gd name="T27" fmla="*/ 14 h 401"/>
                <a:gd name="T28" fmla="*/ 446 w 538"/>
                <a:gd name="T29" fmla="*/ 0 h 401"/>
                <a:gd name="T30" fmla="*/ 96 w 538"/>
                <a:gd name="T31" fmla="*/ 0 h 401"/>
                <a:gd name="T32" fmla="*/ 96 w 538"/>
                <a:gd name="T33" fmla="*/ 265 h 401"/>
                <a:gd name="T34" fmla="*/ 108 w 538"/>
                <a:gd name="T35" fmla="*/ 265 h 401"/>
                <a:gd name="T36" fmla="*/ 108 w 538"/>
                <a:gd name="T37" fmla="*/ 252 h 401"/>
                <a:gd name="T38" fmla="*/ 0 w 538"/>
                <a:gd name="T39" fmla="*/ 388 h 401"/>
                <a:gd name="T40" fmla="*/ 54 w 538"/>
                <a:gd name="T41" fmla="*/ 388 h 401"/>
                <a:gd name="T42" fmla="*/ 54 w 538"/>
                <a:gd name="T43" fmla="*/ 368 h 401"/>
                <a:gd name="T44" fmla="*/ 0 w 538"/>
                <a:gd name="T45" fmla="*/ 368 h 401"/>
                <a:gd name="T46" fmla="*/ 0 w 538"/>
                <a:gd name="T47" fmla="*/ 388 h 401"/>
                <a:gd name="T48" fmla="*/ 316 w 538"/>
                <a:gd name="T49" fmla="*/ 401 h 401"/>
                <a:gd name="T50" fmla="*/ 430 w 538"/>
                <a:gd name="T51" fmla="*/ 401 h 401"/>
                <a:gd name="T52" fmla="*/ 430 w 538"/>
                <a:gd name="T53" fmla="*/ 391 h 401"/>
                <a:gd name="T54" fmla="*/ 316 w 538"/>
                <a:gd name="T55" fmla="*/ 391 h 401"/>
                <a:gd name="T56" fmla="*/ 316 w 538"/>
                <a:gd name="T57" fmla="*/ 401 h 401"/>
                <a:gd name="T58" fmla="*/ 523 w 538"/>
                <a:gd name="T59" fmla="*/ 378 h 401"/>
                <a:gd name="T60" fmla="*/ 538 w 538"/>
                <a:gd name="T61" fmla="*/ 378 h 401"/>
                <a:gd name="T62" fmla="*/ 538 w 538"/>
                <a:gd name="T63" fmla="*/ 368 h 401"/>
                <a:gd name="T64" fmla="*/ 523 w 538"/>
                <a:gd name="T65" fmla="*/ 368 h 401"/>
                <a:gd name="T66" fmla="*/ 523 w 538"/>
                <a:gd name="T67" fmla="*/ 378 h 401"/>
                <a:gd name="T68" fmla="*/ 523 w 538"/>
                <a:gd name="T69" fmla="*/ 394 h 401"/>
                <a:gd name="T70" fmla="*/ 538 w 538"/>
                <a:gd name="T71" fmla="*/ 394 h 401"/>
                <a:gd name="T72" fmla="*/ 538 w 538"/>
                <a:gd name="T73" fmla="*/ 388 h 401"/>
                <a:gd name="T74" fmla="*/ 523 w 538"/>
                <a:gd name="T75" fmla="*/ 388 h 401"/>
                <a:gd name="T76" fmla="*/ 523 w 538"/>
                <a:gd name="T77" fmla="*/ 394 h 40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38"/>
                <a:gd name="T118" fmla="*/ 0 h 401"/>
                <a:gd name="T119" fmla="*/ 538 w 538"/>
                <a:gd name="T120" fmla="*/ 401 h 401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38" h="401">
                  <a:moveTo>
                    <a:pt x="452" y="285"/>
                  </a:moveTo>
                  <a:lnTo>
                    <a:pt x="472" y="285"/>
                  </a:lnTo>
                  <a:lnTo>
                    <a:pt x="472" y="278"/>
                  </a:lnTo>
                  <a:lnTo>
                    <a:pt x="452" y="278"/>
                  </a:lnTo>
                  <a:lnTo>
                    <a:pt x="452" y="285"/>
                  </a:lnTo>
                  <a:close/>
                  <a:moveTo>
                    <a:pt x="121" y="239"/>
                  </a:moveTo>
                  <a:lnTo>
                    <a:pt x="121" y="27"/>
                  </a:lnTo>
                  <a:lnTo>
                    <a:pt x="417" y="27"/>
                  </a:lnTo>
                  <a:lnTo>
                    <a:pt x="417" y="239"/>
                  </a:lnTo>
                  <a:lnTo>
                    <a:pt x="121" y="239"/>
                  </a:lnTo>
                  <a:close/>
                  <a:moveTo>
                    <a:pt x="108" y="252"/>
                  </a:moveTo>
                  <a:lnTo>
                    <a:pt x="430" y="252"/>
                  </a:lnTo>
                  <a:lnTo>
                    <a:pt x="430" y="14"/>
                  </a:lnTo>
                  <a:lnTo>
                    <a:pt x="446" y="14"/>
                  </a:lnTo>
                  <a:lnTo>
                    <a:pt x="446" y="0"/>
                  </a:lnTo>
                  <a:lnTo>
                    <a:pt x="96" y="0"/>
                  </a:lnTo>
                  <a:lnTo>
                    <a:pt x="96" y="265"/>
                  </a:lnTo>
                  <a:lnTo>
                    <a:pt x="108" y="265"/>
                  </a:lnTo>
                  <a:lnTo>
                    <a:pt x="108" y="252"/>
                  </a:lnTo>
                  <a:close/>
                  <a:moveTo>
                    <a:pt x="0" y="388"/>
                  </a:moveTo>
                  <a:lnTo>
                    <a:pt x="54" y="388"/>
                  </a:lnTo>
                  <a:lnTo>
                    <a:pt x="54" y="368"/>
                  </a:lnTo>
                  <a:lnTo>
                    <a:pt x="0" y="368"/>
                  </a:lnTo>
                  <a:lnTo>
                    <a:pt x="0" y="388"/>
                  </a:lnTo>
                  <a:close/>
                  <a:moveTo>
                    <a:pt x="316" y="401"/>
                  </a:moveTo>
                  <a:lnTo>
                    <a:pt x="430" y="401"/>
                  </a:lnTo>
                  <a:lnTo>
                    <a:pt x="430" y="391"/>
                  </a:lnTo>
                  <a:lnTo>
                    <a:pt x="316" y="391"/>
                  </a:lnTo>
                  <a:lnTo>
                    <a:pt x="316" y="401"/>
                  </a:lnTo>
                  <a:close/>
                  <a:moveTo>
                    <a:pt x="523" y="378"/>
                  </a:moveTo>
                  <a:lnTo>
                    <a:pt x="538" y="378"/>
                  </a:lnTo>
                  <a:lnTo>
                    <a:pt x="538" y="368"/>
                  </a:lnTo>
                  <a:lnTo>
                    <a:pt x="523" y="368"/>
                  </a:lnTo>
                  <a:lnTo>
                    <a:pt x="523" y="378"/>
                  </a:lnTo>
                  <a:close/>
                  <a:moveTo>
                    <a:pt x="523" y="394"/>
                  </a:moveTo>
                  <a:lnTo>
                    <a:pt x="538" y="394"/>
                  </a:lnTo>
                  <a:lnTo>
                    <a:pt x="538" y="388"/>
                  </a:lnTo>
                  <a:lnTo>
                    <a:pt x="523" y="388"/>
                  </a:lnTo>
                  <a:lnTo>
                    <a:pt x="523" y="394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3" name="Line 53"/>
            <p:cNvSpPr>
              <a:spLocks noChangeShapeType="1"/>
            </p:cNvSpPr>
            <p:nvPr/>
          </p:nvSpPr>
          <p:spPr bwMode="auto">
            <a:xfrm>
              <a:off x="1084" y="1257"/>
              <a:ext cx="430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4" name="Line 54"/>
            <p:cNvSpPr>
              <a:spLocks noChangeShapeType="1"/>
            </p:cNvSpPr>
            <p:nvPr/>
          </p:nvSpPr>
          <p:spPr bwMode="auto">
            <a:xfrm flipV="1">
              <a:off x="1193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5" name="Line 55"/>
            <p:cNvSpPr>
              <a:spLocks noChangeShapeType="1"/>
            </p:cNvSpPr>
            <p:nvPr/>
          </p:nvSpPr>
          <p:spPr bwMode="auto">
            <a:xfrm flipV="1">
              <a:off x="1301" y="1257"/>
              <a:ext cx="1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10" name="Group 56"/>
          <p:cNvGrpSpPr>
            <a:grpSpLocks/>
          </p:cNvGrpSpPr>
          <p:nvPr/>
        </p:nvGrpSpPr>
        <p:grpSpPr bwMode="auto">
          <a:xfrm>
            <a:off x="1541463" y="4648200"/>
            <a:ext cx="2179637" cy="1447800"/>
            <a:chOff x="832" y="1344"/>
            <a:chExt cx="1136" cy="1024"/>
          </a:xfrm>
        </p:grpSpPr>
        <p:sp>
          <p:nvSpPr>
            <p:cNvPr id="102455" name="Oval 5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6" name="Oval 5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7" name="Oval 5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8" name="Oval 6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9" name="Oval 6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0" name="Oval 6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1" name="Oval 6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2" name="Oval 6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3" name="Oval 6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rgbClr val="99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11" name="Group 66"/>
          <p:cNvGrpSpPr>
            <a:grpSpLocks/>
          </p:cNvGrpSpPr>
          <p:nvPr/>
        </p:nvGrpSpPr>
        <p:grpSpPr bwMode="auto">
          <a:xfrm>
            <a:off x="5610225" y="4648200"/>
            <a:ext cx="2179638" cy="1447800"/>
            <a:chOff x="832" y="1344"/>
            <a:chExt cx="1136" cy="1024"/>
          </a:xfrm>
        </p:grpSpPr>
        <p:sp>
          <p:nvSpPr>
            <p:cNvPr id="102446" name="Oval 6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7" name="Oval 6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8" name="Oval 6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9" name="Oval 7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0" name="Oval 7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1" name="Oval 7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2" name="Oval 7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3" name="Oval 7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4" name="Oval 7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99FF66"/>
            </a:solidFill>
            <a:ln w="9525">
              <a:solidFill>
                <a:srgbClr val="99FF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12" name="Group 76"/>
          <p:cNvGrpSpPr>
            <a:grpSpLocks/>
          </p:cNvGrpSpPr>
          <p:nvPr/>
        </p:nvGrpSpPr>
        <p:grpSpPr bwMode="auto">
          <a:xfrm>
            <a:off x="3446463" y="4038600"/>
            <a:ext cx="2438400" cy="1447800"/>
            <a:chOff x="832" y="1344"/>
            <a:chExt cx="1136" cy="1024"/>
          </a:xfrm>
        </p:grpSpPr>
        <p:sp>
          <p:nvSpPr>
            <p:cNvPr id="102437" name="Oval 77"/>
            <p:cNvSpPr>
              <a:spLocks noChangeArrowheads="1"/>
            </p:cNvSpPr>
            <p:nvPr/>
          </p:nvSpPr>
          <p:spPr bwMode="auto">
            <a:xfrm>
              <a:off x="1220" y="1344"/>
              <a:ext cx="495" cy="42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38" name="Oval 78"/>
            <p:cNvSpPr>
              <a:spLocks noChangeArrowheads="1"/>
            </p:cNvSpPr>
            <p:nvPr/>
          </p:nvSpPr>
          <p:spPr bwMode="auto">
            <a:xfrm>
              <a:off x="948" y="1455"/>
              <a:ext cx="379" cy="42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39" name="Oval 79"/>
            <p:cNvSpPr>
              <a:spLocks noChangeArrowheads="1"/>
            </p:cNvSpPr>
            <p:nvPr/>
          </p:nvSpPr>
          <p:spPr bwMode="auto">
            <a:xfrm>
              <a:off x="832" y="1710"/>
              <a:ext cx="256" cy="306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0" name="Oval 80"/>
            <p:cNvSpPr>
              <a:spLocks noChangeArrowheads="1"/>
            </p:cNvSpPr>
            <p:nvPr/>
          </p:nvSpPr>
          <p:spPr bwMode="auto">
            <a:xfrm>
              <a:off x="909" y="1862"/>
              <a:ext cx="435" cy="44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1" name="Oval 81"/>
            <p:cNvSpPr>
              <a:spLocks noChangeArrowheads="1"/>
            </p:cNvSpPr>
            <p:nvPr/>
          </p:nvSpPr>
          <p:spPr bwMode="auto">
            <a:xfrm>
              <a:off x="1086" y="1924"/>
              <a:ext cx="671" cy="444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2" name="Oval 82"/>
            <p:cNvSpPr>
              <a:spLocks noChangeArrowheads="1"/>
            </p:cNvSpPr>
            <p:nvPr/>
          </p:nvSpPr>
          <p:spPr bwMode="auto">
            <a:xfrm>
              <a:off x="1605" y="1488"/>
              <a:ext cx="311" cy="31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3" name="Oval 83"/>
            <p:cNvSpPr>
              <a:spLocks noChangeArrowheads="1"/>
            </p:cNvSpPr>
            <p:nvPr/>
          </p:nvSpPr>
          <p:spPr bwMode="auto">
            <a:xfrm>
              <a:off x="1602" y="1681"/>
              <a:ext cx="366" cy="333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4" name="Oval 84"/>
            <p:cNvSpPr>
              <a:spLocks noChangeArrowheads="1"/>
            </p:cNvSpPr>
            <p:nvPr/>
          </p:nvSpPr>
          <p:spPr bwMode="auto">
            <a:xfrm>
              <a:off x="1569" y="1751"/>
              <a:ext cx="364" cy="547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5" name="Oval 85"/>
            <p:cNvSpPr>
              <a:spLocks noChangeArrowheads="1"/>
            </p:cNvSpPr>
            <p:nvPr/>
          </p:nvSpPr>
          <p:spPr bwMode="auto">
            <a:xfrm>
              <a:off x="912" y="1434"/>
              <a:ext cx="1008" cy="91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CC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13" name="Text Box 86"/>
          <p:cNvSpPr txBox="1">
            <a:spLocks noChangeArrowheads="1"/>
          </p:cNvSpPr>
          <p:nvPr/>
        </p:nvSpPr>
        <p:spPr bwMode="auto">
          <a:xfrm>
            <a:off x="588963" y="6219825"/>
            <a:ext cx="74700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Clients</a:t>
            </a:r>
          </a:p>
        </p:txBody>
      </p:sp>
      <p:sp>
        <p:nvSpPr>
          <p:cNvPr id="102414" name="Text Box 87"/>
          <p:cNvSpPr txBox="1">
            <a:spLocks noChangeArrowheads="1"/>
          </p:cNvSpPr>
          <p:nvPr/>
        </p:nvSpPr>
        <p:spPr bwMode="auto">
          <a:xfrm>
            <a:off x="3979863" y="4419600"/>
            <a:ext cx="1296931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Backbone ISP</a:t>
            </a:r>
          </a:p>
        </p:txBody>
      </p:sp>
      <p:sp>
        <p:nvSpPr>
          <p:cNvPr id="102415" name="Text Box 88"/>
          <p:cNvSpPr txBox="1">
            <a:spLocks noChangeArrowheads="1"/>
          </p:cNvSpPr>
          <p:nvPr/>
        </p:nvSpPr>
        <p:spPr bwMode="auto">
          <a:xfrm>
            <a:off x="2212975" y="5091113"/>
            <a:ext cx="60152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ISP-1</a:t>
            </a:r>
          </a:p>
        </p:txBody>
      </p:sp>
      <p:sp>
        <p:nvSpPr>
          <p:cNvPr id="102416" name="Text Box 89"/>
          <p:cNvSpPr txBox="1">
            <a:spLocks noChangeArrowheads="1"/>
          </p:cNvSpPr>
          <p:nvPr/>
        </p:nvSpPr>
        <p:spPr bwMode="auto">
          <a:xfrm>
            <a:off x="6415088" y="5105400"/>
            <a:ext cx="60152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ISP-2</a:t>
            </a:r>
          </a:p>
        </p:txBody>
      </p:sp>
      <p:sp>
        <p:nvSpPr>
          <p:cNvPr id="102417" name="Text Box 90"/>
          <p:cNvSpPr txBox="1">
            <a:spLocks noChangeArrowheads="1"/>
          </p:cNvSpPr>
          <p:nvPr/>
        </p:nvSpPr>
        <p:spPr bwMode="auto">
          <a:xfrm>
            <a:off x="6672123" y="3567715"/>
            <a:ext cx="1255253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 smtClean="0">
                <a:latin typeface="Calibri"/>
                <a:cs typeface="Calibri"/>
              </a:rPr>
              <a:t>Origin server</a:t>
            </a:r>
            <a:endParaRPr lang="en-US" sz="1600" b="0" dirty="0">
              <a:latin typeface="Calibri"/>
              <a:cs typeface="Calibri"/>
            </a:endParaRPr>
          </a:p>
        </p:txBody>
      </p:sp>
      <p:graphicFrame>
        <p:nvGraphicFramePr>
          <p:cNvPr id="102402" name="Object 2"/>
          <p:cNvGraphicFramePr>
            <a:graphicFrameLocks noChangeAspect="1"/>
          </p:cNvGraphicFramePr>
          <p:nvPr>
            <p:extLst/>
          </p:nvPr>
        </p:nvGraphicFramePr>
        <p:xfrm>
          <a:off x="6308892" y="3505144"/>
          <a:ext cx="3143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6" name="Clip" r:id="rId4" imgW="2107949" imgH="3470495" progId="MS_ClipArt_Gallery.5">
                  <p:embed/>
                </p:oleObj>
              </mc:Choice>
              <mc:Fallback>
                <p:oleObj name="Clip" r:id="rId4" imgW="2107949" imgH="3470495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8892" y="3505144"/>
                        <a:ext cx="314325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18" name="Rectangle 92"/>
          <p:cNvSpPr>
            <a:spLocks noChangeArrowheads="1"/>
          </p:cNvSpPr>
          <p:nvPr/>
        </p:nvSpPr>
        <p:spPr bwMode="auto">
          <a:xfrm>
            <a:off x="4208463" y="3657600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19" name="Rectangle 93"/>
          <p:cNvSpPr>
            <a:spLocks noChangeArrowheads="1"/>
          </p:cNvSpPr>
          <p:nvPr/>
        </p:nvSpPr>
        <p:spPr bwMode="auto">
          <a:xfrm>
            <a:off x="4741863" y="3657600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20" name="Rectangle 94"/>
          <p:cNvSpPr>
            <a:spLocks noChangeArrowheads="1"/>
          </p:cNvSpPr>
          <p:nvPr/>
        </p:nvSpPr>
        <p:spPr bwMode="auto">
          <a:xfrm>
            <a:off x="5199063" y="3657600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21" name="Oval 95"/>
          <p:cNvSpPr>
            <a:spLocks noChangeArrowheads="1"/>
          </p:cNvSpPr>
          <p:nvPr/>
        </p:nvSpPr>
        <p:spPr bwMode="auto">
          <a:xfrm>
            <a:off x="3752850" y="3500438"/>
            <a:ext cx="1979613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02422" name="Line 96"/>
          <p:cNvSpPr>
            <a:spLocks noChangeShapeType="1"/>
          </p:cNvSpPr>
          <p:nvPr/>
        </p:nvSpPr>
        <p:spPr bwMode="auto">
          <a:xfrm flipH="1">
            <a:off x="5781832" y="3739931"/>
            <a:ext cx="453133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23" name="Text Box 97"/>
          <p:cNvSpPr txBox="1">
            <a:spLocks noChangeArrowheads="1"/>
          </p:cNvSpPr>
          <p:nvPr/>
        </p:nvSpPr>
        <p:spPr bwMode="auto">
          <a:xfrm>
            <a:off x="2206476" y="3541604"/>
            <a:ext cx="149710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600" b="0" dirty="0">
                <a:latin typeface="Calibri"/>
                <a:cs typeface="Calibri"/>
              </a:rPr>
              <a:t>Reverse proxies</a:t>
            </a:r>
          </a:p>
        </p:txBody>
      </p:sp>
      <p:sp>
        <p:nvSpPr>
          <p:cNvPr id="102424" name="Rectangle 98"/>
          <p:cNvSpPr>
            <a:spLocks noChangeArrowheads="1"/>
          </p:cNvSpPr>
          <p:nvPr/>
        </p:nvSpPr>
        <p:spPr bwMode="auto">
          <a:xfrm>
            <a:off x="2303463" y="5567363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25" name="Rectangle 99"/>
          <p:cNvSpPr>
            <a:spLocks noChangeArrowheads="1"/>
          </p:cNvSpPr>
          <p:nvPr/>
        </p:nvSpPr>
        <p:spPr bwMode="auto">
          <a:xfrm>
            <a:off x="2760663" y="5567363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26" name="Oval 100"/>
          <p:cNvSpPr>
            <a:spLocks noChangeArrowheads="1"/>
          </p:cNvSpPr>
          <p:nvPr/>
        </p:nvSpPr>
        <p:spPr bwMode="auto">
          <a:xfrm>
            <a:off x="2074863" y="5410200"/>
            <a:ext cx="10668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02427" name="Rectangle 101"/>
          <p:cNvSpPr>
            <a:spLocks noChangeArrowheads="1"/>
          </p:cNvSpPr>
          <p:nvPr/>
        </p:nvSpPr>
        <p:spPr bwMode="auto">
          <a:xfrm>
            <a:off x="6570663" y="5567363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28" name="Rectangle 102"/>
          <p:cNvSpPr>
            <a:spLocks noChangeArrowheads="1"/>
          </p:cNvSpPr>
          <p:nvPr/>
        </p:nvSpPr>
        <p:spPr bwMode="auto">
          <a:xfrm>
            <a:off x="7027863" y="5567363"/>
            <a:ext cx="236537" cy="228600"/>
          </a:xfrm>
          <a:prstGeom prst="rect">
            <a:avLst/>
          </a:prstGeom>
          <a:solidFill>
            <a:srgbClr val="EAEAEA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125400" prstMaterial="legacyMatte">
            <a:bevelT w="13500" h="13500" prst="angle"/>
            <a:bevelB w="13500" h="13500" prst="angle"/>
            <a:extrusionClr>
              <a:srgbClr val="EAEAEA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endParaRPr lang="en-US"/>
          </a:p>
        </p:txBody>
      </p:sp>
      <p:sp>
        <p:nvSpPr>
          <p:cNvPr id="102429" name="Oval 103"/>
          <p:cNvSpPr>
            <a:spLocks noChangeArrowheads="1"/>
          </p:cNvSpPr>
          <p:nvPr/>
        </p:nvSpPr>
        <p:spPr bwMode="auto">
          <a:xfrm>
            <a:off x="6342063" y="5410200"/>
            <a:ext cx="10668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endParaRPr lang="en-US"/>
          </a:p>
        </p:txBody>
      </p:sp>
      <p:sp>
        <p:nvSpPr>
          <p:cNvPr id="102430" name="Freeform 104"/>
          <p:cNvSpPr>
            <a:spLocks/>
          </p:cNvSpPr>
          <p:nvPr/>
        </p:nvSpPr>
        <p:spPr bwMode="auto">
          <a:xfrm>
            <a:off x="2836863" y="3962400"/>
            <a:ext cx="1828800" cy="1447800"/>
          </a:xfrm>
          <a:custGeom>
            <a:avLst/>
            <a:gdLst>
              <a:gd name="T0" fmla="*/ 2147483647 w 1152"/>
              <a:gd name="T1" fmla="*/ 0 h 912"/>
              <a:gd name="T2" fmla="*/ 2147483647 w 1152"/>
              <a:gd name="T3" fmla="*/ 483870000 h 912"/>
              <a:gd name="T4" fmla="*/ 0 w 1152"/>
              <a:gd name="T5" fmla="*/ 2147483647 h 912"/>
              <a:gd name="T6" fmla="*/ 0 60000 65536"/>
              <a:gd name="T7" fmla="*/ 0 60000 65536"/>
              <a:gd name="T8" fmla="*/ 0 60000 65536"/>
              <a:gd name="T9" fmla="*/ 0 w 1152"/>
              <a:gd name="T10" fmla="*/ 0 h 912"/>
              <a:gd name="T11" fmla="*/ 1152 w 1152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912">
                <a:moveTo>
                  <a:pt x="1152" y="0"/>
                </a:moveTo>
                <a:lnTo>
                  <a:pt x="1056" y="192"/>
                </a:lnTo>
                <a:lnTo>
                  <a:pt x="0" y="91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31" name="Freeform 105"/>
          <p:cNvSpPr>
            <a:spLocks/>
          </p:cNvSpPr>
          <p:nvPr/>
        </p:nvSpPr>
        <p:spPr bwMode="auto">
          <a:xfrm>
            <a:off x="4894263" y="3962400"/>
            <a:ext cx="1676400" cy="1447800"/>
          </a:xfrm>
          <a:custGeom>
            <a:avLst/>
            <a:gdLst>
              <a:gd name="T0" fmla="*/ 0 w 1056"/>
              <a:gd name="T1" fmla="*/ 0 h 912"/>
              <a:gd name="T2" fmla="*/ 483870000 w 1056"/>
              <a:gd name="T3" fmla="*/ 846772500 h 912"/>
              <a:gd name="T4" fmla="*/ 2147483647 w 1056"/>
              <a:gd name="T5" fmla="*/ 2147483647 h 912"/>
              <a:gd name="T6" fmla="*/ 0 60000 65536"/>
              <a:gd name="T7" fmla="*/ 0 60000 65536"/>
              <a:gd name="T8" fmla="*/ 0 60000 65536"/>
              <a:gd name="T9" fmla="*/ 0 w 1056"/>
              <a:gd name="T10" fmla="*/ 0 h 912"/>
              <a:gd name="T11" fmla="*/ 1056 w 1056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6" h="912">
                <a:moveTo>
                  <a:pt x="0" y="0"/>
                </a:moveTo>
                <a:lnTo>
                  <a:pt x="192" y="336"/>
                </a:lnTo>
                <a:lnTo>
                  <a:pt x="1056" y="912"/>
                </a:ln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32" name="Line 106"/>
          <p:cNvSpPr>
            <a:spLocks noChangeShapeType="1"/>
          </p:cNvSpPr>
          <p:nvPr/>
        </p:nvSpPr>
        <p:spPr bwMode="auto">
          <a:xfrm flipH="1">
            <a:off x="1541463" y="5791200"/>
            <a:ext cx="685800" cy="381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33" name="Line 107"/>
          <p:cNvSpPr>
            <a:spLocks noChangeShapeType="1"/>
          </p:cNvSpPr>
          <p:nvPr/>
        </p:nvSpPr>
        <p:spPr bwMode="auto">
          <a:xfrm>
            <a:off x="2836863" y="5867400"/>
            <a:ext cx="4572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34" name="Line 108"/>
          <p:cNvSpPr>
            <a:spLocks noChangeShapeType="1"/>
          </p:cNvSpPr>
          <p:nvPr/>
        </p:nvSpPr>
        <p:spPr bwMode="auto">
          <a:xfrm flipH="1">
            <a:off x="6418263" y="5867400"/>
            <a:ext cx="4572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35" name="Line 109"/>
          <p:cNvSpPr>
            <a:spLocks noChangeShapeType="1"/>
          </p:cNvSpPr>
          <p:nvPr/>
        </p:nvSpPr>
        <p:spPr bwMode="auto">
          <a:xfrm>
            <a:off x="7104063" y="5867400"/>
            <a:ext cx="762000" cy="30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02436" name="Text Box 110"/>
          <p:cNvSpPr txBox="1">
            <a:spLocks noChangeArrowheads="1"/>
          </p:cNvSpPr>
          <p:nvPr/>
        </p:nvSpPr>
        <p:spPr bwMode="auto">
          <a:xfrm>
            <a:off x="179983" y="5408935"/>
            <a:ext cx="1913987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Forward proxies</a:t>
            </a:r>
          </a:p>
        </p:txBody>
      </p:sp>
      <p:sp>
        <p:nvSpPr>
          <p:cNvPr id="111" name="Right Arrow 110"/>
          <p:cNvSpPr/>
          <p:nvPr/>
        </p:nvSpPr>
        <p:spPr>
          <a:xfrm rot="2700000">
            <a:off x="318403" y="5109622"/>
            <a:ext cx="437931" cy="354880"/>
          </a:xfrm>
          <a:prstGeom prst="rightArrow">
            <a:avLst/>
          </a:prstGeom>
          <a:solidFill>
            <a:srgbClr val="FFFF0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2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Caching &amp; Load-Balancing: Outstanding problems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75000"/>
              </a:lnSpc>
              <a:spcBef>
                <a:spcPts val="0"/>
              </a:spcBef>
            </a:pPr>
            <a:r>
              <a:rPr lang="en-US" sz="2800" dirty="0" smtClean="0"/>
              <a:t>Problem </a:t>
            </a:r>
            <a:r>
              <a:rPr lang="en-US" sz="2800" i="1" dirty="0" smtClean="0"/>
              <a:t>ca.</a:t>
            </a:r>
            <a:r>
              <a:rPr lang="en-US" sz="2800" dirty="0" smtClean="0"/>
              <a:t> 2002: </a:t>
            </a:r>
            <a:r>
              <a:rPr lang="en-US" sz="2800" i="1" dirty="0" smtClean="0"/>
              <a:t>How to reliably deliver large amounts of content to users worldwide?</a:t>
            </a:r>
          </a:p>
          <a:p>
            <a:pPr>
              <a:lnSpc>
                <a:spcPct val="75000"/>
              </a:lnSpc>
              <a:spcBef>
                <a:spcPts val="0"/>
              </a:spcBef>
            </a:pPr>
            <a:endParaRPr lang="en-US" sz="2800" i="1" dirty="0" smtClean="0"/>
          </a:p>
          <a:p>
            <a:pPr lvl="1">
              <a:spcBef>
                <a:spcPts val="0"/>
              </a:spcBef>
            </a:pPr>
            <a:r>
              <a:rPr lang="en-US" sz="2800" dirty="0" smtClean="0"/>
              <a:t>Popular event: </a:t>
            </a:r>
            <a:r>
              <a:rPr lang="en-US" sz="2800" b="1" dirty="0" smtClean="0">
                <a:solidFill>
                  <a:srgbClr val="FF0000"/>
                </a:solidFill>
              </a:rPr>
              <a:t>“Flash crowds” overwhelm </a:t>
            </a:r>
            <a:r>
              <a:rPr lang="en-US" sz="2800" dirty="0" smtClean="0"/>
              <a:t>(replicated) web server, access link, or back-end database infrastructure</a:t>
            </a:r>
          </a:p>
          <a:p>
            <a:pPr lvl="1">
              <a:spcBef>
                <a:spcPts val="0"/>
              </a:spcBef>
            </a:pPr>
            <a:endParaRPr lang="en-US" sz="2800" dirty="0" smtClean="0"/>
          </a:p>
          <a:p>
            <a:pPr lvl="1">
              <a:spcBef>
                <a:spcPts val="0"/>
              </a:spcBef>
            </a:pPr>
            <a:r>
              <a:rPr lang="en-US" sz="2800" dirty="0" smtClean="0"/>
              <a:t>More rich content: audio, video, photos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Web caching: Diversity causes</a:t>
            </a:r>
            <a:r>
              <a:rPr lang="en-US" b="1" dirty="0" smtClean="0">
                <a:solidFill>
                  <a:srgbClr val="FF0000"/>
                </a:solidFill>
              </a:rPr>
              <a:t> low cache hit rates (25−40%)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4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Domain Name System (DNS) primer</a:t>
            </a:r>
          </a:p>
          <a:p>
            <a:pPr marL="514350" indent="-514350"/>
            <a:endParaRPr lang="en-US" dirty="0" smtClean="0"/>
          </a:p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Web: HTTP, hosting, and caching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Content distribution networks (CDNs)</a:t>
            </a:r>
          </a:p>
          <a:p>
            <a:pPr marL="914400" lvl="1" indent="-514350"/>
            <a:r>
              <a:rPr lang="en-US" dirty="0" smtClean="0"/>
              <a:t>Akamai case study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Content Distribution </a:t>
            </a:r>
            <a:r>
              <a:rPr lang="en-US" altLang="x-none" dirty="0" smtClean="0"/>
              <a:t>Networks</a:t>
            </a:r>
            <a:endParaRPr lang="en-US" altLang="x-none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52400" y="1509822"/>
            <a:ext cx="4886325" cy="5043377"/>
          </a:xfrm>
        </p:spPr>
        <p:txBody>
          <a:bodyPr>
            <a:normAutofit/>
          </a:bodyPr>
          <a:lstStyle/>
          <a:p>
            <a:r>
              <a:rPr lang="en-US" altLang="x-none" sz="2600" b="1" dirty="0">
                <a:solidFill>
                  <a:srgbClr val="0070C0"/>
                </a:solidFill>
              </a:rPr>
              <a:t>Proactive content replication</a:t>
            </a:r>
          </a:p>
          <a:p>
            <a:pPr lvl="1">
              <a:spcAft>
                <a:spcPts val="1200"/>
              </a:spcAft>
            </a:pPr>
            <a:r>
              <a:rPr lang="en-US" altLang="x-none" sz="2600" dirty="0" smtClean="0"/>
              <a:t>Content provider (</a:t>
            </a:r>
            <a:r>
              <a:rPr lang="en-US" altLang="x-none" sz="2600" i="1" dirty="0" smtClean="0"/>
              <a:t>e.g.</a:t>
            </a:r>
            <a:r>
              <a:rPr lang="en-US" altLang="x-none" sz="2600" dirty="0" smtClean="0"/>
              <a:t> CNN) pushes content out from its own </a:t>
            </a:r>
            <a:r>
              <a:rPr lang="en-US" altLang="x-none" sz="2600" b="1" i="1" dirty="0" smtClean="0">
                <a:solidFill>
                  <a:schemeClr val="accent6">
                    <a:lumMod val="75000"/>
                  </a:schemeClr>
                </a:solidFill>
              </a:rPr>
              <a:t>origin server</a:t>
            </a:r>
          </a:p>
          <a:p>
            <a:pPr lvl="1">
              <a:spcAft>
                <a:spcPts val="1200"/>
              </a:spcAft>
            </a:pPr>
            <a:endParaRPr lang="en-US" altLang="x-none" sz="2600" dirty="0"/>
          </a:p>
          <a:p>
            <a:r>
              <a:rPr lang="en-US" altLang="x-none" sz="2600" dirty="0"/>
              <a:t>CDN </a:t>
            </a:r>
            <a:r>
              <a:rPr lang="en-US" altLang="x-none" sz="2600" b="1" dirty="0"/>
              <a:t>replicates</a:t>
            </a:r>
            <a:r>
              <a:rPr lang="en-US" altLang="x-none" sz="2600" dirty="0"/>
              <a:t> the content </a:t>
            </a:r>
          </a:p>
          <a:p>
            <a:pPr lvl="1">
              <a:spcAft>
                <a:spcPts val="1200"/>
              </a:spcAft>
            </a:pPr>
            <a:r>
              <a:rPr lang="en-US" altLang="x-none" sz="2600" dirty="0"/>
              <a:t>On many servers spread throughout the Internet</a:t>
            </a:r>
          </a:p>
          <a:p>
            <a:endParaRPr lang="en-US" altLang="x-none" sz="2600" dirty="0" smtClean="0"/>
          </a:p>
          <a:p>
            <a:r>
              <a:rPr lang="en-US" altLang="x-none" sz="2600" dirty="0" smtClean="0"/>
              <a:t>Updating </a:t>
            </a:r>
            <a:r>
              <a:rPr lang="en-US" altLang="x-none" sz="2600" dirty="0"/>
              <a:t>the replicas</a:t>
            </a:r>
          </a:p>
          <a:p>
            <a:pPr lvl="1"/>
            <a:r>
              <a:rPr lang="en-US" altLang="x-none" sz="2600" spc="-150" dirty="0"/>
              <a:t>Updates </a:t>
            </a:r>
            <a:r>
              <a:rPr lang="en-US" altLang="x-none" sz="2600" b="1" spc="-150" dirty="0">
                <a:solidFill>
                  <a:srgbClr val="0070C0"/>
                </a:solidFill>
              </a:rPr>
              <a:t>pushed to replicas </a:t>
            </a:r>
            <a:r>
              <a:rPr lang="en-US" altLang="x-none" sz="2600" spc="-150" dirty="0"/>
              <a:t>when the content changes</a:t>
            </a:r>
          </a:p>
          <a:p>
            <a:pPr lvl="1"/>
            <a:endParaRPr lang="en-US" altLang="x-none" sz="2600" dirty="0"/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6806647" y="2147093"/>
            <a:ext cx="184150" cy="542925"/>
            <a:chOff x="4180" y="783"/>
            <a:chExt cx="150" cy="307"/>
          </a:xfrm>
        </p:grpSpPr>
        <p:sp>
          <p:nvSpPr>
            <p:cNvPr id="34875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6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7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8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9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0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1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82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34822" name="Group 14"/>
          <p:cNvGrpSpPr>
            <a:grpSpLocks/>
          </p:cNvGrpSpPr>
          <p:nvPr/>
        </p:nvGrpSpPr>
        <p:grpSpPr bwMode="auto">
          <a:xfrm>
            <a:off x="5655709" y="4518818"/>
            <a:ext cx="347663" cy="695325"/>
            <a:chOff x="4730" y="2897"/>
            <a:chExt cx="219" cy="438"/>
          </a:xfrm>
        </p:grpSpPr>
        <p:sp>
          <p:nvSpPr>
            <p:cNvPr id="34865" name="Freeform 15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66" name="Group 16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67" name="AutoShape 1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8" name="Rectangle 1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9" name="Rectangle 1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0" name="AutoShape 2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1" name="Line 2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72" name="Line 2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73" name="Rectangle 2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4" name="Rectangle 2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3" name="Group 25"/>
          <p:cNvGrpSpPr>
            <a:grpSpLocks/>
          </p:cNvGrpSpPr>
          <p:nvPr/>
        </p:nvGrpSpPr>
        <p:grpSpPr bwMode="auto">
          <a:xfrm>
            <a:off x="6797122" y="4829968"/>
            <a:ext cx="347662" cy="695325"/>
            <a:chOff x="4730" y="2897"/>
            <a:chExt cx="219" cy="438"/>
          </a:xfrm>
        </p:grpSpPr>
        <p:sp>
          <p:nvSpPr>
            <p:cNvPr id="34855" name="Freeform 26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56" name="Group 27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57" name="AutoShape 2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8" name="Rectangle 2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9" name="Rectangle 3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0" name="AutoShape 3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1" name="Line 3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2" name="Line 3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3" name="Rectangle 3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4" name="Rectangle 3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4" name="Group 36"/>
          <p:cNvGrpSpPr>
            <a:grpSpLocks/>
          </p:cNvGrpSpPr>
          <p:nvPr/>
        </p:nvGrpSpPr>
        <p:grpSpPr bwMode="auto">
          <a:xfrm>
            <a:off x="7792484" y="4641056"/>
            <a:ext cx="347663" cy="695325"/>
            <a:chOff x="4730" y="2897"/>
            <a:chExt cx="219" cy="438"/>
          </a:xfrm>
        </p:grpSpPr>
        <p:sp>
          <p:nvSpPr>
            <p:cNvPr id="34845" name="Freeform 37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46" name="Group 38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47" name="AutoShape 3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8" name="Rectangle 4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9" name="Rectangle 4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0" name="AutoShape 4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1" name="Line 4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2" name="Line 4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3" name="Rectangle 4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4" name="Rectangle 4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5" name="Group 47"/>
          <p:cNvGrpSpPr>
            <a:grpSpLocks/>
          </p:cNvGrpSpPr>
          <p:nvPr/>
        </p:nvGrpSpPr>
        <p:grpSpPr bwMode="auto">
          <a:xfrm>
            <a:off x="6774897" y="3536156"/>
            <a:ext cx="347662" cy="695325"/>
            <a:chOff x="4730" y="2897"/>
            <a:chExt cx="219" cy="438"/>
          </a:xfrm>
        </p:grpSpPr>
        <p:sp>
          <p:nvSpPr>
            <p:cNvPr id="34835" name="Freeform 48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36" name="Group 49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37" name="AutoShape 5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38" name="Rectangle 5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39" name="Rectangle 5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0" name="AutoShape 5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1" name="Line 5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2" name="Line 5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3" name="Rectangle 5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4" name="Rectangle 5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sp>
        <p:nvSpPr>
          <p:cNvPr id="34826" name="Text Box 58"/>
          <p:cNvSpPr txBox="1">
            <a:spLocks noChangeArrowheads="1"/>
          </p:cNvSpPr>
          <p:nvPr/>
        </p:nvSpPr>
        <p:spPr bwMode="auto">
          <a:xfrm>
            <a:off x="6191118" y="1550193"/>
            <a:ext cx="152157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 dirty="0" smtClean="0">
                <a:latin typeface="Arial" charset="0"/>
              </a:rPr>
              <a:t>Origin </a:t>
            </a:r>
            <a:r>
              <a:rPr lang="en-US" altLang="x-none" sz="1600" dirty="0">
                <a:latin typeface="Arial" charset="0"/>
              </a:rPr>
              <a:t>server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 dirty="0">
                <a:latin typeface="Arial" charset="0"/>
              </a:rPr>
              <a:t>in </a:t>
            </a:r>
            <a:r>
              <a:rPr lang="en-US" altLang="x-none" sz="1600" dirty="0" smtClean="0">
                <a:latin typeface="Arial" charset="0"/>
              </a:rPr>
              <a:t>N. America</a:t>
            </a:r>
            <a:endParaRPr lang="en-US" altLang="x-none" sz="1600" dirty="0">
              <a:latin typeface="Arial" charset="0"/>
            </a:endParaRPr>
          </a:p>
        </p:txBody>
      </p:sp>
      <p:sp>
        <p:nvSpPr>
          <p:cNvPr id="34827" name="Text Box 59"/>
          <p:cNvSpPr txBox="1">
            <a:spLocks noChangeArrowheads="1"/>
          </p:cNvSpPr>
          <p:nvPr/>
        </p:nvSpPr>
        <p:spPr bwMode="auto">
          <a:xfrm>
            <a:off x="5858909" y="3161506"/>
            <a:ext cx="2171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distribution node</a:t>
            </a:r>
          </a:p>
        </p:txBody>
      </p:sp>
      <p:sp>
        <p:nvSpPr>
          <p:cNvPr id="34828" name="Line 60"/>
          <p:cNvSpPr>
            <a:spLocks noChangeShapeType="1"/>
          </p:cNvSpPr>
          <p:nvPr/>
        </p:nvSpPr>
        <p:spPr bwMode="auto">
          <a:xfrm>
            <a:off x="6879672" y="2699543"/>
            <a:ext cx="0" cy="48736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Line 61"/>
          <p:cNvSpPr>
            <a:spLocks noChangeShapeType="1"/>
          </p:cNvSpPr>
          <p:nvPr/>
        </p:nvSpPr>
        <p:spPr bwMode="auto">
          <a:xfrm flipH="1">
            <a:off x="6000197" y="4042568"/>
            <a:ext cx="720725" cy="6953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Line 62"/>
          <p:cNvSpPr>
            <a:spLocks noChangeShapeType="1"/>
          </p:cNvSpPr>
          <p:nvPr/>
        </p:nvSpPr>
        <p:spPr bwMode="auto">
          <a:xfrm>
            <a:off x="6952697" y="4321968"/>
            <a:ext cx="0" cy="4524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Line 63"/>
          <p:cNvSpPr>
            <a:spLocks noChangeShapeType="1"/>
          </p:cNvSpPr>
          <p:nvPr/>
        </p:nvSpPr>
        <p:spPr bwMode="auto">
          <a:xfrm>
            <a:off x="7171772" y="4017168"/>
            <a:ext cx="598487" cy="7080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Text Box 64"/>
          <p:cNvSpPr txBox="1">
            <a:spLocks noChangeArrowheads="1"/>
          </p:cNvSpPr>
          <p:nvPr/>
        </p:nvSpPr>
        <p:spPr bwMode="auto">
          <a:xfrm>
            <a:off x="4903234" y="5263356"/>
            <a:ext cx="139223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S. America</a:t>
            </a:r>
          </a:p>
        </p:txBody>
      </p:sp>
      <p:sp>
        <p:nvSpPr>
          <p:cNvPr id="34833" name="Text Box 65"/>
          <p:cNvSpPr txBox="1">
            <a:spLocks noChangeArrowheads="1"/>
          </p:cNvSpPr>
          <p:nvPr/>
        </p:nvSpPr>
        <p:spPr bwMode="auto">
          <a:xfrm>
            <a:off x="6360559" y="5591968"/>
            <a:ext cx="12461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Europe</a:t>
            </a:r>
          </a:p>
        </p:txBody>
      </p:sp>
      <p:sp>
        <p:nvSpPr>
          <p:cNvPr id="34834" name="Text Box 66"/>
          <p:cNvSpPr txBox="1">
            <a:spLocks noChangeArrowheads="1"/>
          </p:cNvSpPr>
          <p:nvPr/>
        </p:nvSpPr>
        <p:spPr bwMode="auto">
          <a:xfrm>
            <a:off x="7587697" y="5414168"/>
            <a:ext cx="1246187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Asia</a:t>
            </a:r>
          </a:p>
        </p:txBody>
      </p:sp>
    </p:spTree>
    <p:extLst>
      <p:ext uri="{BB962C8B-B14F-4D97-AF65-F5344CB8AC3E}">
        <p14:creationId xmlns:p14="http://schemas.microsoft.com/office/powerpoint/2010/main" val="51608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Hostname to IP address translation</a:t>
            </a:r>
          </a:p>
          <a:p>
            <a:pPr lvl="1"/>
            <a:r>
              <a:rPr lang="en-US" dirty="0" smtClean="0"/>
              <a:t>IP address to hostname translation (</a:t>
            </a:r>
            <a:r>
              <a:rPr lang="en-US" b="1" i="1" dirty="0" smtClean="0">
                <a:solidFill>
                  <a:srgbClr val="E46C0A"/>
                </a:solidFill>
              </a:rPr>
              <a:t>reverse lookup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Host name </a:t>
            </a:r>
            <a:r>
              <a:rPr lang="en-US" b="1" i="1" dirty="0" smtClean="0">
                <a:solidFill>
                  <a:srgbClr val="E46C0A"/>
                </a:solidFill>
              </a:rPr>
              <a:t>aliasing</a:t>
            </a:r>
            <a:r>
              <a:rPr lang="en-US" dirty="0" smtClean="0">
                <a:solidFill>
                  <a:srgbClr val="E46C0A"/>
                </a:solidFill>
              </a:rPr>
              <a:t>: </a:t>
            </a:r>
            <a:r>
              <a:rPr lang="en-US" dirty="0" smtClean="0"/>
              <a:t>other DNS names for a host</a:t>
            </a:r>
          </a:p>
          <a:p>
            <a:pPr lvl="1"/>
            <a:r>
              <a:rPr lang="en-US" b="1" i="1" dirty="0" smtClean="0">
                <a:solidFill>
                  <a:srgbClr val="E46C0A"/>
                </a:solidFill>
              </a:rPr>
              <a:t>Alias</a:t>
            </a:r>
            <a:r>
              <a:rPr lang="en-US" dirty="0" smtClean="0">
                <a:solidFill>
                  <a:srgbClr val="E46C0A"/>
                </a:solidFill>
              </a:rPr>
              <a:t> </a:t>
            </a:r>
            <a:r>
              <a:rPr lang="en-US" dirty="0" smtClean="0"/>
              <a:t>host names point to </a:t>
            </a:r>
            <a:r>
              <a:rPr lang="en-US" b="1" i="1" dirty="0" smtClean="0">
                <a:solidFill>
                  <a:srgbClr val="E46C0A"/>
                </a:solidFill>
              </a:rPr>
              <a:t>canonical</a:t>
            </a:r>
            <a:r>
              <a:rPr lang="en-US" dirty="0" smtClean="0">
                <a:solidFill>
                  <a:srgbClr val="E46C0A"/>
                </a:solidFill>
              </a:rPr>
              <a:t> </a:t>
            </a:r>
            <a:r>
              <a:rPr lang="en-US" dirty="0" smtClean="0"/>
              <a:t>hostname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Email: </a:t>
            </a:r>
            <a:r>
              <a:rPr lang="en-US" dirty="0" smtClean="0"/>
              <a:t>Lookup domain’s mail server by domain name</a:t>
            </a: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Many uses of DNS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08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 smtClean="0"/>
              <a:t>Replica selection: Goals</a:t>
            </a:r>
            <a:endParaRPr lang="en-US" altLang="x-none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x-none" b="1" dirty="0">
                <a:sym typeface="Wingdings" charset="2"/>
              </a:rPr>
              <a:t>Live</a:t>
            </a:r>
            <a:r>
              <a:rPr lang="en-US" altLang="x-none" dirty="0">
                <a:sym typeface="Wingdings" charset="2"/>
              </a:rPr>
              <a:t> server</a:t>
            </a:r>
          </a:p>
          <a:p>
            <a:pPr lvl="1"/>
            <a:r>
              <a:rPr lang="en-US" altLang="x-none" dirty="0">
                <a:sym typeface="Wingdings" charset="2"/>
              </a:rPr>
              <a:t>For availability</a:t>
            </a:r>
          </a:p>
          <a:p>
            <a:endParaRPr lang="en-US" altLang="x-none" dirty="0" smtClean="0">
              <a:sym typeface="Wingdings" charset="2"/>
            </a:endParaRPr>
          </a:p>
          <a:p>
            <a:r>
              <a:rPr lang="en-US" altLang="x-none" dirty="0" smtClean="0">
                <a:sym typeface="Wingdings" charset="2"/>
              </a:rPr>
              <a:t>Lowest </a:t>
            </a:r>
            <a:r>
              <a:rPr lang="en-US" altLang="x-none" b="1" dirty="0">
                <a:sym typeface="Wingdings" charset="2"/>
              </a:rPr>
              <a:t>load</a:t>
            </a:r>
          </a:p>
          <a:p>
            <a:pPr lvl="1"/>
            <a:r>
              <a:rPr lang="en-US" altLang="x-none" dirty="0">
                <a:sym typeface="Wingdings" charset="2"/>
              </a:rPr>
              <a:t>To balance load across the servers</a:t>
            </a:r>
          </a:p>
          <a:p>
            <a:endParaRPr lang="en-US" altLang="x-none" dirty="0" smtClean="0">
              <a:sym typeface="Wingdings" charset="2"/>
            </a:endParaRPr>
          </a:p>
          <a:p>
            <a:r>
              <a:rPr lang="en-US" altLang="x-none" b="1" dirty="0" smtClean="0">
                <a:sym typeface="Wingdings" charset="2"/>
              </a:rPr>
              <a:t>Closest</a:t>
            </a:r>
            <a:endParaRPr lang="en-US" altLang="x-none" b="1" dirty="0">
              <a:sym typeface="Wingdings" charset="2"/>
            </a:endParaRPr>
          </a:p>
          <a:p>
            <a:pPr lvl="1"/>
            <a:r>
              <a:rPr lang="en-US" altLang="x-none" dirty="0">
                <a:sym typeface="Wingdings" charset="2"/>
              </a:rPr>
              <a:t>Nearest geographically, or in round-trip time</a:t>
            </a:r>
          </a:p>
          <a:p>
            <a:endParaRPr lang="en-US" altLang="x-none" dirty="0" smtClean="0">
              <a:sym typeface="Wingdings" charset="2"/>
            </a:endParaRPr>
          </a:p>
          <a:p>
            <a:r>
              <a:rPr lang="en-US" altLang="x-none" dirty="0" smtClean="0">
                <a:sym typeface="Wingdings" charset="2"/>
              </a:rPr>
              <a:t>Best </a:t>
            </a:r>
            <a:r>
              <a:rPr lang="en-US" altLang="x-none" b="1" dirty="0">
                <a:sym typeface="Wingdings" charset="2"/>
              </a:rPr>
              <a:t>performance</a:t>
            </a:r>
          </a:p>
          <a:p>
            <a:pPr lvl="1"/>
            <a:r>
              <a:rPr lang="en-US" altLang="x-none" dirty="0">
                <a:sym typeface="Wingdings" charset="2"/>
              </a:rPr>
              <a:t>Throughput, latency, </a:t>
            </a:r>
            <a:r>
              <a:rPr lang="en-US" altLang="x-none" dirty="0" smtClean="0">
                <a:sym typeface="Wingdings" charset="2"/>
              </a:rPr>
              <a:t>reliability…</a:t>
            </a:r>
            <a:endParaRPr lang="en-US" altLang="x-none" dirty="0">
              <a:sym typeface="Wingdings" charset="2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07413" y="1756410"/>
            <a:ext cx="5236537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  <a:miter lim="800000"/>
            <a:headEnd/>
            <a:tailEnd/>
          </a:ln>
          <a:effectLst>
            <a:outerShdw blurRad="50800" dist="76201" dir="2700000" rotWithShape="0">
              <a:srgbClr val="000000">
                <a:alpha val="42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Times New Roman" pitchFamily="-84" charset="0"/>
                <a:cs typeface="Calibri"/>
              </a:rPr>
              <a:t>Requires continuous monitoring of liveness, load, and performance</a:t>
            </a:r>
          </a:p>
        </p:txBody>
      </p:sp>
    </p:spTree>
    <p:extLst>
      <p:ext uri="{BB962C8B-B14F-4D97-AF65-F5344CB8AC3E}">
        <p14:creationId xmlns:p14="http://schemas.microsoft.com/office/powerpoint/2010/main" val="102356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x-none" dirty="0" smtClean="0"/>
              <a:t>Distributed servers</a:t>
            </a:r>
          </a:p>
          <a:p>
            <a:pPr lvl="1"/>
            <a:r>
              <a:rPr lang="en-US" altLang="x-none" dirty="0" smtClean="0"/>
              <a:t>Servers: ~100,000</a:t>
            </a:r>
          </a:p>
          <a:p>
            <a:pPr lvl="1"/>
            <a:r>
              <a:rPr lang="en-US" altLang="x-none" dirty="0" smtClean="0"/>
              <a:t>Networks: ~1,000</a:t>
            </a:r>
          </a:p>
          <a:p>
            <a:pPr lvl="1"/>
            <a:r>
              <a:rPr lang="en-US" altLang="x-none" dirty="0" smtClean="0"/>
              <a:t>Countries: ~70</a:t>
            </a:r>
          </a:p>
          <a:p>
            <a:endParaRPr lang="en-US" altLang="x-none" dirty="0" smtClean="0"/>
          </a:p>
          <a:p>
            <a:endParaRPr lang="en-US" altLang="x-none" dirty="0" smtClean="0"/>
          </a:p>
          <a:p>
            <a:r>
              <a:rPr lang="en-US" altLang="x-none" dirty="0" smtClean="0"/>
              <a:t>Many customers</a:t>
            </a:r>
          </a:p>
          <a:p>
            <a:pPr lvl="1"/>
            <a:r>
              <a:rPr lang="en-US" altLang="x-none" dirty="0" smtClean="0"/>
              <a:t>Apple, BBC, FOX, GM IBM, MTV, NASA, NBC, NFL, NPR, Puma, Red Bull, Rutgers, SAP, …</a:t>
            </a:r>
            <a:endParaRPr lang="en-US" altLang="x-none" dirty="0"/>
          </a:p>
        </p:txBody>
      </p:sp>
      <p:sp>
        <p:nvSpPr>
          <p:cNvPr id="43012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x-none" smtClean="0"/>
              <a:t>Client requests</a:t>
            </a:r>
          </a:p>
          <a:p>
            <a:pPr lvl="1"/>
            <a:r>
              <a:rPr lang="en-US" altLang="x-none" smtClean="0"/>
              <a:t>20+M per second</a:t>
            </a:r>
          </a:p>
          <a:p>
            <a:pPr lvl="1"/>
            <a:r>
              <a:rPr lang="en-US" altLang="x-none" smtClean="0"/>
              <a:t>Half in the top </a:t>
            </a:r>
            <a:br>
              <a:rPr lang="en-US" altLang="x-none" smtClean="0"/>
            </a:br>
            <a:r>
              <a:rPr lang="en-US" altLang="x-none" smtClean="0"/>
              <a:t>45 networks</a:t>
            </a:r>
          </a:p>
          <a:p>
            <a:pPr lvl="1"/>
            <a:r>
              <a:rPr lang="en-US" altLang="x-none" smtClean="0"/>
              <a:t>20% of all Web traffic worldwide</a:t>
            </a:r>
          </a:p>
          <a:p>
            <a:endParaRPr lang="en-US" altLang="x-none"/>
          </a:p>
        </p:txBody>
      </p:sp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 smtClean="0"/>
              <a:t>Akamai statistics</a:t>
            </a:r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91954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403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4038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4039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2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 dirty="0">
                <a:solidFill>
                  <a:srgbClr val="000000"/>
                </a:solidFill>
                <a:latin typeface="Arial" charset="0"/>
              </a:rPr>
              <a:t>DNS </a:t>
            </a:r>
            <a:r>
              <a:rPr lang="en-US" altLang="x-none" sz="1800" dirty="0" smtClean="0">
                <a:solidFill>
                  <a:srgbClr val="000000"/>
                </a:solidFill>
                <a:latin typeface="Arial" charset="0"/>
              </a:rPr>
              <a:t>TLD server</a:t>
            </a:r>
            <a:endParaRPr lang="en-US" altLang="x-none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043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44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45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4046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4047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8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50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4051" name="Rectangle 45"/>
          <p:cNvSpPr>
            <a:spLocks noChangeArrowheads="1"/>
          </p:cNvSpPr>
          <p:nvPr/>
        </p:nvSpPr>
        <p:spPr bwMode="auto">
          <a:xfrm>
            <a:off x="381000" y="2743200"/>
            <a:ext cx="91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index.html</a:t>
            </a:r>
          </a:p>
        </p:txBody>
      </p:sp>
      <p:sp>
        <p:nvSpPr>
          <p:cNvPr id="44053" name="Rectangle 46"/>
          <p:cNvSpPr>
            <a:spLocks noChangeArrowheads="1"/>
          </p:cNvSpPr>
          <p:nvPr/>
        </p:nvSpPr>
        <p:spPr bwMode="auto">
          <a:xfrm>
            <a:off x="1418279" y="3098844"/>
            <a:ext cx="269269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 dirty="0" err="1" smtClean="0">
                <a:solidFill>
                  <a:srgbClr val="FF0000"/>
                </a:solidFill>
                <a:latin typeface="Arial" charset="0"/>
              </a:rPr>
              <a:t>cache.cnn.com</a:t>
            </a:r>
            <a:r>
              <a:rPr lang="en-US" altLang="x-none" sz="1800" dirty="0" smtClean="0">
                <a:solidFill>
                  <a:srgbClr val="FF0000"/>
                </a:solidFill>
                <a:latin typeface="Arial" charset="0"/>
              </a:rPr>
              <a:t>/</a:t>
            </a:r>
            <a:r>
              <a:rPr lang="en-US" altLang="x-none" sz="1800" dirty="0" err="1" smtClean="0">
                <a:solidFill>
                  <a:srgbClr val="FF0000"/>
                </a:solidFill>
                <a:latin typeface="Arial" charset="0"/>
              </a:rPr>
              <a:t>foo.jpg</a:t>
            </a:r>
            <a:endParaRPr lang="en-US" altLang="x-none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4054" name="TextBox 54"/>
          <p:cNvSpPr txBox="1">
            <a:spLocks noChangeArrowheads="1"/>
          </p:cNvSpPr>
          <p:nvPr/>
        </p:nvSpPr>
        <p:spPr bwMode="auto">
          <a:xfrm>
            <a:off x="479425" y="3943350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FF0000"/>
                </a:solidFill>
                <a:latin typeface="Calibri" charset="0"/>
              </a:rPr>
              <a:t>HTTP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405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6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406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6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406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406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4067" name="TextBox 49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142976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608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6086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6087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8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9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0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46091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2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3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6094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6095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6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6100" name="Rectangle 46"/>
          <p:cNvSpPr>
            <a:spLocks noChangeArrowheads="1"/>
          </p:cNvSpPr>
          <p:nvPr/>
        </p:nvSpPr>
        <p:spPr bwMode="auto">
          <a:xfrm>
            <a:off x="1524000" y="24384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lookup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cache.cnn.com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61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610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10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6111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12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13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6114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6115" name="Rectangle 46"/>
          <p:cNvSpPr>
            <a:spLocks noChangeArrowheads="1"/>
          </p:cNvSpPr>
          <p:nvPr/>
        </p:nvSpPr>
        <p:spPr bwMode="auto">
          <a:xfrm>
            <a:off x="2590800" y="3886200"/>
            <a:ext cx="1600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ALIAS: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g.akamai.net</a:t>
            </a:r>
          </a:p>
        </p:txBody>
      </p:sp>
      <p:sp>
        <p:nvSpPr>
          <p:cNvPr id="46116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6117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6118" name="TextBox 47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88183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813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8134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8135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6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7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8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48139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40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41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8142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8143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4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814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481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815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815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59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8160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1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2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8163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8164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5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6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48167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48168" name="Rectangle 46"/>
          <p:cNvSpPr>
            <a:spLocks noChangeArrowheads="1"/>
          </p:cNvSpPr>
          <p:nvPr/>
        </p:nvSpPr>
        <p:spPr bwMode="auto">
          <a:xfrm>
            <a:off x="2819400" y="41910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ALIAS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a73.g.akamai.net</a:t>
            </a:r>
          </a:p>
        </p:txBody>
      </p:sp>
      <p:sp>
        <p:nvSpPr>
          <p:cNvPr id="48169" name="Rectangle 46"/>
          <p:cNvSpPr>
            <a:spLocks noChangeArrowheads="1"/>
          </p:cNvSpPr>
          <p:nvPr/>
        </p:nvSpPr>
        <p:spPr bwMode="auto">
          <a:xfrm>
            <a:off x="4343400" y="23622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lookup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g.akamai.net</a:t>
            </a:r>
          </a:p>
        </p:txBody>
      </p:sp>
      <p:sp>
        <p:nvSpPr>
          <p:cNvPr id="48170" name="TextBox 57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94841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017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0182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0183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4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5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6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0187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8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9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0190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0191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92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3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0194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01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6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019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020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207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0208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09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0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0211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0212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3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4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0215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0216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7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8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0219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0220" name="Rectangle 46"/>
          <p:cNvSpPr>
            <a:spLocks noChangeArrowheads="1"/>
          </p:cNvSpPr>
          <p:nvPr/>
        </p:nvSpPr>
        <p:spPr bwMode="auto">
          <a:xfrm rot="-900000">
            <a:off x="2168525" y="4527550"/>
            <a:ext cx="27908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a73.g.akamai.net</a:t>
            </a:r>
          </a:p>
        </p:txBody>
      </p:sp>
      <p:sp>
        <p:nvSpPr>
          <p:cNvPr id="50221" name="Rectangle 46"/>
          <p:cNvSpPr>
            <a:spLocks noChangeArrowheads="1"/>
          </p:cNvSpPr>
          <p:nvPr/>
        </p:nvSpPr>
        <p:spPr bwMode="auto">
          <a:xfrm>
            <a:off x="3048000" y="50292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Address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1.2.3.4</a:t>
            </a:r>
          </a:p>
        </p:txBody>
      </p:sp>
      <p:sp>
        <p:nvSpPr>
          <p:cNvPr id="50222" name="TextBox 55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140274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222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2230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2231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2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3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4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2235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6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7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2238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2239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0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1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2242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224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4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22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225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55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2256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57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58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2259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2260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1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2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2263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2264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5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6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2267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2268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9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2270" name="Rectangle 45"/>
          <p:cNvSpPr>
            <a:spLocks noChangeArrowheads="1"/>
          </p:cNvSpPr>
          <p:nvPr/>
        </p:nvSpPr>
        <p:spPr bwMode="auto">
          <a:xfrm>
            <a:off x="1828800" y="58674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/foo.jpg</a:t>
            </a:r>
          </a:p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Host: cache.cnn.com</a:t>
            </a:r>
          </a:p>
        </p:txBody>
      </p:sp>
      <p:sp>
        <p:nvSpPr>
          <p:cNvPr id="52271" name="TextBox 57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553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427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4278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4279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0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1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2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4283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284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285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4286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4287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8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9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4290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429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92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42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430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3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03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4304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5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6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4307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4308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9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0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4311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4312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3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4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4315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4316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7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4318" name="Rectangle 45"/>
          <p:cNvSpPr>
            <a:spLocks noChangeArrowheads="1"/>
          </p:cNvSpPr>
          <p:nvPr/>
        </p:nvSpPr>
        <p:spPr bwMode="auto">
          <a:xfrm>
            <a:off x="1828800" y="58674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/foo.jpg</a:t>
            </a:r>
          </a:p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Host: cache.cnn.com</a:t>
            </a:r>
          </a:p>
        </p:txBody>
      </p:sp>
      <p:sp>
        <p:nvSpPr>
          <p:cNvPr id="54319" name="Rectangle 37"/>
          <p:cNvSpPr>
            <a:spLocks noChangeArrowheads="1"/>
          </p:cNvSpPr>
          <p:nvPr/>
        </p:nvSpPr>
        <p:spPr bwMode="auto">
          <a:xfrm>
            <a:off x="2438400" y="266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  <p:cxnSp>
        <p:nvCxnSpPr>
          <p:cNvPr id="54320" name="AutoShape 47"/>
          <p:cNvCxnSpPr>
            <a:cxnSpLocks noChangeShapeType="1"/>
          </p:cNvCxnSpPr>
          <p:nvPr/>
        </p:nvCxnSpPr>
        <p:spPr bwMode="auto">
          <a:xfrm>
            <a:off x="1828800" y="2247900"/>
            <a:ext cx="3886200" cy="32385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21" name="AutoShape 48"/>
          <p:cNvCxnSpPr>
            <a:cxnSpLocks noChangeShapeType="1"/>
          </p:cNvCxnSpPr>
          <p:nvPr/>
        </p:nvCxnSpPr>
        <p:spPr bwMode="auto">
          <a:xfrm>
            <a:off x="1752600" y="2438400"/>
            <a:ext cx="3886200" cy="32004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322" name="Rectangle 49"/>
          <p:cNvSpPr>
            <a:spLocks noChangeArrowheads="1"/>
          </p:cNvSpPr>
          <p:nvPr/>
        </p:nvSpPr>
        <p:spPr bwMode="auto">
          <a:xfrm>
            <a:off x="3048000" y="2362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  <p:sp>
        <p:nvSpPr>
          <p:cNvPr id="54323" name="Rectangle 50"/>
          <p:cNvSpPr>
            <a:spLocks noChangeArrowheads="1"/>
          </p:cNvSpPr>
          <p:nvPr/>
        </p:nvSpPr>
        <p:spPr bwMode="auto">
          <a:xfrm>
            <a:off x="1752600" y="1905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foo.jpg</a:t>
            </a:r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2667000"/>
            <a:ext cx="620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26" name="TextBox 64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14746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3783E-6 4.18459E-6 C 0.05779 0.0451 0.11559 0.09044 0.14613 0.14619 C 0.17668 0.20217 0.13277 0.27527 0.18344 0.33587 C 0.23412 0.39648 0.34224 0.45338 0.45071 0.51052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27" y="255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632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6326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6327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8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9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0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6331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32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33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6334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6335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6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7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6338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633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40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634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63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5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51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6352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3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4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6355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6356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7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8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6359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6360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1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2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6363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6364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5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6366" name="Rectangle 37"/>
          <p:cNvSpPr>
            <a:spLocks noChangeArrowheads="1"/>
          </p:cNvSpPr>
          <p:nvPr/>
        </p:nvSpPr>
        <p:spPr bwMode="auto">
          <a:xfrm>
            <a:off x="2438400" y="266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  <p:cxnSp>
        <p:nvCxnSpPr>
          <p:cNvPr id="56367" name="AutoShape 47"/>
          <p:cNvCxnSpPr>
            <a:cxnSpLocks noChangeShapeType="1"/>
          </p:cNvCxnSpPr>
          <p:nvPr/>
        </p:nvCxnSpPr>
        <p:spPr bwMode="auto">
          <a:xfrm>
            <a:off x="1828800" y="2247900"/>
            <a:ext cx="3886200" cy="32385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68" name="AutoShape 48"/>
          <p:cNvCxnSpPr>
            <a:cxnSpLocks noChangeShapeType="1"/>
          </p:cNvCxnSpPr>
          <p:nvPr/>
        </p:nvCxnSpPr>
        <p:spPr bwMode="auto">
          <a:xfrm>
            <a:off x="1752600" y="2438400"/>
            <a:ext cx="3886200" cy="32004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69" name="Rectangle 49"/>
          <p:cNvSpPr>
            <a:spLocks noChangeArrowheads="1"/>
          </p:cNvSpPr>
          <p:nvPr/>
        </p:nvSpPr>
        <p:spPr bwMode="auto">
          <a:xfrm>
            <a:off x="3048000" y="2362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  <p:sp>
        <p:nvSpPr>
          <p:cNvPr id="56370" name="Line 36"/>
          <p:cNvSpPr>
            <a:spLocks noChangeShapeType="1"/>
          </p:cNvSpPr>
          <p:nvPr/>
        </p:nvSpPr>
        <p:spPr bwMode="auto">
          <a:xfrm>
            <a:off x="1752600" y="58674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71" name="Rectangle 44"/>
          <p:cNvSpPr>
            <a:spLocks noChangeArrowheads="1"/>
          </p:cNvSpPr>
          <p:nvPr/>
        </p:nvSpPr>
        <p:spPr bwMode="auto">
          <a:xfrm>
            <a:off x="4343400" y="58674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  <p:pic>
        <p:nvPicPr>
          <p:cNvPr id="56372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73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9800"/>
            <a:ext cx="620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74" name="TextBox 64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104951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837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Works: Cache Hit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8374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8375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6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7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8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8379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80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81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8382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8383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84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838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838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839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83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99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8400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1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2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8403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8404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5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8406" name="Line 36"/>
          <p:cNvSpPr>
            <a:spLocks noChangeShapeType="1"/>
          </p:cNvSpPr>
          <p:nvPr/>
        </p:nvSpPr>
        <p:spPr bwMode="auto">
          <a:xfrm>
            <a:off x="1752600" y="58674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7" name="Rectangle 44"/>
          <p:cNvSpPr>
            <a:spLocks noChangeArrowheads="1"/>
          </p:cNvSpPr>
          <p:nvPr/>
        </p:nvSpPr>
        <p:spPr bwMode="auto">
          <a:xfrm>
            <a:off x="4343400" y="58674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pic>
        <p:nvPicPr>
          <p:cNvPr id="58408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409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9800"/>
            <a:ext cx="620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410" name="TextBox 64"/>
          <p:cNvSpPr txBox="1">
            <a:spLocks noChangeArrowheads="1"/>
          </p:cNvSpPr>
          <p:nvPr/>
        </p:nvSpPr>
        <p:spPr bwMode="auto">
          <a:xfrm>
            <a:off x="457200" y="5638800"/>
            <a:ext cx="1368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solidFill>
                  <a:srgbClr val="FF0000"/>
                </a:solidFill>
                <a:latin typeface="Times New Roman" charset="0"/>
              </a:rPr>
              <a:t>End user</a:t>
            </a:r>
          </a:p>
        </p:txBody>
      </p:sp>
    </p:spTree>
    <p:extLst>
      <p:ext uri="{BB962C8B-B14F-4D97-AF65-F5344CB8AC3E}">
        <p14:creationId xmlns:p14="http://schemas.microsoft.com/office/powerpoint/2010/main" val="49490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Original design of the DNS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ct val="80000"/>
              </a:lnSpc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P</a:t>
            </a:r>
            <a:r>
              <a:rPr lang="en-US" sz="2800" dirty="0" smtClean="0">
                <a:latin typeface="Arial"/>
                <a:cs typeface="Arial"/>
              </a:rPr>
              <a:t>er</a:t>
            </a:r>
            <a:r>
              <a:rPr lang="en-US" sz="2800" dirty="0">
                <a:latin typeface="Arial"/>
                <a:cs typeface="Arial"/>
              </a:rPr>
              <a:t>-host </a:t>
            </a:r>
            <a:r>
              <a:rPr lang="en-US" sz="2800" dirty="0" smtClean="0">
                <a:latin typeface="Arial"/>
                <a:cs typeface="Arial"/>
              </a:rPr>
              <a:t>file named </a:t>
            </a:r>
            <a:r>
              <a:rPr lang="en-US" sz="2800" dirty="0">
                <a:latin typeface="Arial" charset="0"/>
                <a:ea typeface="Arial"/>
                <a:cs typeface="Arial"/>
              </a:rPr>
              <a:t>/</a:t>
            </a:r>
            <a:r>
              <a:rPr lang="en-US" sz="2800" dirty="0" err="1">
                <a:latin typeface="Arial" charset="0"/>
                <a:ea typeface="Arial"/>
                <a:cs typeface="Arial"/>
              </a:rPr>
              <a:t>etc</a:t>
            </a:r>
            <a:r>
              <a:rPr lang="en-US" sz="2800" dirty="0">
                <a:latin typeface="Arial" charset="0"/>
                <a:ea typeface="Arial"/>
                <a:cs typeface="Arial"/>
              </a:rPr>
              <a:t>/</a:t>
            </a:r>
            <a:r>
              <a:rPr lang="en-US" sz="2800" dirty="0" smtClean="0">
                <a:latin typeface="Arial" charset="0"/>
                <a:ea typeface="Arial"/>
                <a:cs typeface="Arial"/>
              </a:rPr>
              <a:t>hosts</a:t>
            </a:r>
            <a:endParaRPr lang="en-US" sz="2800" dirty="0">
              <a:latin typeface="Arial"/>
              <a:cs typeface="Arial"/>
            </a:endParaRPr>
          </a:p>
          <a:p>
            <a:pPr lvl="1">
              <a:lnSpc>
                <a:spcPct val="80000"/>
              </a:lnSpc>
            </a:pPr>
            <a:r>
              <a:rPr lang="en-US" sz="2800" spc="-150" dirty="0">
                <a:latin typeface="Arial"/>
                <a:ea typeface="Arial"/>
                <a:cs typeface="Arial"/>
              </a:rPr>
              <a:t>Flat </a:t>
            </a:r>
            <a:r>
              <a:rPr lang="en-US" sz="2800" spc="-150" dirty="0" smtClean="0">
                <a:latin typeface="Arial"/>
                <a:ea typeface="Arial"/>
                <a:cs typeface="Arial"/>
              </a:rPr>
              <a:t>namespace: each </a:t>
            </a:r>
            <a:r>
              <a:rPr lang="en-US" sz="2800" b="1" spc="-150" dirty="0" smtClean="0">
                <a:latin typeface="Arial"/>
                <a:ea typeface="Arial"/>
                <a:cs typeface="Arial"/>
              </a:rPr>
              <a:t>line</a:t>
            </a:r>
            <a:r>
              <a:rPr lang="en-US" sz="2800" spc="-150" dirty="0" smtClean="0">
                <a:latin typeface="Arial"/>
                <a:ea typeface="Arial"/>
                <a:cs typeface="Arial"/>
              </a:rPr>
              <a:t> </a:t>
            </a:r>
            <a:r>
              <a:rPr lang="en-US" b="1" spc="-150" dirty="0" smtClean="0">
                <a:latin typeface="Arial"/>
                <a:ea typeface="Arial"/>
                <a:cs typeface="Arial"/>
              </a:rPr>
              <a:t>=</a:t>
            </a:r>
            <a:r>
              <a:rPr lang="en-US" spc="-150" dirty="0" smtClean="0">
                <a:latin typeface="Arial"/>
                <a:ea typeface="Arial"/>
                <a:cs typeface="Arial"/>
              </a:rPr>
              <a:t> </a:t>
            </a:r>
            <a:r>
              <a:rPr lang="en-US" sz="2800" b="1" spc="-150" dirty="0" smtClean="0">
                <a:latin typeface="Arial"/>
                <a:ea typeface="Arial"/>
                <a:cs typeface="Arial"/>
              </a:rPr>
              <a:t>IP address &amp; DNS name</a:t>
            </a:r>
            <a:endParaRPr lang="en-US" sz="2800" b="1" spc="-150" dirty="0">
              <a:latin typeface="Arial"/>
              <a:ea typeface="Arial"/>
              <a:cs typeface="Arial"/>
            </a:endParaRPr>
          </a:p>
          <a:p>
            <a:pPr lvl="1">
              <a:lnSpc>
                <a:spcPct val="80000"/>
              </a:lnSpc>
            </a:pPr>
            <a:r>
              <a:rPr lang="en-US" sz="2800" dirty="0" smtClean="0">
                <a:latin typeface="Arial"/>
                <a:ea typeface="Arial"/>
                <a:cs typeface="Arial"/>
              </a:rPr>
              <a:t>SRI </a:t>
            </a:r>
            <a:r>
              <a:rPr lang="en-US" sz="2800" dirty="0">
                <a:latin typeface="Arial"/>
                <a:ea typeface="Arial"/>
                <a:cs typeface="Arial"/>
              </a:rPr>
              <a:t>(Menlo </a:t>
            </a:r>
            <a:r>
              <a:rPr lang="en-US" sz="2800" dirty="0" smtClean="0">
                <a:latin typeface="Arial"/>
                <a:ea typeface="Arial"/>
                <a:cs typeface="Arial"/>
              </a:rPr>
              <a:t>Park, California) kept the </a:t>
            </a:r>
            <a:r>
              <a:rPr lang="en-US" sz="2800" dirty="0">
                <a:latin typeface="Arial"/>
                <a:ea typeface="Arial"/>
                <a:cs typeface="Arial"/>
              </a:rPr>
              <a:t>master copy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>
                <a:latin typeface="Arial"/>
                <a:ea typeface="Arial"/>
                <a:cs typeface="Arial"/>
              </a:rPr>
              <a:t>Everyone else downloads regularly</a:t>
            </a:r>
          </a:p>
          <a:p>
            <a:pPr marL="0" indent="0">
              <a:lnSpc>
                <a:spcPct val="80000"/>
              </a:lnSpc>
              <a:buNone/>
            </a:pPr>
            <a:endParaRPr lang="en-US" dirty="0">
              <a:latin typeface="Arial"/>
              <a:ea typeface="Arial"/>
              <a:cs typeface="Arial"/>
            </a:endParaRPr>
          </a:p>
          <a:p>
            <a:pPr>
              <a:lnSpc>
                <a:spcPct val="80000"/>
              </a:lnSpc>
            </a:pPr>
            <a:r>
              <a:rPr lang="en-US" b="1" dirty="0" smtClean="0">
                <a:solidFill>
                  <a:srgbClr val="FF0000"/>
                </a:solidFill>
                <a:latin typeface="Arial"/>
                <a:cs typeface="Arial"/>
              </a:rPr>
              <a:t>But, a single server doesn’t scale</a:t>
            </a:r>
            <a:endParaRPr lang="en-US" b="1" dirty="0">
              <a:solidFill>
                <a:srgbClr val="FF0000"/>
              </a:solidFill>
              <a:latin typeface="Arial"/>
              <a:cs typeface="Arial"/>
            </a:endParaRPr>
          </a:p>
          <a:p>
            <a:pPr lvl="1">
              <a:lnSpc>
                <a:spcPct val="80000"/>
              </a:lnSpc>
            </a:pPr>
            <a:r>
              <a:rPr lang="en-US" sz="2800" dirty="0">
                <a:latin typeface="Arial"/>
                <a:ea typeface="Arial"/>
                <a:cs typeface="Arial"/>
              </a:rPr>
              <a:t>Traffic implosion (lookups </a:t>
            </a:r>
            <a:r>
              <a:rPr lang="en-US" sz="2800" dirty="0" smtClean="0">
                <a:latin typeface="Arial"/>
                <a:ea typeface="Arial"/>
                <a:cs typeface="Arial"/>
              </a:rPr>
              <a:t>and </a:t>
            </a:r>
            <a:r>
              <a:rPr lang="en-US" sz="2800" dirty="0">
                <a:latin typeface="Arial"/>
                <a:ea typeface="Arial"/>
                <a:cs typeface="Arial"/>
              </a:rPr>
              <a:t>updates)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latin typeface="Arial"/>
                <a:ea typeface="Arial"/>
                <a:cs typeface="Arial"/>
              </a:rPr>
              <a:t>Single point of </a:t>
            </a:r>
            <a:r>
              <a:rPr lang="en-US" sz="2800" dirty="0" smtClean="0">
                <a:latin typeface="Arial"/>
                <a:ea typeface="Arial"/>
                <a:cs typeface="Arial"/>
              </a:rPr>
              <a:t>failure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2800" dirty="0">
              <a:latin typeface="Arial"/>
              <a:ea typeface="Arial"/>
              <a:cs typeface="Arial"/>
            </a:endParaRPr>
          </a:p>
          <a:p>
            <a:pPr>
              <a:lnSpc>
                <a:spcPct val="80000"/>
              </a:lnSpc>
            </a:pPr>
            <a:r>
              <a:rPr lang="en-US" spc="-100" dirty="0" smtClean="0">
                <a:latin typeface="Arial"/>
                <a:ea typeface="Arial"/>
                <a:cs typeface="Arial"/>
              </a:rPr>
              <a:t>Need a distributed, hierarchical </a:t>
            </a:r>
            <a:r>
              <a:rPr lang="en-US" b="1" spc="-100" dirty="0" smtClean="0">
                <a:solidFill>
                  <a:srgbClr val="0070C0"/>
                </a:solidFill>
                <a:latin typeface="Arial"/>
                <a:ea typeface="Arial"/>
                <a:cs typeface="Arial"/>
              </a:rPr>
              <a:t>collection</a:t>
            </a:r>
            <a:r>
              <a:rPr lang="en-US" spc="-100" dirty="0" smtClean="0">
                <a:solidFill>
                  <a:srgbClr val="0070C0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pc="-100" dirty="0" smtClean="0">
                <a:latin typeface="Arial"/>
                <a:ea typeface="Arial"/>
                <a:cs typeface="Arial"/>
              </a:rPr>
              <a:t>of servers</a:t>
            </a:r>
            <a:endParaRPr lang="en-US" spc="-100" dirty="0">
              <a:latin typeface="Arial"/>
              <a:ea typeface="Arial"/>
              <a:cs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6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Mapping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Equivalence classes of IP addresses</a:t>
            </a:r>
          </a:p>
          <a:p>
            <a:pPr lvl="1"/>
            <a:r>
              <a:rPr lang="en-US" altLang="x-none" dirty="0"/>
              <a:t>IP addresses experiencing similar performance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Quantify how well they connect to each other</a:t>
            </a:r>
          </a:p>
          <a:p>
            <a:endParaRPr lang="en-US" altLang="x-none" dirty="0" smtClean="0"/>
          </a:p>
          <a:p>
            <a:r>
              <a:rPr lang="en-US" altLang="x-none" b="1" dirty="0" smtClean="0">
                <a:solidFill>
                  <a:srgbClr val="0070C0"/>
                </a:solidFill>
              </a:rPr>
              <a:t>Collect </a:t>
            </a:r>
            <a:r>
              <a:rPr lang="en-US" altLang="x-none" b="1" dirty="0">
                <a:solidFill>
                  <a:srgbClr val="0070C0"/>
                </a:solidFill>
              </a:rPr>
              <a:t>and combine </a:t>
            </a:r>
            <a:r>
              <a:rPr lang="en-US" altLang="x-none" dirty="0"/>
              <a:t>measurements</a:t>
            </a:r>
          </a:p>
          <a:p>
            <a:pPr lvl="1"/>
            <a:r>
              <a:rPr lang="en-US" altLang="x-none" dirty="0"/>
              <a:t>Ping, traceroute, BGP routes, server logs</a:t>
            </a:r>
          </a:p>
          <a:p>
            <a:pPr lvl="2"/>
            <a:r>
              <a:rPr lang="en-US" altLang="x-none" i="1" dirty="0" smtClean="0"/>
              <a:t>e.g</a:t>
            </a:r>
            <a:r>
              <a:rPr lang="en-US" altLang="x-none" i="1" dirty="0"/>
              <a:t>.</a:t>
            </a:r>
            <a:r>
              <a:rPr lang="en-US" altLang="x-none" dirty="0"/>
              <a:t>, over 100 TB of logs per days</a:t>
            </a:r>
          </a:p>
          <a:p>
            <a:pPr lvl="1"/>
            <a:r>
              <a:rPr lang="en-US" altLang="x-none" dirty="0"/>
              <a:t>Network latency, loss, </a:t>
            </a:r>
            <a:r>
              <a:rPr lang="en-US" altLang="x-none" dirty="0" smtClean="0"/>
              <a:t>throughput, and </a:t>
            </a:r>
            <a:r>
              <a:rPr lang="en-US" altLang="x-none" dirty="0"/>
              <a:t>connectivity</a:t>
            </a:r>
          </a:p>
          <a:p>
            <a:pPr>
              <a:buFont typeface="Arial" charset="0"/>
              <a:buNone/>
            </a:pPr>
            <a:endParaRPr lang="en-US" altLang="x-none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51883A52-25E7-9E43-A7E3-8ED32CA8BE52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50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39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 smtClean="0"/>
              <a:t>Routing client requests with the map</a:t>
            </a:r>
            <a:endParaRPr lang="en-US" alt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Map</a:t>
            </a:r>
            <a:r>
              <a:rPr lang="en-US" altLang="x-none" dirty="0">
                <a:solidFill>
                  <a:srgbClr val="0070C0"/>
                </a:solidFill>
              </a:rPr>
              <a:t> </a:t>
            </a:r>
            <a:r>
              <a:rPr lang="en-US" altLang="x-none" dirty="0"/>
              <a:t>each </a:t>
            </a:r>
            <a:r>
              <a:rPr lang="en-US" altLang="x-none" b="1" dirty="0"/>
              <a:t>IP class </a:t>
            </a:r>
            <a:r>
              <a:rPr lang="en-US" altLang="x-none" dirty="0"/>
              <a:t>to a preferred </a:t>
            </a:r>
            <a:r>
              <a:rPr lang="en-US" altLang="x-none" b="1" dirty="0"/>
              <a:t>server cluster</a:t>
            </a:r>
          </a:p>
          <a:p>
            <a:pPr lvl="1"/>
            <a:r>
              <a:rPr lang="en-US" altLang="x-none" dirty="0"/>
              <a:t>Based on performance, cluster health, etc.</a:t>
            </a:r>
          </a:p>
          <a:p>
            <a:pPr lvl="1">
              <a:spcAft>
                <a:spcPts val="1800"/>
              </a:spcAft>
            </a:pPr>
            <a:r>
              <a:rPr lang="en-US" altLang="x-none" dirty="0"/>
              <a:t>Updated roughly every </a:t>
            </a:r>
            <a:r>
              <a:rPr lang="en-US" altLang="x-none" dirty="0" smtClean="0"/>
              <a:t>minute</a:t>
            </a:r>
          </a:p>
          <a:p>
            <a:pPr lvl="2">
              <a:spcAft>
                <a:spcPts val="1800"/>
              </a:spcAft>
            </a:pPr>
            <a:r>
              <a:rPr lang="en-US" altLang="x-none" b="1" dirty="0" smtClean="0">
                <a:solidFill>
                  <a:srgbClr val="0070C0"/>
                </a:solidFill>
              </a:rPr>
              <a:t>Short, 60-sec DNS TTLs </a:t>
            </a:r>
            <a:r>
              <a:rPr lang="en-US" altLang="x-none" dirty="0" smtClean="0"/>
              <a:t>in Akamai regional DNS accomplish this</a:t>
            </a:r>
            <a:endParaRPr lang="en-US" altLang="x-none" dirty="0"/>
          </a:p>
          <a:p>
            <a:endParaRPr lang="en-US" altLang="x-none" dirty="0" smtClean="0"/>
          </a:p>
          <a:p>
            <a:r>
              <a:rPr lang="en-US" altLang="x-none" dirty="0" smtClean="0"/>
              <a:t>Map</a:t>
            </a:r>
            <a:r>
              <a:rPr lang="en-US" altLang="x-none" dirty="0" smtClean="0">
                <a:solidFill>
                  <a:srgbClr val="0070C0"/>
                </a:solidFill>
              </a:rPr>
              <a:t> </a:t>
            </a:r>
            <a:r>
              <a:rPr lang="en-US" altLang="x-none" dirty="0"/>
              <a:t>client request to a server in the cluster</a:t>
            </a:r>
          </a:p>
          <a:p>
            <a:pPr lvl="1"/>
            <a:r>
              <a:rPr lang="en-US" altLang="x-none" b="1" dirty="0"/>
              <a:t>Load balancer </a:t>
            </a:r>
            <a:r>
              <a:rPr lang="en-US" altLang="x-none" dirty="0"/>
              <a:t>selects a specific server</a:t>
            </a:r>
          </a:p>
          <a:p>
            <a:pPr lvl="1"/>
            <a:r>
              <a:rPr lang="en-US" altLang="x-none" i="1" dirty="0" smtClean="0"/>
              <a:t>e.g</a:t>
            </a:r>
            <a:r>
              <a:rPr lang="en-US" altLang="x-none" i="1" dirty="0"/>
              <a:t>.</a:t>
            </a:r>
            <a:r>
              <a:rPr lang="en-US" altLang="x-none" dirty="0"/>
              <a:t>, to </a:t>
            </a:r>
            <a:r>
              <a:rPr lang="en-US" altLang="x-none" b="1" dirty="0"/>
              <a:t>maximize</a:t>
            </a:r>
            <a:r>
              <a:rPr lang="en-US" altLang="x-none" dirty="0"/>
              <a:t> the </a:t>
            </a:r>
            <a:r>
              <a:rPr lang="en-US" altLang="x-none" b="1" dirty="0">
                <a:solidFill>
                  <a:srgbClr val="00B050"/>
                </a:solidFill>
              </a:rPr>
              <a:t>cache hit rate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CC0E125-6C53-3B49-B8CA-EB9FD381D1BF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51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34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Adapting to </a:t>
            </a:r>
            <a:r>
              <a:rPr lang="en-US" altLang="x-none" dirty="0" smtClean="0"/>
              <a:t>failures</a:t>
            </a:r>
            <a:endParaRPr lang="en-US" altLang="x-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x-none" dirty="0"/>
              <a:t>Failing </a:t>
            </a:r>
            <a:r>
              <a:rPr lang="en-US" altLang="x-none" b="1" dirty="0"/>
              <a:t>hard drive </a:t>
            </a:r>
            <a:r>
              <a:rPr lang="en-US" altLang="x-none" dirty="0"/>
              <a:t>on a server</a:t>
            </a:r>
          </a:p>
          <a:p>
            <a:pPr lvl="1">
              <a:spcAft>
                <a:spcPts val="600"/>
              </a:spcAft>
            </a:pPr>
            <a:r>
              <a:rPr lang="en-US" altLang="x-none" dirty="0"/>
              <a:t>Suspends after finishing “in progress” requests</a:t>
            </a:r>
          </a:p>
          <a:p>
            <a:endParaRPr lang="en-US" altLang="x-none" dirty="0" smtClean="0"/>
          </a:p>
          <a:p>
            <a:r>
              <a:rPr lang="en-US" altLang="x-none" dirty="0" smtClean="0"/>
              <a:t>Failed </a:t>
            </a:r>
            <a:r>
              <a:rPr lang="en-US" altLang="x-none" b="1" dirty="0"/>
              <a:t>server</a:t>
            </a:r>
          </a:p>
          <a:p>
            <a:pPr lvl="1"/>
            <a:r>
              <a:rPr lang="en-US" altLang="x-none" dirty="0"/>
              <a:t>Another server takes over for the IP address</a:t>
            </a:r>
          </a:p>
          <a:p>
            <a:pPr lvl="1">
              <a:spcAft>
                <a:spcPts val="600"/>
              </a:spcAft>
            </a:pPr>
            <a:r>
              <a:rPr lang="en-US" altLang="x-none" dirty="0"/>
              <a:t>Low-level map updated </a:t>
            </a:r>
            <a:r>
              <a:rPr lang="en-US" altLang="x-none" b="1" dirty="0" smtClean="0">
                <a:solidFill>
                  <a:srgbClr val="00B050"/>
                </a:solidFill>
              </a:rPr>
              <a:t>quickly</a:t>
            </a:r>
            <a:r>
              <a:rPr lang="en-US" altLang="x-none" dirty="0" smtClean="0">
                <a:solidFill>
                  <a:srgbClr val="00B050"/>
                </a:solidFill>
              </a:rPr>
              <a:t> </a:t>
            </a:r>
            <a:r>
              <a:rPr lang="en-US" altLang="x-none" dirty="0" smtClean="0"/>
              <a:t>(load balancer)</a:t>
            </a:r>
            <a:endParaRPr lang="en-US" altLang="x-none" dirty="0"/>
          </a:p>
          <a:p>
            <a:endParaRPr lang="en-US" altLang="x-none" dirty="0" smtClean="0"/>
          </a:p>
          <a:p>
            <a:r>
              <a:rPr lang="en-US" altLang="x-none" dirty="0" smtClean="0"/>
              <a:t>Failed </a:t>
            </a:r>
            <a:r>
              <a:rPr lang="en-US" altLang="x-none" b="1" dirty="0" smtClean="0"/>
              <a:t>cluster</a:t>
            </a:r>
            <a:r>
              <a:rPr lang="en-US" altLang="x-none" dirty="0" smtClean="0"/>
              <a:t>, or </a:t>
            </a:r>
            <a:r>
              <a:rPr lang="en-US" altLang="x-none" b="1" dirty="0" smtClean="0"/>
              <a:t>network path</a:t>
            </a:r>
            <a:endParaRPr lang="en-US" altLang="x-none" b="1" dirty="0"/>
          </a:p>
          <a:p>
            <a:pPr lvl="1">
              <a:spcAft>
                <a:spcPts val="600"/>
              </a:spcAft>
            </a:pPr>
            <a:r>
              <a:rPr lang="en-US" altLang="x-none" dirty="0"/>
              <a:t>High-level map updated </a:t>
            </a:r>
            <a:r>
              <a:rPr lang="en-US" altLang="x-none" b="1" dirty="0" smtClean="0">
                <a:solidFill>
                  <a:schemeClr val="accent6">
                    <a:lumMod val="75000"/>
                  </a:schemeClr>
                </a:solidFill>
              </a:rPr>
              <a:t>quickly</a:t>
            </a:r>
            <a:r>
              <a:rPr lang="en-US" altLang="x-none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x-none" dirty="0" smtClean="0"/>
              <a:t>(ping/traceroute)</a:t>
            </a:r>
            <a:endParaRPr lang="en-US" altLang="x-none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09657E24-0932-0C42-B8AE-240DFC5313E7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52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5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 smtClean="0"/>
              <a:t>Take-away points: CDNs</a:t>
            </a:r>
            <a:endParaRPr lang="en-US" altLang="x-none" dirty="0"/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Content distribution is hard</a:t>
            </a:r>
          </a:p>
          <a:p>
            <a:pPr lvl="1"/>
            <a:r>
              <a:rPr lang="en-US" altLang="x-none" dirty="0"/>
              <a:t>Many, diverse, changing objects</a:t>
            </a:r>
          </a:p>
          <a:p>
            <a:pPr lvl="1"/>
            <a:r>
              <a:rPr lang="en-US" altLang="x-none" dirty="0"/>
              <a:t>Clients distributed all over the world</a:t>
            </a:r>
          </a:p>
          <a:p>
            <a:pPr>
              <a:spcAft>
                <a:spcPts val="1200"/>
              </a:spcAft>
            </a:pPr>
            <a:endParaRPr lang="en-US" altLang="x-none" b="1" dirty="0" smtClean="0">
              <a:solidFill>
                <a:srgbClr val="0070C0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x-none" b="1" dirty="0" smtClean="0">
                <a:solidFill>
                  <a:srgbClr val="0070C0"/>
                </a:solidFill>
              </a:rPr>
              <a:t>Moving content to the client </a:t>
            </a:r>
            <a:r>
              <a:rPr lang="en-US" altLang="x-none" dirty="0" smtClean="0"/>
              <a:t>is key</a:t>
            </a:r>
          </a:p>
          <a:p>
            <a:pPr lvl="1">
              <a:spcAft>
                <a:spcPts val="1200"/>
              </a:spcAft>
            </a:pPr>
            <a:r>
              <a:rPr lang="en-US" altLang="x-none" dirty="0" smtClean="0"/>
              <a:t>Reduces latency, improves throughput, reliability</a:t>
            </a:r>
            <a:endParaRPr lang="en-US" altLang="x-none" dirty="0"/>
          </a:p>
          <a:p>
            <a:endParaRPr lang="en-US" altLang="x-none" dirty="0" smtClean="0"/>
          </a:p>
          <a:p>
            <a:r>
              <a:rPr lang="en-US" altLang="x-none" dirty="0" smtClean="0"/>
              <a:t>Content distribution solutions </a:t>
            </a:r>
            <a:r>
              <a:rPr lang="en-US" altLang="x-none" b="1" dirty="0" smtClean="0"/>
              <a:t>evolved:</a:t>
            </a:r>
            <a:endParaRPr lang="en-US" altLang="x-none" b="1" dirty="0"/>
          </a:p>
          <a:p>
            <a:pPr lvl="1"/>
            <a:r>
              <a:rPr lang="en-US" altLang="x-none" dirty="0" smtClean="0"/>
              <a:t>Load balancing, reactive caching, to</a:t>
            </a:r>
            <a:endParaRPr lang="en-US" altLang="x-none" dirty="0"/>
          </a:p>
          <a:p>
            <a:pPr lvl="1"/>
            <a:r>
              <a:rPr lang="en-US" altLang="x-none" dirty="0"/>
              <a:t>Proactive content distribution networks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9A197E0F-AAAC-8647-93CE-C35AF3732BF1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53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9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Friday precept: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Extended office hours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7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wide-area </a:t>
            </a:r>
            <a:r>
              <a:rPr lang="en-US" b="1" dirty="0">
                <a:solidFill>
                  <a:srgbClr val="0070C0"/>
                </a:solidFill>
              </a:rPr>
              <a:t>distributed </a:t>
            </a:r>
            <a:r>
              <a:rPr lang="en-US" b="1" dirty="0" smtClean="0">
                <a:solidFill>
                  <a:srgbClr val="0070C0"/>
                </a:solidFill>
              </a:rPr>
              <a:t>database</a:t>
            </a:r>
          </a:p>
          <a:p>
            <a:endParaRPr lang="en-US" b="1" dirty="0" smtClean="0">
              <a:solidFill>
                <a:srgbClr val="E46C0A"/>
              </a:solidFill>
            </a:endParaRPr>
          </a:p>
          <a:p>
            <a:r>
              <a:rPr lang="en-US" dirty="0" smtClean="0"/>
              <a:t>Goals:</a:t>
            </a:r>
          </a:p>
          <a:p>
            <a:pPr lvl="1"/>
            <a:r>
              <a:rPr lang="en-US" b="1" dirty="0" smtClean="0"/>
              <a:t>Scalability</a:t>
            </a:r>
            <a:r>
              <a:rPr lang="en-US" dirty="0" smtClean="0"/>
              <a:t>; decentralized </a:t>
            </a:r>
            <a:r>
              <a:rPr lang="en-US" dirty="0"/>
              <a:t>maintenance </a:t>
            </a:r>
          </a:p>
          <a:p>
            <a:pPr lvl="1"/>
            <a:r>
              <a:rPr lang="en-US" b="1" dirty="0" smtClean="0"/>
              <a:t>Robustness</a:t>
            </a:r>
            <a:endParaRPr lang="en-US" dirty="0"/>
          </a:p>
          <a:p>
            <a:pPr lvl="1"/>
            <a:r>
              <a:rPr lang="en-US" dirty="0" smtClean="0"/>
              <a:t>Global scope</a:t>
            </a:r>
          </a:p>
          <a:p>
            <a:pPr lvl="2"/>
            <a:r>
              <a:rPr lang="en-US" dirty="0" smtClean="0"/>
              <a:t>Names </a:t>
            </a:r>
            <a:r>
              <a:rPr lang="en-US" dirty="0"/>
              <a:t>mean the same thing </a:t>
            </a:r>
            <a:r>
              <a:rPr lang="en-US" dirty="0" smtClean="0"/>
              <a:t>everywhere</a:t>
            </a:r>
            <a:endParaRPr lang="en-US" dirty="0"/>
          </a:p>
          <a:p>
            <a:pPr lvl="1"/>
            <a:r>
              <a:rPr lang="en-US" dirty="0" smtClean="0"/>
              <a:t>Distributed updates/queries </a:t>
            </a:r>
          </a:p>
          <a:p>
            <a:pPr lvl="1"/>
            <a:r>
              <a:rPr lang="en-US" dirty="0" smtClean="0"/>
              <a:t>Good </a:t>
            </a:r>
            <a:r>
              <a:rPr lang="en-US" b="1" dirty="0" smtClean="0"/>
              <a:t>performance </a:t>
            </a:r>
          </a:p>
          <a:p>
            <a:endParaRPr lang="en-US" dirty="0" smtClean="0"/>
          </a:p>
          <a:p>
            <a:r>
              <a:rPr lang="en-US" dirty="0" smtClean="0"/>
              <a:t>But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don’t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need </a:t>
            </a:r>
            <a:r>
              <a:rPr lang="en-US" dirty="0" smtClean="0"/>
              <a:t>strong </a:t>
            </a:r>
            <a:r>
              <a:rPr lang="en-US" b="1" dirty="0" smtClean="0"/>
              <a:t>consistency</a:t>
            </a:r>
            <a:r>
              <a:rPr lang="en-US" dirty="0" smtClean="0"/>
              <a:t> properties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DNS: Goals and non-goals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41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Domain Name System (DNS)</a:t>
            </a:r>
            <a:endParaRPr lang="en-US" dirty="0"/>
          </a:p>
        </p:txBody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US" b="1" dirty="0" smtClean="0"/>
              <a:t>Hierarchical</a:t>
            </a:r>
            <a:r>
              <a:rPr lang="en-US" dirty="0" smtClean="0"/>
              <a:t> </a:t>
            </a:r>
            <a:r>
              <a:rPr lang="en-US" b="1" dirty="0" smtClean="0"/>
              <a:t>name space </a:t>
            </a:r>
            <a:r>
              <a:rPr lang="en-US" dirty="0" smtClean="0"/>
              <a:t>divided into contiguous sections called </a:t>
            </a:r>
            <a:r>
              <a:rPr lang="en-US" b="1" i="1" dirty="0" smtClean="0">
                <a:solidFill>
                  <a:srgbClr val="E46C0A"/>
                </a:solidFill>
              </a:rPr>
              <a:t>zones</a:t>
            </a:r>
            <a:endParaRPr lang="en-US" dirty="0" smtClean="0"/>
          </a:p>
          <a:p>
            <a:pPr lvl="1">
              <a:lnSpc>
                <a:spcPct val="70000"/>
              </a:lnSpc>
            </a:pPr>
            <a:r>
              <a:rPr lang="en-US" spc="-150" dirty="0" smtClean="0"/>
              <a:t>Zones are distributed over a collection of DNS servers</a:t>
            </a:r>
          </a:p>
          <a:p>
            <a:pPr>
              <a:lnSpc>
                <a:spcPct val="70000"/>
              </a:lnSpc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b="1" dirty="0" smtClean="0"/>
              <a:t>Hierarchy</a:t>
            </a:r>
            <a:r>
              <a:rPr lang="en-US" dirty="0" smtClean="0"/>
              <a:t> of DNS </a:t>
            </a:r>
            <a:r>
              <a:rPr lang="en-US" b="1" dirty="0" smtClean="0"/>
              <a:t>servers</a:t>
            </a:r>
            <a:r>
              <a:rPr lang="en-US" dirty="0" smtClean="0"/>
              <a:t>:</a:t>
            </a:r>
          </a:p>
          <a:p>
            <a:pPr lvl="1">
              <a:lnSpc>
                <a:spcPct val="70000"/>
              </a:lnSpc>
            </a:pPr>
            <a:r>
              <a:rPr lang="en-US" sz="2800" b="1" i="1" dirty="0" smtClean="0">
                <a:solidFill>
                  <a:srgbClr val="E46C0A"/>
                </a:solidFill>
              </a:rPr>
              <a:t>Root</a:t>
            </a:r>
            <a:r>
              <a:rPr lang="en-US" sz="2800" dirty="0" smtClean="0">
                <a:solidFill>
                  <a:srgbClr val="E46C0A"/>
                </a:solidFill>
              </a:rPr>
              <a:t> </a:t>
            </a:r>
            <a:r>
              <a:rPr lang="en-US" sz="2800" dirty="0" smtClean="0"/>
              <a:t>servers</a:t>
            </a:r>
            <a:r>
              <a:rPr lang="en-US" sz="2800" dirty="0" smtClean="0">
                <a:solidFill>
                  <a:srgbClr val="1F497D"/>
                </a:solidFill>
              </a:rPr>
              <a:t> </a:t>
            </a:r>
            <a:r>
              <a:rPr lang="en-US" sz="2800" dirty="0" smtClean="0"/>
              <a:t>(identity hardwired into other servers)</a:t>
            </a:r>
          </a:p>
          <a:p>
            <a:pPr lvl="1">
              <a:lnSpc>
                <a:spcPct val="70000"/>
              </a:lnSpc>
            </a:pPr>
            <a:r>
              <a:rPr lang="en-US" sz="2800" b="1" i="1" dirty="0" smtClean="0">
                <a:solidFill>
                  <a:srgbClr val="E46C0A"/>
                </a:solidFill>
              </a:rPr>
              <a:t>Top-level domain (TLD) </a:t>
            </a:r>
            <a:r>
              <a:rPr lang="en-US" sz="2800" dirty="0" smtClean="0"/>
              <a:t>servers</a:t>
            </a:r>
          </a:p>
          <a:p>
            <a:pPr lvl="1">
              <a:lnSpc>
                <a:spcPct val="70000"/>
              </a:lnSpc>
            </a:pPr>
            <a:r>
              <a:rPr lang="en-US" sz="2800" b="1" i="1" dirty="0" smtClean="0">
                <a:solidFill>
                  <a:srgbClr val="E46C0A"/>
                </a:solidFill>
              </a:rPr>
              <a:t>Authoritative</a:t>
            </a:r>
            <a:r>
              <a:rPr lang="en-US" sz="2800" dirty="0" smtClean="0">
                <a:solidFill>
                  <a:srgbClr val="E46C0A"/>
                </a:solidFill>
              </a:rPr>
              <a:t> </a:t>
            </a:r>
            <a:r>
              <a:rPr lang="en-US" sz="2800" dirty="0" smtClean="0"/>
              <a:t>DNS servers</a:t>
            </a:r>
          </a:p>
          <a:p>
            <a:pPr>
              <a:lnSpc>
                <a:spcPct val="70000"/>
              </a:lnSpc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Performing the translations:</a:t>
            </a:r>
          </a:p>
          <a:p>
            <a:pPr lvl="1">
              <a:lnSpc>
                <a:spcPct val="70000"/>
              </a:lnSpc>
            </a:pPr>
            <a:r>
              <a:rPr lang="en-US" sz="2800" b="1" i="1" dirty="0" smtClean="0">
                <a:solidFill>
                  <a:srgbClr val="E46C0A"/>
                </a:solidFill>
              </a:rPr>
              <a:t>Local DNS servers </a:t>
            </a:r>
            <a:r>
              <a:rPr lang="en-US" sz="2800" dirty="0" smtClean="0"/>
              <a:t>located near clients</a:t>
            </a:r>
          </a:p>
          <a:p>
            <a:pPr lvl="1">
              <a:lnSpc>
                <a:spcPct val="70000"/>
              </a:lnSpc>
            </a:pPr>
            <a:r>
              <a:rPr lang="en-US" sz="2800" b="1" i="1" dirty="0" smtClean="0">
                <a:solidFill>
                  <a:srgbClr val="E46C0A"/>
                </a:solidFill>
              </a:rPr>
              <a:t>Resolver</a:t>
            </a:r>
            <a:r>
              <a:rPr lang="en-US" sz="2800" dirty="0" smtClean="0">
                <a:solidFill>
                  <a:srgbClr val="E46C0A"/>
                </a:solidFill>
              </a:rPr>
              <a:t> </a:t>
            </a:r>
            <a:r>
              <a:rPr lang="en-US" sz="2800" dirty="0" smtClean="0"/>
              <a:t>software running on clients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9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4412582" y="2684896"/>
            <a:ext cx="4523681" cy="1500803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25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DNS namespace is </a:t>
            </a:r>
            <a:r>
              <a:rPr lang="en-US" dirty="0" smtClean="0"/>
              <a:t>hierarchical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380080"/>
            <a:ext cx="8773100" cy="2270754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Hierarchy of namespace matches hierarchy of servers</a:t>
            </a:r>
          </a:p>
          <a:p>
            <a:endParaRPr lang="en-US" dirty="0" smtClean="0"/>
          </a:p>
          <a:p>
            <a:r>
              <a:rPr lang="en-US" dirty="0" smtClean="0"/>
              <a:t>Set </a:t>
            </a:r>
            <a:r>
              <a:rPr lang="en-US" dirty="0"/>
              <a:t>of nameservers answers queries for names within </a:t>
            </a:r>
            <a:r>
              <a:rPr lang="en-US" dirty="0" smtClean="0"/>
              <a:t>zone</a:t>
            </a:r>
          </a:p>
          <a:p>
            <a:endParaRPr lang="en-US" dirty="0" smtClean="0"/>
          </a:p>
          <a:p>
            <a:r>
              <a:rPr lang="en-US" dirty="0" smtClean="0"/>
              <a:t>Nameservers store </a:t>
            </a:r>
            <a:r>
              <a:rPr lang="en-US" dirty="0"/>
              <a:t>names and links to other servers in tree </a:t>
            </a:r>
          </a:p>
          <a:p>
            <a:endParaRPr lang="en-US" dirty="0"/>
          </a:p>
        </p:txBody>
      </p:sp>
      <p:sp>
        <p:nvSpPr>
          <p:cNvPr id="81927" name="Text Box 2"/>
          <p:cNvSpPr txBox="1">
            <a:spLocks noChangeArrowheads="1"/>
          </p:cNvSpPr>
          <p:nvPr/>
        </p:nvSpPr>
        <p:spPr bwMode="auto">
          <a:xfrm>
            <a:off x="4001383" y="1571809"/>
            <a:ext cx="270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dirty="0">
                <a:latin typeface="Arial"/>
              </a:rPr>
              <a:t>. </a:t>
            </a:r>
          </a:p>
        </p:txBody>
      </p:sp>
      <p:sp>
        <p:nvSpPr>
          <p:cNvPr id="81928" name="Text Box 4"/>
          <p:cNvSpPr txBox="1">
            <a:spLocks noChangeArrowheads="1"/>
          </p:cNvSpPr>
          <p:nvPr/>
        </p:nvSpPr>
        <p:spPr bwMode="auto">
          <a:xfrm>
            <a:off x="2549171" y="2580310"/>
            <a:ext cx="8516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>
                <a:latin typeface="Arial"/>
              </a:rPr>
              <a:t>com.</a:t>
            </a:r>
          </a:p>
        </p:txBody>
      </p:sp>
      <p:sp>
        <p:nvSpPr>
          <p:cNvPr id="81929" name="Text Box 5"/>
          <p:cNvSpPr txBox="1">
            <a:spLocks noChangeArrowheads="1"/>
          </p:cNvSpPr>
          <p:nvPr/>
        </p:nvSpPr>
        <p:spPr bwMode="auto">
          <a:xfrm>
            <a:off x="3744656" y="2580310"/>
            <a:ext cx="7585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smtClean="0">
                <a:latin typeface="Arial"/>
              </a:rPr>
              <a:t>gov.</a:t>
            </a:r>
            <a:endParaRPr lang="en-US" sz="2400" dirty="0">
              <a:latin typeface="Arial"/>
            </a:endParaRPr>
          </a:p>
        </p:txBody>
      </p:sp>
      <p:sp>
        <p:nvSpPr>
          <p:cNvPr id="81930" name="Text Box 6"/>
          <p:cNvSpPr txBox="1">
            <a:spLocks noChangeArrowheads="1"/>
          </p:cNvSpPr>
          <p:nvPr/>
        </p:nvSpPr>
        <p:spPr bwMode="auto">
          <a:xfrm>
            <a:off x="6434383" y="2580308"/>
            <a:ext cx="783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>
                <a:latin typeface="Arial"/>
              </a:rPr>
              <a:t>edu.</a:t>
            </a:r>
          </a:p>
        </p:txBody>
      </p:sp>
      <p:sp>
        <p:nvSpPr>
          <p:cNvPr id="81931" name="Line 7"/>
          <p:cNvSpPr>
            <a:spLocks noChangeShapeType="1"/>
          </p:cNvSpPr>
          <p:nvPr/>
        </p:nvSpPr>
        <p:spPr bwMode="auto">
          <a:xfrm flipH="1">
            <a:off x="2967897" y="1997835"/>
            <a:ext cx="1072816" cy="6870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81932" name="Line 8"/>
          <p:cNvSpPr>
            <a:spLocks noChangeShapeType="1"/>
          </p:cNvSpPr>
          <p:nvPr/>
        </p:nvSpPr>
        <p:spPr bwMode="auto">
          <a:xfrm flipH="1">
            <a:off x="4121777" y="1997836"/>
            <a:ext cx="0" cy="6870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81933" name="Line 9"/>
          <p:cNvSpPr>
            <a:spLocks noChangeShapeType="1"/>
          </p:cNvSpPr>
          <p:nvPr/>
        </p:nvSpPr>
        <p:spPr bwMode="auto">
          <a:xfrm>
            <a:off x="4194555" y="2003991"/>
            <a:ext cx="2431895" cy="68090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81934" name="Text Box 10"/>
          <p:cNvSpPr txBox="1">
            <a:spLocks noChangeArrowheads="1"/>
          </p:cNvSpPr>
          <p:nvPr/>
        </p:nvSpPr>
        <p:spPr bwMode="auto">
          <a:xfrm>
            <a:off x="4958269" y="3197110"/>
            <a:ext cx="21275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smtClean="0">
                <a:latin typeface="Arial"/>
              </a:rPr>
              <a:t>princeton.edu</a:t>
            </a:r>
            <a:r>
              <a:rPr lang="en-US" sz="2400" dirty="0">
                <a:latin typeface="Arial"/>
              </a:rPr>
              <a:t>.</a:t>
            </a:r>
          </a:p>
        </p:txBody>
      </p:sp>
      <p:sp>
        <p:nvSpPr>
          <p:cNvPr id="81935" name="Text Box 11"/>
          <p:cNvSpPr txBox="1">
            <a:spLocks noChangeArrowheads="1"/>
          </p:cNvSpPr>
          <p:nvPr/>
        </p:nvSpPr>
        <p:spPr bwMode="auto">
          <a:xfrm>
            <a:off x="7141213" y="3195299"/>
            <a:ext cx="1490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>
                <a:latin typeface="Arial"/>
              </a:rPr>
              <a:t>nyu.edu</a:t>
            </a:r>
            <a:r>
              <a:rPr lang="en-US" sz="2400" dirty="0">
                <a:latin typeface="Arial"/>
              </a:rPr>
              <a:t>.</a:t>
            </a:r>
          </a:p>
        </p:txBody>
      </p:sp>
      <p:sp>
        <p:nvSpPr>
          <p:cNvPr id="81936" name="Line 12"/>
          <p:cNvSpPr>
            <a:spLocks noChangeShapeType="1"/>
          </p:cNvSpPr>
          <p:nvPr/>
        </p:nvSpPr>
        <p:spPr bwMode="auto">
          <a:xfrm flipH="1">
            <a:off x="6053951" y="3018841"/>
            <a:ext cx="657998" cy="28315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81937" name="Line 13"/>
          <p:cNvSpPr>
            <a:spLocks noChangeShapeType="1"/>
          </p:cNvSpPr>
          <p:nvPr/>
        </p:nvSpPr>
        <p:spPr bwMode="auto">
          <a:xfrm>
            <a:off x="6886575" y="3018841"/>
            <a:ext cx="685800" cy="28315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81942" name="Text Box 18"/>
          <p:cNvSpPr txBox="1">
            <a:spLocks noChangeArrowheads="1"/>
          </p:cNvSpPr>
          <p:nvPr/>
        </p:nvSpPr>
        <p:spPr bwMode="auto">
          <a:xfrm>
            <a:off x="3510597" y="3214804"/>
            <a:ext cx="12223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smtClean="0">
                <a:latin typeface="Arial"/>
              </a:rPr>
              <a:t>fcc.gov. </a:t>
            </a:r>
            <a:endParaRPr lang="en-US" sz="2400" dirty="0">
              <a:latin typeface="Arial"/>
            </a:endParaRPr>
          </a:p>
        </p:txBody>
      </p:sp>
      <p:sp>
        <p:nvSpPr>
          <p:cNvPr id="81943" name="Line 19"/>
          <p:cNvSpPr>
            <a:spLocks noChangeShapeType="1"/>
          </p:cNvSpPr>
          <p:nvPr/>
        </p:nvSpPr>
        <p:spPr bwMode="auto">
          <a:xfrm>
            <a:off x="4121777" y="3054229"/>
            <a:ext cx="0" cy="300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792293" y="3724035"/>
            <a:ext cx="25207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dirty="0" smtClean="0">
                <a:latin typeface="Arial"/>
              </a:rPr>
              <a:t>cs.princeton.edu.</a:t>
            </a:r>
            <a:endParaRPr lang="en-US" sz="2400" dirty="0">
              <a:latin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14472" y="1523040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Root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6608" y="2557176"/>
            <a:ext cx="1778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TLDs: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8" name="Line 19"/>
          <p:cNvSpPr>
            <a:spLocks noChangeShapeType="1"/>
          </p:cNvSpPr>
          <p:nvPr/>
        </p:nvSpPr>
        <p:spPr bwMode="auto">
          <a:xfrm>
            <a:off x="6053953" y="3629427"/>
            <a:ext cx="0" cy="19497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 flipH="1">
            <a:off x="4259144" y="1764651"/>
            <a:ext cx="1355328" cy="12160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none"/>
            <a:tailEnd type="arrow"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2400" b="0" dirty="0">
              <a:latin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ea typeface="ＭＳ Ｐゴシック" charset="0"/>
                <a:cs typeface="ＭＳ Ｐゴシック" charset="0"/>
              </a:rPr>
              <a:t>DNS </a:t>
            </a:r>
            <a:r>
              <a:rPr lang="en-US" dirty="0" smtClean="0">
                <a:latin typeface="Arial"/>
                <a:ea typeface="ＭＳ Ｐゴシック" charset="0"/>
                <a:cs typeface="ＭＳ Ｐゴシック" charset="0"/>
              </a:rPr>
              <a:t>root nameservers</a:t>
            </a:r>
            <a:endParaRPr lang="en-US" dirty="0">
              <a:latin typeface="Arial"/>
              <a:ea typeface="ＭＳ Ｐゴシック" charset="0"/>
              <a:cs typeface="ＭＳ Ｐゴシック" charset="0"/>
            </a:endParaRP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452852"/>
            <a:ext cx="8810625" cy="1040224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dirty="0">
                <a:latin typeface="Arial"/>
                <a:cs typeface="Arial"/>
              </a:rPr>
              <a:t>13 root </a:t>
            </a:r>
            <a:r>
              <a:rPr lang="en-US" dirty="0" smtClean="0">
                <a:latin typeface="Arial"/>
                <a:cs typeface="Arial"/>
              </a:rPr>
              <a:t>servers.</a:t>
            </a:r>
            <a:r>
              <a:rPr lang="en-US" dirty="0">
                <a:latin typeface="Arial"/>
                <a:ea typeface="Arial"/>
                <a:cs typeface="Arial"/>
              </a:rPr>
              <a:t> </a:t>
            </a:r>
            <a:r>
              <a:rPr lang="en-US" dirty="0" smtClean="0">
                <a:latin typeface="Arial"/>
                <a:ea typeface="Arial"/>
                <a:cs typeface="Arial"/>
              </a:rPr>
              <a:t> </a:t>
            </a:r>
            <a:r>
              <a:rPr lang="en-US" i="1" dirty="0" smtClean="0">
                <a:latin typeface="Arial"/>
                <a:cs typeface="Arial"/>
              </a:rPr>
              <a:t>Does this</a:t>
            </a:r>
            <a:r>
              <a:rPr lang="en-US" i="1" dirty="0" smtClean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i="1" dirty="0" smtClean="0">
                <a:latin typeface="Arial"/>
                <a:cs typeface="Arial"/>
              </a:rPr>
              <a:t>scale?</a:t>
            </a:r>
            <a:endParaRPr lang="en-US" i="1" dirty="0">
              <a:latin typeface="Arial"/>
              <a:cs typeface="Arial"/>
            </a:endParaRPr>
          </a:p>
        </p:txBody>
      </p:sp>
      <p:sp>
        <p:nvSpPr>
          <p:cNvPr id="73733" name="AutoShape 4"/>
          <p:cNvSpPr>
            <a:spLocks noChangeAspect="1" noChangeArrowheads="1"/>
          </p:cNvSpPr>
          <p:nvPr/>
        </p:nvSpPr>
        <p:spPr bwMode="auto">
          <a:xfrm>
            <a:off x="481013" y="3089275"/>
            <a:ext cx="7234237" cy="364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pic>
        <p:nvPicPr>
          <p:cNvPr id="73734" name="Picture 5" descr="worl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65588"/>
            <a:ext cx="54006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5" name="Freeform 6"/>
          <p:cNvSpPr>
            <a:spLocks/>
          </p:cNvSpPr>
          <p:nvPr/>
        </p:nvSpPr>
        <p:spPr bwMode="auto">
          <a:xfrm>
            <a:off x="2605088" y="3267075"/>
            <a:ext cx="804862" cy="1511300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742477 h 1893"/>
              <a:gd name="T4" fmla="*/ 804862 w 963"/>
              <a:gd name="T5" fmla="*/ 1511300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3736" name="Text Box 7"/>
          <p:cNvSpPr txBox="1">
            <a:spLocks noChangeArrowheads="1"/>
          </p:cNvSpPr>
          <p:nvPr/>
        </p:nvSpPr>
        <p:spPr bwMode="auto">
          <a:xfrm>
            <a:off x="654050" y="5627688"/>
            <a:ext cx="263366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B USC-ISI Marina del Rey, CA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L ICANN Los Angeles, CA</a:t>
            </a:r>
          </a:p>
          <a:p>
            <a:pPr algn="ctr"/>
            <a:endParaRPr lang="en-US" sz="2400" b="0" dirty="0">
              <a:latin typeface="Times New Roman" charset="0"/>
              <a:cs typeface="Arial"/>
            </a:endParaRPr>
          </a:p>
        </p:txBody>
      </p:sp>
      <p:sp>
        <p:nvSpPr>
          <p:cNvPr id="73737" name="Freeform 8"/>
          <p:cNvSpPr>
            <a:spLocks/>
          </p:cNvSpPr>
          <p:nvPr/>
        </p:nvSpPr>
        <p:spPr bwMode="auto">
          <a:xfrm>
            <a:off x="1789113" y="4965700"/>
            <a:ext cx="952500" cy="668338"/>
          </a:xfrm>
          <a:custGeom>
            <a:avLst/>
            <a:gdLst>
              <a:gd name="T0" fmla="*/ 0 w 582"/>
              <a:gd name="T1" fmla="*/ 668338 h 426"/>
              <a:gd name="T2" fmla="*/ 95250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3738" name="Text Box 9"/>
          <p:cNvSpPr txBox="1">
            <a:spLocks noChangeArrowheads="1"/>
          </p:cNvSpPr>
          <p:nvPr/>
        </p:nvSpPr>
        <p:spPr bwMode="auto">
          <a:xfrm>
            <a:off x="347663" y="3903663"/>
            <a:ext cx="2573337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E NASA Mt View, CA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F  Internet Software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   </a:t>
            </a:r>
            <a:r>
              <a:rPr lang="en-US" sz="1400" b="0" dirty="0" smtClean="0">
                <a:solidFill>
                  <a:srgbClr val="000000"/>
                </a:solidFill>
                <a:latin typeface="Arial"/>
                <a:cs typeface="Arial"/>
              </a:rPr>
              <a:t>Consortium, </a:t>
            </a:r>
            <a:endParaRPr lang="en-US" sz="1400" b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   Palo</a:t>
            </a:r>
            <a:r>
              <a:rPr lang="en-US" sz="1200" b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Alto, CA</a:t>
            </a:r>
            <a:endParaRPr lang="en-US" sz="3200" b="0" dirty="0">
              <a:latin typeface="Times New Roman" charset="0"/>
              <a:cs typeface="Arial"/>
            </a:endParaRPr>
          </a:p>
        </p:txBody>
      </p:sp>
      <p:sp>
        <p:nvSpPr>
          <p:cNvPr id="73739" name="Freeform 10"/>
          <p:cNvSpPr>
            <a:spLocks/>
          </p:cNvSpPr>
          <p:nvPr/>
        </p:nvSpPr>
        <p:spPr bwMode="auto">
          <a:xfrm flipV="1">
            <a:off x="1660525" y="4665663"/>
            <a:ext cx="1022350" cy="225425"/>
          </a:xfrm>
          <a:custGeom>
            <a:avLst/>
            <a:gdLst>
              <a:gd name="T0" fmla="*/ 0 w 582"/>
              <a:gd name="T1" fmla="*/ 225425 h 426"/>
              <a:gd name="T2" fmla="*/ 102235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3740" name="Text Box 11"/>
          <p:cNvSpPr txBox="1">
            <a:spLocks noChangeArrowheads="1"/>
          </p:cNvSpPr>
          <p:nvPr/>
        </p:nvSpPr>
        <p:spPr bwMode="auto">
          <a:xfrm>
            <a:off x="5253038" y="3570288"/>
            <a:ext cx="2498725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I </a:t>
            </a:r>
            <a:r>
              <a:rPr lang="en-US" sz="1400" b="0" dirty="0" err="1">
                <a:latin typeface="Arial"/>
                <a:cs typeface="Arial"/>
              </a:rPr>
              <a:t>Autonomica</a:t>
            </a:r>
            <a:r>
              <a:rPr lang="en-US" sz="1400" b="0" dirty="0">
                <a:latin typeface="Arial"/>
                <a:cs typeface="Arial"/>
              </a:rPr>
              <a:t>,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Stockholm</a:t>
            </a:r>
          </a:p>
        </p:txBody>
      </p:sp>
      <p:sp>
        <p:nvSpPr>
          <p:cNvPr id="73741" name="Freeform 12"/>
          <p:cNvSpPr>
            <a:spLocks/>
          </p:cNvSpPr>
          <p:nvPr/>
        </p:nvSpPr>
        <p:spPr bwMode="auto">
          <a:xfrm>
            <a:off x="4797425" y="3813175"/>
            <a:ext cx="849313" cy="674688"/>
          </a:xfrm>
          <a:custGeom>
            <a:avLst/>
            <a:gdLst>
              <a:gd name="T0" fmla="*/ 849313 w 666"/>
              <a:gd name="T1" fmla="*/ 0 h 1005"/>
              <a:gd name="T2" fmla="*/ 0 w 666"/>
              <a:gd name="T3" fmla="*/ 674688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3742" name="Text Box 13"/>
          <p:cNvSpPr txBox="1">
            <a:spLocks noChangeArrowheads="1"/>
          </p:cNvSpPr>
          <p:nvPr/>
        </p:nvSpPr>
        <p:spPr bwMode="auto">
          <a:xfrm>
            <a:off x="5299075" y="3216275"/>
            <a:ext cx="38449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K RIPE London</a:t>
            </a:r>
            <a:endParaRPr lang="en-US" sz="3200" b="0" dirty="0">
              <a:latin typeface="Times New Roman" charset="0"/>
              <a:cs typeface="Arial"/>
            </a:endParaRPr>
          </a:p>
        </p:txBody>
      </p:sp>
      <p:sp>
        <p:nvSpPr>
          <p:cNvPr id="73743" name="Freeform 14"/>
          <p:cNvSpPr>
            <a:spLocks/>
          </p:cNvSpPr>
          <p:nvPr/>
        </p:nvSpPr>
        <p:spPr bwMode="auto">
          <a:xfrm>
            <a:off x="4570413" y="3433763"/>
            <a:ext cx="771525" cy="1158875"/>
          </a:xfrm>
          <a:custGeom>
            <a:avLst/>
            <a:gdLst>
              <a:gd name="T0" fmla="*/ 771525 w 922"/>
              <a:gd name="T1" fmla="*/ 0 h 1448"/>
              <a:gd name="T2" fmla="*/ 0 w 922"/>
              <a:gd name="T3" fmla="*/ 1158875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3744" name="Text Box 15"/>
          <p:cNvSpPr txBox="1">
            <a:spLocks noChangeArrowheads="1"/>
          </p:cNvSpPr>
          <p:nvPr/>
        </p:nvSpPr>
        <p:spPr bwMode="auto">
          <a:xfrm>
            <a:off x="7221538" y="4402138"/>
            <a:ext cx="15652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M WIDE Tokyo</a:t>
            </a:r>
            <a:endParaRPr lang="en-US" sz="3200" b="0" dirty="0">
              <a:latin typeface="Times New Roman" charset="0"/>
              <a:cs typeface="Arial"/>
            </a:endParaRPr>
          </a:p>
        </p:txBody>
      </p:sp>
      <p:sp>
        <p:nvSpPr>
          <p:cNvPr id="73745" name="Freeform 16"/>
          <p:cNvSpPr>
            <a:spLocks/>
          </p:cNvSpPr>
          <p:nvPr/>
        </p:nvSpPr>
        <p:spPr bwMode="auto">
          <a:xfrm>
            <a:off x="6851650" y="4632325"/>
            <a:ext cx="331788" cy="231775"/>
          </a:xfrm>
          <a:custGeom>
            <a:avLst/>
            <a:gdLst>
              <a:gd name="T0" fmla="*/ 331788 w 252"/>
              <a:gd name="T1" fmla="*/ 0 h 462"/>
              <a:gd name="T2" fmla="*/ 0 w 252"/>
              <a:gd name="T3" fmla="*/ 231775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73746" name="Text Box 17"/>
          <p:cNvSpPr txBox="1">
            <a:spLocks noChangeArrowheads="1"/>
          </p:cNvSpPr>
          <p:nvPr/>
        </p:nvSpPr>
        <p:spPr bwMode="auto">
          <a:xfrm>
            <a:off x="2665413" y="2559050"/>
            <a:ext cx="3903662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323" tIns="35662" rIns="71323" bIns="35662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lang="en-US" sz="1400" b="0" dirty="0" err="1">
                <a:solidFill>
                  <a:srgbClr val="000000"/>
                </a:solidFill>
                <a:latin typeface="Arial"/>
                <a:cs typeface="Arial"/>
              </a:rPr>
              <a:t>Verisign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, Dulles, VA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C Cogent, Herndon, VA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D U Maryland College Park, MD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G US </a:t>
            </a:r>
            <a:r>
              <a:rPr lang="en-US" sz="1400" b="0" dirty="0" err="1">
                <a:solidFill>
                  <a:srgbClr val="000000"/>
                </a:solidFill>
                <a:latin typeface="Arial"/>
                <a:cs typeface="Arial"/>
              </a:rPr>
              <a:t>DoD</a:t>
            </a:r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 Vienna, VA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H ARL Aberdeen, MD</a:t>
            </a:r>
          </a:p>
          <a:p>
            <a:pPr algn="l"/>
            <a:r>
              <a:rPr lang="en-US" sz="1400" b="0" dirty="0">
                <a:solidFill>
                  <a:srgbClr val="000000"/>
                </a:solidFill>
                <a:latin typeface="Arial"/>
                <a:cs typeface="Arial"/>
              </a:rPr>
              <a:t>J </a:t>
            </a:r>
            <a:r>
              <a:rPr lang="en-US" sz="1400" b="0" dirty="0" err="1">
                <a:solidFill>
                  <a:srgbClr val="000000"/>
                </a:solidFill>
                <a:latin typeface="Arial"/>
                <a:cs typeface="Arial"/>
              </a:rPr>
              <a:t>Verisign</a:t>
            </a:r>
            <a:endParaRPr lang="en-US" sz="1400" b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endParaRPr lang="en-US" sz="2800" b="0" dirty="0">
              <a:latin typeface="Times New Roman" charset="0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5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40537</TotalTime>
  <Words>2759</Words>
  <Application>Microsoft Macintosh PowerPoint</Application>
  <PresentationFormat>On-screen Show (4:3)</PresentationFormat>
  <Paragraphs>807</Paragraphs>
  <Slides>54</Slides>
  <Notes>54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3" baseType="lpstr">
      <vt:lpstr>Calibri</vt:lpstr>
      <vt:lpstr>Courier New</vt:lpstr>
      <vt:lpstr>ＭＳ Ｐゴシック</vt:lpstr>
      <vt:lpstr>Times New Roman</vt:lpstr>
      <vt:lpstr>Wingdings</vt:lpstr>
      <vt:lpstr>ZapfDingbats</vt:lpstr>
      <vt:lpstr>Arial</vt:lpstr>
      <vt:lpstr>1_Office Theme</vt:lpstr>
      <vt:lpstr>Clip</vt:lpstr>
      <vt:lpstr>Content Distribution Networks</vt:lpstr>
      <vt:lpstr>Today</vt:lpstr>
      <vt:lpstr>DNS hostname versus IP address</vt:lpstr>
      <vt:lpstr>Many uses of DNS</vt:lpstr>
      <vt:lpstr>Original design of the DNS</vt:lpstr>
      <vt:lpstr>DNS: Goals and non-goals</vt:lpstr>
      <vt:lpstr>Domain Name System (DNS)</vt:lpstr>
      <vt:lpstr>The DNS namespace is hierarchical</vt:lpstr>
      <vt:lpstr>DNS root nameservers</vt:lpstr>
      <vt:lpstr>DNS root nameservers</vt:lpstr>
      <vt:lpstr>TLD and Authoritative Servers</vt:lpstr>
      <vt:lpstr>Local name servers</vt:lpstr>
      <vt:lpstr>DNS resource records</vt:lpstr>
      <vt:lpstr>DNS in operation</vt:lpstr>
      <vt:lpstr>A recursive DNS lookup</vt:lpstr>
      <vt:lpstr>Recursive versus iterative queries</vt:lpstr>
      <vt:lpstr>PowerPoint Presentation</vt:lpstr>
      <vt:lpstr>PowerPoint Presentation</vt:lpstr>
      <vt:lpstr>PowerPoint Presentation</vt:lpstr>
      <vt:lpstr>DNS caching</vt:lpstr>
      <vt:lpstr>Today</vt:lpstr>
      <vt:lpstr>Anatomy of an HTTP/1.0 web page fetch</vt:lpstr>
      <vt:lpstr>HTTP/1.0 webpage fetch: Timeline</vt:lpstr>
      <vt:lpstr>Letting the TCP connection persist</vt:lpstr>
      <vt:lpstr>HTTP Keepalive avoids TCP slow starts</vt:lpstr>
      <vt:lpstr>Pipelining within HTTP</vt:lpstr>
      <vt:lpstr>Pipelined HTTP requests overlap RTTs</vt:lpstr>
      <vt:lpstr>Today</vt:lpstr>
      <vt:lpstr>Hosting: Multiple machines per site</vt:lpstr>
      <vt:lpstr>Hosting: Load-balancer approach</vt:lpstr>
      <vt:lpstr>Hosting: DNS redirection approach</vt:lpstr>
      <vt:lpstr>Hosting: Summary</vt:lpstr>
      <vt:lpstr>Web caching</vt:lpstr>
      <vt:lpstr>Why web caching?</vt:lpstr>
      <vt:lpstr>Caching with Reverse Proxies</vt:lpstr>
      <vt:lpstr>Caching with Forward Proxies</vt:lpstr>
      <vt:lpstr>Caching &amp; Load-Balancing: Outstanding problems</vt:lpstr>
      <vt:lpstr>Today</vt:lpstr>
      <vt:lpstr>Content Distribution Networks</vt:lpstr>
      <vt:lpstr>Replica selection: Goals</vt:lpstr>
      <vt:lpstr>Akamai statistics</vt:lpstr>
      <vt:lpstr>How Akamai Uses DNS</vt:lpstr>
      <vt:lpstr>How Akamai Uses DNS</vt:lpstr>
      <vt:lpstr>How Akamai Uses DNS</vt:lpstr>
      <vt:lpstr>How Akamai Uses DNS</vt:lpstr>
      <vt:lpstr>How Akamai Uses DNS</vt:lpstr>
      <vt:lpstr>How Akamai Uses DNS</vt:lpstr>
      <vt:lpstr>How Akamai Uses DNS</vt:lpstr>
      <vt:lpstr>How Akamai Works: Cache Hit</vt:lpstr>
      <vt:lpstr>Mapping System</vt:lpstr>
      <vt:lpstr>Routing client requests with the map</vt:lpstr>
      <vt:lpstr>Adapting to failures</vt:lpstr>
      <vt:lpstr>Take-away points: CDNs</vt:lpstr>
      <vt:lpstr>PowerPoint Presentation</vt:lpstr>
    </vt:vector>
  </TitlesOfParts>
  <Company>Princeton University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Kyle Jamieson</cp:lastModifiedBy>
  <cp:revision>2083</cp:revision>
  <cp:lastPrinted>2016-11-14T16:39:34Z</cp:lastPrinted>
  <dcterms:created xsi:type="dcterms:W3CDTF">2013-10-08T01:49:25Z</dcterms:created>
  <dcterms:modified xsi:type="dcterms:W3CDTF">2017-12-12T12:26:49Z</dcterms:modified>
</cp:coreProperties>
</file>