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257" r:id="rId2"/>
    <p:sldId id="721" r:id="rId3"/>
    <p:sldId id="722" r:id="rId4"/>
    <p:sldId id="724" r:id="rId5"/>
    <p:sldId id="725" r:id="rId6"/>
    <p:sldId id="726" r:id="rId7"/>
    <p:sldId id="727" r:id="rId8"/>
    <p:sldId id="728" r:id="rId9"/>
    <p:sldId id="730" r:id="rId10"/>
    <p:sldId id="731" r:id="rId11"/>
    <p:sldId id="732" r:id="rId12"/>
    <p:sldId id="733" r:id="rId13"/>
    <p:sldId id="734" r:id="rId14"/>
    <p:sldId id="735" r:id="rId15"/>
    <p:sldId id="736" r:id="rId16"/>
    <p:sldId id="738" r:id="rId17"/>
    <p:sldId id="745" r:id="rId18"/>
    <p:sldId id="743" r:id="rId19"/>
    <p:sldId id="744" r:id="rId20"/>
    <p:sldId id="742" r:id="rId21"/>
    <p:sldId id="665" r:id="rId22"/>
    <p:sldId id="666" r:id="rId23"/>
    <p:sldId id="669" r:id="rId24"/>
    <p:sldId id="667" r:id="rId25"/>
    <p:sldId id="670" r:id="rId26"/>
    <p:sldId id="682" r:id="rId27"/>
    <p:sldId id="680" r:id="rId28"/>
    <p:sldId id="673" r:id="rId29"/>
    <p:sldId id="671" r:id="rId30"/>
    <p:sldId id="675" r:id="rId31"/>
    <p:sldId id="676" r:id="rId32"/>
    <p:sldId id="678" r:id="rId33"/>
    <p:sldId id="683" r:id="rId34"/>
    <p:sldId id="686" r:id="rId35"/>
    <p:sldId id="658" r:id="rId36"/>
    <p:sldId id="687" r:id="rId37"/>
    <p:sldId id="693" r:id="rId38"/>
    <p:sldId id="695" r:id="rId39"/>
    <p:sldId id="696" r:id="rId40"/>
    <p:sldId id="689" r:id="rId41"/>
    <p:sldId id="691" r:id="rId42"/>
    <p:sldId id="699" r:id="rId43"/>
    <p:sldId id="701" r:id="rId44"/>
    <p:sldId id="710" r:id="rId45"/>
    <p:sldId id="706" r:id="rId46"/>
    <p:sldId id="707" r:id="rId47"/>
    <p:sldId id="708" r:id="rId48"/>
    <p:sldId id="713" r:id="rId49"/>
    <p:sldId id="718" r:id="rId5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9B9"/>
    <a:srgbClr val="FF5C5E"/>
    <a:srgbClr val="991200"/>
    <a:srgbClr val="0000FF"/>
    <a:srgbClr val="008F00"/>
    <a:srgbClr val="011790"/>
    <a:srgbClr val="1E4899"/>
    <a:srgbClr val="92D050"/>
    <a:srgbClr val="FF6501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29" autoAdjust="0"/>
    <p:restoredTop sz="61818" autoAdjust="0"/>
  </p:normalViewPr>
  <p:slideViewPr>
    <p:cSldViewPr snapToGrid="0">
      <p:cViewPr>
        <p:scale>
          <a:sx n="77" d="100"/>
          <a:sy n="77" d="100"/>
        </p:scale>
        <p:origin x="55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 Cut along edges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SEGUE: So we have missing pieces of data from each node’s viewpoint.  So this means that a LOCAL data fetch becomes a REMOTE data fetch.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5A19B-E9BC-E347-91C4-01FE1300819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8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 So the ghost vertices live locally, maintaining adjacency.  They replicate data locally so that it can be read quickly.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0F966B-A720-C146-989C-C4E5EF9AC1D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457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An update function is a stateless procedure that modifies the data within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SCOPE of a vertex (all edges and adjacent nodes).  The update function also SCHEDULES the future execution of update functions on OTHER VERTICES.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So for e.g. if we are computing the Google PageRank of a web page, each vertex = a web page, each edge = hyperlink from one web page to another. 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PageRank is a weighted sum.  When one page's PageRank changes, ONLY its neighbors needs to be recomputed!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SEGUE: GraphLab applies the update functions in parallel until the entire computation converges.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5B539-9C87-3042-84DF-48BC8441ACA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6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An update function is a stateless procedure that modifies the data within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SCOPE of a vertex (all edges and adjacent nodes).  The update function also SCHEDULES the future execution of update functions on OTHER VERTICES.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So for e.g. if we are computing the Google PageRank of a web page, each vertex = a web page, each edge = hyperlink from one web page to another. 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PageRank is a weighted sum.  When one page's PageRank changes, ONLY its neighbors needs to be recomputed!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SEGUE: GraphLab applies the update functions in parallel until the entire computation converges.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5B539-9C87-3042-84DF-48BC8441ACA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57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Bank balance example -- describe.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BBFAB-3DC4-F34A-9B19-B445BF0F6A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4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4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Flow control: Micro-batch architectures that use time-based batches have an inherent problem with backpressure effects. If processing of a micro-batch takes longer in downstream operations (e.g., due to a compute-intensive operator, or a slow sink) than in the batching operator (typically the source), the micro batch will take longer than configured. This leads either to more and more batches queueing up, or to a growing micro-batch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This idea has lots of applications.  Might be </a:t>
            </a:r>
            <a:r>
              <a:rPr lang="en-US" altLang="en-US" dirty="0" err="1"/>
              <a:t>infering</a:t>
            </a:r>
            <a:r>
              <a:rPr lang="en-US" altLang="en-US" dirty="0"/>
              <a:t> interests about people in a social network,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&gt;&gt;&gt; Collaborative filtering: trying to predict movie ratings of each user given a handful of movie ratings from all users. BIPARTITE GRAPH where you have users on one side and movies on the other --&gt; sparse matrix (RED).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&gt;&gt;&gt; Textual analysis: e.g. detecting user sentiment regarding product reviews on a website like Amazon.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&gt;&gt;&gt; relate random variables.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D3ABE5-DC19-3846-9D46-5E34F047DA1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5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Taking a step back </a:t>
            </a:r>
            <a:r>
              <a:rPr lang="mr-IN" altLang="en-US" dirty="0">
                <a:ea typeface="Mangal" charset="0"/>
              </a:rPr>
              <a:t>–</a:t>
            </a:r>
            <a:r>
              <a:rPr lang="en-US" altLang="en-US" dirty="0"/>
              <a:t> the big picture here is that this is one example of many GRAPH PARALLEL algorithms that have the following properties:</a:t>
            </a:r>
          </a:p>
          <a:p>
            <a:endParaRPr lang="en-US" altLang="en-US" dirty="0"/>
          </a:p>
          <a:p>
            <a:r>
              <a:rPr lang="en-US" altLang="en-US" dirty="0"/>
              <a:t>(L) Significant information in the DEPENDENCIES between different pieces of data, can represent those deps naturally using a graph.</a:t>
            </a:r>
          </a:p>
          <a:p>
            <a:endParaRPr lang="en-US" altLang="en-US" dirty="0"/>
          </a:p>
          <a:p>
            <a:r>
              <a:rPr lang="en-US" altLang="en-US" dirty="0"/>
              <a:t>(C) As a result computation FACTORS into different LOCAL neighborhoods, depends DIRECTLY only on those neighborhoods.</a:t>
            </a:r>
          </a:p>
          <a:p>
            <a:endParaRPr lang="en-US" altLang="en-US" dirty="0"/>
          </a:p>
          <a:p>
            <a:r>
              <a:rPr lang="en-US" altLang="en-US" dirty="0"/>
              <a:t>(R) b/c graph has many CHAINS of connections, need to ITERATE local computation, PROPAGATING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ADF2D-1E0B-1149-9EE4-607D4CE2A9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7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Many ML algorithms (like the social network example before) ITERATIVELY REFINE their variables during operation.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&gt;&gt;&gt; &gt;&gt;&gt; MR doesn’t provide a mechanism to directly encode ITERATIVE computation, so it's forced to wait for all the data in the PRECEDING ITERATION before computing the next.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SEGUE: If one processor is slow (common case) then whole system runs slowly.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869A5-868A-9F44-9DA8-5FDB885A1F6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9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Finally there is a STARTUP PENALTY associated with the storage and network delays of reading and writing to disk.  So the system isn’t optimized for iteration from a performance standpoint.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1EA017-7394-8343-A283-1ABD24CDD37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0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/>
            <a:r>
              <a:rPr lang="en-US" altLang="en-US"/>
              <a:t>So the high-level view of GraphLab is that it has three main parts, &gt;&gt;&gt; first a graph based data representation.  &gt;&gt;&gt; Second, a way for the user to express computation through update functions, and &gt;&gt;&gt; finally a consistency model.  So let’s take the three parts in turn.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B8994-4D58-F347-BFF3-421D19B1E6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329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GraphLab stores the program state as a directed graph called the Data Graph.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59BDDE-21CC-FA4A-883D-A8BFD3D5E3E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52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Big Data Processing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418: </a:t>
            </a:r>
            <a:r>
              <a:rPr lang="en-US" sz="3000" i="1" dirty="0" smtClean="0"/>
              <a:t>Distributed Systems</a:t>
            </a:r>
          </a:p>
          <a:p>
            <a:r>
              <a:rPr lang="en-US" sz="3000" dirty="0" smtClean="0"/>
              <a:t>Lecture </a:t>
            </a:r>
            <a:r>
              <a:rPr lang="en-US" sz="3000" dirty="0" smtClean="0"/>
              <a:t>21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242888" y="3429000"/>
            <a:ext cx="8367712" cy="1143000"/>
            <a:chOff x="242499" y="4495800"/>
            <a:chExt cx="8368101" cy="1828800"/>
          </a:xfrm>
        </p:grpSpPr>
        <p:sp>
          <p:nvSpPr>
            <p:cNvPr id="183" name="Rounded Rectangle 182"/>
            <p:cNvSpPr>
              <a:spLocks noChangeArrowheads="1"/>
            </p:cNvSpPr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6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 dirty="0">
                <a:latin typeface="Tahoma" pitchFamily="-64" charset="0"/>
              </a:endParaRPr>
            </a:p>
          </p:txBody>
        </p:sp>
        <p:sp>
          <p:nvSpPr>
            <p:cNvPr id="47203" name="TextBox 183"/>
            <p:cNvSpPr txBox="1">
              <a:spLocks noChangeArrowheads="1"/>
            </p:cNvSpPr>
            <p:nvPr/>
          </p:nvSpPr>
          <p:spPr bwMode="auto">
            <a:xfrm rot="-5400000">
              <a:off x="-208167" y="5121985"/>
              <a:ext cx="15476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Slow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Processor</a:t>
              </a:r>
            </a:p>
          </p:txBody>
        </p:sp>
      </p:grp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Iterative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686800" cy="701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pc="-150" dirty="0" smtClean="0"/>
              <a:t>MR </a:t>
            </a:r>
            <a:r>
              <a:rPr lang="en-US" b="1" spc="-150" dirty="0" smtClean="0">
                <a:solidFill>
                  <a:srgbClr val="FF0000"/>
                </a:solidFill>
              </a:rPr>
              <a:t>doesn’t efficiently express </a:t>
            </a:r>
            <a:r>
              <a:rPr lang="en-US" b="1" spc="-150" dirty="0" smtClean="0"/>
              <a:t>iterative</a:t>
            </a:r>
            <a:r>
              <a:rPr lang="en-US" spc="-150" dirty="0" smtClean="0"/>
              <a:t> algorithms:</a:t>
            </a:r>
            <a:endParaRPr lang="en-US" spc="-150" dirty="0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990600" y="2346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990600" y="2930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990600" y="35147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990600" y="40989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990600" y="46831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990600" y="5267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990600" y="5851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grpSp>
        <p:nvGrpSpPr>
          <p:cNvPr id="153" name="Group 152"/>
          <p:cNvGrpSpPr>
            <a:grpSpLocks/>
          </p:cNvGrpSpPr>
          <p:nvPr/>
        </p:nvGrpSpPr>
        <p:grpSpPr bwMode="auto">
          <a:xfrm>
            <a:off x="1524000" y="2346325"/>
            <a:ext cx="2133600" cy="3825875"/>
            <a:chOff x="990600" y="2118360"/>
            <a:chExt cx="2133600" cy="3825240"/>
          </a:xfrm>
        </p:grpSpPr>
        <p:sp>
          <p:nvSpPr>
            <p:cNvPr id="47178" name="Oval 11"/>
            <p:cNvSpPr>
              <a:spLocks noChangeArrowheads="1"/>
            </p:cNvSpPr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79" name="Oval 12"/>
            <p:cNvSpPr>
              <a:spLocks noChangeArrowheads="1"/>
            </p:cNvSpPr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0" name="Oval 13"/>
            <p:cNvSpPr>
              <a:spLocks noChangeArrowheads="1"/>
            </p:cNvSpPr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1" name="Oval 14"/>
            <p:cNvSpPr>
              <a:spLocks noChangeArrowheads="1"/>
            </p:cNvSpPr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2" name="Oval 15"/>
            <p:cNvSpPr>
              <a:spLocks noChangeArrowheads="1"/>
            </p:cNvSpPr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3" name="Oval 16"/>
            <p:cNvSpPr>
              <a:spLocks noChangeArrowheads="1"/>
            </p:cNvSpPr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4" name="Oval 17"/>
            <p:cNvSpPr>
              <a:spLocks noChangeArrowheads="1"/>
            </p:cNvSpPr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cxnSpLocks noChangeShapeType="1"/>
              <a:stCxn id="47108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47109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47110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  <a:stCxn id="47111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47112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47113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47114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  <a:stCxn id="19" idx="3"/>
              <a:endCxn id="47178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  <a:stCxn id="19" idx="3"/>
              <a:endCxn id="47180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20" idx="3"/>
              <a:endCxn id="47179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20" idx="3"/>
              <a:endCxn id="47182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  <a:stCxn id="21" idx="3"/>
              <a:endCxn id="47183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  <a:stCxn id="21" idx="3"/>
              <a:endCxn id="47181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>
              <a:cxnSpLocks noChangeShapeType="1"/>
              <a:stCxn id="21" idx="3"/>
              <a:endCxn id="47184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4" name="Group 153"/>
          <p:cNvGrpSpPr>
            <a:grpSpLocks/>
          </p:cNvGrpSpPr>
          <p:nvPr/>
        </p:nvGrpSpPr>
        <p:grpSpPr bwMode="auto">
          <a:xfrm>
            <a:off x="3657600" y="2346325"/>
            <a:ext cx="2209800" cy="3825875"/>
            <a:chOff x="3124200" y="2118360"/>
            <a:chExt cx="2209800" cy="3825240"/>
          </a:xfrm>
        </p:grpSpPr>
        <p:sp>
          <p:nvSpPr>
            <p:cNvPr id="47154" name="Oval 104"/>
            <p:cNvSpPr>
              <a:spLocks noChangeArrowheads="1"/>
            </p:cNvSpPr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5" name="Oval 105"/>
            <p:cNvSpPr>
              <a:spLocks noChangeArrowheads="1"/>
            </p:cNvSpPr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6" name="Oval 106"/>
            <p:cNvSpPr>
              <a:spLocks noChangeArrowheads="1"/>
            </p:cNvSpPr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7" name="Oval 107"/>
            <p:cNvSpPr>
              <a:spLocks noChangeArrowheads="1"/>
            </p:cNvSpPr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8" name="Oval 108"/>
            <p:cNvSpPr>
              <a:spLocks noChangeArrowheads="1"/>
            </p:cNvSpPr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9" name="Oval 109"/>
            <p:cNvSpPr>
              <a:spLocks noChangeArrowheads="1"/>
            </p:cNvSpPr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60" name="Oval 110"/>
            <p:cNvSpPr>
              <a:spLocks noChangeArrowheads="1"/>
            </p:cNvSpPr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cxnSpLocks noChangeShapeType="1"/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Arrow Connector 115"/>
            <p:cNvCxnSpPr>
              <a:cxnSpLocks noChangeShapeType="1"/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/>
            <p:cNvCxnSpPr>
              <a:cxnSpLocks noChangeShapeType="1"/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/>
            <p:cNvCxnSpPr>
              <a:cxnSpLocks noChangeShapeType="1"/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/>
            <p:cNvCxnSpPr>
              <a:cxnSpLocks noChangeShapeType="1"/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/>
            <p:cNvCxnSpPr>
              <a:cxnSpLocks noChangeShapeType="1"/>
              <a:stCxn id="112" idx="3"/>
              <a:endCxn id="47154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/>
            <p:cNvCxnSpPr>
              <a:cxnSpLocks noChangeShapeType="1"/>
              <a:stCxn id="112" idx="3"/>
              <a:endCxn id="47156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/>
            <p:cNvCxnSpPr>
              <a:cxnSpLocks noChangeShapeType="1"/>
              <a:stCxn id="113" idx="3"/>
              <a:endCxn id="47155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/>
            <p:cNvCxnSpPr>
              <a:cxnSpLocks noChangeShapeType="1"/>
              <a:stCxn id="113" idx="3"/>
              <a:endCxn id="47158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/>
            <p:cNvCxnSpPr>
              <a:cxnSpLocks noChangeShapeType="1"/>
              <a:stCxn id="114" idx="3"/>
              <a:endCxn id="47159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/>
            <p:cNvCxnSpPr>
              <a:cxnSpLocks noChangeShapeType="1"/>
              <a:stCxn id="114" idx="3"/>
              <a:endCxn id="47157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/>
            <p:cNvCxnSpPr>
              <a:cxnSpLocks noChangeShapeType="1"/>
              <a:stCxn id="114" idx="3"/>
              <a:endCxn id="47160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867400" y="2346325"/>
            <a:ext cx="2209800" cy="3825875"/>
            <a:chOff x="5334000" y="2118360"/>
            <a:chExt cx="2209800" cy="3825240"/>
          </a:xfrm>
        </p:grpSpPr>
        <p:sp>
          <p:nvSpPr>
            <p:cNvPr id="47130" name="Oval 128"/>
            <p:cNvSpPr>
              <a:spLocks noChangeArrowheads="1"/>
            </p:cNvSpPr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1" name="Oval 129"/>
            <p:cNvSpPr>
              <a:spLocks noChangeArrowheads="1"/>
            </p:cNvSpPr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2" name="Oval 130"/>
            <p:cNvSpPr>
              <a:spLocks noChangeArrowheads="1"/>
            </p:cNvSpPr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3" name="Oval 131"/>
            <p:cNvSpPr>
              <a:spLocks noChangeArrowheads="1"/>
            </p:cNvSpPr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4" name="Oval 132"/>
            <p:cNvSpPr>
              <a:spLocks noChangeArrowheads="1"/>
            </p:cNvSpPr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5" name="Oval 133"/>
            <p:cNvSpPr>
              <a:spLocks noChangeArrowheads="1"/>
            </p:cNvSpPr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6" name="Oval 134"/>
            <p:cNvSpPr>
              <a:spLocks noChangeArrowheads="1"/>
            </p:cNvSpPr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cxnSpLocks noChangeShapeType="1"/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Arrow Connector 139"/>
            <p:cNvCxnSpPr>
              <a:cxnSpLocks noChangeShapeType="1"/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Arrow Connector 140"/>
            <p:cNvCxnSpPr>
              <a:cxnSpLocks noChangeShapeType="1"/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>
              <a:cxnSpLocks noChangeShapeType="1"/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>
              <a:cxnSpLocks noChangeShapeType="1"/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Arrow Connector 143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Arrow Connector 144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Arrow Connector 145"/>
            <p:cNvCxnSpPr>
              <a:cxnSpLocks noChangeShapeType="1"/>
              <a:stCxn id="136" idx="3"/>
              <a:endCxn id="47130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Arrow Connector 146"/>
            <p:cNvCxnSpPr>
              <a:cxnSpLocks noChangeShapeType="1"/>
              <a:stCxn id="136" idx="3"/>
              <a:endCxn id="47132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147"/>
            <p:cNvCxnSpPr>
              <a:cxnSpLocks noChangeShapeType="1"/>
              <a:stCxn id="137" idx="3"/>
              <a:endCxn id="47131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  <a:stCxn id="137" idx="3"/>
              <a:endCxn id="47134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149"/>
            <p:cNvCxnSpPr>
              <a:cxnSpLocks noChangeShapeType="1"/>
              <a:stCxn id="138" idx="3"/>
              <a:endCxn id="47135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Arrow Connector 150"/>
            <p:cNvCxnSpPr>
              <a:cxnSpLocks noChangeShapeType="1"/>
              <a:stCxn id="138" idx="3"/>
              <a:endCxn id="47133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Arrow Connector 151"/>
            <p:cNvCxnSpPr>
              <a:cxnSpLocks noChangeShapeType="1"/>
              <a:stCxn id="138" idx="3"/>
              <a:endCxn id="47136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118" name="Straight Arrow Connector 156"/>
          <p:cNvCxnSpPr>
            <a:cxnSpLocks noChangeShapeType="1"/>
          </p:cNvCxnSpPr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9" name="TextBox 157"/>
          <p:cNvSpPr txBox="1">
            <a:spLocks noChangeArrowheads="1"/>
          </p:cNvSpPr>
          <p:nvPr/>
        </p:nvSpPr>
        <p:spPr bwMode="auto">
          <a:xfrm>
            <a:off x="3733800" y="17526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Iterations</a:t>
            </a:r>
          </a:p>
        </p:txBody>
      </p: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2830513" y="2133600"/>
            <a:ext cx="4778375" cy="4724400"/>
            <a:chOff x="2831068" y="2133599"/>
            <a:chExt cx="4777264" cy="4724401"/>
          </a:xfrm>
        </p:grpSpPr>
        <p:grpSp>
          <p:nvGrpSpPr>
            <p:cNvPr id="47121" name="Group 174"/>
            <p:cNvGrpSpPr>
              <a:grpSpLocks/>
            </p:cNvGrpSpPr>
            <p:nvPr/>
          </p:nvGrpSpPr>
          <p:grpSpPr bwMode="auto"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9" name="TextBox 172"/>
              <p:cNvSpPr txBox="1">
                <a:spLocks noChangeArrowheads="1"/>
              </p:cNvSpPr>
              <p:nvPr/>
            </p:nvSpPr>
            <p:spPr bwMode="auto">
              <a:xfrm rot="-5400000">
                <a:off x="2601197" y="6258797"/>
                <a:ext cx="82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Barrier</a:t>
                </a:r>
              </a:p>
            </p:txBody>
          </p:sp>
        </p:grpSp>
        <p:grpSp>
          <p:nvGrpSpPr>
            <p:cNvPr id="47122" name="Group 175"/>
            <p:cNvGrpSpPr>
              <a:grpSpLocks/>
            </p:cNvGrpSpPr>
            <p:nvPr/>
          </p:nvGrpSpPr>
          <p:grpSpPr bwMode="auto"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7" name="TextBox 177"/>
              <p:cNvSpPr txBox="1">
                <a:spLocks noChangeArrowheads="1"/>
              </p:cNvSpPr>
              <p:nvPr/>
            </p:nvSpPr>
            <p:spPr bwMode="auto">
              <a:xfrm rot="-5400000">
                <a:off x="2601197" y="6258797"/>
                <a:ext cx="82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Barrier</a:t>
                </a:r>
              </a:p>
            </p:txBody>
          </p:sp>
        </p:grpSp>
        <p:grpSp>
          <p:nvGrpSpPr>
            <p:cNvPr id="47123" name="Group 178"/>
            <p:cNvGrpSpPr>
              <a:grpSpLocks/>
            </p:cNvGrpSpPr>
            <p:nvPr/>
          </p:nvGrpSpPr>
          <p:grpSpPr bwMode="auto"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5" name="TextBox 180"/>
              <p:cNvSpPr txBox="1">
                <a:spLocks noChangeArrowheads="1"/>
              </p:cNvSpPr>
              <p:nvPr/>
            </p:nvSpPr>
            <p:spPr bwMode="auto">
              <a:xfrm rot="-5400000">
                <a:off x="2601197" y="6258797"/>
                <a:ext cx="82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Barrier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0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MapAbuse: Iterative MapReduce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300163"/>
            <a:ext cx="8305800" cy="681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System is </a:t>
            </a:r>
            <a:r>
              <a:rPr lang="en-US" altLang="x-none" b="1" dirty="0">
                <a:solidFill>
                  <a:schemeClr val="accent6">
                    <a:lumMod val="75000"/>
                  </a:schemeClr>
                </a:solidFill>
              </a:rPr>
              <a:t>not optimized </a:t>
            </a:r>
            <a:r>
              <a:rPr lang="en-US" altLang="x-none" b="1" dirty="0"/>
              <a:t>for iteration:</a:t>
            </a: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990600" y="2346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990600" y="2930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990600" y="35147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990600" y="40989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7" name="Oval 8"/>
          <p:cNvSpPr>
            <a:spLocks noChangeArrowheads="1"/>
          </p:cNvSpPr>
          <p:nvPr/>
        </p:nvSpPr>
        <p:spPr bwMode="auto">
          <a:xfrm>
            <a:off x="990600" y="46831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8" name="Oval 9"/>
          <p:cNvSpPr>
            <a:spLocks noChangeArrowheads="1"/>
          </p:cNvSpPr>
          <p:nvPr/>
        </p:nvSpPr>
        <p:spPr bwMode="auto">
          <a:xfrm>
            <a:off x="990600" y="5267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990600" y="5851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grpSp>
        <p:nvGrpSpPr>
          <p:cNvPr id="51210" name="Group 152"/>
          <p:cNvGrpSpPr>
            <a:grpSpLocks/>
          </p:cNvGrpSpPr>
          <p:nvPr/>
        </p:nvGrpSpPr>
        <p:grpSpPr bwMode="auto">
          <a:xfrm>
            <a:off x="1524000" y="2346325"/>
            <a:ext cx="2133600" cy="3825875"/>
            <a:chOff x="990600" y="2118360"/>
            <a:chExt cx="2133600" cy="3825240"/>
          </a:xfrm>
        </p:grpSpPr>
        <p:sp>
          <p:nvSpPr>
            <p:cNvPr id="51271" name="Oval 11"/>
            <p:cNvSpPr>
              <a:spLocks noChangeArrowheads="1"/>
            </p:cNvSpPr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2" name="Oval 12"/>
            <p:cNvSpPr>
              <a:spLocks noChangeArrowheads="1"/>
            </p:cNvSpPr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3" name="Oval 13"/>
            <p:cNvSpPr>
              <a:spLocks noChangeArrowheads="1"/>
            </p:cNvSpPr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4" name="Oval 14"/>
            <p:cNvSpPr>
              <a:spLocks noChangeArrowheads="1"/>
            </p:cNvSpPr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5" name="Oval 15"/>
            <p:cNvSpPr>
              <a:spLocks noChangeArrowheads="1"/>
            </p:cNvSpPr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6" name="Oval 16"/>
            <p:cNvSpPr>
              <a:spLocks noChangeArrowheads="1"/>
            </p:cNvSpPr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7" name="Oval 17"/>
            <p:cNvSpPr>
              <a:spLocks noChangeArrowheads="1"/>
            </p:cNvSpPr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cxnSpLocks noChangeShapeType="1"/>
              <a:stCxn id="51203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51204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51205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  <a:stCxn id="51206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51207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51208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51209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  <a:stCxn id="19" idx="3"/>
              <a:endCxn id="51271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  <a:stCxn id="19" idx="3"/>
              <a:endCxn id="51273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20" idx="3"/>
              <a:endCxn id="51272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20" idx="3"/>
              <a:endCxn id="51275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  <a:stCxn id="21" idx="3"/>
              <a:endCxn id="51276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  <a:stCxn id="21" idx="3"/>
              <a:endCxn id="51274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>
              <a:cxnSpLocks noChangeShapeType="1"/>
              <a:stCxn id="21" idx="3"/>
              <a:endCxn id="51277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11" name="Group 153"/>
          <p:cNvGrpSpPr>
            <a:grpSpLocks/>
          </p:cNvGrpSpPr>
          <p:nvPr/>
        </p:nvGrpSpPr>
        <p:grpSpPr bwMode="auto">
          <a:xfrm>
            <a:off x="3657600" y="2346325"/>
            <a:ext cx="2209800" cy="3825875"/>
            <a:chOff x="3124200" y="2118360"/>
            <a:chExt cx="2209800" cy="3825240"/>
          </a:xfrm>
        </p:grpSpPr>
        <p:sp>
          <p:nvSpPr>
            <p:cNvPr id="51247" name="Oval 104"/>
            <p:cNvSpPr>
              <a:spLocks noChangeArrowheads="1"/>
            </p:cNvSpPr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48" name="Oval 105"/>
            <p:cNvSpPr>
              <a:spLocks noChangeArrowheads="1"/>
            </p:cNvSpPr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49" name="Oval 106"/>
            <p:cNvSpPr>
              <a:spLocks noChangeArrowheads="1"/>
            </p:cNvSpPr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0" name="Oval 107"/>
            <p:cNvSpPr>
              <a:spLocks noChangeArrowheads="1"/>
            </p:cNvSpPr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1" name="Oval 108"/>
            <p:cNvSpPr>
              <a:spLocks noChangeArrowheads="1"/>
            </p:cNvSpPr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2" name="Oval 109"/>
            <p:cNvSpPr>
              <a:spLocks noChangeArrowheads="1"/>
            </p:cNvSpPr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3" name="Oval 110"/>
            <p:cNvSpPr>
              <a:spLocks noChangeArrowheads="1"/>
            </p:cNvSpPr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cxnSpLocks noChangeShapeType="1"/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Arrow Connector 115"/>
            <p:cNvCxnSpPr>
              <a:cxnSpLocks noChangeShapeType="1"/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/>
            <p:cNvCxnSpPr>
              <a:cxnSpLocks noChangeShapeType="1"/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/>
            <p:cNvCxnSpPr>
              <a:cxnSpLocks noChangeShapeType="1"/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/>
            <p:cNvCxnSpPr>
              <a:cxnSpLocks noChangeShapeType="1"/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/>
            <p:cNvCxnSpPr>
              <a:cxnSpLocks noChangeShapeType="1"/>
              <a:stCxn id="112" idx="3"/>
              <a:endCxn id="51247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/>
            <p:cNvCxnSpPr>
              <a:cxnSpLocks noChangeShapeType="1"/>
              <a:stCxn id="112" idx="3"/>
              <a:endCxn id="51249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/>
            <p:cNvCxnSpPr>
              <a:cxnSpLocks noChangeShapeType="1"/>
              <a:stCxn id="113" idx="3"/>
              <a:endCxn id="51248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/>
            <p:cNvCxnSpPr>
              <a:cxnSpLocks noChangeShapeType="1"/>
              <a:stCxn id="113" idx="3"/>
              <a:endCxn id="51251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/>
            <p:cNvCxnSpPr>
              <a:cxnSpLocks noChangeShapeType="1"/>
              <a:stCxn id="114" idx="3"/>
              <a:endCxn id="51252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/>
            <p:cNvCxnSpPr>
              <a:cxnSpLocks noChangeShapeType="1"/>
              <a:stCxn id="114" idx="3"/>
              <a:endCxn id="51250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/>
            <p:cNvCxnSpPr>
              <a:cxnSpLocks noChangeShapeType="1"/>
              <a:stCxn id="114" idx="3"/>
              <a:endCxn id="51253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12" name="Group 154"/>
          <p:cNvGrpSpPr>
            <a:grpSpLocks/>
          </p:cNvGrpSpPr>
          <p:nvPr/>
        </p:nvGrpSpPr>
        <p:grpSpPr bwMode="auto">
          <a:xfrm>
            <a:off x="5867400" y="2346325"/>
            <a:ext cx="2209800" cy="3825875"/>
            <a:chOff x="5334000" y="2118360"/>
            <a:chExt cx="2209800" cy="3825240"/>
          </a:xfrm>
        </p:grpSpPr>
        <p:sp>
          <p:nvSpPr>
            <p:cNvPr id="51223" name="Oval 128"/>
            <p:cNvSpPr>
              <a:spLocks noChangeArrowheads="1"/>
            </p:cNvSpPr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4" name="Oval 129"/>
            <p:cNvSpPr>
              <a:spLocks noChangeArrowheads="1"/>
            </p:cNvSpPr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5" name="Oval 130"/>
            <p:cNvSpPr>
              <a:spLocks noChangeArrowheads="1"/>
            </p:cNvSpPr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6" name="Oval 131"/>
            <p:cNvSpPr>
              <a:spLocks noChangeArrowheads="1"/>
            </p:cNvSpPr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7" name="Oval 132"/>
            <p:cNvSpPr>
              <a:spLocks noChangeArrowheads="1"/>
            </p:cNvSpPr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8" name="Oval 133"/>
            <p:cNvSpPr>
              <a:spLocks noChangeArrowheads="1"/>
            </p:cNvSpPr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9" name="Oval 134"/>
            <p:cNvSpPr>
              <a:spLocks noChangeArrowheads="1"/>
            </p:cNvSpPr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cxnSpLocks noChangeShapeType="1"/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Arrow Connector 139"/>
            <p:cNvCxnSpPr>
              <a:cxnSpLocks noChangeShapeType="1"/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Arrow Connector 140"/>
            <p:cNvCxnSpPr>
              <a:cxnSpLocks noChangeShapeType="1"/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>
              <a:cxnSpLocks noChangeShapeType="1"/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>
              <a:cxnSpLocks noChangeShapeType="1"/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Arrow Connector 143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Arrow Connector 144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Arrow Connector 145"/>
            <p:cNvCxnSpPr>
              <a:cxnSpLocks noChangeShapeType="1"/>
              <a:stCxn id="136" idx="3"/>
              <a:endCxn id="51223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Arrow Connector 146"/>
            <p:cNvCxnSpPr>
              <a:cxnSpLocks noChangeShapeType="1"/>
              <a:stCxn id="136" idx="3"/>
              <a:endCxn id="51225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147"/>
            <p:cNvCxnSpPr>
              <a:cxnSpLocks noChangeShapeType="1"/>
              <a:stCxn id="137" idx="3"/>
              <a:endCxn id="51224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  <a:stCxn id="137" idx="3"/>
              <a:endCxn id="51227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149"/>
            <p:cNvCxnSpPr>
              <a:cxnSpLocks noChangeShapeType="1"/>
              <a:stCxn id="138" idx="3"/>
              <a:endCxn id="51228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Arrow Connector 150"/>
            <p:cNvCxnSpPr>
              <a:cxnSpLocks noChangeShapeType="1"/>
              <a:stCxn id="138" idx="3"/>
              <a:endCxn id="51226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Arrow Connector 151"/>
            <p:cNvCxnSpPr>
              <a:cxnSpLocks noChangeShapeType="1"/>
              <a:stCxn id="138" idx="3"/>
              <a:endCxn id="51229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213" name="Straight Arrow Connector 156"/>
          <p:cNvCxnSpPr>
            <a:cxnSpLocks noChangeShapeType="1"/>
          </p:cNvCxnSpPr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4" name="TextBox 157"/>
          <p:cNvSpPr txBox="1">
            <a:spLocks noChangeArrowheads="1"/>
          </p:cNvSpPr>
          <p:nvPr/>
        </p:nvSpPr>
        <p:spPr bwMode="auto">
          <a:xfrm>
            <a:off x="3733800" y="17526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Iterations</a:t>
            </a:r>
          </a:p>
        </p:txBody>
      </p:sp>
      <p:grpSp>
        <p:nvGrpSpPr>
          <p:cNvPr id="51215" name="Group 169"/>
          <p:cNvGrpSpPr>
            <a:grpSpLocks/>
          </p:cNvGrpSpPr>
          <p:nvPr/>
        </p:nvGrpSpPr>
        <p:grpSpPr bwMode="auto"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 smtClean="0">
                  <a:latin typeface="Tahoma" pitchFamily="-64" charset="0"/>
                </a:rPr>
                <a:t>Disk Penalty</a:t>
              </a:r>
              <a:endParaRPr lang="en-US" sz="2400" dirty="0">
                <a:latin typeface="Tahoma" pitchFamily="-64" charset="0"/>
              </a:endParaRPr>
            </a:p>
          </p:txBody>
        </p:sp>
      </p:grpSp>
      <p:grpSp>
        <p:nvGrpSpPr>
          <p:cNvPr id="51216" name="Group 169"/>
          <p:cNvGrpSpPr>
            <a:grpSpLocks/>
          </p:cNvGrpSpPr>
          <p:nvPr/>
        </p:nvGrpSpPr>
        <p:grpSpPr bwMode="auto"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Startup Penalty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GraphLab Framework</a:t>
            </a:r>
          </a:p>
        </p:txBody>
      </p:sp>
      <p:grpSp>
        <p:nvGrpSpPr>
          <p:cNvPr id="8" name="Group 269"/>
          <p:cNvGrpSpPr>
            <a:grpSpLocks/>
          </p:cNvGrpSpPr>
          <p:nvPr/>
        </p:nvGrpSpPr>
        <p:grpSpPr bwMode="auto">
          <a:xfrm>
            <a:off x="2722563" y="4912400"/>
            <a:ext cx="3851275" cy="1802608"/>
            <a:chOff x="4495800" y="4334652"/>
            <a:chExt cx="3851499" cy="1802210"/>
          </a:xfrm>
        </p:grpSpPr>
        <p:sp>
          <p:nvSpPr>
            <p:cNvPr id="59479" name="TextBox 16"/>
            <p:cNvSpPr txBox="1">
              <a:spLocks noChangeArrowheads="1"/>
            </p:cNvSpPr>
            <p:nvPr/>
          </p:nvSpPr>
          <p:spPr bwMode="auto">
            <a:xfrm>
              <a:off x="4818257" y="4334652"/>
              <a:ext cx="31376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Consistency Model</a:t>
              </a:r>
            </a:p>
          </p:txBody>
        </p:sp>
        <p:grpSp>
          <p:nvGrpSpPr>
            <p:cNvPr id="59480" name="Group 123"/>
            <p:cNvGrpSpPr>
              <a:grpSpLocks/>
            </p:cNvGrpSpPr>
            <p:nvPr/>
          </p:nvGrpSpPr>
          <p:grpSpPr bwMode="auto"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5187" y="3733506"/>
                <a:ext cx="5028834" cy="2743494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9202" y="4113587"/>
                <a:ext cx="2892877" cy="2135364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3263" y="4459115"/>
                <a:ext cx="1144018" cy="1599797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6823075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868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487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03" name="Curved Connector 102"/>
              <p:cNvCxnSpPr>
                <a:cxnSpLocks noChangeShapeType="1"/>
                <a:stCxn id="98" idx="2"/>
                <a:endCxn id="100" idx="6"/>
              </p:cNvCxnSpPr>
              <p:nvPr/>
            </p:nvCxnSpPr>
            <p:spPr bwMode="auto"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Cube 103"/>
              <p:cNvSpPr>
                <a:spLocks noChangeArrowheads="1"/>
              </p:cNvSpPr>
              <p:nvPr/>
            </p:nvSpPr>
            <p:spPr bwMode="auto">
              <a:xfrm>
                <a:off x="6116818" y="5096450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7" name="Cube 106"/>
              <p:cNvSpPr>
                <a:spLocks noChangeArrowheads="1"/>
              </p:cNvSpPr>
              <p:nvPr/>
            </p:nvSpPr>
            <p:spPr bwMode="auto">
              <a:xfrm>
                <a:off x="889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8" name="Cube 107"/>
              <p:cNvSpPr>
                <a:spLocks noChangeArrowheads="1"/>
              </p:cNvSpPr>
              <p:nvPr/>
            </p:nvSpPr>
            <p:spPr bwMode="auto">
              <a:xfrm>
                <a:off x="70361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9" name="Cube 108"/>
              <p:cNvSpPr>
                <a:spLocks noChangeArrowheads="1"/>
              </p:cNvSpPr>
              <p:nvPr/>
            </p:nvSpPr>
            <p:spPr bwMode="auto">
              <a:xfrm>
                <a:off x="508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0" name="Curved Connector 109"/>
              <p:cNvCxnSpPr>
                <a:cxnSpLocks noChangeShapeType="1"/>
                <a:stCxn id="99" idx="2"/>
                <a:endCxn id="98" idx="6"/>
              </p:cNvCxnSpPr>
              <p:nvPr/>
            </p:nvCxnSpPr>
            <p:spPr bwMode="auto"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Cube 110"/>
              <p:cNvSpPr>
                <a:spLocks noChangeArrowheads="1"/>
              </p:cNvSpPr>
              <p:nvPr/>
            </p:nvSpPr>
            <p:spPr bwMode="auto">
              <a:xfrm>
                <a:off x="7937827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10528300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15" name="Cube 114"/>
              <p:cNvSpPr>
                <a:spLocks noChangeArrowheads="1"/>
              </p:cNvSpPr>
              <p:nvPr/>
            </p:nvSpPr>
            <p:spPr bwMode="auto">
              <a:xfrm>
                <a:off x="10731500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6" name="Curved Connector 115"/>
              <p:cNvCxnSpPr>
                <a:cxnSpLocks noChangeShapeType="1"/>
                <a:stCxn id="112" idx="2"/>
                <a:endCxn id="99" idx="6"/>
              </p:cNvCxnSpPr>
              <p:nvPr/>
            </p:nvCxnSpPr>
            <p:spPr bwMode="auto"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Cube 116"/>
              <p:cNvSpPr>
                <a:spLocks noChangeArrowheads="1"/>
              </p:cNvSpPr>
              <p:nvPr/>
            </p:nvSpPr>
            <p:spPr bwMode="auto">
              <a:xfrm>
                <a:off x="9779000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2905452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20" name="Curved Connector 119"/>
              <p:cNvCxnSpPr>
                <a:cxnSpLocks noChangeShapeType="1"/>
                <a:stCxn id="100" idx="2"/>
                <a:endCxn id="118" idx="6"/>
              </p:cNvCxnSpPr>
              <p:nvPr/>
            </p:nvCxnSpPr>
            <p:spPr bwMode="auto"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Cube 120"/>
              <p:cNvSpPr>
                <a:spLocks noChangeArrowheads="1"/>
              </p:cNvSpPr>
              <p:nvPr/>
            </p:nvSpPr>
            <p:spPr bwMode="auto">
              <a:xfrm>
                <a:off x="4061153" y="5105398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3" name="Cube 122"/>
              <p:cNvSpPr>
                <a:spLocks noChangeArrowheads="1"/>
              </p:cNvSpPr>
              <p:nvPr/>
            </p:nvSpPr>
            <p:spPr bwMode="auto">
              <a:xfrm>
                <a:off x="3108652" y="5114925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09600" y="1568333"/>
            <a:ext cx="3581400" cy="2835275"/>
            <a:chOff x="381000" y="1219200"/>
            <a:chExt cx="3581400" cy="2835405"/>
          </a:xfrm>
        </p:grpSpPr>
        <p:sp>
          <p:nvSpPr>
            <p:cNvPr id="59433" name="TextBox 6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3581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Graph Based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Data Representation</a:t>
              </a:r>
            </a:p>
          </p:txBody>
        </p:sp>
        <p:grpSp>
          <p:nvGrpSpPr>
            <p:cNvPr id="59434" name="Group 206"/>
            <p:cNvGrpSpPr>
              <a:grpSpLocks/>
            </p:cNvGrpSpPr>
            <p:nvPr/>
          </p:nvGrpSpPr>
          <p:grpSpPr bwMode="auto"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cxnSpLocks noChangeShapeType="1"/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1" name="Straight Arrow Connector 210"/>
              <p:cNvCxnSpPr>
                <a:cxnSpLocks noChangeShapeType="1"/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Straight Arrow Connector 211"/>
              <p:cNvCxnSpPr>
                <a:cxnSpLocks noChangeShapeType="1"/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Straight Arrow Connector 212"/>
              <p:cNvCxnSpPr>
                <a:cxnSpLocks noChangeShapeType="1"/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Straight Arrow Connector 213"/>
              <p:cNvCxnSpPr>
                <a:cxnSpLocks noChangeShapeType="1"/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Arrow Connector 214"/>
              <p:cNvCxnSpPr>
                <a:cxnSpLocks noChangeShapeType="1"/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Oval 4"/>
              <p:cNvSpPr>
                <a:spLocks noChangeArrowheads="1"/>
              </p:cNvSpPr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>
                <a:spLocks noChangeArrowheads="1"/>
              </p:cNvSpPr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>
                <a:spLocks noChangeArrowheads="1"/>
              </p:cNvSpPr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cxnSpLocks noChangeShapeType="1"/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Arrow Connector 225"/>
              <p:cNvCxnSpPr>
                <a:cxnSpLocks noChangeShapeType="1"/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Arrow Connector 226"/>
              <p:cNvCxnSpPr>
                <a:cxnSpLocks noChangeShapeType="1"/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Arrow Connector 227"/>
              <p:cNvCxnSpPr>
                <a:cxnSpLocks noChangeShapeType="1"/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Arrow Connector 228"/>
              <p:cNvCxnSpPr>
                <a:cxnSpLocks noChangeShapeType="1"/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Arrow Connector 229"/>
              <p:cNvCxnSpPr>
                <a:cxnSpLocks noChangeShapeType="1"/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9456" name="Group 182"/>
              <p:cNvGrpSpPr>
                <a:grpSpLocks/>
              </p:cNvGrpSpPr>
              <p:nvPr/>
            </p:nvGrpSpPr>
            <p:grpSpPr bwMode="auto"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9467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198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3743" y="4254221"/>
                  <a:ext cx="334421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0487" y="4254221"/>
                  <a:ext cx="334419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2723" y="2883338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30084" y="5694403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1763" y="5655236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443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4116" y="4254221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59457" name="Group 192"/>
              <p:cNvGrpSpPr>
                <a:grpSpLocks/>
              </p:cNvGrpSpPr>
              <p:nvPr/>
            </p:nvGrpSpPr>
            <p:grpSpPr bwMode="auto"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8436" y="2862246"/>
                  <a:ext cx="331408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3872" y="2847182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099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8490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361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790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8048" y="4944185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3427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68549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2837" y="4944185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8436" y="5691392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3872" y="5673315"/>
                  <a:ext cx="334421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08025" y="1568333"/>
            <a:ext cx="3311525" cy="30114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ahoma" charset="0"/>
            </a:endParaRPr>
          </a:p>
        </p:txBody>
      </p:sp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5029200" y="1568333"/>
            <a:ext cx="3048000" cy="2827338"/>
            <a:chOff x="5029200" y="1219200"/>
            <a:chExt cx="3048000" cy="2826717"/>
          </a:xfrm>
        </p:grpSpPr>
        <p:grpSp>
          <p:nvGrpSpPr>
            <p:cNvPr id="59399" name="Group 121"/>
            <p:cNvGrpSpPr>
              <a:grpSpLocks/>
            </p:cNvGrpSpPr>
            <p:nvPr/>
          </p:nvGrpSpPr>
          <p:grpSpPr bwMode="auto">
            <a:xfrm>
              <a:off x="5413269" y="2209800"/>
              <a:ext cx="2435331" cy="1836117"/>
              <a:chOff x="5413269" y="2209800"/>
              <a:chExt cx="2435331" cy="1836117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6102295" y="2209800"/>
                <a:ext cx="1746305" cy="1273742"/>
              </a:xfrm>
              <a:custGeom>
                <a:avLst/>
                <a:gdLst>
                  <a:gd name="T0" fmla="*/ 170570 w 3147012"/>
                  <a:gd name="T1" fmla="*/ 2408 h 2295407"/>
                  <a:gd name="T2" fmla="*/ 105544 w 3147012"/>
                  <a:gd name="T3" fmla="*/ 16858 h 2295407"/>
                  <a:gd name="T4" fmla="*/ 11618 w 3147012"/>
                  <a:gd name="T5" fmla="*/ 24084 h 2295407"/>
                  <a:gd name="T6" fmla="*/ 18843 w 3147012"/>
                  <a:gd name="T7" fmla="*/ 67434 h 2295407"/>
                  <a:gd name="T8" fmla="*/ 112769 w 3147012"/>
                  <a:gd name="T9" fmla="*/ 96334 h 2295407"/>
                  <a:gd name="T10" fmla="*/ 76643 w 3147012"/>
                  <a:gd name="T11" fmla="*/ 183035 h 2295407"/>
                  <a:gd name="T12" fmla="*/ 141669 w 3147012"/>
                  <a:gd name="T13" fmla="*/ 204710 h 2295407"/>
                  <a:gd name="T14" fmla="*/ 180738 w 3147012"/>
                  <a:gd name="T15" fmla="*/ 105968 h 2295407"/>
                  <a:gd name="T16" fmla="*/ 216060 w 3147012"/>
                  <a:gd name="T17" fmla="*/ 196950 h 2295407"/>
                  <a:gd name="T18" fmla="*/ 272790 w 3147012"/>
                  <a:gd name="T19" fmla="*/ 213006 h 2295407"/>
                  <a:gd name="T20" fmla="*/ 290987 w 3147012"/>
                  <a:gd name="T21" fmla="*/ 169120 h 2295407"/>
                  <a:gd name="T22" fmla="*/ 228370 w 3147012"/>
                  <a:gd name="T23" fmla="*/ 31309 h 2295407"/>
                  <a:gd name="T24" fmla="*/ 170570 w 3147012"/>
                  <a:gd name="T25" fmla="*/ 2408 h 2295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BDB"/>
                  </a:gs>
                  <a:gs pos="64999">
                    <a:srgbClr val="FFD0AA"/>
                  </a:gs>
                  <a:gs pos="100000">
                    <a:srgbClr val="FFBE86"/>
                  </a:gs>
                </a:gsLst>
                <a:lin ang="5400000" scaled="1"/>
              </a:gradFill>
              <a:ln w="9525" cap="flat" cmpd="sng">
                <a:solidFill>
                  <a:srgbClr val="F692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6973686" y="2266179"/>
                <a:ext cx="380557" cy="38055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latin typeface="Tahoma" pitchFamily="-64" charset="0"/>
                </a:endParaRPr>
              </a:p>
            </p:txBody>
          </p:sp>
          <p:cxnSp>
            <p:nvCxnSpPr>
              <p:cNvPr id="127" name="Straight Arrow Connector 126"/>
              <p:cNvCxnSpPr>
                <a:cxnSpLocks noChangeShapeType="1"/>
                <a:stCxn id="133" idx="6"/>
                <a:endCxn id="134" idx="2"/>
              </p:cNvCxnSpPr>
              <p:nvPr/>
            </p:nvCxnSpPr>
            <p:spPr bwMode="auto">
              <a:xfrm>
                <a:off x="5631063" y="2459644"/>
                <a:ext cx="606857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27"/>
              <p:cNvCxnSpPr>
                <a:cxnSpLocks noChangeShapeType="1"/>
                <a:stCxn id="134" idx="6"/>
                <a:endCxn id="135" idx="2"/>
              </p:cNvCxnSpPr>
              <p:nvPr/>
            </p:nvCxnSpPr>
            <p:spPr bwMode="auto">
              <a:xfrm>
                <a:off x="6455714" y="2459644"/>
                <a:ext cx="606856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28"/>
              <p:cNvCxnSpPr>
                <a:cxnSpLocks noChangeShapeType="1"/>
                <a:stCxn id="139" idx="7"/>
                <a:endCxn id="134" idx="3"/>
              </p:cNvCxnSpPr>
              <p:nvPr/>
            </p:nvCxnSpPr>
            <p:spPr bwMode="auto">
              <a:xfrm rot="5400000" flipH="1" flipV="1">
                <a:off x="583049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29"/>
              <p:cNvCxnSpPr>
                <a:cxnSpLocks noChangeShapeType="1"/>
                <a:stCxn id="141" idx="1"/>
                <a:endCxn id="135" idx="5"/>
              </p:cNvCxnSpPr>
              <p:nvPr/>
            </p:nvCxnSpPr>
            <p:spPr bwMode="auto">
              <a:xfrm rot="16200000" flipV="1">
                <a:off x="706747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30"/>
              <p:cNvCxnSpPr>
                <a:cxnSpLocks noChangeShapeType="1"/>
                <a:stCxn id="140" idx="7"/>
                <a:endCxn id="135" idx="3"/>
              </p:cNvCxnSpPr>
              <p:nvPr/>
            </p:nvCxnSpPr>
            <p:spPr bwMode="auto">
              <a:xfrm rot="5400000" flipH="1" flipV="1">
                <a:off x="665514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31"/>
              <p:cNvCxnSpPr>
                <a:cxnSpLocks noChangeShapeType="1"/>
                <a:stCxn id="140" idx="1"/>
                <a:endCxn id="134" idx="5"/>
              </p:cNvCxnSpPr>
              <p:nvPr/>
            </p:nvCxnSpPr>
            <p:spPr bwMode="auto">
              <a:xfrm rot="16200000" flipV="1">
                <a:off x="624282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Oval 4"/>
              <p:cNvSpPr>
                <a:spLocks noChangeArrowheads="1"/>
              </p:cNvSpPr>
              <p:nvPr/>
            </p:nvSpPr>
            <p:spPr bwMode="auto">
              <a:xfrm>
                <a:off x="5413269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623792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706257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6" name="Oval 4"/>
              <p:cNvSpPr>
                <a:spLocks noChangeArrowheads="1"/>
              </p:cNvSpPr>
              <p:nvPr/>
            </p:nvSpPr>
            <p:spPr bwMode="auto">
              <a:xfrm>
                <a:off x="541326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>
                <a:off x="623791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7062570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9" name="Oval 4"/>
              <p:cNvSpPr>
                <a:spLocks noChangeArrowheads="1"/>
              </p:cNvSpPr>
              <p:nvPr/>
            </p:nvSpPr>
            <p:spPr bwMode="auto">
              <a:xfrm>
                <a:off x="5829513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665416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1" name="Oval 140"/>
              <p:cNvSpPr>
                <a:spLocks noChangeArrowheads="1"/>
              </p:cNvSpPr>
              <p:nvPr/>
            </p:nvSpPr>
            <p:spPr bwMode="auto">
              <a:xfrm>
                <a:off x="747881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42" name="Straight Arrow Connector 141"/>
              <p:cNvCxnSpPr>
                <a:cxnSpLocks noChangeShapeType="1"/>
                <a:stCxn id="136" idx="6"/>
                <a:endCxn id="137" idx="2"/>
              </p:cNvCxnSpPr>
              <p:nvPr/>
            </p:nvCxnSpPr>
            <p:spPr bwMode="auto">
              <a:xfrm>
                <a:off x="5631063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Arrow Connector 142"/>
              <p:cNvCxnSpPr>
                <a:cxnSpLocks noChangeShapeType="1"/>
                <a:stCxn id="137" idx="6"/>
                <a:endCxn id="138" idx="2"/>
              </p:cNvCxnSpPr>
              <p:nvPr/>
            </p:nvCxnSpPr>
            <p:spPr bwMode="auto">
              <a:xfrm>
                <a:off x="6455714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Arrow Connector 143"/>
              <p:cNvCxnSpPr>
                <a:cxnSpLocks noChangeShapeType="1"/>
                <a:stCxn id="137" idx="1"/>
                <a:endCxn id="139" idx="5"/>
              </p:cNvCxnSpPr>
              <p:nvPr/>
            </p:nvCxnSpPr>
            <p:spPr bwMode="auto">
              <a:xfrm rot="16200000" flipV="1">
                <a:off x="5870047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Straight Arrow Connector 144"/>
              <p:cNvCxnSpPr>
                <a:cxnSpLocks noChangeShapeType="1"/>
                <a:stCxn id="138" idx="7"/>
                <a:endCxn id="141" idx="3"/>
              </p:cNvCxnSpPr>
              <p:nvPr/>
            </p:nvCxnSpPr>
            <p:spPr bwMode="auto">
              <a:xfrm rot="5400000" flipH="1" flipV="1">
                <a:off x="7107022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Arrow Connector 145"/>
              <p:cNvCxnSpPr>
                <a:cxnSpLocks noChangeShapeType="1"/>
                <a:stCxn id="138" idx="1"/>
                <a:endCxn id="140" idx="5"/>
              </p:cNvCxnSpPr>
              <p:nvPr/>
            </p:nvCxnSpPr>
            <p:spPr bwMode="auto">
              <a:xfrm rot="16200000" flipV="1">
                <a:off x="6694698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Arrow Connector 146"/>
              <p:cNvCxnSpPr>
                <a:cxnSpLocks noChangeShapeType="1"/>
                <a:stCxn id="137" idx="7"/>
                <a:endCxn id="140" idx="3"/>
              </p:cNvCxnSpPr>
              <p:nvPr/>
            </p:nvCxnSpPr>
            <p:spPr bwMode="auto">
              <a:xfrm rot="5400000" flipH="1" flipV="1">
                <a:off x="6282371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9424" name="Group 182"/>
              <p:cNvGrpSpPr>
                <a:grpSpLocks/>
              </p:cNvGrpSpPr>
              <p:nvPr/>
            </p:nvGrpSpPr>
            <p:grpSpPr bwMode="auto">
              <a:xfrm>
                <a:off x="6258950" y="2393031"/>
                <a:ext cx="1410722" cy="930249"/>
                <a:chOff x="2133600" y="2884114"/>
                <a:chExt cx="2542259" cy="1676400"/>
              </a:xfrm>
            </p:grpSpPr>
            <p:sp>
              <p:nvSpPr>
                <p:cNvPr id="153" name="Cube 152"/>
                <p:cNvSpPr/>
                <p:nvPr/>
              </p:nvSpPr>
              <p:spPr bwMode="auto">
                <a:xfrm>
                  <a:off x="3656576" y="2873864"/>
                  <a:ext cx="331856" cy="314622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" name="Cube 153"/>
                <p:cNvSpPr/>
                <p:nvPr/>
              </p:nvSpPr>
              <p:spPr bwMode="auto">
                <a:xfrm>
                  <a:off x="2844100" y="4255343"/>
                  <a:ext cx="33471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5" name="Cube 154"/>
                <p:cNvSpPr/>
                <p:nvPr/>
              </p:nvSpPr>
              <p:spPr bwMode="auto">
                <a:xfrm>
                  <a:off x="2134615" y="2873864"/>
                  <a:ext cx="331856" cy="314622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6" name="Cube 155"/>
                <p:cNvSpPr/>
                <p:nvPr/>
              </p:nvSpPr>
              <p:spPr bwMode="auto">
                <a:xfrm>
                  <a:off x="4343176" y="4255343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59425" name="Group 192"/>
              <p:cNvGrpSpPr>
                <a:grpSpLocks/>
              </p:cNvGrpSpPr>
              <p:nvPr/>
            </p:nvGrpSpPr>
            <p:grpSpPr bwMode="auto">
              <a:xfrm>
                <a:off x="6670818" y="2373097"/>
                <a:ext cx="839892" cy="594558"/>
                <a:chOff x="2875826" y="2848192"/>
                <a:chExt cx="1513567" cy="1071452"/>
              </a:xfrm>
            </p:grpSpPr>
            <p:sp>
              <p:nvSpPr>
                <p:cNvPr id="150" name="Cube 149"/>
                <p:cNvSpPr/>
                <p:nvPr/>
              </p:nvSpPr>
              <p:spPr bwMode="auto">
                <a:xfrm>
                  <a:off x="2875568" y="2848124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1" name="Cube 150"/>
                <p:cNvSpPr/>
                <p:nvPr/>
              </p:nvSpPr>
              <p:spPr bwMode="auto">
                <a:xfrm>
                  <a:off x="3281806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2" name="Cube 151"/>
                <p:cNvSpPr/>
                <p:nvPr/>
              </p:nvSpPr>
              <p:spPr bwMode="auto">
                <a:xfrm>
                  <a:off x="4057092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59400" name="TextBox 123"/>
            <p:cNvSpPr txBox="1">
              <a:spLocks noChangeArrowheads="1"/>
            </p:cNvSpPr>
            <p:nvPr/>
          </p:nvSpPr>
          <p:spPr bwMode="auto">
            <a:xfrm>
              <a:off x="5029200" y="1219200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Update Functions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User Computation</a:t>
              </a:r>
            </a:p>
          </p:txBody>
        </p:sp>
      </p:grpSp>
      <p:sp>
        <p:nvSpPr>
          <p:cNvPr id="5939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520495"/>
            <a:ext cx="2133600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9BDDD0C-7471-0545-9B4F-F072D95B68DA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40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  <a:stCxn id="102" idx="6"/>
            <a:endCxn id="103" idx="2"/>
          </p:cNvCxnSpPr>
          <p:nvPr/>
        </p:nvCxnSpPr>
        <p:spPr bwMode="auto">
          <a:xfrm>
            <a:off x="925513" y="24701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  <a:stCxn id="103" idx="6"/>
            <a:endCxn id="104" idx="2"/>
          </p:cNvCxnSpPr>
          <p:nvPr/>
        </p:nvCxnSpPr>
        <p:spPr bwMode="auto">
          <a:xfrm>
            <a:off x="2411413" y="24701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31" idx="7"/>
            <a:endCxn id="103" idx="3"/>
          </p:cNvCxnSpPr>
          <p:nvPr/>
        </p:nvCxnSpPr>
        <p:spPr bwMode="auto">
          <a:xfrm rot="5400000" flipH="1" flipV="1">
            <a:off x="1285875" y="2943225"/>
            <a:ext cx="112395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33" idx="1"/>
            <a:endCxn id="104" idx="5"/>
          </p:cNvCxnSpPr>
          <p:nvPr/>
        </p:nvCxnSpPr>
        <p:spPr bwMode="auto">
          <a:xfrm rot="16200000" flipV="1">
            <a:off x="3514726" y="2935287"/>
            <a:ext cx="1123950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stCxn id="32" idx="7"/>
            <a:endCxn id="104" idx="3"/>
          </p:cNvCxnSpPr>
          <p:nvPr/>
        </p:nvCxnSpPr>
        <p:spPr bwMode="auto">
          <a:xfrm rot="5400000" flipH="1" flipV="1">
            <a:off x="2771775" y="2943225"/>
            <a:ext cx="112395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32" idx="1"/>
            <a:endCxn id="103" idx="5"/>
          </p:cNvCxnSpPr>
          <p:nvPr/>
        </p:nvCxnSpPr>
        <p:spPr bwMode="auto">
          <a:xfrm rot="16200000" flipV="1">
            <a:off x="2028826" y="2935287"/>
            <a:ext cx="1123950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5334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20193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5052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8" name="Oval 4"/>
          <p:cNvSpPr>
            <a:spLocks noChangeArrowheads="1"/>
          </p:cNvSpPr>
          <p:nvPr/>
        </p:nvSpPr>
        <p:spPr bwMode="auto">
          <a:xfrm>
            <a:off x="5334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20193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35052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Data Graph</a:t>
            </a:r>
            <a:endParaRPr lang="en-US" dirty="0">
              <a:latin typeface="+mn-lt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2842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7701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2560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cxnSpLocks noChangeShapeType="1"/>
            <a:stCxn id="108" idx="6"/>
            <a:endCxn id="109" idx="2"/>
          </p:cNvCxnSpPr>
          <p:nvPr/>
        </p:nvCxnSpPr>
        <p:spPr bwMode="auto">
          <a:xfrm>
            <a:off x="925513" y="52895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109" idx="6"/>
            <a:endCxn id="119" idx="2"/>
          </p:cNvCxnSpPr>
          <p:nvPr/>
        </p:nvCxnSpPr>
        <p:spPr bwMode="auto">
          <a:xfrm>
            <a:off x="2411413" y="52895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09" idx="1"/>
            <a:endCxn id="31" idx="5"/>
          </p:cNvCxnSpPr>
          <p:nvPr/>
        </p:nvCxnSpPr>
        <p:spPr bwMode="auto">
          <a:xfrm rot="16200000" flipV="1">
            <a:off x="1277937" y="4352926"/>
            <a:ext cx="1139825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stCxn id="119" idx="7"/>
            <a:endCxn id="33" idx="3"/>
          </p:cNvCxnSpPr>
          <p:nvPr/>
        </p:nvCxnSpPr>
        <p:spPr bwMode="auto">
          <a:xfrm rot="5400000" flipH="1" flipV="1">
            <a:off x="3506788" y="4344988"/>
            <a:ext cx="1139825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119" idx="1"/>
            <a:endCxn id="32" idx="5"/>
          </p:cNvCxnSpPr>
          <p:nvPr/>
        </p:nvCxnSpPr>
        <p:spPr bwMode="auto">
          <a:xfrm rot="16200000" flipV="1">
            <a:off x="2763837" y="4352926"/>
            <a:ext cx="1139825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  <a:stCxn id="109" idx="7"/>
            <a:endCxn id="32" idx="3"/>
          </p:cNvCxnSpPr>
          <p:nvPr/>
        </p:nvCxnSpPr>
        <p:spPr bwMode="auto">
          <a:xfrm rot="5400000" flipH="1" flipV="1">
            <a:off x="2020888" y="4344988"/>
            <a:ext cx="1139825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3" name="TextBox 33"/>
          <p:cNvSpPr txBox="1">
            <a:spLocks noChangeArrowheads="1"/>
          </p:cNvSpPr>
          <p:nvPr/>
        </p:nvSpPr>
        <p:spPr bwMode="auto">
          <a:xfrm>
            <a:off x="246063" y="1409700"/>
            <a:ext cx="866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Data is associated with both vertices and edges</a:t>
            </a:r>
          </a:p>
        </p:txBody>
      </p:sp>
      <p:sp>
        <p:nvSpPr>
          <p:cNvPr id="62" name="Cube 61"/>
          <p:cNvSpPr/>
          <p:nvPr/>
        </p:nvSpPr>
        <p:spPr bwMode="auto">
          <a:xfrm>
            <a:off x="582613" y="235108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10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600" y="3722688"/>
            <a:ext cx="333375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6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10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4413" y="5160963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5338" y="5122863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5463" y="5170488"/>
            <a:ext cx="333375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6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4288" y="2330450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800350" y="23145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813" y="308133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38" y="308133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750" y="30813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1450" y="30813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2113" y="4410075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38" y="4410075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4050" y="44100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750" y="44100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4288" y="515778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800350" y="514032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34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257800" y="3373438"/>
            <a:ext cx="3657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Vertex Data: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 dirty="0"/>
              <a:t> User profile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 dirty="0"/>
              <a:t> Current interests estimates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257800" y="4702175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Edge Data: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 dirty="0"/>
              <a:t> Relationship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(friend, classmate, relative)</a:t>
            </a:r>
          </a:p>
        </p:txBody>
      </p:sp>
      <p:sp>
        <p:nvSpPr>
          <p:cNvPr id="89" name="Cube 88"/>
          <p:cNvSpPr/>
          <p:nvPr/>
        </p:nvSpPr>
        <p:spPr bwMode="auto">
          <a:xfrm>
            <a:off x="6753022" y="47148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1489" name="TextBox 146"/>
          <p:cNvSpPr txBox="1">
            <a:spLocks noChangeArrowheads="1"/>
          </p:cNvSpPr>
          <p:nvPr/>
        </p:nvSpPr>
        <p:spPr bwMode="auto">
          <a:xfrm>
            <a:off x="5257800" y="2382838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Graph: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/>
              <a:t> Social Network</a:t>
            </a:r>
          </a:p>
        </p:txBody>
      </p:sp>
      <p:cxnSp>
        <p:nvCxnSpPr>
          <p:cNvPr id="149" name="Straight Arrow Connector 148"/>
          <p:cNvCxnSpPr>
            <a:cxnSpLocks noChangeShapeType="1"/>
            <a:stCxn id="53" idx="6"/>
            <a:endCxn id="55" idx="2"/>
          </p:cNvCxnSpPr>
          <p:nvPr/>
        </p:nvCxnSpPr>
        <p:spPr bwMode="auto">
          <a:xfrm>
            <a:off x="6477000" y="2535238"/>
            <a:ext cx="457200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172200" y="238283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934200" y="238283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6149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E3CA0A0-306C-AE43-B575-F76AB488D99F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138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Distributed Data Graph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368C76E-034E-B247-A336-FF0655AE9204}" type="slidenum">
              <a:rPr lang="en-US" altLang="en-US" sz="120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411163" y="16573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Partition the graph </a:t>
            </a:r>
            <a:r>
              <a:rPr lang="en-US" altLang="en-US" dirty="0"/>
              <a:t>across multiple machines: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00500" y="3114675"/>
            <a:ext cx="2943225" cy="3000375"/>
            <a:chOff x="4001158" y="3114514"/>
            <a:chExt cx="2942461" cy="3001159"/>
          </a:xfrm>
        </p:grpSpPr>
        <p:grpSp>
          <p:nvGrpSpPr>
            <p:cNvPr id="63509" name="Group 3"/>
            <p:cNvGrpSpPr>
              <a:grpSpLocks/>
            </p:cNvGrpSpPr>
            <p:nvPr/>
          </p:nvGrpSpPr>
          <p:grpSpPr bwMode="auto">
            <a:xfrm>
              <a:off x="4055108" y="3114514"/>
              <a:ext cx="2888511" cy="3001159"/>
              <a:chOff x="4055108" y="3114514"/>
              <a:chExt cx="2888511" cy="3001159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408841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5803730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575222" y="5737823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5130967" y="5747276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6575222" y="3114514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5130967" y="3123967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2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4055108" y="329871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5499364" y="329871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Arrow Connector 14"/>
              <p:cNvCxnSpPr>
                <a:cxnSpLocks noChangeShapeType="1"/>
                <a:stCxn id="8" idx="1"/>
              </p:cNvCxnSpPr>
              <p:nvPr/>
            </p:nvCxnSpPr>
            <p:spPr bwMode="auto">
              <a:xfrm rot="16200000" flipV="1">
                <a:off x="5128331" y="3755496"/>
                <a:ext cx="1046432" cy="41226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Arrow Connector 15"/>
              <p:cNvCxnSpPr>
                <a:cxnSpLocks noChangeShapeType="1"/>
                <a:stCxn id="7" idx="7"/>
              </p:cNvCxnSpPr>
              <p:nvPr/>
            </p:nvCxnSpPr>
            <p:spPr bwMode="auto">
              <a:xfrm rot="5400000" flipH="1" flipV="1">
                <a:off x="4430885" y="3730814"/>
                <a:ext cx="1046432" cy="461631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4055108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Arrow Connector 19"/>
              <p:cNvCxnSpPr>
                <a:cxnSpLocks noChangeShapeType="1"/>
              </p:cNvCxnSpPr>
              <p:nvPr/>
            </p:nvCxnSpPr>
            <p:spPr bwMode="auto">
              <a:xfrm flipV="1">
                <a:off x="5499364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21"/>
              <p:cNvCxnSpPr>
                <a:cxnSpLocks noChangeShapeType="1"/>
                <a:endCxn id="8" idx="3"/>
              </p:cNvCxnSpPr>
              <p:nvPr/>
            </p:nvCxnSpPr>
            <p:spPr bwMode="auto">
              <a:xfrm rot="5400000" flipH="1" flipV="1">
                <a:off x="5123604" y="5067150"/>
                <a:ext cx="1055886" cy="41226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22"/>
              <p:cNvCxnSpPr>
                <a:cxnSpLocks noChangeShapeType="1"/>
                <a:endCxn id="7" idx="5"/>
              </p:cNvCxnSpPr>
              <p:nvPr/>
            </p:nvCxnSpPr>
            <p:spPr bwMode="auto">
              <a:xfrm rot="16200000" flipV="1">
                <a:off x="4426159" y="5042467"/>
                <a:ext cx="1055886" cy="461631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rot="16200000" flipV="1">
              <a:off x="3704032" y="3726086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3708758" y="5047194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43138" y="3114675"/>
            <a:ext cx="2887662" cy="3000375"/>
            <a:chOff x="2242456" y="3114514"/>
            <a:chExt cx="2888511" cy="3001159"/>
          </a:xfrm>
        </p:grpSpPr>
        <p:grpSp>
          <p:nvGrpSpPr>
            <p:cNvPr id="63495" name="Group 32"/>
            <p:cNvGrpSpPr>
              <a:grpSpLocks/>
            </p:cNvGrpSpPr>
            <p:nvPr/>
          </p:nvGrpSpPr>
          <p:grpSpPr bwMode="auto">
            <a:xfrm>
              <a:off x="2242456" y="3114514"/>
              <a:ext cx="2220335" cy="3001159"/>
              <a:chOff x="2242456" y="3114514"/>
              <a:chExt cx="2220335" cy="3001159"/>
            </a:xfrm>
          </p:grpSpPr>
          <p:sp>
            <p:nvSpPr>
              <p:cNvPr id="6" name="Oval 4"/>
              <p:cNvSpPr>
                <a:spLocks noChangeArrowheads="1"/>
              </p:cNvSpPr>
              <p:nvPr/>
            </p:nvSpPr>
            <p:spPr bwMode="auto">
              <a:xfrm>
                <a:off x="3013950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686711" y="5737823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242456" y="5747276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686711" y="3114514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2242456" y="3123967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1" name="Straight Arrow Connector 10"/>
              <p:cNvCxnSpPr>
                <a:cxnSpLocks noChangeShapeType="1"/>
              </p:cNvCxnSpPr>
              <p:nvPr/>
            </p:nvCxnSpPr>
            <p:spPr bwMode="auto">
              <a:xfrm flipV="1">
                <a:off x="2610853" y="3308165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06587" y="3750771"/>
                <a:ext cx="1055885" cy="412265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Arrow Connector 16"/>
              <p:cNvCxnSpPr>
                <a:cxnSpLocks noChangeShapeType="1"/>
                <a:stCxn id="7" idx="1"/>
              </p:cNvCxnSpPr>
              <p:nvPr/>
            </p:nvCxnSpPr>
            <p:spPr bwMode="auto">
              <a:xfrm rot="16200000" flipV="1">
                <a:off x="3704032" y="3726087"/>
                <a:ext cx="1055885" cy="46163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2610853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 rot="16200000" flipV="1">
                <a:off x="3011314" y="5062424"/>
                <a:ext cx="1046433" cy="412265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>
                <a:cxnSpLocks noChangeShapeType="1"/>
                <a:endCxn id="7" idx="3"/>
              </p:cNvCxnSpPr>
              <p:nvPr/>
            </p:nvCxnSpPr>
            <p:spPr bwMode="auto">
              <a:xfrm rot="5400000" flipH="1" flipV="1">
                <a:off x="3708758" y="5037741"/>
                <a:ext cx="1046433" cy="46163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>
              <a:off x="4055108" y="3293986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>
              <a:off x="4055108" y="5917296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Freeform 43"/>
          <p:cNvSpPr>
            <a:spLocks/>
          </p:cNvSpPr>
          <p:nvPr/>
        </p:nvSpPr>
        <p:spPr bwMode="auto">
          <a:xfrm>
            <a:off x="4025900" y="2874963"/>
            <a:ext cx="742950" cy="3571875"/>
          </a:xfrm>
          <a:custGeom>
            <a:avLst/>
            <a:gdLst>
              <a:gd name="T0" fmla="*/ 707184 w 742855"/>
              <a:gd name="T1" fmla="*/ 0 h 3570534"/>
              <a:gd name="T2" fmla="*/ 74 w 742855"/>
              <a:gd name="T3" fmla="*/ 1643337 h 3570534"/>
              <a:gd name="T4" fmla="*/ 743140 w 742855"/>
              <a:gd name="T5" fmla="*/ 3574559 h 35705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2855" h="3570534">
                <a:moveTo>
                  <a:pt x="706914" y="0"/>
                </a:moveTo>
                <a:cubicBezTo>
                  <a:pt x="350499" y="523199"/>
                  <a:pt x="-5916" y="1046398"/>
                  <a:pt x="74" y="1641487"/>
                </a:cubicBezTo>
                <a:cubicBezTo>
                  <a:pt x="6064" y="2236576"/>
                  <a:pt x="742855" y="3570534"/>
                  <a:pt x="742855" y="357053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742E-6 -4.29465E-6 L -0.1966 -4.2946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03E-6 -4.29465E-6 L 0.13754 -4.2946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350196" y="1449421"/>
            <a:ext cx="8565204" cy="50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x-none" i="1" dirty="0">
                <a:solidFill>
                  <a:schemeClr val="accent6">
                    <a:lumMod val="75000"/>
                  </a:schemeClr>
                </a:solidFill>
              </a:rPr>
              <a:t>Ghost vertices </a:t>
            </a:r>
            <a:r>
              <a:rPr lang="en-US" altLang="x-none" dirty="0"/>
              <a:t>maintain adjacency structure and replicate remote data.</a:t>
            </a:r>
            <a:endParaRPr lang="en-US" altLang="x-none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09675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882775" y="573722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38150" y="574675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882775" y="311467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8150" y="312420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806450" y="3308350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202531" y="3750469"/>
            <a:ext cx="1055688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1900238" y="3725862"/>
            <a:ext cx="1055688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806450" y="592137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1207294" y="5061744"/>
            <a:ext cx="1046162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1905001" y="5037137"/>
            <a:ext cx="1046162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661025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056438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827963" y="573722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383338" y="574675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827963" y="311467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83338" y="312420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308600" y="3298825"/>
            <a:ext cx="1074738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6751638" y="329882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7" idx="1"/>
          </p:cNvCxnSpPr>
          <p:nvPr/>
        </p:nvCxnSpPr>
        <p:spPr bwMode="auto">
          <a:xfrm rot="16200000" flipV="1">
            <a:off x="6380956" y="3755232"/>
            <a:ext cx="1046163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stCxn id="36" idx="7"/>
          </p:cNvCxnSpPr>
          <p:nvPr/>
        </p:nvCxnSpPr>
        <p:spPr bwMode="auto">
          <a:xfrm rot="5400000" flipH="1" flipV="1">
            <a:off x="5683250" y="3730625"/>
            <a:ext cx="1046163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5308600" y="5921375"/>
            <a:ext cx="1074738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6751638" y="592137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  <a:endCxn id="37" idx="3"/>
          </p:cNvCxnSpPr>
          <p:nvPr/>
        </p:nvCxnSpPr>
        <p:spPr bwMode="auto">
          <a:xfrm rot="5400000" flipH="1" flipV="1">
            <a:off x="6376194" y="5066507"/>
            <a:ext cx="1055687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  <a:endCxn id="36" idx="5"/>
          </p:cNvCxnSpPr>
          <p:nvPr/>
        </p:nvCxnSpPr>
        <p:spPr bwMode="auto">
          <a:xfrm rot="16200000" flipV="1">
            <a:off x="5678488" y="5041900"/>
            <a:ext cx="1055687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251452" y="3119240"/>
            <a:ext cx="1444256" cy="3005887"/>
            <a:chOff x="2347292" y="3119240"/>
            <a:chExt cx="1444256" cy="30058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val 29"/>
            <p:cNvSpPr/>
            <p:nvPr/>
          </p:nvSpPr>
          <p:spPr bwMode="auto">
            <a:xfrm>
              <a:off x="2570776" y="4430895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423151" y="311924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347292" y="329398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3423151" y="575673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347292" y="593147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564" name="Group 4"/>
          <p:cNvGrpSpPr>
            <a:grpSpLocks/>
          </p:cNvGrpSpPr>
          <p:nvPr/>
        </p:nvGrpSpPr>
        <p:grpSpPr bwMode="auto">
          <a:xfrm>
            <a:off x="4940300" y="3124200"/>
            <a:ext cx="774700" cy="2990850"/>
            <a:chOff x="4903606" y="3123968"/>
            <a:chExt cx="776080" cy="299170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903606" y="5747277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903606" y="3123968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rot="16200000" flipV="1">
              <a:off x="4920927" y="3735541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4925653" y="5047195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65" name="TextBox 7"/>
          <p:cNvSpPr txBox="1">
            <a:spLocks noChangeArrowheads="1"/>
          </p:cNvSpPr>
          <p:nvPr/>
        </p:nvSpPr>
        <p:spPr bwMode="auto">
          <a:xfrm>
            <a:off x="3057525" y="4354513"/>
            <a:ext cx="2351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“ghost” vertices</a:t>
            </a:r>
          </a:p>
        </p:txBody>
      </p:sp>
      <p:sp>
        <p:nvSpPr>
          <p:cNvPr id="655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50B7187-9E42-8A45-B9DB-80715AA436C7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08275" y="3125788"/>
            <a:ext cx="4008438" cy="2982912"/>
            <a:chOff x="2708545" y="3126496"/>
            <a:chExt cx="4008949" cy="2982060"/>
          </a:xfrm>
        </p:grpSpPr>
        <p:grpSp>
          <p:nvGrpSpPr>
            <p:cNvPr id="65576" name="Group 12"/>
            <p:cNvGrpSpPr>
              <a:grpSpLocks/>
            </p:cNvGrpSpPr>
            <p:nvPr/>
          </p:nvGrpSpPr>
          <p:grpSpPr bwMode="auto">
            <a:xfrm>
              <a:off x="2891572" y="3173189"/>
              <a:ext cx="3534007" cy="2935367"/>
              <a:chOff x="2891572" y="3173189"/>
              <a:chExt cx="3534007" cy="2935367"/>
            </a:xfrm>
          </p:grpSpPr>
          <p:cxnSp>
            <p:nvCxnSpPr>
              <p:cNvPr id="65585" name="Curved Connector 57"/>
              <p:cNvCxnSpPr>
                <a:cxnSpLocks noChangeShapeType="1"/>
              </p:cNvCxnSpPr>
              <p:nvPr/>
            </p:nvCxnSpPr>
            <p:spPr bwMode="auto">
              <a:xfrm rot="16200000" flipH="1">
                <a:off x="5067341" y="1843446"/>
                <a:ext cx="4727" cy="2664214"/>
              </a:xfrm>
              <a:prstGeom prst="curvedConnector3">
                <a:avLst>
                  <a:gd name="adj1" fmla="val -13186375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6" name="Curved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2454" y="3087614"/>
                <a:ext cx="12700" cy="2794463"/>
              </a:xfrm>
              <a:prstGeom prst="curvedConnector3">
                <a:avLst>
                  <a:gd name="adj1" fmla="val 3078560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7" name="Curved Connector 59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8745" y="4771722"/>
                <a:ext cx="9454" cy="2664214"/>
              </a:xfrm>
              <a:prstGeom prst="curvedConnector3">
                <a:avLst>
                  <a:gd name="adj1" fmla="val 4890935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577" name="Group 9"/>
            <p:cNvGrpSpPr>
              <a:grpSpLocks/>
            </p:cNvGrpSpPr>
            <p:nvPr/>
          </p:nvGrpSpPr>
          <p:grpSpPr bwMode="auto">
            <a:xfrm>
              <a:off x="5686036" y="3126496"/>
              <a:ext cx="1031458" cy="2916127"/>
              <a:chOff x="5686036" y="3126496"/>
              <a:chExt cx="1031458" cy="2916127"/>
            </a:xfrm>
          </p:grpSpPr>
          <p:sp>
            <p:nvSpPr>
              <p:cNvPr id="61" name="Cube 60"/>
              <p:cNvSpPr/>
              <p:nvPr/>
            </p:nvSpPr>
            <p:spPr bwMode="auto">
              <a:xfrm>
                <a:off x="5685488" y="4431048"/>
                <a:ext cx="333417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62" name="Cube 61"/>
              <p:cNvSpPr/>
              <p:nvPr/>
            </p:nvSpPr>
            <p:spPr bwMode="auto">
              <a:xfrm>
                <a:off x="6376138" y="3126496"/>
                <a:ext cx="331830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63" name="Cube 62"/>
              <p:cNvSpPr/>
              <p:nvPr/>
            </p:nvSpPr>
            <p:spPr bwMode="auto">
              <a:xfrm>
                <a:off x="6384077" y="5737187"/>
                <a:ext cx="333417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</p:grpSp>
        <p:grpSp>
          <p:nvGrpSpPr>
            <p:cNvPr id="65578" name="Group 11"/>
            <p:cNvGrpSpPr>
              <a:grpSpLocks/>
            </p:cNvGrpSpPr>
            <p:nvPr/>
          </p:nvGrpSpPr>
          <p:grpSpPr bwMode="auto">
            <a:xfrm>
              <a:off x="2708545" y="3180447"/>
              <a:ext cx="1031458" cy="2916127"/>
              <a:chOff x="2708545" y="3180447"/>
              <a:chExt cx="1031458" cy="2916127"/>
            </a:xfrm>
          </p:grpSpPr>
          <p:sp>
            <p:nvSpPr>
              <p:cNvPr id="64" name="Cube 63"/>
              <p:cNvSpPr>
                <a:spLocks noChangeArrowheads="1"/>
              </p:cNvSpPr>
              <p:nvPr/>
            </p:nvSpPr>
            <p:spPr bwMode="auto">
              <a:xfrm>
                <a:off x="2708545" y="4484846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65" name="Cube 64"/>
              <p:cNvSpPr>
                <a:spLocks noChangeArrowheads="1"/>
              </p:cNvSpPr>
              <p:nvPr/>
            </p:nvSpPr>
            <p:spPr bwMode="auto">
              <a:xfrm>
                <a:off x="3398689" y="3180447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66" name="Cube 65"/>
              <p:cNvSpPr>
                <a:spLocks noChangeArrowheads="1"/>
              </p:cNvSpPr>
              <p:nvPr/>
            </p:nvSpPr>
            <p:spPr bwMode="auto">
              <a:xfrm>
                <a:off x="3407544" y="5791774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06600" y="3138488"/>
            <a:ext cx="3265488" cy="2932112"/>
            <a:chOff x="2005978" y="3138478"/>
            <a:chExt cx="3266025" cy="2931978"/>
          </a:xfrm>
        </p:grpSpPr>
        <p:sp>
          <p:nvSpPr>
            <p:cNvPr id="67" name="Cube 66"/>
            <p:cNvSpPr/>
            <p:nvPr/>
          </p:nvSpPr>
          <p:spPr bwMode="auto">
            <a:xfrm>
              <a:off x="2005978" y="3138478"/>
              <a:ext cx="331843" cy="304786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68" name="Cube 67"/>
            <p:cNvSpPr/>
            <p:nvPr/>
          </p:nvSpPr>
          <p:spPr bwMode="auto">
            <a:xfrm>
              <a:off x="2015505" y="5749796"/>
              <a:ext cx="331843" cy="304786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69" name="Cube 68"/>
            <p:cNvSpPr>
              <a:spLocks noChangeArrowheads="1"/>
            </p:cNvSpPr>
            <p:nvPr/>
          </p:nvSpPr>
          <p:spPr bwMode="auto">
            <a:xfrm>
              <a:off x="4930689" y="3154329"/>
              <a:ext cx="332459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+mn-lt"/>
                <a:ea typeface="ＭＳ Ｐゴシック" pitchFamily="-111" charset="-128"/>
              </a:endParaRPr>
            </a:p>
          </p:txBody>
        </p:sp>
        <p:sp>
          <p:nvSpPr>
            <p:cNvPr id="70" name="Cube 69"/>
            <p:cNvSpPr>
              <a:spLocks noChangeArrowheads="1"/>
            </p:cNvSpPr>
            <p:nvPr/>
          </p:nvSpPr>
          <p:spPr bwMode="auto">
            <a:xfrm>
              <a:off x="4939544" y="5765656"/>
              <a:ext cx="332459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+mn-lt"/>
                <a:ea typeface="ＭＳ Ｐゴシック" pitchFamily="-111" charset="-128"/>
              </a:endParaRPr>
            </a:p>
          </p:txBody>
        </p:sp>
        <p:cxnSp>
          <p:nvCxnSpPr>
            <p:cNvPr id="65574" name="Curved Connector 70"/>
            <p:cNvCxnSpPr>
              <a:cxnSpLocks noChangeShapeType="1"/>
            </p:cNvCxnSpPr>
            <p:nvPr/>
          </p:nvCxnSpPr>
          <p:spPr bwMode="auto">
            <a:xfrm rot="16200000" flipH="1">
              <a:off x="3677037" y="1959514"/>
              <a:ext cx="4727" cy="2664214"/>
            </a:xfrm>
            <a:prstGeom prst="curvedConnector3">
              <a:avLst>
                <a:gd name="adj1" fmla="val -1318637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5" name="Curved Connector 71"/>
            <p:cNvCxnSpPr>
              <a:cxnSpLocks noChangeShapeType="1"/>
            </p:cNvCxnSpPr>
            <p:nvPr/>
          </p:nvCxnSpPr>
          <p:spPr bwMode="auto">
            <a:xfrm rot="16200000" flipH="1">
              <a:off x="3566772" y="4705789"/>
              <a:ext cx="9454" cy="2664214"/>
            </a:xfrm>
            <a:prstGeom prst="curvedConnector3">
              <a:avLst>
                <a:gd name="adj1" fmla="val 489093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Distributed Data Graph</a:t>
            </a:r>
          </a:p>
        </p:txBody>
      </p:sp>
    </p:spTree>
    <p:extLst>
      <p:ext uri="{BB962C8B-B14F-4D97-AF65-F5344CB8AC3E}">
        <p14:creationId xmlns:p14="http://schemas.microsoft.com/office/powerpoint/2010/main" val="1564531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0362" y="2678813"/>
            <a:ext cx="5281613" cy="3200876"/>
            <a:chOff x="3813280" y="2580804"/>
            <a:chExt cx="5281605" cy="3200894"/>
          </a:xfrm>
        </p:grpSpPr>
        <p:sp>
          <p:nvSpPr>
            <p:cNvPr id="71722" name="TextBox 48"/>
            <p:cNvSpPr txBox="1">
              <a:spLocks noChangeArrowheads="1"/>
            </p:cNvSpPr>
            <p:nvPr/>
          </p:nvSpPr>
          <p:spPr bwMode="auto">
            <a:xfrm>
              <a:off x="3813280" y="2580804"/>
              <a:ext cx="4683021" cy="320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ea typeface="Consolas" charset="0"/>
                  <a:cs typeface="Consolas" charset="0"/>
                </a:rPr>
                <a:t>      </a:t>
              </a:r>
              <a:r>
                <a:rPr lang="en-US" altLang="en-US" sz="2000" dirty="0" err="1" smtClean="0">
                  <a:ea typeface="Consolas" charset="0"/>
                  <a:cs typeface="Consolas" charset="0"/>
                </a:rPr>
                <a:t>Pagerank</a:t>
              </a:r>
              <a:r>
                <a:rPr lang="en-US" altLang="en-US" sz="2000" dirty="0" smtClean="0">
                  <a:ea typeface="Consolas" charset="0"/>
                  <a:cs typeface="Consolas" charset="0"/>
                </a:rPr>
                <a:t> (scope)  {</a:t>
              </a:r>
              <a:endParaRPr lang="en-US" altLang="en-US" sz="20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Update the current vertex data</a:t>
              </a:r>
              <a:endParaRPr lang="en-US" altLang="en-US" sz="1800" baseline="-25000" dirty="0">
                <a:solidFill>
                  <a:srgbClr val="008000"/>
                </a:solidFill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Reschedule Neighbors if needed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if </a:t>
              </a:r>
              <a:r>
                <a:rPr lang="en-US" altLang="en-US" sz="1800" b="0" dirty="0" err="1">
                  <a:ea typeface="Consolas" charset="0"/>
                  <a:cs typeface="Consolas" charset="0"/>
                </a:rPr>
                <a:t>vertex.PageRank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 changes then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       </a:t>
              </a:r>
              <a:r>
                <a:rPr lang="en-US" altLang="en-US" sz="1800" b="0" dirty="0" err="1" smtClean="0">
                  <a:ea typeface="Consolas" charset="0"/>
                  <a:cs typeface="Consolas" charset="0"/>
                </a:rPr>
                <a:t>reschedule_all_neighbors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;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}</a:t>
              </a:r>
              <a:endParaRPr lang="en-US" altLang="en-US" sz="1800" dirty="0">
                <a:ea typeface="Consolas" charset="0"/>
                <a:cs typeface="Consolas" charset="0"/>
              </a:endParaRPr>
            </a:p>
          </p:txBody>
        </p:sp>
        <p:graphicFrame>
          <p:nvGraphicFramePr>
            <p:cNvPr id="71723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076208"/>
                </p:ext>
              </p:extLst>
            </p:nvPr>
          </p:nvGraphicFramePr>
          <p:xfrm>
            <a:off x="4608615" y="3340541"/>
            <a:ext cx="4486270" cy="98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Equation" r:id="rId5" imgW="3060700" imgH="660400" progId="Equation.3">
                    <p:embed/>
                  </p:oleObj>
                </mc:Choice>
                <mc:Fallback>
                  <p:oleObj name="Equation" r:id="rId5" imgW="3060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615" y="3340541"/>
                          <a:ext cx="4486270" cy="98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Freeform 87"/>
          <p:cNvSpPr>
            <a:spLocks/>
          </p:cNvSpPr>
          <p:nvPr/>
        </p:nvSpPr>
        <p:spPr bwMode="auto">
          <a:xfrm>
            <a:off x="626752" y="2543169"/>
            <a:ext cx="3489325" cy="2544762"/>
          </a:xfrm>
          <a:custGeom>
            <a:avLst/>
            <a:gdLst>
              <a:gd name="T0" fmla="*/ 2718637 w 3147012"/>
              <a:gd name="T1" fmla="*/ 38371 h 2295407"/>
              <a:gd name="T2" fmla="*/ 1682221 w 3147012"/>
              <a:gd name="T3" fmla="*/ 268596 h 2295407"/>
              <a:gd name="T4" fmla="*/ 185175 w 3147012"/>
              <a:gd name="T5" fmla="*/ 383708 h 2295407"/>
              <a:gd name="T6" fmla="*/ 300332 w 3147012"/>
              <a:gd name="T7" fmla="*/ 1074388 h 2295407"/>
              <a:gd name="T8" fmla="*/ 1797378 w 3147012"/>
              <a:gd name="T9" fmla="*/ 1534838 h 2295407"/>
              <a:gd name="T10" fmla="*/ 1221591 w 3147012"/>
              <a:gd name="T11" fmla="*/ 2916194 h 2295407"/>
              <a:gd name="T12" fmla="*/ 2258007 w 3147012"/>
              <a:gd name="T13" fmla="*/ 3261535 h 2295407"/>
              <a:gd name="T14" fmla="*/ 2880710 w 3147012"/>
              <a:gd name="T15" fmla="*/ 1688323 h 2295407"/>
              <a:gd name="T16" fmla="*/ 3443701 w 3147012"/>
              <a:gd name="T17" fmla="*/ 3137896 h 2295407"/>
              <a:gd name="T18" fmla="*/ 4347900 w 3147012"/>
              <a:gd name="T19" fmla="*/ 3393702 h 2295407"/>
              <a:gd name="T20" fmla="*/ 4637926 w 3147012"/>
              <a:gd name="T21" fmla="*/ 2694495 h 2295407"/>
              <a:gd name="T22" fmla="*/ 3639894 w 3147012"/>
              <a:gd name="T23" fmla="*/ 498822 h 2295407"/>
              <a:gd name="T24" fmla="*/ 2718637 w 3147012"/>
              <a:gd name="T25" fmla="*/ 38371 h 2295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H="1">
            <a:off x="3286271" y="2224847"/>
            <a:ext cx="2180908" cy="544859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672069" y="2224847"/>
            <a:ext cx="1429594" cy="1289874"/>
            <a:chOff x="2390774" y="1975715"/>
            <a:chExt cx="1726921" cy="1030861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cxnSp>
          <p:nvCxnSpPr>
            <p:cNvPr id="123" name="Straight Arrow Connector 122"/>
            <p:cNvCxnSpPr>
              <a:cxnSpLocks noChangeShapeType="1"/>
              <a:endCxn id="89" idx="1"/>
            </p:cNvCxnSpPr>
            <p:nvPr/>
          </p:nvCxnSpPr>
          <p:spPr bwMode="auto">
            <a:xfrm>
              <a:off x="2390774" y="1975715"/>
              <a:ext cx="1077934" cy="38187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Update Function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951" y="1292546"/>
            <a:ext cx="774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A user-defined </a:t>
            </a:r>
            <a:r>
              <a:rPr lang="en-US" sz="2800" b="1" dirty="0">
                <a:latin typeface="+mn-lt"/>
              </a:rPr>
              <a:t>program,</a:t>
            </a:r>
            <a:r>
              <a:rPr lang="en-US" sz="2800" dirty="0">
                <a:latin typeface="+mn-lt"/>
              </a:rPr>
              <a:t> applied to </a:t>
            </a:r>
            <a:r>
              <a:rPr lang="en-US" sz="2800" dirty="0" smtClean="0">
                <a:latin typeface="+mn-lt"/>
              </a:rPr>
              <a:t>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vertex</a:t>
            </a:r>
            <a:r>
              <a:rPr lang="en-US" sz="2800" dirty="0">
                <a:latin typeface="+mn-lt"/>
              </a:rPr>
              <a:t>; transforms data in </a:t>
            </a:r>
            <a:r>
              <a:rPr lang="en-US" sz="2800" b="1" dirty="0">
                <a:solidFill>
                  <a:schemeClr val="accent6"/>
                </a:solidFill>
                <a:latin typeface="+mn-lt"/>
              </a:rPr>
              <a:t>scope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of vertex</a:t>
            </a:r>
            <a:endParaRPr lang="en-US" sz="2800" b="1" dirty="0">
              <a:latin typeface="+mn-lt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97" idx="6"/>
            <a:endCxn id="98" idx="2"/>
          </p:cNvCxnSpPr>
          <p:nvPr/>
        </p:nvCxnSpPr>
        <p:spPr bwMode="auto">
          <a:xfrm>
            <a:off x="1333189" y="3043231"/>
            <a:ext cx="12128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  <a:stCxn id="102" idx="0"/>
            <a:endCxn id="97" idx="3"/>
          </p:cNvCxnSpPr>
          <p:nvPr/>
        </p:nvCxnSpPr>
        <p:spPr bwMode="auto">
          <a:xfrm flipV="1">
            <a:off x="702952" y="3195631"/>
            <a:ext cx="258762" cy="1184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104" idx="1"/>
            <a:endCxn id="98" idx="5"/>
          </p:cNvCxnSpPr>
          <p:nvPr/>
        </p:nvCxnSpPr>
        <p:spPr bwMode="auto">
          <a:xfrm rot="16200000" flipV="1">
            <a:off x="2555564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/>
          <p:cNvCxnSpPr>
            <a:cxnSpLocks noChangeShapeType="1"/>
            <a:stCxn id="103" idx="7"/>
            <a:endCxn id="98" idx="3"/>
          </p:cNvCxnSpPr>
          <p:nvPr/>
        </p:nvCxnSpPr>
        <p:spPr bwMode="auto">
          <a:xfrm rot="5400000" flipH="1" flipV="1">
            <a:off x="1731651" y="3565519"/>
            <a:ext cx="124777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/>
          <p:cNvCxnSpPr>
            <a:cxnSpLocks noChangeShapeType="1"/>
            <a:stCxn id="103" idx="1"/>
            <a:endCxn id="97" idx="5"/>
          </p:cNvCxnSpPr>
          <p:nvPr/>
        </p:nvCxnSpPr>
        <p:spPr bwMode="auto">
          <a:xfrm rot="16200000" flipV="1">
            <a:off x="907739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898214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2546039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898214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546039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4854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17300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377889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cxnSpLocks noChangeShapeType="1"/>
            <a:stCxn id="100" idx="6"/>
            <a:endCxn id="101" idx="2"/>
          </p:cNvCxnSpPr>
          <p:nvPr/>
        </p:nvCxnSpPr>
        <p:spPr bwMode="auto">
          <a:xfrm>
            <a:off x="1333189" y="5994394"/>
            <a:ext cx="12128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06"/>
          <p:cNvCxnSpPr>
            <a:cxnSpLocks noChangeShapeType="1"/>
            <a:stCxn id="100" idx="1"/>
            <a:endCxn id="102" idx="4"/>
          </p:cNvCxnSpPr>
          <p:nvPr/>
        </p:nvCxnSpPr>
        <p:spPr bwMode="auto">
          <a:xfrm flipH="1" flipV="1">
            <a:off x="702952" y="4814881"/>
            <a:ext cx="258762" cy="1025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07"/>
          <p:cNvCxnSpPr>
            <a:cxnSpLocks noChangeShapeType="1"/>
            <a:stCxn id="101" idx="7"/>
            <a:endCxn id="104" idx="3"/>
          </p:cNvCxnSpPr>
          <p:nvPr/>
        </p:nvCxnSpPr>
        <p:spPr bwMode="auto">
          <a:xfrm rot="5400000" flipH="1" flipV="1">
            <a:off x="2634939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/>
          <p:cNvCxnSpPr>
            <a:cxnSpLocks noChangeShapeType="1"/>
            <a:stCxn id="101" idx="1"/>
            <a:endCxn id="103" idx="5"/>
          </p:cNvCxnSpPr>
          <p:nvPr/>
        </p:nvCxnSpPr>
        <p:spPr bwMode="auto">
          <a:xfrm rot="16200000" flipV="1">
            <a:off x="1811026" y="5041894"/>
            <a:ext cx="108902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cxnSpLocks noChangeShapeType="1"/>
            <a:stCxn id="100" idx="7"/>
            <a:endCxn id="103" idx="3"/>
          </p:cNvCxnSpPr>
          <p:nvPr/>
        </p:nvCxnSpPr>
        <p:spPr bwMode="auto">
          <a:xfrm rot="5400000" flipH="1" flipV="1">
            <a:off x="987114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991877" y="2909881"/>
            <a:ext cx="2743200" cy="1843088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9500" y="2499687"/>
              <a:ext cx="273050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8669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49762" y="4068669"/>
              <a:ext cx="274638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725" y="2513980"/>
              <a:ext cx="273050" cy="27473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575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717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7579C65-F8D2-BA43-9708-EF43FFA04B56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19441" y="5518152"/>
            <a:ext cx="3724275" cy="1019109"/>
            <a:chOff x="4498751" y="5245751"/>
            <a:chExt cx="3722267" cy="1018223"/>
          </a:xfrm>
        </p:grpSpPr>
        <p:cxnSp>
          <p:nvCxnSpPr>
            <p:cNvPr id="47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7159576" y="5245751"/>
              <a:ext cx="389573" cy="4274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4498751" y="5556703"/>
              <a:ext cx="3722267" cy="707271"/>
            </a:xfrm>
            <a:prstGeom prst="rect">
              <a:avLst/>
            </a:prstGeom>
            <a:gradFill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1"/>
            </a:gradFill>
            <a:ln w="28575">
              <a:solidFill>
                <a:srgbClr val="46AAC5"/>
              </a:solidFill>
              <a:prstDash val="sysDash"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Selectively</a:t>
              </a:r>
              <a:r>
                <a:rPr lang="en-US" b="1" dirty="0">
                  <a:solidFill>
                    <a:schemeClr val="dk1"/>
                  </a:solidFill>
                  <a:latin typeface="+mn-lt"/>
                </a:rPr>
                <a:t> triggers computation at neighbors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86926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0362" y="2678813"/>
            <a:ext cx="5281613" cy="3200876"/>
            <a:chOff x="3813280" y="2580804"/>
            <a:chExt cx="5281605" cy="3200894"/>
          </a:xfrm>
        </p:grpSpPr>
        <p:sp>
          <p:nvSpPr>
            <p:cNvPr id="71722" name="TextBox 48"/>
            <p:cNvSpPr txBox="1">
              <a:spLocks noChangeArrowheads="1"/>
            </p:cNvSpPr>
            <p:nvPr/>
          </p:nvSpPr>
          <p:spPr bwMode="auto">
            <a:xfrm>
              <a:off x="3813280" y="2580804"/>
              <a:ext cx="4683021" cy="320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ea typeface="Consolas" charset="0"/>
                  <a:cs typeface="Consolas" charset="0"/>
                </a:rPr>
                <a:t>      </a:t>
              </a:r>
              <a:r>
                <a:rPr lang="en-US" altLang="en-US" sz="2000" dirty="0" err="1" smtClean="0">
                  <a:ea typeface="Consolas" charset="0"/>
                  <a:cs typeface="Consolas" charset="0"/>
                </a:rPr>
                <a:t>Pagerank</a:t>
              </a:r>
              <a:r>
                <a:rPr lang="en-US" altLang="en-US" sz="2000" dirty="0" smtClean="0">
                  <a:ea typeface="Consolas" charset="0"/>
                  <a:cs typeface="Consolas" charset="0"/>
                </a:rPr>
                <a:t> (scope)  {</a:t>
              </a:r>
              <a:endParaRPr lang="en-US" altLang="en-US" sz="20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Update the current vertex data</a:t>
              </a:r>
              <a:endParaRPr lang="en-US" altLang="en-US" sz="1800" baseline="-25000" dirty="0">
                <a:solidFill>
                  <a:srgbClr val="008000"/>
                </a:solidFill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Reschedule Neighbors if needed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if </a:t>
              </a:r>
              <a:r>
                <a:rPr lang="en-US" altLang="en-US" sz="1800" b="0" dirty="0" err="1">
                  <a:ea typeface="Consolas" charset="0"/>
                  <a:cs typeface="Consolas" charset="0"/>
                </a:rPr>
                <a:t>vertex.PageRank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 changes then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       </a:t>
              </a:r>
              <a:r>
                <a:rPr lang="en-US" altLang="en-US" sz="1800" b="0" dirty="0" err="1" smtClean="0">
                  <a:ea typeface="Consolas" charset="0"/>
                  <a:cs typeface="Consolas" charset="0"/>
                </a:rPr>
                <a:t>reschedule_all_neighbors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;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}</a:t>
              </a:r>
              <a:endParaRPr lang="en-US" altLang="en-US" sz="1800" dirty="0">
                <a:ea typeface="Consolas" charset="0"/>
                <a:cs typeface="Consolas" charset="0"/>
              </a:endParaRPr>
            </a:p>
          </p:txBody>
        </p:sp>
        <p:graphicFrame>
          <p:nvGraphicFramePr>
            <p:cNvPr id="71723" name="Object 57"/>
            <p:cNvGraphicFramePr>
              <a:graphicFrameLocks noChangeAspect="1"/>
            </p:cNvGraphicFramePr>
            <p:nvPr/>
          </p:nvGraphicFramePr>
          <p:xfrm>
            <a:off x="4608615" y="3340541"/>
            <a:ext cx="4486270" cy="98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9" name="Equation" r:id="rId5" imgW="3060700" imgH="660400" progId="Equation.3">
                    <p:embed/>
                  </p:oleObj>
                </mc:Choice>
                <mc:Fallback>
                  <p:oleObj name="Equation" r:id="rId5" imgW="3060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615" y="3340541"/>
                          <a:ext cx="4486270" cy="98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Freeform 87"/>
          <p:cNvSpPr>
            <a:spLocks/>
          </p:cNvSpPr>
          <p:nvPr/>
        </p:nvSpPr>
        <p:spPr bwMode="auto">
          <a:xfrm>
            <a:off x="626752" y="2543169"/>
            <a:ext cx="3489325" cy="2544762"/>
          </a:xfrm>
          <a:custGeom>
            <a:avLst/>
            <a:gdLst>
              <a:gd name="T0" fmla="*/ 2718637 w 3147012"/>
              <a:gd name="T1" fmla="*/ 38371 h 2295407"/>
              <a:gd name="T2" fmla="*/ 1682221 w 3147012"/>
              <a:gd name="T3" fmla="*/ 268596 h 2295407"/>
              <a:gd name="T4" fmla="*/ 185175 w 3147012"/>
              <a:gd name="T5" fmla="*/ 383708 h 2295407"/>
              <a:gd name="T6" fmla="*/ 300332 w 3147012"/>
              <a:gd name="T7" fmla="*/ 1074388 h 2295407"/>
              <a:gd name="T8" fmla="*/ 1797378 w 3147012"/>
              <a:gd name="T9" fmla="*/ 1534838 h 2295407"/>
              <a:gd name="T10" fmla="*/ 1221591 w 3147012"/>
              <a:gd name="T11" fmla="*/ 2916194 h 2295407"/>
              <a:gd name="T12" fmla="*/ 2258007 w 3147012"/>
              <a:gd name="T13" fmla="*/ 3261535 h 2295407"/>
              <a:gd name="T14" fmla="*/ 2880710 w 3147012"/>
              <a:gd name="T15" fmla="*/ 1688323 h 2295407"/>
              <a:gd name="T16" fmla="*/ 3443701 w 3147012"/>
              <a:gd name="T17" fmla="*/ 3137896 h 2295407"/>
              <a:gd name="T18" fmla="*/ 4347900 w 3147012"/>
              <a:gd name="T19" fmla="*/ 3393702 h 2295407"/>
              <a:gd name="T20" fmla="*/ 4637926 w 3147012"/>
              <a:gd name="T21" fmla="*/ 2694495 h 2295407"/>
              <a:gd name="T22" fmla="*/ 3639894 w 3147012"/>
              <a:gd name="T23" fmla="*/ 498822 h 2295407"/>
              <a:gd name="T24" fmla="*/ 2718637 w 3147012"/>
              <a:gd name="T25" fmla="*/ 38371 h 2295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H="1">
            <a:off x="3286271" y="2224847"/>
            <a:ext cx="2180908" cy="544859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672069" y="2224847"/>
            <a:ext cx="1429594" cy="1289874"/>
            <a:chOff x="2390774" y="1975715"/>
            <a:chExt cx="1726921" cy="1030861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cxnSp>
          <p:nvCxnSpPr>
            <p:cNvPr id="123" name="Straight Arrow Connector 122"/>
            <p:cNvCxnSpPr>
              <a:cxnSpLocks noChangeShapeType="1"/>
              <a:endCxn id="89" idx="1"/>
            </p:cNvCxnSpPr>
            <p:nvPr/>
          </p:nvCxnSpPr>
          <p:spPr bwMode="auto">
            <a:xfrm>
              <a:off x="2390774" y="1975715"/>
              <a:ext cx="1077934" cy="38187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Update Function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951" y="1292546"/>
            <a:ext cx="774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A user-defined </a:t>
            </a:r>
            <a:r>
              <a:rPr lang="en-US" sz="2800" b="1" dirty="0">
                <a:latin typeface="+mn-lt"/>
              </a:rPr>
              <a:t>program,</a:t>
            </a:r>
            <a:r>
              <a:rPr lang="en-US" sz="2800" dirty="0">
                <a:latin typeface="+mn-lt"/>
              </a:rPr>
              <a:t> applied to </a:t>
            </a:r>
            <a:r>
              <a:rPr lang="en-US" sz="2800" dirty="0" smtClean="0">
                <a:latin typeface="+mn-lt"/>
              </a:rPr>
              <a:t>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vertex</a:t>
            </a:r>
            <a:r>
              <a:rPr lang="en-US" sz="2800" dirty="0">
                <a:latin typeface="+mn-lt"/>
              </a:rPr>
              <a:t>; transforms data in </a:t>
            </a:r>
            <a:r>
              <a:rPr lang="en-US" sz="2800" b="1" dirty="0">
                <a:solidFill>
                  <a:schemeClr val="accent6"/>
                </a:solidFill>
                <a:latin typeface="+mn-lt"/>
              </a:rPr>
              <a:t>scope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of vertex</a:t>
            </a:r>
            <a:endParaRPr lang="en-US" sz="2800" b="1" dirty="0">
              <a:latin typeface="+mn-lt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97" idx="6"/>
            <a:endCxn id="98" idx="2"/>
          </p:cNvCxnSpPr>
          <p:nvPr/>
        </p:nvCxnSpPr>
        <p:spPr bwMode="auto">
          <a:xfrm>
            <a:off x="1333189" y="3043231"/>
            <a:ext cx="12128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  <a:stCxn id="102" idx="0"/>
            <a:endCxn id="97" idx="3"/>
          </p:cNvCxnSpPr>
          <p:nvPr/>
        </p:nvCxnSpPr>
        <p:spPr bwMode="auto">
          <a:xfrm flipV="1">
            <a:off x="702952" y="3195631"/>
            <a:ext cx="258762" cy="1184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104" idx="1"/>
            <a:endCxn id="98" idx="5"/>
          </p:cNvCxnSpPr>
          <p:nvPr/>
        </p:nvCxnSpPr>
        <p:spPr bwMode="auto">
          <a:xfrm rot="16200000" flipV="1">
            <a:off x="2555564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/>
          <p:cNvCxnSpPr>
            <a:cxnSpLocks noChangeShapeType="1"/>
            <a:stCxn id="103" idx="7"/>
            <a:endCxn id="98" idx="3"/>
          </p:cNvCxnSpPr>
          <p:nvPr/>
        </p:nvCxnSpPr>
        <p:spPr bwMode="auto">
          <a:xfrm rot="5400000" flipH="1" flipV="1">
            <a:off x="1731651" y="3565519"/>
            <a:ext cx="124777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/>
          <p:cNvCxnSpPr>
            <a:cxnSpLocks noChangeShapeType="1"/>
            <a:stCxn id="103" idx="1"/>
            <a:endCxn id="97" idx="5"/>
          </p:cNvCxnSpPr>
          <p:nvPr/>
        </p:nvCxnSpPr>
        <p:spPr bwMode="auto">
          <a:xfrm rot="16200000" flipV="1">
            <a:off x="907739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898214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2546039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898214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546039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4854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17300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377889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cxnSpLocks noChangeShapeType="1"/>
            <a:stCxn id="100" idx="6"/>
            <a:endCxn id="101" idx="2"/>
          </p:cNvCxnSpPr>
          <p:nvPr/>
        </p:nvCxnSpPr>
        <p:spPr bwMode="auto">
          <a:xfrm>
            <a:off x="1333189" y="5994394"/>
            <a:ext cx="12128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06"/>
          <p:cNvCxnSpPr>
            <a:cxnSpLocks noChangeShapeType="1"/>
            <a:stCxn id="100" idx="1"/>
            <a:endCxn id="102" idx="4"/>
          </p:cNvCxnSpPr>
          <p:nvPr/>
        </p:nvCxnSpPr>
        <p:spPr bwMode="auto">
          <a:xfrm flipH="1" flipV="1">
            <a:off x="702952" y="4814881"/>
            <a:ext cx="258762" cy="1025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07"/>
          <p:cNvCxnSpPr>
            <a:cxnSpLocks noChangeShapeType="1"/>
            <a:stCxn id="101" idx="7"/>
            <a:endCxn id="104" idx="3"/>
          </p:cNvCxnSpPr>
          <p:nvPr/>
        </p:nvCxnSpPr>
        <p:spPr bwMode="auto">
          <a:xfrm rot="5400000" flipH="1" flipV="1">
            <a:off x="2634939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/>
          <p:cNvCxnSpPr>
            <a:cxnSpLocks noChangeShapeType="1"/>
            <a:stCxn id="101" idx="1"/>
            <a:endCxn id="103" idx="5"/>
          </p:cNvCxnSpPr>
          <p:nvPr/>
        </p:nvCxnSpPr>
        <p:spPr bwMode="auto">
          <a:xfrm rot="16200000" flipV="1">
            <a:off x="1811026" y="5041894"/>
            <a:ext cx="108902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cxnSpLocks noChangeShapeType="1"/>
            <a:stCxn id="100" idx="7"/>
            <a:endCxn id="103" idx="3"/>
          </p:cNvCxnSpPr>
          <p:nvPr/>
        </p:nvCxnSpPr>
        <p:spPr bwMode="auto">
          <a:xfrm rot="5400000" flipH="1" flipV="1">
            <a:off x="987114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991877" y="2909881"/>
            <a:ext cx="2743200" cy="1843088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9500" y="2499687"/>
              <a:ext cx="273050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8669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49762" y="4068669"/>
              <a:ext cx="274638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725" y="2513980"/>
              <a:ext cx="273050" cy="27473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575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717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7579C65-F8D2-BA43-9708-EF43FFA04B56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19441" y="5518152"/>
            <a:ext cx="3724275" cy="1019109"/>
            <a:chOff x="4498751" y="5245751"/>
            <a:chExt cx="3722267" cy="1018223"/>
          </a:xfrm>
        </p:grpSpPr>
        <p:cxnSp>
          <p:nvCxnSpPr>
            <p:cNvPr id="47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7159576" y="5245751"/>
              <a:ext cx="389573" cy="4274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4498751" y="5556703"/>
              <a:ext cx="3722267" cy="707271"/>
            </a:xfrm>
            <a:prstGeom prst="rect">
              <a:avLst/>
            </a:prstGeom>
            <a:gradFill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1"/>
            </a:gradFill>
            <a:ln w="28575">
              <a:solidFill>
                <a:srgbClr val="46AAC5"/>
              </a:solidFill>
              <a:prstDash val="sysDash"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Selectively</a:t>
              </a:r>
              <a:r>
                <a:rPr lang="en-US" b="1" dirty="0">
                  <a:solidFill>
                    <a:schemeClr val="dk1"/>
                  </a:solidFill>
                  <a:latin typeface="+mn-lt"/>
                </a:rPr>
                <a:t> triggers computation at neighbors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8687" y="3220683"/>
            <a:ext cx="8488221" cy="138499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28575">
            <a:solidFill>
              <a:srgbClr val="98B954"/>
            </a:solidFill>
            <a:prstDash val="sysDash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</a:rPr>
              <a:t>Update function applied (asynchronously)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</a:rPr>
              <a:t>in parallel until convergence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</a:rPr>
              <a:t>Many schedulers available to prioritize computation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634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handle machine failure?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i="1" dirty="0" smtClean="0"/>
              <a:t>What when machines fail?  </a:t>
            </a:r>
            <a:r>
              <a:rPr lang="en-US" sz="2800" i="1" dirty="0" smtClean="0"/>
              <a:t>                                     </a:t>
            </a:r>
            <a:r>
              <a:rPr lang="en-US" sz="2800" b="1" dirty="0" smtClean="0"/>
              <a:t>How</a:t>
            </a:r>
            <a:r>
              <a:rPr lang="en-US" sz="2800" dirty="0" smtClean="0"/>
              <a:t> </a:t>
            </a:r>
            <a:r>
              <a:rPr lang="en-US" sz="2800" dirty="0" smtClean="0"/>
              <a:t>do we </a:t>
            </a:r>
            <a:r>
              <a:rPr lang="en-US" sz="2800" b="1" dirty="0" smtClean="0">
                <a:solidFill>
                  <a:srgbClr val="0070C0"/>
                </a:solidFill>
              </a:rPr>
              <a:t>provide fault tolerance</a:t>
            </a:r>
            <a:r>
              <a:rPr lang="en-US" sz="2800" b="1" dirty="0" smtClean="0">
                <a:solidFill>
                  <a:srgbClr val="0070C0"/>
                </a:solidFill>
              </a:rPr>
              <a:t>?</a:t>
            </a:r>
            <a:endParaRPr lang="en-US" sz="2800" dirty="0" smtClean="0"/>
          </a:p>
          <a:p>
            <a:pPr eaLnBrk="1" hangingPunct="1">
              <a:spcBef>
                <a:spcPts val="3600"/>
              </a:spcBef>
              <a:defRPr/>
            </a:pPr>
            <a:r>
              <a:rPr lang="en-US" sz="2800" dirty="0" smtClean="0"/>
              <a:t>Strawman </a:t>
            </a:r>
            <a:r>
              <a:rPr lang="en-US" sz="2800" dirty="0" smtClean="0"/>
              <a:t>scheme: 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Synchronous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snapshot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checkpointing</a:t>
            </a:r>
            <a:endParaRPr lang="en-US" sz="2800" dirty="0" smtClean="0"/>
          </a:p>
          <a:p>
            <a:pPr marL="971550" lvl="1" indent="-51435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 smtClean="0"/>
              <a:t>Stop the world</a:t>
            </a:r>
          </a:p>
          <a:p>
            <a:pPr marL="971550" lvl="1" indent="-51435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 smtClean="0"/>
              <a:t>Write each machines’ state to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62137"/>
            <a:ext cx="5943600" cy="477837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en-US" b="1" dirty="0">
                <a:ea typeface="Calibri" charset="0"/>
                <a:cs typeface="Calibri" charset="0"/>
              </a:rPr>
              <a:t>Step 1. </a:t>
            </a:r>
            <a:r>
              <a:rPr lang="en-US" altLang="en-US" b="1" dirty="0" smtClean="0">
                <a:ea typeface="Calibri" charset="0"/>
                <a:cs typeface="Calibri" charset="0"/>
              </a:rPr>
              <a:t> </a:t>
            </a:r>
            <a:r>
              <a:rPr lang="en-US" altLang="en-US" dirty="0" smtClean="0">
                <a:ea typeface="Calibri" charset="0"/>
                <a:cs typeface="Calibri" charset="0"/>
              </a:rPr>
              <a:t>Atomically, one </a:t>
            </a:r>
            <a:r>
              <a:rPr lang="en-US" altLang="en-US" i="1" dirty="0" smtClean="0">
                <a:ea typeface="Calibri" charset="0"/>
                <a:cs typeface="Calibri" charset="0"/>
              </a:rPr>
              <a:t>initiator:</a:t>
            </a:r>
            <a:endParaRPr lang="en-US" altLang="en-US" dirty="0">
              <a:ea typeface="Calibri" charset="0"/>
              <a:cs typeface="Calibri" charset="0"/>
            </a:endParaRP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Turns red</a:t>
            </a: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Records </a:t>
            </a:r>
            <a:r>
              <a:rPr lang="en-US" altLang="en-US" dirty="0">
                <a:ea typeface="Calibri" charset="0"/>
                <a:cs typeface="Calibri" charset="0"/>
              </a:rPr>
              <a:t>its own </a:t>
            </a:r>
            <a:r>
              <a:rPr lang="en-US" altLang="en-US" dirty="0" smtClean="0">
                <a:ea typeface="Calibri" charset="0"/>
                <a:cs typeface="Calibri" charset="0"/>
              </a:rPr>
              <a:t>state</a:t>
            </a: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>
                <a:ea typeface="Calibri" charset="0"/>
                <a:cs typeface="Calibri" charset="0"/>
              </a:rPr>
              <a:t>S</a:t>
            </a:r>
            <a:r>
              <a:rPr lang="en-US" altLang="en-US" dirty="0" smtClean="0">
                <a:ea typeface="Calibri" charset="0"/>
                <a:cs typeface="Calibri" charset="0"/>
              </a:rPr>
              <a:t>ends </a:t>
            </a:r>
            <a:r>
              <a:rPr lang="en-US" altLang="en-US" i="1" dirty="0">
                <a:ea typeface="Calibri" charset="0"/>
                <a:cs typeface="Calibri" charset="0"/>
              </a:rPr>
              <a:t>marker</a:t>
            </a:r>
            <a:r>
              <a:rPr lang="en-US" altLang="en-US" dirty="0">
                <a:ea typeface="Calibri" charset="0"/>
                <a:cs typeface="Calibri" charset="0"/>
              </a:rPr>
              <a:t> to neighbors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endParaRPr lang="en-US" altLang="en-US" dirty="0">
              <a:ea typeface="Calibri" charset="0"/>
              <a:cs typeface="Calibri" charset="0"/>
            </a:endParaRP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en-US" b="1" dirty="0">
                <a:ea typeface="Calibri" charset="0"/>
                <a:cs typeface="Calibri" charset="0"/>
              </a:rPr>
              <a:t>Step 2. </a:t>
            </a:r>
            <a:r>
              <a:rPr lang="en-US" altLang="en-US" b="1" dirty="0" smtClean="0">
                <a:ea typeface="Calibri" charset="0"/>
                <a:cs typeface="Calibri" charset="0"/>
              </a:rPr>
              <a:t> </a:t>
            </a:r>
            <a:r>
              <a:rPr lang="en-US" altLang="en-US" dirty="0" smtClean="0">
                <a:ea typeface="Calibri" charset="0"/>
                <a:cs typeface="Calibri" charset="0"/>
              </a:rPr>
              <a:t>On </a:t>
            </a:r>
            <a:r>
              <a:rPr lang="en-US" altLang="en-US" dirty="0">
                <a:ea typeface="Calibri" charset="0"/>
                <a:cs typeface="Calibri" charset="0"/>
              </a:rPr>
              <a:t>receiving </a:t>
            </a:r>
            <a:r>
              <a:rPr lang="en-US" altLang="en-US" dirty="0" smtClean="0">
                <a:ea typeface="Calibri" charset="0"/>
                <a:cs typeface="Calibri" charset="0"/>
              </a:rPr>
              <a:t>marker.                    </a:t>
            </a:r>
            <a:r>
              <a:rPr lang="en-US" altLang="en-US" b="1" dirty="0">
                <a:ea typeface="Calibri" charset="0"/>
                <a:cs typeface="Calibri" charset="0"/>
              </a:rPr>
              <a:t>non-red</a:t>
            </a:r>
            <a:r>
              <a:rPr lang="en-US" altLang="en-US" dirty="0">
                <a:ea typeface="Calibri" charset="0"/>
                <a:cs typeface="Calibri" charset="0"/>
              </a:rPr>
              <a:t> node atomically: </a:t>
            </a:r>
            <a:endParaRPr lang="en-US" altLang="en-US" dirty="0" smtClean="0">
              <a:ea typeface="Calibri" charset="0"/>
              <a:cs typeface="Calibri" charset="0"/>
            </a:endParaRP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Turns </a:t>
            </a:r>
            <a:r>
              <a:rPr lang="en-US" altLang="en-US" dirty="0">
                <a:ea typeface="Calibri" charset="0"/>
                <a:cs typeface="Calibri" charset="0"/>
              </a:rPr>
              <a:t>red,</a:t>
            </a: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Records </a:t>
            </a:r>
            <a:r>
              <a:rPr lang="en-US" altLang="en-US" dirty="0">
                <a:ea typeface="Calibri" charset="0"/>
                <a:cs typeface="Calibri" charset="0"/>
              </a:rPr>
              <a:t>its own state, </a:t>
            </a:r>
            <a:endParaRPr lang="en-US" altLang="en-US" dirty="0" smtClean="0">
              <a:ea typeface="Calibri" charset="0"/>
              <a:cs typeface="Calibri" charset="0"/>
            </a:endParaRP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Sends </a:t>
            </a:r>
            <a:r>
              <a:rPr lang="en-US" altLang="en-US" dirty="0">
                <a:ea typeface="Calibri" charset="0"/>
                <a:cs typeface="Calibri" charset="0"/>
              </a:rPr>
              <a:t>markers along all outgoing channels</a:t>
            </a:r>
          </a:p>
        </p:txBody>
      </p:sp>
      <p:sp>
        <p:nvSpPr>
          <p:cNvPr id="117763" name="Oval 4"/>
          <p:cNvSpPr>
            <a:spLocks noChangeArrowheads="1"/>
          </p:cNvSpPr>
          <p:nvPr/>
        </p:nvSpPr>
        <p:spPr bwMode="auto">
          <a:xfrm>
            <a:off x="6781800" y="2308225"/>
            <a:ext cx="304800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4" name="Oval 5"/>
          <p:cNvSpPr>
            <a:spLocks noChangeArrowheads="1"/>
          </p:cNvSpPr>
          <p:nvPr/>
        </p:nvSpPr>
        <p:spPr bwMode="auto">
          <a:xfrm>
            <a:off x="8229600" y="34512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5" name="Oval 6"/>
          <p:cNvSpPr>
            <a:spLocks noChangeArrowheads="1"/>
          </p:cNvSpPr>
          <p:nvPr/>
        </p:nvSpPr>
        <p:spPr bwMode="auto">
          <a:xfrm>
            <a:off x="6858000" y="35274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6" name="Oval 7"/>
          <p:cNvSpPr>
            <a:spLocks noChangeArrowheads="1"/>
          </p:cNvSpPr>
          <p:nvPr/>
        </p:nvSpPr>
        <p:spPr bwMode="auto">
          <a:xfrm>
            <a:off x="8229600" y="23082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7" name="Oval 8"/>
          <p:cNvSpPr>
            <a:spLocks noChangeArrowheads="1"/>
          </p:cNvSpPr>
          <p:nvPr/>
        </p:nvSpPr>
        <p:spPr bwMode="auto">
          <a:xfrm>
            <a:off x="7620000" y="46704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8" name="Line 9"/>
          <p:cNvSpPr>
            <a:spLocks noChangeShapeType="1"/>
          </p:cNvSpPr>
          <p:nvPr/>
        </p:nvSpPr>
        <p:spPr bwMode="auto">
          <a:xfrm>
            <a:off x="7086600" y="2460625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Line 10"/>
          <p:cNvSpPr>
            <a:spLocks noChangeShapeType="1"/>
          </p:cNvSpPr>
          <p:nvPr/>
        </p:nvSpPr>
        <p:spPr bwMode="auto">
          <a:xfrm>
            <a:off x="8382000" y="2613025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Line 11"/>
          <p:cNvSpPr>
            <a:spLocks noChangeShapeType="1"/>
          </p:cNvSpPr>
          <p:nvPr/>
        </p:nvSpPr>
        <p:spPr bwMode="auto">
          <a:xfrm flipH="1">
            <a:off x="7162800" y="3603625"/>
            <a:ext cx="1066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Line 12"/>
          <p:cNvSpPr>
            <a:spLocks noChangeShapeType="1"/>
          </p:cNvSpPr>
          <p:nvPr/>
        </p:nvSpPr>
        <p:spPr bwMode="auto">
          <a:xfrm flipV="1">
            <a:off x="6934200" y="2613025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3"/>
          <p:cNvSpPr>
            <a:spLocks noChangeShapeType="1"/>
          </p:cNvSpPr>
          <p:nvPr/>
        </p:nvSpPr>
        <p:spPr bwMode="auto">
          <a:xfrm flipH="1">
            <a:off x="7086600" y="2536825"/>
            <a:ext cx="12192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Line 14"/>
          <p:cNvSpPr>
            <a:spLocks noChangeShapeType="1"/>
          </p:cNvSpPr>
          <p:nvPr/>
        </p:nvSpPr>
        <p:spPr bwMode="auto">
          <a:xfrm flipH="1">
            <a:off x="7772400" y="3756025"/>
            <a:ext cx="6096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5"/>
          <p:cNvSpPr>
            <a:spLocks noChangeShapeType="1"/>
          </p:cNvSpPr>
          <p:nvPr/>
        </p:nvSpPr>
        <p:spPr bwMode="auto">
          <a:xfrm flipH="1" flipV="1">
            <a:off x="7086600" y="3832225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7467600" y="2155825"/>
            <a:ext cx="228600" cy="228600"/>
          </a:xfrm>
          <a:prstGeom prst="star5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-107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591300" y="2917825"/>
            <a:ext cx="228600" cy="228600"/>
          </a:xfrm>
          <a:prstGeom prst="star5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-107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6708775" y="3228975"/>
            <a:ext cx="0" cy="374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7775575" y="2284413"/>
            <a:ext cx="301625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6153496" y="4862144"/>
            <a:ext cx="2475807" cy="1159857"/>
          </a:xfrm>
          <a:prstGeom prst="wedgeRoundRectCallout">
            <a:avLst>
              <a:gd name="adj1" fmla="val -4354"/>
              <a:gd name="adj2" fmla="val -83526"/>
              <a:gd name="adj3" fmla="val 16667"/>
            </a:avLst>
          </a:prstGeom>
          <a:solidFill>
            <a:srgbClr val="FDFDD4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First-in, first-out channels between nodes</a:t>
            </a: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eaLnBrk="1" hangingPunct="1"/>
            <a:r>
              <a:rPr lang="en-US" altLang="en-US" dirty="0" err="1">
                <a:ea typeface="ＭＳ Ｐゴシック" charset="-128"/>
                <a:cs typeface="ＭＳ Ｐゴシック" charset="-128"/>
              </a:rPr>
              <a:t>Chandy-Lamport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  <a:cs typeface="ＭＳ Ｐゴシック" charset="-128"/>
              </a:rPr>
              <a:t>checkpointing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95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 smtClean="0"/>
              <a:t>Single node</a:t>
            </a:r>
          </a:p>
          <a:p>
            <a:pPr lvl="1"/>
            <a:r>
              <a:rPr lang="en-US" dirty="0" smtClean="0"/>
              <a:t>Read data from socket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Write output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stream processing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4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 smtClean="0"/>
              <a:t>Convert Celsius temperature to Fahrenheit</a:t>
            </a:r>
          </a:p>
          <a:p>
            <a:pPr lvl="1"/>
            <a:r>
              <a:rPr lang="en-US" sz="2600" dirty="0" smtClean="0"/>
              <a:t>Stateless operation:   </a:t>
            </a:r>
            <a:r>
              <a:rPr lang="en-US" sz="2600" b="1" dirty="0" smtClean="0"/>
              <a:t>emit </a:t>
            </a:r>
            <a:r>
              <a:rPr lang="en-US" sz="2600" dirty="0" smtClean="0"/>
              <a:t> (input * 9 / 5) + 32</a:t>
            </a:r>
          </a:p>
          <a:p>
            <a:pPr lvl="1"/>
            <a:endParaRPr lang="en-US" sz="26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Stateless conversion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 smtClean="0"/>
              <a:t>Function can filter inputs</a:t>
            </a:r>
          </a:p>
          <a:p>
            <a:pPr lvl="1"/>
            <a:r>
              <a:rPr lang="en-US" sz="3000" dirty="0" smtClean="0"/>
              <a:t>if (input &gt; threshold)  {  </a:t>
            </a:r>
            <a:r>
              <a:rPr lang="en-US" sz="3000" b="1" dirty="0" smtClean="0"/>
              <a:t>emit </a:t>
            </a:r>
            <a:r>
              <a:rPr lang="en-US" sz="3000" dirty="0" smtClean="0"/>
              <a:t>input }</a:t>
            </a:r>
            <a:endParaRPr lang="en-US" sz="30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Stateless filtering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mtClean="0"/>
              <a:t>Compute </a:t>
            </a:r>
            <a:r>
              <a:rPr lang="en-US" dirty="0" smtClean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 smtClean="0"/>
              <a:t>new_temp</a:t>
            </a:r>
            <a:r>
              <a:rPr lang="en-US" sz="2600" dirty="0" smtClean="0"/>
              <a:t> = ⍺ * ( </a:t>
            </a:r>
            <a:r>
              <a:rPr lang="en-US" sz="2600" dirty="0" err="1" smtClean="0"/>
              <a:t>CtoF</a:t>
            </a:r>
            <a:r>
              <a:rPr lang="en-US" sz="2600" dirty="0" smtClean="0"/>
              <a:t>(input) ) + (1-</a:t>
            </a:r>
            <a:r>
              <a:rPr lang="en-US" sz="2600" dirty="0"/>
              <a:t> </a:t>
            </a:r>
            <a:r>
              <a:rPr lang="en-US" sz="2600" dirty="0" smtClean="0"/>
              <a:t>⍺) * </a:t>
            </a:r>
            <a:r>
              <a:rPr lang="en-US" sz="2600" dirty="0" err="1" smtClean="0"/>
              <a:t>last_temp</a:t>
            </a:r>
            <a:endParaRPr lang="en-US" sz="2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</a:t>
            </a:r>
            <a:r>
              <a:rPr lang="en-US" sz="2600" dirty="0" err="1" smtClean="0"/>
              <a:t>ast_temp</a:t>
            </a:r>
            <a:r>
              <a:rPr lang="en-US" sz="2600" dirty="0" smtClean="0"/>
              <a:t> = </a:t>
            </a:r>
            <a:r>
              <a:rPr lang="en-US" sz="2600" dirty="0" err="1" smtClean="0"/>
              <a:t>new_temp</a:t>
            </a:r>
            <a:endParaRPr lang="en-US" sz="2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</a:t>
            </a:r>
            <a:r>
              <a:rPr lang="en-US" sz="2600" b="1" dirty="0" smtClean="0"/>
              <a:t>mit</a:t>
            </a:r>
            <a:r>
              <a:rPr lang="en-US" sz="2600" dirty="0" smtClean="0"/>
              <a:t> </a:t>
            </a:r>
            <a:r>
              <a:rPr lang="en-US" sz="2600" dirty="0" err="1" smtClean="0"/>
              <a:t>new_temp</a:t>
            </a:r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r>
              <a:rPr lang="en-US" dirty="0" err="1" smtClean="0"/>
              <a:t>Stateful</a:t>
            </a:r>
            <a:r>
              <a:rPr lang="en-US" dirty="0" smtClean="0"/>
              <a:t> conversion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0" dirty="0" smtClean="0">
                <a:solidFill>
                  <a:schemeClr val="tx1"/>
                </a:solidFill>
              </a:rPr>
              <a:t>EWMA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3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85276"/>
          </a:xfrm>
        </p:spPr>
        <p:txBody>
          <a:bodyPr>
            <a:normAutofit/>
          </a:bodyPr>
          <a:lstStyle/>
          <a:p>
            <a:r>
              <a:rPr lang="en-US" dirty="0" smtClean="0"/>
              <a:t>E.g., Average value per window </a:t>
            </a:r>
          </a:p>
          <a:p>
            <a:pPr lvl="1"/>
            <a:r>
              <a:rPr lang="en-US" sz="2600" dirty="0" smtClean="0"/>
              <a:t>Window can be # elements (10) or time (1s)</a:t>
            </a:r>
          </a:p>
          <a:p>
            <a:pPr lvl="1"/>
            <a:r>
              <a:rPr lang="en-US" sz="2600" dirty="0" smtClean="0"/>
              <a:t>Windows can be disjoint (every 5s)</a:t>
            </a:r>
          </a:p>
          <a:p>
            <a:pPr lvl="1"/>
            <a:r>
              <a:rPr lang="en-US" sz="2600" dirty="0" smtClean="0"/>
              <a:t>Windows can be “tumbling” (5s window every 1s)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Aggregation (</a:t>
            </a:r>
            <a:r>
              <a:rPr lang="en-US" dirty="0" err="1" smtClean="0"/>
              <a:t>stateful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40142" y="454744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Stream processing as chain</a:t>
            </a:r>
            <a:endParaRPr lang="en-US" sz="39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Stream processing as directed graph</a:t>
            </a:r>
            <a:endParaRPr lang="en-US" sz="39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1813233" y="387692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K</a:t>
            </a:r>
            <a:r>
              <a:rPr lang="en-US" sz="3600" b="0" dirty="0" err="1" smtClean="0">
                <a:solidFill>
                  <a:schemeClr val="tx1"/>
                </a:solidFill>
              </a:rPr>
              <a:t>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7" idx="3"/>
            <a:endCxn id="5" idx="1"/>
          </p:cNvCxnSpPr>
          <p:nvPr/>
        </p:nvCxnSpPr>
        <p:spPr>
          <a:xfrm flipV="1">
            <a:off x="3040455" y="2748471"/>
            <a:ext cx="979972" cy="1746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37" idx="1"/>
          </p:cNvCxnSpPr>
          <p:nvPr/>
        </p:nvCxnSpPr>
        <p:spPr>
          <a:xfrm flipV="1">
            <a:off x="735203" y="4494549"/>
            <a:ext cx="107803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1551" y="3660051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sensor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type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1551" y="1948726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ensor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type 1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090924" y="4470486"/>
            <a:ext cx="264889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" idx="3"/>
          </p:cNvCxnSpPr>
          <p:nvPr/>
        </p:nvCxnSpPr>
        <p:spPr>
          <a:xfrm>
            <a:off x="5247649" y="2748471"/>
            <a:ext cx="843275" cy="1722056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858745" y="22176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alerts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26774" y="395700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856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“BIG DATA”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data to process in real time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Social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network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trends (#trending)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Intrusion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detection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systems (networks, datacenters)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Fraud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detection </a:t>
            </a:r>
            <a:endParaRPr lang="en-US" altLang="en-US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 smtClean="0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stream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/>
          <a:lstStyle/>
          <a:p>
            <a:r>
              <a:rPr lang="en-US" sz="3600" dirty="0" smtClean="0"/>
              <a:t>Ex: Word count using </a:t>
            </a:r>
            <a:r>
              <a:rPr lang="en-US" sz="3600" dirty="0" smtClean="0"/>
              <a:t>partial aggregation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358" y="1615440"/>
            <a:ext cx="7802880" cy="44653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Compute word counts from individual files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Then merge </a:t>
            </a:r>
            <a:r>
              <a:rPr lang="en-US" dirty="0"/>
              <a:t>intermediate </a:t>
            </a:r>
            <a:r>
              <a:rPr lang="en-US" dirty="0" smtClean="0"/>
              <a:t>output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Compute word count on merged outputs</a:t>
            </a:r>
          </a:p>
        </p:txBody>
      </p:sp>
    </p:spTree>
    <p:extLst>
      <p:ext uri="{BB962C8B-B14F-4D97-AF65-F5344CB8AC3E}">
        <p14:creationId xmlns:p14="http://schemas.microsoft.com/office/powerpoint/2010/main" val="6481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Tuple-by-Tuple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</a:t>
            </a:r>
            <a:r>
              <a:rPr lang="en-US" sz="2800" dirty="0" smtClean="0"/>
              <a:t>nput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 smtClean="0"/>
              <a:t>read</a:t>
            </a:r>
            <a:r>
              <a:rPr lang="en-US" sz="2800" dirty="0" smtClean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if </a:t>
            </a:r>
            <a:r>
              <a:rPr lang="en-US" sz="2800" dirty="0"/>
              <a:t>(input &gt; threshold)  {  </a:t>
            </a:r>
            <a:r>
              <a:rPr lang="en-US" sz="2800" dirty="0" smtClean="0"/>
              <a:t>		</a:t>
            </a:r>
            <a:r>
              <a:rPr lang="en-US" sz="2800" b="1" dirty="0" smtClean="0"/>
              <a:t>emit </a:t>
            </a:r>
            <a:r>
              <a:rPr lang="en-US" sz="2800" dirty="0"/>
              <a:t>input </a:t>
            </a:r>
            <a:endParaRPr lang="en-US" sz="2800" dirty="0" smtClean="0"/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}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Micro-batch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inputs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  <a:endParaRPr lang="en-US" sz="2800" dirty="0" smtClean="0"/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</a:t>
            </a:r>
            <a:r>
              <a:rPr lang="en-US" sz="2800" dirty="0" smtClean="0"/>
              <a:t>		</a:t>
            </a:r>
            <a:r>
              <a:rPr lang="en-US" sz="2800" dirty="0" err="1" smtClean="0"/>
              <a:t>out.append</a:t>
            </a:r>
            <a:r>
              <a:rPr lang="en-US" sz="2800" dirty="0" smtClean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		}</a:t>
            </a:r>
            <a:endParaRPr lang="en-US" sz="2800" dirty="0"/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 smtClean="0"/>
              <a:t>emit </a:t>
            </a:r>
            <a:r>
              <a:rPr lang="en-US" sz="2800" dirty="0" smtClean="0"/>
              <a:t>out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 smtClean="0"/>
              <a:t>Scale “up”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25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Tuple-by-Tuple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Lower Throughput</a:t>
            </a:r>
            <a:endParaRPr lang="en-US" sz="2800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Micro-batch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Higher Throughput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 smtClean="0"/>
              <a:t>Scale “up”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Why? 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Each read/write is an system call into kernel.  More cycles performing kernel/application transitions (context switches), less actually spent processing data.</a:t>
            </a:r>
            <a:endParaRPr lang="en-US" sz="2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0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Scale “out”</a:t>
            </a:r>
            <a:endParaRPr lang="en-US" sz="44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2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Stateless operations: trivially parallelized</a:t>
            </a:r>
            <a:endParaRPr lang="en-US" sz="36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complicates parallelization</a:t>
            </a:r>
            <a:endParaRPr lang="en-US" dirty="0"/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complicates </a:t>
            </a:r>
            <a:r>
              <a:rPr lang="en-US" dirty="0"/>
              <a:t>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Parallelization complicates fault-tolerance</a:t>
            </a:r>
            <a:endParaRPr lang="en-US" sz="36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</p:spTree>
    <p:extLst>
      <p:ext uri="{BB962C8B-B14F-4D97-AF65-F5344CB8AC3E}">
        <p14:creationId xmlns:p14="http://schemas.microsoft.com/office/powerpoint/2010/main" val="559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Compute trending keywords</a:t>
            </a:r>
          </a:p>
          <a:p>
            <a:pPr lvl="1"/>
            <a:r>
              <a:rPr lang="en-US" dirty="0" smtClean="0"/>
              <a:t>E.g.,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parallelize joins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/ key</a:t>
            </a:r>
            <a:endParaRPr lang="en-US" sz="3600" b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parallelize joins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artitioned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</p:spTree>
    <p:extLst>
      <p:ext uri="{BB962C8B-B14F-4D97-AF65-F5344CB8AC3E}">
        <p14:creationId xmlns:p14="http://schemas.microsoft.com/office/powerpoint/2010/main" val="569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artitioned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2778" y="38530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1802" y="3853076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combine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0296" y="385307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partition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5479" y="3853076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13267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829761"/>
            <a:ext cx="7772400" cy="1166478"/>
          </a:xfrm>
        </p:spPr>
        <p:txBody>
          <a:bodyPr/>
          <a:lstStyle/>
          <a:p>
            <a:r>
              <a:rPr lang="en-US" dirty="0" smtClean="0"/>
              <a:t>A Tale of Four Frameworks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73" y="3250239"/>
            <a:ext cx="7622328" cy="2667000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Record acknowledgement (Storm)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Micro-batches (</a:t>
            </a:r>
            <a:r>
              <a:rPr lang="en-US" sz="2400" dirty="0" smtClean="0"/>
              <a:t>Spark Streaming, Storm Trident</a:t>
            </a:r>
            <a:r>
              <a:rPr lang="en-US" sz="2800" dirty="0" smtClean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Transactional </a:t>
            </a:r>
            <a:r>
              <a:rPr lang="en-US" sz="2800" dirty="0"/>
              <a:t>u</a:t>
            </a:r>
            <a:r>
              <a:rPr lang="en-US" sz="2800" dirty="0" smtClean="0"/>
              <a:t>pdates (</a:t>
            </a:r>
            <a:r>
              <a:rPr lang="en-US" sz="2400" dirty="0" smtClean="0"/>
              <a:t>Google Cloud dataflow</a:t>
            </a:r>
            <a:r>
              <a:rPr lang="en-US" sz="2800" dirty="0" smtClean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Distributed snapshots (</a:t>
            </a:r>
            <a:r>
              <a:rPr lang="en-US" sz="2800" dirty="0" err="1" smtClean="0"/>
              <a:t>Flink</a:t>
            </a:r>
            <a:r>
              <a:rPr lang="en-US" sz="28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spcAft>
                <a:spcPts val="400"/>
              </a:spcAft>
            </a:pPr>
            <a:r>
              <a:rPr lang="en-US" sz="2800" dirty="0" smtClean="0"/>
              <a:t>Architectural components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Data:  streams of tuples, e.g., Tweet = &lt;Author, </a:t>
            </a:r>
            <a:r>
              <a:rPr lang="en-US" sz="2400" dirty="0" err="1" smtClean="0"/>
              <a:t>Msg</a:t>
            </a:r>
            <a:r>
              <a:rPr lang="en-US" sz="2400" dirty="0" smtClean="0"/>
              <a:t>, Time&gt;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Sources of data: “spouts”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Operators to process data: “bolts”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Topology: Directed graph of spouts &amp; bolts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2" y="4241801"/>
            <a:ext cx="5996936" cy="24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996" y="1453896"/>
            <a:ext cx="5294954" cy="500812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200" dirty="0" smtClean="0"/>
              <a:t>Goal: Ensure each input ”fully processed”</a:t>
            </a:r>
          </a:p>
          <a:p>
            <a:pPr>
              <a:spcBef>
                <a:spcPts val="800"/>
              </a:spcBef>
              <a:defRPr/>
            </a:pPr>
            <a:r>
              <a:rPr lang="en-US" sz="2200" dirty="0" smtClean="0"/>
              <a:t>Approach:  DAG / tree edge tracking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Record edges that get created as tuple is processed.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Wait for all edges to be marked done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Inform source </a:t>
            </a:r>
            <a:r>
              <a:rPr lang="en-US" sz="2000" dirty="0" smtClean="0"/>
              <a:t>(spouts) of </a:t>
            </a:r>
            <a:r>
              <a:rPr lang="en-US" sz="2000" dirty="0" smtClean="0"/>
              <a:t>data when complete;  otherwise, they resend tuple.</a:t>
            </a:r>
          </a:p>
          <a:p>
            <a:pPr>
              <a:defRPr/>
            </a:pPr>
            <a:r>
              <a:rPr lang="en-US" sz="2200" dirty="0" smtClean="0"/>
              <a:t>Challenge:  “at least once” means: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Operators (bolts) can </a:t>
            </a:r>
            <a:r>
              <a:rPr lang="en-US" sz="2000" dirty="0" smtClean="0"/>
              <a:t>receive tuple &gt; once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Replay can be out-of-order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smtClean="0"/>
              <a:t>... application needs to handle.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96" y="16215"/>
            <a:ext cx="8870004" cy="1066800"/>
          </a:xfrm>
        </p:spPr>
        <p:txBody>
          <a:bodyPr/>
          <a:lstStyle/>
          <a:p>
            <a:r>
              <a:rPr lang="en-US" sz="3400" dirty="0" smtClean="0"/>
              <a:t>Fault </a:t>
            </a:r>
            <a:r>
              <a:rPr lang="en-US" sz="3400" dirty="0"/>
              <a:t>tolerance via record acknowledgement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(Apache Storm -- </a:t>
            </a:r>
            <a:r>
              <a:rPr lang="en-US" sz="3200" dirty="0"/>
              <a:t>at least once </a:t>
            </a:r>
            <a:r>
              <a:rPr lang="en-US" sz="3200" dirty="0" smtClean="0"/>
              <a:t>semantics)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0" y="1862306"/>
            <a:ext cx="3498850" cy="42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" y="1457960"/>
            <a:ext cx="5294630" cy="53492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Spout assigns new unique ID to each tuple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When bolt “emits” dependent tuple, it informs system of dependency (new edge)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When a bolt finishes processing tuple, it calls ACK (or can FAIL)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Acker tasks: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/>
              <a:t>Keep track of all emitted edges and receive ACK/FAIL messages from bolts.  </a:t>
            </a:r>
          </a:p>
          <a:p>
            <a:pPr lvl="1">
              <a:spcBef>
                <a:spcPts val="400"/>
              </a:spcBef>
              <a:defRPr/>
            </a:pPr>
            <a:r>
              <a:rPr lang="en-US" sz="2000" dirty="0" smtClean="0"/>
              <a:t>When messages received about all edges in graph, inform originating spout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/>
              <a:t>S</a:t>
            </a:r>
            <a:r>
              <a:rPr lang="en-US" sz="2100" dirty="0" smtClean="0"/>
              <a:t>pout garbage collects tuple or retransmits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100" dirty="0" smtClean="0"/>
              <a:t>Note:  Best effort delivery by not generating dependency on downstream tuples.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1862306"/>
            <a:ext cx="3498850" cy="42393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84" y="16215"/>
            <a:ext cx="8814816" cy="1066800"/>
          </a:xfrm>
        </p:spPr>
        <p:txBody>
          <a:bodyPr/>
          <a:lstStyle/>
          <a:p>
            <a:r>
              <a:rPr lang="en-US" sz="3400" dirty="0"/>
              <a:t>Fault tolerance via </a:t>
            </a:r>
            <a:r>
              <a:rPr lang="en-US" sz="3400" dirty="0" smtClean="0"/>
              <a:t>record acknowledgement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(Apache Storm -- at </a:t>
            </a:r>
            <a:r>
              <a:rPr lang="en-US" sz="3200" dirty="0"/>
              <a:t>least </a:t>
            </a:r>
            <a:r>
              <a:rPr lang="en-US" sz="3200" dirty="0" smtClean="0"/>
              <a:t>once semantics)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01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620" y="2129403"/>
            <a:ext cx="5412738" cy="4383006"/>
          </a:xfrm>
        </p:spPr>
        <p:txBody>
          <a:bodyPr>
            <a:noAutofit/>
          </a:bodyPr>
          <a:lstStyle/>
          <a:p>
            <a:pPr marL="230188" indent="-230188">
              <a:spcBef>
                <a:spcPts val="1512"/>
              </a:spcBef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Split stream into series of small, atomic batch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jobs (each of X seconds)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30188" indent="-230188"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Process each individual batch using Spark “batch” framework </a:t>
            </a:r>
          </a:p>
          <a:p>
            <a:pPr marL="630238" lvl="1" indent="-230188"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Akin to in-memory MapReduce </a:t>
            </a:r>
          </a:p>
          <a:p>
            <a:pPr marL="230188" indent="-230188"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Emit each micro-batch result</a:t>
            </a:r>
          </a:p>
          <a:p>
            <a:pPr marL="630238" lvl="1" indent="-230188"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RDD = “Resilient Distributed Data”</a:t>
            </a:r>
          </a:p>
          <a:p>
            <a:pPr marL="630238" lvl="1" indent="-230188">
              <a:defRPr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89367"/>
            <a:ext cx="8565204" cy="1066800"/>
          </a:xfrm>
        </p:spPr>
        <p:txBody>
          <a:bodyPr/>
          <a:lstStyle/>
          <a:p>
            <a:r>
              <a:rPr lang="en-US" dirty="0" smtClean="0"/>
              <a:t>Apache Spark Streaming:</a:t>
            </a:r>
            <a:br>
              <a:rPr lang="en-US" dirty="0" smtClean="0"/>
            </a:br>
            <a:r>
              <a:rPr lang="en-US" sz="3200" dirty="0" smtClean="0"/>
              <a:t>Discretized </a:t>
            </a:r>
            <a:r>
              <a:rPr lang="en-US" sz="3200" dirty="0"/>
              <a:t>Stream </a:t>
            </a:r>
            <a:r>
              <a:rPr lang="en-US" sz="3200" dirty="0" smtClean="0"/>
              <a:t>Processing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5864733" y="2767013"/>
            <a:ext cx="1561505" cy="280494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868305" y="2755900"/>
            <a:ext cx="1557338" cy="280494"/>
            <a:chOff x="3510080" y="4511951"/>
            <a:chExt cx="1875743" cy="322227"/>
          </a:xfrm>
        </p:grpSpPr>
        <p:sp>
          <p:nvSpPr>
            <p:cNvPr id="7" name="Right Arrow 6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50658" y="4435475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1800" b="1" kern="0" dirty="0">
                <a:solidFill>
                  <a:srgbClr val="B50B1B"/>
                </a:solidFill>
                <a:latin typeface="Arial" charset="0"/>
                <a:ea typeface="Arial" charset="0"/>
                <a:cs typeface="Arial" charset="0"/>
              </a:rPr>
              <a:t>Spark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0658" y="2505869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1800" b="1" kern="0" dirty="0">
                <a:solidFill>
                  <a:srgbClr val="B50B1B"/>
                </a:solidFill>
                <a:latin typeface="Arial" charset="0"/>
                <a:ea typeface="Arial" charset="0"/>
                <a:cs typeface="Arial" charset="0"/>
              </a:rPr>
              <a:t>Spark</a:t>
            </a:r>
          </a:p>
          <a:p>
            <a:pPr algn="ctr">
              <a:defRPr/>
            </a:pPr>
            <a:r>
              <a:rPr lang="en-US" sz="1800" b="1" kern="0" dirty="0">
                <a:solidFill>
                  <a:srgbClr val="B50B1B"/>
                </a:solidFill>
                <a:latin typeface="Arial" charset="0"/>
                <a:ea typeface="Arial" charset="0"/>
                <a:cs typeface="Arial" charset="0"/>
              </a:rPr>
              <a:t>Streaming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011430" y="3513139"/>
            <a:ext cx="330399" cy="671652"/>
            <a:chOff x="4377769" y="4618254"/>
            <a:chExt cx="398080" cy="771144"/>
          </a:xfrm>
        </p:grpSpPr>
        <p:sp>
          <p:nvSpPr>
            <p:cNvPr id="14" name="Rectangle 13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kern="0">
                <a:solidFill>
                  <a:sysClr val="window" lastClr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033504" y="2997994"/>
            <a:ext cx="883444" cy="1049450"/>
            <a:chOff x="1823089" y="4029165"/>
            <a:chExt cx="1064230" cy="1161739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1823089" y="4031968"/>
              <a:ext cx="830086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355921" y="4029165"/>
              <a:ext cx="297254" cy="1161739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653175" y="4031968"/>
              <a:ext cx="234144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678472" y="3602037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batches of X seconds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7250" y="2129403"/>
            <a:ext cx="1752600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kern="0" dirty="0" err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ive</a:t>
            </a:r>
            <a:r>
              <a:rPr lang="en-US" sz="18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data stream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864733" y="4715669"/>
            <a:ext cx="1571625" cy="890510"/>
            <a:chOff x="15712706" y="10151158"/>
            <a:chExt cx="4191000" cy="2031534"/>
          </a:xfrm>
        </p:grpSpPr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26" name="Right Arrow 25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5738106" y="10708207"/>
              <a:ext cx="4165600" cy="1474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charset="0"/>
                  <a:ea typeface="Arial" charset="0"/>
                  <a:cs typeface="Arial" charset="0"/>
                </a:rPr>
                <a:t>processed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1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620" y="1449421"/>
            <a:ext cx="8601780" cy="5316504"/>
          </a:xfrm>
        </p:spPr>
        <p:txBody>
          <a:bodyPr>
            <a:noAutofit/>
          </a:bodyPr>
          <a:lstStyle/>
          <a:p>
            <a:pPr marL="230188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Can build on batch frameworks (Spark) and tuple-by-tuple (Storm)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Tradeoff between throughput (higher) and latency (higher)</a:t>
            </a:r>
          </a:p>
          <a:p>
            <a:pPr marL="230188" indent="-230188"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micro-batch may succeed or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fail 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Original inputs are replicated (memory, disk)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 failure, latest micro-batch can be simply recomputed (trickier if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stateful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30188" indent="-230188"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DAG is a pipeline of transformations from micro-batch to micro-batch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Lineage info in each RDD specifies how generated from other RDDs</a:t>
            </a:r>
          </a:p>
          <a:p>
            <a:pPr marL="230188" indent="-230188">
              <a:spcBef>
                <a:spcPts val="1800"/>
              </a:spcBef>
              <a:spcAft>
                <a:spcPts val="400"/>
              </a:spcAft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 support failure recovery: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Occasionally checkpoints RDDs (state) by replicating to other nodes</a:t>
            </a:r>
          </a:p>
          <a:p>
            <a:pPr marL="630238" lvl="1" indent="-230188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recover: another worker (1) gets last checkpoint, (2) determines upstream dependencies, then (3) starts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recomputing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using those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usptream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dependencies starting at checkpoint (downstream might filter)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55839"/>
            <a:ext cx="8565204" cy="1066800"/>
          </a:xfrm>
        </p:spPr>
        <p:txBody>
          <a:bodyPr/>
          <a:lstStyle/>
          <a:p>
            <a:r>
              <a:rPr lang="en-US" sz="3800" dirty="0" smtClean="0"/>
              <a:t>Fault tolerance via micro batches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(Apache Spark Streaming, Storm Trident)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1915133"/>
            <a:ext cx="61341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6646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Computation is long-running DAG of continuous operators</a:t>
            </a:r>
          </a:p>
          <a:p>
            <a:r>
              <a:rPr lang="en-US" sz="2400" dirty="0" smtClean="0"/>
              <a:t>For each intermediate record at operator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Create commit record including input record, state update, and derived downstream records generated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Write commit record to transactional log / DB</a:t>
            </a:r>
          </a:p>
          <a:p>
            <a:r>
              <a:rPr lang="en-US" sz="2400" dirty="0" smtClean="0"/>
              <a:t>On failure, replay log to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</a:t>
            </a:r>
            <a:r>
              <a:rPr lang="en-US" sz="2200" dirty="0" smtClean="0"/>
              <a:t>estore a consistent state </a:t>
            </a:r>
            <a:r>
              <a:rPr lang="en-US" sz="2200" dirty="0"/>
              <a:t>of the </a:t>
            </a:r>
            <a:r>
              <a:rPr lang="en-US" sz="2200" dirty="0" smtClean="0"/>
              <a:t>computation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</a:t>
            </a:r>
            <a:r>
              <a:rPr lang="en-US" sz="2200" dirty="0" smtClean="0"/>
              <a:t>eplay lost records (further downstream might filter)</a:t>
            </a:r>
          </a:p>
          <a:p>
            <a:r>
              <a:rPr lang="en-US" sz="2400" dirty="0" smtClean="0"/>
              <a:t>Requires:  High-throughput writes to distributed 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 smtClean="0"/>
              <a:t>Fault Tolerance via transactional </a:t>
            </a:r>
            <a:r>
              <a:rPr lang="en-US" sz="3600" dirty="0"/>
              <a:t>updates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/>
              <a:t>Google Cloud Dataflow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75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3165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 smtClean="0"/>
              <a:t>Rather than log each record for each operator,                          take system-wide snapshots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 smtClean="0"/>
              <a:t>Snapshotting: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Determine consistent snapshot of system-wide state              (includes in-flight records and operator state)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Store state in durable storage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 smtClean="0"/>
              <a:t>Recover: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Restoring latest snapshot from durable storage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</a:t>
            </a:r>
            <a:r>
              <a:rPr lang="en-US" dirty="0" smtClean="0"/>
              <a:t>ewinding the stream source to snapshot point, and replay inputs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A</a:t>
            </a:r>
            <a:r>
              <a:rPr lang="en-US" sz="3100" dirty="0" smtClean="0"/>
              <a:t>lgorithm</a:t>
            </a:r>
            <a:r>
              <a:rPr lang="en-US" sz="3100" dirty="0"/>
              <a:t> is based </a:t>
            </a:r>
            <a:r>
              <a:rPr lang="en-US" sz="3100" dirty="0" smtClean="0"/>
              <a:t>on </a:t>
            </a:r>
            <a:r>
              <a:rPr lang="en-US" sz="3100" dirty="0" err="1" smtClean="0"/>
              <a:t>Chandy-Lamport</a:t>
            </a:r>
            <a:r>
              <a:rPr lang="en-US" sz="3100" dirty="0" smtClean="0"/>
              <a:t> distributed snapshots, but also captures stream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</a:t>
            </a:r>
            <a:r>
              <a:rPr lang="en-US" sz="3600" dirty="0" smtClean="0"/>
              <a:t>distributed snapshots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(Apache </a:t>
            </a:r>
            <a:r>
              <a:rPr lang="en-US" sz="3200" dirty="0" err="1" smtClean="0"/>
              <a:t>Flink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8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Use markers (barriers) in the input data stream to tell downstream operators when to consistently snapshot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</a:t>
            </a:r>
            <a:r>
              <a:rPr lang="en-US" sz="3600" dirty="0" smtClean="0"/>
              <a:t>distributed snapshots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(Apache </a:t>
            </a:r>
            <a:r>
              <a:rPr lang="en-US" sz="3200" dirty="0" err="1" smtClean="0"/>
              <a:t>Flink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4028687"/>
            <a:ext cx="6172200" cy="257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9" y="2557798"/>
            <a:ext cx="5433210" cy="2062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system performant:</a:t>
            </a:r>
          </a:p>
          <a:p>
            <a:pPr lvl="1"/>
            <a:r>
              <a:rPr lang="en-US" sz="2600" dirty="0" smtClean="0"/>
              <a:t>Careful optimizations of DAG</a:t>
            </a:r>
          </a:p>
          <a:p>
            <a:pPr lvl="1"/>
            <a:r>
              <a:rPr lang="en-US" sz="2600" dirty="0" smtClean="0"/>
              <a:t>Scheduling:  Choice of parallelization, use of resources</a:t>
            </a:r>
          </a:p>
          <a:p>
            <a:pPr lvl="1"/>
            <a:r>
              <a:rPr lang="en-US" sz="2600" dirty="0" smtClean="0"/>
              <a:t>Where to place computation</a:t>
            </a:r>
          </a:p>
          <a:p>
            <a:pPr lvl="1"/>
            <a:r>
              <a:rPr lang="en-US" sz="2600" dirty="0" smtClean="0"/>
              <a:t>…</a:t>
            </a:r>
            <a:endParaRPr lang="en-US" dirty="0" smtClean="0"/>
          </a:p>
          <a:p>
            <a:pPr>
              <a:spcBef>
                <a:spcPts val="4000"/>
              </a:spcBef>
            </a:pPr>
            <a:r>
              <a:rPr lang="en-US" dirty="0" smtClean="0"/>
              <a:t>Often, many queries and systems using same cluster concurrently:  </a:t>
            </a:r>
            <a:r>
              <a:rPr lang="en-US" b="1" dirty="0" smtClean="0"/>
              <a:t>“Multi-tenancy”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stream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1750" y="1143001"/>
            <a:ext cx="104775" cy="5622923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8550" y="76201"/>
            <a:ext cx="5276850" cy="1066800"/>
          </a:xfrm>
        </p:spPr>
        <p:txBody>
          <a:bodyPr/>
          <a:lstStyle/>
          <a:p>
            <a:r>
              <a:rPr lang="en-US" dirty="0" smtClean="0"/>
              <a:t>Synchronization Barrier</a:t>
            </a:r>
            <a:endParaRPr lang="en-US" dirty="0"/>
          </a:p>
        </p:txBody>
      </p:sp>
      <p:sp>
        <p:nvSpPr>
          <p:cNvPr id="5" name="Lightning Bolt 4"/>
          <p:cNvSpPr/>
          <p:nvPr/>
        </p:nvSpPr>
        <p:spPr>
          <a:xfrm>
            <a:off x="4021757" y="4024274"/>
            <a:ext cx="1825100" cy="2635805"/>
          </a:xfrm>
          <a:prstGeom prst="lightningBol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4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in MapReduce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71700" y="1950691"/>
            <a:ext cx="6743700" cy="4708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/>
              <a:t>M</a:t>
            </a:r>
            <a:r>
              <a:rPr lang="en-US" altLang="en-US" sz="2200" dirty="0" smtClean="0"/>
              <a:t>ap worker writes intermediate output to local disk, separated by partitioning. Once completed, tells master node.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 smtClean="0"/>
              <a:t>Reduce worker told of location of map task outputs, pulls their partition’s data from each mapper, execute function across data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Note: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 smtClean="0"/>
              <a:t>“All-to-all” shuffle b/w mappers and reducers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W</a:t>
            </a:r>
            <a:r>
              <a:rPr lang="en-US" altLang="en-US" sz="2200" dirty="0" smtClean="0"/>
              <a:t>ritten to disk (“materialized”) b/w </a:t>
            </a:r>
            <a:r>
              <a:rPr lang="en-US" altLang="en-US" sz="2200" i="1" dirty="0" smtClean="0"/>
              <a:t>each</a:t>
            </a:r>
            <a:r>
              <a:rPr lang="en-US" altLang="en-US" sz="2200" dirty="0" smtClean="0"/>
              <a:t> stage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9" b="3057"/>
          <a:stretch/>
        </p:blipFill>
        <p:spPr>
          <a:xfrm>
            <a:off x="350196" y="2101644"/>
            <a:ext cx="1611954" cy="3721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4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Graph-Parallel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are Everywhere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86275" y="1252538"/>
            <a:ext cx="3200400" cy="2438400"/>
            <a:chOff x="4343400" y="990600"/>
            <a:chExt cx="3200400" cy="2438400"/>
          </a:xfrm>
        </p:grpSpPr>
        <p:grpSp>
          <p:nvGrpSpPr>
            <p:cNvPr id="34867" name="Group 7"/>
            <p:cNvGrpSpPr>
              <a:grpSpLocks/>
            </p:cNvGrpSpPr>
            <p:nvPr/>
          </p:nvGrpSpPr>
          <p:grpSpPr bwMode="auto">
            <a:xfrm>
              <a:off x="4343400" y="1482433"/>
              <a:ext cx="3200400" cy="1946567"/>
              <a:chOff x="4343400" y="1482433"/>
              <a:chExt cx="3200400" cy="1946567"/>
            </a:xfrm>
          </p:grpSpPr>
          <p:sp>
            <p:nvSpPr>
              <p:cNvPr id="14" name="Cube 13"/>
              <p:cNvSpPr>
                <a:spLocks noChangeArrowheads="1"/>
              </p:cNvSpPr>
              <p:nvPr/>
            </p:nvSpPr>
            <p:spPr bwMode="auto">
              <a:xfrm>
                <a:off x="4800600" y="1482433"/>
                <a:ext cx="1619311" cy="1505521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4800600" y="3078162"/>
                <a:ext cx="1619250" cy="3317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16200000">
                <a:off x="3800475" y="2054225"/>
                <a:ext cx="1489075" cy="3651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72" name="TextBox 16"/>
              <p:cNvSpPr txBox="1">
                <a:spLocks noChangeArrowheads="1"/>
              </p:cNvSpPr>
              <p:nvPr/>
            </p:nvSpPr>
            <p:spPr bwMode="auto">
              <a:xfrm rot="-5400000">
                <a:off x="4124355" y="1800136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Users</a:t>
                </a:r>
              </a:p>
            </p:txBody>
          </p:sp>
          <p:sp>
            <p:nvSpPr>
              <p:cNvPr id="34873" name="TextBox 17"/>
              <p:cNvSpPr txBox="1">
                <a:spLocks noChangeArrowheads="1"/>
              </p:cNvSpPr>
              <p:nvPr/>
            </p:nvSpPr>
            <p:spPr bwMode="auto">
              <a:xfrm>
                <a:off x="4991065" y="3028890"/>
                <a:ext cx="9525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Movies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800600" y="2508250"/>
                <a:ext cx="1619250" cy="635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135688" y="1482725"/>
                <a:ext cx="55562" cy="150495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135688" y="3078162"/>
                <a:ext cx="44450" cy="331788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364038" y="2508250"/>
                <a:ext cx="366712" cy="57150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78" name="Rectangle 132"/>
              <p:cNvSpPr>
                <a:spLocks noChangeArrowheads="1"/>
              </p:cNvSpPr>
              <p:nvPr/>
            </p:nvSpPr>
            <p:spPr bwMode="auto">
              <a:xfrm>
                <a:off x="4800600" y="1733490"/>
                <a:ext cx="13231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chemeClr val="bg1"/>
                    </a:solidFill>
                    <a:ea typeface="ＭＳ Ｐゴシック" charset="-128"/>
                    <a:cs typeface="ＭＳ Ｐゴシック" charset="-128"/>
                  </a:rPr>
                  <a:t>Netflix</a:t>
                </a:r>
              </a:p>
            </p:txBody>
          </p:sp>
          <p:cxnSp>
            <p:nvCxnSpPr>
              <p:cNvPr id="155" name="Straight Connector 154"/>
              <p:cNvCxnSpPr>
                <a:stCxn id="136" idx="3"/>
                <a:endCxn id="146" idx="1"/>
              </p:cNvCxnSpPr>
              <p:nvPr/>
            </p:nvCxnSpPr>
            <p:spPr bwMode="auto">
              <a:xfrm>
                <a:off x="6858000" y="153828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37" idx="3"/>
                <a:endCxn id="146" idx="1"/>
              </p:cNvCxnSpPr>
              <p:nvPr/>
            </p:nvCxnSpPr>
            <p:spPr bwMode="auto">
              <a:xfrm flipV="1">
                <a:off x="6858000" y="1538287"/>
                <a:ext cx="457200" cy="2063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endCxn id="148" idx="1"/>
              </p:cNvCxnSpPr>
              <p:nvPr/>
            </p:nvCxnSpPr>
            <p:spPr bwMode="auto">
              <a:xfrm>
                <a:off x="6858000" y="1787525"/>
                <a:ext cx="457200" cy="2190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37" idx="3"/>
                <a:endCxn id="152" idx="1"/>
              </p:cNvCxnSpPr>
              <p:nvPr/>
            </p:nvCxnSpPr>
            <p:spPr bwMode="auto">
              <a:xfrm>
                <a:off x="6858000" y="1744662"/>
                <a:ext cx="457200" cy="914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38" idx="3"/>
                <a:endCxn id="151" idx="1"/>
              </p:cNvCxnSpPr>
              <p:nvPr/>
            </p:nvCxnSpPr>
            <p:spPr bwMode="auto">
              <a:xfrm>
                <a:off x="6858000" y="1951037"/>
                <a:ext cx="457200" cy="5016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39" idx="3"/>
                <a:endCxn id="152" idx="1"/>
              </p:cNvCxnSpPr>
              <p:nvPr/>
            </p:nvCxnSpPr>
            <p:spPr bwMode="auto">
              <a:xfrm>
                <a:off x="6858000" y="2159000"/>
                <a:ext cx="457200" cy="5000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41" idx="3"/>
                <a:endCxn id="147" idx="1"/>
              </p:cNvCxnSpPr>
              <p:nvPr/>
            </p:nvCxnSpPr>
            <p:spPr bwMode="auto">
              <a:xfrm flipV="1">
                <a:off x="6858000" y="1778000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42" idx="3"/>
                <a:endCxn id="152" idx="1"/>
              </p:cNvCxnSpPr>
              <p:nvPr/>
            </p:nvCxnSpPr>
            <p:spPr bwMode="auto">
              <a:xfrm flipV="1">
                <a:off x="6858000" y="2659062"/>
                <a:ext cx="457200" cy="1190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43" idx="3"/>
                <a:endCxn id="152" idx="1"/>
              </p:cNvCxnSpPr>
              <p:nvPr/>
            </p:nvCxnSpPr>
            <p:spPr bwMode="auto">
              <a:xfrm flipV="1">
                <a:off x="6858000" y="2659062"/>
                <a:ext cx="457200" cy="32702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42" idx="3"/>
                <a:endCxn id="153" idx="1"/>
              </p:cNvCxnSpPr>
              <p:nvPr/>
            </p:nvCxnSpPr>
            <p:spPr bwMode="auto">
              <a:xfrm>
                <a:off x="6858000" y="2778125"/>
                <a:ext cx="457200" cy="2079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39" idx="3"/>
                <a:endCxn id="148" idx="1"/>
              </p:cNvCxnSpPr>
              <p:nvPr/>
            </p:nvCxnSpPr>
            <p:spPr bwMode="auto">
              <a:xfrm flipV="1">
                <a:off x="6858000" y="2006600"/>
                <a:ext cx="4572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38" idx="3"/>
                <a:endCxn id="149" idx="1"/>
              </p:cNvCxnSpPr>
              <p:nvPr/>
            </p:nvCxnSpPr>
            <p:spPr bwMode="auto">
              <a:xfrm>
                <a:off x="6858000" y="1951037"/>
                <a:ext cx="457200" cy="2841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40" idx="3"/>
                <a:endCxn id="153" idx="1"/>
              </p:cNvCxnSpPr>
              <p:nvPr/>
            </p:nvCxnSpPr>
            <p:spPr bwMode="auto">
              <a:xfrm>
                <a:off x="6858000" y="2365375"/>
                <a:ext cx="457200" cy="6207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41" idx="3"/>
                <a:endCxn id="147" idx="1"/>
              </p:cNvCxnSpPr>
              <p:nvPr/>
            </p:nvCxnSpPr>
            <p:spPr bwMode="auto">
              <a:xfrm flipV="1">
                <a:off x="6858000" y="1778000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 bwMode="auto">
              <a:xfrm>
                <a:off x="6629400" y="15049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6629400" y="1711325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6629400" y="1919287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629400" y="21256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6629400" y="2332037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629400" y="2538412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6629400" y="2746375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629400" y="29527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7315200" y="15049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7315200" y="17446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7315200" y="19732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7315200" y="22018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7315200" y="24193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7315200" y="2625725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7315200" y="29527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34868" name="TextBox 134"/>
            <p:cNvSpPr txBox="1">
              <a:spLocks noChangeArrowheads="1"/>
            </p:cNvSpPr>
            <p:nvPr/>
          </p:nvSpPr>
          <p:spPr bwMode="auto">
            <a:xfrm>
              <a:off x="4468672" y="990600"/>
              <a:ext cx="29351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Collaborative Filtering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67275" y="3960813"/>
            <a:ext cx="3200400" cy="2438400"/>
            <a:chOff x="4724400" y="3699167"/>
            <a:chExt cx="3200400" cy="2438400"/>
          </a:xfrm>
        </p:grpSpPr>
        <p:grpSp>
          <p:nvGrpSpPr>
            <p:cNvPr id="34826" name="Group 6"/>
            <p:cNvGrpSpPr>
              <a:grpSpLocks/>
            </p:cNvGrpSpPr>
            <p:nvPr/>
          </p:nvGrpSpPr>
          <p:grpSpPr bwMode="auto">
            <a:xfrm>
              <a:off x="4724400" y="4191000"/>
              <a:ext cx="3200400" cy="1946567"/>
              <a:chOff x="4724400" y="4191000"/>
              <a:chExt cx="3200400" cy="1946567"/>
            </a:xfrm>
          </p:grpSpPr>
          <p:sp>
            <p:nvSpPr>
              <p:cNvPr id="264" name="Cube 263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1619311" cy="1505521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181600" y="5786729"/>
                <a:ext cx="1619250" cy="3317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 rot="16200000">
                <a:off x="4181475" y="4762792"/>
                <a:ext cx="1489075" cy="3651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31" name="TextBox 266"/>
              <p:cNvSpPr txBox="1">
                <a:spLocks noChangeArrowheads="1"/>
              </p:cNvSpPr>
              <p:nvPr/>
            </p:nvSpPr>
            <p:spPr bwMode="auto">
              <a:xfrm rot="-5400000">
                <a:off x="4505355" y="4508703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Docs</a:t>
                </a:r>
              </a:p>
            </p:txBody>
          </p:sp>
          <p:sp>
            <p:nvSpPr>
              <p:cNvPr id="34832" name="TextBox 267"/>
              <p:cNvSpPr txBox="1">
                <a:spLocks noChangeArrowheads="1"/>
              </p:cNvSpPr>
              <p:nvPr/>
            </p:nvSpPr>
            <p:spPr bwMode="auto">
              <a:xfrm>
                <a:off x="5372065" y="5737457"/>
                <a:ext cx="9525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Words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5181600" y="5216817"/>
                <a:ext cx="1619250" cy="635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6516688" y="4191292"/>
                <a:ext cx="55562" cy="150495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6516688" y="5786729"/>
                <a:ext cx="44450" cy="331788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4745038" y="5216817"/>
                <a:ext cx="366712" cy="57150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37" name="Rectangle 457"/>
              <p:cNvSpPr>
                <a:spLocks noChangeArrowheads="1"/>
              </p:cNvSpPr>
              <p:nvPr/>
            </p:nvSpPr>
            <p:spPr bwMode="auto">
              <a:xfrm>
                <a:off x="5365640" y="4442057"/>
                <a:ext cx="95510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ea typeface="ＭＳ Ｐゴシック" charset="-128"/>
                    <a:cs typeface="ＭＳ Ｐゴシック" charset="-128"/>
                  </a:rPr>
                  <a:t>Wiki</a:t>
                </a:r>
                <a:endParaRPr lang="en-US" altLang="en-US" b="1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59" name="Straight Connector 458"/>
              <p:cNvCxnSpPr>
                <a:stCxn id="473" idx="3"/>
                <a:endCxn id="481" idx="1"/>
              </p:cNvCxnSpPr>
              <p:nvPr/>
            </p:nvCxnSpPr>
            <p:spPr bwMode="auto">
              <a:xfrm>
                <a:off x="7239000" y="4246854"/>
                <a:ext cx="457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74" idx="3"/>
                <a:endCxn id="481" idx="1"/>
              </p:cNvCxnSpPr>
              <p:nvPr/>
            </p:nvCxnSpPr>
            <p:spPr bwMode="auto">
              <a:xfrm flipV="1">
                <a:off x="7239000" y="4246854"/>
                <a:ext cx="457200" cy="2063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endCxn id="483" idx="1"/>
              </p:cNvCxnSpPr>
              <p:nvPr/>
            </p:nvCxnSpPr>
            <p:spPr bwMode="auto">
              <a:xfrm>
                <a:off x="7239000" y="4496092"/>
                <a:ext cx="457200" cy="2190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474" idx="3"/>
                <a:endCxn id="486" idx="1"/>
              </p:cNvCxnSpPr>
              <p:nvPr/>
            </p:nvCxnSpPr>
            <p:spPr bwMode="auto">
              <a:xfrm>
                <a:off x="7239000" y="4453229"/>
                <a:ext cx="457200" cy="914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475" idx="3"/>
                <a:endCxn id="487" idx="1"/>
              </p:cNvCxnSpPr>
              <p:nvPr/>
            </p:nvCxnSpPr>
            <p:spPr bwMode="auto">
              <a:xfrm>
                <a:off x="7239000" y="4659604"/>
                <a:ext cx="457200" cy="10350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476" idx="3"/>
                <a:endCxn id="484" idx="1"/>
              </p:cNvCxnSpPr>
              <p:nvPr/>
            </p:nvCxnSpPr>
            <p:spPr bwMode="auto">
              <a:xfrm>
                <a:off x="7239000" y="4867567"/>
                <a:ext cx="457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478" idx="3"/>
                <a:endCxn id="486" idx="1"/>
              </p:cNvCxnSpPr>
              <p:nvPr/>
            </p:nvCxnSpPr>
            <p:spPr bwMode="auto">
              <a:xfrm>
                <a:off x="7239000" y="5280317"/>
                <a:ext cx="457200" cy="873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479" idx="3"/>
                <a:endCxn id="486" idx="1"/>
              </p:cNvCxnSpPr>
              <p:nvPr/>
            </p:nvCxnSpPr>
            <p:spPr bwMode="auto">
              <a:xfrm flipV="1">
                <a:off x="7239000" y="5367629"/>
                <a:ext cx="457200" cy="1190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>
                <a:stCxn id="480" idx="3"/>
                <a:endCxn id="486" idx="1"/>
              </p:cNvCxnSpPr>
              <p:nvPr/>
            </p:nvCxnSpPr>
            <p:spPr bwMode="auto">
              <a:xfrm flipV="1">
                <a:off x="7239000" y="5367629"/>
                <a:ext cx="457200" cy="32702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79" idx="3"/>
                <a:endCxn id="487" idx="1"/>
              </p:cNvCxnSpPr>
              <p:nvPr/>
            </p:nvCxnSpPr>
            <p:spPr bwMode="auto">
              <a:xfrm>
                <a:off x="7239000" y="5486692"/>
                <a:ext cx="457200" cy="2079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76" idx="3"/>
                <a:endCxn id="483" idx="1"/>
              </p:cNvCxnSpPr>
              <p:nvPr/>
            </p:nvCxnSpPr>
            <p:spPr bwMode="auto">
              <a:xfrm flipV="1">
                <a:off x="7239000" y="4715167"/>
                <a:ext cx="4572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75" idx="3"/>
                <a:endCxn id="484" idx="1"/>
              </p:cNvCxnSpPr>
              <p:nvPr/>
            </p:nvCxnSpPr>
            <p:spPr bwMode="auto">
              <a:xfrm>
                <a:off x="7239000" y="4659604"/>
                <a:ext cx="457200" cy="2841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77" idx="3"/>
                <a:endCxn id="485" idx="1"/>
              </p:cNvCxnSpPr>
              <p:nvPr/>
            </p:nvCxnSpPr>
            <p:spPr bwMode="auto">
              <a:xfrm>
                <a:off x="7239000" y="5073942"/>
                <a:ext cx="457200" cy="873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stCxn id="478" idx="3"/>
                <a:endCxn id="482" idx="1"/>
              </p:cNvCxnSpPr>
              <p:nvPr/>
            </p:nvCxnSpPr>
            <p:spPr bwMode="auto">
              <a:xfrm flipV="1">
                <a:off x="7239000" y="4486567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3" name="Rectangle 472"/>
              <p:cNvSpPr/>
              <p:nvPr/>
            </p:nvSpPr>
            <p:spPr bwMode="auto">
              <a:xfrm>
                <a:off x="7010400" y="42135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 bwMode="auto">
              <a:xfrm>
                <a:off x="7010400" y="4419892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7010400" y="4627854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7010400" y="48342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7010400" y="5040604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7010400" y="5246979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7010400" y="5454942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7010400" y="56613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7696200" y="42135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 bwMode="auto">
              <a:xfrm>
                <a:off x="7696200" y="44532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7696200" y="46818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7696200" y="49104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7696200" y="51279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7696200" y="5334292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 dirty="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7696200" y="56613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34827" name="TextBox 488"/>
            <p:cNvSpPr txBox="1">
              <a:spLocks noChangeArrowheads="1"/>
            </p:cNvSpPr>
            <p:nvPr/>
          </p:nvSpPr>
          <p:spPr bwMode="auto">
            <a:xfrm>
              <a:off x="5436704" y="3699167"/>
              <a:ext cx="18022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Text Analysis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81075" y="1304925"/>
            <a:ext cx="2667000" cy="2462213"/>
            <a:chOff x="838200" y="1043285"/>
            <a:chExt cx="2667000" cy="2461915"/>
          </a:xfrm>
        </p:grpSpPr>
        <p:pic>
          <p:nvPicPr>
            <p:cNvPr id="34824" name="Picture 4" descr="http://www.mpiweb.org/Libraries/Magazine/Social-Network-Stock-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04950"/>
              <a:ext cx="26670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Box 215"/>
            <p:cNvSpPr txBox="1">
              <a:spLocks noChangeArrowheads="1"/>
            </p:cNvSpPr>
            <p:nvPr/>
          </p:nvSpPr>
          <p:spPr bwMode="auto">
            <a:xfrm>
              <a:off x="1221416" y="1043285"/>
              <a:ext cx="20612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Social Network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81075" y="3919538"/>
            <a:ext cx="3028950" cy="2520950"/>
            <a:chOff x="838200" y="3657600"/>
            <a:chExt cx="3029042" cy="2521052"/>
          </a:xfrm>
        </p:grpSpPr>
        <p:sp>
          <p:nvSpPr>
            <p:cNvPr id="34822" name="TextBox 527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27961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Probabilistic Analysis</a:t>
              </a:r>
            </a:p>
          </p:txBody>
        </p:sp>
        <p:pic>
          <p:nvPicPr>
            <p:cNvPr id="34823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85377"/>
              <a:ext cx="3029042" cy="199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9500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>
            <a:spLocks/>
          </p:cNvSpPr>
          <p:nvPr/>
        </p:nvSpPr>
        <p:spPr bwMode="auto">
          <a:xfrm>
            <a:off x="3140075" y="2695575"/>
            <a:ext cx="1700213" cy="2762250"/>
          </a:xfrm>
          <a:custGeom>
            <a:avLst/>
            <a:gdLst>
              <a:gd name="T0" fmla="*/ 15221 w 1699793"/>
              <a:gd name="T1" fmla="*/ 1585951 h 2762476"/>
              <a:gd name="T2" fmla="*/ 487075 w 1699793"/>
              <a:gd name="T3" fmla="*/ 141315 h 2762476"/>
              <a:gd name="T4" fmla="*/ 1035040 w 1699793"/>
              <a:gd name="T5" fmla="*/ 88094 h 2762476"/>
              <a:gd name="T6" fmla="*/ 1156809 w 1699793"/>
              <a:gd name="T7" fmla="*/ 437846 h 2762476"/>
              <a:gd name="T8" fmla="*/ 768668 w 1699793"/>
              <a:gd name="T9" fmla="*/ 962477 h 2762476"/>
              <a:gd name="T10" fmla="*/ 913270 w 1699793"/>
              <a:gd name="T11" fmla="*/ 1015701 h 2762476"/>
              <a:gd name="T12" fmla="*/ 1210083 w 1699793"/>
              <a:gd name="T13" fmla="*/ 627931 h 2762476"/>
              <a:gd name="T14" fmla="*/ 1598223 w 1699793"/>
              <a:gd name="T15" fmla="*/ 612724 h 2762476"/>
              <a:gd name="T16" fmla="*/ 1689548 w 1699793"/>
              <a:gd name="T17" fmla="*/ 962477 h 2762476"/>
              <a:gd name="T18" fmla="*/ 1392736 w 1699793"/>
              <a:gd name="T19" fmla="*/ 1350250 h 2762476"/>
              <a:gd name="T20" fmla="*/ 761057 w 1699793"/>
              <a:gd name="T21" fmla="*/ 1532730 h 2762476"/>
              <a:gd name="T22" fmla="*/ 1316630 w 1699793"/>
              <a:gd name="T23" fmla="*/ 2080170 h 2762476"/>
              <a:gd name="T24" fmla="*/ 1156809 w 1699793"/>
              <a:gd name="T25" fmla="*/ 2642818 h 2762476"/>
              <a:gd name="T26" fmla="*/ 692562 w 1699793"/>
              <a:gd name="T27" fmla="*/ 2665628 h 2762476"/>
              <a:gd name="T28" fmla="*/ 0 w 1699793"/>
              <a:gd name="T29" fmla="*/ 1585951 h 2762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rgbClr val="FAC090"/>
          </a:solidFill>
          <a:ln w="38100" cap="flat" cmpd="sng">
            <a:solidFill>
              <a:srgbClr val="E46C0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Oval 129"/>
          <p:cNvSpPr>
            <a:spLocks noChangeArrowheads="1"/>
          </p:cNvSpPr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>
            <a:solidFill>
              <a:srgbClr val="E46C0A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ahoma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Properties of Graph Parallel Algorithms</a:t>
            </a:r>
          </a:p>
        </p:txBody>
      </p:sp>
      <p:grpSp>
        <p:nvGrpSpPr>
          <p:cNvPr id="40964" name="Group 107"/>
          <p:cNvGrpSpPr>
            <a:grpSpLocks/>
          </p:cNvGrpSpPr>
          <p:nvPr/>
        </p:nvGrpSpPr>
        <p:grpSpPr bwMode="auto">
          <a:xfrm>
            <a:off x="457200" y="2819400"/>
            <a:ext cx="2181225" cy="2438400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1001" name="Picture 84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2" name="Picture 85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3" name="Picture 88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4" name="Picture 89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5" name="Picture 90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6" name="Picture 91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7" name="Picture 92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5" name="TextBox 94"/>
          <p:cNvSpPr txBox="1">
            <a:spLocks noChangeArrowheads="1"/>
          </p:cNvSpPr>
          <p:nvPr/>
        </p:nvSpPr>
        <p:spPr bwMode="auto">
          <a:xfrm>
            <a:off x="561975" y="1560513"/>
            <a:ext cx="2017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Graph</a:t>
            </a:r>
          </a:p>
        </p:txBody>
      </p:sp>
      <p:sp>
        <p:nvSpPr>
          <p:cNvPr id="40966" name="TextBox 95"/>
          <p:cNvSpPr txBox="1">
            <a:spLocks noChangeArrowheads="1"/>
          </p:cNvSpPr>
          <p:nvPr/>
        </p:nvSpPr>
        <p:spPr bwMode="auto">
          <a:xfrm>
            <a:off x="6451600" y="16002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Iterative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Computation</a:t>
            </a:r>
          </a:p>
        </p:txBody>
      </p:sp>
      <p:grpSp>
        <p:nvGrpSpPr>
          <p:cNvPr id="40967" name="Group 57"/>
          <p:cNvGrpSpPr>
            <a:grpSpLocks/>
          </p:cNvGrpSpPr>
          <p:nvPr/>
        </p:nvGrpSpPr>
        <p:grpSpPr bwMode="auto">
          <a:xfrm>
            <a:off x="6265863" y="2971800"/>
            <a:ext cx="2573337" cy="1981200"/>
            <a:chOff x="5510564" y="5120037"/>
            <a:chExt cx="2877737" cy="1602445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What I Like</a:t>
              </a: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What My </a:t>
              </a:r>
              <a:br>
                <a:rPr lang="en-US" dirty="0">
                  <a:latin typeface="Tahoma" pitchFamily="34" charset="0"/>
                  <a:ea typeface="ＭＳ Ｐゴシック" pitchFamily="-111" charset="-128"/>
                </a:rPr>
              </a:b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Friends Like</a:t>
              </a:r>
            </a:p>
          </p:txBody>
        </p:sp>
        <p:sp>
          <p:nvSpPr>
            <p:cNvPr id="106" name="Curved Right Arrow 105"/>
            <p:cNvSpPr>
              <a:spLocks noChangeArrowheads="1"/>
            </p:cNvSpPr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>
              <a:spLocks noChangeArrowheads="1"/>
            </p:cNvSpPr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40968" name="TextBox 108"/>
          <p:cNvSpPr txBox="1">
            <a:spLocks noChangeArrowheads="1"/>
          </p:cNvSpPr>
          <p:nvPr/>
        </p:nvSpPr>
        <p:spPr bwMode="auto">
          <a:xfrm>
            <a:off x="3352800" y="1560513"/>
            <a:ext cx="2100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Factored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Computation </a:t>
            </a:r>
          </a:p>
        </p:txBody>
      </p:sp>
      <p:grpSp>
        <p:nvGrpSpPr>
          <p:cNvPr id="40969" name="Group 109"/>
          <p:cNvGrpSpPr>
            <a:grpSpLocks/>
          </p:cNvGrpSpPr>
          <p:nvPr/>
        </p:nvGrpSpPr>
        <p:grpSpPr bwMode="auto">
          <a:xfrm>
            <a:off x="3305175" y="2819400"/>
            <a:ext cx="2181225" cy="2438400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0980" name="Picture 120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121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2" name="Picture 122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3" name="Picture 123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4" name="Picture 124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5" name="Picture 125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6" name="Picture 126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1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2.4|2.9|1.4|6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9.7|9.5|4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9.7|9.5|4|7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48895</TotalTime>
  <Words>2424</Words>
  <Application>Microsoft Macintosh PowerPoint</Application>
  <PresentationFormat>On-screen Show (4:3)</PresentationFormat>
  <Paragraphs>575</Paragraphs>
  <Slides>49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Courier New</vt:lpstr>
      <vt:lpstr>Arial</vt:lpstr>
      <vt:lpstr>Calibri</vt:lpstr>
      <vt:lpstr>Consolas</vt:lpstr>
      <vt:lpstr>Mangal</vt:lpstr>
      <vt:lpstr>ＭＳ Ｐゴシック</vt:lpstr>
      <vt:lpstr>Tahoma</vt:lpstr>
      <vt:lpstr>Times New Roman</vt:lpstr>
      <vt:lpstr>Wingdings</vt:lpstr>
      <vt:lpstr>1_Office Theme</vt:lpstr>
      <vt:lpstr>Equation</vt:lpstr>
      <vt:lpstr>Big Data Processing</vt:lpstr>
      <vt:lpstr>Data-Parallel Computation</vt:lpstr>
      <vt:lpstr>Ex: Word count using partial aggregation</vt:lpstr>
      <vt:lpstr>Putting it together…</vt:lpstr>
      <vt:lpstr>Synchronization Barrier</vt:lpstr>
      <vt:lpstr>Fault Tolerance in MapReduce</vt:lpstr>
      <vt:lpstr>Graph-Parallel Computation</vt:lpstr>
      <vt:lpstr>Graphs are Everywhere</vt:lpstr>
      <vt:lpstr>Properties of Graph Parallel Algorithms</vt:lpstr>
      <vt:lpstr>Iterative Algorithms</vt:lpstr>
      <vt:lpstr>MapAbuse: Iterative MapReduce</vt:lpstr>
      <vt:lpstr>The GraphLab Framework</vt:lpstr>
      <vt:lpstr>Data Graph</vt:lpstr>
      <vt:lpstr>Distributed Data Graph</vt:lpstr>
      <vt:lpstr>Distributed Data Graph</vt:lpstr>
      <vt:lpstr>Update Function</vt:lpstr>
      <vt:lpstr>Update Function</vt:lpstr>
      <vt:lpstr>How to handle machine failure?</vt:lpstr>
      <vt:lpstr>PowerPoint Presentation</vt:lpstr>
      <vt:lpstr>Stream Processing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Stream processing as chain</vt:lpstr>
      <vt:lpstr>Stream processing as directed graph</vt:lpstr>
      <vt:lpstr>Enter “BIG DATA”</vt:lpstr>
      <vt:lpstr>The challenge of stream processing</vt:lpstr>
      <vt:lpstr>Scale “up”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Can parallelize joins</vt:lpstr>
      <vt:lpstr>Can parallelize joins</vt:lpstr>
      <vt:lpstr>Parallelization complicates fault-tolerance</vt:lpstr>
      <vt:lpstr>A Tale of Four Frameworks</vt:lpstr>
      <vt:lpstr>Apache Storm</vt:lpstr>
      <vt:lpstr>Fault tolerance via record acknowledgement (Apache Storm -- at least once semantics)</vt:lpstr>
      <vt:lpstr>Fault tolerance via record acknowledgement (Apache Storm -- at least once semantics)</vt:lpstr>
      <vt:lpstr>Apache Spark Streaming: Discretized Stream Processing</vt:lpstr>
      <vt:lpstr>Fault tolerance via micro batches (Apache Spark Streaming, Storm Trident)</vt:lpstr>
      <vt:lpstr>Fault Tolerance via transactional updates  (Google Cloud Dataflow)</vt:lpstr>
      <vt:lpstr>Fault Tolerance via distributed snapshots (Apache Flink)</vt:lpstr>
      <vt:lpstr>Fault Tolerance via distributed snapshots (Apache Flink)</vt:lpstr>
      <vt:lpstr>Optimizing stream processing</vt:lpstr>
    </vt:vector>
  </TitlesOfParts>
  <Company>Princeton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1875</cp:revision>
  <cp:lastPrinted>2016-12-12T04:30:38Z</cp:lastPrinted>
  <dcterms:created xsi:type="dcterms:W3CDTF">2013-10-08T01:49:25Z</dcterms:created>
  <dcterms:modified xsi:type="dcterms:W3CDTF">2017-12-04T06:10:09Z</dcterms:modified>
</cp:coreProperties>
</file>