
<file path=[Content_Types].xml><?xml version="1.0" encoding="utf-8"?>
<Types xmlns="http://schemas.openxmlformats.org/package/2006/content-types">
  <Default Extension="xml" ContentType="application/xml"/>
  <Default Extension="tif" ContentType="image/tif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tags/tag3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4.xml" ContentType="application/vnd.openxmlformats-officedocument.presentationml.tags+xml"/>
  <Override PartName="/ppt/notesSlides/notesSlide10.xml" ContentType="application/vnd.openxmlformats-officedocument.presentationml.notesSlide+xml"/>
  <Override PartName="/ppt/tags/tag5.xml" ContentType="application/vnd.openxmlformats-officedocument.presentationml.tags+xml"/>
  <Override PartName="/ppt/notesSlides/notesSlide11.xml" ContentType="application/vnd.openxmlformats-officedocument.presentationml.notesSlide+xml"/>
  <Override PartName="/ppt/tags/tag6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7.xml" ContentType="application/vnd.openxmlformats-officedocument.presentationml.tags+xml"/>
  <Override PartName="/ppt/notesSlides/notesSlide14.xml" ContentType="application/vnd.openxmlformats-officedocument.presentationml.notesSlide+xml"/>
  <Override PartName="/ppt/tags/tag8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26"/>
  </p:notesMasterIdLst>
  <p:handoutMasterIdLst>
    <p:handoutMasterId r:id="rId27"/>
  </p:handoutMasterIdLst>
  <p:sldIdLst>
    <p:sldId id="257" r:id="rId2"/>
    <p:sldId id="478" r:id="rId3"/>
    <p:sldId id="512" r:id="rId4"/>
    <p:sldId id="513" r:id="rId5"/>
    <p:sldId id="516" r:id="rId6"/>
    <p:sldId id="517" r:id="rId7"/>
    <p:sldId id="519" r:id="rId8"/>
    <p:sldId id="520" r:id="rId9"/>
    <p:sldId id="521" r:id="rId10"/>
    <p:sldId id="523" r:id="rId11"/>
    <p:sldId id="525" r:id="rId12"/>
    <p:sldId id="526" r:id="rId13"/>
    <p:sldId id="527" r:id="rId14"/>
    <p:sldId id="531" r:id="rId15"/>
    <p:sldId id="532" r:id="rId16"/>
    <p:sldId id="530" r:id="rId17"/>
    <p:sldId id="540" r:id="rId18"/>
    <p:sldId id="541" r:id="rId19"/>
    <p:sldId id="529" r:id="rId20"/>
    <p:sldId id="538" r:id="rId21"/>
    <p:sldId id="533" r:id="rId22"/>
    <p:sldId id="534" r:id="rId23"/>
    <p:sldId id="535" r:id="rId24"/>
    <p:sldId id="536" r:id="rId25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899"/>
    <a:srgbClr val="008F00"/>
    <a:srgbClr val="92D050"/>
    <a:srgbClr val="FF6501"/>
    <a:srgbClr val="FF9300"/>
    <a:srgbClr val="C0504D"/>
    <a:srgbClr val="D5FED5"/>
    <a:srgbClr val="0000FF"/>
    <a:srgbClr val="CC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93" autoAdjust="0"/>
    <p:restoredTop sz="62339" autoAdjust="0"/>
  </p:normalViewPr>
  <p:slideViewPr>
    <p:cSldViewPr snapToGrid="0">
      <p:cViewPr>
        <p:scale>
          <a:sx n="177" d="100"/>
          <a:sy n="177" d="100"/>
        </p:scale>
        <p:origin x="-2352" y="-28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3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2600" dirty="0" smtClean="0"/>
              <a:t>Leaders acquire local write locks</a:t>
            </a:r>
          </a:p>
          <a:p>
            <a:pPr lvl="1">
              <a:lnSpc>
                <a:spcPct val="110000"/>
              </a:lnSpc>
              <a:spcAft>
                <a:spcPts val="400"/>
              </a:spcAft>
            </a:pPr>
            <a:r>
              <a:rPr lang="en-US" dirty="0" smtClean="0"/>
              <a:t>If non-coordinator: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Choose prepare </a:t>
            </a:r>
            <a:r>
              <a:rPr lang="en-US" sz="2600" dirty="0" err="1" smtClean="0"/>
              <a:t>ts</a:t>
            </a:r>
            <a:r>
              <a:rPr lang="en-US" sz="2600" dirty="0" smtClean="0"/>
              <a:t> &gt; previous local timestamps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Log prepare record through </a:t>
            </a:r>
            <a:r>
              <a:rPr lang="en-US" sz="2600" dirty="0" err="1" smtClean="0"/>
              <a:t>Paxos</a:t>
            </a:r>
            <a:endParaRPr lang="en-US" sz="2600" dirty="0" smtClean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Notify coordinator of prepare timestamp</a:t>
            </a:r>
          </a:p>
          <a:p>
            <a:pPr lvl="1">
              <a:lnSpc>
                <a:spcPct val="110000"/>
              </a:lnSpc>
              <a:spcBef>
                <a:spcPts val="1600"/>
              </a:spcBef>
              <a:spcAft>
                <a:spcPts val="400"/>
              </a:spcAft>
            </a:pPr>
            <a:r>
              <a:rPr lang="en-US" dirty="0" smtClean="0"/>
              <a:t>If coordinator: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Wait until hear from other participants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Choose commit timestamp  &gt;= prepare </a:t>
            </a:r>
            <a:r>
              <a:rPr lang="en-US" sz="2600" dirty="0" err="1" smtClean="0"/>
              <a:t>ts</a:t>
            </a:r>
            <a:r>
              <a:rPr lang="en-US" sz="2600" dirty="0" smtClean="0"/>
              <a:t>, &gt; local </a:t>
            </a:r>
            <a:r>
              <a:rPr lang="en-US" sz="2600" dirty="0" err="1" smtClean="0"/>
              <a:t>ts</a:t>
            </a:r>
            <a:endParaRPr lang="en-US" sz="2600" dirty="0" smtClean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Logs commit record through </a:t>
            </a:r>
            <a:r>
              <a:rPr lang="en-US" sz="2600" dirty="0" err="1" smtClean="0"/>
              <a:t>Paxos</a:t>
            </a:r>
            <a:endParaRPr lang="en-US" sz="2600" dirty="0" smtClean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Wait commit-wait period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Sends commit timestamp to replicas, other leaders, client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600" dirty="0" smtClean="0"/>
              <a:t>All apply at commit timestamp and release locks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114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2600" dirty="0" smtClean="0"/>
              <a:t>Leaders acquire local write locks</a:t>
            </a:r>
          </a:p>
          <a:p>
            <a:pPr lvl="1">
              <a:lnSpc>
                <a:spcPct val="110000"/>
              </a:lnSpc>
              <a:spcAft>
                <a:spcPts val="400"/>
              </a:spcAft>
            </a:pPr>
            <a:r>
              <a:rPr lang="en-US" dirty="0" smtClean="0"/>
              <a:t>If non-coordinator: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Choose prepare </a:t>
            </a:r>
            <a:r>
              <a:rPr lang="en-US" sz="2600" dirty="0" err="1" smtClean="0"/>
              <a:t>ts</a:t>
            </a:r>
            <a:r>
              <a:rPr lang="en-US" sz="2600" dirty="0" smtClean="0"/>
              <a:t> &gt; previous local timestamps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Log prepare record through </a:t>
            </a:r>
            <a:r>
              <a:rPr lang="en-US" sz="2600" dirty="0" err="1" smtClean="0"/>
              <a:t>Paxos</a:t>
            </a:r>
            <a:endParaRPr lang="en-US" sz="2600" dirty="0" smtClean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Notify coordinator of prepare timestamp</a:t>
            </a:r>
          </a:p>
          <a:p>
            <a:pPr lvl="1">
              <a:lnSpc>
                <a:spcPct val="110000"/>
              </a:lnSpc>
              <a:spcBef>
                <a:spcPts val="1600"/>
              </a:spcBef>
              <a:spcAft>
                <a:spcPts val="400"/>
              </a:spcAft>
            </a:pPr>
            <a:r>
              <a:rPr lang="en-US" dirty="0" smtClean="0"/>
              <a:t>If coordinator: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Wait until hear from other participants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Choose commit timestamp  &gt;= prepare </a:t>
            </a:r>
            <a:r>
              <a:rPr lang="en-US" sz="2600" dirty="0" err="1" smtClean="0"/>
              <a:t>ts</a:t>
            </a:r>
            <a:r>
              <a:rPr lang="en-US" sz="2600" dirty="0" smtClean="0"/>
              <a:t>, &gt; local </a:t>
            </a:r>
            <a:r>
              <a:rPr lang="en-US" sz="2600" dirty="0" err="1" smtClean="0"/>
              <a:t>ts</a:t>
            </a:r>
            <a:endParaRPr lang="en-US" sz="2600" dirty="0" smtClean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Logs commit record through </a:t>
            </a:r>
            <a:r>
              <a:rPr lang="en-US" sz="2600" dirty="0" err="1" smtClean="0"/>
              <a:t>Paxos</a:t>
            </a:r>
            <a:endParaRPr lang="en-US" sz="2600" dirty="0" smtClean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Wait commit-wait period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Sends commit timestamp to replicas, other leaders, client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600" dirty="0" smtClean="0"/>
              <a:t>All apply at commit timestamp and release locks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5436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2600" dirty="0" smtClean="0"/>
              <a:t>Leaders acquire local write locks</a:t>
            </a:r>
          </a:p>
          <a:p>
            <a:pPr lvl="1">
              <a:lnSpc>
                <a:spcPct val="110000"/>
              </a:lnSpc>
              <a:spcAft>
                <a:spcPts val="400"/>
              </a:spcAft>
            </a:pPr>
            <a:r>
              <a:rPr lang="en-US" dirty="0" smtClean="0"/>
              <a:t>If non-coordinator: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Choose prepare </a:t>
            </a:r>
            <a:r>
              <a:rPr lang="en-US" sz="2600" dirty="0" err="1" smtClean="0"/>
              <a:t>ts</a:t>
            </a:r>
            <a:r>
              <a:rPr lang="en-US" sz="2600" dirty="0" smtClean="0"/>
              <a:t> &gt; previous local timestamps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Log prepare record through </a:t>
            </a:r>
            <a:r>
              <a:rPr lang="en-US" sz="2600" dirty="0" err="1" smtClean="0"/>
              <a:t>Paxos</a:t>
            </a:r>
            <a:endParaRPr lang="en-US" sz="2600" dirty="0" smtClean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Notify coordinator of prepare timestamp</a:t>
            </a:r>
          </a:p>
          <a:p>
            <a:pPr lvl="1">
              <a:lnSpc>
                <a:spcPct val="110000"/>
              </a:lnSpc>
              <a:spcBef>
                <a:spcPts val="1600"/>
              </a:spcBef>
              <a:spcAft>
                <a:spcPts val="400"/>
              </a:spcAft>
            </a:pPr>
            <a:r>
              <a:rPr lang="en-US" dirty="0" smtClean="0"/>
              <a:t>If coordinator: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Wait until hear from other participants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Choose commit timestamp  &gt;= prepare </a:t>
            </a:r>
            <a:r>
              <a:rPr lang="en-US" sz="2600" dirty="0" err="1" smtClean="0"/>
              <a:t>ts</a:t>
            </a:r>
            <a:r>
              <a:rPr lang="en-US" sz="2600" dirty="0" smtClean="0"/>
              <a:t>, &gt; local </a:t>
            </a:r>
            <a:r>
              <a:rPr lang="en-US" sz="2600" dirty="0" err="1" smtClean="0"/>
              <a:t>ts</a:t>
            </a:r>
            <a:endParaRPr lang="en-US" sz="2600" dirty="0" smtClean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Logs commit record through </a:t>
            </a:r>
            <a:r>
              <a:rPr lang="en-US" sz="2600" dirty="0" err="1" smtClean="0"/>
              <a:t>Paxos</a:t>
            </a:r>
            <a:endParaRPr lang="en-US" sz="2600" dirty="0" smtClean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Wait commit-wait period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Sends commit timestamp to replicas, other leaders, client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600" dirty="0" smtClean="0"/>
              <a:t>All apply at commit timestamp and release locks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1198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6494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4949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098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 smtClean="0"/>
              <a:t>When do you release locks before commit?  Carefully – like when you are traversing</a:t>
            </a:r>
            <a:r>
              <a:rPr lang="en-US" sz="2400" b="0" baseline="0" dirty="0" smtClean="0"/>
              <a:t> a data structure but not actually using the data</a:t>
            </a:r>
            <a:endParaRPr lang="en-US" sz="2200" b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95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 smtClean="0"/>
              <a:t>When do you release locks before commit?  Carefully – like when you are traversing</a:t>
            </a:r>
            <a:r>
              <a:rPr lang="en-US" sz="2400" b="0" baseline="0" dirty="0" smtClean="0"/>
              <a:t> a data </a:t>
            </a:r>
            <a:r>
              <a:rPr lang="en-US" sz="2400" b="0" baseline="0" smtClean="0"/>
              <a:t>structure but not actually using the data</a:t>
            </a:r>
            <a:endParaRPr lang="en-US" sz="2200" b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64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 smtClean="0"/>
              <a:t>When do you release locks before commit?  Carefully – like when you are traversing</a:t>
            </a:r>
            <a:r>
              <a:rPr lang="en-US" sz="2400" b="0" baseline="0" dirty="0" smtClean="0"/>
              <a:t> a data </a:t>
            </a:r>
            <a:r>
              <a:rPr lang="en-US" sz="2400" b="0" baseline="0" smtClean="0"/>
              <a:t>structure but not actually using the data</a:t>
            </a:r>
            <a:endParaRPr lang="en-US" sz="2200" b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38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967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7906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796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648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19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4169050" y="2971800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8" name="Picture 7" descr="Princeton_shield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 smtClean="0"/>
              <a:t>Click to edit Master text styles and more text and more text</a:t>
            </a:r>
          </a:p>
          <a:p>
            <a:pPr lvl="1"/>
            <a:r>
              <a:rPr lang="en-US" dirty="0" smtClean="0"/>
              <a:t>Second level test test test test test test test test test test test test test test test test test test 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r>
              <a:rPr lang="en-US" dirty="0" smtClean="0"/>
              <a:t>Second main line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192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3800" b="0" dirty="0" smtClean="0"/>
              <a:t>Distributed Transactions</a:t>
            </a:r>
            <a:r>
              <a:rPr lang="en-US" sz="3800" b="0" dirty="0"/>
              <a:t/>
            </a:r>
            <a:br>
              <a:rPr lang="en-US" sz="3800" b="0" dirty="0"/>
            </a:br>
            <a:r>
              <a:rPr lang="en-US" sz="3800" b="0" dirty="0" smtClean="0"/>
              <a:t>and Spanner</a:t>
            </a:r>
            <a:endParaRPr lang="en-US" sz="32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475747"/>
            <a:ext cx="9144000" cy="238225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COS 418: </a:t>
            </a:r>
            <a:r>
              <a:rPr lang="en-US" sz="3000" i="1" dirty="0" smtClean="0"/>
              <a:t>Distributed Systems</a:t>
            </a:r>
          </a:p>
          <a:p>
            <a:r>
              <a:rPr lang="en-US" sz="3000" smtClean="0"/>
              <a:t>Lecture 19</a:t>
            </a:r>
            <a:endParaRPr lang="en-US" sz="3000" dirty="0" smtClean="0"/>
          </a:p>
          <a:p>
            <a:endParaRPr lang="en-US" sz="3000" dirty="0" smtClean="0"/>
          </a:p>
          <a:p>
            <a:r>
              <a:rPr lang="en-US" sz="3000" dirty="0" smtClean="0"/>
              <a:t>Michael Freedman</a:t>
            </a:r>
          </a:p>
          <a:p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80742"/>
            <a:ext cx="9144000" cy="2574137"/>
          </a:xfrm>
        </p:spPr>
        <p:txBody>
          <a:bodyPr/>
          <a:lstStyle/>
          <a:p>
            <a:r>
              <a:rPr lang="en-US" sz="3600" dirty="0" smtClean="0"/>
              <a:t>Disruptive idea: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400" b="0" dirty="0" smtClean="0"/>
              <a:t>Do clocks </a:t>
            </a:r>
            <a:r>
              <a:rPr lang="en-US" sz="3400" dirty="0" smtClean="0"/>
              <a:t>really</a:t>
            </a:r>
            <a:r>
              <a:rPr lang="en-US" sz="3400" b="0" dirty="0" smtClean="0"/>
              <a:t> need to be                arbitrarily unsynchronized?</a:t>
            </a:r>
            <a:br>
              <a:rPr lang="en-US" sz="3400" b="0" dirty="0" smtClean="0"/>
            </a:br>
            <a:r>
              <a:rPr lang="en-US" sz="3400" b="0" dirty="0" smtClean="0"/>
              <a:t/>
            </a:r>
            <a:br>
              <a:rPr lang="en-US" sz="3400" b="0" dirty="0" smtClean="0"/>
            </a:br>
            <a:r>
              <a:rPr lang="en-US" sz="3400" b="0" dirty="0" smtClean="0"/>
              <a:t>Can you engineer some max divergence?</a:t>
            </a:r>
            <a:endParaRPr lang="en-US" sz="3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2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1231899"/>
          </a:xfrm>
          <a:ln>
            <a:noFill/>
          </a:ln>
        </p:spPr>
        <p:txBody>
          <a:bodyPr>
            <a:normAutofit lnSpcReduction="10000"/>
          </a:bodyPr>
          <a:lstStyle/>
          <a:p>
            <a:pPr>
              <a:spcBef>
                <a:spcPts val="800"/>
              </a:spcBef>
            </a:pPr>
            <a:r>
              <a:rPr lang="en-US" dirty="0" smtClean="0"/>
              <a:t>“</a:t>
            </a:r>
            <a:r>
              <a:rPr lang="en-US" dirty="0" smtClean="0"/>
              <a:t>Global wall-clock time” with bounded </a:t>
            </a:r>
            <a:r>
              <a:rPr lang="en-US" dirty="0" smtClean="0"/>
              <a:t>uncertainty</a:t>
            </a:r>
          </a:p>
          <a:p>
            <a:pPr lvl="1"/>
            <a:r>
              <a:rPr lang="en-US" dirty="0" smtClean="0"/>
              <a:t>Timestamps become intervals, not single values</a:t>
            </a:r>
            <a:endParaRPr lang="en-US" dirty="0"/>
          </a:p>
          <a:p>
            <a:pPr marL="0" indent="0">
              <a:spcBef>
                <a:spcPts val="800"/>
              </a:spcBef>
              <a:buNone/>
            </a:pPr>
            <a:endParaRPr lang="en-US" dirty="0" smtClean="0"/>
          </a:p>
          <a:p>
            <a:pPr>
              <a:spcBef>
                <a:spcPts val="800"/>
              </a:spcBef>
            </a:pPr>
            <a:endParaRPr lang="en-US" dirty="0"/>
          </a:p>
          <a:p>
            <a:pPr marL="0" indent="0">
              <a:spcBef>
                <a:spcPts val="800"/>
              </a:spcBef>
              <a:buNone/>
            </a:pP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729254" y="3545554"/>
            <a:ext cx="3581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257862" y="3311013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time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Left Bracket 7"/>
          <p:cNvSpPr/>
          <p:nvPr/>
        </p:nvSpPr>
        <p:spPr>
          <a:xfrm>
            <a:off x="3028711" y="3088354"/>
            <a:ext cx="73152" cy="914400"/>
          </a:xfrm>
          <a:prstGeom prst="leftBracket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Right Bracket 8"/>
          <p:cNvSpPr/>
          <p:nvPr/>
        </p:nvSpPr>
        <p:spPr>
          <a:xfrm>
            <a:off x="5133863" y="3088354"/>
            <a:ext cx="73152" cy="914400"/>
          </a:xfrm>
          <a:prstGeom prst="rightBracket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33545" y="4002813"/>
            <a:ext cx="1263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earliest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75753" y="4002813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latest</a:t>
            </a:r>
            <a:endParaRPr lang="en-US" sz="2400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78377" y="3095625"/>
            <a:ext cx="1430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TT.now()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028711" y="4623613"/>
            <a:ext cx="2178304" cy="0"/>
          </a:xfrm>
          <a:prstGeom prst="straightConnector1">
            <a:avLst/>
          </a:prstGeom>
          <a:ln>
            <a:solidFill>
              <a:schemeClr val="accent6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06721" y="4788713"/>
            <a:ext cx="622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2*ε</a:t>
            </a:r>
            <a:endParaRPr lang="en-US" sz="2400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11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TrueTime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60953" y="5306375"/>
            <a:ext cx="8229600" cy="103143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1" algn="l">
              <a:spcBef>
                <a:spcPct val="20000"/>
              </a:spcBef>
              <a:defRPr/>
            </a:pPr>
            <a:r>
              <a:rPr lang="en-US" sz="2600" b="0" dirty="0" smtClean="0">
                <a:latin typeface="Arial" charset="0"/>
                <a:ea typeface="Arial" charset="0"/>
                <a:cs typeface="Arial" charset="0"/>
              </a:rPr>
              <a:t>Consider event </a:t>
            </a:r>
            <a:r>
              <a:rPr lang="en-US" sz="2600" b="0" dirty="0" err="1" smtClean="0">
                <a:latin typeface="Arial" charset="0"/>
                <a:ea typeface="Arial" charset="0"/>
                <a:cs typeface="Arial" charset="0"/>
              </a:rPr>
              <a:t>e</a:t>
            </a:r>
            <a:r>
              <a:rPr lang="en-US" sz="2600" b="0" baseline="-25000" dirty="0" err="1" smtClean="0">
                <a:latin typeface="Arial" charset="0"/>
                <a:ea typeface="Arial" charset="0"/>
                <a:cs typeface="Arial" charset="0"/>
              </a:rPr>
              <a:t>now</a:t>
            </a:r>
            <a:r>
              <a:rPr lang="en-US" sz="2600" b="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600" b="0" dirty="0" smtClean="0">
                <a:latin typeface="Arial" charset="0"/>
                <a:ea typeface="Arial" charset="0"/>
                <a:cs typeface="Arial" charset="0"/>
              </a:rPr>
              <a:t>which invoked </a:t>
            </a:r>
            <a:r>
              <a:rPr lang="en-US" sz="2600" b="0" dirty="0" err="1" smtClean="0">
                <a:latin typeface="Arial" charset="0"/>
                <a:ea typeface="Arial" charset="0"/>
                <a:cs typeface="Arial" charset="0"/>
              </a:rPr>
              <a:t>tt</a:t>
            </a:r>
            <a:r>
              <a:rPr lang="en-US" sz="2600" b="0" dirty="0" smtClean="0">
                <a:latin typeface="Arial" charset="0"/>
                <a:ea typeface="Arial" charset="0"/>
                <a:cs typeface="Arial" charset="0"/>
              </a:rPr>
              <a:t> = </a:t>
            </a:r>
            <a:r>
              <a:rPr lang="en-US" sz="2600" b="0" dirty="0" err="1" smtClean="0">
                <a:latin typeface="Arial" charset="0"/>
                <a:ea typeface="Arial" charset="0"/>
                <a:cs typeface="Arial" charset="0"/>
              </a:rPr>
              <a:t>TT.new</a:t>
            </a:r>
            <a:r>
              <a:rPr lang="en-US" sz="2600" b="0" dirty="0" smtClean="0">
                <a:latin typeface="Arial" charset="0"/>
                <a:ea typeface="Arial" charset="0"/>
                <a:cs typeface="Arial" charset="0"/>
              </a:rPr>
              <a:t>():</a:t>
            </a:r>
            <a:endParaRPr lang="en-US" sz="2600" b="0" baseline="-25000" dirty="0" smtClean="0">
              <a:latin typeface="Arial" charset="0"/>
              <a:ea typeface="Arial" charset="0"/>
              <a:cs typeface="Arial" charset="0"/>
            </a:endParaRPr>
          </a:p>
          <a:p>
            <a:pPr lvl="1" algn="l">
              <a:spcBef>
                <a:spcPct val="20000"/>
              </a:spcBef>
              <a:defRPr/>
            </a:pPr>
            <a:r>
              <a:rPr lang="en-US" sz="2600" b="0" dirty="0" smtClean="0">
                <a:latin typeface="Arial" charset="0"/>
                <a:ea typeface="Arial" charset="0"/>
                <a:cs typeface="Arial" charset="0"/>
              </a:rPr>
              <a:t>	Guarantee:  </a:t>
            </a:r>
            <a:r>
              <a:rPr lang="en-US" sz="2600" b="0" dirty="0" err="1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tt.earliest</a:t>
            </a:r>
            <a:r>
              <a:rPr lang="en-US" sz="2600" b="0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 &lt;= t</a:t>
            </a:r>
            <a:r>
              <a:rPr lang="en-US" sz="2600" b="0" baseline="-25000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abs</a:t>
            </a:r>
            <a:r>
              <a:rPr lang="en-US" sz="2600" b="0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(e</a:t>
            </a:r>
            <a:r>
              <a:rPr lang="en-US" sz="2600" b="0" baseline="-25000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now</a:t>
            </a:r>
            <a:r>
              <a:rPr lang="en-US" sz="2600" b="0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) &lt;= tt.latest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4425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48"/>
    </mc:Choice>
    <mc:Fallback xmlns="">
      <p:transition xmlns:p14="http://schemas.microsoft.com/office/powerpoint/2010/main" spd="slow" advTm="438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Timestamps and TrueTime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943100" y="2654300"/>
            <a:ext cx="4419600" cy="393700"/>
            <a:chOff x="2197100" y="3829050"/>
            <a:chExt cx="1562100" cy="3937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1509979" y="2666484"/>
            <a:ext cx="4077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endParaRPr lang="en-US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838450" y="2914650"/>
            <a:ext cx="0" cy="46355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21690" y="3404632"/>
            <a:ext cx="2993769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Pick </a:t>
            </a:r>
            <a:r>
              <a:rPr lang="en-US" i="1" dirty="0" smtClean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dirty="0" smtClean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&gt;</a:t>
            </a:r>
            <a:r>
              <a:rPr lang="en-US" dirty="0" smtClean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 TT.now().latest</a:t>
            </a:r>
            <a:endParaRPr lang="en-US" dirty="0">
              <a:solidFill>
                <a:srgbClr val="F7964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88730" y="2153575"/>
            <a:ext cx="2023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Acquired locks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597150" y="25336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891855" y="25336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261166" y="2158893"/>
            <a:ext cx="18806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Release locks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895600" y="4368800"/>
            <a:ext cx="2895600" cy="0"/>
          </a:xfrm>
          <a:prstGeom prst="straightConnector1">
            <a:avLst/>
          </a:prstGeom>
          <a:ln>
            <a:solidFill>
              <a:schemeClr val="accent6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167453" y="3404632"/>
            <a:ext cx="383547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Wait until TT.now().earliest &gt; </a:t>
            </a:r>
            <a:r>
              <a:rPr lang="en-US" i="1" dirty="0" smtClean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endParaRPr lang="en-US" i="1" dirty="0">
              <a:solidFill>
                <a:srgbClr val="F79646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4540250" y="2914650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376583" y="3404632"/>
            <a:ext cx="32733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endParaRPr lang="en-US" dirty="0">
              <a:solidFill>
                <a:srgbClr val="F79646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5791200" y="2914650"/>
            <a:ext cx="0" cy="476766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180040" y="4654034"/>
            <a:ext cx="1346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average ε</a:t>
            </a:r>
            <a:endParaRPr lang="en-US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72438" y="3938032"/>
            <a:ext cx="1705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Commit wait</a:t>
            </a:r>
            <a:endParaRPr lang="en-US" dirty="0">
              <a:solidFill>
                <a:srgbClr val="F7964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467099" y="4654034"/>
            <a:ext cx="1346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average ε</a:t>
            </a:r>
            <a:endParaRPr lang="en-US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4496991" y="4508500"/>
            <a:ext cx="0" cy="660400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12</a:t>
            </a:fld>
            <a:endParaRPr lang="en-US" dirty="0"/>
          </a:p>
        </p:txBody>
      </p:sp>
      <p:sp>
        <p:nvSpPr>
          <p:cNvPr id="25" name="Can 24"/>
          <p:cNvSpPr/>
          <p:nvPr/>
        </p:nvSpPr>
        <p:spPr>
          <a:xfrm>
            <a:off x="167242" y="2604784"/>
            <a:ext cx="912259" cy="492732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7116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113"/>
    </mc:Choice>
    <mc:Fallback xmlns="">
      <p:transition xmlns:p14="http://schemas.microsoft.com/office/powerpoint/2010/main" spd="slow" advTm="981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26" grpId="0"/>
      <p:bldP spid="23" grpId="0"/>
      <p:bldP spid="28" grpId="0"/>
      <p:bldP spid="30" grpId="0"/>
      <p:bldP spid="31" grpId="0"/>
      <p:bldP spid="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 Wait and Replication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514600" y="3006060"/>
            <a:ext cx="4419600" cy="393700"/>
            <a:chOff x="2197100" y="3829050"/>
            <a:chExt cx="1562100" cy="3937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2081479" y="3018244"/>
            <a:ext cx="4077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endParaRPr lang="en-US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60230" y="2559050"/>
            <a:ext cx="2023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Acquired locks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181350" y="28892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463355" y="28892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113855" y="2254250"/>
            <a:ext cx="0" cy="91440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568005" y="2266950"/>
            <a:ext cx="0" cy="90170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217663" y="1496466"/>
            <a:ext cx="1526380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Start </a:t>
            </a:r>
          </a:p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consensus</a:t>
            </a:r>
            <a:endParaRPr lang="en-US" dirty="0">
              <a:solidFill>
                <a:srgbClr val="1E4899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6720355" y="2254250"/>
            <a:ext cx="0" cy="91440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346980" y="1496466"/>
            <a:ext cx="1308371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Notify </a:t>
            </a:r>
          </a:p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followers</a:t>
            </a:r>
            <a:endParaRPr lang="en-US" dirty="0">
              <a:solidFill>
                <a:srgbClr val="1E4899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6362700" y="3295650"/>
            <a:ext cx="0" cy="476766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172198" y="3759716"/>
            <a:ext cx="239039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Commit wait done</a:t>
            </a:r>
            <a:endParaRPr lang="en-US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3409950" y="3270250"/>
            <a:ext cx="0" cy="46355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950476" y="3759716"/>
            <a:ext cx="92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Pick </a:t>
            </a:r>
            <a:r>
              <a:rPr lang="en-US" i="1" dirty="0" smtClean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endParaRPr lang="en-US" dirty="0">
              <a:solidFill>
                <a:srgbClr val="F7964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13</a:t>
            </a:fld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810545" y="1496466"/>
            <a:ext cx="1526380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Achieve </a:t>
            </a:r>
          </a:p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consensus</a:t>
            </a:r>
            <a:endParaRPr lang="en-US" dirty="0">
              <a:solidFill>
                <a:srgbClr val="1E4899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Can 28"/>
          <p:cNvSpPr/>
          <p:nvPr/>
        </p:nvSpPr>
        <p:spPr>
          <a:xfrm>
            <a:off x="814942" y="2985784"/>
            <a:ext cx="912259" cy="492732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Can 32"/>
          <p:cNvSpPr/>
          <p:nvPr/>
        </p:nvSpPr>
        <p:spPr>
          <a:xfrm>
            <a:off x="814942" y="4021098"/>
            <a:ext cx="912259" cy="492732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Can 33"/>
          <p:cNvSpPr/>
          <p:nvPr/>
        </p:nvSpPr>
        <p:spPr>
          <a:xfrm>
            <a:off x="814942" y="1944384"/>
            <a:ext cx="912259" cy="492732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29466" y="2564368"/>
            <a:ext cx="18806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Release locks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9857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388"/>
    </mc:Choice>
    <mc:Fallback xmlns="">
      <p:transition xmlns:p14="http://schemas.microsoft.com/office/powerpoint/2010/main" spd="slow" advTm="7138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/>
      <p:bldP spid="32" grpId="0"/>
      <p:bldP spid="36" grpId="0"/>
      <p:bldP spid="23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0"/>
            <a:ext cx="8793804" cy="5408579"/>
          </a:xfrm>
        </p:spPr>
        <p:txBody>
          <a:bodyPr>
            <a:normAutofit/>
          </a:bodyPr>
          <a:lstStyle/>
          <a:p>
            <a:pPr marL="0" indent="0">
              <a:spcBef>
                <a:spcPts val="1600"/>
              </a:spcBef>
              <a:buNone/>
            </a:pPr>
            <a:r>
              <a:rPr lang="en-US" sz="2600" dirty="0" smtClean="0"/>
              <a:t>Client:</a:t>
            </a:r>
          </a:p>
          <a:p>
            <a:pPr marL="457200" indent="-457200">
              <a:spcBef>
                <a:spcPts val="1600"/>
              </a:spcBef>
              <a:buFont typeface="+mj-lt"/>
              <a:buAutoNum type="arabicPeriod"/>
            </a:pPr>
            <a:r>
              <a:rPr lang="en-US" sz="2600" dirty="0"/>
              <a:t>I</a:t>
            </a:r>
            <a:r>
              <a:rPr lang="en-US" sz="2600" dirty="0" smtClean="0"/>
              <a:t>ssues reads to leader of each tablet group,                     which acquires read locks and returns most recent data</a:t>
            </a:r>
          </a:p>
          <a:p>
            <a:pPr marL="457200" indent="-457200">
              <a:spcBef>
                <a:spcPts val="1600"/>
              </a:spcBef>
              <a:buFont typeface="+mj-lt"/>
              <a:buAutoNum type="arabicPeriod"/>
            </a:pPr>
            <a:r>
              <a:rPr lang="en-US" sz="2600" dirty="0" smtClean="0"/>
              <a:t>Locally performs writes</a:t>
            </a:r>
          </a:p>
          <a:p>
            <a:pPr marL="457200" indent="-457200">
              <a:spcBef>
                <a:spcPts val="1600"/>
              </a:spcBef>
              <a:buFont typeface="+mj-lt"/>
              <a:buAutoNum type="arabicPeriod"/>
            </a:pPr>
            <a:r>
              <a:rPr lang="en-US" sz="2600" dirty="0"/>
              <a:t>C</a:t>
            </a:r>
            <a:r>
              <a:rPr lang="en-US" sz="2600" dirty="0" smtClean="0"/>
              <a:t>hooses coordinator from set of leaders, initiates commit</a:t>
            </a:r>
          </a:p>
          <a:p>
            <a:pPr marL="457200" indent="-457200">
              <a:spcBef>
                <a:spcPts val="1600"/>
              </a:spcBef>
              <a:buFont typeface="+mj-lt"/>
              <a:buAutoNum type="arabicPeriod"/>
            </a:pPr>
            <a:r>
              <a:rPr lang="en-US" sz="2600" dirty="0"/>
              <a:t>S</a:t>
            </a:r>
            <a:r>
              <a:rPr lang="en-US" sz="2600" dirty="0" smtClean="0"/>
              <a:t>ends commit message to each leader,                         include identify of coordinator and buffered writes</a:t>
            </a:r>
          </a:p>
          <a:p>
            <a:pPr marL="457200" indent="-457200">
              <a:spcBef>
                <a:spcPts val="1600"/>
              </a:spcBef>
              <a:buFont typeface="+mj-lt"/>
              <a:buAutoNum type="arabicPeriod"/>
            </a:pPr>
            <a:r>
              <a:rPr lang="en-US" sz="2600" dirty="0" smtClean="0"/>
              <a:t>Waits for commit from coordinator</a:t>
            </a:r>
          </a:p>
          <a:p>
            <a:pPr>
              <a:spcBef>
                <a:spcPts val="1600"/>
              </a:spcBef>
            </a:pP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Client-driven transactions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33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399545"/>
            <a:ext cx="8793804" cy="556652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sz="2600" dirty="0" smtClean="0"/>
              <a:t>On commit </a:t>
            </a:r>
            <a:r>
              <a:rPr lang="en-US" sz="2600" dirty="0" err="1" smtClean="0"/>
              <a:t>msg</a:t>
            </a:r>
            <a:r>
              <a:rPr lang="en-US" sz="2600" dirty="0" smtClean="0"/>
              <a:t> from client, leaders acquire local write locks</a:t>
            </a:r>
          </a:p>
          <a:p>
            <a:pPr lvl="1">
              <a:lnSpc>
                <a:spcPct val="110000"/>
              </a:lnSpc>
              <a:spcAft>
                <a:spcPts val="400"/>
              </a:spcAft>
            </a:pPr>
            <a:r>
              <a:rPr lang="en-US" dirty="0" smtClean="0"/>
              <a:t>If non-coordinator: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Choose prepare </a:t>
            </a:r>
            <a:r>
              <a:rPr lang="en-US" sz="2600" dirty="0" err="1" smtClean="0"/>
              <a:t>ts</a:t>
            </a:r>
            <a:r>
              <a:rPr lang="en-US" sz="2600" dirty="0" smtClean="0"/>
              <a:t> &gt; previous local timestamps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Log prepare record through </a:t>
            </a:r>
            <a:r>
              <a:rPr lang="en-US" sz="2600" dirty="0" err="1" smtClean="0"/>
              <a:t>Paxos</a:t>
            </a:r>
            <a:endParaRPr lang="en-US" sz="2600" dirty="0" smtClean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Notify coordinator of prepare timestamp</a:t>
            </a:r>
          </a:p>
          <a:p>
            <a:pPr lvl="1">
              <a:lnSpc>
                <a:spcPct val="110000"/>
              </a:lnSpc>
              <a:spcBef>
                <a:spcPts val="1600"/>
              </a:spcBef>
              <a:spcAft>
                <a:spcPts val="400"/>
              </a:spcAft>
            </a:pPr>
            <a:r>
              <a:rPr lang="en-US" dirty="0" smtClean="0"/>
              <a:t>If coordinator: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W</a:t>
            </a:r>
            <a:r>
              <a:rPr lang="en-US" sz="2600" dirty="0" smtClean="0"/>
              <a:t>ait until hear from other participants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Choose commit timestamp  &gt;= prepare </a:t>
            </a:r>
            <a:r>
              <a:rPr lang="en-US" sz="2600" dirty="0" err="1" smtClean="0"/>
              <a:t>ts</a:t>
            </a:r>
            <a:r>
              <a:rPr lang="en-US" sz="2600" dirty="0" smtClean="0"/>
              <a:t>, &gt; local </a:t>
            </a:r>
            <a:r>
              <a:rPr lang="en-US" sz="2600" dirty="0" err="1" smtClean="0"/>
              <a:t>ts</a:t>
            </a:r>
            <a:endParaRPr lang="en-US" sz="2600" dirty="0" smtClean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Logs commit record through </a:t>
            </a:r>
            <a:r>
              <a:rPr lang="en-US" sz="2600" dirty="0" err="1" smtClean="0"/>
              <a:t>Paxos</a:t>
            </a:r>
            <a:endParaRPr lang="en-US" sz="2600" dirty="0" smtClean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Wait commit-wait period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Sends commit timestamp to replicas, other leaders, client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600" dirty="0" smtClean="0"/>
              <a:t>All apply at commit timestamp and release locks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 Wait and 2-Phase Commit</a:t>
            </a:r>
          </a:p>
        </p:txBody>
      </p:sp>
    </p:spTree>
    <p:extLst>
      <p:ext uri="{BB962C8B-B14F-4D97-AF65-F5344CB8AC3E}">
        <p14:creationId xmlns:p14="http://schemas.microsoft.com/office/powerpoint/2010/main" val="80764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 Wait and 2-Phase Commit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943100" y="2052481"/>
            <a:ext cx="4419600" cy="393700"/>
            <a:chOff x="2197100" y="3829050"/>
            <a:chExt cx="1562100" cy="3937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1358901" y="2064665"/>
            <a:ext cx="55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C</a:t>
            </a:r>
            <a:endParaRPr lang="en-US" baseline="-25000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92427" y="1628315"/>
            <a:ext cx="2023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Acquired locks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597150" y="1958515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2311400" y="3020507"/>
            <a:ext cx="4889500" cy="393700"/>
            <a:chOff x="2197100" y="3829050"/>
            <a:chExt cx="1562100" cy="393700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1701801" y="3032691"/>
            <a:ext cx="55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P1</a:t>
            </a:r>
            <a:endParaRPr lang="en-US" baseline="-25000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3219450" y="2911015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1879600" y="3991799"/>
            <a:ext cx="5842000" cy="393700"/>
            <a:chOff x="2197100" y="3829050"/>
            <a:chExt cx="1562100" cy="393700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1270001" y="4003983"/>
            <a:ext cx="55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P2</a:t>
            </a:r>
            <a:endParaRPr lang="en-US" baseline="-25000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2444750" y="3888915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3301055" y="3234865"/>
            <a:ext cx="0" cy="1409700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16</a:t>
            </a:fld>
            <a:endParaRPr lang="en-US" dirty="0"/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2805755" y="2339515"/>
            <a:ext cx="0" cy="2305050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2552700" y="4188649"/>
            <a:ext cx="0" cy="455916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Can 74"/>
          <p:cNvSpPr/>
          <p:nvPr/>
        </p:nvSpPr>
        <p:spPr>
          <a:xfrm>
            <a:off x="167242" y="2002965"/>
            <a:ext cx="912259" cy="492732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6" name="Can 75"/>
          <p:cNvSpPr/>
          <p:nvPr/>
        </p:nvSpPr>
        <p:spPr>
          <a:xfrm>
            <a:off x="167242" y="3942283"/>
            <a:ext cx="912259" cy="492732"/>
          </a:xfrm>
          <a:prstGeom prst="can">
            <a:avLst>
              <a:gd name="adj" fmla="val 14690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7" name="Can 76"/>
          <p:cNvSpPr/>
          <p:nvPr/>
        </p:nvSpPr>
        <p:spPr>
          <a:xfrm>
            <a:off x="167242" y="2970991"/>
            <a:ext cx="912259" cy="492732"/>
          </a:xfrm>
          <a:prstGeom prst="can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93996" y="2580815"/>
            <a:ext cx="2023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Acquired locks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341627" y="3558715"/>
            <a:ext cx="2023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Acquired locks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469866" y="4619681"/>
            <a:ext cx="273504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Compute </a:t>
            </a:r>
            <a:r>
              <a:rPr lang="en-US" i="1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 for each</a:t>
            </a:r>
            <a:endParaRPr lang="en-US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9" name="Content Placeholder 1"/>
          <p:cNvSpPr>
            <a:spLocks noGrp="1"/>
          </p:cNvSpPr>
          <p:nvPr>
            <p:ph idx="1"/>
          </p:nvPr>
        </p:nvSpPr>
        <p:spPr>
          <a:xfrm>
            <a:off x="448170" y="5594766"/>
            <a:ext cx="8793804" cy="1033430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1600"/>
              </a:spcBef>
              <a:buFont typeface="+mj-lt"/>
              <a:buAutoNum type="arabicPeriod"/>
            </a:pPr>
            <a:r>
              <a:rPr lang="en-US" sz="2400" dirty="0" smtClean="0"/>
              <a:t>Client i</a:t>
            </a:r>
            <a:r>
              <a:rPr lang="en-US" sz="2400" dirty="0" smtClean="0"/>
              <a:t>ssues </a:t>
            </a:r>
            <a:r>
              <a:rPr lang="en-US" sz="2400" dirty="0" smtClean="0"/>
              <a:t>reads to leader of each tablet group,                     which acquires read locks and returns most recent </a:t>
            </a:r>
            <a:r>
              <a:rPr lang="en-US" sz="2400" dirty="0" smtClean="0"/>
              <a:t>data</a:t>
            </a:r>
            <a:endParaRPr lang="en-US" sz="24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2163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227"/>
    </mc:Choice>
    <mc:Fallback xmlns="">
      <p:transition xmlns:p14="http://schemas.microsoft.com/office/powerpoint/2010/main" spd="slow" advTm="972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 Wait and 2-Phase Commit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943100" y="2052481"/>
            <a:ext cx="4419600" cy="393700"/>
            <a:chOff x="2197100" y="3829050"/>
            <a:chExt cx="1562100" cy="3937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1358901" y="2064665"/>
            <a:ext cx="55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C</a:t>
            </a:r>
            <a:endParaRPr lang="en-US" baseline="-25000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92427" y="1628315"/>
            <a:ext cx="2023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Acquired locks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597150" y="1958515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2311400" y="3020507"/>
            <a:ext cx="4889500" cy="393700"/>
            <a:chOff x="2197100" y="3829050"/>
            <a:chExt cx="1562100" cy="393700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1701801" y="3032691"/>
            <a:ext cx="55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P1</a:t>
            </a:r>
            <a:endParaRPr lang="en-US" baseline="-25000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3219450" y="2911015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1879600" y="3991799"/>
            <a:ext cx="5842000" cy="393700"/>
            <a:chOff x="2197100" y="3829050"/>
            <a:chExt cx="1562100" cy="393700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1270001" y="4003983"/>
            <a:ext cx="55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P2</a:t>
            </a:r>
            <a:endParaRPr lang="en-US" baseline="-25000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2444750" y="3888915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3301055" y="3234865"/>
            <a:ext cx="0" cy="1409700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17</a:t>
            </a:fld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2638730" y="1265336"/>
            <a:ext cx="176522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Start logging</a:t>
            </a:r>
            <a:endParaRPr lang="en-US" dirty="0">
              <a:solidFill>
                <a:srgbClr val="1E4899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429146" y="1265336"/>
            <a:ext cx="182453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Done logging</a:t>
            </a:r>
            <a:endParaRPr lang="en-US" dirty="0">
              <a:solidFill>
                <a:srgbClr val="1E4899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3821755" y="1748965"/>
            <a:ext cx="0" cy="1444752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4977455" y="1748965"/>
            <a:ext cx="0" cy="1444752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4799655" y="1755315"/>
            <a:ext cx="0" cy="237744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4012426" y="1755315"/>
            <a:ext cx="0" cy="237744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5141610" y="2339515"/>
            <a:ext cx="121595" cy="85725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5141610" y="2339515"/>
            <a:ext cx="255890" cy="179070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288694" y="4148749"/>
            <a:ext cx="1297151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Prepared</a:t>
            </a:r>
            <a:endParaRPr lang="en-US" dirty="0">
              <a:solidFill>
                <a:srgbClr val="1E4899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2805755" y="2339515"/>
            <a:ext cx="0" cy="2305050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2552700" y="4188649"/>
            <a:ext cx="0" cy="455916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Can 74"/>
          <p:cNvSpPr/>
          <p:nvPr/>
        </p:nvSpPr>
        <p:spPr>
          <a:xfrm>
            <a:off x="167242" y="2002965"/>
            <a:ext cx="912259" cy="492732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6" name="Can 75"/>
          <p:cNvSpPr/>
          <p:nvPr/>
        </p:nvSpPr>
        <p:spPr>
          <a:xfrm>
            <a:off x="167242" y="3942283"/>
            <a:ext cx="912259" cy="492732"/>
          </a:xfrm>
          <a:prstGeom prst="can">
            <a:avLst>
              <a:gd name="adj" fmla="val 14690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7" name="Can 76"/>
          <p:cNvSpPr/>
          <p:nvPr/>
        </p:nvSpPr>
        <p:spPr>
          <a:xfrm>
            <a:off x="167242" y="2970991"/>
            <a:ext cx="912259" cy="492732"/>
          </a:xfrm>
          <a:prstGeom prst="can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93996" y="2580815"/>
            <a:ext cx="2023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Acquired locks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341627" y="3558715"/>
            <a:ext cx="2023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Acquired locks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469866" y="4619681"/>
            <a:ext cx="273504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Compute </a:t>
            </a:r>
            <a:r>
              <a:rPr lang="en-US" i="1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 for each</a:t>
            </a:r>
            <a:endParaRPr lang="en-US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300428" y="4393974"/>
            <a:ext cx="113043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Send </a:t>
            </a:r>
            <a:r>
              <a:rPr lang="en-US" i="1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p</a:t>
            </a:r>
            <a:endParaRPr lang="en-US" baseline="-25000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9" name="Content Placeholder 1"/>
          <p:cNvSpPr>
            <a:spLocks noGrp="1"/>
          </p:cNvSpPr>
          <p:nvPr>
            <p:ph idx="1"/>
          </p:nvPr>
        </p:nvSpPr>
        <p:spPr>
          <a:xfrm>
            <a:off x="448170" y="5476221"/>
            <a:ext cx="7918682" cy="1644043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400"/>
              </a:spcBef>
              <a:spcAft>
                <a:spcPts val="400"/>
              </a:spcAft>
              <a:buFont typeface="+mj-lt"/>
              <a:buAutoNum type="arabicPeriod" startAt="2"/>
            </a:pPr>
            <a:r>
              <a:rPr lang="en-US" sz="2200" dirty="0"/>
              <a:t>Locally performs writes</a:t>
            </a:r>
          </a:p>
          <a:p>
            <a:pPr marL="514350" indent="-514350">
              <a:spcBef>
                <a:spcPts val="400"/>
              </a:spcBef>
              <a:spcAft>
                <a:spcPts val="400"/>
              </a:spcAft>
              <a:buFont typeface="+mj-lt"/>
              <a:buAutoNum type="arabicPeriod" startAt="2"/>
            </a:pPr>
            <a:r>
              <a:rPr lang="en-US" sz="2200" dirty="0"/>
              <a:t>Chooses coordinator from set of leaders, initiates commit</a:t>
            </a:r>
          </a:p>
          <a:p>
            <a:pPr marL="514350" indent="-514350">
              <a:spcBef>
                <a:spcPts val="400"/>
              </a:spcBef>
              <a:spcAft>
                <a:spcPts val="400"/>
              </a:spcAft>
              <a:buFont typeface="+mj-lt"/>
              <a:buAutoNum type="arabicPeriod" startAt="2"/>
            </a:pPr>
            <a:r>
              <a:rPr lang="en-US" sz="2200" dirty="0"/>
              <a:t>Sends commit </a:t>
            </a:r>
            <a:r>
              <a:rPr lang="en-US" sz="2200" dirty="0" err="1" smtClean="0"/>
              <a:t>msg</a:t>
            </a:r>
            <a:r>
              <a:rPr lang="en-US" sz="2200" dirty="0" smtClean="0"/>
              <a:t> to </a:t>
            </a:r>
            <a:r>
              <a:rPr lang="en-US" sz="2200" dirty="0"/>
              <a:t>each leader, </a:t>
            </a:r>
            <a:r>
              <a:rPr lang="en-US" sz="2200" dirty="0" smtClean="0"/>
              <a:t>incl. identity of coordinator</a:t>
            </a:r>
            <a:endParaRPr lang="en-US" sz="2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531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227"/>
    </mc:Choice>
    <mc:Fallback xmlns="">
      <p:transition xmlns:p14="http://schemas.microsoft.com/office/powerpoint/2010/main" spd="slow" advTm="972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64" grpId="0"/>
      <p:bldP spid="6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 Wait and 2-Phase Commit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943100" y="2052481"/>
            <a:ext cx="4419600" cy="393700"/>
            <a:chOff x="2197100" y="3829050"/>
            <a:chExt cx="1562100" cy="3937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1358901" y="2064665"/>
            <a:ext cx="55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C</a:t>
            </a:r>
            <a:endParaRPr lang="en-US" baseline="-25000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92427" y="1628315"/>
            <a:ext cx="2023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Acquired locks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597150" y="1958515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58530" y="1958515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2311400" y="3020507"/>
            <a:ext cx="4889500" cy="393700"/>
            <a:chOff x="2197100" y="3829050"/>
            <a:chExt cx="1562100" cy="393700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1701801" y="3032691"/>
            <a:ext cx="55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P1</a:t>
            </a:r>
            <a:endParaRPr lang="en-US" baseline="-25000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3219450" y="2911015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780855" y="2911015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1879600" y="3991799"/>
            <a:ext cx="5842000" cy="393700"/>
            <a:chOff x="2197100" y="3829050"/>
            <a:chExt cx="1562100" cy="393700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1270001" y="4003983"/>
            <a:ext cx="55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P2</a:t>
            </a:r>
            <a:endParaRPr lang="en-US" baseline="-25000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2444750" y="3888915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6728205" y="3850815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3301055" y="3234865"/>
            <a:ext cx="0" cy="1409700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6071390" y="2282365"/>
            <a:ext cx="519910" cy="908050"/>
          </a:xfrm>
          <a:prstGeom prst="straightConnector1">
            <a:avLst/>
          </a:prstGeom>
          <a:ln cap="rnd"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068710" y="2282365"/>
            <a:ext cx="433690" cy="184785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5876925" y="2339515"/>
            <a:ext cx="0" cy="230505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18</a:t>
            </a:fld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2638730" y="1265336"/>
            <a:ext cx="176522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Start logging</a:t>
            </a:r>
            <a:endParaRPr lang="en-US" dirty="0">
              <a:solidFill>
                <a:srgbClr val="1E4899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429146" y="1265336"/>
            <a:ext cx="182453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Done logging</a:t>
            </a:r>
            <a:endParaRPr lang="en-US" dirty="0">
              <a:solidFill>
                <a:srgbClr val="1E4899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3821755" y="1748965"/>
            <a:ext cx="0" cy="1444752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4977455" y="1748965"/>
            <a:ext cx="0" cy="1444752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4799655" y="1755315"/>
            <a:ext cx="0" cy="237744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4012426" y="1755315"/>
            <a:ext cx="0" cy="237744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5141610" y="2339515"/>
            <a:ext cx="121595" cy="85725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5141610" y="2339515"/>
            <a:ext cx="255890" cy="179070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288694" y="4148749"/>
            <a:ext cx="1297151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Prepared</a:t>
            </a:r>
            <a:endParaRPr lang="en-US" dirty="0">
              <a:solidFill>
                <a:srgbClr val="1E4899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2805755" y="2339515"/>
            <a:ext cx="0" cy="2305050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2552700" y="4188649"/>
            <a:ext cx="0" cy="455916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5544340" y="2339515"/>
            <a:ext cx="0" cy="2692976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Can 74"/>
          <p:cNvSpPr/>
          <p:nvPr/>
        </p:nvSpPr>
        <p:spPr>
          <a:xfrm>
            <a:off x="167242" y="2002965"/>
            <a:ext cx="912259" cy="492732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6" name="Can 75"/>
          <p:cNvSpPr/>
          <p:nvPr/>
        </p:nvSpPr>
        <p:spPr>
          <a:xfrm>
            <a:off x="167242" y="3942283"/>
            <a:ext cx="912259" cy="492732"/>
          </a:xfrm>
          <a:prstGeom prst="can">
            <a:avLst>
              <a:gd name="adj" fmla="val 14690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7" name="Can 76"/>
          <p:cNvSpPr/>
          <p:nvPr/>
        </p:nvSpPr>
        <p:spPr>
          <a:xfrm>
            <a:off x="167242" y="2970991"/>
            <a:ext cx="912259" cy="492732"/>
          </a:xfrm>
          <a:prstGeom prst="can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61166" y="1633633"/>
            <a:ext cx="18806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Release locks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93996" y="2580815"/>
            <a:ext cx="2023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Acquired locks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443878" y="2586133"/>
            <a:ext cx="18806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Release locks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341627" y="3558715"/>
            <a:ext cx="2023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Acquired locks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88234" y="3525933"/>
            <a:ext cx="18806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Release locks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310625" y="2339515"/>
            <a:ext cx="2741455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Notify </a:t>
            </a:r>
            <a:r>
              <a:rPr lang="en-US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participants </a:t>
            </a:r>
            <a:r>
              <a:rPr lang="en-US" i="1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</a:t>
            </a:r>
            <a:endParaRPr lang="en-US" baseline="-25000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675404" y="4632381"/>
            <a:ext cx="239039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Commit wait done</a:t>
            </a:r>
            <a:endParaRPr lang="en-US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469866" y="4619681"/>
            <a:ext cx="273504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Compute </a:t>
            </a:r>
            <a:r>
              <a:rPr lang="en-US" i="1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 for each</a:t>
            </a:r>
            <a:endParaRPr lang="en-US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774664" y="5032086"/>
            <a:ext cx="2501005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Compute overall </a:t>
            </a:r>
            <a:r>
              <a:rPr lang="en-US" i="1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</a:t>
            </a:r>
            <a:endParaRPr lang="en-US" i="1" baseline="-25000" dirty="0" smtClean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307595" y="2076849"/>
            <a:ext cx="152317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Committed</a:t>
            </a:r>
            <a:endParaRPr lang="en-US" dirty="0">
              <a:solidFill>
                <a:srgbClr val="1E4899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300428" y="4393974"/>
            <a:ext cx="113043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Send </a:t>
            </a:r>
            <a:r>
              <a:rPr lang="en-US" i="1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p</a:t>
            </a:r>
            <a:endParaRPr lang="en-US" baseline="-25000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0" name="Content Placeholder 1"/>
          <p:cNvSpPr txBox="1">
            <a:spLocks/>
          </p:cNvSpPr>
          <p:nvPr/>
        </p:nvSpPr>
        <p:spPr bwMode="auto">
          <a:xfrm>
            <a:off x="448170" y="5594766"/>
            <a:ext cx="8793804" cy="1033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600"/>
              </a:spcBef>
              <a:buFont typeface="+mj-lt"/>
              <a:buAutoNum type="arabicPeriod" startAt="5"/>
            </a:pPr>
            <a:r>
              <a:rPr lang="en-US" sz="2400" b="0" dirty="0" smtClean="0"/>
              <a:t>Client waits </a:t>
            </a:r>
            <a:r>
              <a:rPr lang="en-US" sz="2400" b="0" dirty="0"/>
              <a:t>for commit from coordinator</a:t>
            </a:r>
          </a:p>
          <a:p>
            <a:pPr marL="457200" indent="-457200">
              <a:spcBef>
                <a:spcPts val="1600"/>
              </a:spcBef>
              <a:buFont typeface="+mj-lt"/>
              <a:buAutoNum type="arabicPeriod" startAt="5"/>
            </a:pPr>
            <a:endParaRPr lang="en-US" sz="2400" b="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2572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227"/>
    </mc:Choice>
    <mc:Fallback xmlns="">
      <p:transition xmlns:p14="http://schemas.microsoft.com/office/powerpoint/2010/main" spd="slow" advTm="972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7" grpId="0"/>
      <p:bldP spid="48" grpId="0"/>
      <p:bldP spid="52" grpId="0"/>
      <p:bldP spid="56" grpId="0"/>
      <p:bldP spid="6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19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793811" y="3463922"/>
            <a:ext cx="4822889" cy="393700"/>
            <a:chOff x="2197100" y="3829050"/>
            <a:chExt cx="1562100" cy="3937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1334444" y="3476106"/>
            <a:ext cx="55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P</a:t>
            </a:r>
            <a:endParaRPr lang="en-US" baseline="-25000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41621" y="1446908"/>
            <a:ext cx="2029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Remove X </a:t>
            </a:r>
            <a:r>
              <a:rPr lang="en-US" smtClean="0">
                <a:latin typeface="Arial" charset="0"/>
                <a:ea typeface="Arial" charset="0"/>
                <a:cs typeface="Arial" charset="0"/>
              </a:rPr>
              <a:t>from friend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list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20073" y="2904351"/>
            <a:ext cx="24063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Remove myself from X’s friend list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0452" y="2440672"/>
            <a:ext cx="793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i="1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6</a:t>
            </a:r>
            <a:endParaRPr lang="en-US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170082" y="3797042"/>
            <a:ext cx="793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i="1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8</a:t>
            </a:r>
            <a:endParaRPr lang="en-US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3647817" y="2270576"/>
            <a:ext cx="304800" cy="1384303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934475" y="2440672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= 8</a:t>
            </a:r>
            <a:endParaRPr lang="en-US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4712864" y="2254247"/>
            <a:ext cx="1070479" cy="1384303"/>
          </a:xfrm>
          <a:prstGeom prst="straightConnector1">
            <a:avLst/>
          </a:prstGeom>
          <a:ln cap="rnd"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319156" y="2440672"/>
            <a:ext cx="11562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 </a:t>
            </a:r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= 15</a:t>
            </a:r>
            <a:endParaRPr lang="en-US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573054" y="1609902"/>
            <a:ext cx="1723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Risky post P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0" name="Can 69"/>
          <p:cNvSpPr/>
          <p:nvPr/>
        </p:nvSpPr>
        <p:spPr>
          <a:xfrm>
            <a:off x="167242" y="2036840"/>
            <a:ext cx="912259" cy="492732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1" name="Can 70"/>
          <p:cNvSpPr/>
          <p:nvPr/>
        </p:nvSpPr>
        <p:spPr>
          <a:xfrm>
            <a:off x="178273" y="3454394"/>
            <a:ext cx="912259" cy="492732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671778" y="3797042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= 8</a:t>
            </a:r>
            <a:endParaRPr lang="en-US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133462" y="4809782"/>
            <a:ext cx="777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Time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8" name="Can 77"/>
          <p:cNvSpPr/>
          <p:nvPr/>
        </p:nvSpPr>
        <p:spPr>
          <a:xfrm>
            <a:off x="2097456" y="5332433"/>
            <a:ext cx="530868" cy="222046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737035" y="4809782"/>
            <a:ext cx="4764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&lt;8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712189" y="5251017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[X]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612803" y="5927034"/>
            <a:ext cx="724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[me]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179672" y="4809782"/>
            <a:ext cx="4700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15</a:t>
            </a:r>
          </a:p>
        </p:txBody>
      </p:sp>
      <p:cxnSp>
        <p:nvCxnSpPr>
          <p:cNvPr id="90" name="Straight Connector 89"/>
          <p:cNvCxnSpPr/>
          <p:nvPr/>
        </p:nvCxnSpPr>
        <p:spPr>
          <a:xfrm>
            <a:off x="2820763" y="5217214"/>
            <a:ext cx="42281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4216819" y="4809782"/>
            <a:ext cx="0" cy="15921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2278265" y="3428997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79501" y="2069581"/>
            <a:ext cx="55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C</a:t>
            </a:r>
            <a:endParaRPr lang="en-US" baseline="-25000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524000" y="2057397"/>
            <a:ext cx="3619500" cy="393700"/>
            <a:chOff x="2197100" y="3829050"/>
            <a:chExt cx="1562100" cy="3937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6273800" y="2057397"/>
            <a:ext cx="2222500" cy="393700"/>
            <a:chOff x="2197100" y="3829050"/>
            <a:chExt cx="1562100" cy="393700"/>
          </a:xfrm>
        </p:grpSpPr>
        <p:cxnSp>
          <p:nvCxnSpPr>
            <p:cNvPr id="54" name="Straight Connector 53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/>
          <p:nvPr/>
        </p:nvSpPr>
        <p:spPr>
          <a:xfrm>
            <a:off x="5880100" y="2069581"/>
            <a:ext cx="4597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 flipV="1">
            <a:off x="2278265" y="2022472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4606903" y="2022472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5984421" y="3428997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6673850" y="2022472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8147050" y="2022472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147744" y="5593917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[P]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7" name="Can 66"/>
          <p:cNvSpPr/>
          <p:nvPr/>
        </p:nvSpPr>
        <p:spPr>
          <a:xfrm>
            <a:off x="2097456" y="5686061"/>
            <a:ext cx="530868" cy="222046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8" name="Can 67"/>
          <p:cNvSpPr/>
          <p:nvPr/>
        </p:nvSpPr>
        <p:spPr>
          <a:xfrm>
            <a:off x="2097456" y="6039688"/>
            <a:ext cx="530868" cy="222046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59368" y="5258911"/>
            <a:ext cx="14654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My friends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783828" y="5601811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My posts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746894" y="5932011"/>
            <a:ext cx="14848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X’s friends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592292" y="480978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8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576244" y="5251017"/>
            <a:ext cx="354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[]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588126" y="5927034"/>
            <a:ext cx="354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[]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436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00"/>
    </mc:Choice>
    <mc:Fallback xmlns="">
      <p:transition xmlns:p14="http://schemas.microsoft.com/office/powerpoint/2010/main" spd="slow" advTm="136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6" grpId="0"/>
      <p:bldP spid="40" grpId="0"/>
      <p:bldP spid="62" grpId="0"/>
      <p:bldP spid="7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842" y="1671144"/>
            <a:ext cx="7725241" cy="3515711"/>
          </a:xfrm>
        </p:spPr>
        <p:txBody>
          <a:bodyPr/>
          <a:lstStyle/>
          <a:p>
            <a:r>
              <a:rPr lang="en-US" dirty="0" err="1" smtClean="0"/>
              <a:t>Serializability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0" dirty="0"/>
              <a:t> </a:t>
            </a:r>
            <a:r>
              <a:rPr lang="en-US" sz="3600" b="0" dirty="0" smtClean="0"/>
              <a:t>Execution of </a:t>
            </a:r>
            <a:r>
              <a:rPr lang="en-US" sz="3600" b="0" dirty="0"/>
              <a:t>a set of </a:t>
            </a:r>
            <a:r>
              <a:rPr lang="en-US" sz="3600" b="0" dirty="0" smtClean="0"/>
              <a:t>transactions over </a:t>
            </a:r>
            <a:r>
              <a:rPr lang="en-US" sz="3600" b="0" dirty="0"/>
              <a:t>multiple items is equivalent to </a:t>
            </a:r>
            <a:r>
              <a:rPr lang="en-US" sz="3600" b="0" i="1" dirty="0"/>
              <a:t>some</a:t>
            </a:r>
            <a:r>
              <a:rPr lang="en-US" sz="3600" b="0" dirty="0"/>
              <a:t> serial execution </a:t>
            </a:r>
            <a:r>
              <a:rPr lang="en-US" sz="3600" b="0" dirty="0" smtClean="0"/>
              <a:t>of </a:t>
            </a:r>
            <a:r>
              <a:rPr lang="en-US" sz="3600" b="0" dirty="0" err="1" smtClean="0"/>
              <a:t>txns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87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global timestamp, can implement read-only transactions lock-free (snapshot isolation)</a:t>
            </a:r>
          </a:p>
          <a:p>
            <a:r>
              <a:rPr lang="en-US" dirty="0" smtClean="0"/>
              <a:t>Step 1:  Choose timestamp </a:t>
            </a:r>
            <a:r>
              <a:rPr lang="en-US" dirty="0" err="1" smtClean="0"/>
              <a:t>s</a:t>
            </a:r>
            <a:r>
              <a:rPr lang="en-US" sz="2800" baseline="-25000" dirty="0" err="1" smtClean="0"/>
              <a:t>read</a:t>
            </a:r>
            <a:r>
              <a:rPr lang="en-US" dirty="0" smtClean="0"/>
              <a:t> = </a:t>
            </a:r>
            <a:r>
              <a:rPr lang="en-US" dirty="0" err="1" smtClean="0"/>
              <a:t>TT.now.latest</a:t>
            </a:r>
            <a:r>
              <a:rPr lang="en-US" dirty="0" smtClean="0"/>
              <a:t>()</a:t>
            </a:r>
          </a:p>
          <a:p>
            <a:r>
              <a:rPr lang="en-US" dirty="0" smtClean="0"/>
              <a:t>Step 2: Snapshot read (at </a:t>
            </a:r>
            <a:r>
              <a:rPr lang="en-US" dirty="0" err="1"/>
              <a:t>s</a:t>
            </a:r>
            <a:r>
              <a:rPr lang="en-US" sz="3200" baseline="-25000" dirty="0" err="1"/>
              <a:t>read</a:t>
            </a:r>
            <a:r>
              <a:rPr lang="en-US" dirty="0" smtClean="0"/>
              <a:t>) to each tablet</a:t>
            </a:r>
          </a:p>
          <a:p>
            <a:pPr lvl="1"/>
            <a:r>
              <a:rPr lang="en-US" dirty="0" smtClean="0"/>
              <a:t>Can be served by any up-to-date replica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Read-only optimizations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16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80742"/>
            <a:ext cx="9144000" cy="2574137"/>
          </a:xfrm>
        </p:spPr>
        <p:txBody>
          <a:bodyPr/>
          <a:lstStyle/>
          <a:p>
            <a:r>
              <a:rPr lang="en-US" sz="3600" dirty="0" smtClean="0"/>
              <a:t>Disruptive idea: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400" b="0" dirty="0" smtClean="0"/>
              <a:t>Do clocks </a:t>
            </a:r>
            <a:r>
              <a:rPr lang="en-US" sz="3400" dirty="0" smtClean="0"/>
              <a:t>really</a:t>
            </a:r>
            <a:r>
              <a:rPr lang="en-US" sz="3400" b="0" dirty="0" smtClean="0"/>
              <a:t> need to be                arbitrarily unsynchronized?</a:t>
            </a:r>
            <a:br>
              <a:rPr lang="en-US" sz="3400" b="0" dirty="0" smtClean="0"/>
            </a:br>
            <a:r>
              <a:rPr lang="en-US" sz="3400" b="0" dirty="0" smtClean="0"/>
              <a:t/>
            </a:r>
            <a:br>
              <a:rPr lang="en-US" sz="3400" b="0" dirty="0" smtClean="0"/>
            </a:br>
            <a:r>
              <a:rPr lang="en-US" sz="3400" dirty="0" smtClean="0">
                <a:solidFill>
                  <a:srgbClr val="FFFF00"/>
                </a:solidFill>
              </a:rPr>
              <a:t>Can you engineer some max divergence?</a:t>
            </a:r>
            <a:endParaRPr lang="en-US" sz="3400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0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TrueTime Architecture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73033" y="4540739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Datacenter 1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84560" y="4540739"/>
            <a:ext cx="17379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Datacenter n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12175" y="4540739"/>
            <a:ext cx="4411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…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99799" y="4540739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Datacenter 2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79157" y="1454150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800000"/>
                </a:solidFill>
              </a:rPr>
              <a:t>GPS timemaster</a:t>
            </a:r>
            <a:endParaRPr lang="en-US" sz="1600" dirty="0">
              <a:solidFill>
                <a:srgbClr val="8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05923" y="1454150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800000"/>
                </a:solidFill>
              </a:rPr>
              <a:t>GPS timemaster</a:t>
            </a:r>
            <a:endParaRPr lang="en-US" sz="1600" dirty="0">
              <a:solidFill>
                <a:srgbClr val="8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97898" y="1454150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800000"/>
                </a:solidFill>
              </a:rPr>
              <a:t>GPS timemaster</a:t>
            </a:r>
            <a:endParaRPr lang="en-US" sz="1600" dirty="0">
              <a:solidFill>
                <a:srgbClr val="8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05923" y="2441575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800000"/>
                </a:solidFill>
              </a:rPr>
              <a:t>Atomic-clock timemaster</a:t>
            </a:r>
            <a:endParaRPr lang="en-US" sz="1600" dirty="0">
              <a:solidFill>
                <a:srgbClr val="8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97898" y="2441575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800000"/>
                </a:solidFill>
              </a:rPr>
              <a:t>GPS timemaster</a:t>
            </a:r>
            <a:endParaRPr lang="en-US" sz="1600" dirty="0">
              <a:solidFill>
                <a:srgbClr val="8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79157" y="3759200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800000"/>
                </a:solidFill>
              </a:rPr>
              <a:t>Client</a:t>
            </a:r>
            <a:endParaRPr lang="en-US" sz="1800" dirty="0">
              <a:solidFill>
                <a:srgbClr val="8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50900" y="3479800"/>
            <a:ext cx="6858000" cy="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22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2590800" y="3089275"/>
            <a:ext cx="1016000" cy="669925"/>
          </a:xfrm>
          <a:prstGeom prst="line">
            <a:avLst/>
          </a:prstGeom>
          <a:ln>
            <a:solidFill>
              <a:schemeClr val="accent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8" idx="3"/>
          </p:cNvCxnSpPr>
          <p:nvPr/>
        </p:nvCxnSpPr>
        <p:spPr>
          <a:xfrm flipV="1">
            <a:off x="2790457" y="2101851"/>
            <a:ext cx="3635743" cy="1981199"/>
          </a:xfrm>
          <a:prstGeom prst="line">
            <a:avLst/>
          </a:prstGeom>
          <a:ln>
            <a:solidFill>
              <a:srgbClr val="F7964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8" idx="0"/>
            <a:endCxn id="12" idx="2"/>
          </p:cNvCxnSpPr>
          <p:nvPr/>
        </p:nvCxnSpPr>
        <p:spPr>
          <a:xfrm flipV="1">
            <a:off x="2034807" y="3089275"/>
            <a:ext cx="0" cy="669925"/>
          </a:xfrm>
          <a:prstGeom prst="line">
            <a:avLst/>
          </a:prstGeom>
          <a:ln>
            <a:solidFill>
              <a:srgbClr val="F7964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603007" y="2101851"/>
            <a:ext cx="0" cy="1657349"/>
          </a:xfrm>
          <a:prstGeom prst="line">
            <a:avLst/>
          </a:prstGeom>
          <a:ln>
            <a:solidFill>
              <a:srgbClr val="F7964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279157" y="2441575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800000"/>
                </a:solidFill>
              </a:rPr>
              <a:t>GPS timemaster</a:t>
            </a:r>
            <a:endParaRPr lang="en-US" sz="1600" dirty="0">
              <a:solidFill>
                <a:srgbClr val="8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76300" y="5586973"/>
            <a:ext cx="72923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Compute reference [earliest, latest</a:t>
            </a:r>
            <a:r>
              <a:rPr lang="en-US" sz="2400" smtClean="0">
                <a:latin typeface="Arial" charset="0"/>
                <a:ea typeface="Arial" charset="0"/>
                <a:cs typeface="Arial" charset="0"/>
              </a:rPr>
              <a:t>]   =   </a:t>
            </a:r>
            <a:r>
              <a:rPr lang="en-US" sz="2400">
                <a:latin typeface="Arial" charset="0"/>
                <a:ea typeface="Arial" charset="0"/>
                <a:cs typeface="Arial" charset="0"/>
              </a:rPr>
              <a:t>now </a:t>
            </a:r>
            <a:r>
              <a:rPr lang="en-US" sz="2400" smtClean="0">
                <a:latin typeface="Arial" charset="0"/>
                <a:ea typeface="Arial" charset="0"/>
                <a:cs typeface="Arial" charset="0"/>
              </a:rPr>
              <a:t> ± 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ε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40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47"/>
    </mc:Choice>
    <mc:Fallback xmlns="">
      <p:transition xmlns:p14="http://schemas.microsoft.com/office/powerpoint/2010/main" spd="slow" advTm="1124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/>
          <p:cNvCxnSpPr/>
          <p:nvPr/>
        </p:nvCxnSpPr>
        <p:spPr>
          <a:xfrm flipV="1">
            <a:off x="2752746" y="3397618"/>
            <a:ext cx="1198769" cy="137022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1759910" y="3139476"/>
            <a:ext cx="5669573" cy="2381238"/>
            <a:chOff x="1759910" y="3139476"/>
            <a:chExt cx="5669573" cy="2381238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2745015" y="5083092"/>
              <a:ext cx="38608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6719031" y="4898426"/>
              <a:ext cx="7104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time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V="1">
              <a:off x="2751364" y="3604407"/>
              <a:ext cx="0" cy="147233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2598118" y="3139476"/>
              <a:ext cx="30649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ε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387778" y="5120604"/>
              <a:ext cx="7553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0sec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396703" y="5120604"/>
              <a:ext cx="8980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30sec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535458" y="5120604"/>
              <a:ext cx="8980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60sec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674214" y="5120604"/>
              <a:ext cx="8980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9</a:t>
              </a:r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0sec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759910" y="3490107"/>
              <a:ext cx="8467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+6ms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cxnSp>
        <p:nvCxnSpPr>
          <p:cNvPr id="42" name="Straight Connector 41"/>
          <p:cNvCxnSpPr/>
          <p:nvPr/>
        </p:nvCxnSpPr>
        <p:spPr>
          <a:xfrm flipV="1">
            <a:off x="3849915" y="3345008"/>
            <a:ext cx="1198769" cy="137022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985184" y="3382672"/>
            <a:ext cx="1198769" cy="137022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913592" y="1446456"/>
            <a:ext cx="7685984" cy="158772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now 	=  reference now	+ local-clock offset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   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ε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	=  reference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ε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	+ worst-case local-clock drift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	=  1ms 			+  200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μs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/sec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23</a:t>
            </a:fld>
            <a:endParaRPr lang="en-US" dirty="0"/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TrueTime implementation</a:t>
            </a:r>
            <a:endParaRPr lang="en-US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739559" y="5761118"/>
            <a:ext cx="8229600" cy="955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 smtClean="0"/>
              <a:t>What about faulty clocks?  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2400" b="0" dirty="0" smtClean="0"/>
              <a:t>Bad CPUs 6x more likely in 1 year of empirical data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6027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12"/>
    </mc:Choice>
    <mc:Fallback xmlns="">
      <p:transition xmlns:p14="http://schemas.microsoft.com/office/powerpoint/2010/main" spd="slow" advTm="82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80742"/>
            <a:ext cx="9144000" cy="2574137"/>
          </a:xfrm>
        </p:spPr>
        <p:txBody>
          <a:bodyPr/>
          <a:lstStyle/>
          <a:p>
            <a:r>
              <a:rPr lang="en-US" sz="3200" dirty="0" smtClean="0"/>
              <a:t>Known unknowns &gt; unknown unknowns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Rethink algorithms to reason about uncertainty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Transactions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3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018157" y="1422204"/>
            <a:ext cx="418368" cy="192212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4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Consider partitioned data over servers</a:t>
            </a:r>
            <a:endParaRPr lang="en-US" sz="36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697878" y="1672285"/>
            <a:ext cx="5869839" cy="400110"/>
            <a:chOff x="2532400" y="1639034"/>
            <a:chExt cx="5869839" cy="40011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O</a:t>
              </a:r>
              <a:endParaRPr lang="en-US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97878" y="2324876"/>
            <a:ext cx="5869839" cy="400110"/>
            <a:chOff x="2532400" y="2125579"/>
            <a:chExt cx="5869839" cy="400110"/>
          </a:xfrm>
        </p:grpSpPr>
        <p:cxnSp>
          <p:nvCxnSpPr>
            <p:cNvPr id="41" name="Straight Arrow Connector 40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697878" y="2977466"/>
            <a:ext cx="5869839" cy="400110"/>
            <a:chOff x="2532400" y="3404989"/>
            <a:chExt cx="5869839" cy="400110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Q</a:t>
              </a:r>
            </a:p>
          </p:txBody>
        </p:sp>
      </p:grpSp>
      <p:sp>
        <p:nvSpPr>
          <p:cNvPr id="51" name="Content Placeholder 1"/>
          <p:cNvSpPr>
            <a:spLocks noGrp="1"/>
          </p:cNvSpPr>
          <p:nvPr>
            <p:ph idx="1"/>
          </p:nvPr>
        </p:nvSpPr>
        <p:spPr>
          <a:xfrm>
            <a:off x="548640" y="3749040"/>
            <a:ext cx="7934498" cy="242737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Why not just use 2PL?</a:t>
            </a:r>
          </a:p>
          <a:p>
            <a:pPr lvl="1"/>
            <a:r>
              <a:rPr lang="en-US" sz="2400" dirty="0" smtClean="0"/>
              <a:t>Grab locks over entire read and write set</a:t>
            </a:r>
          </a:p>
          <a:p>
            <a:pPr lvl="1"/>
            <a:r>
              <a:rPr lang="en-US" sz="2400" dirty="0" smtClean="0"/>
              <a:t>Perform writes</a:t>
            </a:r>
          </a:p>
          <a:p>
            <a:pPr lvl="1"/>
            <a:r>
              <a:rPr lang="en-US" sz="2400" dirty="0" smtClean="0"/>
              <a:t>Release locks (at commit time)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1580243" y="14835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898732" y="2102903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2457030" y="2766880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4290597" y="1514822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4290597" y="2134161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290597" y="2798138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2014897" y="1469365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R 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2836486" y="210570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	</a:t>
            </a:r>
            <a:r>
              <a:rPr lang="en-US" smtClean="0"/>
              <a:t>R   W 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2839289" y="27568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   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38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018157" y="1422204"/>
            <a:ext cx="418368" cy="192212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5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Consider partitioned data over servers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697878" y="1672285"/>
            <a:ext cx="5869839" cy="400110"/>
            <a:chOff x="2532400" y="1639034"/>
            <a:chExt cx="5869839" cy="40011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O</a:t>
              </a:r>
              <a:endParaRPr lang="en-US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97878" y="2324876"/>
            <a:ext cx="5869839" cy="400110"/>
            <a:chOff x="2532400" y="2125579"/>
            <a:chExt cx="5869839" cy="400110"/>
          </a:xfrm>
        </p:grpSpPr>
        <p:cxnSp>
          <p:nvCxnSpPr>
            <p:cNvPr id="41" name="Straight Arrow Connector 40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697878" y="2977466"/>
            <a:ext cx="5869839" cy="400110"/>
            <a:chOff x="2532400" y="3404989"/>
            <a:chExt cx="5869839" cy="400110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Q</a:t>
              </a:r>
            </a:p>
          </p:txBody>
        </p:sp>
      </p:grpSp>
      <p:sp>
        <p:nvSpPr>
          <p:cNvPr id="51" name="Content Placeholder 1"/>
          <p:cNvSpPr>
            <a:spLocks noGrp="1"/>
          </p:cNvSpPr>
          <p:nvPr>
            <p:ph idx="1"/>
          </p:nvPr>
        </p:nvSpPr>
        <p:spPr>
          <a:xfrm>
            <a:off x="548640" y="3699165"/>
            <a:ext cx="7256417" cy="298192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do you get </a:t>
            </a:r>
            <a:r>
              <a:rPr lang="en-US" sz="2800" dirty="0" err="1" smtClean="0"/>
              <a:t>serializability</a:t>
            </a:r>
            <a:r>
              <a:rPr lang="en-US" sz="2800" dirty="0" smtClean="0"/>
              <a:t>?</a:t>
            </a:r>
          </a:p>
          <a:p>
            <a:pPr lvl="1">
              <a:spcBef>
                <a:spcPts val="1600"/>
              </a:spcBef>
            </a:pPr>
            <a:r>
              <a:rPr lang="en-US" sz="2200" dirty="0" smtClean="0"/>
              <a:t>On single machine, single COMMIT op in the WAL</a:t>
            </a:r>
          </a:p>
          <a:p>
            <a:pPr lvl="1">
              <a:spcBef>
                <a:spcPts val="1600"/>
              </a:spcBef>
            </a:pPr>
            <a:r>
              <a:rPr lang="en-US" sz="2200" dirty="0" smtClean="0"/>
              <a:t>In distributed setting, assign global timestamp to </a:t>
            </a:r>
            <a:r>
              <a:rPr lang="en-US" sz="2200" dirty="0" err="1" smtClean="0"/>
              <a:t>txn</a:t>
            </a:r>
            <a:r>
              <a:rPr lang="en-US" sz="2200" dirty="0" smtClean="0"/>
              <a:t> (at sometime after lock acquisition and before commit)</a:t>
            </a:r>
            <a:endParaRPr lang="en-US" sz="1800" dirty="0" smtClean="0"/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n-US" sz="2200" dirty="0" smtClean="0"/>
              <a:t>Centralized </a:t>
            </a:r>
            <a:r>
              <a:rPr lang="en-US" sz="2200" dirty="0" err="1" smtClean="0"/>
              <a:t>txn</a:t>
            </a:r>
            <a:r>
              <a:rPr lang="en-US" sz="2200" dirty="0" smtClean="0"/>
              <a:t> manager </a:t>
            </a:r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n-US" sz="2200" dirty="0" smtClean="0"/>
              <a:t>Distributed consensus on timestamp (not all ops)</a:t>
            </a:r>
          </a:p>
          <a:p>
            <a:pPr lvl="3"/>
            <a:endParaRPr lang="en-US" dirty="0" smtClean="0"/>
          </a:p>
          <a:p>
            <a:pPr lvl="1"/>
            <a:endParaRPr lang="en-US" sz="2200" dirty="0"/>
          </a:p>
        </p:txBody>
      </p:sp>
      <p:sp>
        <p:nvSpPr>
          <p:cNvPr id="11" name="Rectangle 10"/>
          <p:cNvSpPr/>
          <p:nvPr/>
        </p:nvSpPr>
        <p:spPr>
          <a:xfrm>
            <a:off x="1580243" y="14835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898732" y="2102903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2457030" y="2766880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4290597" y="1514822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4290597" y="2134161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290597" y="2798138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2014897" y="1469365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R 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2836486" y="210570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	</a:t>
            </a:r>
            <a:r>
              <a:rPr lang="en-US" smtClean="0"/>
              <a:t>R   W 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2839289" y="27568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   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95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018157" y="1422204"/>
            <a:ext cx="418368" cy="192212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6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Strawman:  Consensus per </a:t>
            </a:r>
            <a:r>
              <a:rPr lang="en-US" sz="3600" dirty="0" err="1" smtClean="0"/>
              <a:t>txn</a:t>
            </a:r>
            <a:r>
              <a:rPr lang="en-US" sz="3600" dirty="0" smtClean="0"/>
              <a:t> group?</a:t>
            </a:r>
            <a:endParaRPr lang="en-US" sz="36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697878" y="1672285"/>
            <a:ext cx="5869839" cy="400110"/>
            <a:chOff x="2532400" y="1639034"/>
            <a:chExt cx="5869839" cy="40011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O</a:t>
              </a:r>
              <a:endParaRPr lang="en-US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97878" y="2324876"/>
            <a:ext cx="5869839" cy="400110"/>
            <a:chOff x="2532400" y="2125579"/>
            <a:chExt cx="5869839" cy="400110"/>
          </a:xfrm>
        </p:grpSpPr>
        <p:cxnSp>
          <p:nvCxnSpPr>
            <p:cNvPr id="41" name="Straight Arrow Connector 40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697878" y="2977466"/>
            <a:ext cx="5869839" cy="400110"/>
            <a:chOff x="2532400" y="3404989"/>
            <a:chExt cx="5869839" cy="400110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Q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1580243" y="14835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898732" y="2102903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2457030" y="2766880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4290597" y="1514822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4290597" y="2134161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290597" y="2798138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2014897" y="1469365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R 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2836486" y="210570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	</a:t>
            </a:r>
            <a:r>
              <a:rPr lang="en-US" smtClean="0"/>
              <a:t>R   W 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2839289" y="27568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   W 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1690664" y="3728130"/>
            <a:ext cx="5877053" cy="400110"/>
            <a:chOff x="2525186" y="2125579"/>
            <a:chExt cx="5877053" cy="400110"/>
          </a:xfrm>
        </p:grpSpPr>
        <p:cxnSp>
          <p:nvCxnSpPr>
            <p:cNvPr id="26" name="Straight Arrow Connector 25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2525186" y="2125579"/>
              <a:ext cx="37061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R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711503" y="4380720"/>
            <a:ext cx="5856214" cy="400110"/>
            <a:chOff x="2546025" y="3404989"/>
            <a:chExt cx="5856214" cy="400110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2546025" y="340498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S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4314086" y="2956165"/>
            <a:ext cx="418368" cy="192212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746261" y="2296576"/>
            <a:ext cx="418368" cy="192212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6" name="Content Placeholder 1"/>
          <p:cNvSpPr>
            <a:spLocks noGrp="1"/>
          </p:cNvSpPr>
          <p:nvPr>
            <p:ph idx="1"/>
          </p:nvPr>
        </p:nvSpPr>
        <p:spPr>
          <a:xfrm>
            <a:off x="548640" y="5222458"/>
            <a:ext cx="8366760" cy="1439707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Single </a:t>
            </a:r>
            <a:r>
              <a:rPr lang="en-US" sz="2800" dirty="0" err="1" smtClean="0"/>
              <a:t>Lamport</a:t>
            </a:r>
            <a:r>
              <a:rPr lang="en-US" sz="2800" dirty="0" smtClean="0"/>
              <a:t> clock, consensus per group?</a:t>
            </a:r>
          </a:p>
          <a:p>
            <a:pPr lvl="1"/>
            <a:r>
              <a:rPr lang="en-US" sz="2600" dirty="0" err="1" smtClean="0">
                <a:solidFill>
                  <a:srgbClr val="1E4899"/>
                </a:solidFill>
              </a:rPr>
              <a:t>Linearizability</a:t>
            </a:r>
            <a:r>
              <a:rPr lang="en-US" sz="2600" dirty="0" smtClean="0">
                <a:solidFill>
                  <a:srgbClr val="1E4899"/>
                </a:solidFill>
              </a:rPr>
              <a:t> composes!</a:t>
            </a:r>
          </a:p>
          <a:p>
            <a:pPr lvl="1"/>
            <a:r>
              <a:rPr lang="en-US" sz="2600" dirty="0" smtClean="0">
                <a:solidFill>
                  <a:srgbClr val="C00000"/>
                </a:solidFill>
              </a:rPr>
              <a:t>But doesn’t solve concurrent, non-overlapping </a:t>
            </a:r>
            <a:r>
              <a:rPr lang="en-US" sz="2600" dirty="0" err="1" smtClean="0">
                <a:solidFill>
                  <a:srgbClr val="C00000"/>
                </a:solidFill>
              </a:rPr>
              <a:t>txn</a:t>
            </a:r>
            <a:r>
              <a:rPr lang="en-US" sz="2600" dirty="0" smtClean="0">
                <a:solidFill>
                  <a:srgbClr val="C00000"/>
                </a:solidFill>
              </a:rPr>
              <a:t> problem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473278" y="1587723"/>
            <a:ext cx="418368" cy="117915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473278" y="3584861"/>
            <a:ext cx="418368" cy="117915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703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1" animBg="1"/>
      <p:bldP spid="3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Spanner: </a:t>
            </a:r>
            <a:r>
              <a:rPr lang="en-US" dirty="0" smtClean="0"/>
              <a:t>Google’s </a:t>
            </a:r>
            <a:r>
              <a:rPr lang="en-US" dirty="0"/>
              <a:t>Globally-Distributed </a:t>
            </a:r>
            <a:r>
              <a:rPr lang="en-US" dirty="0" smtClean="0"/>
              <a:t>Database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OSDI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8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679171"/>
            <a:ext cx="8565204" cy="4778374"/>
          </a:xfrm>
        </p:spPr>
        <p:txBody>
          <a:bodyPr/>
          <a:lstStyle/>
          <a:p>
            <a:r>
              <a:rPr lang="en-US" dirty="0" smtClean="0"/>
              <a:t>Dozens of zones (datacenters)</a:t>
            </a:r>
          </a:p>
          <a:p>
            <a:r>
              <a:rPr lang="en-US" dirty="0" smtClean="0"/>
              <a:t>Per zone, 100-1000s of servers</a:t>
            </a:r>
          </a:p>
          <a:p>
            <a:r>
              <a:rPr lang="en-US" dirty="0" smtClean="0"/>
              <a:t>Per server, 100-1000 partitions (tablets)</a:t>
            </a:r>
          </a:p>
          <a:p>
            <a:r>
              <a:rPr lang="en-US" dirty="0" smtClean="0"/>
              <a:t>Every tablet replicated for fault-tolerance (e.g., 5x)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Google’s Setting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19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Scale-out vs. fault tolerance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673961" y="1563304"/>
            <a:ext cx="5869839" cy="400110"/>
            <a:chOff x="2532400" y="1639034"/>
            <a:chExt cx="5869839" cy="40011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O</a:t>
              </a:r>
              <a:endParaRPr lang="en-US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73961" y="2418535"/>
            <a:ext cx="5869839" cy="400110"/>
            <a:chOff x="2532400" y="2125579"/>
            <a:chExt cx="5869839" cy="400110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673961" y="3273766"/>
            <a:ext cx="5869839" cy="400110"/>
            <a:chOff x="2532400" y="3404989"/>
            <a:chExt cx="5869839" cy="400110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Q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826361" y="3426166"/>
            <a:ext cx="5869839" cy="400110"/>
            <a:chOff x="2532400" y="3404989"/>
            <a:chExt cx="5869839" cy="400110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Q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978761" y="3578566"/>
            <a:ext cx="5869839" cy="400110"/>
            <a:chOff x="2532400" y="3404989"/>
            <a:chExt cx="5869839" cy="400110"/>
          </a:xfrm>
        </p:grpSpPr>
        <p:cxnSp>
          <p:nvCxnSpPr>
            <p:cNvPr id="19" name="Straight Arrow Connector 18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Q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826361" y="2570935"/>
            <a:ext cx="5869839" cy="400110"/>
            <a:chOff x="2532400" y="2125579"/>
            <a:chExt cx="5869839" cy="400110"/>
          </a:xfrm>
        </p:grpSpPr>
        <p:cxnSp>
          <p:nvCxnSpPr>
            <p:cNvPr id="22" name="Straight Arrow Connector 21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978761" y="2723335"/>
            <a:ext cx="5869839" cy="400110"/>
            <a:chOff x="2532400" y="2125579"/>
            <a:chExt cx="5869839" cy="400110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826361" y="1715704"/>
            <a:ext cx="5869839" cy="400110"/>
            <a:chOff x="2532400" y="1639034"/>
            <a:chExt cx="5869839" cy="400110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O</a:t>
              </a:r>
              <a:endParaRPr lang="en-US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978761" y="1868104"/>
            <a:ext cx="5869839" cy="400110"/>
            <a:chOff x="2532400" y="1639034"/>
            <a:chExt cx="5869839" cy="400110"/>
          </a:xfrm>
        </p:grpSpPr>
        <p:cxnSp>
          <p:nvCxnSpPr>
            <p:cNvPr id="31" name="Straight Arrow Connector 30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O</a:t>
              </a:r>
              <a:endParaRPr lang="en-US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33" name="Content Placeholder 1"/>
          <p:cNvSpPr>
            <a:spLocks noGrp="1"/>
          </p:cNvSpPr>
          <p:nvPr>
            <p:ph idx="1"/>
          </p:nvPr>
        </p:nvSpPr>
        <p:spPr>
          <a:xfrm>
            <a:off x="981964" y="4246275"/>
            <a:ext cx="7763026" cy="2678225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/>
              <a:t>Every tablet replicated via </a:t>
            </a:r>
            <a:r>
              <a:rPr lang="en-US" sz="2400" dirty="0" err="1" smtClean="0"/>
              <a:t>Paxos</a:t>
            </a:r>
            <a:r>
              <a:rPr lang="en-US" sz="2400" dirty="0" smtClean="0"/>
              <a:t>  (with leader election)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So every “operation” within transactions across tablets actually a </a:t>
            </a:r>
            <a:r>
              <a:rPr lang="en-US" sz="2400" dirty="0" smtClean="0"/>
              <a:t>replicated </a:t>
            </a:r>
            <a:r>
              <a:rPr lang="en-US" sz="2400" dirty="0" smtClean="0"/>
              <a:t>operation within </a:t>
            </a:r>
            <a:r>
              <a:rPr lang="en-US" sz="2400" dirty="0" err="1" smtClean="0"/>
              <a:t>Paxos</a:t>
            </a:r>
            <a:r>
              <a:rPr lang="en-US" sz="2400" dirty="0" smtClean="0"/>
              <a:t> RSM</a:t>
            </a:r>
          </a:p>
          <a:p>
            <a:pPr>
              <a:spcBef>
                <a:spcPts val="1200"/>
              </a:spcBef>
            </a:pPr>
            <a:r>
              <a:rPr lang="en-US" sz="2400" dirty="0" err="1"/>
              <a:t>Paxos</a:t>
            </a:r>
            <a:r>
              <a:rPr lang="en-US" sz="2400" dirty="0"/>
              <a:t> groups can stretch across datacenters</a:t>
            </a:r>
            <a:r>
              <a:rPr lang="en-US" sz="2400" dirty="0" smtClean="0"/>
              <a:t>!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309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2.2|15.3|24.2|7.8|3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|2.6|4.9|8.2|3.5|3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8|2.9|1.9|14.4|3.1|9.3|4.7|24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8|2.9|1.9|14.4|3.1|9.3|4.7|24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8|2.9|1.9|14.4|3.1|9.3|4.7|24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0.6|0.9|0.5|1.3|0.9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42662</TotalTime>
  <Words>1050</Words>
  <Application>Microsoft Macintosh PowerPoint</Application>
  <PresentationFormat>On-screen Show (4:3)</PresentationFormat>
  <Paragraphs>312</Paragraphs>
  <Slides>24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Calibri</vt:lpstr>
      <vt:lpstr>Courier New</vt:lpstr>
      <vt:lpstr>ＭＳ Ｐゴシック</vt:lpstr>
      <vt:lpstr>Times New Roman</vt:lpstr>
      <vt:lpstr>Arial</vt:lpstr>
      <vt:lpstr>1_Office Theme</vt:lpstr>
      <vt:lpstr>Distributed Transactions and Spanner</vt:lpstr>
      <vt:lpstr>Serializability   Execution of a set of transactions over multiple items is equivalent to some serial execution of txns</vt:lpstr>
      <vt:lpstr>Distributed Transactions</vt:lpstr>
      <vt:lpstr>Consider partitioned data over servers</vt:lpstr>
      <vt:lpstr>Consider partitioned data over servers</vt:lpstr>
      <vt:lpstr>Strawman:  Consensus per txn group?</vt:lpstr>
      <vt:lpstr>Spanner: Google’s Globally-Distributed Database  OSDI 2012</vt:lpstr>
      <vt:lpstr>Google’s Setting</vt:lpstr>
      <vt:lpstr>Scale-out vs. fault tolerance</vt:lpstr>
      <vt:lpstr>Disruptive idea:  Do clocks really need to be                arbitrarily unsynchronized?  Can you engineer some max divergence?</vt:lpstr>
      <vt:lpstr>TrueTime </vt:lpstr>
      <vt:lpstr>Timestamps and TrueTime</vt:lpstr>
      <vt:lpstr>Commit Wait and Replication</vt:lpstr>
      <vt:lpstr>Client-driven transactions</vt:lpstr>
      <vt:lpstr>Commit Wait and 2-Phase Commit</vt:lpstr>
      <vt:lpstr>Commit Wait and 2-Phase Commit</vt:lpstr>
      <vt:lpstr>Commit Wait and 2-Phase Commit</vt:lpstr>
      <vt:lpstr>Commit Wait and 2-Phase Commit</vt:lpstr>
      <vt:lpstr>Example</vt:lpstr>
      <vt:lpstr>Read-only optimizations</vt:lpstr>
      <vt:lpstr>Disruptive idea:  Do clocks really need to be                arbitrarily unsynchronized?  Can you engineer some max divergence?</vt:lpstr>
      <vt:lpstr>TrueTime Architecture</vt:lpstr>
      <vt:lpstr>TrueTime implementation</vt:lpstr>
      <vt:lpstr>Known unknowns &gt; unknown unknowns  Rethink algorithms to reason about uncertainty</vt:lpstr>
    </vt:vector>
  </TitlesOfParts>
  <Company>Princeton University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Freedman</cp:lastModifiedBy>
  <cp:revision>1706</cp:revision>
  <cp:lastPrinted>2016-10-05T13:43:34Z</cp:lastPrinted>
  <dcterms:created xsi:type="dcterms:W3CDTF">2013-10-08T01:49:25Z</dcterms:created>
  <dcterms:modified xsi:type="dcterms:W3CDTF">2017-11-27T04:17:01Z</dcterms:modified>
</cp:coreProperties>
</file>