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7.xml" ContentType="application/vnd.openxmlformats-officedocument.presentationml.tags+xml"/>
  <Override PartName="/ppt/notesSlides/notesSlide14.xml" ContentType="application/vnd.openxmlformats-officedocument.presentationml.notesSlide+xml"/>
  <Override PartName="/ppt/tags/tag8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26"/>
  </p:notesMasterIdLst>
  <p:handoutMasterIdLst>
    <p:handoutMasterId r:id="rId27"/>
  </p:handoutMasterIdLst>
  <p:sldIdLst>
    <p:sldId id="257" r:id="rId2"/>
    <p:sldId id="478" r:id="rId3"/>
    <p:sldId id="512" r:id="rId4"/>
    <p:sldId id="513" r:id="rId5"/>
    <p:sldId id="516" r:id="rId6"/>
    <p:sldId id="517" r:id="rId7"/>
    <p:sldId id="519" r:id="rId8"/>
    <p:sldId id="520" r:id="rId9"/>
    <p:sldId id="521" r:id="rId10"/>
    <p:sldId id="523" r:id="rId11"/>
    <p:sldId id="525" r:id="rId12"/>
    <p:sldId id="526" r:id="rId13"/>
    <p:sldId id="527" r:id="rId14"/>
    <p:sldId id="531" r:id="rId15"/>
    <p:sldId id="532" r:id="rId16"/>
    <p:sldId id="530" r:id="rId17"/>
    <p:sldId id="540" r:id="rId18"/>
    <p:sldId id="541" r:id="rId19"/>
    <p:sldId id="529" r:id="rId20"/>
    <p:sldId id="538" r:id="rId21"/>
    <p:sldId id="533" r:id="rId22"/>
    <p:sldId id="534" r:id="rId23"/>
    <p:sldId id="535" r:id="rId24"/>
    <p:sldId id="536" r:id="rId25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008F00"/>
    <a:srgbClr val="92D050"/>
    <a:srgbClr val="FF6501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93" autoAdjust="0"/>
    <p:restoredTop sz="62339" autoAdjust="0"/>
  </p:normalViewPr>
  <p:slideViewPr>
    <p:cSldViewPr snapToGrid="0">
      <p:cViewPr>
        <p:scale>
          <a:sx n="177" d="100"/>
          <a:sy n="177" d="100"/>
        </p:scale>
        <p:origin x="-2352" y="-28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1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43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19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9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94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9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5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8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67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90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96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64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1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Distributed Transactions</a:t>
            </a:r>
            <a:r>
              <a:rPr lang="en-US" sz="3800" b="0" dirty="0"/>
              <a:t/>
            </a:r>
            <a:br>
              <a:rPr lang="en-US" sz="3800" b="0" dirty="0"/>
            </a:br>
            <a:r>
              <a:rPr lang="en-US" sz="3800" b="0" dirty="0" smtClean="0"/>
              <a:t>and Spanner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smtClean="0"/>
              <a:t>Lecture 19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600" dirty="0" smtClean="0"/>
              <a:t>Disruptive idea: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400" b="0" dirty="0" smtClean="0"/>
              <a:t>Do clocks </a:t>
            </a:r>
            <a:r>
              <a:rPr lang="en-US" sz="3400" dirty="0" smtClean="0"/>
              <a:t>really</a:t>
            </a:r>
            <a:r>
              <a:rPr lang="en-US" sz="3400" b="0" dirty="0" smtClean="0"/>
              <a:t> need to be                arbitrarily unsynchronized?</a:t>
            </a:r>
            <a:br>
              <a:rPr lang="en-US" sz="3400" b="0" dirty="0" smtClean="0"/>
            </a:br>
            <a:r>
              <a:rPr lang="en-US" sz="3400" b="0" dirty="0" smtClean="0"/>
              <a:t/>
            </a:r>
            <a:br>
              <a:rPr lang="en-US" sz="3400" b="0" dirty="0" smtClean="0"/>
            </a:br>
            <a:r>
              <a:rPr lang="en-US" sz="3400" b="0" dirty="0" smtClean="0"/>
              <a:t>Can you engineer some max divergence?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1231899"/>
          </a:xfrm>
          <a:ln>
            <a:noFill/>
          </a:ln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“</a:t>
            </a:r>
            <a:r>
              <a:rPr lang="en-US" dirty="0" smtClean="0"/>
              <a:t>Global wall-clock time” with bounded </a:t>
            </a:r>
            <a:r>
              <a:rPr lang="en-US" dirty="0" smtClean="0"/>
              <a:t>uncertainty</a:t>
            </a:r>
          </a:p>
          <a:p>
            <a:pPr lvl="1"/>
            <a:r>
              <a:rPr lang="en-US" dirty="0" smtClean="0"/>
              <a:t>Timestamps become intervals, not single values</a:t>
            </a:r>
            <a:endParaRPr lang="en-US" dirty="0"/>
          </a:p>
          <a:p>
            <a:pPr marL="0" indent="0">
              <a:spcBef>
                <a:spcPts val="800"/>
              </a:spcBef>
              <a:buNone/>
            </a:pPr>
            <a:endParaRPr lang="en-US" dirty="0" smtClean="0"/>
          </a:p>
          <a:p>
            <a:pPr>
              <a:spcBef>
                <a:spcPts val="800"/>
              </a:spcBef>
            </a:pPr>
            <a:endParaRPr lang="en-US" dirty="0"/>
          </a:p>
          <a:p>
            <a:pPr marL="0" indent="0">
              <a:spcBef>
                <a:spcPts val="800"/>
              </a:spcBef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29254" y="3545554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257862" y="3311013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3028711" y="3088354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5133863" y="3088354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3545" y="4002813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753" y="400281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latest</a:t>
            </a:r>
            <a:endParaRPr lang="en-US" sz="24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78377" y="3095625"/>
            <a:ext cx="1430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TT.now()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028711" y="4623613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06721" y="4788713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2*ε</a:t>
            </a:r>
            <a:endParaRPr lang="en-US" sz="24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11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TrueTime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60953" y="5306375"/>
            <a:ext cx="8229600" cy="10314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1" algn="l">
              <a:spcBef>
                <a:spcPct val="20000"/>
              </a:spcBef>
              <a:defRPr/>
            </a:pP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Consider event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sz="2600" b="0" baseline="-25000" dirty="0" err="1" smtClean="0">
                <a:latin typeface="Arial" charset="0"/>
                <a:ea typeface="Arial" charset="0"/>
                <a:cs typeface="Arial" charset="0"/>
              </a:rPr>
              <a:t>now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which invoked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tt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TT.new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():</a:t>
            </a:r>
            <a:endParaRPr lang="en-US" sz="2600" b="0" baseline="-25000" dirty="0" smtClean="0">
              <a:latin typeface="Arial" charset="0"/>
              <a:ea typeface="Arial" charset="0"/>
              <a:cs typeface="Arial" charset="0"/>
            </a:endParaRPr>
          </a:p>
          <a:p>
            <a:pPr lvl="1" algn="l">
              <a:spcBef>
                <a:spcPct val="20000"/>
              </a:spcBef>
              <a:defRPr/>
            </a:pP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	Guarantee:  </a:t>
            </a:r>
            <a:r>
              <a:rPr lang="en-US" sz="2600" b="0" dirty="0" err="1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tt.earliest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&lt;= t</a:t>
            </a:r>
            <a:r>
              <a:rPr lang="en-US" sz="2600" b="0" baseline="-250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abs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(e</a:t>
            </a:r>
            <a:r>
              <a:rPr lang="en-US" sz="2600" b="0" baseline="-250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now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) &lt;= tt.latest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42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Timestamps and TrueTime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43100" y="2654300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509979" y="2666484"/>
            <a:ext cx="407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838450" y="29146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21690" y="3404632"/>
            <a:ext cx="299376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Pick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&gt;</a:t>
            </a:r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 TT.now().latest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88730" y="215357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97150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891855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61166" y="215889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95600" y="4368800"/>
            <a:ext cx="2895600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67453" y="3404632"/>
            <a:ext cx="383547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Wait until TT.now().earliest &gt;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i="1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40250" y="291465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76583" y="3404632"/>
            <a:ext cx="32733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791200" y="2914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0040" y="4654034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average ε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72438" y="3938032"/>
            <a:ext cx="1705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Commit wait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67099" y="4654034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average ε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496991" y="4508500"/>
            <a:ext cx="0" cy="6604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12</a:t>
            </a:fld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167242" y="260478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711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13"/>
    </mc:Choice>
    <mc:Fallback xmlns="">
      <p:transition xmlns:p14="http://schemas.microsoft.com/office/powerpoint/2010/main" spd="slow" advTm="98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6" grpId="0"/>
      <p:bldP spid="23" grpId="0"/>
      <p:bldP spid="28" grpId="0"/>
      <p:bldP spid="30" grpId="0"/>
      <p:bldP spid="31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Replication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514600" y="3006060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081479" y="3018244"/>
            <a:ext cx="407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0230" y="2559050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81350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63355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13855" y="2254250"/>
            <a:ext cx="0" cy="9144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68005" y="2266950"/>
            <a:ext cx="0" cy="901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17663" y="1496466"/>
            <a:ext cx="152638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consensus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720355" y="2254250"/>
            <a:ext cx="0" cy="9144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46980" y="1496466"/>
            <a:ext cx="1308371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Notify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followers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362700" y="3295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72198" y="3759716"/>
            <a:ext cx="23903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Commit wait done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409950" y="32702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50476" y="3759716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Pick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13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810545" y="1496466"/>
            <a:ext cx="152638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Achieve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consensus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Can 28"/>
          <p:cNvSpPr/>
          <p:nvPr/>
        </p:nvSpPr>
        <p:spPr>
          <a:xfrm>
            <a:off x="814942" y="29857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Can 32"/>
          <p:cNvSpPr/>
          <p:nvPr/>
        </p:nvSpPr>
        <p:spPr>
          <a:xfrm>
            <a:off x="814942" y="4021098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Can 33"/>
          <p:cNvSpPr/>
          <p:nvPr/>
        </p:nvSpPr>
        <p:spPr>
          <a:xfrm>
            <a:off x="814942" y="19443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29466" y="2564368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985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88"/>
    </mc:Choice>
    <mc:Fallback xmlns="">
      <p:transition xmlns:p14="http://schemas.microsoft.com/office/powerpoint/2010/main" spd="slow" advTm="713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2" grpId="0"/>
      <p:bldP spid="36" grpId="0"/>
      <p:bldP spid="23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/>
          </a:bodyPr>
          <a:lstStyle/>
          <a:p>
            <a:pPr marL="0" indent="0">
              <a:spcBef>
                <a:spcPts val="1600"/>
              </a:spcBef>
              <a:buNone/>
            </a:pPr>
            <a:r>
              <a:rPr lang="en-US" sz="2600" dirty="0" smtClean="0"/>
              <a:t>Client: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I</a:t>
            </a:r>
            <a:r>
              <a:rPr lang="en-US" sz="2600" dirty="0" smtClean="0"/>
              <a:t>ssues reads to leader of each tablet group,                     which acquires read locks and returns most recent data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 smtClean="0"/>
              <a:t>Locally performs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C</a:t>
            </a:r>
            <a:r>
              <a:rPr lang="en-US" sz="2600" dirty="0" smtClean="0"/>
              <a:t>hooses coordinator from set of leaders, initiates commit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S</a:t>
            </a:r>
            <a:r>
              <a:rPr lang="en-US" sz="2600" dirty="0" smtClean="0"/>
              <a:t>ends commit message to each leader,                         include identify of coordinator and buffered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 smtClean="0"/>
              <a:t>Waits for commit from coordinator</a:t>
            </a:r>
          </a:p>
          <a:p>
            <a:pPr>
              <a:spcBef>
                <a:spcPts val="1600"/>
              </a:spcBef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Client-driven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3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399545"/>
            <a:ext cx="8793804" cy="556652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600" dirty="0" smtClean="0"/>
              <a:t>On commit </a:t>
            </a:r>
            <a:r>
              <a:rPr lang="en-US" sz="2600" dirty="0" err="1" smtClean="0"/>
              <a:t>msg</a:t>
            </a:r>
            <a:r>
              <a:rPr lang="en-US" sz="2600" dirty="0" smtClean="0"/>
              <a:t> from client, 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W</a:t>
            </a:r>
            <a:r>
              <a:rPr lang="en-US" sz="2600" dirty="0" smtClean="0"/>
              <a:t>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Wait and 2-Phase Commit</a:t>
            </a:r>
          </a:p>
        </p:txBody>
      </p:sp>
    </p:spTree>
    <p:extLst>
      <p:ext uri="{BB962C8B-B14F-4D97-AF65-F5344CB8AC3E}">
        <p14:creationId xmlns:p14="http://schemas.microsoft.com/office/powerpoint/2010/main" val="8076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052481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064665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2427" y="16283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311400" y="3020507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03269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P1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879600" y="3991799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003983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P2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38889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301055" y="3234865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16</a:t>
            </a:fld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188649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002965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Can 75"/>
          <p:cNvSpPr/>
          <p:nvPr/>
        </p:nvSpPr>
        <p:spPr>
          <a:xfrm>
            <a:off x="167242" y="3942283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Can 76"/>
          <p:cNvSpPr/>
          <p:nvPr/>
        </p:nvSpPr>
        <p:spPr>
          <a:xfrm>
            <a:off x="167242" y="2970991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996" y="25808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41627" y="35587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69866" y="4619681"/>
            <a:ext cx="273504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for each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Content Placeholder 1"/>
          <p:cNvSpPr>
            <a:spLocks noGrp="1"/>
          </p:cNvSpPr>
          <p:nvPr>
            <p:ph idx="1"/>
          </p:nvPr>
        </p:nvSpPr>
        <p:spPr>
          <a:xfrm>
            <a:off x="448170" y="5594766"/>
            <a:ext cx="8793804" cy="103343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400" dirty="0" smtClean="0"/>
              <a:t>Client i</a:t>
            </a:r>
            <a:r>
              <a:rPr lang="en-US" sz="2400" dirty="0" smtClean="0"/>
              <a:t>ssues </a:t>
            </a:r>
            <a:r>
              <a:rPr lang="en-US" sz="2400" dirty="0" smtClean="0"/>
              <a:t>reads to leader of each tablet group,                     which acquires read locks and returns most recent </a:t>
            </a:r>
            <a:r>
              <a:rPr lang="en-US" sz="2400" dirty="0" smtClean="0"/>
              <a:t>data</a:t>
            </a:r>
            <a:endParaRPr 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21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052481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064665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2427" y="16283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311400" y="3020507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03269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P1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879600" y="3991799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003983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P2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38889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301055" y="3234865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17</a:t>
            </a:fld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638730" y="1265336"/>
            <a:ext cx="176522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29146" y="1265336"/>
            <a:ext cx="18245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Done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217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774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799655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12426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41610" y="2339515"/>
            <a:ext cx="121595" cy="8572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41610" y="2339515"/>
            <a:ext cx="255890" cy="1790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88694" y="4148749"/>
            <a:ext cx="129715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Prepared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188649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002965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Can 75"/>
          <p:cNvSpPr/>
          <p:nvPr/>
        </p:nvSpPr>
        <p:spPr>
          <a:xfrm>
            <a:off x="167242" y="3942283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Can 76"/>
          <p:cNvSpPr/>
          <p:nvPr/>
        </p:nvSpPr>
        <p:spPr>
          <a:xfrm>
            <a:off x="167242" y="2970991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996" y="25808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41627" y="35587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69866" y="4619681"/>
            <a:ext cx="273504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for each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0428" y="4393974"/>
            <a:ext cx="11304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Send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Content Placeholder 1"/>
          <p:cNvSpPr>
            <a:spLocks noGrp="1"/>
          </p:cNvSpPr>
          <p:nvPr>
            <p:ph idx="1"/>
          </p:nvPr>
        </p:nvSpPr>
        <p:spPr>
          <a:xfrm>
            <a:off x="448170" y="5476221"/>
            <a:ext cx="7918682" cy="164404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400"/>
              </a:spcBef>
              <a:spcAft>
                <a:spcPts val="400"/>
              </a:spcAft>
              <a:buFont typeface="+mj-lt"/>
              <a:buAutoNum type="arabicPeriod" startAt="2"/>
            </a:pPr>
            <a:r>
              <a:rPr lang="en-US" sz="2200" dirty="0"/>
              <a:t>Locally performs writes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Font typeface="+mj-lt"/>
              <a:buAutoNum type="arabicPeriod" startAt="2"/>
            </a:pPr>
            <a:r>
              <a:rPr lang="en-US" sz="2200" dirty="0"/>
              <a:t>Chooses coordinator from set of leaders, initiates commit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Font typeface="+mj-lt"/>
              <a:buAutoNum type="arabicPeriod" startAt="2"/>
            </a:pPr>
            <a:r>
              <a:rPr lang="en-US" sz="2200" dirty="0"/>
              <a:t>Sends commit </a:t>
            </a:r>
            <a:r>
              <a:rPr lang="en-US" sz="2200" dirty="0" err="1" smtClean="0"/>
              <a:t>msg</a:t>
            </a:r>
            <a:r>
              <a:rPr lang="en-US" sz="2200" dirty="0" smtClean="0"/>
              <a:t> to </a:t>
            </a:r>
            <a:r>
              <a:rPr lang="en-US" sz="2200" dirty="0"/>
              <a:t>each leader, </a:t>
            </a:r>
            <a:r>
              <a:rPr lang="en-US" sz="2200" dirty="0" smtClean="0"/>
              <a:t>incl. identity of coordinator</a:t>
            </a:r>
            <a:endParaRPr lang="en-US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31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64" grpId="0"/>
      <p:bldP spid="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052481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064665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2427" y="16283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5853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311400" y="3020507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03269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P1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80855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879600" y="3991799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003983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P2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38889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728205" y="38508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301055" y="3234865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071390" y="2282365"/>
            <a:ext cx="519910" cy="908050"/>
          </a:xfrm>
          <a:prstGeom prst="straightConnector1">
            <a:avLst/>
          </a:prstGeom>
          <a:ln cap="rnd"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068710" y="2282365"/>
            <a:ext cx="433690" cy="18478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87692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18</a:t>
            </a:fld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638730" y="1265336"/>
            <a:ext cx="176522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29146" y="1265336"/>
            <a:ext cx="18245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Done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217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774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799655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12426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41610" y="2339515"/>
            <a:ext cx="121595" cy="8572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41610" y="2339515"/>
            <a:ext cx="255890" cy="1790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88694" y="4148749"/>
            <a:ext cx="129715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Prepared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188649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544340" y="2339515"/>
            <a:ext cx="0" cy="269297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002965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Can 75"/>
          <p:cNvSpPr/>
          <p:nvPr/>
        </p:nvSpPr>
        <p:spPr>
          <a:xfrm>
            <a:off x="167242" y="3942283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Can 76"/>
          <p:cNvSpPr/>
          <p:nvPr/>
        </p:nvSpPr>
        <p:spPr>
          <a:xfrm>
            <a:off x="167242" y="2970991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1166" y="163363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996" y="25808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43878" y="258613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41627" y="35587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88234" y="352593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10625" y="2339515"/>
            <a:ext cx="274145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Notify </a:t>
            </a:r>
            <a:r>
              <a:rPr lang="en-US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participants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75404" y="4632381"/>
            <a:ext cx="23903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Commit wait done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69866" y="4619681"/>
            <a:ext cx="273504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for each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74664" y="5032086"/>
            <a:ext cx="250100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overall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i="1" baseline="-25000" dirty="0" smtClean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307595" y="2076849"/>
            <a:ext cx="152317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0428" y="4393974"/>
            <a:ext cx="11304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Send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Content Placeholder 1"/>
          <p:cNvSpPr txBox="1">
            <a:spLocks/>
          </p:cNvSpPr>
          <p:nvPr/>
        </p:nvSpPr>
        <p:spPr bwMode="auto">
          <a:xfrm>
            <a:off x="448170" y="5594766"/>
            <a:ext cx="8793804" cy="1033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600"/>
              </a:spcBef>
              <a:buFont typeface="+mj-lt"/>
              <a:buAutoNum type="arabicPeriod" startAt="5"/>
            </a:pPr>
            <a:r>
              <a:rPr lang="en-US" sz="2400" b="0" dirty="0" smtClean="0"/>
              <a:t>Client waits </a:t>
            </a:r>
            <a:r>
              <a:rPr lang="en-US" sz="2400" b="0" dirty="0"/>
              <a:t>for commit from coordinator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 startAt="5"/>
            </a:pPr>
            <a:endParaRPr lang="en-US" sz="2400" b="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257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  <p:bldP spid="48" grpId="0"/>
      <p:bldP spid="52" grpId="0"/>
      <p:bldP spid="56" grpId="0"/>
      <p:bldP spid="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93811" y="3463922"/>
            <a:ext cx="4822889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34444" y="3476106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41621" y="1446908"/>
            <a:ext cx="2029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Remove X 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from friend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list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20073" y="2904351"/>
            <a:ext cx="2406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Remove myself from X’s friend list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0452" y="2440672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0082" y="3797042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47817" y="2270576"/>
            <a:ext cx="304800" cy="1384303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34475" y="2440672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712864" y="2254247"/>
            <a:ext cx="1070479" cy="1384303"/>
          </a:xfrm>
          <a:prstGeom prst="straightConnector1">
            <a:avLst/>
          </a:prstGeom>
          <a:ln cap="rnd"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319156" y="2440672"/>
            <a:ext cx="115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15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3054" y="1609902"/>
            <a:ext cx="1723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Risky post P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Can 69"/>
          <p:cNvSpPr/>
          <p:nvPr/>
        </p:nvSpPr>
        <p:spPr>
          <a:xfrm>
            <a:off x="167242" y="203684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Can 70"/>
          <p:cNvSpPr/>
          <p:nvPr/>
        </p:nvSpPr>
        <p:spPr>
          <a:xfrm>
            <a:off x="178273" y="345439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71778" y="3797042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33462" y="4809782"/>
            <a:ext cx="777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Can 77"/>
          <p:cNvSpPr/>
          <p:nvPr/>
        </p:nvSpPr>
        <p:spPr>
          <a:xfrm>
            <a:off x="2097456" y="5332433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737035" y="4809782"/>
            <a:ext cx="476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&lt;8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12189" y="5251017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[X]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12803" y="5927034"/>
            <a:ext cx="72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[me]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179672" y="4809782"/>
            <a:ext cx="470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15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2820763" y="5217214"/>
            <a:ext cx="4228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216819" y="4809782"/>
            <a:ext cx="0" cy="1592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278265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9501" y="206958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0" y="2057397"/>
            <a:ext cx="3619500" cy="393700"/>
            <a:chOff x="2197100" y="3829050"/>
            <a:chExt cx="1562100" cy="3937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273800" y="2057397"/>
            <a:ext cx="2222500" cy="393700"/>
            <a:chOff x="2197100" y="3829050"/>
            <a:chExt cx="1562100" cy="3937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80100" y="2069581"/>
            <a:ext cx="459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278265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606903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984421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6738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1470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147744" y="5593917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[P]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Can 66"/>
          <p:cNvSpPr/>
          <p:nvPr/>
        </p:nvSpPr>
        <p:spPr>
          <a:xfrm>
            <a:off x="2097456" y="5686061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Can 67"/>
          <p:cNvSpPr/>
          <p:nvPr/>
        </p:nvSpPr>
        <p:spPr>
          <a:xfrm>
            <a:off x="2097456" y="6039688"/>
            <a:ext cx="530868" cy="222046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59368" y="5258911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My friends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783828" y="560181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My posts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746894" y="5932011"/>
            <a:ext cx="1484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X’s friends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92292" y="48097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8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76244" y="5251017"/>
            <a:ext cx="354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588126" y="5927034"/>
            <a:ext cx="354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3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00"/>
    </mc:Choice>
    <mc:Fallback xmlns="">
      <p:transition xmlns:p14="http://schemas.microsoft.com/office/powerpoint/2010/main" spd="slow" advTm="13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40" grpId="0"/>
      <p:bldP spid="62" grpId="0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42" y="1671144"/>
            <a:ext cx="7725241" cy="3515711"/>
          </a:xfrm>
        </p:spPr>
        <p:txBody>
          <a:bodyPr/>
          <a:lstStyle/>
          <a:p>
            <a:r>
              <a:rPr lang="en-US" dirty="0" err="1" smtClean="0"/>
              <a:t>Serializability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0" dirty="0"/>
              <a:t> </a:t>
            </a:r>
            <a:r>
              <a:rPr lang="en-US" sz="3600" b="0" dirty="0" smtClean="0"/>
              <a:t>Execution of </a:t>
            </a:r>
            <a:r>
              <a:rPr lang="en-US" sz="3600" b="0" dirty="0"/>
              <a:t>a set of </a:t>
            </a:r>
            <a:r>
              <a:rPr lang="en-US" sz="3600" b="0" dirty="0" smtClean="0"/>
              <a:t>transactions over </a:t>
            </a:r>
            <a:r>
              <a:rPr lang="en-US" sz="3600" b="0" dirty="0"/>
              <a:t>multiple items is equivalent to </a:t>
            </a:r>
            <a:r>
              <a:rPr lang="en-US" sz="3600" b="0" i="1" dirty="0"/>
              <a:t>some</a:t>
            </a:r>
            <a:r>
              <a:rPr lang="en-US" sz="3600" b="0" dirty="0"/>
              <a:t> serial execution </a:t>
            </a:r>
            <a:r>
              <a:rPr lang="en-US" sz="3600" b="0" dirty="0" smtClean="0"/>
              <a:t>of </a:t>
            </a:r>
            <a:r>
              <a:rPr lang="en-US" sz="3600" b="0" dirty="0" err="1" smtClean="0"/>
              <a:t>txns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global timestamp, can implement read-only transactions lock-free (snapshot isolation)</a:t>
            </a:r>
          </a:p>
          <a:p>
            <a:r>
              <a:rPr lang="en-US" dirty="0" smtClean="0"/>
              <a:t>Step 1:  Choose timestamp </a:t>
            </a:r>
            <a:r>
              <a:rPr lang="en-US" dirty="0" err="1" smtClean="0"/>
              <a:t>s</a:t>
            </a:r>
            <a:r>
              <a:rPr lang="en-US" sz="2800" baseline="-25000" dirty="0" err="1" smtClean="0"/>
              <a:t>read</a:t>
            </a:r>
            <a:r>
              <a:rPr lang="en-US" dirty="0" smtClean="0"/>
              <a:t> = </a:t>
            </a:r>
            <a:r>
              <a:rPr lang="en-US" dirty="0" err="1" smtClean="0"/>
              <a:t>TT.now.latest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Step 2: Snapshot read (at </a:t>
            </a:r>
            <a:r>
              <a:rPr lang="en-US" dirty="0" err="1"/>
              <a:t>s</a:t>
            </a:r>
            <a:r>
              <a:rPr lang="en-US" sz="3200" baseline="-25000" dirty="0" err="1"/>
              <a:t>read</a:t>
            </a:r>
            <a:r>
              <a:rPr lang="en-US" dirty="0" smtClean="0"/>
              <a:t>) to each tablet</a:t>
            </a:r>
          </a:p>
          <a:p>
            <a:pPr lvl="1"/>
            <a:r>
              <a:rPr lang="en-US" dirty="0" smtClean="0"/>
              <a:t>Can be served by any up-to-date replica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optimizations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6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600" dirty="0" smtClean="0"/>
              <a:t>Disruptive idea: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400" b="0" dirty="0" smtClean="0"/>
              <a:t>Do clocks </a:t>
            </a:r>
            <a:r>
              <a:rPr lang="en-US" sz="3400" dirty="0" smtClean="0"/>
              <a:t>really</a:t>
            </a:r>
            <a:r>
              <a:rPr lang="en-US" sz="3400" b="0" dirty="0" smtClean="0"/>
              <a:t> need to be                arbitrarily unsynchronized?</a:t>
            </a:r>
            <a:br>
              <a:rPr lang="en-US" sz="3400" b="0" dirty="0" smtClean="0"/>
            </a:br>
            <a:r>
              <a:rPr lang="en-US" sz="3400" b="0" dirty="0" smtClean="0"/>
              <a:t/>
            </a:r>
            <a:br>
              <a:rPr lang="en-US" sz="3400" b="0" dirty="0" smtClean="0"/>
            </a:br>
            <a:r>
              <a:rPr lang="en-US" sz="3400" dirty="0" smtClean="0">
                <a:solidFill>
                  <a:srgbClr val="FFFF00"/>
                </a:solidFill>
              </a:rPr>
              <a:t>Can you engineer some max divergence?</a:t>
            </a:r>
            <a:endParaRPr lang="en-US" sz="3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TrueTime Architecture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3033" y="454073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1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84560" y="4540739"/>
            <a:ext cx="173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2175" y="4540739"/>
            <a:ext cx="441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…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9799" y="454073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2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79157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05923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97898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05923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Atomic-clock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97898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9157" y="375920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800000"/>
                </a:solidFill>
              </a:rPr>
              <a:t>Client</a:t>
            </a:r>
            <a:endParaRPr lang="en-US" sz="1800" dirty="0">
              <a:solidFill>
                <a:srgbClr val="8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0900" y="3479800"/>
            <a:ext cx="6858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22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3089275"/>
            <a:ext cx="1016000" cy="669925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</p:cNvCxnSpPr>
          <p:nvPr/>
        </p:nvCxnSpPr>
        <p:spPr>
          <a:xfrm flipV="1">
            <a:off x="2790457" y="2101851"/>
            <a:ext cx="3635743" cy="198119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0"/>
            <a:endCxn id="12" idx="2"/>
          </p:cNvCxnSpPr>
          <p:nvPr/>
        </p:nvCxnSpPr>
        <p:spPr>
          <a:xfrm flipV="1">
            <a:off x="2034807" y="3089275"/>
            <a:ext cx="0" cy="669925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3007" y="2101851"/>
            <a:ext cx="0" cy="165734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9157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" y="5586973"/>
            <a:ext cx="7292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Compute reference [earliest, latest</a:t>
            </a:r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]   =   </a:t>
            </a:r>
            <a:r>
              <a:rPr lang="en-US" sz="2400">
                <a:latin typeface="Arial" charset="0"/>
                <a:ea typeface="Arial" charset="0"/>
                <a:cs typeface="Arial" charset="0"/>
              </a:rPr>
              <a:t>now </a:t>
            </a:r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 ± 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0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47"/>
    </mc:Choice>
    <mc:Fallback xmlns="">
      <p:transition xmlns:p14="http://schemas.microsoft.com/office/powerpoint/2010/main" spd="slow" advTm="11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/>
        </p:nvCxnSpPr>
        <p:spPr>
          <a:xfrm flipV="1">
            <a:off x="2752746" y="339761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759910" y="3139476"/>
            <a:ext cx="5669573" cy="2381238"/>
            <a:chOff x="1759910" y="3139476"/>
            <a:chExt cx="5669573" cy="2381238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2745015" y="5083092"/>
              <a:ext cx="38608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719031" y="4898426"/>
              <a:ext cx="7104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time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2751364" y="3604407"/>
              <a:ext cx="0" cy="14723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598118" y="3139476"/>
              <a:ext cx="30649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ε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7778" y="5120604"/>
              <a:ext cx="7553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6703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30sec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35458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60sec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4214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9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59910" y="3490107"/>
              <a:ext cx="8467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+6ms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V="1">
            <a:off x="3849915" y="334500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985184" y="3382672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913592" y="1446456"/>
            <a:ext cx="7685984" cy="158772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now 	=  reference now	+ local-clock offset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	=  reference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	+ worst-case local-clock drift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	=  1ms 			+  200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μs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/sec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23</a:t>
            </a:fld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TrueTime implementation</a:t>
            </a:r>
            <a:endParaRPr lang="en-US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739559" y="5761118"/>
            <a:ext cx="8229600" cy="95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What about faulty clocks? 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Bad CPUs 6x more likely in 1 year of empirical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02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2"/>
    </mc:Choice>
    <mc:Fallback xmlns="">
      <p:transition xmlns:p14="http://schemas.microsoft.com/office/powerpoint/2010/main" spd="slow" advTm="8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200" dirty="0" smtClean="0"/>
              <a:t>Known unknowns &gt; unknown unknowns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Rethink algorithms to reason about uncertainty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Consider partitioned data over servers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9040"/>
            <a:ext cx="7934498" cy="242737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not just use 2PL?</a:t>
            </a:r>
          </a:p>
          <a:p>
            <a:pPr lvl="1"/>
            <a:r>
              <a:rPr lang="en-US" sz="2400" dirty="0" smtClean="0"/>
              <a:t>Grab locks over entire read and write set</a:t>
            </a:r>
          </a:p>
          <a:p>
            <a:pPr lvl="1"/>
            <a:r>
              <a:rPr lang="en-US" sz="2400" dirty="0" smtClean="0"/>
              <a:t>Perform writes</a:t>
            </a:r>
          </a:p>
          <a:p>
            <a:pPr lvl="1"/>
            <a:r>
              <a:rPr lang="en-US" sz="2400" dirty="0" smtClean="0"/>
              <a:t>Release locks (at commit time)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5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699165"/>
            <a:ext cx="7256417" cy="29819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get </a:t>
            </a:r>
            <a:r>
              <a:rPr lang="en-US" sz="2800" dirty="0" err="1" smtClean="0"/>
              <a:t>serializability</a:t>
            </a:r>
            <a:r>
              <a:rPr lang="en-US" sz="2800" dirty="0" smtClean="0"/>
              <a:t>?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On single machine, single COMMIT op in the WAL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In distributed setting, assign global timestamp to </a:t>
            </a:r>
            <a:r>
              <a:rPr lang="en-US" sz="2200" dirty="0" err="1" smtClean="0"/>
              <a:t>txn</a:t>
            </a:r>
            <a:r>
              <a:rPr lang="en-US" sz="2200" dirty="0" smtClean="0"/>
              <a:t> (at sometime after lock acquisition and before commit)</a:t>
            </a:r>
            <a:endParaRPr lang="en-US" sz="1800" dirty="0" smtClean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Centralized </a:t>
            </a:r>
            <a:r>
              <a:rPr lang="en-US" sz="2200" dirty="0" err="1" smtClean="0"/>
              <a:t>txn</a:t>
            </a:r>
            <a:r>
              <a:rPr lang="en-US" sz="2200" dirty="0" smtClean="0"/>
              <a:t> manager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Distributed consensus on timestamp (not all ops)</a:t>
            </a:r>
          </a:p>
          <a:p>
            <a:pPr lvl="3"/>
            <a:endParaRPr lang="en-US" dirty="0" smtClean="0"/>
          </a:p>
          <a:p>
            <a:pPr lvl="1"/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Strawman:  Consensus per </a:t>
            </a:r>
            <a:r>
              <a:rPr lang="en-US" sz="3600" dirty="0" err="1" smtClean="0"/>
              <a:t>txn</a:t>
            </a:r>
            <a:r>
              <a:rPr lang="en-US" sz="3600" dirty="0" smtClean="0"/>
              <a:t> group?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90664" y="3728130"/>
            <a:ext cx="5877053" cy="400110"/>
            <a:chOff x="2525186" y="2125579"/>
            <a:chExt cx="5877053" cy="4001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25186" y="2125579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11503" y="4380720"/>
            <a:ext cx="5856214" cy="400110"/>
            <a:chOff x="2546025" y="3404989"/>
            <a:chExt cx="5856214" cy="40011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46025" y="340498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14086" y="2956165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46261" y="2296576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548640" y="5222458"/>
            <a:ext cx="8366760" cy="143970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Single </a:t>
            </a:r>
            <a:r>
              <a:rPr lang="en-US" sz="2800" dirty="0" err="1" smtClean="0"/>
              <a:t>Lamport</a:t>
            </a:r>
            <a:r>
              <a:rPr lang="en-US" sz="2800" dirty="0" smtClean="0"/>
              <a:t> clock, consensus per group?</a:t>
            </a:r>
          </a:p>
          <a:p>
            <a:pPr lvl="1"/>
            <a:r>
              <a:rPr lang="en-US" sz="2600" dirty="0" err="1" smtClean="0">
                <a:solidFill>
                  <a:srgbClr val="1E4899"/>
                </a:solidFill>
              </a:rPr>
              <a:t>Linearizability</a:t>
            </a:r>
            <a:r>
              <a:rPr lang="en-US" sz="2600" dirty="0" smtClean="0">
                <a:solidFill>
                  <a:srgbClr val="1E4899"/>
                </a:solidFill>
              </a:rPr>
              <a:t> composes!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But doesn’t solve concurrent, non-overlapping </a:t>
            </a:r>
            <a:r>
              <a:rPr lang="en-US" sz="2600" dirty="0" err="1" smtClean="0">
                <a:solidFill>
                  <a:srgbClr val="C00000"/>
                </a:solidFill>
              </a:rPr>
              <a:t>txn</a:t>
            </a:r>
            <a:r>
              <a:rPr lang="en-US" sz="2600" dirty="0" smtClean="0">
                <a:solidFill>
                  <a:srgbClr val="C00000"/>
                </a:solidFill>
              </a:rPr>
              <a:t> problem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3278" y="1587723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3278" y="3584861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0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Spanner: </a:t>
            </a:r>
            <a:r>
              <a:rPr lang="en-US" dirty="0" smtClean="0"/>
              <a:t>Google’s </a:t>
            </a:r>
            <a:r>
              <a:rPr lang="en-US" dirty="0"/>
              <a:t>Globally-Distributed </a:t>
            </a:r>
            <a:r>
              <a:rPr lang="en-US" dirty="0" smtClean="0"/>
              <a:t>Database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8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679171"/>
            <a:ext cx="8565204" cy="4778374"/>
          </a:xfrm>
        </p:spPr>
        <p:txBody>
          <a:bodyPr/>
          <a:lstStyle/>
          <a:p>
            <a:r>
              <a:rPr lang="en-US" dirty="0" smtClean="0"/>
              <a:t>Dozens of zones (datacenters)</a:t>
            </a:r>
          </a:p>
          <a:p>
            <a:r>
              <a:rPr lang="en-US" dirty="0" smtClean="0"/>
              <a:t>Per zone, 100-1000s of servers</a:t>
            </a:r>
          </a:p>
          <a:p>
            <a:r>
              <a:rPr lang="en-US" dirty="0" smtClean="0"/>
              <a:t>Per server, 100-1000 partitions (tablets)</a:t>
            </a:r>
          </a:p>
          <a:p>
            <a:r>
              <a:rPr lang="en-US" dirty="0" smtClean="0"/>
              <a:t>Every tablet replicated for fault-tolerance (e.g., 5x)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9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Scale-out vs. fault tolerance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73961" y="1563304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73961" y="2418535"/>
            <a:ext cx="5869839" cy="400110"/>
            <a:chOff x="2532400" y="2125579"/>
            <a:chExt cx="5869839" cy="40011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73961" y="3273766"/>
            <a:ext cx="5869839" cy="400110"/>
            <a:chOff x="2532400" y="3404989"/>
            <a:chExt cx="5869839" cy="40011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26361" y="3426166"/>
            <a:ext cx="5869839" cy="400110"/>
            <a:chOff x="2532400" y="3404989"/>
            <a:chExt cx="5869839" cy="40011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78761" y="3578566"/>
            <a:ext cx="5869839" cy="400110"/>
            <a:chOff x="2532400" y="3404989"/>
            <a:chExt cx="5869839" cy="40011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26361" y="2570935"/>
            <a:ext cx="5869839" cy="400110"/>
            <a:chOff x="2532400" y="2125579"/>
            <a:chExt cx="5869839" cy="40011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78761" y="2723335"/>
            <a:ext cx="5869839" cy="400110"/>
            <a:chOff x="2532400" y="2125579"/>
            <a:chExt cx="5869839" cy="40011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6361" y="1715704"/>
            <a:ext cx="5869839" cy="400110"/>
            <a:chOff x="2532400" y="1639034"/>
            <a:chExt cx="5869839" cy="40011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78761" y="1868104"/>
            <a:ext cx="5869839" cy="400110"/>
            <a:chOff x="2532400" y="1639034"/>
            <a:chExt cx="5869839" cy="40011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981964" y="4246275"/>
            <a:ext cx="7763026" cy="267822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Every tablet replicated via </a:t>
            </a:r>
            <a:r>
              <a:rPr lang="en-US" sz="2400" dirty="0" err="1" smtClean="0"/>
              <a:t>Paxos</a:t>
            </a:r>
            <a:r>
              <a:rPr lang="en-US" sz="2400" dirty="0" smtClean="0"/>
              <a:t>  (with leader election)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So every “operation” within transactions across tablets actually a </a:t>
            </a:r>
            <a:r>
              <a:rPr lang="en-US" sz="2400" dirty="0" smtClean="0"/>
              <a:t>replicated </a:t>
            </a:r>
            <a:r>
              <a:rPr lang="en-US" sz="2400" dirty="0" smtClean="0"/>
              <a:t>operation within </a:t>
            </a:r>
            <a:r>
              <a:rPr lang="en-US" sz="2400" dirty="0" err="1" smtClean="0"/>
              <a:t>Paxos</a:t>
            </a:r>
            <a:r>
              <a:rPr lang="en-US" sz="2400" dirty="0" smtClean="0"/>
              <a:t> RSM</a:t>
            </a:r>
          </a:p>
          <a:p>
            <a:pPr>
              <a:spcBef>
                <a:spcPts val="1200"/>
              </a:spcBef>
            </a:pPr>
            <a:r>
              <a:rPr lang="en-US" sz="2400" dirty="0" err="1"/>
              <a:t>Paxos</a:t>
            </a:r>
            <a:r>
              <a:rPr lang="en-US" sz="2400" dirty="0"/>
              <a:t> groups can stretch across datacenters</a:t>
            </a:r>
            <a:r>
              <a:rPr lang="en-US" sz="2400" dirty="0" smtClean="0"/>
              <a:t>!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309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2|15.3|24.2|7.8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.6|4.9|8.2|3.5|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9|0.5|1.3|0.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42662</TotalTime>
  <Words>1050</Words>
  <Application>Microsoft Macintosh PowerPoint</Application>
  <PresentationFormat>On-screen Show (4:3)</PresentationFormat>
  <Paragraphs>312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Courier New</vt:lpstr>
      <vt:lpstr>ＭＳ Ｐゴシック</vt:lpstr>
      <vt:lpstr>Times New Roman</vt:lpstr>
      <vt:lpstr>Arial</vt:lpstr>
      <vt:lpstr>1_Office Theme</vt:lpstr>
      <vt:lpstr>Distributed Transactions and Spanner</vt:lpstr>
      <vt:lpstr>Serializability   Execution of a set of transactions over multiple items is equivalent to some serial execution of txns</vt:lpstr>
      <vt:lpstr>Distributed Transactions</vt:lpstr>
      <vt:lpstr>Consider partitioned data over servers</vt:lpstr>
      <vt:lpstr>Consider partitioned data over servers</vt:lpstr>
      <vt:lpstr>Strawman:  Consensus per txn group?</vt:lpstr>
      <vt:lpstr>Spanner: Google’s Globally-Distributed Database  OSDI 2012</vt:lpstr>
      <vt:lpstr>Google’s Setting</vt:lpstr>
      <vt:lpstr>Scale-out vs. fault tolerance</vt:lpstr>
      <vt:lpstr>Disruptive idea:  Do clocks really need to be                arbitrarily unsynchronized?  Can you engineer some max divergence?</vt:lpstr>
      <vt:lpstr>TrueTime </vt:lpstr>
      <vt:lpstr>Timestamps and TrueTime</vt:lpstr>
      <vt:lpstr>Commit Wait and Replication</vt:lpstr>
      <vt:lpstr>Client-driven transactions</vt:lpstr>
      <vt:lpstr>Commit Wait and 2-Phase Commit</vt:lpstr>
      <vt:lpstr>Commit Wait and 2-Phase Commit</vt:lpstr>
      <vt:lpstr>Commit Wait and 2-Phase Commit</vt:lpstr>
      <vt:lpstr>Commit Wait and 2-Phase Commit</vt:lpstr>
      <vt:lpstr>Example</vt:lpstr>
      <vt:lpstr>Read-only optimizations</vt:lpstr>
      <vt:lpstr>Disruptive idea:  Do clocks really need to be                arbitrarily unsynchronized?  Can you engineer some max divergence?</vt:lpstr>
      <vt:lpstr>TrueTime Architecture</vt:lpstr>
      <vt:lpstr>TrueTime implementation</vt:lpstr>
      <vt:lpstr>Known unknowns &gt; unknown unknowns  Rethink algorithms to reason about uncertainty</vt:lpstr>
    </vt:vector>
  </TitlesOfParts>
  <Company>Princeton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1706</cp:revision>
  <cp:lastPrinted>2016-10-05T13:43:34Z</cp:lastPrinted>
  <dcterms:created xsi:type="dcterms:W3CDTF">2013-10-08T01:49:25Z</dcterms:created>
  <dcterms:modified xsi:type="dcterms:W3CDTF">2017-11-27T04:17:01Z</dcterms:modified>
</cp:coreProperties>
</file>