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7" r:id="rId2"/>
    <p:sldId id="394" r:id="rId3"/>
    <p:sldId id="383" r:id="rId4"/>
    <p:sldId id="396" r:id="rId5"/>
    <p:sldId id="408" r:id="rId6"/>
    <p:sldId id="400" r:id="rId7"/>
    <p:sldId id="409" r:id="rId8"/>
    <p:sldId id="403" r:id="rId9"/>
    <p:sldId id="404" r:id="rId10"/>
    <p:sldId id="386" r:id="rId11"/>
    <p:sldId id="402" r:id="rId12"/>
    <p:sldId id="405" r:id="rId13"/>
    <p:sldId id="406" r:id="rId14"/>
    <p:sldId id="384" r:id="rId15"/>
    <p:sldId id="388" r:id="rId16"/>
    <p:sldId id="390" r:id="rId17"/>
    <p:sldId id="415" r:id="rId18"/>
    <p:sldId id="416" r:id="rId19"/>
    <p:sldId id="418" r:id="rId20"/>
    <p:sldId id="419" r:id="rId21"/>
    <p:sldId id="391" r:id="rId22"/>
    <p:sldId id="392" r:id="rId23"/>
    <p:sldId id="420" r:id="rId24"/>
    <p:sldId id="421" r:id="rId25"/>
    <p:sldId id="422" r:id="rId26"/>
    <p:sldId id="423" r:id="rId27"/>
    <p:sldId id="424" r:id="rId28"/>
    <p:sldId id="425" r:id="rId29"/>
    <p:sldId id="376" r:id="rId3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9" autoAdjust="0"/>
    <p:restoredTop sz="84148" autoAdjust="0"/>
  </p:normalViewPr>
  <p:slideViewPr>
    <p:cSldViewPr snapToGrid="0">
      <p:cViewPr>
        <p:scale>
          <a:sx n="93" d="100"/>
          <a:sy n="93" d="100"/>
        </p:scale>
        <p:origin x="312" y="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24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872113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25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992547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26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2085050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27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538887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954412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635068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9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46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9C1C17-54D3-5F47-924E-AF758C5ECA87}" type="slidenum">
              <a:rPr lang="en-US"/>
              <a:pPr/>
              <a:t>10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ts(a</a:t>
            </a:r>
            <a:r>
              <a:rPr lang="en-US" dirty="0" smtClean="0"/>
              <a:t>)</a:t>
            </a:r>
            <a:r>
              <a:rPr lang="en-US" baseline="0" dirty="0" smtClean="0"/>
              <a:t> &lt; </a:t>
            </a:r>
            <a:r>
              <a:rPr lang="en-US" baseline="0" dirty="0" err="1" smtClean="0"/>
              <a:t>ts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b</a:t>
            </a:r>
            <a:r>
              <a:rPr lang="en-US" baseline="0" dirty="0" smtClean="0"/>
              <a:t>), are either </a:t>
            </a:r>
            <a:r>
              <a:rPr lang="en-US" baseline="0" dirty="0" err="1" smtClean="0"/>
              <a:t>linearizable</a:t>
            </a:r>
            <a:r>
              <a:rPr lang="en-US" baseline="0" dirty="0" smtClean="0"/>
              <a:t>?  Does </a:t>
            </a:r>
            <a:r>
              <a:rPr lang="en-US" baseline="0" dirty="0" err="1" smtClean="0"/>
              <a:t>ts(a</a:t>
            </a:r>
            <a:r>
              <a:rPr lang="en-US" baseline="0" dirty="0" smtClean="0"/>
              <a:t>) have to be before </a:t>
            </a:r>
            <a:r>
              <a:rPr lang="en-US" baseline="0" dirty="0" err="1" smtClean="0"/>
              <a:t>ts(b</a:t>
            </a:r>
            <a:r>
              <a:rPr lang="en-US" baseline="0" dirty="0" smtClean="0"/>
              <a:t>)?  If concurrent, both just need to agree  (tie break via some other thing (processor ID)?)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1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96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9C1C17-54D3-5F47-924E-AF758C5ECA87}" type="slidenum">
              <a:rPr lang="en-US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ts(a</a:t>
            </a:r>
            <a:r>
              <a:rPr lang="en-US" dirty="0" smtClean="0"/>
              <a:t>)</a:t>
            </a:r>
            <a:r>
              <a:rPr lang="en-US" baseline="0" dirty="0" smtClean="0"/>
              <a:t> &lt; </a:t>
            </a:r>
            <a:r>
              <a:rPr lang="en-US" baseline="0" dirty="0" err="1" smtClean="0"/>
              <a:t>ts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b</a:t>
            </a:r>
            <a:r>
              <a:rPr lang="en-US" baseline="0" dirty="0" smtClean="0"/>
              <a:t>), are either </a:t>
            </a:r>
            <a:r>
              <a:rPr lang="en-US" baseline="0" dirty="0" err="1" smtClean="0"/>
              <a:t>linearizable</a:t>
            </a:r>
            <a:r>
              <a:rPr lang="en-US" baseline="0" dirty="0" smtClean="0"/>
              <a:t>?  Does </a:t>
            </a:r>
            <a:r>
              <a:rPr lang="en-US" baseline="0" dirty="0" err="1" smtClean="0"/>
              <a:t>ts(a</a:t>
            </a:r>
            <a:r>
              <a:rPr lang="en-US" baseline="0" dirty="0" smtClean="0"/>
              <a:t>) have to be before </a:t>
            </a:r>
            <a:r>
              <a:rPr lang="en-US" baseline="0" dirty="0" err="1" smtClean="0"/>
              <a:t>ts(b</a:t>
            </a:r>
            <a:r>
              <a:rPr lang="en-US" baseline="0" dirty="0" smtClean="0"/>
              <a:t>)?  If concurrent, both just need to agree  (tie break via some other thing (processor ID)?)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00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78F28-420F-4BA3-94BA-70586D1ECC9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bmsmusings.blogspot.com/2010/04/problems-with-cap-and-yahoos-little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 smtClean="0"/>
              <a:t>Strong Consistency &amp; CAP Theorem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Distributed Systems</a:t>
            </a:r>
          </a:p>
          <a:p>
            <a:r>
              <a:rPr lang="en-US" sz="3000" dirty="0" smtClean="0"/>
              <a:t>Lecture </a:t>
            </a:r>
            <a:r>
              <a:rPr lang="en-US" sz="3000" dirty="0" smtClean="0"/>
              <a:t>15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0"/>
            <a:ext cx="8793804" cy="331176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err="1" smtClean="0"/>
              <a:t>Linearizability</a:t>
            </a:r>
            <a:r>
              <a:rPr lang="en-US" sz="2800" dirty="0" smtClean="0"/>
              <a:t> </a:t>
            </a:r>
            <a:r>
              <a:rPr lang="en-US" sz="2200" dirty="0"/>
              <a:t>(</a:t>
            </a:r>
            <a:r>
              <a:rPr lang="en-US" sz="2200" dirty="0" err="1"/>
              <a:t>Herlihy</a:t>
            </a:r>
            <a:r>
              <a:rPr lang="en-US" sz="2200" dirty="0"/>
              <a:t> and Wang 1991</a:t>
            </a:r>
            <a:r>
              <a:rPr lang="en-US" sz="2200" dirty="0" smtClean="0"/>
              <a:t>)</a:t>
            </a:r>
            <a:endParaRPr lang="en-US" sz="2800" dirty="0" smtClean="0"/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All servers execute all ops in </a:t>
            </a:r>
            <a:r>
              <a:rPr lang="en-US" sz="2300" i="1" dirty="0" smtClean="0"/>
              <a:t>some</a:t>
            </a:r>
            <a:r>
              <a:rPr lang="en-US" sz="2300" dirty="0" smtClean="0"/>
              <a:t> identical sequential order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Global ordering preserves each client’s own local ordering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Global ordering preserves real-time guarantee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300" i="1" dirty="0" smtClean="0"/>
              <a:t>As if </a:t>
            </a:r>
            <a:r>
              <a:rPr lang="en-US" sz="2300" dirty="0" smtClean="0"/>
              <a:t>all </a:t>
            </a:r>
            <a:r>
              <a:rPr lang="en-US" sz="2300" dirty="0" smtClean="0"/>
              <a:t>ops receive global time-stamp using a sync’d clock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If ts</a:t>
            </a:r>
            <a:r>
              <a:rPr lang="en-US" sz="2300" baseline="-25000" dirty="0" smtClean="0"/>
              <a:t>op1</a:t>
            </a:r>
            <a:r>
              <a:rPr lang="en-US" sz="2300" dirty="0" smtClean="0"/>
              <a:t>(x</a:t>
            </a:r>
            <a:r>
              <a:rPr lang="en-US" sz="2300" dirty="0"/>
              <a:t>) &lt; ts</a:t>
            </a:r>
            <a:r>
              <a:rPr lang="en-US" sz="2300" baseline="-25000" dirty="0"/>
              <a:t>op2</a:t>
            </a:r>
            <a:r>
              <a:rPr lang="en-US" sz="2300" dirty="0"/>
              <a:t>(y), OP1(x) </a:t>
            </a:r>
            <a:r>
              <a:rPr lang="en-US" sz="2300" dirty="0" smtClean="0"/>
              <a:t>precedes </a:t>
            </a:r>
            <a:r>
              <a:rPr lang="en-US" sz="2300" dirty="0"/>
              <a:t>OP2(y) in </a:t>
            </a:r>
            <a:r>
              <a:rPr lang="en-US" sz="2300" dirty="0" smtClean="0"/>
              <a:t>sequence</a:t>
            </a:r>
            <a:endParaRPr lang="en-US" sz="2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consistency = </a:t>
            </a:r>
            <a:r>
              <a:rPr lang="en-US" dirty="0" err="1" smtClean="0"/>
              <a:t>linearizability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0196" y="4978142"/>
            <a:ext cx="8793804" cy="174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Once write completes, all later reads (by wall-clock start time) should return value of that write or value of later write.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Once read returns particular value, all later reads should return that value or value of later write.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9125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3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Intuition:  Real-time ordering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504142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Arrow Connector 40"/>
          <p:cNvCxnSpPr/>
          <p:nvPr/>
        </p:nvCxnSpPr>
        <p:spPr>
          <a:xfrm>
            <a:off x="5100865" y="4785810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872692" cy="2833170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flipH="1">
            <a:off x="2849671" y="4269488"/>
            <a:ext cx="1592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committed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709413" y="2917669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906171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76800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65302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494585" y="2865302"/>
            <a:ext cx="432438" cy="1844172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573227" y="2829332"/>
            <a:ext cx="452435" cy="1836600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flipH="1">
            <a:off x="6778847" y="3671822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 flipH="1">
            <a:off x="5599230" y="4281992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 bwMode="auto">
          <a:xfrm>
            <a:off x="350196" y="4978142"/>
            <a:ext cx="8793804" cy="174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Once write completes, all later reads (by wall-clock start time) should return value of that write or value of later write.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Once read returns particular value, all later reads should return that value or value of later write.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85929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1"/>
            <a:ext cx="8793804" cy="1620864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/>
              <a:t>Sequential = </a:t>
            </a:r>
            <a:r>
              <a:rPr lang="en-US" sz="2800" dirty="0" err="1" smtClean="0"/>
              <a:t>Linearizability</a:t>
            </a:r>
            <a:r>
              <a:rPr lang="en-US" sz="2800" dirty="0" smtClean="0"/>
              <a:t> – real-time ordering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All servers execute all ops in </a:t>
            </a:r>
            <a:r>
              <a:rPr lang="en-US" sz="2300" i="1" dirty="0" smtClean="0"/>
              <a:t>some</a:t>
            </a:r>
            <a:r>
              <a:rPr lang="en-US" sz="2300" dirty="0" smtClean="0"/>
              <a:t> identical sequential order 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300" dirty="0" smtClean="0"/>
              <a:t>Global ordering preserves each client’s own local ordering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235865" cy="1066800"/>
          </a:xfrm>
        </p:spPr>
        <p:txBody>
          <a:bodyPr/>
          <a:lstStyle/>
          <a:p>
            <a:r>
              <a:rPr lang="en-US" dirty="0" smtClean="0"/>
              <a:t>Weaker: Sequential consistency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0195" y="3642102"/>
            <a:ext cx="8793805" cy="30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b="0" dirty="0" smtClean="0"/>
              <a:t>With concurrent ops, “reordering” of ops (</a:t>
            </a:r>
            <a:r>
              <a:rPr lang="en-US" sz="2400" b="0" dirty="0" err="1" smtClean="0"/>
              <a:t>w.r.t</a:t>
            </a:r>
            <a:r>
              <a:rPr lang="en-US" sz="2400" b="0" dirty="0" smtClean="0"/>
              <a:t>. real-time ordering) acceptable, but all servers must see same order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200" b="0" dirty="0" smtClean="0"/>
              <a:t>e.g.,	</a:t>
            </a:r>
            <a:r>
              <a:rPr lang="en-US" sz="2200" b="0" dirty="0" err="1" smtClean="0"/>
              <a:t>linearizability</a:t>
            </a:r>
            <a:r>
              <a:rPr lang="en-US" sz="2200" b="0" smtClean="0"/>
              <a:t> </a:t>
            </a:r>
            <a:r>
              <a:rPr lang="en-US" sz="2200" b="0" dirty="0" smtClean="0"/>
              <a:t>cares about </a:t>
            </a:r>
            <a:r>
              <a:rPr lang="en-US" sz="2200" b="0" dirty="0" smtClean="0">
                <a:solidFill>
                  <a:srgbClr val="FF0000"/>
                </a:solidFill>
              </a:rPr>
              <a:t>time</a:t>
            </a:r>
            <a:r>
              <a:rPr lang="en-US" sz="2200" b="0" dirty="0" smtClean="0"/>
              <a:t>											sequential consistency cares about </a:t>
            </a:r>
            <a:r>
              <a:rPr lang="en-US" sz="2200" b="0" dirty="0" smtClean="0">
                <a:solidFill>
                  <a:srgbClr val="FF0000"/>
                </a:solidFill>
              </a:rPr>
              <a:t>program order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endParaRPr 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38194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2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Sequential Consistency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>
            <a:off x="6786977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671476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100865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flipH="1">
            <a:off x="5697480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981489" cy="3280876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375678" y="5641592"/>
            <a:ext cx="8392644" cy="80542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600" dirty="0" smtClean="0"/>
              <a:t>In example, system orders read(A) before write(A,1)</a:t>
            </a:r>
          </a:p>
        </p:txBody>
      </p:sp>
      <p:sp>
        <p:nvSpPr>
          <p:cNvPr id="29" name="TextBox 28"/>
          <p:cNvSpPr txBox="1"/>
          <p:nvPr/>
        </p:nvSpPr>
        <p:spPr>
          <a:xfrm flipH="1">
            <a:off x="6935153" y="4116233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0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2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Valid Sequential Consistency?</a:t>
            </a:r>
            <a:endParaRPr lang="en-US" sz="4000" dirty="0"/>
          </a:p>
        </p:txBody>
      </p:sp>
      <p:pic>
        <p:nvPicPr>
          <p:cNvPr id="38919" name="Picture 4"/>
          <p:cNvPicPr>
            <a:picLocks noChangeAspect="1" noChangeArrowheads="1"/>
          </p:cNvPicPr>
          <p:nvPr/>
        </p:nvPicPr>
        <p:blipFill>
          <a:blip r:embed="rId3"/>
          <a:srcRect l="20738" t="47885" r="19241" b="42447"/>
          <a:stretch>
            <a:fillRect/>
          </a:stretch>
        </p:blipFill>
        <p:spPr bwMode="auto">
          <a:xfrm>
            <a:off x="0" y="1303739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146"/>
          <p:cNvSpPr>
            <a:spLocks noChangeArrowheads="1"/>
          </p:cNvSpPr>
          <p:nvPr/>
        </p:nvSpPr>
        <p:spPr bwMode="auto">
          <a:xfrm>
            <a:off x="1295400" y="3166698"/>
            <a:ext cx="1981200" cy="804041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9000" dirty="0" smtClean="0">
                <a:solidFill>
                  <a:srgbClr val="008000"/>
                </a:solidFill>
                <a:latin typeface="Comic Sans MS" pitchFamily="66" charset="0"/>
                <a:sym typeface="Wingdings"/>
              </a:rPr>
              <a:t></a:t>
            </a:r>
            <a:endParaRPr lang="en-US" sz="9000" b="1" dirty="0" smtClean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10" name="Rounded Rectangle 146"/>
          <p:cNvSpPr>
            <a:spLocks noChangeArrowheads="1"/>
          </p:cNvSpPr>
          <p:nvPr/>
        </p:nvSpPr>
        <p:spPr bwMode="auto">
          <a:xfrm>
            <a:off x="6107723" y="2861898"/>
            <a:ext cx="2296886" cy="1108841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9000" dirty="0" err="1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US" sz="90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87644" y="4055390"/>
            <a:ext cx="8327756" cy="2802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charset="0"/>
              <a:buChar char="•"/>
              <a:tabLst/>
              <a:defRPr/>
            </a:pPr>
            <a:r>
              <a:rPr lang="en-US" sz="2600" b="0" dirty="0" smtClean="0">
                <a:latin typeface="Calibri"/>
                <a:cs typeface="Calibri"/>
              </a:rPr>
              <a:t>Why?  Because P3 and P4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t>don’t agree on order of ops. Doesn’t matter when events took place on diff machine, as long as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t>proc’s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</a:rPr>
              <a:t> AGREE on order.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What if P1 did both W(x)a and W(x)b? </a:t>
            </a:r>
          </a:p>
          <a:p>
            <a:pPr marL="914400" lvl="1" indent="-457200" algn="l" fontAlgn="auto"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.HelveticaNeueDeskInterface-Regular" charset="-120"/>
              <a:buChar char="-"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Neither valid, as (a) doesn’t preserve local ordering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272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6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084" y="2936631"/>
            <a:ext cx="291137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2PC / Consensus</a:t>
            </a: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Paxos</a:t>
            </a:r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/ Raft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97900" y="2936631"/>
            <a:ext cx="359906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Eventual consistency</a:t>
            </a: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Dynamo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53080" y="1684619"/>
            <a:ext cx="6237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Tradeoffs are fundamental?</a:t>
            </a:r>
          </a:p>
        </p:txBody>
      </p:sp>
      <p:sp>
        <p:nvSpPr>
          <p:cNvPr id="10" name="Left-Right Arrow 9"/>
          <p:cNvSpPr/>
          <p:nvPr/>
        </p:nvSpPr>
        <p:spPr>
          <a:xfrm>
            <a:off x="1133823" y="3501662"/>
            <a:ext cx="6876355" cy="562708"/>
          </a:xfrm>
          <a:prstGeom prst="leftRightArrow">
            <a:avLst>
              <a:gd name="adj1" fmla="val 50000"/>
              <a:gd name="adj2" fmla="val 75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10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2615"/>
            <a:ext cx="8839200" cy="527538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From keynote lecture by Eric Brewer (2000)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History:  Eric started </a:t>
            </a:r>
            <a:r>
              <a:rPr lang="en-US" sz="2400" dirty="0" err="1" smtClean="0"/>
              <a:t>Inktomi</a:t>
            </a:r>
            <a:r>
              <a:rPr lang="en-US" sz="2400" dirty="0" smtClean="0"/>
              <a:t>, early Internet search site based around “commodity” clusters of computers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Using CAP to justify “BASE” model:  </a:t>
            </a:r>
            <a:r>
              <a:rPr lang="en-US" sz="2400" dirty="0"/>
              <a:t>Basically Available, Soft-state services with Eventual </a:t>
            </a:r>
            <a:r>
              <a:rPr lang="en-US" sz="2400" dirty="0" smtClean="0"/>
              <a:t>consistency</a:t>
            </a:r>
          </a:p>
          <a:p>
            <a:r>
              <a:rPr lang="en-US" sz="2800" dirty="0" smtClean="0"/>
              <a:t>Popular interpretation: 2-out-of-3</a:t>
            </a:r>
          </a:p>
          <a:p>
            <a:pPr lvl="1"/>
            <a:r>
              <a:rPr lang="en-US" sz="2400" dirty="0" smtClean="0"/>
              <a:t>Consistency (</a:t>
            </a:r>
            <a:r>
              <a:rPr lang="en-US" sz="2400" dirty="0" err="1" smtClean="0"/>
              <a:t>Linearizability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Availability</a:t>
            </a:r>
          </a:p>
          <a:p>
            <a:pPr lvl="1">
              <a:spcAft>
                <a:spcPts val="1800"/>
              </a:spcAft>
            </a:pPr>
            <a:r>
              <a:rPr lang="en-US" sz="2400" dirty="0" smtClean="0"/>
              <a:t>Partition Tolerance:  </a:t>
            </a:r>
            <a:r>
              <a:rPr lang="en-US" sz="2400" dirty="0"/>
              <a:t>A</a:t>
            </a:r>
            <a:r>
              <a:rPr lang="en-US" sz="2400" dirty="0" smtClean="0"/>
              <a:t>rbitrary crash/network failures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52DDF-CCE5-9644-9AF3-BFB84D893AE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5980" y="16215"/>
            <a:ext cx="8958020" cy="1066800"/>
          </a:xfrm>
        </p:spPr>
        <p:txBody>
          <a:bodyPr/>
          <a:lstStyle/>
          <a:p>
            <a:r>
              <a:rPr lang="en-US" sz="3600" dirty="0" smtClean="0"/>
              <a:t>“CAP” </a:t>
            </a:r>
            <a:r>
              <a:rPr lang="en-US" sz="3600" dirty="0" err="1" smtClean="0"/>
              <a:t>Conjection</a:t>
            </a:r>
            <a:r>
              <a:rPr lang="en-US" sz="3600" dirty="0" smtClean="0"/>
              <a:t> for Distributed Systems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476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71" y="6240603"/>
            <a:ext cx="7164364" cy="85131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/>
              <a:t>Gilbert, Seth, and Nancy Lynch. "Brewer's conjecture and  the feasibility of consistent, available, partition-tolerant web services." ACM SIGACT News 33.2 (2002): 51-59.</a:t>
            </a:r>
          </a:p>
          <a:p>
            <a:pPr>
              <a:lnSpc>
                <a:spcPct val="120000"/>
              </a:lnSpc>
            </a:pP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Theorem: Proof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318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stCxn id="9" idx="0"/>
            <a:endCxn id="7" idx="2"/>
          </p:cNvCxnSpPr>
          <p:nvPr/>
        </p:nvCxnSpPr>
        <p:spPr>
          <a:xfrm flipV="1">
            <a:off x="5878315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10" idx="0"/>
          </p:cNvCxnSpPr>
          <p:nvPr/>
        </p:nvCxnSpPr>
        <p:spPr>
          <a:xfrm>
            <a:off x="2951719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35703" y="3103169"/>
            <a:ext cx="20297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onsistent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401519" y="1553337"/>
            <a:ext cx="0" cy="2057768"/>
          </a:xfrm>
          <a:prstGeom prst="line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17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Theorem: Proof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stCxn id="9" idx="0"/>
            <a:endCxn id="7" idx="2"/>
          </p:cNvCxnSpPr>
          <p:nvPr/>
        </p:nvCxnSpPr>
        <p:spPr>
          <a:xfrm flipV="1">
            <a:off x="5878315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49518" y="3103169"/>
            <a:ext cx="18020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available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401519" y="1553337"/>
            <a:ext cx="0" cy="2057768"/>
          </a:xfrm>
          <a:prstGeom prst="line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4448013" y="2371240"/>
            <a:ext cx="1005840" cy="241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Content Placeholder 1"/>
          <p:cNvSpPr txBox="1">
            <a:spLocks/>
          </p:cNvSpPr>
          <p:nvPr/>
        </p:nvSpPr>
        <p:spPr bwMode="auto">
          <a:xfrm>
            <a:off x="129571" y="6240603"/>
            <a:ext cx="7164364" cy="85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itchFamily="-1" charset="0"/>
              <a:buNone/>
            </a:pPr>
            <a:r>
              <a:rPr lang="en-US" sz="1400" b="0" smtClean="0"/>
              <a:t>Gilbert, Seth, and Nancy Lynch. "Brewer's conjecture and  the feasibility of consistent, available, partition-tolerant web services." ACM SIGACT News 33.2 (2002): 51-59.</a:t>
            </a:r>
          </a:p>
          <a:p>
            <a:pPr>
              <a:lnSpc>
                <a:spcPct val="120000"/>
              </a:lnSpc>
            </a:pP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68286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Theorem: Proof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5909311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29668" y="3103169"/>
            <a:ext cx="16417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artition</a:t>
            </a:r>
          </a:p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tolerant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317479" y="23116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326536" y="24795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736246" y="2863402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Content Placeholder 1"/>
          <p:cNvSpPr>
            <a:spLocks noGrp="1"/>
          </p:cNvSpPr>
          <p:nvPr>
            <p:ph idx="1"/>
          </p:nvPr>
        </p:nvSpPr>
        <p:spPr>
          <a:xfrm>
            <a:off x="129571" y="6240603"/>
            <a:ext cx="7164364" cy="85131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400" dirty="0"/>
              <a:t>Gilbert, Seth, and Nancy Lynch. "Brewer's conjecture and  the feasibility of consistent, available, partition-tolerant web services." ACM SIGACT News 33.2 (2002): 51-59.</a:t>
            </a:r>
          </a:p>
          <a:p>
            <a:pPr>
              <a:lnSpc>
                <a:spcPct val="12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96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084" y="2936631"/>
            <a:ext cx="291137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2PC / Consensus</a:t>
            </a: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Paxos</a:t>
            </a:r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/ Raft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97900" y="2936631"/>
            <a:ext cx="359906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Eventual consistency</a:t>
            </a: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Dynamo</a:t>
            </a:r>
          </a:p>
        </p:txBody>
      </p:sp>
      <p:sp>
        <p:nvSpPr>
          <p:cNvPr id="10" name="Left-Right Arrow 9"/>
          <p:cNvSpPr/>
          <p:nvPr/>
        </p:nvSpPr>
        <p:spPr>
          <a:xfrm>
            <a:off x="1133823" y="3501662"/>
            <a:ext cx="6876355" cy="562708"/>
          </a:xfrm>
          <a:prstGeom prst="leftRightArrow">
            <a:avLst>
              <a:gd name="adj1" fmla="val 50000"/>
              <a:gd name="adj2" fmla="val 75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5471" y="1684619"/>
            <a:ext cx="4673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Consistency models</a:t>
            </a:r>
          </a:p>
        </p:txBody>
      </p:sp>
    </p:spTree>
    <p:extLst>
      <p:ext uri="{BB962C8B-B14F-4D97-AF65-F5344CB8AC3E}">
        <p14:creationId xmlns:p14="http://schemas.microsoft.com/office/powerpoint/2010/main" val="178814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Theorem:  AP or CP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585959" y="2069890"/>
            <a:ext cx="3658116" cy="731520"/>
            <a:chOff x="2560458" y="2100887"/>
            <a:chExt cx="3658116" cy="731520"/>
          </a:xfrm>
        </p:grpSpPr>
        <p:sp>
          <p:nvSpPr>
            <p:cNvPr id="5" name="Rounded Rectangle 4"/>
            <p:cNvSpPr/>
            <p:nvPr/>
          </p:nvSpPr>
          <p:spPr>
            <a:xfrm>
              <a:off x="2560458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87054" y="2100887"/>
              <a:ext cx="731520" cy="73152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9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14" y="448214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5909311" y="2801410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29668" y="3103169"/>
            <a:ext cx="16417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</a:t>
            </a:r>
          </a:p>
          <a:p>
            <a:r>
              <a:rPr lang="en-US" sz="3200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artition</a:t>
            </a:r>
          </a:p>
          <a:p>
            <a:r>
              <a:rPr lang="en-US" sz="3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tolerant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317479" y="23116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326536" y="2479564"/>
            <a:ext cx="2136374" cy="0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736246" y="2863402"/>
            <a:ext cx="0" cy="168073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45062" y="3540315"/>
            <a:ext cx="4802716" cy="2039076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dirty="0" smtClean="0"/>
              <a:t>Criticism: It’s not 2-out-of-3</a:t>
            </a:r>
          </a:p>
          <a:p>
            <a:pPr>
              <a:spcBef>
                <a:spcPts val="800"/>
              </a:spcBef>
            </a:pPr>
            <a:r>
              <a:rPr lang="en-US" sz="2800" dirty="0"/>
              <a:t>C</a:t>
            </a:r>
            <a:r>
              <a:rPr lang="en-US" sz="2800" dirty="0" smtClean="0"/>
              <a:t>an’t “choose” no partitions </a:t>
            </a:r>
          </a:p>
          <a:p>
            <a:pPr>
              <a:spcBef>
                <a:spcPts val="800"/>
              </a:spcBef>
            </a:pPr>
            <a:r>
              <a:rPr lang="en-US" sz="2800" dirty="0" smtClean="0"/>
              <a:t>So:  AP or CP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24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tradeoffs L vs.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Low-latency:  Speak to fewer than quorum of nodes?</a:t>
            </a:r>
          </a:p>
          <a:p>
            <a:pPr lvl="1"/>
            <a:r>
              <a:rPr lang="en-US" sz="2600" dirty="0" smtClean="0"/>
              <a:t>2PC: </a:t>
            </a:r>
            <a:r>
              <a:rPr lang="en-US" sz="2400" dirty="0" smtClean="0"/>
              <a:t> 		write </a:t>
            </a:r>
            <a:r>
              <a:rPr lang="en-US" sz="2400" dirty="0"/>
              <a:t>N, read </a:t>
            </a:r>
            <a:r>
              <a:rPr lang="en-US" sz="2400" dirty="0" smtClean="0"/>
              <a:t>1</a:t>
            </a:r>
          </a:p>
          <a:p>
            <a:pPr lvl="1"/>
            <a:r>
              <a:rPr lang="en-US" sz="2400" dirty="0" smtClean="0"/>
              <a:t>RAFT</a:t>
            </a:r>
            <a:r>
              <a:rPr lang="en-US" sz="2400" dirty="0"/>
              <a:t>:  </a:t>
            </a:r>
            <a:r>
              <a:rPr lang="en-US" sz="2400" dirty="0" smtClean="0"/>
              <a:t>		write </a:t>
            </a:r>
            <a:r>
              <a:rPr lang="en-US" sz="2400" dirty="0"/>
              <a:t>⌊N/2⌋ + 1, </a:t>
            </a:r>
            <a:r>
              <a:rPr lang="en-US" sz="2400" dirty="0" smtClean="0"/>
              <a:t> read </a:t>
            </a:r>
            <a:r>
              <a:rPr lang="en-US" sz="2400" dirty="0"/>
              <a:t>⌊N/2⌋ + </a:t>
            </a:r>
            <a:r>
              <a:rPr lang="en-US" sz="2400" dirty="0" smtClean="0"/>
              <a:t>1</a:t>
            </a:r>
            <a:endParaRPr lang="en-US" sz="3600" dirty="0"/>
          </a:p>
          <a:p>
            <a:pPr lvl="1"/>
            <a:r>
              <a:rPr lang="en-US" sz="2600" dirty="0" smtClean="0"/>
              <a:t>General:  	|W| + |R| &gt; N</a:t>
            </a:r>
          </a:p>
          <a:p>
            <a:pPr lvl="1"/>
            <a:endParaRPr lang="en-US" sz="2600" dirty="0" smtClean="0"/>
          </a:p>
          <a:p>
            <a:r>
              <a:rPr lang="en-US" sz="3000" dirty="0" smtClean="0"/>
              <a:t>L and C are fundamentally at odds</a:t>
            </a:r>
          </a:p>
          <a:p>
            <a:pPr lvl="1"/>
            <a:r>
              <a:rPr lang="en-US" sz="2400" dirty="0" smtClean="0"/>
              <a:t>“C” = </a:t>
            </a:r>
            <a:r>
              <a:rPr lang="en-US" sz="2400" dirty="0" err="1"/>
              <a:t>l</a:t>
            </a:r>
            <a:r>
              <a:rPr lang="en-US" sz="2400" dirty="0" err="1" smtClean="0"/>
              <a:t>inearizability</a:t>
            </a:r>
            <a:r>
              <a:rPr lang="en-US" sz="2400" dirty="0" smtClean="0"/>
              <a:t>, sequential, </a:t>
            </a:r>
            <a:r>
              <a:rPr lang="en-US" sz="2400" dirty="0" err="1" smtClean="0"/>
              <a:t>serializability</a:t>
            </a:r>
            <a:r>
              <a:rPr lang="en-US" sz="2400" dirty="0" smtClean="0"/>
              <a:t> (more later)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52DDF-CCE5-9644-9AF3-BFB84D893AE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5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PACELC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534400" cy="5318125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 smtClean="0"/>
              <a:t>If there is a partition  (P):</a:t>
            </a:r>
          </a:p>
          <a:p>
            <a:pPr lvl="1"/>
            <a:r>
              <a:rPr lang="en-US" sz="2400" dirty="0" smtClean="0"/>
              <a:t>How does system tradeoff  A and C?</a:t>
            </a:r>
          </a:p>
          <a:p>
            <a:pPr>
              <a:spcBef>
                <a:spcPts val="800"/>
              </a:spcBef>
            </a:pPr>
            <a:r>
              <a:rPr lang="en-US" sz="2800" dirty="0" smtClean="0"/>
              <a:t>Else (no partition)</a:t>
            </a:r>
          </a:p>
          <a:p>
            <a:pPr lvl="1"/>
            <a:r>
              <a:rPr lang="en-US" sz="2400" dirty="0" smtClean="0"/>
              <a:t>How does system tradeoff  L and C?</a:t>
            </a:r>
          </a:p>
          <a:p>
            <a:pPr>
              <a:spcBef>
                <a:spcPts val="4000"/>
              </a:spcBef>
            </a:pPr>
            <a:r>
              <a:rPr lang="en-US" sz="2800" dirty="0" smtClean="0"/>
              <a:t>Is there a useful system that switches?</a:t>
            </a:r>
          </a:p>
          <a:p>
            <a:pPr lvl="1"/>
            <a:r>
              <a:rPr lang="en-US" sz="2400" dirty="0" smtClean="0"/>
              <a:t>Dynamo:  PA/EL</a:t>
            </a:r>
          </a:p>
          <a:p>
            <a:pPr lvl="1"/>
            <a:r>
              <a:rPr lang="en-US" sz="2400" dirty="0" smtClean="0"/>
              <a:t>“ACID” </a:t>
            </a:r>
            <a:r>
              <a:rPr lang="en-US" sz="2400" dirty="0" err="1" smtClean="0"/>
              <a:t>dbs</a:t>
            </a:r>
            <a:r>
              <a:rPr lang="en-US" sz="2400" dirty="0" smtClean="0"/>
              <a:t>:  PC/EC</a:t>
            </a:r>
            <a:endParaRPr lang="en-US" sz="2000" dirty="0"/>
          </a:p>
          <a:p>
            <a:pPr marL="57150" indent="0">
              <a:buNone/>
            </a:pPr>
            <a:r>
              <a:rPr lang="en-US" sz="1800" dirty="0">
                <a:hlinkClick r:id="rId2"/>
              </a:rPr>
              <a:t>http://dbmsmusings.blogspot.com/2010/04/problems-with-cap-and-yahoos-little.html</a:t>
            </a:r>
            <a:endParaRPr lang="en-US" sz="1800" dirty="0"/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52DDF-CCE5-9644-9AF3-BFB84D893AE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8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45761"/>
            <a:ext cx="7772400" cy="116647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More </a:t>
            </a:r>
            <a:r>
              <a:rPr lang="en-US" dirty="0" err="1" smtClean="0"/>
              <a:t>linearizable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replication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123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978" y="1591128"/>
            <a:ext cx="8613207" cy="2834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replication</a:t>
            </a:r>
            <a:endParaRPr lang="en-US" dirty="0"/>
          </a:p>
        </p:txBody>
      </p:sp>
      <p:sp>
        <p:nvSpPr>
          <p:cNvPr id="132" name="Content Placeholder 1"/>
          <p:cNvSpPr txBox="1">
            <a:spLocks/>
          </p:cNvSpPr>
          <p:nvPr/>
        </p:nvSpPr>
        <p:spPr bwMode="auto">
          <a:xfrm>
            <a:off x="777642" y="4983480"/>
            <a:ext cx="8179748" cy="138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dirty="0" smtClean="0"/>
              <a:t>Writes to head, which orders all writes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dirty="0" smtClean="0"/>
              <a:t>When write reaches tail, implicitly committed rest of chain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dirty="0" smtClean="0"/>
              <a:t>Reads to tail, which orders reads </a:t>
            </a:r>
            <a:r>
              <a:rPr lang="en-US" sz="2400" b="0" dirty="0" err="1" smtClean="0"/>
              <a:t>w.r.t</a:t>
            </a:r>
            <a:r>
              <a:rPr lang="en-US" sz="2400" b="0" dirty="0" smtClean="0"/>
              <a:t>. committed writes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547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332" y="1584578"/>
            <a:ext cx="8306154" cy="283464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5176" y="16215"/>
            <a:ext cx="8878824" cy="1066800"/>
          </a:xfrm>
        </p:spPr>
        <p:txBody>
          <a:bodyPr/>
          <a:lstStyle/>
          <a:p>
            <a:r>
              <a:rPr lang="en-US" sz="3800" dirty="0"/>
              <a:t>Chain replication for read-heavy </a:t>
            </a:r>
            <a:r>
              <a:rPr lang="en-US" sz="3600" dirty="0"/>
              <a:t>(CRAQ)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777240" y="4983480"/>
            <a:ext cx="8179748" cy="113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US" sz="2400" b="0" dirty="0" smtClean="0"/>
              <a:t>Goal:  If all replicas have same version, read from any one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b="0" dirty="0" smtClean="0"/>
              <a:t>Challenge:  They need to </a:t>
            </a:r>
            <a:r>
              <a:rPr lang="en-US" sz="2400" b="0" i="1" dirty="0" smtClean="0"/>
              <a:t>know</a:t>
            </a:r>
            <a:r>
              <a:rPr lang="en-US" sz="2400" b="0" dirty="0" smtClean="0"/>
              <a:t> they have correct version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38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16215"/>
            <a:ext cx="8882743" cy="1066800"/>
          </a:xfrm>
        </p:spPr>
        <p:txBody>
          <a:bodyPr/>
          <a:lstStyle/>
          <a:p>
            <a:r>
              <a:rPr lang="en-US" sz="3800" dirty="0" smtClean="0"/>
              <a:t>Chain replication for read-heavy </a:t>
            </a:r>
            <a:r>
              <a:rPr lang="en-US" sz="3600" dirty="0" smtClean="0"/>
              <a:t>(CRAQ)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317" y="1603828"/>
            <a:ext cx="8949503" cy="28346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80522" y="1577417"/>
            <a:ext cx="3881535" cy="1148706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 rot="2247236">
            <a:off x="6366032" y="2419059"/>
            <a:ext cx="838854" cy="590196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95526" y="2593365"/>
            <a:ext cx="359327" cy="427783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 rot="19311572">
            <a:off x="3867711" y="2472192"/>
            <a:ext cx="879997" cy="472462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 rot="1246163">
            <a:off x="3605352" y="2653013"/>
            <a:ext cx="424746" cy="174091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 rot="10955020" flipV="1">
            <a:off x="3367892" y="2547515"/>
            <a:ext cx="213317" cy="194464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 bwMode="auto">
          <a:xfrm>
            <a:off x="777240" y="4983480"/>
            <a:ext cx="8049519" cy="161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400" b="0" dirty="0" smtClean="0"/>
              <a:t>Replicas maintain multiple versions of objects while “dirty”, i.e., contain uncommitted writes</a:t>
            </a:r>
          </a:p>
          <a:p>
            <a:pPr>
              <a:spcBef>
                <a:spcPts val="800"/>
              </a:spcBef>
            </a:pPr>
            <a:r>
              <a:rPr lang="en-US" sz="2400" b="0" dirty="0" smtClean="0"/>
              <a:t>Commitment sent “up” chain after reaches tail</a:t>
            </a:r>
          </a:p>
          <a:p>
            <a:pPr>
              <a:spcBef>
                <a:spcPts val="800"/>
              </a:spcBef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10449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176" y="16215"/>
            <a:ext cx="8878824" cy="1066800"/>
          </a:xfrm>
        </p:spPr>
        <p:txBody>
          <a:bodyPr/>
          <a:lstStyle/>
          <a:p>
            <a:r>
              <a:rPr lang="en-US" sz="3800" dirty="0"/>
              <a:t>Chain replication for read-heavy </a:t>
            </a:r>
            <a:r>
              <a:rPr lang="en-US" sz="3600" dirty="0"/>
              <a:t>(CRAQ)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317" y="1603828"/>
            <a:ext cx="8949503" cy="2834640"/>
          </a:xfrm>
          <a:prstGeom prst="rect">
            <a:avLst/>
          </a:prstGeom>
        </p:spPr>
      </p:pic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777240" y="4983480"/>
            <a:ext cx="8049519" cy="161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400" b="0" dirty="0" smtClean="0"/>
              <a:t>Read to dirty object must check with tail for proper version</a:t>
            </a:r>
          </a:p>
          <a:p>
            <a:pPr>
              <a:spcBef>
                <a:spcPts val="800"/>
              </a:spcBef>
            </a:pPr>
            <a:r>
              <a:rPr lang="en-US" sz="2400" b="0" dirty="0" smtClean="0"/>
              <a:t>This orders read with respect to global order, regardless of replica that handles</a:t>
            </a:r>
          </a:p>
          <a:p>
            <a:pPr>
              <a:spcBef>
                <a:spcPts val="800"/>
              </a:spcBef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37045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Performance: CR vs. CRAQ</a:t>
            </a:r>
            <a:endParaRPr lang="en-US" dirty="0"/>
          </a:p>
        </p:txBody>
      </p:sp>
      <p:pic>
        <p:nvPicPr>
          <p:cNvPr id="5" name="Picture 3" descr="5k_cr3_craq3_craq7_reads_as_writes_increase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6" t="12843" r="4286" b="3067"/>
          <a:stretch>
            <a:fillRect/>
          </a:stretch>
        </p:blipFill>
        <p:spPr bwMode="auto">
          <a:xfrm>
            <a:off x="479683" y="1420075"/>
            <a:ext cx="7768578" cy="4546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1541015" y="1655951"/>
            <a:ext cx="720726" cy="3115366"/>
            <a:chOff x="1398631" y="1201468"/>
            <a:chExt cx="720625" cy="4048264"/>
          </a:xfrm>
        </p:grpSpPr>
        <p:sp>
          <p:nvSpPr>
            <p:cNvPr id="7" name="Rounded Rectangle 6"/>
            <p:cNvSpPr>
              <a:spLocks noChangeArrowheads="1"/>
            </p:cNvSpPr>
            <p:nvPr/>
          </p:nvSpPr>
          <p:spPr bwMode="auto">
            <a:xfrm>
              <a:off x="1861073" y="1312433"/>
              <a:ext cx="258183" cy="3937299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/>
            <a:lstStyle>
              <a:lvl1pPr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98631" y="4748731"/>
              <a:ext cx="538087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Tahoma" charset="0"/>
                </a:rPr>
                <a:t>1x-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98631" y="3569622"/>
              <a:ext cx="538087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Tahoma" charset="0"/>
                </a:rPr>
                <a:t>3x-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17012" y="1201468"/>
              <a:ext cx="538088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algn="ctr"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r>
                <a:rPr lang="en-US" altLang="en-US" sz="2000">
                  <a:latin typeface="Tahoma" charset="0"/>
                </a:rPr>
                <a:t>7x-</a:t>
              </a:r>
            </a:p>
          </p:txBody>
        </p:sp>
      </p:grp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7267602" y="2538924"/>
            <a:ext cx="250910" cy="2192039"/>
          </a:xfrm>
          <a:prstGeom prst="roundRect">
            <a:avLst>
              <a:gd name="adj" fmla="val 16667"/>
            </a:avLst>
          </a:prstGeom>
          <a:solidFill>
            <a:srgbClr val="FFFF00">
              <a:alpha val="25098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>
            <a:lvl1pPr algn="ctr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algn="ctr"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rot="10800000" flipV="1">
            <a:off x="2668588" y="3365723"/>
            <a:ext cx="4248150" cy="1588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 type="none" w="med" len="lg"/>
          </a:ln>
          <a:effectLst>
            <a:outerShdw blurRad="50800" dist="25401" dir="2700000" algn="tl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70445" y="6249494"/>
            <a:ext cx="8793804" cy="606549"/>
          </a:xfrm>
        </p:spPr>
        <p:txBody>
          <a:bodyPr>
            <a:normAutofit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van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Renesse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and F. B. Schneider. Chain replication for supporting high throughput and availability.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OSDI 2004.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J. Terrace and M. Freedman.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Object Storage on CRAQ: High-throughput chain replication for read-mostly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workloads. USENIX ATC 2009.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36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226508"/>
            <a:ext cx="7772400" cy="1166478"/>
          </a:xfrm>
        </p:spPr>
        <p:txBody>
          <a:bodyPr/>
          <a:lstStyle/>
          <a:p>
            <a:r>
              <a:rPr lang="en-US" u="sng" smtClean="0"/>
              <a:t>Next </a:t>
            </a:r>
            <a:r>
              <a:rPr lang="en-US" u="sng" dirty="0" err="1"/>
              <a:t>M</a:t>
            </a:r>
            <a:r>
              <a:rPr lang="en-US" u="sng" smtClean="0"/>
              <a:t>onday </a:t>
            </a:r>
            <a:r>
              <a:rPr lang="en-US" u="sng" dirty="0" smtClean="0"/>
              <a:t>lecture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3191412"/>
            <a:ext cx="7772400" cy="14685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Causal Consistency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804" y="4609047"/>
            <a:ext cx="8329987" cy="1916725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/>
              <a:t>Fault-tolerance / durability:  Don’t lose operations</a:t>
            </a:r>
          </a:p>
          <a:p>
            <a:pPr eaLnBrk="1" hangingPunct="1"/>
            <a:r>
              <a:rPr lang="en-US" sz="2800" dirty="0" smtClean="0"/>
              <a:t>Consistency:  </a:t>
            </a:r>
            <a:r>
              <a:rPr lang="en-US" sz="2800" dirty="0"/>
              <a:t>O</a:t>
            </a:r>
            <a:r>
              <a:rPr lang="en-US" sz="2800" dirty="0" smtClean="0"/>
              <a:t>rdering between (visible) operations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in </a:t>
            </a:r>
            <a:r>
              <a:rPr lang="en-US" dirty="0" err="1" smtClean="0"/>
              <a:t>Paxos</a:t>
            </a:r>
            <a:r>
              <a:rPr lang="en-US" dirty="0" smtClean="0"/>
              <a:t>/Raft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37571" y="1748065"/>
            <a:ext cx="6190452" cy="2195931"/>
            <a:chOff x="1001656" y="758284"/>
            <a:chExt cx="7162800" cy="2830454"/>
          </a:xfrm>
        </p:grpSpPr>
        <p:sp>
          <p:nvSpPr>
            <p:cNvPr id="6" name="Rounded Rectangle 5"/>
            <p:cNvSpPr/>
            <p:nvPr/>
          </p:nvSpPr>
          <p:spPr>
            <a:xfrm>
              <a:off x="1001656" y="1683738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306456" y="3207738"/>
              <a:ext cx="1524000" cy="228600"/>
              <a:chOff x="1828800" y="3733800"/>
              <a:chExt cx="1524000" cy="2286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932130" y="2979138"/>
              <a:ext cx="272654" cy="1983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Log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400423" y="2217138"/>
              <a:ext cx="658633" cy="609600"/>
              <a:chOff x="3075167" y="2286000"/>
              <a:chExt cx="658633" cy="60960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9" name="Freeform 18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20" name="Freeform 19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21" name="Freeform 20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4" name="Group 23"/>
            <p:cNvGrpSpPr/>
            <p:nvPr/>
          </p:nvGrpSpPr>
          <p:grpSpPr>
            <a:xfrm>
              <a:off x="1369984" y="2217138"/>
              <a:ext cx="531549" cy="533400"/>
              <a:chOff x="2057400" y="2438400"/>
              <a:chExt cx="379678" cy="381000"/>
            </a:xfrm>
          </p:grpSpPr>
          <p:sp>
            <p:nvSpPr>
              <p:cNvPr id="25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26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27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36979" y="1759938"/>
              <a:ext cx="797559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Consensus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Module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4887" y="1759938"/>
              <a:ext cx="591677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State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Machine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440056" y="1683738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744856" y="3207738"/>
              <a:ext cx="1524000" cy="228600"/>
              <a:chOff x="1828800" y="3733800"/>
              <a:chExt cx="1524000" cy="2286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4370530" y="2979138"/>
              <a:ext cx="272654" cy="1983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Log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838823" y="2217138"/>
              <a:ext cx="658633" cy="609600"/>
              <a:chOff x="3075167" y="2286000"/>
              <a:chExt cx="658633" cy="60960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3" name="Freeform 42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4" name="Freeform 43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5" name="Freeform 44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3808384" y="2217138"/>
              <a:ext cx="531549" cy="533400"/>
              <a:chOff x="2057400" y="2438400"/>
              <a:chExt cx="379678" cy="381000"/>
            </a:xfrm>
          </p:grpSpPr>
          <p:sp>
            <p:nvSpPr>
              <p:cNvPr id="49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50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51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675379" y="1759938"/>
              <a:ext cx="797559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Consensus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Module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73287" y="1759938"/>
              <a:ext cx="591677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State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Machine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878456" y="1683738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6183256" y="3207738"/>
              <a:ext cx="1524000" cy="228600"/>
              <a:chOff x="1828800" y="3733800"/>
              <a:chExt cx="1524000" cy="228600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  <a:latin typeface="Arial" charset="0"/>
                  </a:rPr>
                  <a:t>add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6808930" y="2979138"/>
              <a:ext cx="272654" cy="1983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Log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7277223" y="2217138"/>
              <a:ext cx="658633" cy="609600"/>
              <a:chOff x="3075167" y="2286000"/>
              <a:chExt cx="658633" cy="609600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7" name="Freeform 66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8" name="Freeform 67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9" name="Freeform 68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6246784" y="2217138"/>
              <a:ext cx="531549" cy="533400"/>
              <a:chOff x="2057400" y="2438400"/>
              <a:chExt cx="379678" cy="381000"/>
            </a:xfrm>
          </p:grpSpPr>
          <p:sp>
            <p:nvSpPr>
              <p:cNvPr id="7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7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7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6113779" y="1759938"/>
              <a:ext cx="797559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Consensus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Module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311687" y="1759938"/>
              <a:ext cx="591677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State</a:t>
              </a:r>
              <a:b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 smtClean="0">
                  <a:latin typeface="Arial" charset="0"/>
                  <a:ea typeface="Arial" charset="0"/>
                  <a:cs typeface="Arial" charset="0"/>
                </a:rPr>
                <a:t>Machine</a:t>
              </a:r>
              <a:endParaRPr lang="en-US" sz="10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501704" y="1406234"/>
              <a:ext cx="0" cy="7620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Freeform 78"/>
            <p:cNvSpPr/>
            <p:nvPr/>
          </p:nvSpPr>
          <p:spPr>
            <a:xfrm>
              <a:off x="4296337" y="1875560"/>
              <a:ext cx="2007031" cy="355783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1839857" y="1631911"/>
              <a:ext cx="4463512" cy="599432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4079361" y="2789284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cxnSp>
          <p:nvCxnSpPr>
            <p:cNvPr id="82" name="Straight Connector 81"/>
            <p:cNvCxnSpPr/>
            <p:nvPr/>
          </p:nvCxnSpPr>
          <p:spPr>
            <a:xfrm flipV="1">
              <a:off x="5162950" y="2860387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Freeform 82"/>
            <p:cNvSpPr/>
            <p:nvPr/>
          </p:nvSpPr>
          <p:spPr>
            <a:xfrm>
              <a:off x="6511304" y="2789284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1634504" y="2789284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cxnSp>
          <p:nvCxnSpPr>
            <p:cNvPr id="85" name="Straight Connector 84"/>
            <p:cNvCxnSpPr/>
            <p:nvPr/>
          </p:nvCxnSpPr>
          <p:spPr>
            <a:xfrm flipV="1">
              <a:off x="7600060" y="2860387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2723260" y="2860387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6690858" y="1325090"/>
              <a:ext cx="922149" cy="833998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017934" y="1350863"/>
              <a:ext cx="480762" cy="317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/>
                <a:t>shl</a:t>
              </a:r>
              <a:endParaRPr lang="en-US" sz="1000" dirty="0"/>
            </a:p>
          </p:txBody>
        </p:sp>
        <p:pic>
          <p:nvPicPr>
            <p:cNvPr id="89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2363" y="758284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6502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7589" y="4365380"/>
            <a:ext cx="5970434" cy="2264020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Let’s say A and B send an op.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All readers see A </a:t>
            </a:r>
            <a:r>
              <a:rPr lang="en-US" sz="2600" dirty="0">
                <a:sym typeface="Wingdings"/>
              </a:rPr>
              <a:t>→</a:t>
            </a:r>
            <a:r>
              <a:rPr lang="en-US" sz="2600" dirty="0" smtClean="0">
                <a:sym typeface="Wingdings"/>
              </a:rPr>
              <a:t> B ?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All </a:t>
            </a:r>
            <a:r>
              <a:rPr lang="en-US" sz="2600" dirty="0"/>
              <a:t>readers see </a:t>
            </a:r>
            <a:r>
              <a:rPr lang="en-US" sz="2600" dirty="0" smtClean="0">
                <a:sym typeface="Wingdings"/>
              </a:rPr>
              <a:t>B</a:t>
            </a:r>
            <a:r>
              <a:rPr lang="en-US" sz="2600" dirty="0" smtClean="0"/>
              <a:t> </a:t>
            </a:r>
            <a:r>
              <a:rPr lang="en-US" sz="2600" dirty="0">
                <a:sym typeface="Wingdings"/>
              </a:rPr>
              <a:t>→ A ? </a:t>
            </a:r>
            <a:endParaRPr lang="en-US" sz="2600" dirty="0" smtClean="0">
              <a:sym typeface="Wingdings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Some see </a:t>
            </a:r>
            <a:r>
              <a:rPr lang="en-US" sz="2600" dirty="0"/>
              <a:t>A </a:t>
            </a:r>
            <a:r>
              <a:rPr lang="en-US" sz="2600" dirty="0">
                <a:sym typeface="Wingdings"/>
              </a:rPr>
              <a:t>→ B </a:t>
            </a:r>
            <a:r>
              <a:rPr lang="en-US" sz="2600" dirty="0" smtClean="0">
                <a:sym typeface="Wingdings"/>
              </a:rPr>
              <a:t> and others  </a:t>
            </a:r>
            <a:r>
              <a:rPr lang="en-US" sz="2600" dirty="0">
                <a:sym typeface="Wingdings"/>
              </a:rPr>
              <a:t>B</a:t>
            </a:r>
            <a:r>
              <a:rPr lang="en-US" sz="2600" dirty="0"/>
              <a:t> </a:t>
            </a:r>
            <a:r>
              <a:rPr lang="en-US" sz="2600" dirty="0">
                <a:sym typeface="Wingdings"/>
              </a:rPr>
              <a:t>→ A ? </a:t>
            </a:r>
            <a:endParaRPr lang="en-US" sz="2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consistency model?</a:t>
            </a:r>
            <a:endParaRPr lang="en-US" dirty="0"/>
          </a:p>
        </p:txBody>
      </p:sp>
      <p:pic>
        <p:nvPicPr>
          <p:cNvPr id="91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085" y="1748065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Rounded Rectangle 95"/>
          <p:cNvSpPr/>
          <p:nvPr/>
        </p:nvSpPr>
        <p:spPr>
          <a:xfrm>
            <a:off x="1537571" y="2466053"/>
            <a:ext cx="1975676" cy="147794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03" name="Rounded Rectangle 102"/>
          <p:cNvSpPr/>
          <p:nvPr/>
        </p:nvSpPr>
        <p:spPr>
          <a:xfrm>
            <a:off x="3644959" y="2466053"/>
            <a:ext cx="1975676" cy="147794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10" name="Rounded Rectangle 109"/>
          <p:cNvSpPr/>
          <p:nvPr/>
        </p:nvSpPr>
        <p:spPr>
          <a:xfrm>
            <a:off x="5752347" y="2466053"/>
            <a:ext cx="1975676" cy="147794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pic>
        <p:nvPicPr>
          <p:cNvPr id="12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144" y="1748065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0" name="Straight Connector 179"/>
          <p:cNvCxnSpPr/>
          <p:nvPr/>
        </p:nvCxnSpPr>
        <p:spPr>
          <a:xfrm>
            <a:off x="6290989" y="2250759"/>
            <a:ext cx="0" cy="591177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1999576" y="2250759"/>
            <a:ext cx="0" cy="591177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335582" y="2533661"/>
            <a:ext cx="404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 flipH="1">
            <a:off x="2025118" y="2590755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8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4946" y="1674867"/>
            <a:ext cx="8660454" cy="4878333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 smtClean="0"/>
              <a:t>Provide behavior </a:t>
            </a:r>
            <a:r>
              <a:rPr lang="en-US" sz="2800" dirty="0"/>
              <a:t>of a single copy </a:t>
            </a:r>
            <a:r>
              <a:rPr lang="en-US" sz="2800" dirty="0" smtClean="0"/>
              <a:t>of object:</a:t>
            </a:r>
          </a:p>
          <a:p>
            <a:pPr lvl="1"/>
            <a:r>
              <a:rPr lang="en-US" sz="2400" dirty="0" smtClean="0"/>
              <a:t>Read should return the most recent write</a:t>
            </a:r>
          </a:p>
          <a:p>
            <a:pPr lvl="1"/>
            <a:r>
              <a:rPr lang="en-US" sz="2400" dirty="0" smtClean="0"/>
              <a:t>Subsequent reads should return same value, until next write</a:t>
            </a:r>
          </a:p>
          <a:p>
            <a:pPr lvl="1"/>
            <a:endParaRPr lang="en-US" sz="2400" dirty="0" smtClean="0"/>
          </a:p>
          <a:p>
            <a:pPr>
              <a:spcBef>
                <a:spcPts val="800"/>
              </a:spcBef>
            </a:pPr>
            <a:r>
              <a:rPr lang="en-US" sz="2800" dirty="0"/>
              <a:t>T</a:t>
            </a:r>
            <a:r>
              <a:rPr lang="en-US" sz="2800" dirty="0" smtClean="0"/>
              <a:t>elephone intuition: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Alice updates Facebook post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Alice calls Bob on phone: “Check my Facebook post!”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Bob read’s Alice’s wall, sees her post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  <a:p>
            <a:pPr marL="971550" lvl="1" indent="-514350">
              <a:buFont typeface="+mj-lt"/>
              <a:buAutoNum type="arabicPeriod"/>
            </a:pP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/RAFT has </a:t>
            </a:r>
            <a:r>
              <a:rPr lang="en-US" i="1" dirty="0" smtClean="0"/>
              <a:t>strong 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62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2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trong Consistency?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>
            <a:off x="6786977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671476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100865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flipH="1">
            <a:off x="6935153" y="4046958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flipH="1">
            <a:off x="5697480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981489" cy="3280876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801726" y="5409198"/>
            <a:ext cx="8392644" cy="103782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Phone call:</a:t>
            </a:r>
            <a:r>
              <a:rPr lang="en-US" sz="2600" dirty="0" smtClean="0"/>
              <a:t>	Ensures </a:t>
            </a:r>
            <a:r>
              <a:rPr lang="en-US" sz="2600" i="1" dirty="0" smtClean="0"/>
              <a:t>happens-before</a:t>
            </a:r>
            <a:r>
              <a:rPr lang="en-US" sz="2600" dirty="0" smtClean="0"/>
              <a:t> relationship, 							even through “out-of-band” communication</a:t>
            </a:r>
          </a:p>
        </p:txBody>
      </p:sp>
    </p:spTree>
    <p:extLst>
      <p:ext uri="{BB962C8B-B14F-4D97-AF65-F5344CB8AC3E}">
        <p14:creationId xmlns:p14="http://schemas.microsoft.com/office/powerpoint/2010/main" val="80786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2" grpId="0"/>
      <p:bldP spid="44" grpId="0"/>
      <p:bldP spid="45" grpId="0"/>
      <p:bldP spid="3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2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trong Consistency?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>
            <a:off x="6786977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671476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100865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flipH="1">
            <a:off x="6935153" y="4046958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flipH="1">
            <a:off x="5697480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981489" cy="3280876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801726" y="5409198"/>
            <a:ext cx="7582857" cy="103782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One cool trick:</a:t>
            </a:r>
            <a:r>
              <a:rPr lang="en-US" sz="2600" b="1" dirty="0">
                <a:solidFill>
                  <a:srgbClr val="00B050"/>
                </a:solidFill>
              </a:rPr>
              <a:t>	</a:t>
            </a:r>
            <a:r>
              <a:rPr lang="en-US" sz="2600" b="1" dirty="0" smtClean="0">
                <a:solidFill>
                  <a:srgbClr val="00B050"/>
                </a:solidFill>
              </a:rPr>
              <a:t>  </a:t>
            </a:r>
            <a:r>
              <a:rPr lang="en-US" sz="2600" dirty="0" smtClean="0"/>
              <a:t>Delay responding to writes/ops 						  until properly committed</a:t>
            </a:r>
          </a:p>
        </p:txBody>
      </p:sp>
    </p:spTree>
    <p:extLst>
      <p:ext uri="{BB962C8B-B14F-4D97-AF65-F5344CB8AC3E}">
        <p14:creationId xmlns:p14="http://schemas.microsoft.com/office/powerpoint/2010/main" val="52901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Strong Consistency</a:t>
            </a:r>
            <a:r>
              <a:rPr lang="en-US" dirty="0" smtClean="0"/>
              <a:t>?  This is buggy! 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flipH="1">
            <a:off x="2849671" y="4269488"/>
            <a:ext cx="1592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committed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709413" y="2917669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906171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76800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65302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1"/>
          <p:cNvSpPr>
            <a:spLocks noGrp="1"/>
          </p:cNvSpPr>
          <p:nvPr>
            <p:ph idx="1"/>
          </p:nvPr>
        </p:nvSpPr>
        <p:spPr>
          <a:xfrm>
            <a:off x="1209220" y="5433542"/>
            <a:ext cx="7209025" cy="1424459"/>
          </a:xfrm>
        </p:spPr>
        <p:txBody>
          <a:bodyPr>
            <a:normAutofit fontScale="92500"/>
          </a:bodyPr>
          <a:lstStyle/>
          <a:p>
            <a:pPr>
              <a:spcBef>
                <a:spcPts val="800"/>
              </a:spcBef>
            </a:pPr>
            <a:r>
              <a:rPr lang="en-US" sz="2400" dirty="0" smtClean="0"/>
              <a:t>Isn’t sufficient to return value of third node:                         It doesn’t know precisely when op is “globally” committed</a:t>
            </a:r>
            <a:endParaRPr lang="en-US" sz="2200" dirty="0" smtClean="0"/>
          </a:p>
          <a:p>
            <a:pPr>
              <a:spcBef>
                <a:spcPts val="800"/>
              </a:spcBef>
            </a:pPr>
            <a:r>
              <a:rPr lang="en-US" sz="2400" dirty="0" smtClean="0"/>
              <a:t>Instead: Need to actually </a:t>
            </a:r>
            <a:r>
              <a:rPr lang="en-US" sz="2400" i="1" dirty="0" smtClean="0"/>
              <a:t>order</a:t>
            </a:r>
            <a:r>
              <a:rPr lang="en-US" sz="2400" dirty="0" smtClean="0"/>
              <a:t> read operation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508162" y="4046958"/>
            <a:ext cx="3051154" cy="1367926"/>
            <a:chOff x="4508162" y="4119528"/>
            <a:chExt cx="3051154" cy="1367926"/>
          </a:xfrm>
        </p:grpSpPr>
        <p:pic>
          <p:nvPicPr>
            <p:cNvPr id="5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8162" y="4951848"/>
              <a:ext cx="592703" cy="535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1" name="Straight Connector 50"/>
            <p:cNvCxnSpPr/>
            <p:nvPr/>
          </p:nvCxnSpPr>
          <p:spPr>
            <a:xfrm>
              <a:off x="6786977" y="4217914"/>
              <a:ext cx="296352" cy="895724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671476" y="4217914"/>
              <a:ext cx="296352" cy="895724"/>
            </a:xfrm>
            <a:prstGeom prst="line">
              <a:avLst/>
            </a:prstGeom>
            <a:ln w="57150" cap="rnd">
              <a:solidFill>
                <a:srgbClr val="C00000"/>
              </a:solidFill>
              <a:headEnd type="triangle" w="med" len="lg"/>
              <a:tailEnd type="none" w="med" len="lg"/>
            </a:ln>
            <a:effectLst/>
            <a:scene3d>
              <a:camera prst="orthographicFront">
                <a:rot lat="0" lon="300000" rev="0"/>
              </a:camera>
              <a:lightRig rig="threePt" dir="t"/>
            </a:scene3d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100865" y="5233516"/>
              <a:ext cx="2458451" cy="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 flipH="1">
              <a:off x="6935153" y="4119528"/>
              <a:ext cx="3959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 flipH="1">
              <a:off x="5697480" y="4729698"/>
              <a:ext cx="1182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read(A)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186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416 L -0.24948 -4.81481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83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trong Consistency!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09413" y="2917669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906171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76800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65302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5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419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Straight Connector 35"/>
          <p:cNvCxnSpPr/>
          <p:nvPr/>
        </p:nvCxnSpPr>
        <p:spPr>
          <a:xfrm>
            <a:off x="4281715" y="2949713"/>
            <a:ext cx="464815" cy="2134897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392734" y="2865302"/>
            <a:ext cx="513224" cy="217576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822122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flipH="1">
            <a:off x="4598354" y="4046958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 flipH="1">
            <a:off x="3418737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Content Placeholder 1"/>
          <p:cNvSpPr>
            <a:spLocks noGrp="1"/>
          </p:cNvSpPr>
          <p:nvPr>
            <p:ph idx="1"/>
          </p:nvPr>
        </p:nvSpPr>
        <p:spPr>
          <a:xfrm>
            <a:off x="1076397" y="5785375"/>
            <a:ext cx="6991207" cy="69522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2600" dirty="0" smtClean="0"/>
              <a:t>Order all operations via (1) leader, (2) consensus</a:t>
            </a:r>
          </a:p>
        </p:txBody>
      </p:sp>
    </p:spTree>
    <p:extLst>
      <p:ext uri="{BB962C8B-B14F-4D97-AF65-F5344CB8AC3E}">
        <p14:creationId xmlns:p14="http://schemas.microsoft.com/office/powerpoint/2010/main" val="109523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40566</TotalTime>
  <Words>1117</Words>
  <Application>Microsoft Macintosh PowerPoint</Application>
  <PresentationFormat>On-screen Show (4:3)</PresentationFormat>
  <Paragraphs>234</Paragraphs>
  <Slides>29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.HelveticaNeueDeskInterface-Regular</vt:lpstr>
      <vt:lpstr>Calibri</vt:lpstr>
      <vt:lpstr>Comic Sans MS</vt:lpstr>
      <vt:lpstr>Courier New</vt:lpstr>
      <vt:lpstr>ＭＳ Ｐゴシック</vt:lpstr>
      <vt:lpstr>Tahoma</vt:lpstr>
      <vt:lpstr>Times New Roman</vt:lpstr>
      <vt:lpstr>Wingdings</vt:lpstr>
      <vt:lpstr>Arial</vt:lpstr>
      <vt:lpstr>1_Office Theme</vt:lpstr>
      <vt:lpstr>Strong Consistency &amp; CAP Theorem</vt:lpstr>
      <vt:lpstr>PowerPoint Presentation</vt:lpstr>
      <vt:lpstr>Consistency in Paxos/Raft</vt:lpstr>
      <vt:lpstr>Correct consistency model?</vt:lpstr>
      <vt:lpstr>Paxos/RAFT has strong consistency</vt:lpstr>
      <vt:lpstr>Strong Consistency?</vt:lpstr>
      <vt:lpstr>Strong Consistency?</vt:lpstr>
      <vt:lpstr>Strong Consistency?  This is buggy! </vt:lpstr>
      <vt:lpstr>Strong Consistency!</vt:lpstr>
      <vt:lpstr>Strong consistency = linearizability</vt:lpstr>
      <vt:lpstr>Intuition:  Real-time ordering</vt:lpstr>
      <vt:lpstr>Weaker: Sequential consistency</vt:lpstr>
      <vt:lpstr>Sequential Consistency</vt:lpstr>
      <vt:lpstr>Valid Sequential Consistency?</vt:lpstr>
      <vt:lpstr>PowerPoint Presentation</vt:lpstr>
      <vt:lpstr>“CAP” Conjection for Distributed Systems</vt:lpstr>
      <vt:lpstr>CAP Theorem: Proof</vt:lpstr>
      <vt:lpstr>CAP Theorem: Proof</vt:lpstr>
      <vt:lpstr>CAP Theorem: Proof</vt:lpstr>
      <vt:lpstr>CAP Theorem:  AP or CP</vt:lpstr>
      <vt:lpstr>More tradeoffs L vs. C</vt:lpstr>
      <vt:lpstr>PACELC</vt:lpstr>
      <vt:lpstr>More linearizable  replication algorithms</vt:lpstr>
      <vt:lpstr>Chain replication</vt:lpstr>
      <vt:lpstr>Chain replication for read-heavy (CRAQ)</vt:lpstr>
      <vt:lpstr>Chain replication for read-heavy (CRAQ)</vt:lpstr>
      <vt:lpstr>Chain replication for read-heavy (CRAQ)</vt:lpstr>
      <vt:lpstr>Performance: CR vs. CRAQ</vt:lpstr>
      <vt:lpstr>Next Monday lecture</vt:lpstr>
    </vt:vector>
  </TitlesOfParts>
  <Company>Princeton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1619</cp:revision>
  <cp:lastPrinted>2017-11-08T03:11:07Z</cp:lastPrinted>
  <dcterms:created xsi:type="dcterms:W3CDTF">2013-10-08T01:49:25Z</dcterms:created>
  <dcterms:modified xsi:type="dcterms:W3CDTF">2017-11-08T03:11:11Z</dcterms:modified>
</cp:coreProperties>
</file>