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7" r:id="rId2"/>
    <p:sldId id="285" r:id="rId3"/>
    <p:sldId id="287" r:id="rId4"/>
    <p:sldId id="313" r:id="rId5"/>
    <p:sldId id="306" r:id="rId6"/>
    <p:sldId id="261" r:id="rId7"/>
    <p:sldId id="258" r:id="rId8"/>
    <p:sldId id="289" r:id="rId9"/>
    <p:sldId id="315" r:id="rId10"/>
    <p:sldId id="316" r:id="rId11"/>
    <p:sldId id="317" r:id="rId12"/>
    <p:sldId id="318" r:id="rId13"/>
    <p:sldId id="310" r:id="rId14"/>
    <p:sldId id="288" r:id="rId15"/>
    <p:sldId id="311" r:id="rId16"/>
    <p:sldId id="262" r:id="rId17"/>
    <p:sldId id="263" r:id="rId18"/>
    <p:sldId id="268" r:id="rId19"/>
    <p:sldId id="264" r:id="rId20"/>
    <p:sldId id="265" r:id="rId21"/>
    <p:sldId id="266" r:id="rId22"/>
    <p:sldId id="269" r:id="rId23"/>
    <p:sldId id="267" r:id="rId24"/>
    <p:sldId id="270" r:id="rId25"/>
    <p:sldId id="284" r:id="rId26"/>
    <p:sldId id="271" r:id="rId27"/>
    <p:sldId id="272" r:id="rId28"/>
    <p:sldId id="273" r:id="rId29"/>
    <p:sldId id="274" r:id="rId30"/>
    <p:sldId id="314" r:id="rId31"/>
    <p:sldId id="298" r:id="rId32"/>
    <p:sldId id="299" r:id="rId33"/>
    <p:sldId id="295" r:id="rId34"/>
    <p:sldId id="275" r:id="rId35"/>
    <p:sldId id="276" r:id="rId36"/>
    <p:sldId id="279" r:id="rId37"/>
    <p:sldId id="280" r:id="rId38"/>
    <p:sldId id="312" r:id="rId39"/>
    <p:sldId id="305" r:id="rId40"/>
    <p:sldId id="296" r:id="rId41"/>
    <p:sldId id="309" r:id="rId4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0000"/>
    <a:srgbClr val="0000FF"/>
    <a:srgbClr val="92D050"/>
    <a:srgbClr val="CCFFFF"/>
    <a:srgbClr val="FFCC99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0" autoAdjust="0"/>
    <p:restoredTop sz="69003" autoAdjust="0"/>
  </p:normalViewPr>
  <p:slideViewPr>
    <p:cSldViewPr snapToGrid="0">
      <p:cViewPr varScale="1">
        <p:scale>
          <a:sx n="80" d="100"/>
          <a:sy n="80" d="100"/>
        </p:scale>
        <p:origin x="2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7622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5696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926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0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4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9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967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5" r:id="rId12"/>
    <p:sldLayoutId id="2147483688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Byzantine Fault </a:t>
            </a:r>
            <a:r>
              <a:rPr lang="en-US" sz="4000" dirty="0" smtClean="0"/>
              <a:t>Tolerance</a:t>
            </a: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14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4391" y="6468161"/>
            <a:ext cx="4535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[Selected content adapted from J. Li and B.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Liskov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Accept(N0:1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Accept(N0:1,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051298" cy="2224180"/>
            <a:chOff x="1204292" y="2335510"/>
            <a:chExt cx="3051298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3051903" y="254889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mtClean="0"/>
                <a:t>OK</a:t>
              </a:r>
              <a:endParaRPr lang="en-US" altLang="en-US" sz="28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smtClean="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20539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Prepare(N2:1)</a:t>
            </a:r>
            <a:endParaRPr lang="en-US" altLang="en-US" dirty="0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Accept(N1:1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abc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Conflicting decisions!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7574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fundamentals:</a:t>
            </a:r>
            <a:br>
              <a:rPr lang="en-US" dirty="0" smtClean="0"/>
            </a:br>
            <a:r>
              <a:rPr lang="en-US" dirty="0" smtClean="0"/>
              <a:t>Byzantine Generals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 smtClean="0">
                <a:latin typeface="+mn-lt"/>
              </a:rPr>
              <a:t>Result: </a:t>
            </a:r>
            <a:r>
              <a:rPr lang="en-US" sz="3200" b="0" spc="-150" dirty="0" smtClean="0">
                <a:latin typeface="+mn-lt"/>
              </a:rPr>
              <a:t>Using </a:t>
            </a:r>
            <a:r>
              <a:rPr lang="en-US" sz="3200" b="0" spc="-150" dirty="0">
                <a:latin typeface="+mn-lt"/>
              </a:rPr>
              <a:t>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 smtClean="0">
                <a:latin typeface="+mn-lt"/>
              </a:rPr>
              <a:t>iff</a:t>
            </a:r>
            <a:r>
              <a:rPr lang="en-US" sz="3200" b="0" spc="-150" dirty="0" smtClean="0">
                <a:latin typeface="+mn-lt"/>
              </a:rPr>
              <a:t> </a:t>
            </a:r>
            <a:r>
              <a:rPr lang="en-US" sz="3200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Clients </a:t>
            </a:r>
            <a:r>
              <a:rPr lang="en-US" altLang="en-US" b="1" dirty="0" smtClean="0"/>
              <a:t>sign</a:t>
            </a:r>
            <a:r>
              <a:rPr lang="en-US" altLang="en-US" dirty="0" smtClean="0"/>
              <a:t> input data before storing it, then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signatures on data retrieved from service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Example: </a:t>
            </a:r>
            <a:r>
              <a:rPr lang="en-US" altLang="en-US" dirty="0" smtClean="0"/>
              <a:t>Store signed file f1=“</a:t>
            </a:r>
            <a:r>
              <a:rPr lang="en-US" altLang="en-US" dirty="0" err="1" smtClean="0"/>
              <a:t>aaa</a:t>
            </a:r>
            <a:r>
              <a:rPr lang="en-US" altLang="en-US" dirty="0" smtClean="0"/>
              <a:t>” with server</a:t>
            </a:r>
          </a:p>
          <a:p>
            <a:pPr lvl="1"/>
            <a:r>
              <a:rPr lang="en-US" altLang="en-US" dirty="0" smtClean="0"/>
              <a:t>Verify that returned f1 </a:t>
            </a:r>
            <a:r>
              <a:rPr lang="en-US" altLang="en-US" dirty="0"/>
              <a:t>is </a:t>
            </a:r>
            <a:r>
              <a:rPr lang="en-US" altLang="en-US" dirty="0" smtClean="0"/>
              <a:t>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 burden on client instead?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in its response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 smtClean="0"/>
              <a:t>[</a:t>
            </a:r>
            <a:r>
              <a:rPr lang="en-US" sz="2800" b="1" dirty="0" err="1" smtClean="0"/>
              <a:t>Liskov</a:t>
            </a:r>
            <a:r>
              <a:rPr lang="en-US" sz="2800" b="1" dirty="0" smtClean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3</a:t>
            </a:r>
            <a:r>
              <a:rPr lang="en-US" i="1" dirty="0" smtClean="0"/>
              <a:t>f</a:t>
            </a:r>
            <a:r>
              <a:rPr lang="en-US" dirty="0" smtClean="0"/>
              <a:t>+1 </a:t>
            </a:r>
            <a:r>
              <a:rPr lang="en-US" b="1" dirty="0" smtClean="0"/>
              <a:t>replicas</a:t>
            </a:r>
            <a:r>
              <a:rPr lang="en-US" dirty="0" smtClean="0"/>
              <a:t> to survive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b="1" dirty="0" smtClean="0"/>
              <a:t>failures</a:t>
            </a:r>
          </a:p>
          <a:p>
            <a:pPr lvl="1"/>
            <a:r>
              <a:rPr lang="en-US" dirty="0" smtClean="0"/>
              <a:t>Shown to be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 smtClean="0"/>
              <a:t> (Lamport)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b="1" dirty="0" smtClean="0"/>
              <a:t>three phases (not two)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 smtClean="0"/>
              <a:t>Arbitrary service accessed by operations, </a:t>
            </a:r>
            <a:r>
              <a:rPr lang="en-US" i="1" dirty="0" smtClean="0"/>
              <a:t>e.g.,</a:t>
            </a:r>
          </a:p>
          <a:p>
            <a:pPr lvl="2"/>
            <a:r>
              <a:rPr lang="en-US" dirty="0" smtClean="0"/>
              <a:t>File system ops read and write files and directories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Byzantine-faulty clients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BFT: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operations are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 smtClean="0"/>
              <a:t>Assume replicas </a:t>
            </a:r>
            <a:r>
              <a:rPr lang="en-US" b="1" dirty="0" smtClean="0"/>
              <a:t>start in same state</a:t>
            </a:r>
          </a:p>
          <a:p>
            <a:endParaRPr lang="en-US" dirty="0"/>
          </a:p>
          <a:p>
            <a:r>
              <a:rPr lang="en-US" dirty="0" smtClean="0"/>
              <a:t>If replicas execute </a:t>
            </a:r>
            <a:r>
              <a:rPr lang="en-US" b="1" dirty="0" smtClean="0"/>
              <a:t>same requests </a:t>
            </a:r>
            <a:r>
              <a:rPr lang="en-US" dirty="0" smtClean="0"/>
              <a:t>in </a:t>
            </a:r>
            <a:r>
              <a:rPr lang="en-US" b="1" dirty="0" smtClean="0"/>
              <a:t>same order:</a:t>
            </a:r>
          </a:p>
          <a:p>
            <a:pPr lvl="1"/>
            <a:r>
              <a:rPr lang="en-US" dirty="0" smtClean="0"/>
              <a:t>Correct replicas will produce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argument</a:t>
            </a:r>
            <a:endParaRPr lang="en-US" dirty="0"/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Clients </a:t>
            </a:r>
            <a:r>
              <a:rPr lang="en-US" b="1" dirty="0" smtClean="0">
                <a:solidFill>
                  <a:srgbClr val="009900"/>
                </a:solidFill>
              </a:rPr>
              <a:t>can’t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cause replica inconsistencies</a:t>
            </a:r>
          </a:p>
          <a:p>
            <a:endParaRPr lang="en-US" dirty="0" smtClean="0"/>
          </a:p>
          <a:p>
            <a:r>
              <a:rPr lang="en-US" dirty="0" smtClean="0"/>
              <a:t>Clients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write bogus data to the system</a:t>
            </a:r>
          </a:p>
          <a:p>
            <a:pPr lvl="1"/>
            <a:r>
              <a:rPr lang="en-US" b="1" dirty="0" smtClean="0">
                <a:solidFill>
                  <a:srgbClr val="009900"/>
                </a:solidFill>
              </a:rPr>
              <a:t>Sol’n: </a:t>
            </a:r>
            <a:r>
              <a:rPr lang="en-US" dirty="0" smtClean="0"/>
              <a:t>Authenticate clients and separate their data</a:t>
            </a:r>
          </a:p>
          <a:p>
            <a:pPr lvl="2"/>
            <a:r>
              <a:rPr lang="en-US" dirty="0" smtClean="0"/>
              <a:t>This is a </a:t>
            </a:r>
            <a:r>
              <a:rPr lang="en-US" b="1" dirty="0" smtClean="0"/>
              <a:t>separate problem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</a:t>
            </a:r>
            <a:r>
              <a:rPr lang="en-US" dirty="0" smtClean="0"/>
              <a:t>failures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62531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</a:t>
            </a:r>
            <a:r>
              <a:rPr lang="en-US" i="1" dirty="0" smtClean="0"/>
              <a:t>f </a:t>
            </a:r>
            <a:r>
              <a:rPr lang="en-US" dirty="0" smtClean="0"/>
              <a:t>+1 </a:t>
            </a:r>
            <a:r>
              <a:rPr lang="en-US" b="1" dirty="0" smtClean="0"/>
              <a:t>identical</a:t>
            </a:r>
            <a:r>
              <a:rPr lang="en-US" dirty="0" smtClean="0"/>
              <a:t> replies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The replies may be deceptive</a:t>
            </a:r>
            <a:endParaRPr lang="en-US" dirty="0"/>
          </a:p>
          <a:p>
            <a:pPr lvl="2"/>
            <a:r>
              <a:rPr lang="en-US" i="1" dirty="0" smtClean="0"/>
              <a:t>i.e.</a:t>
            </a:r>
            <a:r>
              <a:rPr lang="en-US" dirty="0" smtClean="0"/>
              <a:t> replica returns “correct” answer, but locally does otherwise!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 least one </a:t>
            </a:r>
            <a:r>
              <a:rPr lang="en-US" dirty="0" smtClean="0"/>
              <a:t>reply is from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replica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clients 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8236" y="531579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7957" y="5315796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2027770" y="5362602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17633" y="5362602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30214" y="5362602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55376" y="5362602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95825" y="5546630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59655" y="5171012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401133" y="4303394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57424" y="3947103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37933" y="4461109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58413" y="5814447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2199" y="5362601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Traditional state machine replication tolerates </a:t>
            </a:r>
            <a:r>
              <a:rPr lang="en-US" altLang="en-US" sz="2800" b="1" dirty="0" smtClean="0"/>
              <a:t>fail-stop failures:</a:t>
            </a:r>
          </a:p>
          <a:p>
            <a:pPr lvl="1"/>
            <a:r>
              <a:rPr lang="en-US" altLang="en-US" dirty="0" smtClean="0"/>
              <a:t>Node crashes</a:t>
            </a:r>
          </a:p>
          <a:p>
            <a:pPr lvl="1"/>
            <a:r>
              <a:rPr lang="en-US" altLang="en-US" dirty="0" smtClean="0"/>
              <a:t>Network breaks or partitions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State machine replication with </a:t>
            </a:r>
            <a:r>
              <a:rPr lang="en-US" altLang="en-US" sz="2800" b="1" i="1" dirty="0" smtClean="0"/>
              <a:t>N</a:t>
            </a:r>
            <a:r>
              <a:rPr lang="en-US" altLang="en-US" sz="2800" b="1" dirty="0" smtClean="0"/>
              <a:t> = 2</a:t>
            </a:r>
            <a:r>
              <a:rPr lang="en-US" altLang="en-US" sz="2800" b="1" i="1" dirty="0" smtClean="0"/>
              <a:t>f </a:t>
            </a:r>
            <a:r>
              <a:rPr lang="en-US" altLang="en-US" sz="2800" b="1" dirty="0" smtClean="0"/>
              <a:t>+ 1</a:t>
            </a:r>
            <a:r>
              <a:rPr lang="en-US" altLang="en-US" sz="2800" dirty="0" smtClean="0"/>
              <a:t> replicas can tolerate </a:t>
            </a:r>
            <a:r>
              <a:rPr lang="en-US" altLang="en-US" sz="2800" b="1" i="1" dirty="0" smtClean="0"/>
              <a:t>f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simultaneous fail-stop failures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 far in COS 418: Fail-stop failures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out a protocol that ensures that</a:t>
            </a:r>
          </a:p>
          <a:p>
            <a:pPr lvl="1"/>
            <a:r>
              <a:rPr lang="en-US" dirty="0" smtClean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 smtClean="0"/>
              <a:t>Enough replicas process each request to ensure that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/>
              <a:t>non-faulty </a:t>
            </a:r>
            <a:r>
              <a:rPr lang="en-US" dirty="0" smtClean="0"/>
              <a:t>replicas process the </a:t>
            </a:r>
            <a:r>
              <a:rPr lang="en-US" b="1" dirty="0" smtClean="0"/>
              <a:t>same</a:t>
            </a:r>
            <a:r>
              <a:rPr lang="en-US" dirty="0" smtClean="0"/>
              <a:t> </a:t>
            </a:r>
            <a:r>
              <a:rPr lang="en-US" b="1" dirty="0" smtClean="0"/>
              <a:t>requests </a:t>
            </a:r>
          </a:p>
          <a:p>
            <a:pPr lvl="2"/>
            <a:r>
              <a:rPr lang="en-US" dirty="0" smtClean="0"/>
              <a:t>In the </a:t>
            </a:r>
            <a:r>
              <a:rPr lang="en-US" b="1" dirty="0" smtClean="0"/>
              <a:t>same order</a:t>
            </a:r>
          </a:p>
          <a:p>
            <a:endParaRPr lang="en-US" dirty="0" smtClean="0"/>
          </a:p>
          <a:p>
            <a:r>
              <a:rPr lang="en-US" dirty="0" smtClean="0"/>
              <a:t>Non-faulty replicas obey </a:t>
            </a:r>
            <a:r>
              <a:rPr lang="en-US" dirty="0"/>
              <a:t>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replicas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Primary-Backup protocol: Group runs in a </a:t>
            </a:r>
            <a:r>
              <a:rPr lang="en-US" b="1" dirty="0" smtClean="0"/>
              <a:t>view</a:t>
            </a:r>
            <a:endParaRPr lang="en-US" dirty="0" smtClean="0"/>
          </a:p>
          <a:p>
            <a:pPr lvl="1"/>
            <a:r>
              <a:rPr lang="en-US" dirty="0" smtClean="0"/>
              <a:t>View </a:t>
            </a:r>
            <a:r>
              <a:rPr lang="en-US" b="1" dirty="0" smtClean="0"/>
              <a:t>number</a:t>
            </a:r>
            <a:r>
              <a:rPr lang="en-US" dirty="0" smtClean="0"/>
              <a:t> designates the </a:t>
            </a:r>
            <a:r>
              <a:rPr lang="en-US" b="1" dirty="0" smtClean="0"/>
              <a:t>primary</a:t>
            </a:r>
            <a:r>
              <a:rPr lang="en-US" dirty="0" smtClean="0"/>
              <a:t> replica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Primary is the node whose id </a:t>
            </a:r>
            <a:r>
              <a:rPr lang="en-US" dirty="0" smtClean="0"/>
              <a:t>(modulo </a:t>
            </a:r>
            <a:r>
              <a:rPr lang="en-US" dirty="0"/>
              <a:t>view </a:t>
            </a:r>
            <a:r>
              <a:rPr lang="en-US" dirty="0" smtClean="0"/>
              <a:t>#) </a:t>
            </a:r>
            <a:r>
              <a:rPr lang="en-US" dirty="0"/>
              <a:t>= </a:t>
            </a:r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protocol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picks the ordering of requests</a:t>
            </a:r>
          </a:p>
          <a:p>
            <a:pPr lvl="1"/>
            <a:r>
              <a:rPr lang="en-US" dirty="0" smtClean="0"/>
              <a:t>But the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might be a liar!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Backups ensure primary behaves correctly</a:t>
            </a:r>
          </a:p>
          <a:p>
            <a:pPr lvl="1"/>
            <a:r>
              <a:rPr lang="en-US" dirty="0" smtClean="0"/>
              <a:t>Check and certify correct ordering</a:t>
            </a:r>
          </a:p>
          <a:p>
            <a:pPr lvl="1"/>
            <a:r>
              <a:rPr lang="en-US" dirty="0" smtClean="0"/>
              <a:t>Trigger </a:t>
            </a:r>
            <a:r>
              <a:rPr lang="en-US" b="1" dirty="0" smtClean="0"/>
              <a:t>view changes </a:t>
            </a:r>
            <a:r>
              <a:rPr lang="en-US" dirty="0" smtClean="0"/>
              <a:t>to replace faulty primary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 smtClean="0"/>
              <a:t>One op’s quorum </a:t>
            </a:r>
            <a:r>
              <a:rPr lang="en-US" sz="3200" b="1" spc="-150" dirty="0" smtClean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 smtClean="0"/>
              <a:t>with next op’s quorum</a:t>
            </a:r>
            <a:endParaRPr lang="en-US" sz="3200" spc="-100" dirty="0" smtClean="0"/>
          </a:p>
          <a:p>
            <a:pPr lvl="1">
              <a:lnSpc>
                <a:spcPct val="75000"/>
              </a:lnSpc>
            </a:pPr>
            <a:r>
              <a:rPr lang="en-US" spc="-100" dirty="0" smtClean="0"/>
              <a:t>There are </a:t>
            </a:r>
            <a:r>
              <a:rPr lang="en-US" b="1" spc="-100" dirty="0" smtClean="0"/>
              <a:t>3</a:t>
            </a:r>
            <a:r>
              <a:rPr lang="en-US" b="1" i="1" spc="-100" dirty="0" smtClean="0"/>
              <a:t>f</a:t>
            </a:r>
            <a:r>
              <a:rPr lang="en-US" b="1" spc="-100" dirty="0" smtClean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 smtClean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 smtClean="0">
                <a:sym typeface="Wingdings"/>
              </a:rPr>
              <a:t>f</a:t>
            </a:r>
            <a:r>
              <a:rPr lang="en-US" sz="3200" spc="-100" dirty="0" smtClean="0">
                <a:sym typeface="Wingdings"/>
              </a:rPr>
              <a:t>+1 replicas must contain </a:t>
            </a:r>
            <a:r>
              <a:rPr lang="en-US" sz="3200" spc="-100" dirty="0" smtClean="0"/>
              <a:t>≥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quorums		    		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= 1)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 smtClean="0"/>
              <a:t>a</a:t>
            </a:r>
            <a:r>
              <a:rPr lang="en-US" sz="3200" spc="-150" dirty="0" smtClean="0"/>
              <a:t> collection of 2</a:t>
            </a:r>
            <a:r>
              <a:rPr lang="en-US" sz="3200" i="1" spc="-150" dirty="0" smtClean="0"/>
              <a:t>f</a:t>
            </a:r>
            <a:r>
              <a:rPr lang="en-US" sz="3200" spc="-150" dirty="0" smtClean="0"/>
              <a:t> + 1 signed, </a:t>
            </a:r>
            <a:r>
              <a:rPr lang="en-US" sz="3200" b="1" spc="-150" dirty="0" smtClean="0"/>
              <a:t>identical</a:t>
            </a:r>
            <a:r>
              <a:rPr lang="en-US" sz="3200" spc="-150" dirty="0" smtClean="0"/>
              <a:t> messages from a Byzantine quorum</a:t>
            </a:r>
            <a:endParaRPr lang="en-US" sz="3200" b="1" spc="-15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All messages agree on the </a:t>
            </a:r>
            <a:r>
              <a:rPr lang="en-US" sz="3200" b="1" dirty="0" smtClean="0"/>
              <a:t>same statement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certificates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client and replica has a </a:t>
            </a:r>
            <a:r>
              <a:rPr lang="en-US" b="1" dirty="0" smtClean="0"/>
              <a:t>private-public keypair</a:t>
            </a:r>
          </a:p>
          <a:p>
            <a:endParaRPr lang="en-US" dirty="0" smtClean="0"/>
          </a:p>
          <a:p>
            <a:r>
              <a:rPr lang="en-US" b="1" dirty="0" smtClean="0"/>
              <a:t>Secret keys: </a:t>
            </a:r>
            <a:r>
              <a:rPr lang="en-US" dirty="0" smtClean="0"/>
              <a:t>symmetric cryptography</a:t>
            </a:r>
          </a:p>
          <a:p>
            <a:pPr lvl="1"/>
            <a:r>
              <a:rPr lang="en-US" dirty="0" smtClean="0"/>
              <a:t>Key is known only to the two communicating parties</a:t>
            </a:r>
          </a:p>
          <a:p>
            <a:pPr lvl="1"/>
            <a:r>
              <a:rPr lang="en-US" dirty="0" smtClean="0"/>
              <a:t>Bootstrapped using the public keys</a:t>
            </a:r>
          </a:p>
          <a:p>
            <a:endParaRPr lang="en-US" dirty="0"/>
          </a:p>
          <a:p>
            <a:r>
              <a:rPr lang="en-US" b="1" dirty="0" smtClean="0"/>
              <a:t>Each client, replica </a:t>
            </a:r>
            <a:r>
              <a:rPr lang="en-US" dirty="0" smtClean="0"/>
              <a:t>has the following secret keys:</a:t>
            </a:r>
          </a:p>
          <a:p>
            <a:pPr lvl="1"/>
            <a:r>
              <a:rPr lang="en-US" dirty="0" smtClean="0"/>
              <a:t>One key per replica for sending messages</a:t>
            </a:r>
          </a:p>
          <a:p>
            <a:pPr lvl="1"/>
            <a:r>
              <a:rPr lang="en-US" dirty="0" smtClean="0"/>
              <a:t>One key per replica for receiving messages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Client requests operation </a:t>
            </a:r>
            <a:r>
              <a:rPr lang="en-US" b="1" spc="-150" dirty="0" smtClean="0"/>
              <a:t>op</a:t>
            </a:r>
            <a:r>
              <a:rPr lang="en-US" spc="-150" dirty="0" smtClean="0"/>
              <a:t> with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 smtClean="0"/>
              <a:t>t</a:t>
            </a:r>
          </a:p>
          <a:p>
            <a:r>
              <a:rPr lang="en-US" spc="-150" dirty="0" smtClean="0"/>
              <a:t>Primary chooses the request’s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 smtClean="0"/>
              <a:t>(</a:t>
            </a:r>
            <a:r>
              <a:rPr lang="en-US" i="1" spc="-150" dirty="0" smtClean="0"/>
              <a:t>n</a:t>
            </a:r>
            <a:r>
              <a:rPr lang="en-US" spc="-150" dirty="0" smtClean="0"/>
              <a:t>)</a:t>
            </a:r>
          </a:p>
          <a:p>
            <a:pPr lvl="1"/>
            <a:r>
              <a:rPr lang="en-US" dirty="0" smtClean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2400" y="1309704"/>
            <a:ext cx="3477234" cy="761255"/>
            <a:chOff x="152400" y="1309704"/>
            <a:chExt cx="3477234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152400" y="1309704"/>
              <a:ext cx="3477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⟨</a:t>
              </a:r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1891017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  <a:endPara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Backups </a:t>
            </a:r>
            <a:r>
              <a:rPr lang="en-US" sz="2800" b="1" dirty="0" smtClean="0"/>
              <a:t>locally</a:t>
            </a:r>
            <a:r>
              <a:rPr lang="en-US" sz="2800" dirty="0" smtClean="0"/>
              <a:t> verify they’ve seen </a:t>
            </a:r>
            <a:r>
              <a:rPr lang="en-US" sz="2800" b="1" dirty="0" smtClean="0"/>
              <a:t>≤ one </a:t>
            </a:r>
            <a:r>
              <a:rPr lang="en-US" sz="2800" dirty="0" smtClean="0"/>
              <a:t>client request for sequence number </a:t>
            </a:r>
            <a:r>
              <a:rPr lang="en-US" sz="2800" i="1" dirty="0" smtClean="0"/>
              <a:t>n</a:t>
            </a:r>
          </a:p>
          <a:p>
            <a:pPr lvl="1"/>
            <a:r>
              <a:rPr lang="en-US" sz="2400" dirty="0" smtClean="0"/>
              <a:t>If local check passes, replica broadcasts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message</a:t>
            </a:r>
          </a:p>
          <a:p>
            <a:pPr lvl="2"/>
            <a:r>
              <a:rPr lang="en-US" sz="2000" dirty="0" smtClean="0"/>
              <a:t>Each replica makes this decision </a:t>
            </a:r>
            <a:r>
              <a:rPr lang="en-US" sz="2000" b="1" dirty="0" smtClean="0"/>
              <a:t>independently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primary’s message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Backups wait to collect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quorum certificate</a:t>
            </a:r>
          </a:p>
          <a:p>
            <a:r>
              <a:rPr lang="en-US" dirty="0" smtClean="0"/>
              <a:t>Message is then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at a replica when it has:</a:t>
            </a:r>
          </a:p>
          <a:p>
            <a:pPr lvl="1"/>
            <a:r>
              <a:rPr lang="en-US" sz="2600" b="1" dirty="0" smtClean="0"/>
              <a:t>A message </a:t>
            </a:r>
            <a:r>
              <a:rPr lang="en-US" sz="2600" dirty="0" smtClean="0"/>
              <a:t>from the primary </a:t>
            </a:r>
            <a:r>
              <a:rPr lang="en-US" sz="2600" b="1" dirty="0" smtClean="0"/>
              <a:t>proposing</a:t>
            </a:r>
            <a:r>
              <a:rPr lang="en-US" sz="2600" dirty="0" smtClean="0"/>
              <a:t> the seqno</a:t>
            </a:r>
          </a:p>
          <a:p>
            <a:pPr lvl="1"/>
            <a:r>
              <a:rPr lang="en-US" sz="2600" b="1" dirty="0" smtClean="0"/>
              <a:t>2</a:t>
            </a:r>
            <a:r>
              <a:rPr lang="en-US" sz="2600" b="1" i="1" dirty="0" smtClean="0"/>
              <a:t>f</a:t>
            </a:r>
            <a:r>
              <a:rPr lang="en-US" sz="2600" dirty="0" smtClean="0"/>
              <a:t> messages from others </a:t>
            </a:r>
            <a:r>
              <a:rPr lang="en-US" sz="2600" b="1" dirty="0" smtClean="0"/>
              <a:t>accepting</a:t>
            </a:r>
            <a:r>
              <a:rPr lang="en-US" sz="2600" dirty="0" smtClean="0"/>
              <a:t> the seqno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prepared certificate</a:t>
            </a:r>
            <a:r>
              <a:rPr lang="en-US" dirty="0"/>
              <a:t>	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792" y="4789068"/>
            <a:ext cx="8768608" cy="1696638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Each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 smtClean="0">
                <a:solidFill>
                  <a:schemeClr val="tx1"/>
                </a:solidFill>
              </a:rPr>
              <a:t>node is prepared </a:t>
            </a:r>
            <a:r>
              <a:rPr lang="en-US" sz="2800" dirty="0" smtClean="0">
                <a:solidFill>
                  <a:schemeClr val="tx1"/>
                </a:solidFill>
              </a:rPr>
              <a:t>locally,</a:t>
            </a:r>
            <a:endParaRPr lang="en-US" sz="2800" b="0" dirty="0">
              <a:solidFill>
                <a:schemeClr val="tx1"/>
              </a:solidFill>
            </a:endParaRPr>
          </a:p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but does not </a:t>
            </a:r>
            <a:r>
              <a:rPr lang="en-US" sz="2800" u="sng" dirty="0" smtClean="0">
                <a:solidFill>
                  <a:schemeClr val="tx1"/>
                </a:solidFill>
              </a:rPr>
              <a:t>know</a:t>
            </a:r>
            <a:r>
              <a:rPr lang="en-US" sz="2800" b="0" dirty="0" smtClean="0">
                <a:solidFill>
                  <a:schemeClr val="tx1"/>
                </a:solidFill>
              </a:rPr>
              <a:t> whether </a:t>
            </a:r>
            <a:r>
              <a:rPr lang="en-US" sz="2800" dirty="0" smtClean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nodes </a:t>
            </a:r>
            <a:r>
              <a:rPr lang="en-US" sz="2800" b="0" dirty="0" smtClean="0">
                <a:solidFill>
                  <a:schemeClr val="tx1"/>
                </a:solidFill>
              </a:rPr>
              <a:t>are prepared!  So, </a:t>
            </a:r>
            <a:r>
              <a:rPr lang="en-US" sz="2800" dirty="0" smtClean="0">
                <a:solidFill>
                  <a:srgbClr val="FF0000"/>
                </a:solidFill>
              </a:rPr>
              <a:t>can’t commit </a:t>
            </a:r>
            <a:r>
              <a:rPr lang="en-US" sz="2800" b="0" dirty="0" smtClean="0">
                <a:solidFill>
                  <a:schemeClr val="tx1"/>
                </a:solidFill>
              </a:rPr>
              <a:t>yet!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 smtClean="0"/>
              <a:t>Prepared replicas announce: </a:t>
            </a:r>
            <a:r>
              <a:rPr lang="en-US" sz="2800" b="1" spc="-150" dirty="0" smtClean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 smtClean="0"/>
              <a:t>a quorum accepts</a:t>
            </a:r>
            <a:endParaRPr lang="en-US" sz="2800" spc="-150" dirty="0"/>
          </a:p>
          <a:p>
            <a:r>
              <a:rPr lang="en-US" sz="2800" dirty="0" smtClean="0"/>
              <a:t>Replicas wait for a </a:t>
            </a:r>
            <a:r>
              <a:rPr lang="en-US" sz="2800" b="1" i="1" dirty="0" smtClean="0">
                <a:solidFill>
                  <a:srgbClr val="0000FF"/>
                </a:solidFill>
              </a:rPr>
              <a:t>committed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quorum certificate </a:t>
            </a:r>
            <a:r>
              <a:rPr lang="en-US" sz="2800" b="1" dirty="0" smtClean="0">
                <a:solidFill>
                  <a:srgbClr val="0000FF"/>
                </a:solidFill>
              </a:rPr>
              <a:t>C</a:t>
            </a:r>
            <a:r>
              <a:rPr lang="en-US" sz="2800" dirty="0" smtClean="0"/>
              <a:t>: 2</a:t>
            </a:r>
            <a:r>
              <a:rPr lang="en-US" sz="2800" i="1" dirty="0" smtClean="0"/>
              <a:t>f</a:t>
            </a:r>
            <a:r>
              <a:rPr lang="en-US" sz="2800" dirty="0" smtClean="0"/>
              <a:t>+1 different statements that a replica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committed</a:t>
            </a:r>
            <a:r>
              <a:rPr lang="en-US" dirty="0" smtClean="0"/>
              <a:t> certificate 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79272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Once the request is </a:t>
            </a:r>
            <a:r>
              <a:rPr lang="en-US" sz="2800" dirty="0" smtClean="0">
                <a:solidFill>
                  <a:schemeClr val="tx2"/>
                </a:solidFill>
              </a:rPr>
              <a:t>committed</a:t>
            </a:r>
            <a:r>
              <a:rPr lang="en-US" sz="2800" b="0" dirty="0" smtClean="0">
                <a:solidFill>
                  <a:schemeClr val="tx1"/>
                </a:solidFill>
              </a:rPr>
              <a:t>, replicas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execute</a:t>
            </a:r>
            <a:r>
              <a:rPr lang="en-US" sz="2800" b="0" dirty="0" smtClean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directly back to the client.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2600" b="1" i="1" spc="-150" dirty="0" smtClean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2600" spc="-150" dirty="0" smtClean="0"/>
              <a:t>Node/component </a:t>
            </a:r>
            <a:r>
              <a:rPr lang="en-US" altLang="en-US" sz="2600" b="1" spc="-150" dirty="0" smtClean="0"/>
              <a:t>fails</a:t>
            </a:r>
            <a:r>
              <a:rPr lang="en-US" altLang="en-US" sz="2600" spc="-150" dirty="0" smtClean="0"/>
              <a:t> </a:t>
            </a:r>
            <a:r>
              <a:rPr lang="en-US" altLang="en-US" sz="2600" b="1" spc="-150" dirty="0" smtClean="0"/>
              <a:t>arbitrarily</a:t>
            </a:r>
          </a:p>
          <a:p>
            <a:pPr lvl="1"/>
            <a:r>
              <a:rPr lang="en-US" altLang="en-US" sz="2600" dirty="0" smtClean="0"/>
              <a:t>Might perform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2600" dirty="0" smtClean="0"/>
              <a:t>Might give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conflicting information </a:t>
            </a:r>
            <a:r>
              <a:rPr lang="en-US" altLang="en-US" sz="2600" dirty="0" smtClean="0"/>
              <a:t>to different parts of the system</a:t>
            </a:r>
          </a:p>
          <a:p>
            <a:pPr lvl="1"/>
            <a:r>
              <a:rPr lang="en-US" altLang="en-US" sz="2600" dirty="0" smtClean="0"/>
              <a:t>Might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collude</a:t>
            </a:r>
            <a:r>
              <a:rPr lang="en-US" altLang="en-US" sz="2600" dirty="0" smtClean="0"/>
              <a:t> with other failed nodes</a:t>
            </a:r>
            <a:endParaRPr lang="en-US" altLang="en-US" sz="2600" dirty="0" smtClean="0">
              <a:solidFill>
                <a:srgbClr val="FF0000"/>
              </a:solidFill>
            </a:endParaRPr>
          </a:p>
          <a:p>
            <a:pPr lvl="1"/>
            <a:endParaRPr lang="en-US" altLang="en-US" sz="2600" b="1" dirty="0" smtClean="0"/>
          </a:p>
          <a:p>
            <a:pPr lvl="1"/>
            <a:endParaRPr lang="en-US" altLang="en-US" sz="2600" b="1" dirty="0" smtClean="0"/>
          </a:p>
          <a:p>
            <a:r>
              <a:rPr lang="en-US" altLang="en-US" sz="2600" dirty="0" smtClean="0"/>
              <a:t>Why might nodes or components fail arbitrarily?</a:t>
            </a:r>
          </a:p>
          <a:p>
            <a:pPr lvl="1"/>
            <a:r>
              <a:rPr lang="en-US" altLang="en-US" sz="2600" b="1" dirty="0" smtClean="0">
                <a:solidFill>
                  <a:srgbClr val="FF0000"/>
                </a:solidFill>
              </a:rPr>
              <a:t>Software bug </a:t>
            </a:r>
            <a:r>
              <a:rPr lang="en-US" altLang="en-US" sz="2600" dirty="0" smtClean="0"/>
              <a:t>present in code</a:t>
            </a:r>
          </a:p>
          <a:p>
            <a:pPr lvl="1"/>
            <a:r>
              <a:rPr lang="en-US" altLang="en-US" sz="2600" b="1" dirty="0" smtClean="0">
                <a:solidFill>
                  <a:srgbClr val="FF0000"/>
                </a:solidFill>
              </a:rPr>
              <a:t>Hardware failure </a:t>
            </a:r>
            <a:r>
              <a:rPr lang="en-US" altLang="en-US" sz="2600" dirty="0" smtClean="0"/>
              <a:t>occurs</a:t>
            </a:r>
          </a:p>
          <a:p>
            <a:pPr lvl="1"/>
            <a:r>
              <a:rPr lang="en-US" altLang="en-US" sz="2600" b="1" dirty="0" smtClean="0">
                <a:solidFill>
                  <a:srgbClr val="FF0000"/>
                </a:solidFill>
              </a:rPr>
              <a:t>Hack</a:t>
            </a:r>
            <a:r>
              <a:rPr lang="en-US" altLang="en-US" sz="2600" dirty="0" smtClean="0">
                <a:solidFill>
                  <a:srgbClr val="FF0000"/>
                </a:solidFill>
              </a:rPr>
              <a:t> </a:t>
            </a:r>
            <a:r>
              <a:rPr lang="en-US" altLang="en-US" sz="2600" dirty="0" smtClean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Byzantine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faults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 smtClean="0"/>
              <a:t>The client assigns each request a unique, monotonically increasing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t</a:t>
            </a:r>
            <a:endParaRPr lang="en-US" dirty="0" smtClean="0"/>
          </a:p>
          <a:p>
            <a:r>
              <a:rPr lang="en-US" dirty="0" smtClean="0"/>
              <a:t>Servers track greatest </a:t>
            </a:r>
            <a:r>
              <a:rPr lang="en-US" i="1" dirty="0" smtClean="0"/>
              <a:t>t</a:t>
            </a:r>
            <a:r>
              <a:rPr lang="en-US" dirty="0" smtClean="0"/>
              <a:t> executed for each client </a:t>
            </a:r>
            <a:r>
              <a:rPr lang="en-US" i="1" dirty="0" smtClean="0"/>
              <a:t>c,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 smtClean="0"/>
              <a:t>and their </a:t>
            </a:r>
            <a:r>
              <a:rPr lang="en-US" dirty="0"/>
              <a:t>corresponding </a:t>
            </a:r>
            <a:r>
              <a:rPr lang="en-US" dirty="0" smtClean="0"/>
              <a:t>reply</a:t>
            </a:r>
          </a:p>
          <a:p>
            <a:pPr lvl="1"/>
            <a:r>
              <a:rPr lang="en-US" dirty="0" smtClean="0"/>
              <a:t>On receiving request </a:t>
            </a:r>
            <a:r>
              <a:rPr lang="en-US" dirty="0"/>
              <a:t>to </a:t>
            </a:r>
            <a:r>
              <a:rPr lang="en-US" dirty="0" smtClean="0"/>
              <a:t>execute with timestamp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If t &lt; T</a:t>
            </a:r>
            <a:r>
              <a:rPr lang="de-DE" dirty="0" smtClean="0"/>
              <a:t>(c), </a:t>
            </a:r>
            <a:r>
              <a:rPr lang="en-US" dirty="0" smtClean="0"/>
              <a:t>skip </a:t>
            </a:r>
            <a:r>
              <a:rPr lang="en-US" dirty="0"/>
              <a:t>the request </a:t>
            </a:r>
            <a:r>
              <a:rPr lang="en-US" dirty="0" smtClean="0"/>
              <a:t>execution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 </a:t>
            </a:r>
            <a:r>
              <a:rPr lang="en-US" dirty="0" smtClean="0"/>
              <a:t>= T</a:t>
            </a:r>
            <a:r>
              <a:rPr lang="de-DE" dirty="0" smtClean="0"/>
              <a:t>(c), </a:t>
            </a:r>
            <a:r>
              <a:rPr lang="en-US" dirty="0" smtClean="0"/>
              <a:t>resend </a:t>
            </a:r>
            <a:r>
              <a:rPr lang="en-US" dirty="0"/>
              <a:t>the reply but skip </a:t>
            </a:r>
            <a:r>
              <a:rPr lang="en-US" dirty="0" smtClean="0"/>
              <a:t>execution.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 </a:t>
            </a:r>
            <a:r>
              <a:rPr lang="en-US" dirty="0" smtClean="0"/>
              <a:t>&gt; T</a:t>
            </a:r>
            <a:r>
              <a:rPr lang="de-DE" dirty="0" smtClean="0"/>
              <a:t>(c)</a:t>
            </a:r>
            <a:r>
              <a:rPr lang="en-US" dirty="0" smtClean="0"/>
              <a:t>, execute request, set T</a:t>
            </a:r>
            <a:r>
              <a:rPr lang="de-DE" dirty="0" smtClean="0"/>
              <a:t>(c) </a:t>
            </a:r>
            <a:r>
              <a:rPr lang="de-DE" dirty="0" smtClean="0">
                <a:sym typeface="Wingdings"/>
              </a:rPr>
              <a:t> t, remember </a:t>
            </a:r>
            <a:r>
              <a:rPr lang="de-DE" dirty="0" err="1" smtClean="0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Byzantine primary: replaying </a:t>
            </a:r>
            <a:r>
              <a:rPr lang="en-US" sz="3400" smtClean="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 smtClean="0">
                <a:solidFill>
                  <a:schemeClr val="tx1"/>
                </a:solidFill>
              </a:rPr>
              <a:t>(c) </a:t>
            </a:r>
            <a:r>
              <a:rPr lang="de-DE" sz="2800" b="0" dirty="0" err="1" smtClean="0">
                <a:solidFill>
                  <a:schemeClr val="tx1"/>
                </a:solidFill>
              </a:rPr>
              <a:t>case</a:t>
            </a:r>
            <a:r>
              <a:rPr lang="de-DE" sz="2800" b="0" dirty="0" smtClean="0">
                <a:solidFill>
                  <a:schemeClr val="tx1"/>
                </a:solidFill>
              </a:rPr>
              <a:t> but </a:t>
            </a:r>
            <a:r>
              <a:rPr lang="de-DE" sz="2800" dirty="0" err="1" smtClean="0">
                <a:solidFill>
                  <a:schemeClr val="tx1"/>
                </a:solidFill>
              </a:rPr>
              <a:t>cannot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compromise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 smtClean="0"/>
              <a:t>Recall: </a:t>
            </a:r>
            <a:r>
              <a:rPr lang="en-US" sz="2800" spc="-150" dirty="0" smtClean="0"/>
              <a:t>To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 smtClean="0"/>
              <a:t>, need primary message and 2</a:t>
            </a:r>
            <a:r>
              <a:rPr lang="en-US" sz="2800" i="1" spc="-150" dirty="0" smtClean="0"/>
              <a:t>f</a:t>
            </a:r>
            <a:r>
              <a:rPr lang="en-US" sz="2800" spc="-150" dirty="0" smtClean="0"/>
              <a:t> accepts</a:t>
            </a:r>
          </a:p>
          <a:p>
            <a:pPr lvl="1"/>
            <a:r>
              <a:rPr lang="en-US" sz="2600" spc="-150" dirty="0" smtClean="0"/>
              <a:t>Backup 1: </a:t>
            </a:r>
            <a:r>
              <a:rPr lang="en-US" sz="2600" b="1" spc="-150" dirty="0" smtClean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 smtClean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Byzantine primary</a:t>
            </a:r>
            <a:r>
              <a:rPr lang="en-US" sz="3200" smtClean="0"/>
              <a:t>: Splitting replicas	     </a:t>
            </a:r>
            <a:r>
              <a:rPr lang="en-US" dirty="0" smtClean="0"/>
              <a:t>	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CC0000"/>
                </a:solidFill>
              </a:rPr>
              <a:t>Replayed</a:t>
            </a:r>
            <a:r>
              <a:rPr lang="en-US" b="0" dirty="0" smtClean="0">
                <a:solidFill>
                  <a:srgbClr val="CC00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request, </a:t>
            </a:r>
            <a:r>
              <a:rPr lang="en-US" dirty="0" smtClean="0">
                <a:solidFill>
                  <a:schemeClr val="tx1"/>
                </a:solidFill>
              </a:rPr>
              <a:t>signed</a:t>
            </a:r>
            <a:r>
              <a:rPr lang="en-US" b="0" dirty="0" smtClean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general, backups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if primary lies</a:t>
            </a:r>
          </a:p>
          <a:p>
            <a:endParaRPr lang="en-US" dirty="0"/>
          </a:p>
          <a:p>
            <a:r>
              <a:rPr lang="en-US" b="1" dirty="0" smtClean="0"/>
              <a:t>Suppose they did: </a:t>
            </a:r>
            <a:r>
              <a:rPr lang="en-US" dirty="0" smtClean="0"/>
              <a:t>two distinct requests </a:t>
            </a:r>
            <a:r>
              <a:rPr lang="en-US" b="1" dirty="0" smtClean="0"/>
              <a:t>m</a:t>
            </a:r>
            <a:r>
              <a:rPr lang="en-US" dirty="0" smtClean="0"/>
              <a:t> and </a:t>
            </a:r>
            <a:r>
              <a:rPr lang="en-US" b="1" dirty="0" smtClean="0"/>
              <a:t>m′</a:t>
            </a:r>
            <a:r>
              <a:rPr lang="en-US" dirty="0" smtClean="0"/>
              <a:t> for the same sequence number 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prepared quorum certificates (each of size 2</a:t>
            </a:r>
            <a:r>
              <a:rPr lang="en-US" i="1" dirty="0" smtClean="0"/>
              <a:t>f</a:t>
            </a:r>
            <a:r>
              <a:rPr lang="en-US" dirty="0" smtClean="0"/>
              <a:t>+1) would </a:t>
            </a:r>
            <a:r>
              <a:rPr lang="en-US" b="1" dirty="0" smtClean="0"/>
              <a:t>intersect</a:t>
            </a:r>
            <a:r>
              <a:rPr lang="en-US" dirty="0" smtClean="0"/>
              <a:t> at an </a:t>
            </a:r>
            <a:r>
              <a:rPr lang="en-US" b="1" dirty="0" smtClean="0"/>
              <a:t>honest</a:t>
            </a:r>
            <a:r>
              <a:rPr lang="en-US" dirty="0" smtClean="0"/>
              <a:t> replica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that honest replica would have sent an accept message for both </a:t>
            </a:r>
            <a:r>
              <a:rPr lang="en-US" dirty="0"/>
              <a:t>m and m</a:t>
            </a:r>
            <a:r>
              <a:rPr lang="en-US" dirty="0" smtClean="0"/>
              <a:t>′ which </a:t>
            </a:r>
            <a:r>
              <a:rPr lang="en-US" b="1" dirty="0" smtClean="0"/>
              <a:t>can’t happen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 m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763000" cy="244849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If a replica suspects the primary is faulty, it requests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viewchange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request to all replicas</a:t>
            </a:r>
          </a:p>
          <a:p>
            <a:pPr lvl="2"/>
            <a:r>
              <a:rPr lang="en-US" altLang="en-US" dirty="0" smtClean="0"/>
              <a:t>Everyone </a:t>
            </a:r>
            <a:r>
              <a:rPr lang="en-US" altLang="en-US" dirty="0" err="1" smtClean="0"/>
              <a:t>acks</a:t>
            </a:r>
            <a:r>
              <a:rPr lang="en-US" altLang="en-US" dirty="0" smtClean="0"/>
              <a:t> the view change request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New primary collects a quorum (2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+1) of responses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 smtClean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View change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Need committed operations to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into next view</a:t>
            </a:r>
          </a:p>
          <a:p>
            <a:pPr lvl="1"/>
            <a:r>
              <a:rPr lang="en-US" dirty="0" smtClean="0"/>
              <a:t>Client may have gotten answer</a:t>
            </a:r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 smtClean="0"/>
              <a:t>If replicas are too fast to do view change, but really primary is okay – then performance problem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malicious replica tries to subvert the system by proposing a </a:t>
            </a:r>
            <a:r>
              <a:rPr lang="en-US" b="1" dirty="0" smtClean="0">
                <a:solidFill>
                  <a:srgbClr val="FF0000"/>
                </a:solidFill>
              </a:rPr>
              <a:t>bogus view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view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all messages and certificates into a </a:t>
            </a:r>
            <a:r>
              <a:rPr lang="en-US" b="1" dirty="0" smtClean="0"/>
              <a:t>log</a:t>
            </a:r>
            <a:endParaRPr lang="en-US" dirty="0" smtClean="0"/>
          </a:p>
          <a:p>
            <a:pPr lvl="1"/>
            <a:r>
              <a:rPr lang="en-US" dirty="0" smtClean="0"/>
              <a:t>Can’t let log </a:t>
            </a:r>
            <a:r>
              <a:rPr lang="en-US" b="1" dirty="0" smtClean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Protocol to </a:t>
            </a:r>
            <a:r>
              <a:rPr lang="en-US" b="1" dirty="0" smtClean="0"/>
              <a:t>shrink the log </a:t>
            </a:r>
            <a:r>
              <a:rPr lang="en-US" dirty="0" smtClean="0"/>
              <a:t>when it gets too big</a:t>
            </a:r>
          </a:p>
          <a:p>
            <a:pPr lvl="1"/>
            <a:r>
              <a:rPr lang="en-US" dirty="0" smtClean="0"/>
              <a:t>Discard messages, certificates on commit?</a:t>
            </a:r>
          </a:p>
          <a:p>
            <a:pPr lvl="2"/>
            <a:r>
              <a:rPr lang="en-US" dirty="0" smtClean="0"/>
              <a:t>No!  Need them for view change</a:t>
            </a:r>
          </a:p>
          <a:p>
            <a:pPr lvl="1"/>
            <a:r>
              <a:rPr lang="en-US" dirty="0" smtClean="0"/>
              <a:t>Replicas have to agree to shrink the 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What we’ve done so far: good service provided there are no more than </a:t>
            </a:r>
            <a:r>
              <a:rPr lang="en-US" i="1" spc="-150" dirty="0" smtClean="0"/>
              <a:t>f</a:t>
            </a:r>
            <a:r>
              <a:rPr lang="en-US" spc="-150" dirty="0" smtClean="0"/>
              <a:t> failures </a:t>
            </a:r>
            <a:r>
              <a:rPr lang="en-US" b="1" spc="-150" dirty="0" smtClean="0"/>
              <a:t>over system lifetime</a:t>
            </a:r>
          </a:p>
          <a:p>
            <a:pPr lvl="1"/>
            <a:r>
              <a:rPr lang="en-US" dirty="0" smtClean="0"/>
              <a:t>But cannot </a:t>
            </a:r>
            <a:r>
              <a:rPr lang="en-US" b="1" dirty="0" smtClean="0">
                <a:solidFill>
                  <a:srgbClr val="FF0000"/>
                </a:solidFill>
              </a:rPr>
              <a:t>recognize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faulty replicas!</a:t>
            </a:r>
          </a:p>
          <a:p>
            <a:endParaRPr lang="en-US" dirty="0"/>
          </a:p>
          <a:p>
            <a:r>
              <a:rPr lang="en-US" dirty="0" smtClean="0"/>
              <a:t>Therefore </a:t>
            </a:r>
            <a:r>
              <a:rPr lang="en-US" b="1" dirty="0" smtClean="0"/>
              <a:t>proactive</a:t>
            </a:r>
            <a:r>
              <a:rPr lang="en-US" dirty="0" smtClean="0"/>
              <a:t> </a:t>
            </a:r>
            <a:r>
              <a:rPr lang="en-US" b="1" dirty="0" smtClean="0"/>
              <a:t>recovery: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replica to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 smtClean="0"/>
              <a:t>whether faulty or not</a:t>
            </a:r>
          </a:p>
          <a:p>
            <a:endParaRPr lang="en-US" dirty="0" smtClean="0"/>
          </a:p>
          <a:p>
            <a:r>
              <a:rPr lang="en-US" dirty="0" smtClean="0"/>
              <a:t>Correct service provided no more than </a:t>
            </a:r>
            <a:r>
              <a:rPr lang="en-US" i="1" dirty="0" smtClean="0"/>
              <a:t>f</a:t>
            </a:r>
            <a:r>
              <a:rPr lang="en-US" dirty="0" smtClean="0"/>
              <a:t> failures in a small time window – </a:t>
            </a:r>
            <a:r>
              <a:rPr lang="en-US" i="1" dirty="0" smtClean="0"/>
              <a:t>e.g.,</a:t>
            </a:r>
            <a:r>
              <a:rPr lang="en-US" dirty="0" smtClean="0"/>
              <a:t> 10 minutes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Watchdog timer</a:t>
            </a:r>
          </a:p>
          <a:p>
            <a:r>
              <a:rPr lang="en-US" dirty="0" smtClean="0"/>
              <a:t>Secure co-processor</a:t>
            </a:r>
          </a:p>
          <a:p>
            <a:pPr lvl="1"/>
            <a:r>
              <a:rPr lang="en-US" dirty="0" smtClean="0"/>
              <a:t>Stores node’s </a:t>
            </a:r>
            <a:r>
              <a:rPr lang="en-US" b="1" dirty="0" smtClean="0"/>
              <a:t>private</a:t>
            </a:r>
            <a:r>
              <a:rPr lang="en-US" dirty="0" smtClean="0"/>
              <a:t> key (of private-public keypair)</a:t>
            </a:r>
          </a:p>
          <a:p>
            <a:r>
              <a:rPr lang="en-US" dirty="0" smtClean="0"/>
              <a:t>Read-only memory</a:t>
            </a:r>
          </a:p>
          <a:p>
            <a:endParaRPr lang="en-US" dirty="0"/>
          </a:p>
          <a:p>
            <a:r>
              <a:rPr lang="en-US" dirty="0" smtClean="0"/>
              <a:t>Restart node periodically:</a:t>
            </a:r>
          </a:p>
          <a:p>
            <a:pPr lvl="1"/>
            <a:r>
              <a:rPr lang="en-US" dirty="0" smtClean="0"/>
              <a:t>Saves its state (timed operation)</a:t>
            </a:r>
          </a:p>
          <a:p>
            <a:pPr lvl="1"/>
            <a:r>
              <a:rPr lang="en-US" dirty="0" smtClean="0"/>
              <a:t>Reboot, reload code from read-only memory</a:t>
            </a:r>
          </a:p>
          <a:p>
            <a:pPr lvl="1"/>
            <a:r>
              <a:rPr lang="en-US" dirty="0" smtClean="0"/>
              <a:t>Discard all secret keys (prevent impersonation)</a:t>
            </a:r>
          </a:p>
          <a:p>
            <a:pPr lvl="1"/>
            <a:r>
              <a:rPr lang="en-US" dirty="0" smtClean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protocol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Performance and Discussion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</a:t>
            </a:r>
            <a:r>
              <a:rPr lang="en-US" dirty="0" smtClean="0"/>
              <a:t>filesystem runs atop BFT</a:t>
            </a:r>
          </a:p>
          <a:p>
            <a:pPr lvl="1"/>
            <a:r>
              <a:rPr lang="en-US" dirty="0" smtClean="0"/>
              <a:t>Four replicas tolerating one Byzantine failure</a:t>
            </a:r>
            <a:endParaRPr lang="en-US" dirty="0"/>
          </a:p>
          <a:p>
            <a:pPr lvl="1"/>
            <a:r>
              <a:rPr lang="en-US" dirty="0" smtClean="0"/>
              <a:t>Modified Andrew filesystem benchmark</a:t>
            </a:r>
          </a:p>
          <a:p>
            <a:endParaRPr lang="en-US" dirty="0"/>
          </a:p>
          <a:p>
            <a:r>
              <a:rPr lang="en-US" dirty="0" smtClean="0"/>
              <a:t>What’s performance relative to NFS?</a:t>
            </a:r>
          </a:p>
          <a:p>
            <a:pPr lvl="1"/>
            <a:r>
              <a:rPr lang="en-US" dirty="0" smtClean="0"/>
              <a:t>Compare BFS versus Linux NFSv2 (unsafe!)</a:t>
            </a:r>
          </a:p>
          <a:p>
            <a:pPr lvl="2"/>
            <a:r>
              <a:rPr lang="en-US" sz="2800" dirty="0" smtClean="0"/>
              <a:t>BFS </a:t>
            </a:r>
            <a:r>
              <a:rPr lang="en-US" sz="2800" b="1" dirty="0" smtClean="0"/>
              <a:t>15% slower: </a:t>
            </a:r>
            <a:r>
              <a:rPr lang="en-US" sz="2800" dirty="0" smtClean="0"/>
              <a:t>claim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we provide state machine replication for a service </a:t>
            </a:r>
            <a:r>
              <a:rPr lang="en-US" sz="3200" b="1" dirty="0" smtClean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r>
              <a:rPr lang="en-US" sz="3200" dirty="0" smtClean="0"/>
              <a:t>Such a service is called 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 smtClean="0"/>
              <a:t>) service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Why might we care about this level of reliability?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Byzantine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 smtClean="0"/>
              <a:t>Protection is achieved only when at most </a:t>
            </a:r>
            <a:r>
              <a:rPr lang="en-US" altLang="en-US" i="1" spc="-150" dirty="0" smtClean="0"/>
              <a:t>f</a:t>
            </a:r>
            <a:r>
              <a:rPr lang="en-US" altLang="en-US" spc="-150" dirty="0" smtClean="0"/>
              <a:t> nodes fail</a:t>
            </a:r>
          </a:p>
          <a:p>
            <a:pPr lvl="1"/>
            <a:r>
              <a:rPr lang="en-US" altLang="en-US" dirty="0" smtClean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</a:t>
            </a:r>
            <a:r>
              <a:rPr lang="en-US" sz="2800" dirty="0" smtClean="0"/>
              <a:t>service</a:t>
            </a:r>
            <a:endParaRPr lang="en-US" altLang="en-US" sz="2800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Needs </a:t>
            </a:r>
            <a:r>
              <a:rPr lang="en-US" altLang="en-US" b="1" dirty="0" smtClean="0">
                <a:solidFill>
                  <a:srgbClr val="FF0000"/>
                </a:solidFill>
              </a:rPr>
              <a:t>more messages, rounds </a:t>
            </a:r>
            <a:r>
              <a:rPr lang="en-US" altLang="en-US" dirty="0" smtClean="0"/>
              <a:t>than conventional state machine replication</a:t>
            </a:r>
          </a:p>
          <a:p>
            <a:endParaRPr lang="en-US" altLang="en-US" dirty="0" smtClean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Does not prevent </a:t>
            </a:r>
            <a:r>
              <a:rPr lang="en-US" altLang="en-US" dirty="0" smtClean="0"/>
              <a:t>many classes of attacks:</a:t>
            </a:r>
          </a:p>
          <a:p>
            <a:pPr lvl="1"/>
            <a:r>
              <a:rPr lang="en-US" altLang="en-US" dirty="0" smtClean="0"/>
              <a:t>Turn a machine into a botnet node</a:t>
            </a:r>
          </a:p>
          <a:p>
            <a:pPr lvl="1"/>
            <a:r>
              <a:rPr lang="en-US" altLang="en-US" dirty="0" smtClean="0"/>
              <a:t>Steal SSNs from servers</a:t>
            </a:r>
            <a:endParaRPr lang="en-US" alt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Practical limitations of BFT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Strong consistency and CAP Theorem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 smtClean="0"/>
              <a:t>have found numerous applications:</a:t>
            </a:r>
          </a:p>
          <a:p>
            <a:pPr lvl="1"/>
            <a:r>
              <a:rPr lang="en-US" dirty="0" smtClean="0"/>
              <a:t>Commercial airliner flight control computer systems</a:t>
            </a:r>
          </a:p>
          <a:p>
            <a:pPr lvl="1"/>
            <a:r>
              <a:rPr lang="en-US" dirty="0" smtClean="0"/>
              <a:t>Digital currency systems</a:t>
            </a:r>
            <a:endParaRPr lang="en-US" dirty="0"/>
          </a:p>
          <a:p>
            <a:endParaRPr lang="en-US" spc="-150" dirty="0" smtClean="0"/>
          </a:p>
          <a:p>
            <a:r>
              <a:rPr lang="en-US" spc="-150" dirty="0" smtClean="0"/>
              <a:t>Some limitations, but...</a:t>
            </a:r>
          </a:p>
          <a:p>
            <a:pPr lvl="1"/>
            <a:r>
              <a:rPr lang="en-US" spc="0" dirty="0" smtClean="0"/>
              <a:t>Inspired </a:t>
            </a:r>
            <a:r>
              <a:rPr lang="en-US" b="1" spc="0" dirty="0" smtClean="0">
                <a:solidFill>
                  <a:schemeClr val="accent5">
                    <a:lumMod val="75000"/>
                  </a:schemeClr>
                </a:solidFill>
              </a:rPr>
              <a:t>much follow-on research </a:t>
            </a:r>
            <a:r>
              <a:rPr lang="en-US" spc="0" dirty="0" smtClean="0"/>
              <a:t>to address these limitations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BFT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 smtClean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 smtClean="0"/>
              <a:t>requires, </a:t>
            </a:r>
            <a:r>
              <a:rPr lang="en-US" sz="3200" i="1" dirty="0" smtClean="0"/>
              <a:t>e.g.</a:t>
            </a:r>
            <a:r>
              <a:rPr lang="en-US" sz="3200" dirty="0" smtClean="0"/>
              <a:t>, 2</a:t>
            </a:r>
            <a:r>
              <a:rPr lang="en-US" sz="3200" i="1" dirty="0" smtClean="0"/>
              <a:t>f </a:t>
            </a:r>
            <a:r>
              <a:rPr lang="en-US" sz="3200" dirty="0" smtClean="0"/>
              <a:t>+ 1 = </a:t>
            </a:r>
            <a:r>
              <a:rPr lang="en-US" sz="3200" b="1" dirty="0" smtClean="0"/>
              <a:t>three</a:t>
            </a:r>
            <a:r>
              <a:rPr lang="en-US" sz="3200" dirty="0" smtClean="0"/>
              <a:t> replicas, if </a:t>
            </a:r>
            <a:r>
              <a:rPr lang="en-US" sz="3200" i="1" dirty="0" smtClean="0"/>
              <a:t>f</a:t>
            </a:r>
            <a:r>
              <a:rPr lang="en-US" sz="3200" dirty="0" smtClean="0"/>
              <a:t> = 1</a:t>
            </a:r>
          </a:p>
          <a:p>
            <a:endParaRPr lang="en-US" sz="3200" dirty="0" smtClean="0"/>
          </a:p>
          <a:p>
            <a:r>
              <a:rPr lang="en-US" sz="3200" dirty="0" smtClean="0"/>
              <a:t>Operations are totally ordered </a:t>
            </a:r>
            <a:r>
              <a:rPr lang="en-US" sz="3200" dirty="0" smtClean="0">
                <a:sym typeface="Wingdings"/>
              </a:rPr>
              <a:t> correctness</a:t>
            </a:r>
            <a:endParaRPr lang="en-US" sz="3200" dirty="0" smtClean="0"/>
          </a:p>
          <a:p>
            <a:pPr lvl="1"/>
            <a:r>
              <a:rPr lang="en-US" sz="3200" dirty="0" smtClean="0"/>
              <a:t>A two-phase protocol</a:t>
            </a:r>
          </a:p>
          <a:p>
            <a:endParaRPr lang="en-US" sz="3200" dirty="0" smtClean="0"/>
          </a:p>
          <a:p>
            <a:r>
              <a:rPr lang="en-US" sz="3200" dirty="0" smtClean="0"/>
              <a:t>Each operation uses ≥ </a:t>
            </a:r>
            <a:r>
              <a:rPr lang="en-US" sz="3200" i="1" dirty="0" smtClean="0"/>
              <a:t>f</a:t>
            </a:r>
            <a:r>
              <a:rPr lang="en-US" sz="3200" dirty="0" smtClean="0"/>
              <a:t> + 1 = 2</a:t>
            </a:r>
            <a:r>
              <a:rPr lang="en-US" sz="3200" b="1" dirty="0" smtClean="0"/>
              <a:t> </a:t>
            </a:r>
            <a:r>
              <a:rPr lang="en-US" sz="3200" dirty="0" smtClean="0"/>
              <a:t>of them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quorums</a:t>
            </a:r>
          </a:p>
          <a:p>
            <a:pPr lvl="2"/>
            <a:r>
              <a:rPr lang="en-US" sz="3200" dirty="0" smtClean="0"/>
              <a:t>So at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 smtClean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 smtClean="0"/>
              <a:t>to assign seqno</a:t>
            </a:r>
          </a:p>
          <a:p>
            <a:pPr lvl="1"/>
            <a:r>
              <a:rPr lang="en-US" altLang="en-US" dirty="0" smtClean="0"/>
              <a:t>Could assign same seqno to different requests</a:t>
            </a:r>
          </a:p>
          <a:p>
            <a:endParaRPr lang="en-US" alt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 smtClean="0"/>
              <a:t>Can’t use Paxos </a:t>
            </a:r>
            <a:r>
              <a:rPr lang="en-US" altLang="en-US" dirty="0" smtClean="0"/>
              <a:t>for view change</a:t>
            </a:r>
          </a:p>
          <a:p>
            <a:pPr lvl="1"/>
            <a:r>
              <a:rPr lang="en-US" altLang="en-US" dirty="0" smtClean="0"/>
              <a:t>Under Byzantine faults, the intersection of two majority (</a:t>
            </a:r>
            <a:r>
              <a:rPr lang="en-US" altLang="en-US" i="1" dirty="0" smtClean="0"/>
              <a:t>f </a:t>
            </a:r>
            <a:r>
              <a:rPr lang="en-US" altLang="en-US" dirty="0" smtClean="0"/>
              <a:t>+ 1 node)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Bad node tells </a:t>
            </a:r>
            <a:r>
              <a:rPr lang="en-US" altLang="en-US" b="1" dirty="0" smtClean="0"/>
              <a:t>different</a:t>
            </a:r>
            <a:r>
              <a:rPr lang="en-US" altLang="en-US" dirty="0" smtClean="0"/>
              <a:t>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 smtClean="0"/>
              <a:t>e.g.</a:t>
            </a:r>
            <a:r>
              <a:rPr lang="en-US" altLang="en-US" sz="2800" dirty="0" smtClean="0"/>
              <a:t> tells N0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val1,</a:t>
            </a:r>
            <a:r>
              <a:rPr lang="en-US" altLang="en-US" sz="2800" dirty="0" smtClean="0"/>
              <a:t> but N1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Paxos for BFT?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			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f </a:t>
            </a:r>
            <a:r>
              <a:rPr lang="en-US" altLang="en-US" sz="2400" dirty="0" smtClean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66008" y="3654176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66999" y="4797634"/>
              <a:ext cx="2004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 smtClean="0"/>
                <a:t>OK(</a:t>
              </a:r>
              <a:r>
                <a:rPr lang="en-US" altLang="en-US" dirty="0" err="1" smtClean="0"/>
                <a:t>val</a:t>
              </a:r>
              <a:r>
                <a:rPr lang="en-US" altLang="en-US" dirty="0" smtClean="0"/>
                <a:t>=null)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766381" y="2767851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 smtClean="0"/>
                <a:t>OK(</a:t>
              </a:r>
              <a:r>
                <a:rPr lang="en-US" altLang="en-US" sz="2000" dirty="0" err="1" smtClean="0"/>
                <a:t>val</a:t>
              </a:r>
              <a:r>
                <a:rPr lang="en-US" altLang="en-US" sz="2000" dirty="0" smtClean="0"/>
                <a:t>=null)</a:t>
              </a:r>
              <a:endParaRPr lang="en-US" alt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2" y="4140666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smtClean="0"/>
              <a:t>OK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44871</TotalTime>
  <Words>1872</Words>
  <Application>Microsoft Macintosh PowerPoint</Application>
  <PresentationFormat>On-screen Show (4:3)</PresentationFormat>
  <Paragraphs>423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ＭＳ Ｐゴシック</vt:lpstr>
      <vt:lpstr>Times New Roman</vt:lpstr>
      <vt:lpstr>Wingdings</vt:lpstr>
      <vt:lpstr>1_Office Theme</vt:lpstr>
      <vt:lpstr>Byzantine Fault Tolerance</vt:lpstr>
      <vt:lpstr>So far in COS 418: Fail-stop failures</vt:lpstr>
      <vt:lpstr>Byzantine faults</vt:lpstr>
      <vt:lpstr>Today: Byzantine fault tolerance</vt:lpstr>
      <vt:lpstr>Motivation for BFT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PowerPoint Presentation</vt:lpstr>
    </vt:vector>
  </TitlesOfParts>
  <Company>Princeton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2040</cp:revision>
  <cp:lastPrinted>2016-10-12T09:37:44Z</cp:lastPrinted>
  <dcterms:created xsi:type="dcterms:W3CDTF">2013-10-08T01:49:25Z</dcterms:created>
  <dcterms:modified xsi:type="dcterms:W3CDTF">2017-11-05T23:55:19Z</dcterms:modified>
</cp:coreProperties>
</file>