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7" r:id="rId2"/>
  </p:sldMasterIdLst>
  <p:notesMasterIdLst>
    <p:notesMasterId r:id="rId41"/>
  </p:notesMasterIdLst>
  <p:handoutMasterIdLst>
    <p:handoutMasterId r:id="rId42"/>
  </p:handoutMasterIdLst>
  <p:sldIdLst>
    <p:sldId id="257" r:id="rId3"/>
    <p:sldId id="304" r:id="rId4"/>
    <p:sldId id="261" r:id="rId5"/>
    <p:sldId id="269" r:id="rId6"/>
    <p:sldId id="267" r:id="rId7"/>
    <p:sldId id="268" r:id="rId8"/>
    <p:sldId id="302" r:id="rId9"/>
    <p:sldId id="336" r:id="rId10"/>
    <p:sldId id="371" r:id="rId11"/>
    <p:sldId id="306" r:id="rId12"/>
    <p:sldId id="342" r:id="rId13"/>
    <p:sldId id="343" r:id="rId14"/>
    <p:sldId id="370" r:id="rId15"/>
    <p:sldId id="344" r:id="rId16"/>
    <p:sldId id="347" r:id="rId17"/>
    <p:sldId id="348" r:id="rId18"/>
    <p:sldId id="349" r:id="rId19"/>
    <p:sldId id="350" r:id="rId20"/>
    <p:sldId id="372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73" r:id="rId31"/>
    <p:sldId id="374" r:id="rId32"/>
    <p:sldId id="362" r:id="rId33"/>
    <p:sldId id="363" r:id="rId34"/>
    <p:sldId id="375" r:id="rId35"/>
    <p:sldId id="365" r:id="rId36"/>
    <p:sldId id="367" r:id="rId37"/>
    <p:sldId id="379" r:id="rId38"/>
    <p:sldId id="378" r:id="rId39"/>
    <p:sldId id="380" r:id="rId4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813" autoAdjust="0"/>
    <p:restoredTop sz="83850" autoAdjust="0"/>
  </p:normalViewPr>
  <p:slideViewPr>
    <p:cSldViewPr snapToGrid="0">
      <p:cViewPr>
        <p:scale>
          <a:sx n="70" d="100"/>
          <a:sy n="70" d="100"/>
        </p:scale>
        <p:origin x="59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can s5 be elected?  S1 can fail, and then the rest of the system doesn’t know that epoch 4 ever existed.  S5 then has the highest epoch (3), so will get elected.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2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SEGUE: Don't want clients to have to resubmit their jobs.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6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461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CBA6D86-DBBA-4E58-B0C7-18EC35491596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1659D765-7126-4B95-ADF3-403BFECAA36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00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9F191DFC-BCA0-443D-B994-97C841DC045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72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FB45DFE7-D7AD-4ECD-A9C8-CA1FF5BAF73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4FA54A8-AC05-4E51-97BF-0AE6FFDEEBE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0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8E048402-9490-480C-B493-607B1E845AB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5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BF7A2FB-5E63-4F6B-AD89-DAD0D43D40D8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78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3D21A300-A8DA-4985-B9D1-8777291959AF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0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569EA510-711E-4808-BDFF-EEB70A6ECC8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0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b="0">
                <a:solidFill>
                  <a:srgbClr val="7F7F7F"/>
                </a:solidFill>
                <a:latin typeface="Arial" charset="0"/>
              </a:rPr>
              <a:t>Slide </a:t>
            </a:r>
            <a:fld id="{E2162002-2512-45FD-82AF-2FE8F2E91859}" type="slidenum">
              <a:rPr lang="en-US" b="0">
                <a:solidFill>
                  <a:srgbClr val="7F7F7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8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6304"/>
            <a:ext cx="8382000" cy="24444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Putting it all together for SMR:</a:t>
            </a:r>
            <a:br>
              <a:rPr lang="en-US" sz="3800" b="0" dirty="0" smtClean="0"/>
            </a:br>
            <a:r>
              <a:rPr lang="en-US" sz="2800" b="0" dirty="0" smtClean="0"/>
              <a:t>Two-Phase Commit, Leader Election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3200" b="0" dirty="0" smtClean="0"/>
              <a:t>RAFT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</a:t>
            </a:r>
            <a:r>
              <a:rPr lang="en-US" sz="3000" dirty="0" smtClean="0"/>
              <a:t>13</a:t>
            </a:r>
          </a:p>
          <a:p>
            <a:endParaRPr lang="en-US" sz="24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RAFT slides heavily based on those from Diego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Ongaro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John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Ousterhout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Replicated log =&gt; replicated state </a:t>
            </a:r>
            <a:r>
              <a:rPr lang="en-US" sz="2400" dirty="0"/>
              <a:t>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</a:t>
            </a:r>
            <a:r>
              <a:rPr lang="en-US" sz="2400" dirty="0" smtClean="0"/>
              <a:t>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/>
          <a:lstStyle/>
          <a:p>
            <a:r>
              <a:rPr lang="en-US" b="0" dirty="0" smtClean="0"/>
              <a:t>At any given time, each server is either: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handles </a:t>
            </a:r>
            <a:r>
              <a:rPr lang="en-US" dirty="0"/>
              <a:t>all client interactions, log </a:t>
            </a:r>
            <a:r>
              <a:rPr lang="en-US" dirty="0" smtClean="0"/>
              <a:t>replication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completely passive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used to elect a new leader</a:t>
            </a:r>
          </a:p>
          <a:p>
            <a:r>
              <a:rPr lang="en-US" b="0" dirty="0" smtClean="0"/>
              <a:t>Normal operation: 1 leader, N-1 followers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States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851392" cy="2311698"/>
          </a:xfrm>
        </p:spPr>
        <p:txBody>
          <a:bodyPr/>
          <a:lstStyle/>
          <a:p>
            <a:r>
              <a:rPr lang="en-US" b="0" dirty="0"/>
              <a:t>Servers start </a:t>
            </a:r>
            <a:r>
              <a:rPr lang="en-US" b="0" dirty="0" smtClean="0"/>
              <a:t>as </a:t>
            </a:r>
            <a:r>
              <a:rPr lang="en-US" b="0" dirty="0"/>
              <a:t>followers</a:t>
            </a:r>
          </a:p>
          <a:p>
            <a:r>
              <a:rPr lang="en-US" b="0" dirty="0" smtClean="0"/>
              <a:t>Leaders send </a:t>
            </a:r>
            <a:r>
              <a:rPr lang="en-US" b="0" dirty="0">
                <a:solidFill>
                  <a:schemeClr val="accent4"/>
                </a:solidFill>
              </a:rPr>
              <a:t>heartbeats</a:t>
            </a:r>
            <a:r>
              <a:rPr lang="en-US" b="0" dirty="0"/>
              <a:t> (empty </a:t>
            </a:r>
            <a:r>
              <a:rPr lang="en-US" b="0" dirty="0" err="1"/>
              <a:t>AppendEntries</a:t>
            </a:r>
            <a:r>
              <a:rPr lang="en-US" b="0" dirty="0"/>
              <a:t> RPCs) to maintain authority</a:t>
            </a:r>
          </a:p>
          <a:p>
            <a:r>
              <a:rPr lang="en-US" b="0" dirty="0"/>
              <a:t>If </a:t>
            </a:r>
            <a:r>
              <a:rPr lang="en-US" b="0" dirty="0" err="1">
                <a:solidFill>
                  <a:schemeClr val="accent4"/>
                </a:solidFill>
              </a:rPr>
              <a:t>electionTimeout</a:t>
            </a:r>
            <a:r>
              <a:rPr lang="en-US" b="0" dirty="0">
                <a:solidFill>
                  <a:schemeClr val="accent4"/>
                </a:solidFill>
              </a:rPr>
              <a:t> </a:t>
            </a:r>
            <a:r>
              <a:rPr lang="en-US" b="0" dirty="0"/>
              <a:t>elapses with no </a:t>
            </a:r>
            <a:r>
              <a:rPr lang="en-US" b="0" dirty="0" smtClean="0"/>
              <a:t>RPCs (100-500ms), follower assumes leader has crashed and starts new election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majority of servers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new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or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down”</a:t>
              </a:r>
              <a:endParaRPr lang="en-US" sz="1400" b="0" dirty="0">
                <a:solidFill>
                  <a:srgbClr val="A5001E"/>
                </a:solidFill>
                <a:latin typeface="Arial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Validation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900615"/>
            <a:ext cx="8229600" cy="2527481"/>
          </a:xfrm>
        </p:spPr>
        <p:txBody>
          <a:bodyPr/>
          <a:lstStyle/>
          <a:p>
            <a:r>
              <a:rPr lang="en-US" b="0" dirty="0" smtClean="0"/>
              <a:t>Time divided into terms</a:t>
            </a:r>
          </a:p>
          <a:p>
            <a:pPr lvl="1"/>
            <a:r>
              <a:rPr lang="en-US" dirty="0" smtClean="0"/>
              <a:t>Election (either failed or resulted in 1 leader)</a:t>
            </a:r>
          </a:p>
          <a:p>
            <a:pPr lvl="1"/>
            <a:r>
              <a:rPr lang="en-US" dirty="0" smtClean="0"/>
              <a:t>Normal operation </a:t>
            </a:r>
            <a:r>
              <a:rPr lang="en-US" dirty="0"/>
              <a:t>u</a:t>
            </a:r>
            <a:r>
              <a:rPr lang="en-US" dirty="0" smtClean="0"/>
              <a:t>nder a single leader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/>
              <a:t>Each server maintains </a:t>
            </a:r>
            <a:r>
              <a:rPr lang="en-US" b="0" dirty="0" smtClean="0">
                <a:solidFill>
                  <a:schemeClr val="accent4"/>
                </a:solidFill>
              </a:rPr>
              <a:t>current term </a:t>
            </a:r>
            <a:r>
              <a:rPr lang="en-US" b="0" dirty="0" smtClean="0"/>
              <a:t>value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>
                <a:solidFill>
                  <a:schemeClr val="tx2"/>
                </a:solidFill>
              </a:rPr>
              <a:t>Key role of terms: identify obsolete information</a:t>
            </a:r>
            <a:endParaRPr lang="en-US" b="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Elections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Normal Operation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Split Vote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itle 6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Terms (aka epochs)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4906963"/>
          </a:xfrm>
        </p:spPr>
        <p:txBody>
          <a:bodyPr/>
          <a:lstStyle/>
          <a:p>
            <a:r>
              <a:rPr lang="en-US" dirty="0" smtClean="0"/>
              <a:t>Start election:</a:t>
            </a:r>
          </a:p>
          <a:p>
            <a:pPr lvl="1"/>
            <a:r>
              <a:rPr lang="en-US" sz="2200" b="0" dirty="0" smtClean="0"/>
              <a:t>Increment current term, change to candidate state, vote for self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Send </a:t>
            </a:r>
            <a:r>
              <a:rPr lang="en-US" dirty="0" err="1" smtClean="0"/>
              <a:t>RequestVote</a:t>
            </a:r>
            <a:r>
              <a:rPr lang="en-US" dirty="0" smtClean="0"/>
              <a:t> to all other servers, retry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Receive votes from majority of servers:</a:t>
            </a:r>
          </a:p>
          <a:p>
            <a:pPr marL="1314450" lvl="2" indent="-457200"/>
            <a:r>
              <a:rPr lang="en-US" sz="2000" dirty="0" smtClean="0"/>
              <a:t>Become leader</a:t>
            </a:r>
          </a:p>
          <a:p>
            <a:pPr marL="1314450" lvl="2" indent="-457200"/>
            <a:r>
              <a:rPr lang="en-US" sz="2000" dirty="0" smtClean="0"/>
              <a:t>Send </a:t>
            </a:r>
            <a:r>
              <a:rPr lang="en-US" sz="2000" dirty="0" err="1" smtClean="0"/>
              <a:t>AppendEntries</a:t>
            </a:r>
            <a:r>
              <a:rPr lang="en-US" sz="2000" dirty="0" smtClean="0"/>
              <a:t> heartbeats to all other servers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Receive RPC from valid leader:</a:t>
            </a:r>
          </a:p>
          <a:p>
            <a:pPr marL="1314450" lvl="2" indent="-457200"/>
            <a:r>
              <a:rPr lang="en-US" sz="2000" dirty="0" smtClean="0"/>
              <a:t>Return to follower state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No-one wins election (election timeout elapses):</a:t>
            </a:r>
          </a:p>
          <a:p>
            <a:pPr marL="1314450" lvl="2" indent="-457200"/>
            <a:r>
              <a:rPr lang="en-US" sz="2000" dirty="0" smtClean="0"/>
              <a:t>Increment term, start new election</a:t>
            </a:r>
            <a:endParaRPr lang="en-US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02919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allow at most one winner per term</a:t>
            </a:r>
          </a:p>
          <a:p>
            <a:pPr lvl="1"/>
            <a:r>
              <a:rPr lang="en-US" sz="2200" dirty="0" smtClean="0"/>
              <a:t>Each server votes only once per term (persists on disk)</a:t>
            </a:r>
          </a:p>
          <a:p>
            <a:pPr lvl="1"/>
            <a:r>
              <a:rPr lang="en-US" sz="2200" dirty="0" smtClean="0"/>
              <a:t>Two different candidates can’t get majorities in same term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some candidate must eventually win</a:t>
            </a:r>
          </a:p>
          <a:p>
            <a:pPr lvl="1"/>
            <a:r>
              <a:rPr lang="en-US" sz="2200" dirty="0" smtClean="0"/>
              <a:t>Each choose election timeouts randomly in [T, 2T]</a:t>
            </a:r>
          </a:p>
          <a:p>
            <a:pPr lvl="1"/>
            <a:r>
              <a:rPr lang="en-US" sz="2200" dirty="0" smtClean="0"/>
              <a:t>One usually initiates and wins election before others start</a:t>
            </a:r>
          </a:p>
          <a:p>
            <a:pPr lvl="1"/>
            <a:r>
              <a:rPr lang="en-US" sz="2200" dirty="0" smtClean="0"/>
              <a:t>Works well if T &gt;&gt; network RTT </a:t>
            </a:r>
            <a:endParaRPr lang="en-US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Servers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Voted for candidate A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704316"/>
                </a:solidFill>
                <a:latin typeface="Arial" charset="0"/>
              </a:rPr>
              <a:t>B can’t also get majority</a:t>
            </a:r>
            <a:endParaRPr lang="en-US" sz="1800" b="0" dirty="0">
              <a:solidFill>
                <a:srgbClr val="704316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067" y="5128446"/>
            <a:ext cx="8229600" cy="158606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entry = &lt; index, term, command &gt;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stored on stable storage (disk); survives crashes</a:t>
            </a:r>
          </a:p>
          <a:p>
            <a:pPr>
              <a:spcBef>
                <a:spcPts val="600"/>
              </a:spcBef>
            </a:pPr>
            <a:r>
              <a:rPr lang="en-US" sz="2000" b="0" dirty="0" smtClean="0"/>
              <a:t>Entry </a:t>
            </a:r>
            <a:r>
              <a:rPr lang="en-US" sz="2000" b="0" dirty="0" smtClean="0">
                <a:solidFill>
                  <a:schemeClr val="accent4"/>
                </a:solidFill>
              </a:rPr>
              <a:t>committed</a:t>
            </a:r>
            <a:r>
              <a:rPr lang="en-US" sz="2000" b="0" dirty="0" smtClean="0"/>
              <a:t> if known to be stored on majority of servers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Durable / stable, will eventually be executed by state machines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6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7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8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log index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followers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A5001E"/>
                </a:solidFill>
                <a:latin typeface="Arial" charset="0"/>
              </a:rPr>
              <a:t>committed entries</a:t>
            </a:r>
            <a:endParaRPr lang="en-US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term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command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Client sends command to leader</a:t>
            </a:r>
            <a:endParaRPr lang="en-US" sz="2200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sends </a:t>
            </a:r>
            <a:r>
              <a:rPr lang="en-US" sz="2200" b="0" dirty="0" err="1" smtClean="0"/>
              <a:t>AppendEntries</a:t>
            </a:r>
            <a:r>
              <a:rPr lang="en-US" sz="2200" b="0" dirty="0" smtClean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 smtClean="0">
                <a:solidFill>
                  <a:srgbClr val="C00000"/>
                </a:solidFill>
              </a:rPr>
              <a:t>Once new entry committed: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passes command to its state machine, sends result to client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piggybacks commitment to followers in later </a:t>
            </a:r>
            <a:r>
              <a:rPr lang="en-US" dirty="0" err="1" smtClean="0"/>
              <a:t>AppendEntries</a:t>
            </a:r>
            <a:endParaRPr lang="en-US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Followers pass committed commands to their state machines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One successful RPC to any majority of servers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Mechanism:</a:t>
            </a:r>
            <a:r>
              <a:rPr lang="en-US" sz="3200" dirty="0"/>
              <a:t> </a:t>
            </a:r>
            <a:r>
              <a:rPr lang="en-US" sz="3200" dirty="0" smtClean="0"/>
              <a:t> Replicate </a:t>
            </a:r>
            <a:r>
              <a:rPr lang="en-US" sz="3200" dirty="0"/>
              <a:t>and separate </a:t>
            </a:r>
            <a:r>
              <a:rPr lang="en-US" sz="3200" dirty="0" smtClean="0"/>
              <a:t>servers</a:t>
            </a:r>
            <a:endParaRPr lang="en-US" sz="3200" b="1" dirty="0" smtClean="0"/>
          </a:p>
          <a:p>
            <a:r>
              <a:rPr lang="en-US" sz="3200" b="1" dirty="0" smtClean="0"/>
              <a:t>Goal #1:  </a:t>
            </a:r>
            <a:r>
              <a:rPr lang="en-US" sz="3200" dirty="0" smtClean="0"/>
              <a:t>Provide a highly reliable service</a:t>
            </a:r>
          </a:p>
          <a:p>
            <a:r>
              <a:rPr lang="en-US" sz="3200" b="1" dirty="0" smtClean="0"/>
              <a:t>Goal #2:  </a:t>
            </a:r>
            <a:r>
              <a:rPr lang="en-US" sz="3200" dirty="0" smtClean="0"/>
              <a:t>Servers should behave just like a single, more reliable server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 Primary-Backup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128" y="3556947"/>
            <a:ext cx="8769872" cy="3048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 smtClean="0"/>
              <a:t>If log entries on different server have same index and term: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tore the same command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L</a:t>
            </a:r>
            <a:r>
              <a:rPr lang="en-US" sz="2400" dirty="0" smtClean="0"/>
              <a:t>ogs are identical in all preceding entries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b="0" dirty="0" smtClean="0"/>
              <a:t>If given entry is committed, all preceding also committed</a:t>
            </a:r>
            <a:endParaRPr lang="en-US" b="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Log Operation:  Highly Coherent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div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sub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server1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server2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/>
          <a:lstStyle/>
          <a:p>
            <a:r>
              <a:rPr lang="en-US" sz="2200" b="0" dirty="0" err="1" smtClean="0"/>
              <a:t>AppendEntries</a:t>
            </a:r>
            <a:r>
              <a:rPr lang="en-US" sz="2200" b="0" dirty="0" smtClean="0"/>
              <a:t> has &lt;</a:t>
            </a:r>
            <a:r>
              <a:rPr lang="en-US" sz="2200" b="0" dirty="0" err="1" smtClean="0"/>
              <a:t>index,term</a:t>
            </a:r>
            <a:r>
              <a:rPr lang="en-US" sz="2200" b="0" dirty="0"/>
              <a:t>&gt;</a:t>
            </a:r>
            <a:r>
              <a:rPr lang="en-US" sz="2200" b="0" dirty="0" smtClean="0"/>
              <a:t> of entry preceding new ones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Follower must contain matching entry; otherwise it rejects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Implements an </a:t>
            </a:r>
            <a:r>
              <a:rPr lang="en-US" sz="2200" b="0" dirty="0" smtClean="0">
                <a:solidFill>
                  <a:schemeClr val="tx2"/>
                </a:solidFill>
              </a:rPr>
              <a:t>induction step</a:t>
            </a:r>
            <a:r>
              <a:rPr lang="en-US" sz="2200" b="0" dirty="0" smtClean="0"/>
              <a:t>, ensures coherency</a:t>
            </a:r>
            <a:endParaRPr lang="en-US" sz="2200" b="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</a:t>
            </a:r>
            <a:r>
              <a:rPr lang="en-US" dirty="0" smtClean="0"/>
              <a:t>Consistency Check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leader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follower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matching entry</a:t>
            </a:r>
            <a:endParaRPr lang="en-US" sz="1800" b="0" dirty="0">
              <a:solidFill>
                <a:srgbClr val="006400"/>
              </a:solidFill>
              <a:latin typeface="Arial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mismatch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 smtClean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 smtClean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 smtClean="0"/>
              <a:t>Multiple crashes can leave many extraneous log entries</a:t>
            </a:r>
            <a:endParaRPr lang="en-US" sz="2200" b="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log index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term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/>
          <a:lstStyle/>
          <a:p>
            <a:r>
              <a:rPr lang="en-US" dirty="0" smtClean="0"/>
              <a:t>Raft safety property:  </a:t>
            </a:r>
            <a:r>
              <a:rPr lang="en-US" sz="2300" b="0" dirty="0" smtClean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Entries must be committed before applying to state machine</a:t>
            </a:r>
            <a:endParaRPr lang="en-US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  <a:endParaRPr lang="en-US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300" dirty="0">
                <a:solidFill>
                  <a:schemeClr val="bg1"/>
                </a:solidFill>
              </a:rPr>
              <a:t>Once </a:t>
            </a:r>
            <a:r>
              <a:rPr lang="en-US" sz="2300" dirty="0" smtClean="0">
                <a:solidFill>
                  <a:schemeClr val="bg1"/>
                </a:solidFill>
              </a:rPr>
              <a:t>log </a:t>
            </a:r>
            <a:r>
              <a:rPr lang="en-US" sz="2300">
                <a:solidFill>
                  <a:schemeClr val="bg1"/>
                </a:solidFill>
              </a:rPr>
              <a:t>entry </a:t>
            </a:r>
            <a:r>
              <a:rPr lang="en-US" sz="2300" smtClean="0">
                <a:solidFill>
                  <a:schemeClr val="bg1"/>
                </a:solidFill>
              </a:rPr>
              <a:t>applied </a:t>
            </a:r>
            <a:r>
              <a:rPr lang="en-US" sz="2300" dirty="0">
                <a:solidFill>
                  <a:schemeClr val="bg1"/>
                </a:solidFill>
              </a:rPr>
              <a:t>to a state machine</a:t>
            </a:r>
            <a:r>
              <a:rPr lang="en-US" sz="2300">
                <a:solidFill>
                  <a:schemeClr val="bg1"/>
                </a:solidFill>
              </a:rPr>
              <a:t>, </a:t>
            </a:r>
            <a:r>
              <a:rPr lang="en-US" sz="2300" smtClean="0">
                <a:solidFill>
                  <a:schemeClr val="bg1"/>
                </a:solidFill>
              </a:rPr>
              <a:t>no </a:t>
            </a:r>
            <a:r>
              <a:rPr lang="en-US" sz="2300" dirty="0">
                <a:solidFill>
                  <a:schemeClr val="bg1"/>
                </a:solidFill>
              </a:rPr>
              <a:t>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9305" y="3737918"/>
            <a:ext cx="8596095" cy="2881257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0" dirty="0" smtClean="0"/>
              <a:t>Elect candidate most likely to contain all committed entries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In </a:t>
            </a:r>
            <a:r>
              <a:rPr lang="en-US" sz="2200" dirty="0" err="1" smtClean="0"/>
              <a:t>RequestVote</a:t>
            </a:r>
            <a:r>
              <a:rPr lang="en-US" sz="2200" dirty="0" smtClean="0"/>
              <a:t>, candidates incl. index + term of last log entry</a:t>
            </a:r>
            <a:endParaRPr lang="en-US" sz="22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Voter V denies vote if its log is “more complete”:              (newer term) or (entry in higher index of same term)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Leader will have “most complete” log among electing majority</a:t>
            </a:r>
            <a:endParaRPr lang="en-US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Best Leader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navailable during </a:t>
              </a: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ommitted?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  <a:endParaRPr lang="en-US" sz="2200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663440"/>
            <a:ext cx="8796528" cy="1913458"/>
          </a:xfrm>
        </p:spPr>
        <p:txBody>
          <a:bodyPr/>
          <a:lstStyle/>
          <a:p>
            <a:r>
              <a:rPr lang="en-US" dirty="0" smtClean="0"/>
              <a:t>Case #1: </a:t>
            </a:r>
            <a:r>
              <a:rPr lang="en-US" b="0" dirty="0" smtClean="0"/>
              <a:t>Leader decides entry in current term is committed</a:t>
            </a:r>
          </a:p>
          <a:p>
            <a:pPr>
              <a:spcBef>
                <a:spcPts val="2400"/>
              </a:spcBef>
            </a:pPr>
            <a:r>
              <a:rPr lang="en-US" b="0" dirty="0" smtClean="0">
                <a:solidFill>
                  <a:srgbClr val="C00000"/>
                </a:solidFill>
              </a:rPr>
              <a:t>Safe: </a:t>
            </a:r>
            <a:r>
              <a:rPr lang="en-US" b="0" dirty="0" smtClean="0"/>
              <a:t>leader for term 3 must contain entry 4</a:t>
            </a:r>
            <a:endParaRPr lang="en-US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Committing Entry from Current Term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leader for term 3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1" y="4663440"/>
            <a:ext cx="8761519" cy="1975831"/>
          </a:xfrm>
        </p:spPr>
        <p:txBody>
          <a:bodyPr/>
          <a:lstStyle/>
          <a:p>
            <a:r>
              <a:rPr lang="en-US" dirty="0" smtClean="0"/>
              <a:t>Case #2: </a:t>
            </a:r>
            <a:r>
              <a:rPr lang="en-US" b="0" dirty="0" smtClean="0"/>
              <a:t>Leader trying to finish committing entry from earlier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Entry 3 </a:t>
            </a:r>
            <a:r>
              <a:rPr lang="en-US" b="0" dirty="0" smtClean="0">
                <a:solidFill>
                  <a:schemeClr val="accent4"/>
                </a:solidFill>
              </a:rPr>
              <a:t>not safely committed</a:t>
            </a:r>
            <a:r>
              <a:rPr lang="en-US" b="0" dirty="0" smtClean="0"/>
              <a:t>: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can be elected as leader for term </a:t>
            </a:r>
            <a:r>
              <a:rPr lang="en-US" sz="2400" dirty="0" smtClean="0"/>
              <a:t>5 (how?)</a:t>
            </a:r>
            <a:endParaRPr lang="en-US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If elected, it will overwrite entry 3 on 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and s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Committing Entry from Earlier Term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663129"/>
            <a:ext cx="8079836" cy="2214689"/>
          </a:xfrm>
        </p:spPr>
        <p:txBody>
          <a:bodyPr/>
          <a:lstStyle/>
          <a:p>
            <a:r>
              <a:rPr lang="en-US" dirty="0" smtClean="0"/>
              <a:t>For leader to decide entry is committed: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Entry stored </a:t>
            </a:r>
            <a:r>
              <a:rPr lang="en-US" sz="2400" dirty="0"/>
              <a:t>on a majority 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≥ 1 new entry </a:t>
            </a:r>
            <a:r>
              <a:rPr lang="en-US" sz="2400" dirty="0"/>
              <a:t>from leader’s term </a:t>
            </a:r>
            <a:r>
              <a:rPr lang="en-US" sz="2400" dirty="0" smtClean="0"/>
              <a:t>also on </a:t>
            </a:r>
            <a:r>
              <a:rPr lang="en-US" sz="2400" dirty="0"/>
              <a:t>majority </a:t>
            </a:r>
            <a:endParaRPr lang="en-US" sz="2400" dirty="0" smtClean="0"/>
          </a:p>
          <a:p>
            <a:r>
              <a:rPr lang="en-US" sz="2200" b="0" dirty="0" smtClean="0"/>
              <a:t>Example;   Once e4 committed, s</a:t>
            </a:r>
            <a:r>
              <a:rPr lang="en-US" sz="2200" b="0" baseline="-25000" dirty="0" smtClean="0"/>
              <a:t>5</a:t>
            </a:r>
            <a:r>
              <a:rPr lang="en-US" sz="2200" b="0" dirty="0" smtClean="0"/>
              <a:t> cannot be elected leader for term 5, and e3 and e4 both safe</a:t>
            </a:r>
            <a:endParaRPr lang="en-US" sz="2200" b="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5218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 smtClean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 smtClean="0">
                <a:solidFill>
                  <a:srgbClr val="1F4899"/>
                </a:solidFill>
                <a:latin typeface="Arial" charset="0"/>
              </a:rPr>
              <a:t>makes Raft safe</a:t>
            </a:r>
            <a:endParaRPr lang="en-US" sz="240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Commitment Rules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smtClean="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800" dirty="0">
              <a:solidFill>
                <a:srgbClr val="1F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/>
              <a:t>Leader changes can result in log inconsistencies</a:t>
            </a:r>
            <a:endParaRPr lang="en-US" sz="2800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 Log Inconsistencies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eader for term 8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ossible</a:t>
            </a:r>
            <a:br>
              <a:rPr lang="en-US" sz="1800" dirty="0" smtClean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followers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(c)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(d)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(e)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6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7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8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9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10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 smtClean="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Fill in missing entries</a:t>
            </a:r>
          </a:p>
          <a:p>
            <a:r>
              <a:rPr lang="en-US" sz="2200" kern="0" dirty="0" smtClean="0"/>
              <a:t>Leader keeps </a:t>
            </a:r>
            <a:r>
              <a:rPr lang="en-US" sz="2200" kern="0" dirty="0" err="1" smtClean="0"/>
              <a:t>nextIndex</a:t>
            </a:r>
            <a:r>
              <a:rPr lang="en-US" sz="2200" kern="0" dirty="0" smtClean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Initialized to (1 + leader’s last index)</a:t>
            </a:r>
          </a:p>
          <a:p>
            <a:r>
              <a:rPr lang="en-US" sz="2000" b="0" kern="0" dirty="0" smtClean="0"/>
              <a:t>If </a:t>
            </a:r>
            <a:r>
              <a:rPr lang="en-US" sz="2000" b="0" kern="0" dirty="0" err="1" smtClean="0"/>
              <a:t>AppendEntries</a:t>
            </a:r>
            <a:r>
              <a:rPr lang="en-US" sz="2000" b="0" kern="0" dirty="0" smtClean="0"/>
              <a:t> consistency check fails, decrement </a:t>
            </a:r>
            <a:r>
              <a:rPr lang="en-US" sz="2000" b="0" kern="0" dirty="0" err="1" smtClean="0"/>
              <a:t>nextIndex</a:t>
            </a:r>
            <a:r>
              <a:rPr lang="en-US" sz="2000" b="0" kern="0" dirty="0" smtClean="0"/>
              <a:t>, try again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PB for high availability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tangle 3"/>
          <p:cNvSpPr>
            <a:spLocks noGrp="1" noChangeArrowheads="1"/>
          </p:cNvSpPr>
          <p:nvPr>
            <p:ph idx="1"/>
          </p:nvPr>
        </p:nvSpPr>
        <p:spPr>
          <a:xfrm>
            <a:off x="3539762" y="1493665"/>
            <a:ext cx="5390386" cy="531650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Primary gets ops, orders into log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Replicates log of ops to backup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Backup executes ops in same order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Backup takes over if primary fails</a:t>
            </a:r>
          </a:p>
          <a:p>
            <a:pPr>
              <a:spcBef>
                <a:spcPts val="800"/>
              </a:spcBef>
            </a:pPr>
            <a:endParaRPr lang="en-US" sz="2400" dirty="0"/>
          </a:p>
          <a:p>
            <a:pPr>
              <a:spcBef>
                <a:spcPts val="800"/>
              </a:spcBef>
            </a:pPr>
            <a:r>
              <a:rPr lang="en-US" sz="2400" dirty="0" smtClean="0"/>
              <a:t>But what if network partition rather than primary failure?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“</a:t>
            </a:r>
            <a:r>
              <a:rPr lang="en-US" sz="2200" dirty="0"/>
              <a:t>V</a:t>
            </a:r>
            <a:r>
              <a:rPr lang="en-US" sz="2200" dirty="0" smtClean="0"/>
              <a:t>iew” server to determine primary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But what if view server fails?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“View” determined via consensus!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3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Before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/>
              <a:t>4</a:t>
            </a:r>
            <a:endParaRPr lang="en-US" sz="1600" b="0" dirty="0"/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After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53120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Leader temporarily disconnected  </a:t>
            </a:r>
          </a:p>
          <a:p>
            <a:pPr marL="457200" lvl="1" indent="0">
              <a:buNone/>
            </a:pPr>
            <a:r>
              <a:rPr lang="en-US" sz="2400" dirty="0" smtClean="0"/>
              <a:t>→</a:t>
            </a:r>
            <a:r>
              <a:rPr lang="en-US" sz="2400" b="0" dirty="0" smtClean="0"/>
              <a:t> other servers elect new leader</a:t>
            </a:r>
          </a:p>
          <a:p>
            <a:pPr marL="857250" lvl="2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reconnected</a:t>
            </a:r>
          </a:p>
          <a:p>
            <a:pPr marL="1314450" lvl="3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attempts to commit log entries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 dirty="0" smtClean="0"/>
              <a:t>Terms used to detect stale leaders (and candidates)</a:t>
            </a:r>
          </a:p>
          <a:p>
            <a:pPr lvl="1"/>
            <a:r>
              <a:rPr lang="en-US" dirty="0" smtClean="0"/>
              <a:t>Every RPC contains term of sender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ender’s term &lt; receiver:</a:t>
            </a:r>
          </a:p>
          <a:p>
            <a:pPr lvl="2"/>
            <a:r>
              <a:rPr lang="en-US" sz="2000" dirty="0" smtClean="0"/>
              <a:t>Receiver: Rejects RPC (via ACK which sender processes…)</a:t>
            </a:r>
          </a:p>
          <a:p>
            <a:pPr lvl="1"/>
            <a:r>
              <a:rPr lang="en-US" dirty="0" smtClean="0"/>
              <a:t>Receiver’s term &lt; sender:</a:t>
            </a:r>
          </a:p>
          <a:p>
            <a:pPr lvl="2"/>
            <a:r>
              <a:rPr lang="en-US" sz="2000" dirty="0" smtClean="0"/>
              <a:t>Receiver reverts to follower, updates term, processes RPC</a:t>
            </a:r>
          </a:p>
          <a:p>
            <a:pPr>
              <a:spcBef>
                <a:spcPts val="2000"/>
              </a:spcBef>
            </a:pPr>
            <a:r>
              <a:rPr lang="en-US" dirty="0"/>
              <a:t>Election updates terms of majority of servers</a:t>
            </a:r>
          </a:p>
          <a:p>
            <a:pPr lvl="1"/>
            <a:r>
              <a:rPr lang="en-US" dirty="0"/>
              <a:t>Deposed server cannot commit new log </a:t>
            </a:r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Neutralizing Old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312029"/>
          </a:xfrm>
        </p:spPr>
        <p:txBody>
          <a:bodyPr/>
          <a:lstStyle/>
          <a:p>
            <a:r>
              <a:rPr lang="en-US" dirty="0" smtClean="0"/>
              <a:t>Send commands to leader</a:t>
            </a:r>
          </a:p>
          <a:p>
            <a:pPr lvl="1"/>
            <a:r>
              <a:rPr lang="en-US" dirty="0" smtClean="0"/>
              <a:t>If leader unknown, contact any server, which redirects client to leader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Leader only responds after command logged, committed, and executed by leader 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If request times out (e.g., leader crashes):</a:t>
            </a:r>
          </a:p>
          <a:p>
            <a:pPr lvl="1"/>
            <a:r>
              <a:rPr lang="en-US" dirty="0" smtClean="0"/>
              <a:t>Client reissues command to new leader (after possible redirect)</a:t>
            </a:r>
            <a:endParaRPr lang="en-US" dirty="0"/>
          </a:p>
          <a:p>
            <a:pPr>
              <a:spcBef>
                <a:spcPts val="3600"/>
              </a:spcBef>
            </a:pPr>
            <a:r>
              <a:rPr lang="en-US" dirty="0" smtClean="0"/>
              <a:t>Ensure </a:t>
            </a:r>
            <a:r>
              <a:rPr lang="en-US" dirty="0" smtClean="0">
                <a:solidFill>
                  <a:srgbClr val="C00000"/>
                </a:solidFill>
              </a:rPr>
              <a:t>exactly-once semantics </a:t>
            </a:r>
            <a:r>
              <a:rPr lang="en-US" dirty="0" smtClean="0"/>
              <a:t>even with leader failures</a:t>
            </a:r>
          </a:p>
          <a:p>
            <a:pPr lvl="1"/>
            <a:r>
              <a:rPr lang="en-US" dirty="0" smtClean="0"/>
              <a:t>E.g., Leader can execute command then crash before responding</a:t>
            </a:r>
          </a:p>
          <a:p>
            <a:pPr lvl="1"/>
            <a:r>
              <a:rPr lang="en-US" dirty="0" smtClean="0"/>
              <a:t>Client should embed unique ID in each command</a:t>
            </a:r>
          </a:p>
          <a:p>
            <a:pPr lvl="1"/>
            <a:r>
              <a:rPr lang="en-US" dirty="0" smtClean="0"/>
              <a:t>This client ID included in log entry</a:t>
            </a:r>
          </a:p>
          <a:p>
            <a:pPr lvl="1"/>
            <a:r>
              <a:rPr lang="en-US" dirty="0" smtClean="0"/>
              <a:t>Before accepting request, leader checks log for entry with same id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3003254"/>
          </a:xfrm>
        </p:spPr>
        <p:txBody>
          <a:bodyPr/>
          <a:lstStyle/>
          <a:p>
            <a:r>
              <a:rPr lang="en-US" dirty="0" smtClean="0"/>
              <a:t>View configuration:  { leader, { members }, settings }</a:t>
            </a:r>
          </a:p>
          <a:p>
            <a:r>
              <a:rPr lang="en-US" dirty="0" smtClean="0"/>
              <a:t>Consensus must support changes to configuration</a:t>
            </a:r>
          </a:p>
          <a:p>
            <a:pPr lvl="1"/>
            <a:r>
              <a:rPr lang="en-US" dirty="0" smtClean="0"/>
              <a:t>Replace failed machine</a:t>
            </a:r>
          </a:p>
          <a:p>
            <a:pPr lvl="1"/>
            <a:r>
              <a:rPr lang="en-US" dirty="0" smtClean="0"/>
              <a:t>Change degree of replication</a:t>
            </a:r>
          </a:p>
          <a:p>
            <a:pPr>
              <a:spcBef>
                <a:spcPts val="2400"/>
              </a:spcBef>
            </a:pPr>
            <a:r>
              <a:rPr lang="en-US" dirty="0"/>
              <a:t>Cannot switch directly from one </a:t>
            </a:r>
            <a:r>
              <a:rPr lang="en-US" dirty="0" err="1" smtClean="0"/>
              <a:t>config</a:t>
            </a:r>
            <a:r>
              <a:rPr lang="en-US" dirty="0" smtClean="0"/>
              <a:t> to </a:t>
            </a:r>
            <a:r>
              <a:rPr lang="en-US" dirty="0"/>
              <a:t>another: </a:t>
            </a:r>
            <a:r>
              <a:rPr lang="en-US" dirty="0" smtClean="0">
                <a:solidFill>
                  <a:schemeClr val="accent4"/>
                </a:solidFill>
              </a:rPr>
              <a:t>conflicting </a:t>
            </a:r>
            <a:r>
              <a:rPr lang="en-US" dirty="0">
                <a:solidFill>
                  <a:schemeClr val="accent4"/>
                </a:solidFill>
              </a:rPr>
              <a:t>majorities </a:t>
            </a:r>
            <a:r>
              <a:rPr lang="en-US" dirty="0"/>
              <a:t>could arise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smtClean="0">
                  <a:solidFill>
                    <a:srgbClr val="000000"/>
                  </a:solidFill>
                  <a:latin typeface="Arial" charset="0"/>
                </a:rPr>
                <a:t>old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 smtClean="0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 smtClean="0">
                  <a:solidFill>
                    <a:srgbClr val="008E00"/>
                  </a:solidFill>
                  <a:latin typeface="Arial" charset="0"/>
                </a:rPr>
                <a:t>old</a:t>
              </a:r>
              <a:endParaRPr lang="en-US" sz="1800" baseline="-25000" dirty="0">
                <a:solidFill>
                  <a:srgbClr val="008E00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 smtClean="0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 smtClean="0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365269"/>
            <a:ext cx="8482564" cy="2590800"/>
          </a:xfrm>
        </p:spPr>
        <p:txBody>
          <a:bodyPr/>
          <a:lstStyle/>
          <a:p>
            <a:r>
              <a:rPr lang="en-US" b="0" dirty="0" smtClean="0">
                <a:solidFill>
                  <a:schemeClr val="accent4"/>
                </a:solidFill>
              </a:rPr>
              <a:t>Joint consensus </a:t>
            </a:r>
            <a:r>
              <a:rPr lang="en-US" b="0" dirty="0" smtClean="0"/>
              <a:t>in intermediate phase: need majority of </a:t>
            </a:r>
            <a:r>
              <a:rPr lang="en-US" dirty="0" smtClean="0"/>
              <a:t>both</a:t>
            </a:r>
            <a:r>
              <a:rPr lang="en-US" b="0" dirty="0" smtClean="0"/>
              <a:t> old and new configurations for elections, commitment</a:t>
            </a:r>
          </a:p>
          <a:p>
            <a:r>
              <a:rPr lang="en-US" b="0" dirty="0" smtClean="0"/>
              <a:t>Configuration change just a log entry; applied immediately on receipt (committed or not)</a:t>
            </a:r>
          </a:p>
          <a:p>
            <a:r>
              <a:rPr lang="en-US" b="0" dirty="0" smtClean="0"/>
              <a:t>Once joint consensus is committed, begin replicating log entry for final configuration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2295802"/>
          </a:xfrm>
        </p:spPr>
        <p:txBody>
          <a:bodyPr/>
          <a:lstStyle/>
          <a:p>
            <a:r>
              <a:rPr lang="en-US" b="0" dirty="0"/>
              <a:t>Any server from either configuration can serve as leader</a:t>
            </a:r>
          </a:p>
          <a:p>
            <a:pPr>
              <a:spcBef>
                <a:spcPts val="2400"/>
              </a:spcBef>
            </a:pPr>
            <a:r>
              <a:rPr lang="en-US" b="0" dirty="0"/>
              <a:t>If </a:t>
            </a:r>
            <a:r>
              <a:rPr lang="en-US" b="0" dirty="0" smtClean="0"/>
              <a:t>leader not </a:t>
            </a:r>
            <a:r>
              <a:rPr lang="en-US" b="0" dirty="0"/>
              <a:t>in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, </a:t>
            </a:r>
            <a:r>
              <a:rPr lang="en-US" b="0" dirty="0" smtClean="0"/>
              <a:t>must step </a:t>
            </a:r>
            <a:r>
              <a:rPr lang="en-US" b="0" dirty="0"/>
              <a:t>down once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 </a:t>
            </a:r>
            <a:r>
              <a:rPr lang="en-US" b="0" dirty="0" smtClean="0"/>
              <a:t>committed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r>
              <a:rPr lang="en-US" sz="1800" b="0" dirty="0" smtClean="0">
                <a:latin typeface="Arial" charset="0"/>
              </a:rPr>
              <a:t> can make</a:t>
            </a:r>
          </a:p>
          <a:p>
            <a:r>
              <a:rPr lang="en-US" sz="1800" b="0" dirty="0" smtClean="0">
                <a:latin typeface="Arial" charset="0"/>
              </a:rPr>
              <a:t>unilateral decisions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 smtClean="0">
                <a:solidFill>
                  <a:srgbClr val="A5001E"/>
                </a:solidFill>
                <a:latin typeface="Arial" charset="0"/>
              </a:rPr>
              <a:t>new</a:t>
            </a: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/>
            </a:r>
            <a:br>
              <a:rPr lang="en-US" sz="180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steps down here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171" y="1404092"/>
            <a:ext cx="8542229" cy="45462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dirty="0" err="1" smtClean="0"/>
              <a:t>Viewstamped</a:t>
            </a:r>
            <a:r>
              <a:rPr lang="en-US" sz="3400" dirty="0" smtClean="0"/>
              <a:t>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3400" dirty="0" smtClean="0"/>
              <a:t> A new primary copy method to support highly-available distributed systems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Oki and </a:t>
            </a:r>
            <a:r>
              <a:rPr lang="en-US" dirty="0" err="1" smtClean="0"/>
              <a:t>Liskov</a:t>
            </a:r>
            <a:r>
              <a:rPr lang="en-US" dirty="0" smtClean="0"/>
              <a:t>, PODC 1988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 smtClean="0"/>
              <a:t>Log </a:t>
            </a:r>
            <a:r>
              <a:rPr lang="en-US" dirty="0"/>
              <a:t>entries </a:t>
            </a:r>
            <a:r>
              <a:rPr lang="en-US" dirty="0" smtClean="0"/>
              <a:t>flow only from leader </a:t>
            </a:r>
            <a:r>
              <a:rPr lang="en-US" dirty="0"/>
              <a:t>to other </a:t>
            </a:r>
            <a:r>
              <a:rPr lang="en-US" dirty="0" smtClean="0"/>
              <a:t>servers </a:t>
            </a:r>
          </a:p>
          <a:p>
            <a:pPr lvl="1"/>
            <a:r>
              <a:rPr lang="en-US" dirty="0" smtClean="0"/>
              <a:t>Select leader from limited set so doesn’t need to “catch up”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 smtClean="0"/>
              <a:t>Randomized timers to initiate elections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 smtClean="0"/>
              <a:t>New joint consensus approach with overlapping majorities</a:t>
            </a:r>
          </a:p>
          <a:p>
            <a:pPr lvl="1"/>
            <a:r>
              <a:rPr lang="en-US" dirty="0" smtClean="0"/>
              <a:t>Cluster can operate normally during configuration changes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Raft vs. VR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 high availability via 2PC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</a:t>
            </a:r>
            <a:r>
              <a:rPr lang="en-US" b="0" i="1" spc="-100" dirty="0">
                <a:sym typeface="Wingdings"/>
              </a:rPr>
              <a:t>exec&lt;op&gt;</a:t>
            </a:r>
            <a:r>
              <a:rPr lang="en-US" b="0" i="1" spc="-100" dirty="0" smtClean="0">
                <a:sym typeface="Wingdings"/>
              </a:rPr>
              <a:t>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“commit &lt;op&gt;”</a:t>
            </a:r>
            <a:endParaRPr lang="en-US" b="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“Okay” (i.e., op </a:t>
            </a:r>
            <a:r>
              <a:rPr lang="en-US" sz="2400" b="0" dirty="0" smtClean="0">
                <a:sym typeface="Wingdings"/>
              </a:rPr>
              <a:t>is stable) </a:t>
            </a:r>
            <a:r>
              <a:rPr lang="en-US" sz="2400" b="0" dirty="0">
                <a:sym typeface="Wingdings"/>
              </a:rPr>
              <a:t>if written to &gt;</a:t>
            </a:r>
            <a:r>
              <a:rPr lang="en-US" sz="2400" b="0" dirty="0" smtClean="0">
                <a:sym typeface="Wingdings"/>
              </a:rPr>
              <a:t> </a:t>
            </a:r>
            <a:r>
              <a:rPr lang="en-US" sz="2400" b="0" dirty="0">
                <a:sym typeface="Wingdings"/>
              </a:rPr>
              <a:t>½ </a:t>
            </a:r>
            <a:r>
              <a:rPr lang="en-US" sz="2400" b="0" dirty="0" smtClean="0">
                <a:sym typeface="Wingdings"/>
              </a:rPr>
              <a:t>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3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29699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467907" y="5588735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50298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 smtClean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 smtClean="0">
                <a:sym typeface="Wingdings"/>
              </a:rPr>
              <a:t>(leader election)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err="1" smtClean="0">
                <a:sym typeface="Wingdings"/>
              </a:rPr>
              <a:t>Inituitive</a:t>
            </a:r>
            <a:r>
              <a:rPr lang="en-US" b="0" spc="-100" dirty="0" smtClean="0">
                <a:sym typeface="Wingdings"/>
              </a:rPr>
              <a:t> safety argument: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View change requires </a:t>
            </a:r>
            <a:r>
              <a:rPr lang="en-US" sz="2200" b="0" i="1" spc="-100" dirty="0" smtClean="0">
                <a:sym typeface="Wingdings"/>
              </a:rPr>
              <a:t>f+1 </a:t>
            </a:r>
            <a:r>
              <a:rPr lang="en-US" sz="2200" b="0" spc="-100" dirty="0" smtClean="0">
                <a:sym typeface="Wingdings"/>
              </a:rPr>
              <a:t>agreement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Op committed once written to </a:t>
            </a:r>
            <a:r>
              <a:rPr lang="en-US" sz="2200" b="0" i="1" spc="-100" dirty="0">
                <a:sym typeface="Wingdings"/>
              </a:rPr>
              <a:t>f</a:t>
            </a:r>
            <a:r>
              <a:rPr lang="en-US" sz="2200" b="0" i="1" spc="-100" dirty="0" smtClean="0">
                <a:sym typeface="Wingdings"/>
              </a:rPr>
              <a:t>+1</a:t>
            </a:r>
            <a:r>
              <a:rPr lang="en-US" sz="2200" b="0" spc="-100" dirty="0" smtClean="0">
                <a:sym typeface="Wingdings"/>
              </a:rPr>
              <a:t> nodes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At least one node both saw write and in new view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More advanced:  Adding or removing nodes (“reconfiguration”)</a:t>
            </a:r>
            <a:endParaRPr lang="en-US" b="0" dirty="0" smtClean="0">
              <a:sym typeface="Wingding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2332" y="3288834"/>
            <a:ext cx="3412910" cy="106365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Requires </a:t>
            </a:r>
            <a:r>
              <a:rPr lang="en-US" sz="2400" i="1" dirty="0" smtClean="0">
                <a:sym typeface="Wingdings"/>
              </a:rPr>
              <a:t>2f + 1 </a:t>
            </a:r>
            <a:r>
              <a:rPr lang="en-US" sz="2400" b="0" dirty="0" smtClean="0">
                <a:sym typeface="Wingdings"/>
              </a:rPr>
              <a:t>nodes</a:t>
            </a:r>
          </a:p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spc="-100" dirty="0">
                <a:sym typeface="Wingdings"/>
              </a:rPr>
              <a:t>t</a:t>
            </a:r>
            <a:r>
              <a:rPr lang="en-US" sz="2400" b="0" spc="-100" dirty="0" smtClean="0">
                <a:sym typeface="Wingdings"/>
              </a:rPr>
              <a:t>o handle </a:t>
            </a:r>
            <a:r>
              <a:rPr lang="en-US" sz="2400" i="1" spc="-100" dirty="0" smtClean="0">
                <a:sym typeface="Wingdings"/>
              </a:rPr>
              <a:t>f</a:t>
            </a:r>
            <a:r>
              <a:rPr lang="en-US" sz="2400" b="0" spc="-100" dirty="0" smtClean="0">
                <a:sym typeface="Wingdings"/>
              </a:rPr>
              <a:t>  failures</a:t>
            </a:r>
            <a:endParaRPr lang="en-US" sz="2400" b="0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9036"/>
            <a:ext cx="9143999" cy="2516305"/>
          </a:xfrm>
        </p:spPr>
        <p:txBody>
          <a:bodyPr/>
          <a:lstStyle/>
          <a:p>
            <a:r>
              <a:rPr lang="en-US" dirty="0" smtClean="0"/>
              <a:t>Basic fault-tolerant </a:t>
            </a:r>
            <a:br>
              <a:rPr lang="en-US" dirty="0" smtClean="0"/>
            </a:br>
            <a:r>
              <a:rPr lang="en-US" dirty="0" smtClean="0"/>
              <a:t>Replicated State Machine (RSM)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203" y="3194196"/>
            <a:ext cx="7936197" cy="2700868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All replicas execute ops once committed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94"/>
            <a:ext cx="9143999" cy="2516305"/>
          </a:xfrm>
        </p:spPr>
        <p:txBody>
          <a:bodyPr/>
          <a:lstStyle/>
          <a:p>
            <a:r>
              <a:rPr lang="en-US" dirty="0" smtClean="0"/>
              <a:t>Why bother with a leader?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185" y="2698142"/>
            <a:ext cx="8504465" cy="377885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Not necessary, but …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Decomposition:  normal operation vs. leader changes</a:t>
            </a:r>
            <a:endParaRPr lang="en-US" sz="26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Simplifies normal operation (no conflicts)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More efficient than leader-less </a:t>
            </a:r>
            <a:r>
              <a:rPr lang="en-US" sz="2600" dirty="0" smtClean="0">
                <a:solidFill>
                  <a:schemeClr val="bg1"/>
                </a:solidFill>
              </a:rPr>
              <a:t>approaches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Obvious place to handle non-determinism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68681"/>
            <a:ext cx="9143999" cy="2516305"/>
          </a:xfrm>
        </p:spPr>
        <p:txBody>
          <a:bodyPr/>
          <a:lstStyle/>
          <a:p>
            <a:pPr eaLnBrk="1" hangingPunct="1"/>
            <a:r>
              <a:rPr lang="en-US" dirty="0"/>
              <a:t>Raft: A Consensus Algorithm</a:t>
            </a:r>
            <a:br>
              <a:rPr lang="en-US" dirty="0"/>
            </a:br>
            <a:r>
              <a:rPr lang="en-US" dirty="0"/>
              <a:t>for Replicated Logs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85" y="4339988"/>
            <a:ext cx="8969828" cy="1135222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/>
              <a:t>Diego </a:t>
            </a:r>
            <a:r>
              <a:rPr lang="en-US" sz="2200" dirty="0" err="1"/>
              <a:t>Ongaro</a:t>
            </a:r>
            <a:r>
              <a:rPr lang="en-US" sz="2200" dirty="0"/>
              <a:t> and John </a:t>
            </a:r>
            <a:r>
              <a:rPr lang="en-US" sz="2200" dirty="0" err="1"/>
              <a:t>Ousterhout</a:t>
            </a:r>
            <a:endParaRPr lang="en-US" sz="22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39008</TotalTime>
  <Words>2393</Words>
  <Application>Microsoft Macintosh PowerPoint</Application>
  <PresentationFormat>On-screen Show (4:3)</PresentationFormat>
  <Paragraphs>850</Paragraphs>
  <Slides>38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.HelveticaNeueDeskInterface-Regular</vt:lpstr>
      <vt:lpstr>Calibri</vt:lpstr>
      <vt:lpstr>Courier New</vt:lpstr>
      <vt:lpstr>Gill Sans</vt:lpstr>
      <vt:lpstr>ＭＳ Ｐゴシック</vt:lpstr>
      <vt:lpstr>Times New Roman</vt:lpstr>
      <vt:lpstr>Verdana</vt:lpstr>
      <vt:lpstr>Wingdings</vt:lpstr>
      <vt:lpstr>Arial</vt:lpstr>
      <vt:lpstr>1_Office Theme</vt:lpstr>
      <vt:lpstr>Default Design</vt:lpstr>
      <vt:lpstr>Putting it all together for SMR: Two-Phase Commit, Leader Election RAFT</vt:lpstr>
      <vt:lpstr>Recall:  Primary-Backup</vt:lpstr>
      <vt:lpstr>Extend PB for high availability</vt:lpstr>
      <vt:lpstr>PB high availability via 2PC</vt:lpstr>
      <vt:lpstr>View changes on failure</vt:lpstr>
      <vt:lpstr>View changes on failure</vt:lpstr>
      <vt:lpstr>Basic fault-tolerant  Replicated State Machine (RSM) approach</vt:lpstr>
      <vt:lpstr>Why bother with a leader?</vt:lpstr>
      <vt:lpstr>Raft: A Consensus Algorithm for Replicated Logs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Reconfiguration</vt:lpstr>
      <vt:lpstr>Configuration Changes</vt:lpstr>
      <vt:lpstr>2-Phase Approach via Joint Consensus</vt:lpstr>
      <vt:lpstr>2-Phase Approach via Joint Consensus</vt:lpstr>
      <vt:lpstr>PowerPoint Presentation</vt:lpstr>
      <vt:lpstr>Raft vs. VR</vt:lpstr>
    </vt:vector>
  </TitlesOfParts>
  <Company>Princeton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1582</cp:revision>
  <cp:lastPrinted>2016-10-05T13:43:34Z</cp:lastPrinted>
  <dcterms:created xsi:type="dcterms:W3CDTF">2013-10-08T01:49:25Z</dcterms:created>
  <dcterms:modified xsi:type="dcterms:W3CDTF">2017-10-25T06:48:19Z</dcterms:modified>
</cp:coreProperties>
</file>