
<file path=[Content_Types].xml><?xml version="1.0" encoding="utf-8"?>
<Types xmlns="http://schemas.openxmlformats.org/package/2006/content-types">
  <Default Extension="xml" ContentType="application/xml"/>
  <Default Extension="tif" ContentType="image/tiff"/>
  <Default Extension="png" ContentType="image/png"/>
  <Default Extension="jp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39"/>
  </p:notesMasterIdLst>
  <p:handoutMasterIdLst>
    <p:handoutMasterId r:id="rId40"/>
  </p:handoutMasterIdLst>
  <p:sldIdLst>
    <p:sldId id="257" r:id="rId2"/>
    <p:sldId id="329" r:id="rId3"/>
    <p:sldId id="271" r:id="rId4"/>
    <p:sldId id="272" r:id="rId5"/>
    <p:sldId id="280" r:id="rId6"/>
    <p:sldId id="274" r:id="rId7"/>
    <p:sldId id="281" r:id="rId8"/>
    <p:sldId id="282" r:id="rId9"/>
    <p:sldId id="283" r:id="rId10"/>
    <p:sldId id="285" r:id="rId11"/>
    <p:sldId id="286" r:id="rId12"/>
    <p:sldId id="287" r:id="rId13"/>
    <p:sldId id="288" r:id="rId14"/>
    <p:sldId id="290" r:id="rId15"/>
    <p:sldId id="293" r:id="rId16"/>
    <p:sldId id="294" r:id="rId17"/>
    <p:sldId id="295" r:id="rId18"/>
    <p:sldId id="296" r:id="rId19"/>
    <p:sldId id="308" r:id="rId20"/>
    <p:sldId id="300" r:id="rId21"/>
    <p:sldId id="302" r:id="rId22"/>
    <p:sldId id="303" r:id="rId23"/>
    <p:sldId id="310" r:id="rId24"/>
    <p:sldId id="305" r:id="rId25"/>
    <p:sldId id="327" r:id="rId26"/>
    <p:sldId id="328" r:id="rId27"/>
    <p:sldId id="306" r:id="rId28"/>
    <p:sldId id="313" r:id="rId29"/>
    <p:sldId id="317" r:id="rId30"/>
    <p:sldId id="318" r:id="rId31"/>
    <p:sldId id="319" r:id="rId32"/>
    <p:sldId id="320" r:id="rId33"/>
    <p:sldId id="321" r:id="rId34"/>
    <p:sldId id="323" r:id="rId35"/>
    <p:sldId id="322" r:id="rId36"/>
    <p:sldId id="324" r:id="rId37"/>
    <p:sldId id="326" r:id="rId38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0000FF"/>
    <a:srgbClr val="FF3300"/>
    <a:srgbClr val="FFFF99"/>
    <a:srgbClr val="92D050"/>
    <a:srgbClr val="FFCC99"/>
    <a:srgbClr val="FFCC00"/>
    <a:srgbClr val="0099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5872" autoAdjust="0"/>
    <p:restoredTop sz="83850" autoAdjust="0"/>
  </p:normalViewPr>
  <p:slideViewPr>
    <p:cSldViewPr snapToGrid="0">
      <p:cViewPr>
        <p:scale>
          <a:sx n="54" d="100"/>
          <a:sy n="54" d="100"/>
        </p:scale>
        <p:origin x="1632" y="6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notesMaster" Target="notesMasters/notesMaster1.xml"/><Relationship Id="rId40" Type="http://schemas.openxmlformats.org/officeDocument/2006/relationships/handoutMaster" Target="handoutMasters/handoutMaster1.xml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So the BIG IDEA is to allow different replicas to become PRIMARY,</a:t>
            </a:r>
            <a:r>
              <a:rPr lang="en-US" b="1" baseline="0" dirty="0" smtClean="0"/>
              <a:t> in other words the system moves through a SEQUENCE of what we call VIEWS.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 each VIEW there is a DIFFERENT DESIGNATED PRIMARY, and each view is numbered with a VIEW NUMBER.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972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239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806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925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4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5653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832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2C562-3101-0D43-9BC5-1FD230FF41EF}" type="datetime1">
              <a:rPr lang="en-US" smtClean="0"/>
              <a:t>10/23/17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061D7-F64F-8E4D-8C48-35B191211857}" type="datetime1">
              <a:rPr lang="en-US" smtClean="0"/>
              <a:t>10/23/17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8" name="Picture 7" descr="Princeton_shield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C55DC-D3DB-A142-8833-8A2BDFA4DAAA}" type="datetime1">
              <a:rPr lang="en-US" smtClean="0"/>
              <a:t>10/23/17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0196" y="1449421"/>
            <a:ext cx="8565204" cy="50081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defRPr sz="3000" baseline="0">
                <a:solidFill>
                  <a:schemeClr val="tx1"/>
                </a:solidFill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baseline="0"/>
            </a:lvl2pPr>
            <a:lvl3pPr>
              <a:lnSpc>
                <a:spcPct val="90000"/>
              </a:lnSpc>
              <a:spcBef>
                <a:spcPts val="800"/>
              </a:spcBef>
              <a:defRPr sz="2400"/>
            </a:lvl3pPr>
            <a:lvl4pPr>
              <a:lnSpc>
                <a:spcPct val="90000"/>
              </a:lnSpc>
              <a:spcBef>
                <a:spcPts val="800"/>
              </a:spcBef>
              <a:defRPr sz="2200"/>
            </a:lvl4pPr>
            <a:lvl5pPr>
              <a:lnSpc>
                <a:spcPct val="90000"/>
              </a:lnSpc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 smtClean="0"/>
              <a:t>Click to edit Master text styles and more text and more text</a:t>
            </a:r>
          </a:p>
          <a:p>
            <a:pPr lvl="1"/>
            <a:r>
              <a:rPr lang="en-US" dirty="0" smtClean="0"/>
              <a:t>Second level test test test test test test test test test test test test test test test test test test 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0"/>
            <a:r>
              <a:rPr lang="en-US" dirty="0" smtClean="0"/>
              <a:t>Second main line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10/23/17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16215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5649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6F9FE-3308-7D4E-8B46-F9836AC42425}" type="datetime1">
              <a:rPr lang="en-US" smtClean="0"/>
              <a:t>10/23/17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6F9FE-3308-7D4E-8B46-F9836AC42425}" type="datetime1">
              <a:rPr lang="en-US" smtClean="0"/>
              <a:t>10/23/17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1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6C878-1A61-1D40-8C94-88B875F76C97}" type="datetime1">
              <a:rPr lang="en-US" smtClean="0"/>
              <a:t>10/23/17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7AF70-5002-B24C-BAA9-0C2EC79E2C37}" type="datetime1">
              <a:rPr lang="en-US" smtClean="0"/>
              <a:t>10/23/17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44EB9-203A-2649-A5DC-C807C557D821}" type="datetime1">
              <a:rPr lang="en-US" smtClean="0"/>
              <a:t>10/23/17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68DF-4358-664B-A04B-7A4BE79C5464}" type="datetime1">
              <a:rPr lang="en-US" smtClean="0"/>
              <a:t>10/23/17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0B6B8-460D-9A45-A983-067DAFC8AE2B}" type="datetime1">
              <a:rPr lang="en-US" smtClean="0"/>
              <a:t>10/23/17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7AB581CF-9A74-854B-A279-C8C42F61C879}" type="datetime1">
              <a:rPr lang="en-US" smtClean="0"/>
              <a:pPr>
                <a:defRPr/>
              </a:pPr>
              <a:t>10/23/17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tif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4800" dirty="0"/>
              <a:t>Consensus and </a:t>
            </a:r>
            <a:r>
              <a:rPr lang="en-US" sz="4800" dirty="0" err="1"/>
              <a:t>Paxos</a:t>
            </a:r>
            <a:endParaRPr lang="en-US" sz="480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COS 418: </a:t>
            </a:r>
            <a:r>
              <a:rPr lang="en-US" i="1" dirty="0" smtClean="0"/>
              <a:t>Distributed Systems</a:t>
            </a:r>
          </a:p>
          <a:p>
            <a:r>
              <a:rPr lang="en-US" dirty="0" smtClean="0"/>
              <a:t>Lecture 12</a:t>
            </a:r>
          </a:p>
          <a:p>
            <a:endParaRPr lang="en-US" dirty="0" smtClean="0"/>
          </a:p>
          <a:p>
            <a:r>
              <a:rPr lang="en-US" dirty="0" smtClean="0"/>
              <a:t>Michael Freedman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793804" cy="5008124"/>
          </a:xfrm>
        </p:spPr>
        <p:txBody>
          <a:bodyPr/>
          <a:lstStyle/>
          <a:p>
            <a:r>
              <a:rPr lang="en-US" dirty="0" smtClean="0"/>
              <a:t>Initial state of system can end in decision “0” or “1”</a:t>
            </a:r>
          </a:p>
          <a:p>
            <a:r>
              <a:rPr lang="en-US" dirty="0" smtClean="0"/>
              <a:t>Consider 5 processes, each in some initial state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 smtClean="0"/>
              <a:t>[ 1,1,1,1,1 </a:t>
            </a:r>
            <a:r>
              <a:rPr lang="en-US" sz="3000" dirty="0"/>
              <a:t>]   →  </a:t>
            </a:r>
            <a:r>
              <a:rPr lang="en-US" sz="3000" dirty="0" smtClean="0"/>
              <a:t>1 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 smtClean="0"/>
              <a:t>[ 1,1,1,1,</a:t>
            </a:r>
            <a:r>
              <a:rPr lang="en-US" sz="3000" dirty="0" smtClean="0">
                <a:solidFill>
                  <a:srgbClr val="FF0000"/>
                </a:solidFill>
              </a:rPr>
              <a:t>0</a:t>
            </a:r>
            <a:r>
              <a:rPr lang="en-US" sz="3000" dirty="0" smtClean="0"/>
              <a:t> </a:t>
            </a:r>
            <a:r>
              <a:rPr lang="en-US" sz="3000" dirty="0"/>
              <a:t>]   →  </a:t>
            </a:r>
            <a:r>
              <a:rPr lang="en-US" sz="3000" dirty="0" smtClean="0"/>
              <a:t>? 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 smtClean="0"/>
              <a:t>[ 1,1,1,</a:t>
            </a:r>
            <a:r>
              <a:rPr lang="en-US" sz="3000" dirty="0" smtClean="0">
                <a:solidFill>
                  <a:srgbClr val="FF0000"/>
                </a:solidFill>
              </a:rPr>
              <a:t>0</a:t>
            </a:r>
            <a:r>
              <a:rPr lang="en-US" sz="3000" dirty="0" smtClean="0"/>
              <a:t>,0 </a:t>
            </a:r>
            <a:r>
              <a:rPr lang="en-US" sz="3000" dirty="0"/>
              <a:t>]   →  </a:t>
            </a:r>
            <a:r>
              <a:rPr lang="en-US" sz="3000" dirty="0" smtClean="0"/>
              <a:t>? 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 smtClean="0"/>
              <a:t>[ 1,1,</a:t>
            </a:r>
            <a:r>
              <a:rPr lang="en-US" sz="3000" dirty="0" smtClean="0">
                <a:solidFill>
                  <a:srgbClr val="FF0000"/>
                </a:solidFill>
              </a:rPr>
              <a:t>0</a:t>
            </a:r>
            <a:r>
              <a:rPr lang="en-US" sz="3000" dirty="0" smtClean="0"/>
              <a:t>,0,0 </a:t>
            </a:r>
            <a:r>
              <a:rPr lang="en-US" sz="3000" dirty="0"/>
              <a:t>]   →  </a:t>
            </a:r>
            <a:r>
              <a:rPr lang="en-US" sz="3000" dirty="0" smtClean="0"/>
              <a:t>? 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 smtClean="0"/>
              <a:t>[ 1,0,0,0,0 </a:t>
            </a:r>
            <a:r>
              <a:rPr lang="en-US" sz="3000" dirty="0"/>
              <a:t>]   </a:t>
            </a:r>
            <a:r>
              <a:rPr lang="en-US" sz="3000" dirty="0" smtClean="0"/>
              <a:t>→  0 </a:t>
            </a:r>
            <a:endParaRPr lang="en-US" sz="3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technical approach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47098" y="3564375"/>
            <a:ext cx="28192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Must exist two configurations here which differ in decision</a:t>
            </a:r>
          </a:p>
        </p:txBody>
      </p:sp>
    </p:spTree>
    <p:extLst>
      <p:ext uri="{BB962C8B-B14F-4D97-AF65-F5344CB8AC3E}">
        <p14:creationId xmlns:p14="http://schemas.microsoft.com/office/powerpoint/2010/main" val="476299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793804" cy="5008124"/>
          </a:xfrm>
        </p:spPr>
        <p:txBody>
          <a:bodyPr/>
          <a:lstStyle/>
          <a:p>
            <a:r>
              <a:rPr lang="en-US" dirty="0" smtClean="0"/>
              <a:t>Initial state of system can end in decision “0” or “1”</a:t>
            </a:r>
          </a:p>
          <a:p>
            <a:r>
              <a:rPr lang="en-US" dirty="0" smtClean="0"/>
              <a:t>Consider 5 processes, each in some initial state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 smtClean="0"/>
              <a:t>[ 1,1,1,1,1 </a:t>
            </a:r>
            <a:r>
              <a:rPr lang="en-US" sz="3000" dirty="0"/>
              <a:t>]   →  </a:t>
            </a:r>
            <a:r>
              <a:rPr lang="en-US" sz="3000" dirty="0" smtClean="0"/>
              <a:t>1 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 smtClean="0"/>
              <a:t>[ 1,1,1,1,0 </a:t>
            </a:r>
            <a:r>
              <a:rPr lang="en-US" sz="3000" dirty="0"/>
              <a:t>]   →  1</a:t>
            </a:r>
            <a:r>
              <a:rPr lang="en-US" sz="3000" dirty="0" smtClean="0"/>
              <a:t> 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 smtClean="0"/>
              <a:t>[ 1,1,1,0,0 </a:t>
            </a:r>
            <a:r>
              <a:rPr lang="en-US" sz="3000" dirty="0"/>
              <a:t>]   →  </a:t>
            </a:r>
            <a:r>
              <a:rPr lang="en-US" sz="3000" dirty="0" smtClean="0"/>
              <a:t>1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 smtClean="0"/>
              <a:t>[ 1,1,0,0,0 </a:t>
            </a:r>
            <a:r>
              <a:rPr lang="en-US" sz="3000" dirty="0"/>
              <a:t>]   →  0</a:t>
            </a:r>
            <a:r>
              <a:rPr lang="en-US" sz="3000" dirty="0" smtClean="0"/>
              <a:t> 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 smtClean="0"/>
              <a:t>[ 1,0,0,0,0 </a:t>
            </a:r>
            <a:r>
              <a:rPr lang="en-US" sz="3000" dirty="0"/>
              <a:t>]   </a:t>
            </a:r>
            <a:r>
              <a:rPr lang="en-US" sz="3000" dirty="0" smtClean="0"/>
              <a:t>→  0 </a:t>
            </a:r>
            <a:endParaRPr lang="en-US" sz="3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technical approach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28281" y="4181138"/>
            <a:ext cx="4645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Assume decision differs between these two processes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940405" y="4027250"/>
            <a:ext cx="369651" cy="1015663"/>
          </a:xfrm>
          <a:prstGeom prst="roundRect">
            <a:avLst/>
          </a:prstGeom>
          <a:noFill/>
          <a:ln w="50800">
            <a:solidFill>
              <a:srgbClr val="FF0000"/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9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793804" cy="5008124"/>
          </a:xfrm>
        </p:spPr>
        <p:txBody>
          <a:bodyPr/>
          <a:lstStyle/>
          <a:p>
            <a:r>
              <a:rPr lang="en-US" dirty="0" smtClean="0"/>
              <a:t>Goal:  Consensus holds in face of 1 failure</a:t>
            </a:r>
          </a:p>
          <a:p>
            <a:endParaRPr lang="en-US" dirty="0" smtClean="0"/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endParaRPr lang="en-US" sz="3000" dirty="0" smtClean="0"/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 smtClean="0"/>
              <a:t> 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 smtClean="0"/>
              <a:t>[ 1,1,0,0,0 ]   → 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 smtClean="0"/>
              <a:t>[ </a:t>
            </a:r>
            <a:r>
              <a:rPr lang="en-US" sz="3000" dirty="0"/>
              <a:t>1,1,1,0,0 ]   →  </a:t>
            </a:r>
            <a:r>
              <a:rPr lang="en-US" sz="3000" dirty="0" smtClean="0"/>
              <a:t> </a:t>
            </a:r>
            <a:endParaRPr lang="en-US" sz="3000" dirty="0"/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 smtClean="0"/>
              <a:t> </a:t>
            </a:r>
            <a:endParaRPr lang="en-US" sz="3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technical approach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56453" y="2443648"/>
            <a:ext cx="63526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One of these </a:t>
            </a:r>
            <a:r>
              <a:rPr lang="en-US" sz="2400" dirty="0" err="1" smtClean="0">
                <a:latin typeface="Arial" charset="0"/>
                <a:ea typeface="Arial" charset="0"/>
                <a:cs typeface="Arial" charset="0"/>
              </a:rPr>
              <a:t>configs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must be “bi-valent” (i.e., undecided): </a:t>
            </a:r>
          </a:p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Both futures possible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940405" y="4027250"/>
            <a:ext cx="369651" cy="1015663"/>
          </a:xfrm>
          <a:prstGeom prst="roundRect">
            <a:avLst/>
          </a:prstGeom>
          <a:solidFill>
            <a:srgbClr val="FF0000"/>
          </a:solidFill>
          <a:ln w="50800">
            <a:solidFill>
              <a:srgbClr val="FF0000"/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 bwMode="auto">
          <a:xfrm>
            <a:off x="3900265" y="4046704"/>
            <a:ext cx="797668" cy="1167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3000" b="0" dirty="0" smtClean="0"/>
              <a:t>1 | 0</a:t>
            </a:r>
          </a:p>
          <a:p>
            <a:pPr marL="0" indent="0"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3000" b="0" dirty="0" smtClean="0"/>
              <a:t>0</a:t>
            </a:r>
            <a:endParaRPr lang="en-US" sz="3000" b="0" dirty="0"/>
          </a:p>
        </p:txBody>
      </p:sp>
    </p:spTree>
    <p:extLst>
      <p:ext uri="{BB962C8B-B14F-4D97-AF65-F5344CB8AC3E}">
        <p14:creationId xmlns:p14="http://schemas.microsoft.com/office/powerpoint/2010/main" val="34183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0"/>
            <a:ext cx="7909884" cy="5316505"/>
          </a:xfrm>
        </p:spPr>
        <p:txBody>
          <a:bodyPr>
            <a:normAutofit/>
          </a:bodyPr>
          <a:lstStyle/>
          <a:p>
            <a:r>
              <a:rPr lang="en-US" dirty="0" smtClean="0"/>
              <a:t>Goal:  Consensus holds in face of 1 failure</a:t>
            </a:r>
          </a:p>
          <a:p>
            <a:endParaRPr lang="en-US" dirty="0" smtClean="0"/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endParaRPr lang="en-US" sz="3000" dirty="0" smtClean="0"/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 smtClean="0"/>
              <a:t> 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 smtClean="0"/>
              <a:t>[ 1,1,0,0,0 ]   →  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 smtClean="0"/>
              <a:t>[ 1,1,1,0,0 </a:t>
            </a:r>
            <a:r>
              <a:rPr lang="en-US" sz="3000" dirty="0"/>
              <a:t>]   </a:t>
            </a:r>
            <a:r>
              <a:rPr lang="en-US" sz="3000" dirty="0" smtClean="0"/>
              <a:t>→</a:t>
            </a:r>
            <a:endParaRPr lang="en-US" sz="3000" dirty="0"/>
          </a:p>
          <a:p>
            <a:pPr>
              <a:spcBef>
                <a:spcPts val="2400"/>
              </a:spcBef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2400" dirty="0" smtClean="0"/>
              <a:t>Inherent non-determinism from asynchronous network</a:t>
            </a:r>
          </a:p>
          <a:p>
            <a:pPr>
              <a:spcBef>
                <a:spcPts val="800"/>
              </a:spcBef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2400" dirty="0" smtClean="0"/>
              <a:t>Key </a:t>
            </a:r>
            <a:r>
              <a:rPr lang="en-US" sz="2400" dirty="0"/>
              <a:t>result:  All bi-valent states can remain in </a:t>
            </a:r>
            <a:r>
              <a:rPr lang="en-US" sz="2400" dirty="0" smtClean="0"/>
              <a:t>bi-valent </a:t>
            </a:r>
            <a:r>
              <a:rPr lang="en-US" sz="2400" dirty="0"/>
              <a:t>states after performing some </a:t>
            </a:r>
            <a:r>
              <a:rPr lang="en-US" sz="2400" dirty="0" smtClean="0"/>
              <a:t>work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technical approach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1940405" y="4027250"/>
            <a:ext cx="369651" cy="1015663"/>
          </a:xfrm>
          <a:prstGeom prst="roundRect">
            <a:avLst/>
          </a:prstGeom>
          <a:solidFill>
            <a:srgbClr val="FF0000"/>
          </a:solidFill>
          <a:ln w="50800">
            <a:solidFill>
              <a:srgbClr val="FF0000"/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 bwMode="auto">
          <a:xfrm>
            <a:off x="3900265" y="4046704"/>
            <a:ext cx="797668" cy="1167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3000" b="0" dirty="0" smtClean="0"/>
              <a:t>1</a:t>
            </a:r>
          </a:p>
          <a:p>
            <a:pPr marL="0" indent="0"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3000" b="0" dirty="0" smtClean="0"/>
              <a:t>0 | 1</a:t>
            </a:r>
            <a:endParaRPr lang="en-US" sz="3000" b="0" dirty="0"/>
          </a:p>
        </p:txBody>
      </p:sp>
      <p:sp>
        <p:nvSpPr>
          <p:cNvPr id="11" name="TextBox 10"/>
          <p:cNvSpPr txBox="1"/>
          <p:nvPr/>
        </p:nvSpPr>
        <p:spPr>
          <a:xfrm>
            <a:off x="1456453" y="2443648"/>
            <a:ext cx="63526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One of these </a:t>
            </a:r>
            <a:r>
              <a:rPr lang="en-US" sz="2400" dirty="0" err="1" smtClean="0">
                <a:latin typeface="Arial" charset="0"/>
                <a:ea typeface="Arial" charset="0"/>
                <a:cs typeface="Arial" charset="0"/>
              </a:rPr>
              <a:t>configs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must be “bi-valent” (i.e., undecided): </a:t>
            </a:r>
          </a:p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Both futures possible</a:t>
            </a:r>
          </a:p>
        </p:txBody>
      </p:sp>
    </p:spTree>
    <p:extLst>
      <p:ext uri="{BB962C8B-B14F-4D97-AF65-F5344CB8AC3E}">
        <p14:creationId xmlns:p14="http://schemas.microsoft.com/office/powerpoint/2010/main" val="315553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won’t believe this one trick!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50196" y="2052538"/>
            <a:ext cx="8380379" cy="3706237"/>
          </a:xfrm>
          <a:prstGeom prst="roundRect">
            <a:avLst>
              <a:gd name="adj" fmla="val 4973"/>
            </a:avLst>
          </a:prstGeom>
          <a:solidFill>
            <a:schemeClr val="bg1"/>
          </a:solidFill>
          <a:ln w="28575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40000" dist="23000" dir="5400000" rotWithShape="0">
              <a:schemeClr val="tx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731520" lvl="1" indent="-514350" algn="l">
              <a:spcBef>
                <a:spcPts val="3000"/>
              </a:spcBef>
              <a:buFont typeface="+mj-lt"/>
              <a:buAutoNum type="arabicPeriod"/>
            </a:pPr>
            <a:r>
              <a:rPr lang="en-US" sz="2400" b="0" dirty="0">
                <a:solidFill>
                  <a:schemeClr val="tx1"/>
                </a:solidFill>
                <a:effectLst/>
              </a:rPr>
              <a:t>System thinks process </a:t>
            </a:r>
            <a:r>
              <a:rPr lang="en-US" sz="2400" b="0" i="1" dirty="0">
                <a:solidFill>
                  <a:schemeClr val="tx1"/>
                </a:solidFill>
                <a:effectLst/>
              </a:rPr>
              <a:t>p </a:t>
            </a:r>
            <a:r>
              <a:rPr lang="en-US" sz="2400" b="0" dirty="0">
                <a:solidFill>
                  <a:schemeClr val="tx1"/>
                </a:solidFill>
                <a:effectLst/>
              </a:rPr>
              <a:t>crashes, adapts to it…</a:t>
            </a:r>
          </a:p>
          <a:p>
            <a:pPr marL="731520" lvl="1" indent="-514350" algn="l">
              <a:spcBef>
                <a:spcPts val="3000"/>
              </a:spcBef>
              <a:buFont typeface="+mj-lt"/>
              <a:buAutoNum type="arabicPeriod"/>
            </a:pPr>
            <a:r>
              <a:rPr lang="en-US" sz="2400" b="0" dirty="0">
                <a:solidFill>
                  <a:schemeClr val="tx1"/>
                </a:solidFill>
                <a:effectLst/>
              </a:rPr>
              <a:t>But then </a:t>
            </a:r>
            <a:r>
              <a:rPr lang="en-US" sz="2400" b="0" i="1" dirty="0" smtClean="0">
                <a:solidFill>
                  <a:schemeClr val="tx1"/>
                </a:solidFill>
                <a:effectLst/>
              </a:rPr>
              <a:t>p </a:t>
            </a:r>
            <a:r>
              <a:rPr lang="en-US" sz="2400" b="0" dirty="0" smtClean="0">
                <a:solidFill>
                  <a:schemeClr val="tx1"/>
                </a:solidFill>
                <a:effectLst/>
              </a:rPr>
              <a:t>recovers and </a:t>
            </a:r>
            <a:r>
              <a:rPr lang="en-US" sz="2400" b="0" i="1" dirty="0" smtClean="0">
                <a:solidFill>
                  <a:schemeClr val="tx1"/>
                </a:solidFill>
                <a:effectLst/>
              </a:rPr>
              <a:t>q</a:t>
            </a:r>
            <a:r>
              <a:rPr lang="en-US" sz="2400" b="0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2400" b="0" dirty="0">
                <a:solidFill>
                  <a:schemeClr val="tx1"/>
                </a:solidFill>
                <a:effectLst/>
              </a:rPr>
              <a:t>crashes…</a:t>
            </a:r>
          </a:p>
          <a:p>
            <a:pPr marL="731520" lvl="1" indent="-514350" algn="l">
              <a:spcBef>
                <a:spcPts val="3000"/>
              </a:spcBef>
              <a:buFont typeface="+mj-lt"/>
              <a:buAutoNum type="arabicPeriod"/>
            </a:pPr>
            <a:r>
              <a:rPr lang="en-US" sz="2400" b="0" dirty="0">
                <a:solidFill>
                  <a:schemeClr val="tx1"/>
                </a:solidFill>
                <a:effectLst/>
              </a:rPr>
              <a:t>Needs to wait for </a:t>
            </a:r>
            <a:r>
              <a:rPr lang="en-US" sz="2400" b="0" i="1" dirty="0">
                <a:solidFill>
                  <a:schemeClr val="tx1"/>
                </a:solidFill>
                <a:effectLst/>
              </a:rPr>
              <a:t>p</a:t>
            </a:r>
            <a:r>
              <a:rPr lang="en-US" sz="2400" b="0" dirty="0">
                <a:solidFill>
                  <a:schemeClr val="tx1"/>
                </a:solidFill>
                <a:effectLst/>
              </a:rPr>
              <a:t> to rejoin, because can only handle 1 failure, which takes time for system to adapt …</a:t>
            </a:r>
          </a:p>
          <a:p>
            <a:pPr marL="731520" lvl="1" indent="-514350" algn="l">
              <a:spcBef>
                <a:spcPts val="3000"/>
              </a:spcBef>
              <a:buFont typeface="+mj-lt"/>
              <a:buAutoNum type="arabicPeriod"/>
            </a:pPr>
            <a:r>
              <a:rPr lang="en-US" sz="2400" b="0" i="1" dirty="0">
                <a:solidFill>
                  <a:schemeClr val="tx1"/>
                </a:solidFill>
                <a:effectLst/>
              </a:rPr>
              <a:t>… </a:t>
            </a:r>
            <a:r>
              <a:rPr lang="en-US" sz="2400" b="0" i="1" dirty="0" smtClean="0">
                <a:solidFill>
                  <a:schemeClr val="tx1"/>
                </a:solidFill>
                <a:effectLst/>
              </a:rPr>
              <a:t>repeat ad infinitum </a:t>
            </a:r>
            <a:r>
              <a:rPr lang="en-US" sz="2400" b="0" i="1" dirty="0">
                <a:solidFill>
                  <a:schemeClr val="tx1"/>
                </a:solidFill>
                <a:effectLst/>
              </a:rPr>
              <a:t>…</a:t>
            </a:r>
            <a:endParaRPr lang="en-US" sz="2400" b="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6374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793804" cy="5008124"/>
          </a:xfrm>
        </p:spPr>
        <p:txBody>
          <a:bodyPr>
            <a:noAutofit/>
          </a:bodyPr>
          <a:lstStyle/>
          <a:p>
            <a:r>
              <a:rPr lang="en-US" sz="2800" dirty="0" smtClean="0"/>
              <a:t>But remember</a:t>
            </a:r>
            <a:endParaRPr lang="en-US" sz="2400" dirty="0"/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“Impossible” in the formal sense, i.e., “there does not exist”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Even though such situations are extremely unlikely …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Circumventing FLP Impossibility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Probabilistically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Randomization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Partial Synchrony (e.g., “failure detectors”)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is not lost…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45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876" y="193657"/>
            <a:ext cx="7772400" cy="1166478"/>
          </a:xfrm>
        </p:spPr>
        <p:txBody>
          <a:bodyPr/>
          <a:lstStyle/>
          <a:p>
            <a:r>
              <a:rPr lang="en-US" dirty="0" smtClean="0"/>
              <a:t>Why should you care?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4376" y="1375200"/>
            <a:ext cx="2250900" cy="2250900"/>
          </a:xfrm>
          <a:prstGeom prst="rect">
            <a:avLst/>
          </a:prstGeom>
        </p:spPr>
      </p:pic>
      <p:sp>
        <p:nvSpPr>
          <p:cNvPr id="7" name="Text Placeholder 2"/>
          <p:cNvSpPr txBox="1">
            <a:spLocks/>
          </p:cNvSpPr>
          <p:nvPr/>
        </p:nvSpPr>
        <p:spPr bwMode="auto">
          <a:xfrm>
            <a:off x="402095" y="1755057"/>
            <a:ext cx="7918344" cy="4848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  <a:normAutofit fontScale="85000" lnSpcReduction="10000"/>
          </a:bodyPr>
          <a:lstStyle>
            <a:lvl1pPr marL="0" indent="0" algn="ctr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None/>
              <a:defRPr sz="3200" kern="1200" spc="-50">
                <a:solidFill>
                  <a:schemeClr val="bg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457200" indent="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None/>
              <a:defRPr sz="1800" kern="1200" spc="-5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914400" indent="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None/>
              <a:defRPr sz="1600" kern="1200" spc="-5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371600" indent="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None/>
              <a:defRPr sz="1400" kern="1200" spc="-5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1828800" indent="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None/>
              <a:defRPr sz="1400" kern="1200" spc="-5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60000"/>
              </a:lnSpc>
            </a:pPr>
            <a:r>
              <a:rPr lang="en-US" sz="2800" b="0" i="1" dirty="0" smtClean="0">
                <a:solidFill>
                  <a:schemeClr val="bg1"/>
                </a:solidFill>
              </a:rPr>
              <a:t>Werner </a:t>
            </a:r>
            <a:r>
              <a:rPr lang="en-US" sz="2800" b="0" i="1" dirty="0" err="1" smtClean="0">
                <a:solidFill>
                  <a:schemeClr val="bg1"/>
                </a:solidFill>
              </a:rPr>
              <a:t>Vogels</a:t>
            </a:r>
            <a:r>
              <a:rPr lang="en-US" sz="2800" b="0" i="1" dirty="0" smtClean="0">
                <a:solidFill>
                  <a:schemeClr val="bg1"/>
                </a:solidFill>
              </a:rPr>
              <a:t>, Amazon CTO</a:t>
            </a:r>
            <a:endParaRPr lang="en-US" sz="2200" b="0" i="1" dirty="0">
              <a:solidFill>
                <a:schemeClr val="bg1"/>
              </a:solidFill>
            </a:endParaRPr>
          </a:p>
          <a:p>
            <a:pPr lvl="1">
              <a:lnSpc>
                <a:spcPct val="220000"/>
              </a:lnSpc>
            </a:pPr>
            <a:r>
              <a:rPr lang="en-US" sz="2200" b="0" u="sng" dirty="0">
                <a:solidFill>
                  <a:schemeClr val="bg1"/>
                </a:solidFill>
              </a:rPr>
              <a:t>Job </a:t>
            </a:r>
            <a:r>
              <a:rPr lang="en-US" sz="2200" b="0" u="sng" dirty="0" smtClean="0">
                <a:solidFill>
                  <a:schemeClr val="bg1"/>
                </a:solidFill>
              </a:rPr>
              <a:t>openings </a:t>
            </a:r>
            <a:r>
              <a:rPr lang="en-US" sz="2200" b="0" u="sng" dirty="0">
                <a:solidFill>
                  <a:schemeClr val="bg1"/>
                </a:solidFill>
              </a:rPr>
              <a:t>in m</a:t>
            </a:r>
            <a:r>
              <a:rPr lang="en-US" sz="2200" b="0" u="sng" dirty="0" smtClean="0">
                <a:solidFill>
                  <a:schemeClr val="bg1"/>
                </a:solidFill>
              </a:rPr>
              <a:t>y group</a:t>
            </a:r>
            <a:endParaRPr lang="en-US" sz="2200" b="0" u="sng" dirty="0">
              <a:solidFill>
                <a:schemeClr val="bg1"/>
              </a:solidFill>
            </a:endParaRPr>
          </a:p>
          <a:p>
            <a:pPr lvl="1">
              <a:lnSpc>
                <a:spcPct val="160000"/>
              </a:lnSpc>
            </a:pPr>
            <a:r>
              <a:rPr lang="en-US" sz="2200" b="0" dirty="0">
                <a:solidFill>
                  <a:schemeClr val="bg1"/>
                </a:solidFill>
              </a:rPr>
              <a:t>What kind of things am I looking for in you?</a:t>
            </a:r>
          </a:p>
          <a:p>
            <a:pPr lvl="1"/>
            <a:endParaRPr lang="en-US" sz="2200" b="0" i="1" dirty="0">
              <a:solidFill>
                <a:schemeClr val="bg1"/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sz="2200" i="1" dirty="0" smtClean="0">
                <a:solidFill>
                  <a:schemeClr val="bg1"/>
                </a:solidFill>
              </a:rPr>
              <a:t>“You </a:t>
            </a:r>
            <a:r>
              <a:rPr lang="en-US" sz="2200" i="1" dirty="0">
                <a:solidFill>
                  <a:schemeClr val="bg1"/>
                </a:solidFill>
              </a:rPr>
              <a:t>know your distributed systems theory</a:t>
            </a:r>
            <a:r>
              <a:rPr lang="en-US" sz="2200" dirty="0">
                <a:solidFill>
                  <a:schemeClr val="bg1"/>
                </a:solidFill>
              </a:rPr>
              <a:t>: </a:t>
            </a:r>
            <a:r>
              <a:rPr lang="en-US" sz="2200" b="0" dirty="0">
                <a:solidFill>
                  <a:schemeClr val="bg1"/>
                </a:solidFill>
              </a:rPr>
              <a:t>You know about logical time, snapshots, stability, message ordering, but also acid and multi-level transactions. </a:t>
            </a:r>
            <a:r>
              <a:rPr lang="en-US" sz="2200" dirty="0">
                <a:solidFill>
                  <a:srgbClr val="FFFF00"/>
                </a:solidFill>
              </a:rPr>
              <a:t>You have heard about the FLP impossibility argument. </a:t>
            </a:r>
            <a:r>
              <a:rPr lang="en-US" sz="2200" b="0" dirty="0">
                <a:solidFill>
                  <a:schemeClr val="bg1"/>
                </a:solidFill>
              </a:rPr>
              <a:t>You know why failure detectors can solve it (but you do not have to remember which one diamond-w was). </a:t>
            </a:r>
            <a:r>
              <a:rPr lang="en-US" sz="2200" dirty="0">
                <a:solidFill>
                  <a:srgbClr val="FFFF00"/>
                </a:solidFill>
              </a:rPr>
              <a:t>You have at least once tried to understand </a:t>
            </a:r>
            <a:r>
              <a:rPr lang="en-US" sz="2200" dirty="0" err="1">
                <a:solidFill>
                  <a:srgbClr val="FFFF00"/>
                </a:solidFill>
              </a:rPr>
              <a:t>Paxos</a:t>
            </a:r>
            <a:r>
              <a:rPr lang="en-US" sz="2200" dirty="0">
                <a:solidFill>
                  <a:srgbClr val="FFFF00"/>
                </a:solidFill>
              </a:rPr>
              <a:t> by reading the original </a:t>
            </a:r>
            <a:r>
              <a:rPr lang="en-US" sz="2200" dirty="0" smtClean="0">
                <a:solidFill>
                  <a:srgbClr val="FFFF00"/>
                </a:solidFill>
              </a:rPr>
              <a:t>paper.”</a:t>
            </a:r>
            <a:endParaRPr lang="en-US" sz="2200" i="1" dirty="0">
              <a:solidFill>
                <a:srgbClr val="FFFF00"/>
              </a:solidFill>
            </a:endParaRPr>
          </a:p>
          <a:p>
            <a:pPr lvl="1"/>
            <a:endParaRPr lang="en-US" b="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92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0" y="562550"/>
            <a:ext cx="7772400" cy="1166478"/>
          </a:xfrm>
        </p:spPr>
        <p:txBody>
          <a:bodyPr/>
          <a:lstStyle/>
          <a:p>
            <a:r>
              <a:rPr lang="en-US" sz="3600" dirty="0" err="1" smtClean="0"/>
              <a:t>Paxos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730" y="1850948"/>
            <a:ext cx="7672040" cy="4366972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600" dirty="0" smtClean="0"/>
              <a:t>Safety</a:t>
            </a: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.HelveticaNeueDeskInterface-Regular" charset="-120"/>
              <a:buChar char="–"/>
            </a:pPr>
            <a:r>
              <a:rPr lang="en-US" sz="2200" dirty="0" smtClean="0">
                <a:solidFill>
                  <a:schemeClr val="bg1">
                    <a:lumMod val="85000"/>
                  </a:schemeClr>
                </a:solidFill>
              </a:rPr>
              <a:t>Only a single value is chosen </a:t>
            </a: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.HelveticaNeueDeskInterface-Regular" charset="-120"/>
              <a:buChar char="–"/>
            </a:pPr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Only a proposed value can be </a:t>
            </a:r>
            <a:r>
              <a:rPr lang="en-US" sz="2200" dirty="0" smtClean="0">
                <a:solidFill>
                  <a:schemeClr val="bg1">
                    <a:lumMod val="85000"/>
                  </a:schemeClr>
                </a:solidFill>
              </a:rPr>
              <a:t>chosen</a:t>
            </a: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.HelveticaNeueDeskInterface-Regular" charset="-120"/>
              <a:buChar char="–"/>
            </a:pPr>
            <a:r>
              <a:rPr lang="en-US" sz="2200" dirty="0" smtClean="0">
                <a:solidFill>
                  <a:schemeClr val="bg1">
                    <a:lumMod val="85000"/>
                  </a:schemeClr>
                </a:solidFill>
              </a:rPr>
              <a:t>Only chosen values are learned by processes </a:t>
            </a:r>
          </a:p>
          <a:p>
            <a:pPr marL="457200" indent="-457200" algn="l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600" dirty="0" smtClean="0"/>
              <a:t>Liveness ***</a:t>
            </a: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.HelveticaNeueDeskInterface-Regular" charset="-120"/>
              <a:buChar char="–"/>
            </a:pPr>
            <a:r>
              <a:rPr lang="en-US" sz="2200" dirty="0" smtClean="0">
                <a:solidFill>
                  <a:schemeClr val="bg1">
                    <a:lumMod val="85000"/>
                  </a:schemeClr>
                </a:solidFill>
              </a:rPr>
              <a:t>Some proposed value </a:t>
            </a:r>
            <a:r>
              <a:rPr lang="en-US" sz="2200" dirty="0" smtClean="0">
                <a:solidFill>
                  <a:srgbClr val="FFFF00"/>
                </a:solidFill>
              </a:rPr>
              <a:t>eventually</a:t>
            </a:r>
            <a:r>
              <a:rPr lang="en-US" sz="2200" dirty="0" smtClean="0">
                <a:solidFill>
                  <a:schemeClr val="bg1">
                    <a:lumMod val="85000"/>
                  </a:schemeClr>
                </a:solidFill>
              </a:rPr>
              <a:t> chosen if fewer than half of processes fail</a:t>
            </a: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.HelveticaNeueDeskInterface-Regular" charset="-120"/>
              <a:buChar char="–"/>
            </a:pPr>
            <a:r>
              <a:rPr lang="en-US" sz="2200" dirty="0" smtClean="0">
                <a:solidFill>
                  <a:schemeClr val="bg1">
                    <a:lumMod val="85000"/>
                  </a:schemeClr>
                </a:solidFill>
              </a:rPr>
              <a:t>If value is chosen, a process eventually learns it</a:t>
            </a:r>
            <a:endParaRPr lang="en-US" sz="2200" dirty="0">
              <a:solidFill>
                <a:schemeClr val="bg1">
                  <a:lumMod val="85000"/>
                </a:schemeClr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91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Roles of a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196" y="1843547"/>
            <a:ext cx="8565204" cy="461399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Three conceptual roles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Proposers</a:t>
            </a:r>
            <a:r>
              <a:rPr lang="en-US" sz="2400" dirty="0" smtClean="0"/>
              <a:t> propose values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Acceptors</a:t>
            </a:r>
            <a:r>
              <a:rPr lang="en-US" sz="2400" dirty="0"/>
              <a:t> </a:t>
            </a:r>
            <a:r>
              <a:rPr lang="en-US" sz="2400" dirty="0" smtClean="0"/>
              <a:t>accept values, where chosen if majority accept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  <a:sym typeface="Wingdings"/>
              </a:rPr>
              <a:t>Learners</a:t>
            </a:r>
            <a:r>
              <a:rPr lang="en-US" sz="2400" dirty="0" smtClean="0">
                <a:sym typeface="Wingdings"/>
              </a:rPr>
              <a:t> learn the outcome (chosen value)</a:t>
            </a:r>
          </a:p>
          <a:p>
            <a:endParaRPr lang="en-US" sz="2800" dirty="0" smtClean="0">
              <a:sym typeface="Wingdings"/>
            </a:endParaRPr>
          </a:p>
          <a:p>
            <a:r>
              <a:rPr lang="en-US" sz="2800" dirty="0" smtClean="0">
                <a:sym typeface="Wingdings"/>
              </a:rPr>
              <a:t>In reality, a process can play any/all roles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C89C21-81C6-1849-AF7F-456E69B3BB35}" type="slidenum">
              <a:rPr lang="en-US" smtClean="0"/>
              <a:pPr>
                <a:defRPr/>
              </a:pPr>
              <a:t>18</a:t>
            </a:fld>
            <a:endParaRPr lang="en-US" b="0">
              <a:solidFill>
                <a:srgbClr val="FBBA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09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196" y="1843547"/>
            <a:ext cx="8565204" cy="501445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3 proposers, 1 acceptor</a:t>
            </a:r>
          </a:p>
          <a:p>
            <a:pPr lvl="1"/>
            <a:r>
              <a:rPr lang="en-US" sz="2400" dirty="0" smtClean="0">
                <a:sym typeface="Wingdings"/>
              </a:rPr>
              <a:t>Acceptor accepts first value received</a:t>
            </a:r>
          </a:p>
          <a:p>
            <a:pPr lvl="1"/>
            <a:r>
              <a:rPr lang="en-US" sz="2400" dirty="0" smtClean="0">
                <a:sym typeface="Wingdings"/>
              </a:rPr>
              <a:t>No liveness on failure</a:t>
            </a:r>
          </a:p>
          <a:p>
            <a:pPr>
              <a:lnSpc>
                <a:spcPct val="200000"/>
              </a:lnSpc>
            </a:pPr>
            <a:r>
              <a:rPr lang="en-US" sz="2800" dirty="0" smtClean="0">
                <a:sym typeface="Wingdings"/>
              </a:rPr>
              <a:t>3 proposals, 3 acceptors</a:t>
            </a:r>
          </a:p>
          <a:p>
            <a:pPr lvl="1"/>
            <a:r>
              <a:rPr lang="en-US" sz="2400" dirty="0" smtClean="0">
                <a:sym typeface="Wingdings"/>
              </a:rPr>
              <a:t>Accept first value received, acceptors choose common value known by majority</a:t>
            </a:r>
          </a:p>
          <a:p>
            <a:pPr lvl="1"/>
            <a:r>
              <a:rPr lang="en-US" sz="2400" dirty="0" smtClean="0">
                <a:sym typeface="Wingdings"/>
              </a:rPr>
              <a:t>But no such majority is guaranteed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C89C21-81C6-1849-AF7F-456E69B3BB35}" type="slidenum">
              <a:rPr lang="en-US" smtClean="0"/>
              <a:pPr>
                <a:defRPr/>
              </a:pPr>
              <a:t>19</a:t>
            </a:fld>
            <a:endParaRPr lang="en-US" b="0">
              <a:solidFill>
                <a:srgbClr val="FBBA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987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71261"/>
            <a:ext cx="8534400" cy="2094292"/>
          </a:xfrm>
        </p:spPr>
        <p:txBody>
          <a:bodyPr>
            <a:normAutofit fontScale="92500"/>
          </a:bodyPr>
          <a:lstStyle/>
          <a:p>
            <a:pPr>
              <a:spcBef>
                <a:spcPts val="1200"/>
              </a:spcBef>
            </a:pPr>
            <a:r>
              <a:rPr lang="en-US" spc="-100" dirty="0" smtClean="0"/>
              <a:t>Let different replicas assume role of primary over time</a:t>
            </a:r>
          </a:p>
          <a:p>
            <a:pPr>
              <a:spcBef>
                <a:spcPts val="1200"/>
              </a:spcBef>
            </a:pPr>
            <a:r>
              <a:rPr lang="en-US" spc="-100" dirty="0" smtClean="0"/>
              <a:t>System moves through a sequence of views</a:t>
            </a:r>
          </a:p>
          <a:p>
            <a:pPr>
              <a:spcBef>
                <a:spcPts val="1200"/>
              </a:spcBef>
            </a:pPr>
            <a:r>
              <a:rPr lang="en-US" b="1" spc="-100" dirty="0" smtClean="0"/>
              <a:t>How do the nodes agree on view / primary?</a:t>
            </a:r>
          </a:p>
          <a:p>
            <a:pPr>
              <a:spcBef>
                <a:spcPts val="1200"/>
              </a:spcBef>
            </a:pP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 the use of Views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1227692" y="3619557"/>
            <a:ext cx="6620908" cy="3040005"/>
            <a:chOff x="939172" y="3759026"/>
            <a:chExt cx="6620908" cy="3040005"/>
          </a:xfrm>
        </p:grpSpPr>
        <p:grpSp>
          <p:nvGrpSpPr>
            <p:cNvPr id="6" name="Group 5"/>
            <p:cNvGrpSpPr/>
            <p:nvPr/>
          </p:nvGrpSpPr>
          <p:grpSpPr>
            <a:xfrm>
              <a:off x="1545322" y="3759026"/>
              <a:ext cx="2379322" cy="963372"/>
              <a:chOff x="337914" y="3576828"/>
              <a:chExt cx="7162800" cy="2900172"/>
            </a:xfrm>
          </p:grpSpPr>
          <p:sp>
            <p:nvSpPr>
              <p:cNvPr id="7" name="Rounded Rectangle 6"/>
              <p:cNvSpPr/>
              <p:nvPr/>
            </p:nvSpPr>
            <p:spPr>
              <a:xfrm>
                <a:off x="337914" y="4572000"/>
                <a:ext cx="2286000" cy="1905000"/>
              </a:xfrm>
              <a:prstGeom prst="roundRect">
                <a:avLst>
                  <a:gd name="adj" fmla="val 11074"/>
                </a:avLst>
              </a:prstGeom>
              <a:solidFill>
                <a:srgbClr val="E3EAF9"/>
              </a:solidFill>
              <a:ln>
                <a:solidFill>
                  <a:srgbClr val="4974CB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642714" y="6096000"/>
                <a:ext cx="1524000" cy="228600"/>
                <a:chOff x="1828800" y="3733800"/>
                <a:chExt cx="1524000" cy="228600"/>
              </a:xfrm>
            </p:grpSpPr>
            <p:sp>
              <p:nvSpPr>
                <p:cNvPr id="83" name="Rectangle 82"/>
                <p:cNvSpPr/>
                <p:nvPr/>
              </p:nvSpPr>
              <p:spPr>
                <a:xfrm>
                  <a:off x="1828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84" name="Rectangle 83"/>
                <p:cNvSpPr/>
                <p:nvPr/>
              </p:nvSpPr>
              <p:spPr>
                <a:xfrm>
                  <a:off x="2209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2590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971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9" name="Group 8"/>
              <p:cNvGrpSpPr/>
              <p:nvPr/>
            </p:nvGrpSpPr>
            <p:grpSpPr>
              <a:xfrm>
                <a:off x="1736681" y="5105400"/>
                <a:ext cx="658633" cy="609600"/>
                <a:chOff x="3075167" y="2286000"/>
                <a:chExt cx="658633" cy="609600"/>
              </a:xfrm>
            </p:grpSpPr>
            <p:sp>
              <p:nvSpPr>
                <p:cNvPr id="73" name="Oval 72"/>
                <p:cNvSpPr/>
                <p:nvPr/>
              </p:nvSpPr>
              <p:spPr>
                <a:xfrm>
                  <a:off x="3322154" y="2401625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" name="Oval 73"/>
                <p:cNvSpPr/>
                <p:nvPr/>
              </p:nvSpPr>
              <p:spPr>
                <a:xfrm>
                  <a:off x="3569142" y="2566284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5" name="Oval 74"/>
                <p:cNvSpPr/>
                <p:nvPr/>
              </p:nvSpPr>
              <p:spPr>
                <a:xfrm>
                  <a:off x="3322154" y="2730942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Oval 75"/>
                <p:cNvSpPr/>
                <p:nvPr/>
              </p:nvSpPr>
              <p:spPr>
                <a:xfrm>
                  <a:off x="3075167" y="2566284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7" name="Freeform 76"/>
                <p:cNvSpPr/>
                <p:nvPr/>
              </p:nvSpPr>
              <p:spPr>
                <a:xfrm>
                  <a:off x="3492394" y="2479551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Freeform 77"/>
                <p:cNvSpPr/>
                <p:nvPr/>
              </p:nvSpPr>
              <p:spPr>
                <a:xfrm rot="10800000">
                  <a:off x="3157496" y="2725143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Freeform 78"/>
                <p:cNvSpPr/>
                <p:nvPr/>
              </p:nvSpPr>
              <p:spPr>
                <a:xfrm flipH="1">
                  <a:off x="3158892" y="2483954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headEnd type="triangle" w="sm" len="med"/>
                  <a:tailEnd type="non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Freeform 79"/>
                <p:cNvSpPr/>
                <p:nvPr/>
              </p:nvSpPr>
              <p:spPr>
                <a:xfrm rot="10800000" flipH="1">
                  <a:off x="3488208" y="2725144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headEnd type="triangle" w="sm" len="med"/>
                  <a:tailEnd type="non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Freeform 80"/>
                <p:cNvSpPr/>
                <p:nvPr/>
              </p:nvSpPr>
              <p:spPr>
                <a:xfrm>
                  <a:off x="3334455" y="2286000"/>
                  <a:ext cx="136991" cy="126788"/>
                </a:xfrm>
                <a:custGeom>
                  <a:avLst/>
                  <a:gdLst>
                    <a:gd name="connsiteX0" fmla="*/ 0 w 185980"/>
                    <a:gd name="connsiteY0" fmla="*/ 0 h 6711"/>
                    <a:gd name="connsiteX1" fmla="*/ 185980 w 185980"/>
                    <a:gd name="connsiteY1" fmla="*/ 0 h 6711"/>
                    <a:gd name="connsiteX0" fmla="*/ 2160 w 12160"/>
                    <a:gd name="connsiteY0" fmla="*/ 223289 h 223707"/>
                    <a:gd name="connsiteX1" fmla="*/ 12160 w 12160"/>
                    <a:gd name="connsiteY1" fmla="*/ 223289 h 223707"/>
                    <a:gd name="connsiteX0" fmla="*/ 1366 w 13800"/>
                    <a:gd name="connsiteY0" fmla="*/ 342290 h 342290"/>
                    <a:gd name="connsiteX1" fmla="*/ 11366 w 13800"/>
                    <a:gd name="connsiteY1" fmla="*/ 342290 h 342290"/>
                    <a:gd name="connsiteX0" fmla="*/ 1989 w 14293"/>
                    <a:gd name="connsiteY0" fmla="*/ 324153 h 324153"/>
                    <a:gd name="connsiteX1" fmla="*/ 11989 w 14293"/>
                    <a:gd name="connsiteY1" fmla="*/ 324153 h 324153"/>
                    <a:gd name="connsiteX0" fmla="*/ 2255 w 14511"/>
                    <a:gd name="connsiteY0" fmla="*/ 370090 h 370090"/>
                    <a:gd name="connsiteX1" fmla="*/ 12255 w 14511"/>
                    <a:gd name="connsiteY1" fmla="*/ 370090 h 370090"/>
                    <a:gd name="connsiteX0" fmla="*/ 2329 w 14189"/>
                    <a:gd name="connsiteY0" fmla="*/ 440603 h 440603"/>
                    <a:gd name="connsiteX1" fmla="*/ 12329 w 14189"/>
                    <a:gd name="connsiteY1" fmla="*/ 440603 h 440603"/>
                    <a:gd name="connsiteX0" fmla="*/ 2751 w 14550"/>
                    <a:gd name="connsiteY0" fmla="*/ 444918 h 444918"/>
                    <a:gd name="connsiteX1" fmla="*/ 12751 w 14550"/>
                    <a:gd name="connsiteY1" fmla="*/ 444918 h 444918"/>
                    <a:gd name="connsiteX0" fmla="*/ 2670 w 14857"/>
                    <a:gd name="connsiteY0" fmla="*/ 449265 h 449265"/>
                    <a:gd name="connsiteX1" fmla="*/ 12670 w 14857"/>
                    <a:gd name="connsiteY1" fmla="*/ 449265 h 449265"/>
                    <a:gd name="connsiteX0" fmla="*/ 2810 w 14974"/>
                    <a:gd name="connsiteY0" fmla="*/ 403354 h 403354"/>
                    <a:gd name="connsiteX1" fmla="*/ 12810 w 14974"/>
                    <a:gd name="connsiteY1" fmla="*/ 403354 h 403354"/>
                    <a:gd name="connsiteX0" fmla="*/ 2954 w 14489"/>
                    <a:gd name="connsiteY0" fmla="*/ 354005 h 354005"/>
                    <a:gd name="connsiteX1" fmla="*/ 12954 w 14489"/>
                    <a:gd name="connsiteY1" fmla="*/ 354005 h 354005"/>
                    <a:gd name="connsiteX0" fmla="*/ 1970 w 13635"/>
                    <a:gd name="connsiteY0" fmla="*/ 349722 h 349722"/>
                    <a:gd name="connsiteX1" fmla="*/ 11970 w 13635"/>
                    <a:gd name="connsiteY1" fmla="*/ 349722 h 3497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3635" h="349722">
                      <a:moveTo>
                        <a:pt x="1970" y="349722"/>
                      </a:moveTo>
                      <a:cubicBezTo>
                        <a:pt x="-7474" y="-103494"/>
                        <a:pt x="20582" y="-129473"/>
                        <a:pt x="11970" y="349722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2" name="Straight Connector 81"/>
                <p:cNvCxnSpPr/>
                <p:nvPr/>
              </p:nvCxnSpPr>
              <p:spPr>
                <a:xfrm flipV="1">
                  <a:off x="3412555" y="2566283"/>
                  <a:ext cx="0" cy="164658"/>
                </a:xfrm>
                <a:prstGeom prst="line">
                  <a:avLst/>
                </a:pr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</p:grpSp>
          <p:grpSp>
            <p:nvGrpSpPr>
              <p:cNvPr id="10" name="Group 9"/>
              <p:cNvGrpSpPr/>
              <p:nvPr/>
            </p:nvGrpSpPr>
            <p:grpSpPr>
              <a:xfrm>
                <a:off x="706242" y="5105400"/>
                <a:ext cx="531549" cy="533400"/>
                <a:chOff x="2057400" y="2438400"/>
                <a:chExt cx="379678" cy="381000"/>
              </a:xfrm>
            </p:grpSpPr>
            <p:sp>
              <p:nvSpPr>
                <p:cNvPr id="70" name="AutoShape 568"/>
                <p:cNvSpPr>
                  <a:spLocks noChangeArrowheads="1"/>
                </p:cNvSpPr>
                <p:nvPr/>
              </p:nvSpPr>
              <p:spPr bwMode="auto">
                <a:xfrm>
                  <a:off x="2057400" y="2438400"/>
                  <a:ext cx="379678" cy="379204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" name="AutoShape 569"/>
                <p:cNvSpPr>
                  <a:spLocks noChangeArrowheads="1"/>
                </p:cNvSpPr>
                <p:nvPr/>
              </p:nvSpPr>
              <p:spPr bwMode="auto">
                <a:xfrm rot="7281778">
                  <a:off x="2057637" y="2439959"/>
                  <a:ext cx="379204" cy="379678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" name="AutoShape 570"/>
                <p:cNvSpPr>
                  <a:spLocks noChangeArrowheads="1"/>
                </p:cNvSpPr>
                <p:nvPr/>
              </p:nvSpPr>
              <p:spPr bwMode="auto">
                <a:xfrm rot="14395787">
                  <a:off x="2057637" y="2438163"/>
                  <a:ext cx="379204" cy="379678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1" name="Rounded Rectangle 10"/>
              <p:cNvSpPr/>
              <p:nvPr/>
            </p:nvSpPr>
            <p:spPr>
              <a:xfrm>
                <a:off x="2776314" y="4572000"/>
                <a:ext cx="2286000" cy="1905000"/>
              </a:xfrm>
              <a:prstGeom prst="roundRect">
                <a:avLst>
                  <a:gd name="adj" fmla="val 11074"/>
                </a:avLst>
              </a:prstGeom>
              <a:solidFill>
                <a:srgbClr val="E3EAF9"/>
              </a:solidFill>
              <a:ln>
                <a:solidFill>
                  <a:srgbClr val="4974CB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" name="Group 11"/>
              <p:cNvGrpSpPr/>
              <p:nvPr/>
            </p:nvGrpSpPr>
            <p:grpSpPr>
              <a:xfrm>
                <a:off x="3081114" y="6096000"/>
                <a:ext cx="1524000" cy="228600"/>
                <a:chOff x="1828800" y="3733800"/>
                <a:chExt cx="1524000" cy="228600"/>
              </a:xfrm>
            </p:grpSpPr>
            <p:sp>
              <p:nvSpPr>
                <p:cNvPr id="66" name="Rectangle 65"/>
                <p:cNvSpPr/>
                <p:nvPr/>
              </p:nvSpPr>
              <p:spPr>
                <a:xfrm>
                  <a:off x="1828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67" name="Rectangle 66"/>
                <p:cNvSpPr/>
                <p:nvPr/>
              </p:nvSpPr>
              <p:spPr>
                <a:xfrm>
                  <a:off x="2209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68" name="Rectangle 67"/>
                <p:cNvSpPr/>
                <p:nvPr/>
              </p:nvSpPr>
              <p:spPr>
                <a:xfrm>
                  <a:off x="2590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69" name="Rectangle 68"/>
                <p:cNvSpPr/>
                <p:nvPr/>
              </p:nvSpPr>
              <p:spPr>
                <a:xfrm>
                  <a:off x="2971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13" name="Group 12"/>
              <p:cNvGrpSpPr/>
              <p:nvPr/>
            </p:nvGrpSpPr>
            <p:grpSpPr>
              <a:xfrm>
                <a:off x="4175081" y="5105400"/>
                <a:ext cx="658633" cy="609600"/>
                <a:chOff x="3075167" y="2286000"/>
                <a:chExt cx="658633" cy="609600"/>
              </a:xfrm>
            </p:grpSpPr>
            <p:sp>
              <p:nvSpPr>
                <p:cNvPr id="56" name="Oval 55"/>
                <p:cNvSpPr/>
                <p:nvPr/>
              </p:nvSpPr>
              <p:spPr>
                <a:xfrm>
                  <a:off x="3322154" y="2401625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Oval 56"/>
                <p:cNvSpPr/>
                <p:nvPr/>
              </p:nvSpPr>
              <p:spPr>
                <a:xfrm>
                  <a:off x="3569142" y="2566284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Oval 57"/>
                <p:cNvSpPr/>
                <p:nvPr/>
              </p:nvSpPr>
              <p:spPr>
                <a:xfrm>
                  <a:off x="3322154" y="2730942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Oval 58"/>
                <p:cNvSpPr/>
                <p:nvPr/>
              </p:nvSpPr>
              <p:spPr>
                <a:xfrm>
                  <a:off x="3075167" y="2566284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" name="Freeform 59"/>
                <p:cNvSpPr/>
                <p:nvPr/>
              </p:nvSpPr>
              <p:spPr>
                <a:xfrm>
                  <a:off x="3492394" y="2479551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Freeform 60"/>
                <p:cNvSpPr/>
                <p:nvPr/>
              </p:nvSpPr>
              <p:spPr>
                <a:xfrm rot="10800000">
                  <a:off x="3157496" y="2725143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Freeform 61"/>
                <p:cNvSpPr/>
                <p:nvPr/>
              </p:nvSpPr>
              <p:spPr>
                <a:xfrm flipH="1">
                  <a:off x="3158892" y="2483954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headEnd type="triangle" w="sm" len="med"/>
                  <a:tailEnd type="non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Freeform 62"/>
                <p:cNvSpPr/>
                <p:nvPr/>
              </p:nvSpPr>
              <p:spPr>
                <a:xfrm rot="10800000" flipH="1">
                  <a:off x="3488208" y="2725144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headEnd type="triangle" w="sm" len="med"/>
                  <a:tailEnd type="non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" name="Freeform 63"/>
                <p:cNvSpPr/>
                <p:nvPr/>
              </p:nvSpPr>
              <p:spPr>
                <a:xfrm>
                  <a:off x="3334455" y="2286000"/>
                  <a:ext cx="136991" cy="126788"/>
                </a:xfrm>
                <a:custGeom>
                  <a:avLst/>
                  <a:gdLst>
                    <a:gd name="connsiteX0" fmla="*/ 0 w 185980"/>
                    <a:gd name="connsiteY0" fmla="*/ 0 h 6711"/>
                    <a:gd name="connsiteX1" fmla="*/ 185980 w 185980"/>
                    <a:gd name="connsiteY1" fmla="*/ 0 h 6711"/>
                    <a:gd name="connsiteX0" fmla="*/ 2160 w 12160"/>
                    <a:gd name="connsiteY0" fmla="*/ 223289 h 223707"/>
                    <a:gd name="connsiteX1" fmla="*/ 12160 w 12160"/>
                    <a:gd name="connsiteY1" fmla="*/ 223289 h 223707"/>
                    <a:gd name="connsiteX0" fmla="*/ 1366 w 13800"/>
                    <a:gd name="connsiteY0" fmla="*/ 342290 h 342290"/>
                    <a:gd name="connsiteX1" fmla="*/ 11366 w 13800"/>
                    <a:gd name="connsiteY1" fmla="*/ 342290 h 342290"/>
                    <a:gd name="connsiteX0" fmla="*/ 1989 w 14293"/>
                    <a:gd name="connsiteY0" fmla="*/ 324153 h 324153"/>
                    <a:gd name="connsiteX1" fmla="*/ 11989 w 14293"/>
                    <a:gd name="connsiteY1" fmla="*/ 324153 h 324153"/>
                    <a:gd name="connsiteX0" fmla="*/ 2255 w 14511"/>
                    <a:gd name="connsiteY0" fmla="*/ 370090 h 370090"/>
                    <a:gd name="connsiteX1" fmla="*/ 12255 w 14511"/>
                    <a:gd name="connsiteY1" fmla="*/ 370090 h 370090"/>
                    <a:gd name="connsiteX0" fmla="*/ 2329 w 14189"/>
                    <a:gd name="connsiteY0" fmla="*/ 440603 h 440603"/>
                    <a:gd name="connsiteX1" fmla="*/ 12329 w 14189"/>
                    <a:gd name="connsiteY1" fmla="*/ 440603 h 440603"/>
                    <a:gd name="connsiteX0" fmla="*/ 2751 w 14550"/>
                    <a:gd name="connsiteY0" fmla="*/ 444918 h 444918"/>
                    <a:gd name="connsiteX1" fmla="*/ 12751 w 14550"/>
                    <a:gd name="connsiteY1" fmla="*/ 444918 h 444918"/>
                    <a:gd name="connsiteX0" fmla="*/ 2670 w 14857"/>
                    <a:gd name="connsiteY0" fmla="*/ 449265 h 449265"/>
                    <a:gd name="connsiteX1" fmla="*/ 12670 w 14857"/>
                    <a:gd name="connsiteY1" fmla="*/ 449265 h 449265"/>
                    <a:gd name="connsiteX0" fmla="*/ 2810 w 14974"/>
                    <a:gd name="connsiteY0" fmla="*/ 403354 h 403354"/>
                    <a:gd name="connsiteX1" fmla="*/ 12810 w 14974"/>
                    <a:gd name="connsiteY1" fmla="*/ 403354 h 403354"/>
                    <a:gd name="connsiteX0" fmla="*/ 2954 w 14489"/>
                    <a:gd name="connsiteY0" fmla="*/ 354005 h 354005"/>
                    <a:gd name="connsiteX1" fmla="*/ 12954 w 14489"/>
                    <a:gd name="connsiteY1" fmla="*/ 354005 h 354005"/>
                    <a:gd name="connsiteX0" fmla="*/ 1970 w 13635"/>
                    <a:gd name="connsiteY0" fmla="*/ 349722 h 349722"/>
                    <a:gd name="connsiteX1" fmla="*/ 11970 w 13635"/>
                    <a:gd name="connsiteY1" fmla="*/ 349722 h 3497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3635" h="349722">
                      <a:moveTo>
                        <a:pt x="1970" y="349722"/>
                      </a:moveTo>
                      <a:cubicBezTo>
                        <a:pt x="-7474" y="-103494"/>
                        <a:pt x="20582" y="-129473"/>
                        <a:pt x="11970" y="349722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5" name="Straight Connector 64"/>
                <p:cNvCxnSpPr/>
                <p:nvPr/>
              </p:nvCxnSpPr>
              <p:spPr>
                <a:xfrm flipV="1">
                  <a:off x="3404484" y="2566284"/>
                  <a:ext cx="0" cy="164658"/>
                </a:xfrm>
                <a:prstGeom prst="line">
                  <a:avLst/>
                </a:pr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</p:grpSp>
          <p:grpSp>
            <p:nvGrpSpPr>
              <p:cNvPr id="14" name="Group 13"/>
              <p:cNvGrpSpPr/>
              <p:nvPr/>
            </p:nvGrpSpPr>
            <p:grpSpPr>
              <a:xfrm>
                <a:off x="3144642" y="5105400"/>
                <a:ext cx="531549" cy="533400"/>
                <a:chOff x="2057400" y="2438400"/>
                <a:chExt cx="379678" cy="381000"/>
              </a:xfrm>
            </p:grpSpPr>
            <p:sp>
              <p:nvSpPr>
                <p:cNvPr id="53" name="AutoShape 568"/>
                <p:cNvSpPr>
                  <a:spLocks noChangeArrowheads="1"/>
                </p:cNvSpPr>
                <p:nvPr/>
              </p:nvSpPr>
              <p:spPr bwMode="auto">
                <a:xfrm>
                  <a:off x="2057400" y="2438400"/>
                  <a:ext cx="379678" cy="379204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AutoShape 569"/>
                <p:cNvSpPr>
                  <a:spLocks noChangeArrowheads="1"/>
                </p:cNvSpPr>
                <p:nvPr/>
              </p:nvSpPr>
              <p:spPr bwMode="auto">
                <a:xfrm rot="7281778">
                  <a:off x="2057637" y="2439959"/>
                  <a:ext cx="379204" cy="379678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AutoShape 570"/>
                <p:cNvSpPr>
                  <a:spLocks noChangeArrowheads="1"/>
                </p:cNvSpPr>
                <p:nvPr/>
              </p:nvSpPr>
              <p:spPr bwMode="auto">
                <a:xfrm rot="14395787">
                  <a:off x="2057637" y="2438163"/>
                  <a:ext cx="379204" cy="379678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" name="Rounded Rectangle 14"/>
              <p:cNvSpPr/>
              <p:nvPr/>
            </p:nvSpPr>
            <p:spPr>
              <a:xfrm>
                <a:off x="5214714" y="4572000"/>
                <a:ext cx="2286000" cy="1905000"/>
              </a:xfrm>
              <a:prstGeom prst="roundRect">
                <a:avLst>
                  <a:gd name="adj" fmla="val 11074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smtClean="0"/>
                  <a:t>P</a:t>
                </a:r>
                <a:endParaRPr lang="en-US" sz="4400"/>
              </a:p>
            </p:txBody>
          </p:sp>
          <p:grpSp>
            <p:nvGrpSpPr>
              <p:cNvPr id="16" name="Group 15"/>
              <p:cNvGrpSpPr/>
              <p:nvPr/>
            </p:nvGrpSpPr>
            <p:grpSpPr>
              <a:xfrm>
                <a:off x="5519514" y="6096000"/>
                <a:ext cx="1524000" cy="228600"/>
                <a:chOff x="1828800" y="3733800"/>
                <a:chExt cx="1524000" cy="228600"/>
              </a:xfrm>
            </p:grpSpPr>
            <p:sp>
              <p:nvSpPr>
                <p:cNvPr id="49" name="Rectangle 48"/>
                <p:cNvSpPr/>
                <p:nvPr/>
              </p:nvSpPr>
              <p:spPr>
                <a:xfrm>
                  <a:off x="1828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50" name="Rectangle 49"/>
                <p:cNvSpPr/>
                <p:nvPr/>
              </p:nvSpPr>
              <p:spPr>
                <a:xfrm>
                  <a:off x="2209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51" name="Rectangle 50"/>
                <p:cNvSpPr/>
                <p:nvPr/>
              </p:nvSpPr>
              <p:spPr>
                <a:xfrm>
                  <a:off x="2590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52" name="Rectangle 51"/>
                <p:cNvSpPr/>
                <p:nvPr/>
              </p:nvSpPr>
              <p:spPr>
                <a:xfrm>
                  <a:off x="2971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17" name="Group 16"/>
              <p:cNvGrpSpPr/>
              <p:nvPr/>
            </p:nvGrpSpPr>
            <p:grpSpPr>
              <a:xfrm>
                <a:off x="6613481" y="5105400"/>
                <a:ext cx="658633" cy="609600"/>
                <a:chOff x="3075167" y="2286000"/>
                <a:chExt cx="658633" cy="609600"/>
              </a:xfrm>
            </p:grpSpPr>
            <p:sp>
              <p:nvSpPr>
                <p:cNvPr id="39" name="Oval 38"/>
                <p:cNvSpPr/>
                <p:nvPr/>
              </p:nvSpPr>
              <p:spPr>
                <a:xfrm>
                  <a:off x="3322154" y="2401625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Oval 39"/>
                <p:cNvSpPr/>
                <p:nvPr/>
              </p:nvSpPr>
              <p:spPr>
                <a:xfrm>
                  <a:off x="3569142" y="2566284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Oval 40"/>
                <p:cNvSpPr/>
                <p:nvPr/>
              </p:nvSpPr>
              <p:spPr>
                <a:xfrm>
                  <a:off x="3322154" y="2730942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Oval 41"/>
                <p:cNvSpPr/>
                <p:nvPr/>
              </p:nvSpPr>
              <p:spPr>
                <a:xfrm>
                  <a:off x="3075167" y="2566284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Freeform 42"/>
                <p:cNvSpPr/>
                <p:nvPr/>
              </p:nvSpPr>
              <p:spPr>
                <a:xfrm>
                  <a:off x="3492394" y="2479551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Freeform 43"/>
                <p:cNvSpPr/>
                <p:nvPr/>
              </p:nvSpPr>
              <p:spPr>
                <a:xfrm rot="10800000">
                  <a:off x="3157496" y="2725143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Freeform 44"/>
                <p:cNvSpPr/>
                <p:nvPr/>
              </p:nvSpPr>
              <p:spPr>
                <a:xfrm flipH="1">
                  <a:off x="3158892" y="2483954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headEnd type="triangle" w="sm" len="med"/>
                  <a:tailEnd type="non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Freeform 45"/>
                <p:cNvSpPr/>
                <p:nvPr/>
              </p:nvSpPr>
              <p:spPr>
                <a:xfrm rot="10800000" flipH="1">
                  <a:off x="3488208" y="2725144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headEnd type="triangle" w="sm" len="med"/>
                  <a:tailEnd type="non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Freeform 46"/>
                <p:cNvSpPr/>
                <p:nvPr/>
              </p:nvSpPr>
              <p:spPr>
                <a:xfrm>
                  <a:off x="3334455" y="2286000"/>
                  <a:ext cx="136991" cy="126788"/>
                </a:xfrm>
                <a:custGeom>
                  <a:avLst/>
                  <a:gdLst>
                    <a:gd name="connsiteX0" fmla="*/ 0 w 185980"/>
                    <a:gd name="connsiteY0" fmla="*/ 0 h 6711"/>
                    <a:gd name="connsiteX1" fmla="*/ 185980 w 185980"/>
                    <a:gd name="connsiteY1" fmla="*/ 0 h 6711"/>
                    <a:gd name="connsiteX0" fmla="*/ 2160 w 12160"/>
                    <a:gd name="connsiteY0" fmla="*/ 223289 h 223707"/>
                    <a:gd name="connsiteX1" fmla="*/ 12160 w 12160"/>
                    <a:gd name="connsiteY1" fmla="*/ 223289 h 223707"/>
                    <a:gd name="connsiteX0" fmla="*/ 1366 w 13800"/>
                    <a:gd name="connsiteY0" fmla="*/ 342290 h 342290"/>
                    <a:gd name="connsiteX1" fmla="*/ 11366 w 13800"/>
                    <a:gd name="connsiteY1" fmla="*/ 342290 h 342290"/>
                    <a:gd name="connsiteX0" fmla="*/ 1989 w 14293"/>
                    <a:gd name="connsiteY0" fmla="*/ 324153 h 324153"/>
                    <a:gd name="connsiteX1" fmla="*/ 11989 w 14293"/>
                    <a:gd name="connsiteY1" fmla="*/ 324153 h 324153"/>
                    <a:gd name="connsiteX0" fmla="*/ 2255 w 14511"/>
                    <a:gd name="connsiteY0" fmla="*/ 370090 h 370090"/>
                    <a:gd name="connsiteX1" fmla="*/ 12255 w 14511"/>
                    <a:gd name="connsiteY1" fmla="*/ 370090 h 370090"/>
                    <a:gd name="connsiteX0" fmla="*/ 2329 w 14189"/>
                    <a:gd name="connsiteY0" fmla="*/ 440603 h 440603"/>
                    <a:gd name="connsiteX1" fmla="*/ 12329 w 14189"/>
                    <a:gd name="connsiteY1" fmla="*/ 440603 h 440603"/>
                    <a:gd name="connsiteX0" fmla="*/ 2751 w 14550"/>
                    <a:gd name="connsiteY0" fmla="*/ 444918 h 444918"/>
                    <a:gd name="connsiteX1" fmla="*/ 12751 w 14550"/>
                    <a:gd name="connsiteY1" fmla="*/ 444918 h 444918"/>
                    <a:gd name="connsiteX0" fmla="*/ 2670 w 14857"/>
                    <a:gd name="connsiteY0" fmla="*/ 449265 h 449265"/>
                    <a:gd name="connsiteX1" fmla="*/ 12670 w 14857"/>
                    <a:gd name="connsiteY1" fmla="*/ 449265 h 449265"/>
                    <a:gd name="connsiteX0" fmla="*/ 2810 w 14974"/>
                    <a:gd name="connsiteY0" fmla="*/ 403354 h 403354"/>
                    <a:gd name="connsiteX1" fmla="*/ 12810 w 14974"/>
                    <a:gd name="connsiteY1" fmla="*/ 403354 h 403354"/>
                    <a:gd name="connsiteX0" fmla="*/ 2954 w 14489"/>
                    <a:gd name="connsiteY0" fmla="*/ 354005 h 354005"/>
                    <a:gd name="connsiteX1" fmla="*/ 12954 w 14489"/>
                    <a:gd name="connsiteY1" fmla="*/ 354005 h 354005"/>
                    <a:gd name="connsiteX0" fmla="*/ 1970 w 13635"/>
                    <a:gd name="connsiteY0" fmla="*/ 349722 h 349722"/>
                    <a:gd name="connsiteX1" fmla="*/ 11970 w 13635"/>
                    <a:gd name="connsiteY1" fmla="*/ 349722 h 3497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3635" h="349722">
                      <a:moveTo>
                        <a:pt x="1970" y="349722"/>
                      </a:moveTo>
                      <a:cubicBezTo>
                        <a:pt x="-7474" y="-103494"/>
                        <a:pt x="20582" y="-129473"/>
                        <a:pt x="11970" y="349722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8" name="Straight Connector 47"/>
                <p:cNvCxnSpPr/>
                <p:nvPr/>
              </p:nvCxnSpPr>
              <p:spPr>
                <a:xfrm flipV="1">
                  <a:off x="3404484" y="2566284"/>
                  <a:ext cx="0" cy="164658"/>
                </a:xfrm>
                <a:prstGeom prst="line">
                  <a:avLst/>
                </a:pr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</p:grpSp>
          <p:grpSp>
            <p:nvGrpSpPr>
              <p:cNvPr id="18" name="Group 17"/>
              <p:cNvGrpSpPr/>
              <p:nvPr/>
            </p:nvGrpSpPr>
            <p:grpSpPr>
              <a:xfrm>
                <a:off x="5583042" y="5105400"/>
                <a:ext cx="531549" cy="533400"/>
                <a:chOff x="2057400" y="2438400"/>
                <a:chExt cx="379678" cy="381000"/>
              </a:xfrm>
            </p:grpSpPr>
            <p:sp>
              <p:nvSpPr>
                <p:cNvPr id="36" name="AutoShape 568"/>
                <p:cNvSpPr>
                  <a:spLocks noChangeArrowheads="1"/>
                </p:cNvSpPr>
                <p:nvPr/>
              </p:nvSpPr>
              <p:spPr bwMode="auto">
                <a:xfrm>
                  <a:off x="2057400" y="2438400"/>
                  <a:ext cx="379678" cy="379204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AutoShape 569"/>
                <p:cNvSpPr>
                  <a:spLocks noChangeArrowheads="1"/>
                </p:cNvSpPr>
                <p:nvPr/>
              </p:nvSpPr>
              <p:spPr bwMode="auto">
                <a:xfrm rot="7281778">
                  <a:off x="2057637" y="2439959"/>
                  <a:ext cx="379204" cy="379678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AutoShape 570"/>
                <p:cNvSpPr>
                  <a:spLocks noChangeArrowheads="1"/>
                </p:cNvSpPr>
                <p:nvPr/>
              </p:nvSpPr>
              <p:spPr bwMode="auto">
                <a:xfrm rot="14395787">
                  <a:off x="2057637" y="2438163"/>
                  <a:ext cx="379204" cy="379678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pic>
            <p:nvPicPr>
              <p:cNvPr id="19" name="Picture 559" descr="j043156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33314" y="3576828"/>
                <a:ext cx="685800" cy="690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" name="Picture 559" descr="j043156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38314" y="3576828"/>
                <a:ext cx="685800" cy="690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" name="Picture 559" descr="j043156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03314" y="3576828"/>
                <a:ext cx="685800" cy="690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2" name="Picture 559" descr="j043156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73314" y="3576828"/>
                <a:ext cx="685800" cy="690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3" name="Picture 559" descr="j043156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68314" y="3576828"/>
                <a:ext cx="685800" cy="690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4" name="Picture 559" descr="j043156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3314" y="3576828"/>
                <a:ext cx="685800" cy="690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5" name="Picture 559" descr="j043156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08314" y="3576828"/>
                <a:ext cx="685800" cy="690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26" name="Straight Connector 25"/>
              <p:cNvCxnSpPr/>
              <p:nvPr/>
            </p:nvCxnSpPr>
            <p:spPr>
              <a:xfrm>
                <a:off x="5824314" y="4267200"/>
                <a:ext cx="0" cy="762000"/>
              </a:xfrm>
              <a:prstGeom prst="line">
                <a:avLst/>
              </a:prstGeom>
              <a:ln w="57150" cap="rnd">
                <a:solidFill>
                  <a:srgbClr val="C00000"/>
                </a:solidFill>
                <a:tailEnd type="triangle" w="med" len="lg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7" name="Freeform 26"/>
              <p:cNvSpPr/>
              <p:nvPr/>
            </p:nvSpPr>
            <p:spPr>
              <a:xfrm>
                <a:off x="3632595" y="4763822"/>
                <a:ext cx="2007031" cy="355783"/>
              </a:xfrm>
              <a:custGeom>
                <a:avLst/>
                <a:gdLst>
                  <a:gd name="connsiteX0" fmla="*/ 1983783 w 1983783"/>
                  <a:gd name="connsiteY0" fmla="*/ 25352 h 25352"/>
                  <a:gd name="connsiteX1" fmla="*/ 0 w 1983783"/>
                  <a:gd name="connsiteY1" fmla="*/ 25352 h 25352"/>
                  <a:gd name="connsiteX0" fmla="*/ 1983783 w 1983783"/>
                  <a:gd name="connsiteY0" fmla="*/ 203577 h 203577"/>
                  <a:gd name="connsiteX1" fmla="*/ 0 w 1983783"/>
                  <a:gd name="connsiteY1" fmla="*/ 203577 h 203577"/>
                  <a:gd name="connsiteX0" fmla="*/ 1983783 w 1983783"/>
                  <a:gd name="connsiteY0" fmla="*/ 283044 h 283044"/>
                  <a:gd name="connsiteX1" fmla="*/ 0 w 1983783"/>
                  <a:gd name="connsiteY1" fmla="*/ 283044 h 283044"/>
                  <a:gd name="connsiteX0" fmla="*/ 2007031 w 2007031"/>
                  <a:gd name="connsiteY0" fmla="*/ 265800 h 296797"/>
                  <a:gd name="connsiteX1" fmla="*/ 0 w 2007031"/>
                  <a:gd name="connsiteY1" fmla="*/ 296797 h 296797"/>
                  <a:gd name="connsiteX0" fmla="*/ 2007031 w 2007031"/>
                  <a:gd name="connsiteY0" fmla="*/ 306367 h 337364"/>
                  <a:gd name="connsiteX1" fmla="*/ 0 w 2007031"/>
                  <a:gd name="connsiteY1" fmla="*/ 337364 h 337364"/>
                  <a:gd name="connsiteX0" fmla="*/ 2007031 w 2007031"/>
                  <a:gd name="connsiteY0" fmla="*/ 324786 h 355783"/>
                  <a:gd name="connsiteX1" fmla="*/ 0 w 2007031"/>
                  <a:gd name="connsiteY1" fmla="*/ 355783 h 3557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07031" h="355783">
                    <a:moveTo>
                      <a:pt x="2007031" y="324786"/>
                    </a:moveTo>
                    <a:cubicBezTo>
                      <a:pt x="1444571" y="-30384"/>
                      <a:pt x="796872" y="-191824"/>
                      <a:pt x="0" y="355783"/>
                    </a:cubicBezTo>
                  </a:path>
                </a:pathLst>
              </a:custGeom>
              <a:ln w="57150" cap="rnd">
                <a:solidFill>
                  <a:srgbClr val="C00000"/>
                </a:solidFill>
                <a:tailEnd type="triangle" w="med" len="lg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 27"/>
              <p:cNvSpPr/>
              <p:nvPr/>
            </p:nvSpPr>
            <p:spPr>
              <a:xfrm>
                <a:off x="1176115" y="4520173"/>
                <a:ext cx="4463512" cy="599432"/>
              </a:xfrm>
              <a:custGeom>
                <a:avLst/>
                <a:gdLst>
                  <a:gd name="connsiteX0" fmla="*/ 1983783 w 1983783"/>
                  <a:gd name="connsiteY0" fmla="*/ 25352 h 25352"/>
                  <a:gd name="connsiteX1" fmla="*/ 0 w 1983783"/>
                  <a:gd name="connsiteY1" fmla="*/ 25352 h 25352"/>
                  <a:gd name="connsiteX0" fmla="*/ 1983783 w 1983783"/>
                  <a:gd name="connsiteY0" fmla="*/ 203577 h 203577"/>
                  <a:gd name="connsiteX1" fmla="*/ 0 w 1983783"/>
                  <a:gd name="connsiteY1" fmla="*/ 203577 h 203577"/>
                  <a:gd name="connsiteX0" fmla="*/ 1983783 w 1983783"/>
                  <a:gd name="connsiteY0" fmla="*/ 283044 h 283044"/>
                  <a:gd name="connsiteX1" fmla="*/ 0 w 1983783"/>
                  <a:gd name="connsiteY1" fmla="*/ 283044 h 283044"/>
                  <a:gd name="connsiteX0" fmla="*/ 2007031 w 2007031"/>
                  <a:gd name="connsiteY0" fmla="*/ 265800 h 296797"/>
                  <a:gd name="connsiteX1" fmla="*/ 0 w 2007031"/>
                  <a:gd name="connsiteY1" fmla="*/ 296797 h 296797"/>
                  <a:gd name="connsiteX0" fmla="*/ 2007031 w 2007031"/>
                  <a:gd name="connsiteY0" fmla="*/ 306367 h 337364"/>
                  <a:gd name="connsiteX1" fmla="*/ 0 w 2007031"/>
                  <a:gd name="connsiteY1" fmla="*/ 337364 h 337364"/>
                  <a:gd name="connsiteX0" fmla="*/ 2007031 w 2007031"/>
                  <a:gd name="connsiteY0" fmla="*/ 324786 h 355783"/>
                  <a:gd name="connsiteX1" fmla="*/ 0 w 2007031"/>
                  <a:gd name="connsiteY1" fmla="*/ 355783 h 355783"/>
                  <a:gd name="connsiteX0" fmla="*/ 2007031 w 2007031"/>
                  <a:gd name="connsiteY0" fmla="*/ 375253 h 406250"/>
                  <a:gd name="connsiteX1" fmla="*/ 0 w 2007031"/>
                  <a:gd name="connsiteY1" fmla="*/ 406250 h 406250"/>
                  <a:gd name="connsiteX0" fmla="*/ 2007031 w 2007031"/>
                  <a:gd name="connsiteY0" fmla="*/ 568435 h 599432"/>
                  <a:gd name="connsiteX1" fmla="*/ 0 w 2007031"/>
                  <a:gd name="connsiteY1" fmla="*/ 599432 h 599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07031" h="599432">
                    <a:moveTo>
                      <a:pt x="2007031" y="568435"/>
                    </a:moveTo>
                    <a:cubicBezTo>
                      <a:pt x="1570010" y="-305928"/>
                      <a:pt x="605228" y="-72162"/>
                      <a:pt x="0" y="599432"/>
                    </a:cubicBezTo>
                  </a:path>
                </a:pathLst>
              </a:custGeom>
              <a:ln w="57150" cap="rnd">
                <a:solidFill>
                  <a:srgbClr val="C00000"/>
                </a:solidFill>
                <a:tailEnd type="triangle" w="med" len="lg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6011585" y="3995980"/>
                <a:ext cx="922149" cy="1022888"/>
              </a:xfrm>
              <a:custGeom>
                <a:avLst/>
                <a:gdLst>
                  <a:gd name="connsiteX0" fmla="*/ 968644 w 968644"/>
                  <a:gd name="connsiteY0" fmla="*/ 759417 h 759417"/>
                  <a:gd name="connsiteX1" fmla="*/ 0 w 968644"/>
                  <a:gd name="connsiteY1" fmla="*/ 0 h 759417"/>
                  <a:gd name="connsiteX0" fmla="*/ 968644 w 968644"/>
                  <a:gd name="connsiteY0" fmla="*/ 759417 h 759417"/>
                  <a:gd name="connsiteX1" fmla="*/ 0 w 968644"/>
                  <a:gd name="connsiteY1" fmla="*/ 0 h 759417"/>
                  <a:gd name="connsiteX0" fmla="*/ 968644 w 968644"/>
                  <a:gd name="connsiteY0" fmla="*/ 759417 h 759417"/>
                  <a:gd name="connsiteX1" fmla="*/ 0 w 968644"/>
                  <a:gd name="connsiteY1" fmla="*/ 0 h 759417"/>
                  <a:gd name="connsiteX0" fmla="*/ 968644 w 968644"/>
                  <a:gd name="connsiteY0" fmla="*/ 759417 h 759417"/>
                  <a:gd name="connsiteX1" fmla="*/ 0 w 968644"/>
                  <a:gd name="connsiteY1" fmla="*/ 0 h 759417"/>
                  <a:gd name="connsiteX0" fmla="*/ 968644 w 968644"/>
                  <a:gd name="connsiteY0" fmla="*/ 759417 h 759417"/>
                  <a:gd name="connsiteX1" fmla="*/ 0 w 968644"/>
                  <a:gd name="connsiteY1" fmla="*/ 0 h 759417"/>
                  <a:gd name="connsiteX0" fmla="*/ 968644 w 968644"/>
                  <a:gd name="connsiteY0" fmla="*/ 759417 h 759417"/>
                  <a:gd name="connsiteX1" fmla="*/ 0 w 968644"/>
                  <a:gd name="connsiteY1" fmla="*/ 0 h 759417"/>
                  <a:gd name="connsiteX0" fmla="*/ 922149 w 922149"/>
                  <a:gd name="connsiteY0" fmla="*/ 1022888 h 1022888"/>
                  <a:gd name="connsiteX1" fmla="*/ 0 w 922149"/>
                  <a:gd name="connsiteY1" fmla="*/ 0 h 10228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22149" h="1022888">
                    <a:moveTo>
                      <a:pt x="922149" y="1022888"/>
                    </a:moveTo>
                    <a:cubicBezTo>
                      <a:pt x="876945" y="548898"/>
                      <a:pt x="669011" y="198894"/>
                      <a:pt x="0" y="0"/>
                    </a:cubicBezTo>
                  </a:path>
                </a:pathLst>
              </a:custGeom>
              <a:ln w="57150" cap="rnd">
                <a:solidFill>
                  <a:srgbClr val="C00000"/>
                </a:solidFill>
                <a:tailEnd type="triangle" w="med" len="lg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1858717" y="5346646"/>
              <a:ext cx="2379321" cy="963372"/>
              <a:chOff x="337914" y="3576828"/>
              <a:chExt cx="7162800" cy="2900172"/>
            </a:xfrm>
          </p:grpSpPr>
          <p:sp>
            <p:nvSpPr>
              <p:cNvPr id="88" name="Rounded Rectangle 87"/>
              <p:cNvSpPr/>
              <p:nvPr/>
            </p:nvSpPr>
            <p:spPr>
              <a:xfrm>
                <a:off x="337914" y="4572000"/>
                <a:ext cx="2285999" cy="1905000"/>
              </a:xfrm>
              <a:prstGeom prst="roundRect">
                <a:avLst>
                  <a:gd name="adj" fmla="val 11074"/>
                </a:avLst>
              </a:prstGeom>
              <a:solidFill>
                <a:srgbClr val="E3EAF9"/>
              </a:solidFill>
              <a:ln>
                <a:solidFill>
                  <a:srgbClr val="4974CB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9" name="Group 88"/>
              <p:cNvGrpSpPr/>
              <p:nvPr/>
            </p:nvGrpSpPr>
            <p:grpSpPr>
              <a:xfrm>
                <a:off x="642714" y="6096000"/>
                <a:ext cx="1524000" cy="228600"/>
                <a:chOff x="1828800" y="3733800"/>
                <a:chExt cx="1524000" cy="228600"/>
              </a:xfrm>
            </p:grpSpPr>
            <p:sp>
              <p:nvSpPr>
                <p:cNvPr id="158" name="Rectangle 157"/>
                <p:cNvSpPr/>
                <p:nvPr/>
              </p:nvSpPr>
              <p:spPr>
                <a:xfrm>
                  <a:off x="1828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159" name="Rectangle 158"/>
                <p:cNvSpPr/>
                <p:nvPr/>
              </p:nvSpPr>
              <p:spPr>
                <a:xfrm>
                  <a:off x="2209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160" name="Rectangle 159"/>
                <p:cNvSpPr/>
                <p:nvPr/>
              </p:nvSpPr>
              <p:spPr>
                <a:xfrm>
                  <a:off x="2590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161" name="Rectangle 160"/>
                <p:cNvSpPr/>
                <p:nvPr/>
              </p:nvSpPr>
              <p:spPr>
                <a:xfrm>
                  <a:off x="2971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90" name="Group 89"/>
              <p:cNvGrpSpPr/>
              <p:nvPr/>
            </p:nvGrpSpPr>
            <p:grpSpPr>
              <a:xfrm>
                <a:off x="1736681" y="5105400"/>
                <a:ext cx="658633" cy="609600"/>
                <a:chOff x="3075167" y="2286000"/>
                <a:chExt cx="658633" cy="609600"/>
              </a:xfrm>
            </p:grpSpPr>
            <p:sp>
              <p:nvSpPr>
                <p:cNvPr id="148" name="Oval 147"/>
                <p:cNvSpPr/>
                <p:nvPr/>
              </p:nvSpPr>
              <p:spPr>
                <a:xfrm>
                  <a:off x="3322154" y="2401625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9" name="Oval 148"/>
                <p:cNvSpPr/>
                <p:nvPr/>
              </p:nvSpPr>
              <p:spPr>
                <a:xfrm>
                  <a:off x="3569142" y="2566284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0" name="Oval 149"/>
                <p:cNvSpPr/>
                <p:nvPr/>
              </p:nvSpPr>
              <p:spPr>
                <a:xfrm>
                  <a:off x="3322154" y="2730942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1" name="Oval 150"/>
                <p:cNvSpPr/>
                <p:nvPr/>
              </p:nvSpPr>
              <p:spPr>
                <a:xfrm>
                  <a:off x="3075167" y="2566284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2" name="Freeform 151"/>
                <p:cNvSpPr/>
                <p:nvPr/>
              </p:nvSpPr>
              <p:spPr>
                <a:xfrm>
                  <a:off x="3492394" y="2479551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Freeform 152"/>
                <p:cNvSpPr/>
                <p:nvPr/>
              </p:nvSpPr>
              <p:spPr>
                <a:xfrm rot="10800000">
                  <a:off x="3157496" y="2725143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" name="Freeform 153"/>
                <p:cNvSpPr/>
                <p:nvPr/>
              </p:nvSpPr>
              <p:spPr>
                <a:xfrm flipH="1">
                  <a:off x="3158892" y="2483954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headEnd type="triangle" w="sm" len="med"/>
                  <a:tailEnd type="non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5" name="Freeform 154"/>
                <p:cNvSpPr/>
                <p:nvPr/>
              </p:nvSpPr>
              <p:spPr>
                <a:xfrm rot="10800000" flipH="1">
                  <a:off x="3488208" y="2725144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headEnd type="triangle" w="sm" len="med"/>
                  <a:tailEnd type="non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6" name="Freeform 155"/>
                <p:cNvSpPr/>
                <p:nvPr/>
              </p:nvSpPr>
              <p:spPr>
                <a:xfrm>
                  <a:off x="3334455" y="2286000"/>
                  <a:ext cx="136991" cy="126788"/>
                </a:xfrm>
                <a:custGeom>
                  <a:avLst/>
                  <a:gdLst>
                    <a:gd name="connsiteX0" fmla="*/ 0 w 185980"/>
                    <a:gd name="connsiteY0" fmla="*/ 0 h 6711"/>
                    <a:gd name="connsiteX1" fmla="*/ 185980 w 185980"/>
                    <a:gd name="connsiteY1" fmla="*/ 0 h 6711"/>
                    <a:gd name="connsiteX0" fmla="*/ 2160 w 12160"/>
                    <a:gd name="connsiteY0" fmla="*/ 223289 h 223707"/>
                    <a:gd name="connsiteX1" fmla="*/ 12160 w 12160"/>
                    <a:gd name="connsiteY1" fmla="*/ 223289 h 223707"/>
                    <a:gd name="connsiteX0" fmla="*/ 1366 w 13800"/>
                    <a:gd name="connsiteY0" fmla="*/ 342290 h 342290"/>
                    <a:gd name="connsiteX1" fmla="*/ 11366 w 13800"/>
                    <a:gd name="connsiteY1" fmla="*/ 342290 h 342290"/>
                    <a:gd name="connsiteX0" fmla="*/ 1989 w 14293"/>
                    <a:gd name="connsiteY0" fmla="*/ 324153 h 324153"/>
                    <a:gd name="connsiteX1" fmla="*/ 11989 w 14293"/>
                    <a:gd name="connsiteY1" fmla="*/ 324153 h 324153"/>
                    <a:gd name="connsiteX0" fmla="*/ 2255 w 14511"/>
                    <a:gd name="connsiteY0" fmla="*/ 370090 h 370090"/>
                    <a:gd name="connsiteX1" fmla="*/ 12255 w 14511"/>
                    <a:gd name="connsiteY1" fmla="*/ 370090 h 370090"/>
                    <a:gd name="connsiteX0" fmla="*/ 2329 w 14189"/>
                    <a:gd name="connsiteY0" fmla="*/ 440603 h 440603"/>
                    <a:gd name="connsiteX1" fmla="*/ 12329 w 14189"/>
                    <a:gd name="connsiteY1" fmla="*/ 440603 h 440603"/>
                    <a:gd name="connsiteX0" fmla="*/ 2751 w 14550"/>
                    <a:gd name="connsiteY0" fmla="*/ 444918 h 444918"/>
                    <a:gd name="connsiteX1" fmla="*/ 12751 w 14550"/>
                    <a:gd name="connsiteY1" fmla="*/ 444918 h 444918"/>
                    <a:gd name="connsiteX0" fmla="*/ 2670 w 14857"/>
                    <a:gd name="connsiteY0" fmla="*/ 449265 h 449265"/>
                    <a:gd name="connsiteX1" fmla="*/ 12670 w 14857"/>
                    <a:gd name="connsiteY1" fmla="*/ 449265 h 449265"/>
                    <a:gd name="connsiteX0" fmla="*/ 2810 w 14974"/>
                    <a:gd name="connsiteY0" fmla="*/ 403354 h 403354"/>
                    <a:gd name="connsiteX1" fmla="*/ 12810 w 14974"/>
                    <a:gd name="connsiteY1" fmla="*/ 403354 h 403354"/>
                    <a:gd name="connsiteX0" fmla="*/ 2954 w 14489"/>
                    <a:gd name="connsiteY0" fmla="*/ 354005 h 354005"/>
                    <a:gd name="connsiteX1" fmla="*/ 12954 w 14489"/>
                    <a:gd name="connsiteY1" fmla="*/ 354005 h 354005"/>
                    <a:gd name="connsiteX0" fmla="*/ 1970 w 13635"/>
                    <a:gd name="connsiteY0" fmla="*/ 349722 h 349722"/>
                    <a:gd name="connsiteX1" fmla="*/ 11970 w 13635"/>
                    <a:gd name="connsiteY1" fmla="*/ 349722 h 3497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3635" h="349722">
                      <a:moveTo>
                        <a:pt x="1970" y="349722"/>
                      </a:moveTo>
                      <a:cubicBezTo>
                        <a:pt x="-7474" y="-103494"/>
                        <a:pt x="20582" y="-129473"/>
                        <a:pt x="11970" y="349722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57" name="Straight Connector 156"/>
                <p:cNvCxnSpPr/>
                <p:nvPr/>
              </p:nvCxnSpPr>
              <p:spPr>
                <a:xfrm flipV="1">
                  <a:off x="3412555" y="2566283"/>
                  <a:ext cx="0" cy="164658"/>
                </a:xfrm>
                <a:prstGeom prst="line">
                  <a:avLst/>
                </a:pr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</p:grpSp>
          <p:grpSp>
            <p:nvGrpSpPr>
              <p:cNvPr id="91" name="Group 90"/>
              <p:cNvGrpSpPr/>
              <p:nvPr/>
            </p:nvGrpSpPr>
            <p:grpSpPr>
              <a:xfrm>
                <a:off x="706242" y="5105400"/>
                <a:ext cx="531549" cy="533400"/>
                <a:chOff x="2057400" y="2438400"/>
                <a:chExt cx="379678" cy="381000"/>
              </a:xfrm>
            </p:grpSpPr>
            <p:sp>
              <p:nvSpPr>
                <p:cNvPr id="145" name="AutoShape 568"/>
                <p:cNvSpPr>
                  <a:spLocks noChangeArrowheads="1"/>
                </p:cNvSpPr>
                <p:nvPr/>
              </p:nvSpPr>
              <p:spPr bwMode="auto">
                <a:xfrm>
                  <a:off x="2057400" y="2438400"/>
                  <a:ext cx="379678" cy="379204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6" name="AutoShape 569"/>
                <p:cNvSpPr>
                  <a:spLocks noChangeArrowheads="1"/>
                </p:cNvSpPr>
                <p:nvPr/>
              </p:nvSpPr>
              <p:spPr bwMode="auto">
                <a:xfrm rot="7281778">
                  <a:off x="2057637" y="2439959"/>
                  <a:ext cx="379204" cy="379678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7" name="AutoShape 570"/>
                <p:cNvSpPr>
                  <a:spLocks noChangeArrowheads="1"/>
                </p:cNvSpPr>
                <p:nvPr/>
              </p:nvSpPr>
              <p:spPr bwMode="auto">
                <a:xfrm rot="14395787">
                  <a:off x="2057637" y="2438163"/>
                  <a:ext cx="379204" cy="379678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92" name="Rounded Rectangle 91"/>
              <p:cNvSpPr/>
              <p:nvPr/>
            </p:nvSpPr>
            <p:spPr>
              <a:xfrm>
                <a:off x="2776314" y="4572000"/>
                <a:ext cx="2286000" cy="1905000"/>
              </a:xfrm>
              <a:prstGeom prst="roundRect">
                <a:avLst>
                  <a:gd name="adj" fmla="val 11074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P</a:t>
                </a:r>
                <a:endParaRPr lang="en-US" sz="4400" dirty="0"/>
              </a:p>
            </p:txBody>
          </p:sp>
          <p:grpSp>
            <p:nvGrpSpPr>
              <p:cNvPr id="93" name="Group 92"/>
              <p:cNvGrpSpPr/>
              <p:nvPr/>
            </p:nvGrpSpPr>
            <p:grpSpPr>
              <a:xfrm>
                <a:off x="3081114" y="6096000"/>
                <a:ext cx="1524000" cy="228600"/>
                <a:chOff x="1828800" y="3733800"/>
                <a:chExt cx="1524000" cy="228600"/>
              </a:xfrm>
            </p:grpSpPr>
            <p:sp>
              <p:nvSpPr>
                <p:cNvPr id="141" name="Rectangle 140"/>
                <p:cNvSpPr/>
                <p:nvPr/>
              </p:nvSpPr>
              <p:spPr>
                <a:xfrm>
                  <a:off x="1828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142" name="Rectangle 141"/>
                <p:cNvSpPr/>
                <p:nvPr/>
              </p:nvSpPr>
              <p:spPr>
                <a:xfrm>
                  <a:off x="2209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143" name="Rectangle 142"/>
                <p:cNvSpPr/>
                <p:nvPr/>
              </p:nvSpPr>
              <p:spPr>
                <a:xfrm>
                  <a:off x="2590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144" name="Rectangle 143"/>
                <p:cNvSpPr/>
                <p:nvPr/>
              </p:nvSpPr>
              <p:spPr>
                <a:xfrm>
                  <a:off x="2971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94" name="Group 93"/>
              <p:cNvGrpSpPr/>
              <p:nvPr/>
            </p:nvGrpSpPr>
            <p:grpSpPr>
              <a:xfrm>
                <a:off x="4175081" y="5105400"/>
                <a:ext cx="658633" cy="609600"/>
                <a:chOff x="3075167" y="2286000"/>
                <a:chExt cx="658633" cy="609600"/>
              </a:xfrm>
            </p:grpSpPr>
            <p:sp>
              <p:nvSpPr>
                <p:cNvPr id="131" name="Oval 130"/>
                <p:cNvSpPr/>
                <p:nvPr/>
              </p:nvSpPr>
              <p:spPr>
                <a:xfrm>
                  <a:off x="3322154" y="2401625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Oval 131"/>
                <p:cNvSpPr/>
                <p:nvPr/>
              </p:nvSpPr>
              <p:spPr>
                <a:xfrm>
                  <a:off x="3569142" y="2566284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Oval 132"/>
                <p:cNvSpPr/>
                <p:nvPr/>
              </p:nvSpPr>
              <p:spPr>
                <a:xfrm>
                  <a:off x="3322154" y="2730942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Oval 133"/>
                <p:cNvSpPr/>
                <p:nvPr/>
              </p:nvSpPr>
              <p:spPr>
                <a:xfrm>
                  <a:off x="3075167" y="2566284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Freeform 134"/>
                <p:cNvSpPr/>
                <p:nvPr/>
              </p:nvSpPr>
              <p:spPr>
                <a:xfrm>
                  <a:off x="3492394" y="2479551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" name="Freeform 135"/>
                <p:cNvSpPr/>
                <p:nvPr/>
              </p:nvSpPr>
              <p:spPr>
                <a:xfrm rot="10800000">
                  <a:off x="3157496" y="2725143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Freeform 136"/>
                <p:cNvSpPr/>
                <p:nvPr/>
              </p:nvSpPr>
              <p:spPr>
                <a:xfrm flipH="1">
                  <a:off x="3158892" y="2483954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headEnd type="triangle" w="sm" len="med"/>
                  <a:tailEnd type="non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Freeform 137"/>
                <p:cNvSpPr/>
                <p:nvPr/>
              </p:nvSpPr>
              <p:spPr>
                <a:xfrm rot="10800000" flipH="1">
                  <a:off x="3488208" y="2725144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headEnd type="triangle" w="sm" len="med"/>
                  <a:tailEnd type="non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Freeform 138"/>
                <p:cNvSpPr/>
                <p:nvPr/>
              </p:nvSpPr>
              <p:spPr>
                <a:xfrm>
                  <a:off x="3334455" y="2286000"/>
                  <a:ext cx="136991" cy="126788"/>
                </a:xfrm>
                <a:custGeom>
                  <a:avLst/>
                  <a:gdLst>
                    <a:gd name="connsiteX0" fmla="*/ 0 w 185980"/>
                    <a:gd name="connsiteY0" fmla="*/ 0 h 6711"/>
                    <a:gd name="connsiteX1" fmla="*/ 185980 w 185980"/>
                    <a:gd name="connsiteY1" fmla="*/ 0 h 6711"/>
                    <a:gd name="connsiteX0" fmla="*/ 2160 w 12160"/>
                    <a:gd name="connsiteY0" fmla="*/ 223289 h 223707"/>
                    <a:gd name="connsiteX1" fmla="*/ 12160 w 12160"/>
                    <a:gd name="connsiteY1" fmla="*/ 223289 h 223707"/>
                    <a:gd name="connsiteX0" fmla="*/ 1366 w 13800"/>
                    <a:gd name="connsiteY0" fmla="*/ 342290 h 342290"/>
                    <a:gd name="connsiteX1" fmla="*/ 11366 w 13800"/>
                    <a:gd name="connsiteY1" fmla="*/ 342290 h 342290"/>
                    <a:gd name="connsiteX0" fmla="*/ 1989 w 14293"/>
                    <a:gd name="connsiteY0" fmla="*/ 324153 h 324153"/>
                    <a:gd name="connsiteX1" fmla="*/ 11989 w 14293"/>
                    <a:gd name="connsiteY1" fmla="*/ 324153 h 324153"/>
                    <a:gd name="connsiteX0" fmla="*/ 2255 w 14511"/>
                    <a:gd name="connsiteY0" fmla="*/ 370090 h 370090"/>
                    <a:gd name="connsiteX1" fmla="*/ 12255 w 14511"/>
                    <a:gd name="connsiteY1" fmla="*/ 370090 h 370090"/>
                    <a:gd name="connsiteX0" fmla="*/ 2329 w 14189"/>
                    <a:gd name="connsiteY0" fmla="*/ 440603 h 440603"/>
                    <a:gd name="connsiteX1" fmla="*/ 12329 w 14189"/>
                    <a:gd name="connsiteY1" fmla="*/ 440603 h 440603"/>
                    <a:gd name="connsiteX0" fmla="*/ 2751 w 14550"/>
                    <a:gd name="connsiteY0" fmla="*/ 444918 h 444918"/>
                    <a:gd name="connsiteX1" fmla="*/ 12751 w 14550"/>
                    <a:gd name="connsiteY1" fmla="*/ 444918 h 444918"/>
                    <a:gd name="connsiteX0" fmla="*/ 2670 w 14857"/>
                    <a:gd name="connsiteY0" fmla="*/ 449265 h 449265"/>
                    <a:gd name="connsiteX1" fmla="*/ 12670 w 14857"/>
                    <a:gd name="connsiteY1" fmla="*/ 449265 h 449265"/>
                    <a:gd name="connsiteX0" fmla="*/ 2810 w 14974"/>
                    <a:gd name="connsiteY0" fmla="*/ 403354 h 403354"/>
                    <a:gd name="connsiteX1" fmla="*/ 12810 w 14974"/>
                    <a:gd name="connsiteY1" fmla="*/ 403354 h 403354"/>
                    <a:gd name="connsiteX0" fmla="*/ 2954 w 14489"/>
                    <a:gd name="connsiteY0" fmla="*/ 354005 h 354005"/>
                    <a:gd name="connsiteX1" fmla="*/ 12954 w 14489"/>
                    <a:gd name="connsiteY1" fmla="*/ 354005 h 354005"/>
                    <a:gd name="connsiteX0" fmla="*/ 1970 w 13635"/>
                    <a:gd name="connsiteY0" fmla="*/ 349722 h 349722"/>
                    <a:gd name="connsiteX1" fmla="*/ 11970 w 13635"/>
                    <a:gd name="connsiteY1" fmla="*/ 349722 h 3497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3635" h="349722">
                      <a:moveTo>
                        <a:pt x="1970" y="349722"/>
                      </a:moveTo>
                      <a:cubicBezTo>
                        <a:pt x="-7474" y="-103494"/>
                        <a:pt x="20582" y="-129473"/>
                        <a:pt x="11970" y="349722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40" name="Straight Connector 139"/>
                <p:cNvCxnSpPr/>
                <p:nvPr/>
              </p:nvCxnSpPr>
              <p:spPr>
                <a:xfrm flipV="1">
                  <a:off x="3404484" y="2566284"/>
                  <a:ext cx="0" cy="164658"/>
                </a:xfrm>
                <a:prstGeom prst="line">
                  <a:avLst/>
                </a:pr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</p:grpSp>
          <p:grpSp>
            <p:nvGrpSpPr>
              <p:cNvPr id="95" name="Group 94"/>
              <p:cNvGrpSpPr/>
              <p:nvPr/>
            </p:nvGrpSpPr>
            <p:grpSpPr>
              <a:xfrm>
                <a:off x="3144642" y="5105400"/>
                <a:ext cx="531549" cy="533400"/>
                <a:chOff x="2057400" y="2438400"/>
                <a:chExt cx="379678" cy="381000"/>
              </a:xfrm>
            </p:grpSpPr>
            <p:sp>
              <p:nvSpPr>
                <p:cNvPr id="128" name="AutoShape 568"/>
                <p:cNvSpPr>
                  <a:spLocks noChangeArrowheads="1"/>
                </p:cNvSpPr>
                <p:nvPr/>
              </p:nvSpPr>
              <p:spPr bwMode="auto">
                <a:xfrm>
                  <a:off x="2057400" y="2438400"/>
                  <a:ext cx="379678" cy="379204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" name="AutoShape 569"/>
                <p:cNvSpPr>
                  <a:spLocks noChangeArrowheads="1"/>
                </p:cNvSpPr>
                <p:nvPr/>
              </p:nvSpPr>
              <p:spPr bwMode="auto">
                <a:xfrm rot="7281778">
                  <a:off x="2057637" y="2439959"/>
                  <a:ext cx="379204" cy="379678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" name="AutoShape 570"/>
                <p:cNvSpPr>
                  <a:spLocks noChangeArrowheads="1"/>
                </p:cNvSpPr>
                <p:nvPr/>
              </p:nvSpPr>
              <p:spPr bwMode="auto">
                <a:xfrm rot="14395787">
                  <a:off x="2057637" y="2438163"/>
                  <a:ext cx="379204" cy="379678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96" name="Rounded Rectangle 95"/>
              <p:cNvSpPr/>
              <p:nvPr/>
            </p:nvSpPr>
            <p:spPr>
              <a:xfrm>
                <a:off x="5214714" y="4572000"/>
                <a:ext cx="2286000" cy="1905000"/>
              </a:xfrm>
              <a:prstGeom prst="roundRect">
                <a:avLst>
                  <a:gd name="adj" fmla="val 11074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rgbClr val="0070C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6600" dirty="0"/>
              </a:p>
            </p:txBody>
          </p:sp>
          <p:grpSp>
            <p:nvGrpSpPr>
              <p:cNvPr id="97" name="Group 96"/>
              <p:cNvGrpSpPr/>
              <p:nvPr/>
            </p:nvGrpSpPr>
            <p:grpSpPr>
              <a:xfrm>
                <a:off x="5519514" y="6096000"/>
                <a:ext cx="1524000" cy="228600"/>
                <a:chOff x="1828800" y="3733800"/>
                <a:chExt cx="1524000" cy="228600"/>
              </a:xfrm>
            </p:grpSpPr>
            <p:sp>
              <p:nvSpPr>
                <p:cNvPr id="124" name="Rectangle 123"/>
                <p:cNvSpPr/>
                <p:nvPr/>
              </p:nvSpPr>
              <p:spPr>
                <a:xfrm>
                  <a:off x="1828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125" name="Rectangle 124"/>
                <p:cNvSpPr/>
                <p:nvPr/>
              </p:nvSpPr>
              <p:spPr>
                <a:xfrm>
                  <a:off x="2209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126" name="Rectangle 125"/>
                <p:cNvSpPr/>
                <p:nvPr/>
              </p:nvSpPr>
              <p:spPr>
                <a:xfrm>
                  <a:off x="2590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127" name="Rectangle 126"/>
                <p:cNvSpPr/>
                <p:nvPr/>
              </p:nvSpPr>
              <p:spPr>
                <a:xfrm>
                  <a:off x="2971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98" name="Group 97"/>
              <p:cNvGrpSpPr/>
              <p:nvPr/>
            </p:nvGrpSpPr>
            <p:grpSpPr>
              <a:xfrm>
                <a:off x="6613481" y="5105400"/>
                <a:ext cx="658633" cy="609600"/>
                <a:chOff x="3075167" y="2286000"/>
                <a:chExt cx="658633" cy="609600"/>
              </a:xfrm>
            </p:grpSpPr>
            <p:sp>
              <p:nvSpPr>
                <p:cNvPr id="114" name="Oval 113"/>
                <p:cNvSpPr/>
                <p:nvPr/>
              </p:nvSpPr>
              <p:spPr>
                <a:xfrm>
                  <a:off x="3322154" y="2401625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Oval 114"/>
                <p:cNvSpPr/>
                <p:nvPr/>
              </p:nvSpPr>
              <p:spPr>
                <a:xfrm>
                  <a:off x="3569142" y="2566284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Oval 115"/>
                <p:cNvSpPr/>
                <p:nvPr/>
              </p:nvSpPr>
              <p:spPr>
                <a:xfrm>
                  <a:off x="3322154" y="2730942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Oval 116"/>
                <p:cNvSpPr/>
                <p:nvPr/>
              </p:nvSpPr>
              <p:spPr>
                <a:xfrm>
                  <a:off x="3075167" y="2566284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Freeform 117"/>
                <p:cNvSpPr/>
                <p:nvPr/>
              </p:nvSpPr>
              <p:spPr>
                <a:xfrm>
                  <a:off x="3492394" y="2479551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" name="Freeform 118"/>
                <p:cNvSpPr/>
                <p:nvPr/>
              </p:nvSpPr>
              <p:spPr>
                <a:xfrm rot="10800000">
                  <a:off x="3157496" y="2725143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Freeform 119"/>
                <p:cNvSpPr/>
                <p:nvPr/>
              </p:nvSpPr>
              <p:spPr>
                <a:xfrm flipH="1">
                  <a:off x="3158892" y="2483954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headEnd type="triangle" w="sm" len="med"/>
                  <a:tailEnd type="non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" name="Freeform 120"/>
                <p:cNvSpPr/>
                <p:nvPr/>
              </p:nvSpPr>
              <p:spPr>
                <a:xfrm rot="10800000" flipH="1">
                  <a:off x="3488208" y="2725144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headEnd type="triangle" w="sm" len="med"/>
                  <a:tailEnd type="non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Freeform 121"/>
                <p:cNvSpPr/>
                <p:nvPr/>
              </p:nvSpPr>
              <p:spPr>
                <a:xfrm>
                  <a:off x="3334455" y="2286000"/>
                  <a:ext cx="136991" cy="126788"/>
                </a:xfrm>
                <a:custGeom>
                  <a:avLst/>
                  <a:gdLst>
                    <a:gd name="connsiteX0" fmla="*/ 0 w 185980"/>
                    <a:gd name="connsiteY0" fmla="*/ 0 h 6711"/>
                    <a:gd name="connsiteX1" fmla="*/ 185980 w 185980"/>
                    <a:gd name="connsiteY1" fmla="*/ 0 h 6711"/>
                    <a:gd name="connsiteX0" fmla="*/ 2160 w 12160"/>
                    <a:gd name="connsiteY0" fmla="*/ 223289 h 223707"/>
                    <a:gd name="connsiteX1" fmla="*/ 12160 w 12160"/>
                    <a:gd name="connsiteY1" fmla="*/ 223289 h 223707"/>
                    <a:gd name="connsiteX0" fmla="*/ 1366 w 13800"/>
                    <a:gd name="connsiteY0" fmla="*/ 342290 h 342290"/>
                    <a:gd name="connsiteX1" fmla="*/ 11366 w 13800"/>
                    <a:gd name="connsiteY1" fmla="*/ 342290 h 342290"/>
                    <a:gd name="connsiteX0" fmla="*/ 1989 w 14293"/>
                    <a:gd name="connsiteY0" fmla="*/ 324153 h 324153"/>
                    <a:gd name="connsiteX1" fmla="*/ 11989 w 14293"/>
                    <a:gd name="connsiteY1" fmla="*/ 324153 h 324153"/>
                    <a:gd name="connsiteX0" fmla="*/ 2255 w 14511"/>
                    <a:gd name="connsiteY0" fmla="*/ 370090 h 370090"/>
                    <a:gd name="connsiteX1" fmla="*/ 12255 w 14511"/>
                    <a:gd name="connsiteY1" fmla="*/ 370090 h 370090"/>
                    <a:gd name="connsiteX0" fmla="*/ 2329 w 14189"/>
                    <a:gd name="connsiteY0" fmla="*/ 440603 h 440603"/>
                    <a:gd name="connsiteX1" fmla="*/ 12329 w 14189"/>
                    <a:gd name="connsiteY1" fmla="*/ 440603 h 440603"/>
                    <a:gd name="connsiteX0" fmla="*/ 2751 w 14550"/>
                    <a:gd name="connsiteY0" fmla="*/ 444918 h 444918"/>
                    <a:gd name="connsiteX1" fmla="*/ 12751 w 14550"/>
                    <a:gd name="connsiteY1" fmla="*/ 444918 h 444918"/>
                    <a:gd name="connsiteX0" fmla="*/ 2670 w 14857"/>
                    <a:gd name="connsiteY0" fmla="*/ 449265 h 449265"/>
                    <a:gd name="connsiteX1" fmla="*/ 12670 w 14857"/>
                    <a:gd name="connsiteY1" fmla="*/ 449265 h 449265"/>
                    <a:gd name="connsiteX0" fmla="*/ 2810 w 14974"/>
                    <a:gd name="connsiteY0" fmla="*/ 403354 h 403354"/>
                    <a:gd name="connsiteX1" fmla="*/ 12810 w 14974"/>
                    <a:gd name="connsiteY1" fmla="*/ 403354 h 403354"/>
                    <a:gd name="connsiteX0" fmla="*/ 2954 w 14489"/>
                    <a:gd name="connsiteY0" fmla="*/ 354005 h 354005"/>
                    <a:gd name="connsiteX1" fmla="*/ 12954 w 14489"/>
                    <a:gd name="connsiteY1" fmla="*/ 354005 h 354005"/>
                    <a:gd name="connsiteX0" fmla="*/ 1970 w 13635"/>
                    <a:gd name="connsiteY0" fmla="*/ 349722 h 349722"/>
                    <a:gd name="connsiteX1" fmla="*/ 11970 w 13635"/>
                    <a:gd name="connsiteY1" fmla="*/ 349722 h 3497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3635" h="349722">
                      <a:moveTo>
                        <a:pt x="1970" y="349722"/>
                      </a:moveTo>
                      <a:cubicBezTo>
                        <a:pt x="-7474" y="-103494"/>
                        <a:pt x="20582" y="-129473"/>
                        <a:pt x="11970" y="349722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23" name="Straight Connector 122"/>
                <p:cNvCxnSpPr/>
                <p:nvPr/>
              </p:nvCxnSpPr>
              <p:spPr>
                <a:xfrm flipV="1">
                  <a:off x="3404484" y="2566284"/>
                  <a:ext cx="0" cy="164658"/>
                </a:xfrm>
                <a:prstGeom prst="line">
                  <a:avLst/>
                </a:pr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</p:grpSp>
          <p:grpSp>
            <p:nvGrpSpPr>
              <p:cNvPr id="99" name="Group 98"/>
              <p:cNvGrpSpPr/>
              <p:nvPr/>
            </p:nvGrpSpPr>
            <p:grpSpPr>
              <a:xfrm>
                <a:off x="5583042" y="5105400"/>
                <a:ext cx="531549" cy="533400"/>
                <a:chOff x="2057400" y="2438400"/>
                <a:chExt cx="379678" cy="381000"/>
              </a:xfrm>
            </p:grpSpPr>
            <p:sp>
              <p:nvSpPr>
                <p:cNvPr id="111" name="AutoShape 568"/>
                <p:cNvSpPr>
                  <a:spLocks noChangeArrowheads="1"/>
                </p:cNvSpPr>
                <p:nvPr/>
              </p:nvSpPr>
              <p:spPr bwMode="auto">
                <a:xfrm>
                  <a:off x="2057400" y="2438400"/>
                  <a:ext cx="379678" cy="379204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2" name="AutoShape 569"/>
                <p:cNvSpPr>
                  <a:spLocks noChangeArrowheads="1"/>
                </p:cNvSpPr>
                <p:nvPr/>
              </p:nvSpPr>
              <p:spPr bwMode="auto">
                <a:xfrm rot="7281778">
                  <a:off x="2057637" y="2439959"/>
                  <a:ext cx="379204" cy="379678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" name="AutoShape 570"/>
                <p:cNvSpPr>
                  <a:spLocks noChangeArrowheads="1"/>
                </p:cNvSpPr>
                <p:nvPr/>
              </p:nvSpPr>
              <p:spPr bwMode="auto">
                <a:xfrm rot="14395787">
                  <a:off x="2057637" y="2438163"/>
                  <a:ext cx="379204" cy="379678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pic>
            <p:nvPicPr>
              <p:cNvPr id="100" name="Picture 559" descr="j043156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33314" y="3576828"/>
                <a:ext cx="685800" cy="690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1" name="Picture 559" descr="j043156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38314" y="3576828"/>
                <a:ext cx="685800" cy="690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" name="Picture 559" descr="j043156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03314" y="3576828"/>
                <a:ext cx="685800" cy="690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" name="Picture 559" descr="j043156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73314" y="3576828"/>
                <a:ext cx="685800" cy="690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4" name="Picture 559" descr="j043156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68314" y="3576828"/>
                <a:ext cx="685800" cy="690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5" name="Picture 559" descr="j043156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3314" y="3576828"/>
                <a:ext cx="685800" cy="690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6" name="Picture 559" descr="j043156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08314" y="3576828"/>
                <a:ext cx="685800" cy="690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07" name="Straight Connector 106"/>
              <p:cNvCxnSpPr/>
              <p:nvPr/>
            </p:nvCxnSpPr>
            <p:spPr>
              <a:xfrm flipH="1">
                <a:off x="3538315" y="4267200"/>
                <a:ext cx="2285999" cy="674514"/>
              </a:xfrm>
              <a:prstGeom prst="line">
                <a:avLst/>
              </a:prstGeom>
              <a:ln w="57150" cap="rnd">
                <a:solidFill>
                  <a:srgbClr val="C00000"/>
                </a:solidFill>
                <a:tailEnd type="triangle" w="med" len="lg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8" name="Freeform 107"/>
              <p:cNvSpPr/>
              <p:nvPr/>
            </p:nvSpPr>
            <p:spPr>
              <a:xfrm flipH="1" flipV="1">
                <a:off x="4376518" y="5823500"/>
                <a:ext cx="1926149" cy="291234"/>
              </a:xfrm>
              <a:custGeom>
                <a:avLst/>
                <a:gdLst>
                  <a:gd name="connsiteX0" fmla="*/ 1983783 w 1983783"/>
                  <a:gd name="connsiteY0" fmla="*/ 25352 h 25352"/>
                  <a:gd name="connsiteX1" fmla="*/ 0 w 1983783"/>
                  <a:gd name="connsiteY1" fmla="*/ 25352 h 25352"/>
                  <a:gd name="connsiteX0" fmla="*/ 1983783 w 1983783"/>
                  <a:gd name="connsiteY0" fmla="*/ 203577 h 203577"/>
                  <a:gd name="connsiteX1" fmla="*/ 0 w 1983783"/>
                  <a:gd name="connsiteY1" fmla="*/ 203577 h 203577"/>
                  <a:gd name="connsiteX0" fmla="*/ 1983783 w 1983783"/>
                  <a:gd name="connsiteY0" fmla="*/ 283044 h 283044"/>
                  <a:gd name="connsiteX1" fmla="*/ 0 w 1983783"/>
                  <a:gd name="connsiteY1" fmla="*/ 283044 h 283044"/>
                  <a:gd name="connsiteX0" fmla="*/ 2007031 w 2007031"/>
                  <a:gd name="connsiteY0" fmla="*/ 265800 h 296797"/>
                  <a:gd name="connsiteX1" fmla="*/ 0 w 2007031"/>
                  <a:gd name="connsiteY1" fmla="*/ 296797 h 296797"/>
                  <a:gd name="connsiteX0" fmla="*/ 2007031 w 2007031"/>
                  <a:gd name="connsiteY0" fmla="*/ 306367 h 337364"/>
                  <a:gd name="connsiteX1" fmla="*/ 0 w 2007031"/>
                  <a:gd name="connsiteY1" fmla="*/ 337364 h 337364"/>
                  <a:gd name="connsiteX0" fmla="*/ 2007031 w 2007031"/>
                  <a:gd name="connsiteY0" fmla="*/ 324786 h 355783"/>
                  <a:gd name="connsiteX1" fmla="*/ 0 w 2007031"/>
                  <a:gd name="connsiteY1" fmla="*/ 355783 h 3557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07031" h="355783">
                    <a:moveTo>
                      <a:pt x="2007031" y="324786"/>
                    </a:moveTo>
                    <a:cubicBezTo>
                      <a:pt x="1444571" y="-30384"/>
                      <a:pt x="796872" y="-191824"/>
                      <a:pt x="0" y="355783"/>
                    </a:cubicBezTo>
                  </a:path>
                </a:pathLst>
              </a:custGeom>
              <a:ln w="57150" cap="rnd">
                <a:solidFill>
                  <a:srgbClr val="C00000"/>
                </a:solidFill>
                <a:tailEnd type="triangle" w="med" len="lg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Freeform 108"/>
              <p:cNvSpPr/>
              <p:nvPr/>
            </p:nvSpPr>
            <p:spPr>
              <a:xfrm>
                <a:off x="1176115" y="4724397"/>
                <a:ext cx="1833986" cy="395206"/>
              </a:xfrm>
              <a:custGeom>
                <a:avLst/>
                <a:gdLst>
                  <a:gd name="connsiteX0" fmla="*/ 1983783 w 1983783"/>
                  <a:gd name="connsiteY0" fmla="*/ 25352 h 25352"/>
                  <a:gd name="connsiteX1" fmla="*/ 0 w 1983783"/>
                  <a:gd name="connsiteY1" fmla="*/ 25352 h 25352"/>
                  <a:gd name="connsiteX0" fmla="*/ 1983783 w 1983783"/>
                  <a:gd name="connsiteY0" fmla="*/ 203577 h 203577"/>
                  <a:gd name="connsiteX1" fmla="*/ 0 w 1983783"/>
                  <a:gd name="connsiteY1" fmla="*/ 203577 h 203577"/>
                  <a:gd name="connsiteX0" fmla="*/ 1983783 w 1983783"/>
                  <a:gd name="connsiteY0" fmla="*/ 283044 h 283044"/>
                  <a:gd name="connsiteX1" fmla="*/ 0 w 1983783"/>
                  <a:gd name="connsiteY1" fmla="*/ 283044 h 283044"/>
                  <a:gd name="connsiteX0" fmla="*/ 2007031 w 2007031"/>
                  <a:gd name="connsiteY0" fmla="*/ 265800 h 296797"/>
                  <a:gd name="connsiteX1" fmla="*/ 0 w 2007031"/>
                  <a:gd name="connsiteY1" fmla="*/ 296797 h 296797"/>
                  <a:gd name="connsiteX0" fmla="*/ 2007031 w 2007031"/>
                  <a:gd name="connsiteY0" fmla="*/ 306367 h 337364"/>
                  <a:gd name="connsiteX1" fmla="*/ 0 w 2007031"/>
                  <a:gd name="connsiteY1" fmla="*/ 337364 h 337364"/>
                  <a:gd name="connsiteX0" fmla="*/ 2007031 w 2007031"/>
                  <a:gd name="connsiteY0" fmla="*/ 324786 h 355783"/>
                  <a:gd name="connsiteX1" fmla="*/ 0 w 2007031"/>
                  <a:gd name="connsiteY1" fmla="*/ 355783 h 355783"/>
                  <a:gd name="connsiteX0" fmla="*/ 2007031 w 2007031"/>
                  <a:gd name="connsiteY0" fmla="*/ 375253 h 406250"/>
                  <a:gd name="connsiteX1" fmla="*/ 0 w 2007031"/>
                  <a:gd name="connsiteY1" fmla="*/ 406250 h 406250"/>
                  <a:gd name="connsiteX0" fmla="*/ 2007031 w 2007031"/>
                  <a:gd name="connsiteY0" fmla="*/ 568435 h 599432"/>
                  <a:gd name="connsiteX1" fmla="*/ 0 w 2007031"/>
                  <a:gd name="connsiteY1" fmla="*/ 599432 h 599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07031" h="599432">
                    <a:moveTo>
                      <a:pt x="2007031" y="568435"/>
                    </a:moveTo>
                    <a:cubicBezTo>
                      <a:pt x="1570010" y="-305928"/>
                      <a:pt x="605228" y="-72162"/>
                      <a:pt x="0" y="599432"/>
                    </a:cubicBezTo>
                  </a:path>
                </a:pathLst>
              </a:custGeom>
              <a:ln w="57150" cap="rnd">
                <a:solidFill>
                  <a:srgbClr val="C00000"/>
                </a:solidFill>
                <a:tailEnd type="triangle" w="med" len="lg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Freeform 109"/>
              <p:cNvSpPr/>
              <p:nvPr/>
            </p:nvSpPr>
            <p:spPr>
              <a:xfrm rot="4899202">
                <a:off x="4692563" y="3881655"/>
                <a:ext cx="601896" cy="2072592"/>
              </a:xfrm>
              <a:custGeom>
                <a:avLst/>
                <a:gdLst>
                  <a:gd name="connsiteX0" fmla="*/ 968644 w 968644"/>
                  <a:gd name="connsiteY0" fmla="*/ 759417 h 759417"/>
                  <a:gd name="connsiteX1" fmla="*/ 0 w 968644"/>
                  <a:gd name="connsiteY1" fmla="*/ 0 h 759417"/>
                  <a:gd name="connsiteX0" fmla="*/ 968644 w 968644"/>
                  <a:gd name="connsiteY0" fmla="*/ 759417 h 759417"/>
                  <a:gd name="connsiteX1" fmla="*/ 0 w 968644"/>
                  <a:gd name="connsiteY1" fmla="*/ 0 h 759417"/>
                  <a:gd name="connsiteX0" fmla="*/ 968644 w 968644"/>
                  <a:gd name="connsiteY0" fmla="*/ 759417 h 759417"/>
                  <a:gd name="connsiteX1" fmla="*/ 0 w 968644"/>
                  <a:gd name="connsiteY1" fmla="*/ 0 h 759417"/>
                  <a:gd name="connsiteX0" fmla="*/ 968644 w 968644"/>
                  <a:gd name="connsiteY0" fmla="*/ 759417 h 759417"/>
                  <a:gd name="connsiteX1" fmla="*/ 0 w 968644"/>
                  <a:gd name="connsiteY1" fmla="*/ 0 h 759417"/>
                  <a:gd name="connsiteX0" fmla="*/ 968644 w 968644"/>
                  <a:gd name="connsiteY0" fmla="*/ 759417 h 759417"/>
                  <a:gd name="connsiteX1" fmla="*/ 0 w 968644"/>
                  <a:gd name="connsiteY1" fmla="*/ 0 h 759417"/>
                  <a:gd name="connsiteX0" fmla="*/ 968644 w 968644"/>
                  <a:gd name="connsiteY0" fmla="*/ 759417 h 759417"/>
                  <a:gd name="connsiteX1" fmla="*/ 0 w 968644"/>
                  <a:gd name="connsiteY1" fmla="*/ 0 h 759417"/>
                  <a:gd name="connsiteX0" fmla="*/ 922149 w 922149"/>
                  <a:gd name="connsiteY0" fmla="*/ 1022888 h 1022888"/>
                  <a:gd name="connsiteX1" fmla="*/ 0 w 922149"/>
                  <a:gd name="connsiteY1" fmla="*/ 0 h 10228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22149" h="1022888">
                    <a:moveTo>
                      <a:pt x="922149" y="1022888"/>
                    </a:moveTo>
                    <a:cubicBezTo>
                      <a:pt x="876945" y="548898"/>
                      <a:pt x="669011" y="198894"/>
                      <a:pt x="0" y="0"/>
                    </a:cubicBezTo>
                  </a:path>
                </a:pathLst>
              </a:custGeom>
              <a:ln w="57150" cap="rnd">
                <a:solidFill>
                  <a:srgbClr val="C00000"/>
                </a:solidFill>
                <a:tailEnd type="triangle" w="med" len="lg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64" name="Group 163"/>
            <p:cNvGrpSpPr/>
            <p:nvPr/>
          </p:nvGrpSpPr>
          <p:grpSpPr>
            <a:xfrm>
              <a:off x="5062753" y="4469278"/>
              <a:ext cx="2379321" cy="963372"/>
              <a:chOff x="337914" y="3576828"/>
              <a:chExt cx="7162800" cy="2900172"/>
            </a:xfrm>
          </p:grpSpPr>
          <p:sp>
            <p:nvSpPr>
              <p:cNvPr id="165" name="Rounded Rectangle 164"/>
              <p:cNvSpPr/>
              <p:nvPr/>
            </p:nvSpPr>
            <p:spPr>
              <a:xfrm>
                <a:off x="337914" y="4572000"/>
                <a:ext cx="2285999" cy="1905000"/>
              </a:xfrm>
              <a:prstGeom prst="roundRect">
                <a:avLst>
                  <a:gd name="adj" fmla="val 11074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4000" dirty="0" smtClean="0"/>
                  <a:t>P</a:t>
                </a:r>
                <a:endParaRPr lang="en-US" sz="4000" dirty="0"/>
              </a:p>
            </p:txBody>
          </p:sp>
          <p:grpSp>
            <p:nvGrpSpPr>
              <p:cNvPr id="166" name="Group 165"/>
              <p:cNvGrpSpPr/>
              <p:nvPr/>
            </p:nvGrpSpPr>
            <p:grpSpPr>
              <a:xfrm>
                <a:off x="642714" y="6096000"/>
                <a:ext cx="1524000" cy="228600"/>
                <a:chOff x="1828800" y="3733800"/>
                <a:chExt cx="1524000" cy="228600"/>
              </a:xfrm>
            </p:grpSpPr>
            <p:sp>
              <p:nvSpPr>
                <p:cNvPr id="235" name="Rectangle 234"/>
                <p:cNvSpPr/>
                <p:nvPr/>
              </p:nvSpPr>
              <p:spPr>
                <a:xfrm>
                  <a:off x="1828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236" name="Rectangle 235"/>
                <p:cNvSpPr/>
                <p:nvPr/>
              </p:nvSpPr>
              <p:spPr>
                <a:xfrm>
                  <a:off x="2209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237" name="Rectangle 236"/>
                <p:cNvSpPr/>
                <p:nvPr/>
              </p:nvSpPr>
              <p:spPr>
                <a:xfrm>
                  <a:off x="2590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238" name="Rectangle 237"/>
                <p:cNvSpPr/>
                <p:nvPr/>
              </p:nvSpPr>
              <p:spPr>
                <a:xfrm>
                  <a:off x="2971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167" name="Group 166"/>
              <p:cNvGrpSpPr/>
              <p:nvPr/>
            </p:nvGrpSpPr>
            <p:grpSpPr>
              <a:xfrm>
                <a:off x="1736681" y="5105400"/>
                <a:ext cx="658633" cy="609600"/>
                <a:chOff x="3075167" y="2286000"/>
                <a:chExt cx="658633" cy="609600"/>
              </a:xfrm>
            </p:grpSpPr>
            <p:sp>
              <p:nvSpPr>
                <p:cNvPr id="225" name="Oval 224"/>
                <p:cNvSpPr/>
                <p:nvPr/>
              </p:nvSpPr>
              <p:spPr>
                <a:xfrm>
                  <a:off x="3322154" y="2401625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6" name="Oval 225"/>
                <p:cNvSpPr/>
                <p:nvPr/>
              </p:nvSpPr>
              <p:spPr>
                <a:xfrm>
                  <a:off x="3569142" y="2566284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7" name="Oval 226"/>
                <p:cNvSpPr/>
                <p:nvPr/>
              </p:nvSpPr>
              <p:spPr>
                <a:xfrm>
                  <a:off x="3322154" y="2730942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8" name="Oval 227"/>
                <p:cNvSpPr/>
                <p:nvPr/>
              </p:nvSpPr>
              <p:spPr>
                <a:xfrm>
                  <a:off x="3075167" y="2566284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9" name="Freeform 228"/>
                <p:cNvSpPr/>
                <p:nvPr/>
              </p:nvSpPr>
              <p:spPr>
                <a:xfrm>
                  <a:off x="3492394" y="2479551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0" name="Freeform 229"/>
                <p:cNvSpPr/>
                <p:nvPr/>
              </p:nvSpPr>
              <p:spPr>
                <a:xfrm rot="10800000">
                  <a:off x="3157496" y="2725143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1" name="Freeform 230"/>
                <p:cNvSpPr/>
                <p:nvPr/>
              </p:nvSpPr>
              <p:spPr>
                <a:xfrm flipH="1">
                  <a:off x="3158892" y="2483954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headEnd type="triangle" w="sm" len="med"/>
                  <a:tailEnd type="non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2" name="Freeform 231"/>
                <p:cNvSpPr/>
                <p:nvPr/>
              </p:nvSpPr>
              <p:spPr>
                <a:xfrm rot="10800000" flipH="1">
                  <a:off x="3488208" y="2725144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headEnd type="triangle" w="sm" len="med"/>
                  <a:tailEnd type="non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3" name="Freeform 232"/>
                <p:cNvSpPr/>
                <p:nvPr/>
              </p:nvSpPr>
              <p:spPr>
                <a:xfrm>
                  <a:off x="3334455" y="2286000"/>
                  <a:ext cx="136991" cy="126788"/>
                </a:xfrm>
                <a:custGeom>
                  <a:avLst/>
                  <a:gdLst>
                    <a:gd name="connsiteX0" fmla="*/ 0 w 185980"/>
                    <a:gd name="connsiteY0" fmla="*/ 0 h 6711"/>
                    <a:gd name="connsiteX1" fmla="*/ 185980 w 185980"/>
                    <a:gd name="connsiteY1" fmla="*/ 0 h 6711"/>
                    <a:gd name="connsiteX0" fmla="*/ 2160 w 12160"/>
                    <a:gd name="connsiteY0" fmla="*/ 223289 h 223707"/>
                    <a:gd name="connsiteX1" fmla="*/ 12160 w 12160"/>
                    <a:gd name="connsiteY1" fmla="*/ 223289 h 223707"/>
                    <a:gd name="connsiteX0" fmla="*/ 1366 w 13800"/>
                    <a:gd name="connsiteY0" fmla="*/ 342290 h 342290"/>
                    <a:gd name="connsiteX1" fmla="*/ 11366 w 13800"/>
                    <a:gd name="connsiteY1" fmla="*/ 342290 h 342290"/>
                    <a:gd name="connsiteX0" fmla="*/ 1989 w 14293"/>
                    <a:gd name="connsiteY0" fmla="*/ 324153 h 324153"/>
                    <a:gd name="connsiteX1" fmla="*/ 11989 w 14293"/>
                    <a:gd name="connsiteY1" fmla="*/ 324153 h 324153"/>
                    <a:gd name="connsiteX0" fmla="*/ 2255 w 14511"/>
                    <a:gd name="connsiteY0" fmla="*/ 370090 h 370090"/>
                    <a:gd name="connsiteX1" fmla="*/ 12255 w 14511"/>
                    <a:gd name="connsiteY1" fmla="*/ 370090 h 370090"/>
                    <a:gd name="connsiteX0" fmla="*/ 2329 w 14189"/>
                    <a:gd name="connsiteY0" fmla="*/ 440603 h 440603"/>
                    <a:gd name="connsiteX1" fmla="*/ 12329 w 14189"/>
                    <a:gd name="connsiteY1" fmla="*/ 440603 h 440603"/>
                    <a:gd name="connsiteX0" fmla="*/ 2751 w 14550"/>
                    <a:gd name="connsiteY0" fmla="*/ 444918 h 444918"/>
                    <a:gd name="connsiteX1" fmla="*/ 12751 w 14550"/>
                    <a:gd name="connsiteY1" fmla="*/ 444918 h 444918"/>
                    <a:gd name="connsiteX0" fmla="*/ 2670 w 14857"/>
                    <a:gd name="connsiteY0" fmla="*/ 449265 h 449265"/>
                    <a:gd name="connsiteX1" fmla="*/ 12670 w 14857"/>
                    <a:gd name="connsiteY1" fmla="*/ 449265 h 449265"/>
                    <a:gd name="connsiteX0" fmla="*/ 2810 w 14974"/>
                    <a:gd name="connsiteY0" fmla="*/ 403354 h 403354"/>
                    <a:gd name="connsiteX1" fmla="*/ 12810 w 14974"/>
                    <a:gd name="connsiteY1" fmla="*/ 403354 h 403354"/>
                    <a:gd name="connsiteX0" fmla="*/ 2954 w 14489"/>
                    <a:gd name="connsiteY0" fmla="*/ 354005 h 354005"/>
                    <a:gd name="connsiteX1" fmla="*/ 12954 w 14489"/>
                    <a:gd name="connsiteY1" fmla="*/ 354005 h 354005"/>
                    <a:gd name="connsiteX0" fmla="*/ 1970 w 13635"/>
                    <a:gd name="connsiteY0" fmla="*/ 349722 h 349722"/>
                    <a:gd name="connsiteX1" fmla="*/ 11970 w 13635"/>
                    <a:gd name="connsiteY1" fmla="*/ 349722 h 3497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3635" h="349722">
                      <a:moveTo>
                        <a:pt x="1970" y="349722"/>
                      </a:moveTo>
                      <a:cubicBezTo>
                        <a:pt x="-7474" y="-103494"/>
                        <a:pt x="20582" y="-129473"/>
                        <a:pt x="11970" y="349722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34" name="Straight Connector 233"/>
                <p:cNvCxnSpPr/>
                <p:nvPr/>
              </p:nvCxnSpPr>
              <p:spPr>
                <a:xfrm flipV="1">
                  <a:off x="3412555" y="2566283"/>
                  <a:ext cx="0" cy="164658"/>
                </a:xfrm>
                <a:prstGeom prst="line">
                  <a:avLst/>
                </a:pr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</p:grpSp>
          <p:grpSp>
            <p:nvGrpSpPr>
              <p:cNvPr id="168" name="Group 167"/>
              <p:cNvGrpSpPr/>
              <p:nvPr/>
            </p:nvGrpSpPr>
            <p:grpSpPr>
              <a:xfrm>
                <a:off x="706242" y="5105400"/>
                <a:ext cx="531549" cy="533400"/>
                <a:chOff x="2057400" y="2438400"/>
                <a:chExt cx="379678" cy="381000"/>
              </a:xfrm>
            </p:grpSpPr>
            <p:sp>
              <p:nvSpPr>
                <p:cNvPr id="222" name="AutoShape 568"/>
                <p:cNvSpPr>
                  <a:spLocks noChangeArrowheads="1"/>
                </p:cNvSpPr>
                <p:nvPr/>
              </p:nvSpPr>
              <p:spPr bwMode="auto">
                <a:xfrm>
                  <a:off x="2057400" y="2438400"/>
                  <a:ext cx="379678" cy="379204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" name="AutoShape 569"/>
                <p:cNvSpPr>
                  <a:spLocks noChangeArrowheads="1"/>
                </p:cNvSpPr>
                <p:nvPr/>
              </p:nvSpPr>
              <p:spPr bwMode="auto">
                <a:xfrm rot="7281778">
                  <a:off x="2057637" y="2439959"/>
                  <a:ext cx="379204" cy="379678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" name="AutoShape 570"/>
                <p:cNvSpPr>
                  <a:spLocks noChangeArrowheads="1"/>
                </p:cNvSpPr>
                <p:nvPr/>
              </p:nvSpPr>
              <p:spPr bwMode="auto">
                <a:xfrm rot="14395787">
                  <a:off x="2057637" y="2438163"/>
                  <a:ext cx="379204" cy="379678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69" name="Rounded Rectangle 168"/>
              <p:cNvSpPr/>
              <p:nvPr/>
            </p:nvSpPr>
            <p:spPr>
              <a:xfrm>
                <a:off x="2776315" y="4572001"/>
                <a:ext cx="2286001" cy="1904999"/>
              </a:xfrm>
              <a:prstGeom prst="roundRect">
                <a:avLst>
                  <a:gd name="adj" fmla="val 11074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rgbClr val="0070C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4400" dirty="0"/>
              </a:p>
            </p:txBody>
          </p:sp>
          <p:grpSp>
            <p:nvGrpSpPr>
              <p:cNvPr id="170" name="Group 169"/>
              <p:cNvGrpSpPr/>
              <p:nvPr/>
            </p:nvGrpSpPr>
            <p:grpSpPr>
              <a:xfrm>
                <a:off x="3081114" y="6096000"/>
                <a:ext cx="1524000" cy="228600"/>
                <a:chOff x="1828800" y="3733800"/>
                <a:chExt cx="1524000" cy="228600"/>
              </a:xfrm>
            </p:grpSpPr>
            <p:sp>
              <p:nvSpPr>
                <p:cNvPr id="218" name="Rectangle 217"/>
                <p:cNvSpPr/>
                <p:nvPr/>
              </p:nvSpPr>
              <p:spPr>
                <a:xfrm>
                  <a:off x="1828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219" name="Rectangle 218"/>
                <p:cNvSpPr/>
                <p:nvPr/>
              </p:nvSpPr>
              <p:spPr>
                <a:xfrm>
                  <a:off x="2209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220" name="Rectangle 219"/>
                <p:cNvSpPr/>
                <p:nvPr/>
              </p:nvSpPr>
              <p:spPr>
                <a:xfrm>
                  <a:off x="2590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221" name="Rectangle 220"/>
                <p:cNvSpPr/>
                <p:nvPr/>
              </p:nvSpPr>
              <p:spPr>
                <a:xfrm>
                  <a:off x="2971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171" name="Group 170"/>
              <p:cNvGrpSpPr/>
              <p:nvPr/>
            </p:nvGrpSpPr>
            <p:grpSpPr>
              <a:xfrm>
                <a:off x="4175081" y="5105400"/>
                <a:ext cx="658633" cy="609600"/>
                <a:chOff x="3075167" y="2286000"/>
                <a:chExt cx="658633" cy="609600"/>
              </a:xfrm>
            </p:grpSpPr>
            <p:sp>
              <p:nvSpPr>
                <p:cNvPr id="208" name="Oval 207"/>
                <p:cNvSpPr/>
                <p:nvPr/>
              </p:nvSpPr>
              <p:spPr>
                <a:xfrm>
                  <a:off x="3322154" y="2401625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Oval 208"/>
                <p:cNvSpPr/>
                <p:nvPr/>
              </p:nvSpPr>
              <p:spPr>
                <a:xfrm>
                  <a:off x="3569142" y="2566284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0" name="Oval 209"/>
                <p:cNvSpPr/>
                <p:nvPr/>
              </p:nvSpPr>
              <p:spPr>
                <a:xfrm>
                  <a:off x="3322154" y="2730942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1" name="Oval 210"/>
                <p:cNvSpPr/>
                <p:nvPr/>
              </p:nvSpPr>
              <p:spPr>
                <a:xfrm>
                  <a:off x="3075167" y="2566284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2" name="Freeform 211"/>
                <p:cNvSpPr/>
                <p:nvPr/>
              </p:nvSpPr>
              <p:spPr>
                <a:xfrm>
                  <a:off x="3492394" y="2479551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Freeform 212"/>
                <p:cNvSpPr/>
                <p:nvPr/>
              </p:nvSpPr>
              <p:spPr>
                <a:xfrm rot="10800000">
                  <a:off x="3157496" y="2725143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4" name="Freeform 213"/>
                <p:cNvSpPr/>
                <p:nvPr/>
              </p:nvSpPr>
              <p:spPr>
                <a:xfrm flipH="1">
                  <a:off x="3158892" y="2483954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headEnd type="triangle" w="sm" len="med"/>
                  <a:tailEnd type="non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5" name="Freeform 214"/>
                <p:cNvSpPr/>
                <p:nvPr/>
              </p:nvSpPr>
              <p:spPr>
                <a:xfrm rot="10800000" flipH="1">
                  <a:off x="3488208" y="2725144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headEnd type="triangle" w="sm" len="med"/>
                  <a:tailEnd type="non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6" name="Freeform 215"/>
                <p:cNvSpPr/>
                <p:nvPr/>
              </p:nvSpPr>
              <p:spPr>
                <a:xfrm>
                  <a:off x="3334455" y="2286000"/>
                  <a:ext cx="136991" cy="126788"/>
                </a:xfrm>
                <a:custGeom>
                  <a:avLst/>
                  <a:gdLst>
                    <a:gd name="connsiteX0" fmla="*/ 0 w 185980"/>
                    <a:gd name="connsiteY0" fmla="*/ 0 h 6711"/>
                    <a:gd name="connsiteX1" fmla="*/ 185980 w 185980"/>
                    <a:gd name="connsiteY1" fmla="*/ 0 h 6711"/>
                    <a:gd name="connsiteX0" fmla="*/ 2160 w 12160"/>
                    <a:gd name="connsiteY0" fmla="*/ 223289 h 223707"/>
                    <a:gd name="connsiteX1" fmla="*/ 12160 w 12160"/>
                    <a:gd name="connsiteY1" fmla="*/ 223289 h 223707"/>
                    <a:gd name="connsiteX0" fmla="*/ 1366 w 13800"/>
                    <a:gd name="connsiteY0" fmla="*/ 342290 h 342290"/>
                    <a:gd name="connsiteX1" fmla="*/ 11366 w 13800"/>
                    <a:gd name="connsiteY1" fmla="*/ 342290 h 342290"/>
                    <a:gd name="connsiteX0" fmla="*/ 1989 w 14293"/>
                    <a:gd name="connsiteY0" fmla="*/ 324153 h 324153"/>
                    <a:gd name="connsiteX1" fmla="*/ 11989 w 14293"/>
                    <a:gd name="connsiteY1" fmla="*/ 324153 h 324153"/>
                    <a:gd name="connsiteX0" fmla="*/ 2255 w 14511"/>
                    <a:gd name="connsiteY0" fmla="*/ 370090 h 370090"/>
                    <a:gd name="connsiteX1" fmla="*/ 12255 w 14511"/>
                    <a:gd name="connsiteY1" fmla="*/ 370090 h 370090"/>
                    <a:gd name="connsiteX0" fmla="*/ 2329 w 14189"/>
                    <a:gd name="connsiteY0" fmla="*/ 440603 h 440603"/>
                    <a:gd name="connsiteX1" fmla="*/ 12329 w 14189"/>
                    <a:gd name="connsiteY1" fmla="*/ 440603 h 440603"/>
                    <a:gd name="connsiteX0" fmla="*/ 2751 w 14550"/>
                    <a:gd name="connsiteY0" fmla="*/ 444918 h 444918"/>
                    <a:gd name="connsiteX1" fmla="*/ 12751 w 14550"/>
                    <a:gd name="connsiteY1" fmla="*/ 444918 h 444918"/>
                    <a:gd name="connsiteX0" fmla="*/ 2670 w 14857"/>
                    <a:gd name="connsiteY0" fmla="*/ 449265 h 449265"/>
                    <a:gd name="connsiteX1" fmla="*/ 12670 w 14857"/>
                    <a:gd name="connsiteY1" fmla="*/ 449265 h 449265"/>
                    <a:gd name="connsiteX0" fmla="*/ 2810 w 14974"/>
                    <a:gd name="connsiteY0" fmla="*/ 403354 h 403354"/>
                    <a:gd name="connsiteX1" fmla="*/ 12810 w 14974"/>
                    <a:gd name="connsiteY1" fmla="*/ 403354 h 403354"/>
                    <a:gd name="connsiteX0" fmla="*/ 2954 w 14489"/>
                    <a:gd name="connsiteY0" fmla="*/ 354005 h 354005"/>
                    <a:gd name="connsiteX1" fmla="*/ 12954 w 14489"/>
                    <a:gd name="connsiteY1" fmla="*/ 354005 h 354005"/>
                    <a:gd name="connsiteX0" fmla="*/ 1970 w 13635"/>
                    <a:gd name="connsiteY0" fmla="*/ 349722 h 349722"/>
                    <a:gd name="connsiteX1" fmla="*/ 11970 w 13635"/>
                    <a:gd name="connsiteY1" fmla="*/ 349722 h 3497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3635" h="349722">
                      <a:moveTo>
                        <a:pt x="1970" y="349722"/>
                      </a:moveTo>
                      <a:cubicBezTo>
                        <a:pt x="-7474" y="-103494"/>
                        <a:pt x="20582" y="-129473"/>
                        <a:pt x="11970" y="349722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17" name="Straight Connector 216"/>
                <p:cNvCxnSpPr/>
                <p:nvPr/>
              </p:nvCxnSpPr>
              <p:spPr>
                <a:xfrm flipV="1">
                  <a:off x="3404484" y="2566284"/>
                  <a:ext cx="0" cy="164658"/>
                </a:xfrm>
                <a:prstGeom prst="line">
                  <a:avLst/>
                </a:pr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</p:grpSp>
          <p:grpSp>
            <p:nvGrpSpPr>
              <p:cNvPr id="172" name="Group 171"/>
              <p:cNvGrpSpPr/>
              <p:nvPr/>
            </p:nvGrpSpPr>
            <p:grpSpPr>
              <a:xfrm>
                <a:off x="3144642" y="5105400"/>
                <a:ext cx="531549" cy="533400"/>
                <a:chOff x="2057400" y="2438400"/>
                <a:chExt cx="379678" cy="381000"/>
              </a:xfrm>
            </p:grpSpPr>
            <p:sp>
              <p:nvSpPr>
                <p:cNvPr id="205" name="AutoShape 568"/>
                <p:cNvSpPr>
                  <a:spLocks noChangeArrowheads="1"/>
                </p:cNvSpPr>
                <p:nvPr/>
              </p:nvSpPr>
              <p:spPr bwMode="auto">
                <a:xfrm>
                  <a:off x="2057400" y="2438400"/>
                  <a:ext cx="379678" cy="379204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6" name="AutoShape 569"/>
                <p:cNvSpPr>
                  <a:spLocks noChangeArrowheads="1"/>
                </p:cNvSpPr>
                <p:nvPr/>
              </p:nvSpPr>
              <p:spPr bwMode="auto">
                <a:xfrm rot="7281778">
                  <a:off x="2057637" y="2439959"/>
                  <a:ext cx="379204" cy="379678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7" name="AutoShape 570"/>
                <p:cNvSpPr>
                  <a:spLocks noChangeArrowheads="1"/>
                </p:cNvSpPr>
                <p:nvPr/>
              </p:nvSpPr>
              <p:spPr bwMode="auto">
                <a:xfrm rot="14395787">
                  <a:off x="2057637" y="2438163"/>
                  <a:ext cx="379204" cy="379678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3" name="Rounded Rectangle 172"/>
              <p:cNvSpPr/>
              <p:nvPr/>
            </p:nvSpPr>
            <p:spPr>
              <a:xfrm>
                <a:off x="5214714" y="4572000"/>
                <a:ext cx="2286000" cy="1905000"/>
              </a:xfrm>
              <a:prstGeom prst="roundRect">
                <a:avLst>
                  <a:gd name="adj" fmla="val 11074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rgbClr val="0070C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6600" dirty="0"/>
              </a:p>
            </p:txBody>
          </p:sp>
          <p:grpSp>
            <p:nvGrpSpPr>
              <p:cNvPr id="174" name="Group 173"/>
              <p:cNvGrpSpPr/>
              <p:nvPr/>
            </p:nvGrpSpPr>
            <p:grpSpPr>
              <a:xfrm>
                <a:off x="5519514" y="6096000"/>
                <a:ext cx="1524000" cy="228600"/>
                <a:chOff x="1828800" y="3733800"/>
                <a:chExt cx="1524000" cy="228600"/>
              </a:xfrm>
            </p:grpSpPr>
            <p:sp>
              <p:nvSpPr>
                <p:cNvPr id="201" name="Rectangle 200"/>
                <p:cNvSpPr/>
                <p:nvPr/>
              </p:nvSpPr>
              <p:spPr>
                <a:xfrm>
                  <a:off x="1828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202" name="Rectangle 201"/>
                <p:cNvSpPr/>
                <p:nvPr/>
              </p:nvSpPr>
              <p:spPr>
                <a:xfrm>
                  <a:off x="2209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203" name="Rectangle 202"/>
                <p:cNvSpPr/>
                <p:nvPr/>
              </p:nvSpPr>
              <p:spPr>
                <a:xfrm>
                  <a:off x="2590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204" name="Rectangle 203"/>
                <p:cNvSpPr/>
                <p:nvPr/>
              </p:nvSpPr>
              <p:spPr>
                <a:xfrm>
                  <a:off x="2971800" y="3733800"/>
                  <a:ext cx="381000" cy="228600"/>
                </a:xfrm>
                <a:prstGeom prst="rect">
                  <a:avLst/>
                </a:prstGeom>
                <a:solidFill>
                  <a:srgbClr val="EDFFED"/>
                </a:solidFill>
                <a:ln w="12700" algn="ctr">
                  <a:solidFill>
                    <a:srgbClr val="43A34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175" name="Group 174"/>
              <p:cNvGrpSpPr/>
              <p:nvPr/>
            </p:nvGrpSpPr>
            <p:grpSpPr>
              <a:xfrm>
                <a:off x="6613481" y="5105400"/>
                <a:ext cx="658633" cy="609600"/>
                <a:chOff x="3075167" y="2286000"/>
                <a:chExt cx="658633" cy="609600"/>
              </a:xfrm>
            </p:grpSpPr>
            <p:sp>
              <p:nvSpPr>
                <p:cNvPr id="191" name="Oval 190"/>
                <p:cNvSpPr/>
                <p:nvPr/>
              </p:nvSpPr>
              <p:spPr>
                <a:xfrm>
                  <a:off x="3322154" y="2401625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2" name="Oval 191"/>
                <p:cNvSpPr/>
                <p:nvPr/>
              </p:nvSpPr>
              <p:spPr>
                <a:xfrm>
                  <a:off x="3569142" y="2566284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3" name="Oval 192"/>
                <p:cNvSpPr/>
                <p:nvPr/>
              </p:nvSpPr>
              <p:spPr>
                <a:xfrm>
                  <a:off x="3322154" y="2730942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Oval 193"/>
                <p:cNvSpPr/>
                <p:nvPr/>
              </p:nvSpPr>
              <p:spPr>
                <a:xfrm>
                  <a:off x="3075167" y="2566284"/>
                  <a:ext cx="164658" cy="164658"/>
                </a:xfrm>
                <a:prstGeom prst="ellipse">
                  <a:avLst/>
                </a:prstGeom>
                <a:solidFill>
                  <a:srgbClr val="F3DCC4"/>
                </a:solidFill>
                <a:ln w="19050">
                  <a:solidFill>
                    <a:srgbClr val="B26B24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5" name="Freeform 194"/>
                <p:cNvSpPr/>
                <p:nvPr/>
              </p:nvSpPr>
              <p:spPr>
                <a:xfrm>
                  <a:off x="3492394" y="2479551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6" name="Freeform 195"/>
                <p:cNvSpPr/>
                <p:nvPr/>
              </p:nvSpPr>
              <p:spPr>
                <a:xfrm rot="10800000">
                  <a:off x="3157496" y="2725143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Freeform 196"/>
                <p:cNvSpPr/>
                <p:nvPr/>
              </p:nvSpPr>
              <p:spPr>
                <a:xfrm flipH="1">
                  <a:off x="3158892" y="2483954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headEnd type="triangle" w="sm" len="med"/>
                  <a:tailEnd type="non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Freeform 197"/>
                <p:cNvSpPr/>
                <p:nvPr/>
              </p:nvSpPr>
              <p:spPr>
                <a:xfrm rot="10800000" flipH="1">
                  <a:off x="3488208" y="2725144"/>
                  <a:ext cx="163263" cy="88127"/>
                </a:xfrm>
                <a:custGeom>
                  <a:avLst/>
                  <a:gdLst>
                    <a:gd name="connsiteX0" fmla="*/ 0 w 302217"/>
                    <a:gd name="connsiteY0" fmla="*/ 0 h 162791"/>
                    <a:gd name="connsiteX1" fmla="*/ 302217 w 302217"/>
                    <a:gd name="connsiteY1" fmla="*/ 162732 h 162791"/>
                    <a:gd name="connsiteX0" fmla="*/ 0 w 302217"/>
                    <a:gd name="connsiteY0" fmla="*/ 23898 h 186630"/>
                    <a:gd name="connsiteX1" fmla="*/ 302217 w 302217"/>
                    <a:gd name="connsiteY1" fmla="*/ 186630 h 186630"/>
                    <a:gd name="connsiteX0" fmla="*/ 0 w 321571"/>
                    <a:gd name="connsiteY0" fmla="*/ 44231 h 206963"/>
                    <a:gd name="connsiteX1" fmla="*/ 302217 w 321571"/>
                    <a:gd name="connsiteY1" fmla="*/ 206963 h 206963"/>
                    <a:gd name="connsiteX0" fmla="*/ 0 w 321571"/>
                    <a:gd name="connsiteY0" fmla="*/ 0 h 162732"/>
                    <a:gd name="connsiteX1" fmla="*/ 302217 w 321571"/>
                    <a:gd name="connsiteY1" fmla="*/ 162732 h 162732"/>
                    <a:gd name="connsiteX0" fmla="*/ 0 w 302217"/>
                    <a:gd name="connsiteY0" fmla="*/ 2667 h 165399"/>
                    <a:gd name="connsiteX1" fmla="*/ 302217 w 302217"/>
                    <a:gd name="connsiteY1" fmla="*/ 165399 h 165399"/>
                    <a:gd name="connsiteX0" fmla="*/ 0 w 302217"/>
                    <a:gd name="connsiteY0" fmla="*/ 0 h 162732"/>
                    <a:gd name="connsiteX1" fmla="*/ 302217 w 302217"/>
                    <a:gd name="connsiteY1" fmla="*/ 162732 h 162732"/>
                    <a:gd name="connsiteX0" fmla="*/ 0 w 302217"/>
                    <a:gd name="connsiteY0" fmla="*/ 401 h 163133"/>
                    <a:gd name="connsiteX1" fmla="*/ 302217 w 302217"/>
                    <a:gd name="connsiteY1" fmla="*/ 163133 h 163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2217" h="163133">
                      <a:moveTo>
                        <a:pt x="0" y="401"/>
                      </a:moveTo>
                      <a:cubicBezTo>
                        <a:pt x="190500" y="-2182"/>
                        <a:pt x="295760" y="2984"/>
                        <a:pt x="302217" y="163133"/>
                      </a:cubicBezTo>
                    </a:path>
                  </a:pathLst>
                </a:custGeom>
                <a:noFill/>
                <a:ln w="19050">
                  <a:headEnd type="triangle" w="sm" len="med"/>
                  <a:tailEnd type="non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Freeform 198"/>
                <p:cNvSpPr/>
                <p:nvPr/>
              </p:nvSpPr>
              <p:spPr>
                <a:xfrm>
                  <a:off x="3334455" y="2286000"/>
                  <a:ext cx="136991" cy="126788"/>
                </a:xfrm>
                <a:custGeom>
                  <a:avLst/>
                  <a:gdLst>
                    <a:gd name="connsiteX0" fmla="*/ 0 w 185980"/>
                    <a:gd name="connsiteY0" fmla="*/ 0 h 6711"/>
                    <a:gd name="connsiteX1" fmla="*/ 185980 w 185980"/>
                    <a:gd name="connsiteY1" fmla="*/ 0 h 6711"/>
                    <a:gd name="connsiteX0" fmla="*/ 2160 w 12160"/>
                    <a:gd name="connsiteY0" fmla="*/ 223289 h 223707"/>
                    <a:gd name="connsiteX1" fmla="*/ 12160 w 12160"/>
                    <a:gd name="connsiteY1" fmla="*/ 223289 h 223707"/>
                    <a:gd name="connsiteX0" fmla="*/ 1366 w 13800"/>
                    <a:gd name="connsiteY0" fmla="*/ 342290 h 342290"/>
                    <a:gd name="connsiteX1" fmla="*/ 11366 w 13800"/>
                    <a:gd name="connsiteY1" fmla="*/ 342290 h 342290"/>
                    <a:gd name="connsiteX0" fmla="*/ 1989 w 14293"/>
                    <a:gd name="connsiteY0" fmla="*/ 324153 h 324153"/>
                    <a:gd name="connsiteX1" fmla="*/ 11989 w 14293"/>
                    <a:gd name="connsiteY1" fmla="*/ 324153 h 324153"/>
                    <a:gd name="connsiteX0" fmla="*/ 2255 w 14511"/>
                    <a:gd name="connsiteY0" fmla="*/ 370090 h 370090"/>
                    <a:gd name="connsiteX1" fmla="*/ 12255 w 14511"/>
                    <a:gd name="connsiteY1" fmla="*/ 370090 h 370090"/>
                    <a:gd name="connsiteX0" fmla="*/ 2329 w 14189"/>
                    <a:gd name="connsiteY0" fmla="*/ 440603 h 440603"/>
                    <a:gd name="connsiteX1" fmla="*/ 12329 w 14189"/>
                    <a:gd name="connsiteY1" fmla="*/ 440603 h 440603"/>
                    <a:gd name="connsiteX0" fmla="*/ 2751 w 14550"/>
                    <a:gd name="connsiteY0" fmla="*/ 444918 h 444918"/>
                    <a:gd name="connsiteX1" fmla="*/ 12751 w 14550"/>
                    <a:gd name="connsiteY1" fmla="*/ 444918 h 444918"/>
                    <a:gd name="connsiteX0" fmla="*/ 2670 w 14857"/>
                    <a:gd name="connsiteY0" fmla="*/ 449265 h 449265"/>
                    <a:gd name="connsiteX1" fmla="*/ 12670 w 14857"/>
                    <a:gd name="connsiteY1" fmla="*/ 449265 h 449265"/>
                    <a:gd name="connsiteX0" fmla="*/ 2810 w 14974"/>
                    <a:gd name="connsiteY0" fmla="*/ 403354 h 403354"/>
                    <a:gd name="connsiteX1" fmla="*/ 12810 w 14974"/>
                    <a:gd name="connsiteY1" fmla="*/ 403354 h 403354"/>
                    <a:gd name="connsiteX0" fmla="*/ 2954 w 14489"/>
                    <a:gd name="connsiteY0" fmla="*/ 354005 h 354005"/>
                    <a:gd name="connsiteX1" fmla="*/ 12954 w 14489"/>
                    <a:gd name="connsiteY1" fmla="*/ 354005 h 354005"/>
                    <a:gd name="connsiteX0" fmla="*/ 1970 w 13635"/>
                    <a:gd name="connsiteY0" fmla="*/ 349722 h 349722"/>
                    <a:gd name="connsiteX1" fmla="*/ 11970 w 13635"/>
                    <a:gd name="connsiteY1" fmla="*/ 349722 h 3497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3635" h="349722">
                      <a:moveTo>
                        <a:pt x="1970" y="349722"/>
                      </a:moveTo>
                      <a:cubicBezTo>
                        <a:pt x="-7474" y="-103494"/>
                        <a:pt x="20582" y="-129473"/>
                        <a:pt x="11970" y="349722"/>
                      </a:cubicBezTo>
                    </a:path>
                  </a:pathLst>
                </a:cu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00" name="Straight Connector 199"/>
                <p:cNvCxnSpPr/>
                <p:nvPr/>
              </p:nvCxnSpPr>
              <p:spPr>
                <a:xfrm flipV="1">
                  <a:off x="3404484" y="2566284"/>
                  <a:ext cx="0" cy="164658"/>
                </a:xfrm>
                <a:prstGeom prst="line">
                  <a:avLst/>
                </a:prstGeom>
                <a:noFill/>
                <a:ln w="19050">
                  <a:tailEnd type="triangle" w="sm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</p:grpSp>
          <p:grpSp>
            <p:nvGrpSpPr>
              <p:cNvPr id="176" name="Group 175"/>
              <p:cNvGrpSpPr/>
              <p:nvPr/>
            </p:nvGrpSpPr>
            <p:grpSpPr>
              <a:xfrm>
                <a:off x="5583042" y="5105400"/>
                <a:ext cx="531549" cy="533400"/>
                <a:chOff x="2057400" y="2438400"/>
                <a:chExt cx="379678" cy="381000"/>
              </a:xfrm>
            </p:grpSpPr>
            <p:sp>
              <p:nvSpPr>
                <p:cNvPr id="188" name="AutoShape 568"/>
                <p:cNvSpPr>
                  <a:spLocks noChangeArrowheads="1"/>
                </p:cNvSpPr>
                <p:nvPr/>
              </p:nvSpPr>
              <p:spPr bwMode="auto">
                <a:xfrm>
                  <a:off x="2057400" y="2438400"/>
                  <a:ext cx="379678" cy="379204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9" name="AutoShape 569"/>
                <p:cNvSpPr>
                  <a:spLocks noChangeArrowheads="1"/>
                </p:cNvSpPr>
                <p:nvPr/>
              </p:nvSpPr>
              <p:spPr bwMode="auto">
                <a:xfrm rot="7281778">
                  <a:off x="2057637" y="2439959"/>
                  <a:ext cx="379204" cy="379678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0" name="AutoShape 570"/>
                <p:cNvSpPr>
                  <a:spLocks noChangeArrowheads="1"/>
                </p:cNvSpPr>
                <p:nvPr/>
              </p:nvSpPr>
              <p:spPr bwMode="auto">
                <a:xfrm rot="14395787">
                  <a:off x="2057637" y="2438163"/>
                  <a:ext cx="379204" cy="379678"/>
                </a:xfrm>
                <a:custGeom>
                  <a:avLst/>
                  <a:gdLst>
                    <a:gd name="T0" fmla="*/ 101 w 21600"/>
                    <a:gd name="T1" fmla="*/ 217 h 21600"/>
                    <a:gd name="T2" fmla="*/ 134 w 21600"/>
                    <a:gd name="T3" fmla="*/ 528 h 21600"/>
                    <a:gd name="T4" fmla="*/ 317 w 21600"/>
                    <a:gd name="T5" fmla="*/ 375 h 21600"/>
                    <a:gd name="T6" fmla="*/ 325 w 21600"/>
                    <a:gd name="T7" fmla="*/ -100 h 21600"/>
                    <a:gd name="T8" fmla="*/ 660 w 21600"/>
                    <a:gd name="T9" fmla="*/ 71 h 21600"/>
                    <a:gd name="T10" fmla="*/ 488 w 21600"/>
                    <a:gd name="T11" fmla="*/ 406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70 w 21600"/>
                    <a:gd name="T19" fmla="*/ 3170 h 21600"/>
                    <a:gd name="T20" fmla="*/ 18430 w 21600"/>
                    <a:gd name="T21" fmla="*/ 1843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9164" y="5727"/>
                      </a:moveTo>
                      <a:cubicBezTo>
                        <a:pt x="6962" y="6437"/>
                        <a:pt x="5470" y="8486"/>
                        <a:pt x="5470" y="10799"/>
                      </a:cubicBezTo>
                      <a:lnTo>
                        <a:pt x="0" y="10800"/>
                      </a:lnTo>
                      <a:cubicBezTo>
                        <a:pt x="0" y="6112"/>
                        <a:pt x="3023" y="1960"/>
                        <a:pt x="7485" y="521"/>
                      </a:cubicBezTo>
                      <a:lnTo>
                        <a:pt x="6656" y="-2049"/>
                      </a:lnTo>
                      <a:lnTo>
                        <a:pt x="13496" y="1456"/>
                      </a:lnTo>
                      <a:lnTo>
                        <a:pt x="9992" y="8296"/>
                      </a:lnTo>
                      <a:lnTo>
                        <a:pt x="9164" y="5727"/>
                      </a:lnTo>
                      <a:close/>
                    </a:path>
                  </a:pathLst>
                </a:custGeom>
                <a:solidFill>
                  <a:srgbClr val="7171E5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pic>
            <p:nvPicPr>
              <p:cNvPr id="177" name="Picture 559" descr="j043156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33314" y="3576828"/>
                <a:ext cx="685800" cy="690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78" name="Picture 559" descr="j043156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38314" y="3576828"/>
                <a:ext cx="685800" cy="690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79" name="Picture 559" descr="j043156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03314" y="3576828"/>
                <a:ext cx="685800" cy="690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80" name="Picture 559" descr="j043156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73314" y="3576828"/>
                <a:ext cx="685800" cy="690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81" name="Picture 559" descr="j043156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68314" y="3576828"/>
                <a:ext cx="685800" cy="690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82" name="Picture 559" descr="j043156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3314" y="3576828"/>
                <a:ext cx="685800" cy="690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83" name="Picture 559" descr="j043156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08314" y="3576828"/>
                <a:ext cx="685800" cy="690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84" name="Straight Connector 183"/>
              <p:cNvCxnSpPr/>
              <p:nvPr/>
            </p:nvCxnSpPr>
            <p:spPr>
              <a:xfrm flipH="1">
                <a:off x="1581237" y="4267200"/>
                <a:ext cx="4243078" cy="691594"/>
              </a:xfrm>
              <a:prstGeom prst="line">
                <a:avLst/>
              </a:prstGeom>
              <a:ln w="57150" cap="rnd">
                <a:solidFill>
                  <a:srgbClr val="C00000"/>
                </a:solidFill>
                <a:tailEnd type="triangle" w="med" len="lg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85" name="Freeform 184"/>
              <p:cNvSpPr/>
              <p:nvPr/>
            </p:nvSpPr>
            <p:spPr>
              <a:xfrm flipH="1" flipV="1">
                <a:off x="1982270" y="5823497"/>
                <a:ext cx="4320392" cy="291233"/>
              </a:xfrm>
              <a:custGeom>
                <a:avLst/>
                <a:gdLst>
                  <a:gd name="connsiteX0" fmla="*/ 1983783 w 1983783"/>
                  <a:gd name="connsiteY0" fmla="*/ 25352 h 25352"/>
                  <a:gd name="connsiteX1" fmla="*/ 0 w 1983783"/>
                  <a:gd name="connsiteY1" fmla="*/ 25352 h 25352"/>
                  <a:gd name="connsiteX0" fmla="*/ 1983783 w 1983783"/>
                  <a:gd name="connsiteY0" fmla="*/ 203577 h 203577"/>
                  <a:gd name="connsiteX1" fmla="*/ 0 w 1983783"/>
                  <a:gd name="connsiteY1" fmla="*/ 203577 h 203577"/>
                  <a:gd name="connsiteX0" fmla="*/ 1983783 w 1983783"/>
                  <a:gd name="connsiteY0" fmla="*/ 283044 h 283044"/>
                  <a:gd name="connsiteX1" fmla="*/ 0 w 1983783"/>
                  <a:gd name="connsiteY1" fmla="*/ 283044 h 283044"/>
                  <a:gd name="connsiteX0" fmla="*/ 2007031 w 2007031"/>
                  <a:gd name="connsiteY0" fmla="*/ 265800 h 296797"/>
                  <a:gd name="connsiteX1" fmla="*/ 0 w 2007031"/>
                  <a:gd name="connsiteY1" fmla="*/ 296797 h 296797"/>
                  <a:gd name="connsiteX0" fmla="*/ 2007031 w 2007031"/>
                  <a:gd name="connsiteY0" fmla="*/ 306367 h 337364"/>
                  <a:gd name="connsiteX1" fmla="*/ 0 w 2007031"/>
                  <a:gd name="connsiteY1" fmla="*/ 337364 h 337364"/>
                  <a:gd name="connsiteX0" fmla="*/ 2007031 w 2007031"/>
                  <a:gd name="connsiteY0" fmla="*/ 324786 h 355783"/>
                  <a:gd name="connsiteX1" fmla="*/ 0 w 2007031"/>
                  <a:gd name="connsiteY1" fmla="*/ 355783 h 3557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07031" h="355783">
                    <a:moveTo>
                      <a:pt x="2007031" y="324786"/>
                    </a:moveTo>
                    <a:cubicBezTo>
                      <a:pt x="1444571" y="-30384"/>
                      <a:pt x="796872" y="-191824"/>
                      <a:pt x="0" y="355783"/>
                    </a:cubicBezTo>
                  </a:path>
                </a:pathLst>
              </a:custGeom>
              <a:ln w="57150" cap="rnd">
                <a:solidFill>
                  <a:srgbClr val="C00000"/>
                </a:solidFill>
                <a:tailEnd type="triangle" w="med" len="lg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6" name="Freeform 185"/>
              <p:cNvSpPr/>
              <p:nvPr/>
            </p:nvSpPr>
            <p:spPr>
              <a:xfrm rot="358164" flipH="1" flipV="1">
                <a:off x="1903399" y="6254258"/>
                <a:ext cx="1990330" cy="206570"/>
              </a:xfrm>
              <a:custGeom>
                <a:avLst/>
                <a:gdLst>
                  <a:gd name="connsiteX0" fmla="*/ 1983783 w 1983783"/>
                  <a:gd name="connsiteY0" fmla="*/ 25352 h 25352"/>
                  <a:gd name="connsiteX1" fmla="*/ 0 w 1983783"/>
                  <a:gd name="connsiteY1" fmla="*/ 25352 h 25352"/>
                  <a:gd name="connsiteX0" fmla="*/ 1983783 w 1983783"/>
                  <a:gd name="connsiteY0" fmla="*/ 203577 h 203577"/>
                  <a:gd name="connsiteX1" fmla="*/ 0 w 1983783"/>
                  <a:gd name="connsiteY1" fmla="*/ 203577 h 203577"/>
                  <a:gd name="connsiteX0" fmla="*/ 1983783 w 1983783"/>
                  <a:gd name="connsiteY0" fmla="*/ 283044 h 283044"/>
                  <a:gd name="connsiteX1" fmla="*/ 0 w 1983783"/>
                  <a:gd name="connsiteY1" fmla="*/ 283044 h 283044"/>
                  <a:gd name="connsiteX0" fmla="*/ 2007031 w 2007031"/>
                  <a:gd name="connsiteY0" fmla="*/ 265800 h 296797"/>
                  <a:gd name="connsiteX1" fmla="*/ 0 w 2007031"/>
                  <a:gd name="connsiteY1" fmla="*/ 296797 h 296797"/>
                  <a:gd name="connsiteX0" fmla="*/ 2007031 w 2007031"/>
                  <a:gd name="connsiteY0" fmla="*/ 306367 h 337364"/>
                  <a:gd name="connsiteX1" fmla="*/ 0 w 2007031"/>
                  <a:gd name="connsiteY1" fmla="*/ 337364 h 337364"/>
                  <a:gd name="connsiteX0" fmla="*/ 2007031 w 2007031"/>
                  <a:gd name="connsiteY0" fmla="*/ 324786 h 355783"/>
                  <a:gd name="connsiteX1" fmla="*/ 0 w 2007031"/>
                  <a:gd name="connsiteY1" fmla="*/ 355783 h 355783"/>
                  <a:gd name="connsiteX0" fmla="*/ 2007031 w 2007031"/>
                  <a:gd name="connsiteY0" fmla="*/ 375253 h 406250"/>
                  <a:gd name="connsiteX1" fmla="*/ 0 w 2007031"/>
                  <a:gd name="connsiteY1" fmla="*/ 406250 h 406250"/>
                  <a:gd name="connsiteX0" fmla="*/ 2007031 w 2007031"/>
                  <a:gd name="connsiteY0" fmla="*/ 568435 h 599432"/>
                  <a:gd name="connsiteX1" fmla="*/ 0 w 2007031"/>
                  <a:gd name="connsiteY1" fmla="*/ 599432 h 599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07031" h="599432">
                    <a:moveTo>
                      <a:pt x="2007031" y="568435"/>
                    </a:moveTo>
                    <a:cubicBezTo>
                      <a:pt x="1570010" y="-305928"/>
                      <a:pt x="605228" y="-72162"/>
                      <a:pt x="0" y="599432"/>
                    </a:cubicBezTo>
                  </a:path>
                </a:pathLst>
              </a:custGeom>
              <a:ln w="57150" cap="rnd">
                <a:solidFill>
                  <a:srgbClr val="C00000"/>
                </a:solidFill>
                <a:tailEnd type="triangle" w="med" len="lg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7" name="Freeform 186"/>
              <p:cNvSpPr/>
              <p:nvPr/>
            </p:nvSpPr>
            <p:spPr>
              <a:xfrm rot="5105497">
                <a:off x="3743060" y="3053933"/>
                <a:ext cx="601895" cy="3717214"/>
              </a:xfrm>
              <a:custGeom>
                <a:avLst/>
                <a:gdLst>
                  <a:gd name="connsiteX0" fmla="*/ 968644 w 968644"/>
                  <a:gd name="connsiteY0" fmla="*/ 759417 h 759417"/>
                  <a:gd name="connsiteX1" fmla="*/ 0 w 968644"/>
                  <a:gd name="connsiteY1" fmla="*/ 0 h 759417"/>
                  <a:gd name="connsiteX0" fmla="*/ 968644 w 968644"/>
                  <a:gd name="connsiteY0" fmla="*/ 759417 h 759417"/>
                  <a:gd name="connsiteX1" fmla="*/ 0 w 968644"/>
                  <a:gd name="connsiteY1" fmla="*/ 0 h 759417"/>
                  <a:gd name="connsiteX0" fmla="*/ 968644 w 968644"/>
                  <a:gd name="connsiteY0" fmla="*/ 759417 h 759417"/>
                  <a:gd name="connsiteX1" fmla="*/ 0 w 968644"/>
                  <a:gd name="connsiteY1" fmla="*/ 0 h 759417"/>
                  <a:gd name="connsiteX0" fmla="*/ 968644 w 968644"/>
                  <a:gd name="connsiteY0" fmla="*/ 759417 h 759417"/>
                  <a:gd name="connsiteX1" fmla="*/ 0 w 968644"/>
                  <a:gd name="connsiteY1" fmla="*/ 0 h 759417"/>
                  <a:gd name="connsiteX0" fmla="*/ 968644 w 968644"/>
                  <a:gd name="connsiteY0" fmla="*/ 759417 h 759417"/>
                  <a:gd name="connsiteX1" fmla="*/ 0 w 968644"/>
                  <a:gd name="connsiteY1" fmla="*/ 0 h 759417"/>
                  <a:gd name="connsiteX0" fmla="*/ 968644 w 968644"/>
                  <a:gd name="connsiteY0" fmla="*/ 759417 h 759417"/>
                  <a:gd name="connsiteX1" fmla="*/ 0 w 968644"/>
                  <a:gd name="connsiteY1" fmla="*/ 0 h 759417"/>
                  <a:gd name="connsiteX0" fmla="*/ 922149 w 922149"/>
                  <a:gd name="connsiteY0" fmla="*/ 1022888 h 1022888"/>
                  <a:gd name="connsiteX1" fmla="*/ 0 w 922149"/>
                  <a:gd name="connsiteY1" fmla="*/ 0 h 10228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22149" h="1022888">
                    <a:moveTo>
                      <a:pt x="922149" y="1022888"/>
                    </a:moveTo>
                    <a:cubicBezTo>
                      <a:pt x="876945" y="548898"/>
                      <a:pt x="669011" y="198894"/>
                      <a:pt x="0" y="0"/>
                    </a:cubicBezTo>
                  </a:path>
                </a:pathLst>
              </a:custGeom>
              <a:ln w="57150" cap="rnd">
                <a:solidFill>
                  <a:srgbClr val="C00000"/>
                </a:solidFill>
                <a:tailEnd type="triangle" w="med" len="lg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40" name="Curved Down Arrow 239"/>
            <p:cNvSpPr/>
            <p:nvPr/>
          </p:nvSpPr>
          <p:spPr>
            <a:xfrm rot="15179218">
              <a:off x="674451" y="4903421"/>
              <a:ext cx="1026964" cy="497522"/>
            </a:xfrm>
            <a:prstGeom prst="curvedDownArrow">
              <a:avLst>
                <a:gd name="adj1" fmla="val 25000"/>
                <a:gd name="adj2" fmla="val 91620"/>
                <a:gd name="adj3" fmla="val 60124"/>
              </a:avLst>
            </a:prstGeom>
            <a:solidFill>
              <a:schemeClr val="bg1">
                <a:lumMod val="85000"/>
              </a:schemeClr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dirty="0" smtClean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41" name="Curved Down Arrow 240"/>
            <p:cNvSpPr/>
            <p:nvPr/>
          </p:nvSpPr>
          <p:spPr>
            <a:xfrm rot="1613446">
              <a:off x="4316946" y="3911330"/>
              <a:ext cx="1026964" cy="497522"/>
            </a:xfrm>
            <a:prstGeom prst="curvedDownArrow">
              <a:avLst>
                <a:gd name="adj1" fmla="val 25000"/>
                <a:gd name="adj2" fmla="val 91620"/>
                <a:gd name="adj3" fmla="val 60124"/>
              </a:avLst>
            </a:prstGeom>
            <a:solidFill>
              <a:schemeClr val="bg1">
                <a:lumMod val="85000"/>
              </a:schemeClr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dirty="0" smtClean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42" name="Curved Down Arrow 241"/>
            <p:cNvSpPr/>
            <p:nvPr/>
          </p:nvSpPr>
          <p:spPr>
            <a:xfrm rot="9371077">
              <a:off x="4523270" y="5829415"/>
              <a:ext cx="1026964" cy="497522"/>
            </a:xfrm>
            <a:prstGeom prst="curvedDownArrow">
              <a:avLst>
                <a:gd name="adj1" fmla="val 25000"/>
                <a:gd name="adj2" fmla="val 91620"/>
                <a:gd name="adj3" fmla="val 60124"/>
              </a:avLst>
            </a:prstGeom>
            <a:solidFill>
              <a:schemeClr val="bg1">
                <a:lumMod val="85000"/>
              </a:schemeClr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dirty="0" smtClean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252414" y="5414808"/>
              <a:ext cx="13076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Arial" charset="0"/>
                  <a:ea typeface="Arial" charset="0"/>
                  <a:cs typeface="Arial" charset="0"/>
                </a:rPr>
                <a:t>View #1</a:t>
              </a:r>
            </a:p>
          </p:txBody>
        </p:sp>
        <p:sp>
          <p:nvSpPr>
            <p:cNvPr id="239" name="TextBox 238"/>
            <p:cNvSpPr txBox="1"/>
            <p:nvPr/>
          </p:nvSpPr>
          <p:spPr>
            <a:xfrm>
              <a:off x="3062221" y="6337366"/>
              <a:ext cx="130766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Arial" charset="0"/>
                  <a:ea typeface="Arial" charset="0"/>
                  <a:cs typeface="Arial" charset="0"/>
                </a:rPr>
                <a:t>View #2</a:t>
              </a:r>
            </a:p>
          </p:txBody>
        </p:sp>
        <p:sp>
          <p:nvSpPr>
            <p:cNvPr id="243" name="TextBox 242"/>
            <p:cNvSpPr txBox="1"/>
            <p:nvPr/>
          </p:nvSpPr>
          <p:spPr>
            <a:xfrm>
              <a:off x="2894751" y="4741511"/>
              <a:ext cx="130766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charset="0"/>
                  <a:ea typeface="Arial" charset="0"/>
                  <a:cs typeface="Arial" charset="0"/>
                </a:rPr>
                <a:t>View #3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0878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196" y="1449421"/>
            <a:ext cx="8793804" cy="500812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Each acceptor accepts </a:t>
            </a:r>
            <a:r>
              <a:rPr lang="en-US" sz="2800" i="1" dirty="0" smtClean="0">
                <a:solidFill>
                  <a:srgbClr val="FF0000"/>
                </a:solidFill>
              </a:rPr>
              <a:t>multiple proposals</a:t>
            </a:r>
            <a:endParaRPr lang="en-US" sz="2800" dirty="0" smtClean="0"/>
          </a:p>
          <a:p>
            <a:pPr lvl="1"/>
            <a:r>
              <a:rPr lang="en-US" sz="2400" dirty="0" smtClean="0"/>
              <a:t>Hopefully one of multiple accepted proposals will have a majority vote (and we determine that)</a:t>
            </a:r>
          </a:p>
          <a:p>
            <a:pPr lvl="1"/>
            <a:r>
              <a:rPr lang="en-US" sz="2400" dirty="0" smtClean="0"/>
              <a:t>If not, rinse and repeat (more on this)</a:t>
            </a:r>
          </a:p>
          <a:p>
            <a:r>
              <a:rPr lang="en-US" sz="2800" dirty="0" smtClean="0"/>
              <a:t>How do we select among multiple proposals?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Ordering: </a:t>
            </a:r>
            <a:r>
              <a:rPr lang="en-US" sz="2800" dirty="0" smtClean="0"/>
              <a:t>proposal is tuple </a:t>
            </a:r>
            <a:r>
              <a:rPr lang="en-US" sz="2800" dirty="0" smtClean="0">
                <a:solidFill>
                  <a:srgbClr val="0000FF"/>
                </a:solidFill>
              </a:rPr>
              <a:t>(proposal #, value) = (n, </a:t>
            </a:r>
            <a:r>
              <a:rPr lang="en-US" sz="2800" dirty="0">
                <a:solidFill>
                  <a:srgbClr val="0000FF"/>
                </a:solidFill>
              </a:rPr>
              <a:t>v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</a:p>
          <a:p>
            <a:pPr lvl="1"/>
            <a:r>
              <a:rPr lang="en-US" sz="2400" dirty="0" smtClean="0"/>
              <a:t>Proposal </a:t>
            </a:r>
            <a:r>
              <a:rPr lang="en-US" sz="2400" dirty="0"/>
              <a:t># strictly increasing, globally </a:t>
            </a:r>
            <a:r>
              <a:rPr lang="en-US" sz="2400" dirty="0" smtClean="0"/>
              <a:t>unique</a:t>
            </a:r>
          </a:p>
          <a:p>
            <a:pPr lvl="1"/>
            <a:r>
              <a:rPr lang="en-US" sz="2400" dirty="0" smtClean="0"/>
              <a:t>Globally unique?  Trick: set </a:t>
            </a:r>
            <a:r>
              <a:rPr lang="en-US" sz="2400" dirty="0"/>
              <a:t>low-order bits to proposer’s </a:t>
            </a:r>
            <a:r>
              <a:rPr lang="en-US" sz="2400" dirty="0" smtClean="0"/>
              <a:t>ID</a:t>
            </a:r>
            <a:endParaRPr lang="en-US" sz="2400" dirty="0"/>
          </a:p>
          <a:p>
            <a:pPr lvl="1"/>
            <a:endParaRPr lang="en-US" sz="2400" dirty="0"/>
          </a:p>
          <a:p>
            <a:endParaRPr lang="en-US" sz="2800" dirty="0" smtClean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C89C21-81C6-1849-AF7F-456E69B3BB35}" type="slidenum">
              <a:rPr lang="en-US" smtClean="0"/>
              <a:pPr>
                <a:defRPr/>
              </a:pPr>
              <a:t>20</a:t>
            </a:fld>
            <a:endParaRPr lang="en-US" b="0">
              <a:solidFill>
                <a:srgbClr val="FBBA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833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Paxos</a:t>
            </a:r>
            <a:r>
              <a:rPr lang="en-US" dirty="0" smtClean="0"/>
              <a:t> Protocol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196" y="1449421"/>
            <a:ext cx="8793804" cy="500812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Proposers:</a:t>
            </a:r>
            <a:endParaRPr lang="en-US" dirty="0">
              <a:solidFill>
                <a:srgbClr val="0000FF"/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/>
              <a:t>Choose a proposal number 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/>
              <a:t>Ask acceptors </a:t>
            </a:r>
            <a:r>
              <a:rPr lang="en-US" sz="2600" dirty="0"/>
              <a:t>if </a:t>
            </a:r>
            <a:r>
              <a:rPr lang="en-US" sz="2600" dirty="0" smtClean="0"/>
              <a:t>any accepted proposals with </a:t>
            </a:r>
            <a:r>
              <a:rPr lang="en-US" sz="2600" dirty="0" err="1" smtClean="0"/>
              <a:t>n</a:t>
            </a:r>
            <a:r>
              <a:rPr lang="en-US" sz="2600" baseline="-25000" dirty="0" err="1"/>
              <a:t>a</a:t>
            </a:r>
            <a:r>
              <a:rPr lang="en-US" sz="2600" dirty="0" smtClean="0"/>
              <a:t> &lt; n</a:t>
            </a:r>
            <a:endParaRPr lang="en-US" sz="2600" dirty="0"/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If </a:t>
            </a:r>
            <a:r>
              <a:rPr lang="en-US" sz="2600" dirty="0" smtClean="0"/>
              <a:t>existing proposal </a:t>
            </a:r>
            <a:r>
              <a:rPr lang="en-US" sz="2600" dirty="0" err="1" smtClean="0"/>
              <a:t>v</a:t>
            </a:r>
            <a:r>
              <a:rPr lang="en-US" sz="2600" baseline="-25000" dirty="0" err="1"/>
              <a:t>a</a:t>
            </a:r>
            <a:r>
              <a:rPr lang="en-US" sz="2600" dirty="0" smtClean="0"/>
              <a:t> returned, propose same value (n, </a:t>
            </a:r>
            <a:r>
              <a:rPr lang="en-US" sz="2600" dirty="0" err="1" smtClean="0"/>
              <a:t>v</a:t>
            </a:r>
            <a:r>
              <a:rPr lang="en-US" sz="2600" baseline="-25000" dirty="0" err="1"/>
              <a:t>a</a:t>
            </a:r>
            <a:r>
              <a:rPr lang="en-US" sz="2600" dirty="0" smtClean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/>
              <a:t>Otherwise, propose own value (n, v)</a:t>
            </a:r>
            <a:endParaRPr lang="en-US" sz="2600" dirty="0"/>
          </a:p>
          <a:p>
            <a:pPr marL="457200" lvl="1" indent="0">
              <a:buNone/>
            </a:pPr>
            <a:r>
              <a:rPr lang="en-US" dirty="0" smtClean="0"/>
              <a:t>Note </a:t>
            </a:r>
            <a:r>
              <a:rPr lang="en-US" dirty="0" smtClean="0">
                <a:solidFill>
                  <a:srgbClr val="FF0000"/>
                </a:solidFill>
              </a:rPr>
              <a:t>altruism</a:t>
            </a:r>
            <a:r>
              <a:rPr lang="en-US" dirty="0" smtClean="0"/>
              <a:t>: goal is to reach consensus, not “win”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Accepters </a:t>
            </a:r>
            <a:r>
              <a:rPr lang="en-US" dirty="0" smtClean="0"/>
              <a:t>try to accept value with highest proposal n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Learners </a:t>
            </a:r>
            <a:r>
              <a:rPr lang="en-US" dirty="0" smtClean="0"/>
              <a:t>are passive and wait for the outcome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C89C21-81C6-1849-AF7F-456E69B3BB35}" type="slidenum">
              <a:rPr lang="en-US" smtClean="0"/>
              <a:pPr>
                <a:defRPr/>
              </a:pPr>
              <a:t>21</a:t>
            </a:fld>
            <a:endParaRPr lang="en-US" b="0">
              <a:solidFill>
                <a:srgbClr val="FBBA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833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err="1" smtClean="0"/>
              <a:t>Paxos</a:t>
            </a:r>
            <a:r>
              <a:rPr lang="en-US" dirty="0" smtClean="0"/>
              <a:t> Phase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800" dirty="0" smtClean="0">
                <a:solidFill>
                  <a:srgbClr val="0000FF"/>
                </a:solidFill>
              </a:rPr>
              <a:t>Proposer: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400" dirty="0" smtClean="0"/>
              <a:t>Choose proposal number n, send &lt;prepare, n&gt; to acceptors</a:t>
            </a:r>
          </a:p>
          <a:p>
            <a:pPr>
              <a:spcBef>
                <a:spcPts val="1600"/>
              </a:spcBef>
              <a:spcAft>
                <a:spcPts val="400"/>
              </a:spcAft>
            </a:pPr>
            <a:r>
              <a:rPr lang="en-US" sz="2800" dirty="0" smtClean="0">
                <a:solidFill>
                  <a:srgbClr val="0000FF"/>
                </a:solidFill>
              </a:rPr>
              <a:t>Acceptors:</a:t>
            </a: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2400" dirty="0" smtClean="0"/>
              <a:t>If n </a:t>
            </a:r>
            <a:r>
              <a:rPr lang="en-US" sz="2400" dirty="0"/>
              <a:t>&gt; </a:t>
            </a:r>
            <a:r>
              <a:rPr lang="en-US" sz="2400" dirty="0" err="1" smtClean="0"/>
              <a:t>n</a:t>
            </a:r>
            <a:r>
              <a:rPr lang="en-US" sz="2400" baseline="-25000" dirty="0" err="1" smtClean="0"/>
              <a:t>h</a:t>
            </a:r>
            <a:endParaRPr lang="en-US" sz="2400" baseline="-25000" dirty="0" smtClean="0"/>
          </a:p>
          <a:p>
            <a:pPr lvl="2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dirty="0" err="1"/>
              <a:t>n</a:t>
            </a:r>
            <a:r>
              <a:rPr lang="en-US" baseline="-25000" dirty="0" err="1"/>
              <a:t>h</a:t>
            </a:r>
            <a:r>
              <a:rPr lang="en-US" dirty="0"/>
              <a:t> = n     </a:t>
            </a:r>
            <a:r>
              <a:rPr lang="en-US" sz="2000" dirty="0">
                <a:solidFill>
                  <a:srgbClr val="FF0000"/>
                </a:solidFill>
              </a:rPr>
              <a:t>← promise not to accept any new proposals n’ &lt; </a:t>
            </a:r>
            <a:r>
              <a:rPr lang="en-US" sz="2000" dirty="0" smtClean="0">
                <a:solidFill>
                  <a:srgbClr val="FF0000"/>
                </a:solidFill>
              </a:rPr>
              <a:t>n</a:t>
            </a:r>
          </a:p>
          <a:p>
            <a:pPr lvl="2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dirty="0" smtClean="0"/>
              <a:t>If no </a:t>
            </a:r>
            <a:r>
              <a:rPr lang="en-US" dirty="0"/>
              <a:t>prior proposal accepted</a:t>
            </a:r>
            <a:endParaRPr lang="en-US" sz="2400" baseline="-25000" dirty="0" smtClean="0"/>
          </a:p>
          <a:p>
            <a:pPr lvl="3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dirty="0" smtClean="0"/>
              <a:t>Reply </a:t>
            </a:r>
            <a:r>
              <a:rPr lang="en-US" dirty="0"/>
              <a:t>&lt; </a:t>
            </a:r>
            <a:r>
              <a:rPr lang="en-US" dirty="0" smtClean="0"/>
              <a:t>promise, n, </a:t>
            </a:r>
            <a:r>
              <a:rPr lang="en-US" dirty="0" err="1" smtClean="0"/>
              <a:t>Ø</a:t>
            </a:r>
            <a:r>
              <a:rPr lang="en-US" dirty="0" smtClean="0"/>
              <a:t> &gt;</a:t>
            </a:r>
          </a:p>
          <a:p>
            <a:pPr lvl="2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dirty="0" smtClean="0"/>
              <a:t>Else </a:t>
            </a:r>
          </a:p>
          <a:p>
            <a:pPr lvl="3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dirty="0"/>
              <a:t>Reply &lt; promise, n, (</a:t>
            </a:r>
            <a:r>
              <a:rPr lang="en-US" dirty="0" err="1"/>
              <a:t>n</a:t>
            </a:r>
            <a:r>
              <a:rPr lang="en-US" baseline="-25000" dirty="0" err="1"/>
              <a:t>a</a:t>
            </a:r>
            <a:r>
              <a:rPr lang="en-US" baseline="-25000" dirty="0"/>
              <a:t> , </a:t>
            </a:r>
            <a:r>
              <a:rPr lang="en-US" dirty="0" err="1"/>
              <a:t>v</a:t>
            </a:r>
            <a:r>
              <a:rPr lang="en-US" baseline="-25000" dirty="0" err="1"/>
              <a:t>a</a:t>
            </a:r>
            <a:r>
              <a:rPr lang="en-US" dirty="0"/>
              <a:t>)  </a:t>
            </a:r>
            <a:r>
              <a:rPr lang="en-US" dirty="0" smtClean="0"/>
              <a:t>&gt;</a:t>
            </a: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2400" dirty="0"/>
              <a:t>E</a:t>
            </a:r>
            <a:r>
              <a:rPr lang="en-US" sz="2400" dirty="0" smtClean="0"/>
              <a:t>lse</a:t>
            </a:r>
          </a:p>
          <a:p>
            <a:pPr lvl="2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dirty="0" smtClean="0"/>
              <a:t>Reply &lt; prepare-failed &gt;</a:t>
            </a:r>
          </a:p>
          <a:p>
            <a:pPr lvl="2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en-US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C89C21-81C6-1849-AF7F-456E69B3BB35}" type="slidenum">
              <a:rPr lang="en-US" smtClean="0"/>
              <a:pPr>
                <a:defRPr/>
              </a:pPr>
              <a:t>22</a:t>
            </a:fld>
            <a:endParaRPr lang="en-US" b="0">
              <a:solidFill>
                <a:srgbClr val="FBBA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853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Paxos</a:t>
            </a:r>
            <a:r>
              <a:rPr lang="en-US" dirty="0" smtClean="0"/>
              <a:t> Phase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Proposer:</a:t>
            </a:r>
          </a:p>
          <a:p>
            <a:pPr lvl="1"/>
            <a:r>
              <a:rPr lang="en-US" sz="2400" dirty="0" smtClean="0"/>
              <a:t>If receive promise from majority of acceptors, </a:t>
            </a:r>
          </a:p>
          <a:p>
            <a:pPr lvl="2">
              <a:spcAft>
                <a:spcPts val="400"/>
              </a:spcAft>
            </a:pPr>
            <a:r>
              <a:rPr lang="en-US" dirty="0" smtClean="0"/>
              <a:t>Determine </a:t>
            </a:r>
            <a:r>
              <a:rPr lang="en-US" dirty="0" err="1" smtClean="0"/>
              <a:t>v</a:t>
            </a:r>
            <a:r>
              <a:rPr lang="en-US" baseline="-25000" dirty="0" err="1"/>
              <a:t>a</a:t>
            </a:r>
            <a:r>
              <a:rPr lang="en-US" dirty="0" smtClean="0"/>
              <a:t> returned with highest </a:t>
            </a:r>
            <a:r>
              <a:rPr lang="en-US" dirty="0" err="1" smtClean="0"/>
              <a:t>n</a:t>
            </a:r>
            <a:r>
              <a:rPr lang="en-US" baseline="-25000" dirty="0" err="1"/>
              <a:t>a</a:t>
            </a:r>
            <a:r>
              <a:rPr lang="en-US" dirty="0" smtClean="0"/>
              <a:t>, if exists</a:t>
            </a:r>
          </a:p>
          <a:p>
            <a:pPr lvl="2">
              <a:spcAft>
                <a:spcPts val="400"/>
              </a:spcAft>
            </a:pPr>
            <a:r>
              <a:rPr lang="en-US" dirty="0" smtClean="0"/>
              <a:t>Send  &lt;accept, (n, </a:t>
            </a:r>
            <a:r>
              <a:rPr lang="en-US" dirty="0" err="1" smtClean="0"/>
              <a:t>v</a:t>
            </a:r>
            <a:r>
              <a:rPr lang="en-US" baseline="-25000" dirty="0" err="1"/>
              <a:t>a</a:t>
            </a:r>
            <a:r>
              <a:rPr lang="en-US" dirty="0" smtClean="0"/>
              <a:t> || v)&gt;  to acceptors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Acceptors:</a:t>
            </a:r>
          </a:p>
          <a:p>
            <a:pPr lvl="1"/>
            <a:r>
              <a:rPr lang="en-US" sz="2400" dirty="0" smtClean="0"/>
              <a:t>Upon receiving (n, v),  if n ≥ </a:t>
            </a:r>
            <a:r>
              <a:rPr lang="en-US" sz="2400" dirty="0" err="1" smtClean="0"/>
              <a:t>n</a:t>
            </a:r>
            <a:r>
              <a:rPr lang="en-US" sz="2400" baseline="-25000" dirty="0" err="1" smtClean="0"/>
              <a:t>h</a:t>
            </a:r>
            <a:r>
              <a:rPr lang="en-US" sz="2400" dirty="0" smtClean="0"/>
              <a:t>,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ccept proposal and notify learner(s)</a:t>
            </a:r>
          </a:p>
          <a:p>
            <a:pPr marL="1371600" lvl="3" indent="0">
              <a:buNone/>
            </a:pPr>
            <a:r>
              <a:rPr lang="en-US" sz="2400" dirty="0" err="1" smtClean="0"/>
              <a:t>n</a:t>
            </a:r>
            <a:r>
              <a:rPr lang="en-US" sz="2400" baseline="-25000" dirty="0" err="1" smtClean="0"/>
              <a:t>a</a:t>
            </a:r>
            <a:r>
              <a:rPr lang="en-US" sz="2400" dirty="0" smtClean="0"/>
              <a:t> = </a:t>
            </a:r>
            <a:r>
              <a:rPr lang="en-US" sz="2400" dirty="0" err="1" smtClean="0"/>
              <a:t>n</a:t>
            </a:r>
            <a:r>
              <a:rPr lang="en-US" sz="2400" baseline="-25000" dirty="0" err="1" smtClean="0"/>
              <a:t>h</a:t>
            </a:r>
            <a:r>
              <a:rPr lang="en-US" sz="2400" dirty="0" smtClean="0"/>
              <a:t> = n</a:t>
            </a:r>
          </a:p>
          <a:p>
            <a:pPr marL="1371600" lvl="3" indent="0">
              <a:buNone/>
            </a:pPr>
            <a:r>
              <a:rPr lang="en-US" sz="2400" dirty="0" err="1"/>
              <a:t>v</a:t>
            </a:r>
            <a:r>
              <a:rPr lang="en-US" sz="2400" baseline="-25000" dirty="0" err="1" smtClean="0"/>
              <a:t>a</a:t>
            </a:r>
            <a:r>
              <a:rPr lang="en-US" sz="2400" dirty="0" smtClean="0"/>
              <a:t> = v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C89C21-81C6-1849-AF7F-456E69B3BB35}" type="slidenum">
              <a:rPr lang="en-US" smtClean="0"/>
              <a:pPr>
                <a:defRPr/>
              </a:pPr>
              <a:t>23</a:t>
            </a:fld>
            <a:endParaRPr lang="en-US" b="0">
              <a:solidFill>
                <a:srgbClr val="FBBA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011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Paxos</a:t>
            </a:r>
            <a:r>
              <a:rPr lang="en-US" dirty="0" smtClean="0"/>
              <a:t> Phase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Learners</a:t>
            </a:r>
            <a:r>
              <a:rPr lang="en-US" dirty="0" smtClean="0"/>
              <a:t> need to know which value chosen</a:t>
            </a:r>
          </a:p>
          <a:p>
            <a:r>
              <a:rPr lang="en-US" dirty="0" smtClean="0"/>
              <a:t>Approach #1</a:t>
            </a:r>
          </a:p>
          <a:p>
            <a:pPr lvl="1"/>
            <a:r>
              <a:rPr lang="en-US" dirty="0" smtClean="0"/>
              <a:t>Each acceptor notifies all learners</a:t>
            </a:r>
          </a:p>
          <a:p>
            <a:pPr lvl="1"/>
            <a:r>
              <a:rPr lang="en-US" dirty="0" smtClean="0"/>
              <a:t>More expensive</a:t>
            </a:r>
          </a:p>
          <a:p>
            <a:r>
              <a:rPr lang="en-US" dirty="0" smtClean="0"/>
              <a:t>Approach #2</a:t>
            </a:r>
          </a:p>
          <a:p>
            <a:pPr lvl="1"/>
            <a:r>
              <a:rPr lang="en-US" dirty="0" smtClean="0"/>
              <a:t>Elect a “distinguished learner”</a:t>
            </a:r>
          </a:p>
          <a:p>
            <a:pPr lvl="1"/>
            <a:r>
              <a:rPr lang="en-US" dirty="0" smtClean="0"/>
              <a:t>Acceptors notify elected learner, which informs others</a:t>
            </a:r>
          </a:p>
          <a:p>
            <a:pPr lvl="1"/>
            <a:r>
              <a:rPr lang="en-US" dirty="0" smtClean="0"/>
              <a:t>Failure-prone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C89C21-81C6-1849-AF7F-456E69B3BB35}" type="slidenum">
              <a:rPr lang="en-US" smtClean="0"/>
              <a:pPr>
                <a:defRPr/>
              </a:pPr>
              <a:t>24</a:t>
            </a:fld>
            <a:endParaRPr lang="en-US" b="0">
              <a:solidFill>
                <a:srgbClr val="FBBA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965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Paxos</a:t>
            </a:r>
            <a:r>
              <a:rPr lang="en-US" dirty="0" smtClean="0"/>
              <a:t>:  Well-behaved Run</a:t>
            </a:r>
            <a:endParaRPr lang="en-US" dirty="0"/>
          </a:p>
        </p:txBody>
      </p:sp>
      <p:grpSp>
        <p:nvGrpSpPr>
          <p:cNvPr id="46" name="Group 45"/>
          <p:cNvGrpSpPr/>
          <p:nvPr/>
        </p:nvGrpSpPr>
        <p:grpSpPr>
          <a:xfrm>
            <a:off x="5331067" y="2055952"/>
            <a:ext cx="2427268" cy="3235820"/>
            <a:chOff x="5331067" y="2055952"/>
            <a:chExt cx="2427268" cy="3235820"/>
          </a:xfrm>
        </p:grpSpPr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5331067" y="4891662"/>
              <a:ext cx="2427268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dirty="0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&lt;</a:t>
              </a:r>
              <a:r>
                <a:rPr lang="en-US" altLang="en-US" dirty="0" smtClean="0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accepted, (1 </a:t>
              </a:r>
              <a:r>
                <a:rPr lang="en-US" altLang="en-US" dirty="0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,v</a:t>
              </a:r>
              <a:r>
                <a:rPr lang="en-US" altLang="en-US" baseline="-25000" dirty="0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1</a:t>
              </a:r>
              <a:r>
                <a:rPr lang="en-US" altLang="en-US" dirty="0" smtClean="0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)&gt;</a:t>
              </a:r>
              <a:endParaRPr lang="en-US" altLang="en-US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6023211" y="2436952"/>
              <a:ext cx="990600" cy="1752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6099410" y="2360751"/>
              <a:ext cx="934867" cy="6096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 flipV="1">
              <a:off x="6175611" y="2284552"/>
              <a:ext cx="8229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>
              <a:off x="6099411" y="4646752"/>
              <a:ext cx="1066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 flipV="1">
              <a:off x="6023211" y="2384506"/>
              <a:ext cx="1011067" cy="20336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" name="Oval 17"/>
            <p:cNvSpPr>
              <a:spLocks noChangeArrowheads="1"/>
            </p:cNvSpPr>
            <p:nvPr/>
          </p:nvSpPr>
          <p:spPr bwMode="auto">
            <a:xfrm>
              <a:off x="7222359" y="2055952"/>
              <a:ext cx="457200" cy="457200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altLang="en-US" dirty="0">
                  <a:solidFill>
                    <a:srgbClr val="00206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20" name="Oval 18"/>
            <p:cNvSpPr>
              <a:spLocks noChangeArrowheads="1"/>
            </p:cNvSpPr>
            <p:nvPr/>
          </p:nvSpPr>
          <p:spPr bwMode="auto">
            <a:xfrm>
              <a:off x="7222359" y="2817952"/>
              <a:ext cx="457200" cy="457200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altLang="en-US">
                  <a:solidFill>
                    <a:srgbClr val="00206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21" name="Oval 19"/>
            <p:cNvSpPr>
              <a:spLocks noChangeArrowheads="1"/>
            </p:cNvSpPr>
            <p:nvPr/>
          </p:nvSpPr>
          <p:spPr bwMode="auto">
            <a:xfrm>
              <a:off x="7222359" y="4341952"/>
              <a:ext cx="457200" cy="457200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altLang="en-US">
                  <a:solidFill>
                    <a:srgbClr val="002060"/>
                  </a:solidFill>
                  <a:latin typeface="Arial" charset="0"/>
                </a:rPr>
                <a:t>n</a:t>
              </a:r>
            </a:p>
          </p:txBody>
        </p:sp>
        <p:sp>
          <p:nvSpPr>
            <p:cNvPr id="22" name="Text Box 20"/>
            <p:cNvSpPr txBox="1">
              <a:spLocks noChangeArrowheads="1"/>
            </p:cNvSpPr>
            <p:nvPr/>
          </p:nvSpPr>
          <p:spPr bwMode="auto">
            <a:xfrm>
              <a:off x="7298559" y="3198952"/>
              <a:ext cx="304800" cy="1006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en-US" sz="2000" b="1">
                  <a:solidFill>
                    <a:schemeClr val="folHlink"/>
                  </a:solidFill>
                  <a:latin typeface="Arial" charset="0"/>
                </a:rPr>
                <a:t>.</a:t>
              </a:r>
            </a:p>
            <a:p>
              <a:pPr algn="ctr"/>
              <a:r>
                <a:rPr lang="en-US" altLang="en-US" sz="2000" b="1">
                  <a:solidFill>
                    <a:schemeClr val="folHlink"/>
                  </a:solidFill>
                  <a:latin typeface="Arial" charset="0"/>
                </a:rPr>
                <a:t>.</a:t>
              </a:r>
            </a:p>
            <a:p>
              <a:pPr algn="ctr"/>
              <a:r>
                <a:rPr lang="en-US" altLang="en-US" sz="2000" b="1">
                  <a:solidFill>
                    <a:schemeClr val="folHlink"/>
                  </a:solidFill>
                  <a:latin typeface="Arial" charset="0"/>
                </a:rPr>
                <a:t>.</a:t>
              </a:r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 flipV="1">
              <a:off x="6023211" y="3154842"/>
              <a:ext cx="1139825" cy="14157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5745357" y="53768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endParaRPr lang="en-US" altLang="en-US">
              <a:latin typeface="Times" charset="0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372991" y="2055952"/>
            <a:ext cx="2296584" cy="2743200"/>
            <a:chOff x="372991" y="2055952"/>
            <a:chExt cx="2296584" cy="2743200"/>
          </a:xfrm>
        </p:grpSpPr>
        <p:sp>
          <p:nvSpPr>
            <p:cNvPr id="27" name="Oval 25"/>
            <p:cNvSpPr>
              <a:spLocks noChangeArrowheads="1"/>
            </p:cNvSpPr>
            <p:nvPr/>
          </p:nvSpPr>
          <p:spPr bwMode="auto">
            <a:xfrm>
              <a:off x="840775" y="2055952"/>
              <a:ext cx="457200" cy="457200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altLang="en-US" dirty="0">
                  <a:solidFill>
                    <a:srgbClr val="00206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auto">
            <a:xfrm flipV="1">
              <a:off x="1374175" y="2284552"/>
              <a:ext cx="685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" name="Line 27"/>
            <p:cNvSpPr>
              <a:spLocks noChangeShapeType="1"/>
            </p:cNvSpPr>
            <p:nvPr/>
          </p:nvSpPr>
          <p:spPr bwMode="auto">
            <a:xfrm>
              <a:off x="1297975" y="2436952"/>
              <a:ext cx="762000" cy="457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auto">
            <a:xfrm>
              <a:off x="2212375" y="2055952"/>
              <a:ext cx="457200" cy="457200"/>
            </a:xfrm>
            <a:prstGeom prst="ellipse">
              <a:avLst/>
            </a:prstGeom>
            <a:ln>
              <a:solidFill>
                <a:srgbClr val="002060"/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altLang="en-US">
                  <a:solidFill>
                    <a:srgbClr val="00206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auto">
            <a:xfrm>
              <a:off x="2212375" y="2817952"/>
              <a:ext cx="457200" cy="457200"/>
            </a:xfrm>
            <a:prstGeom prst="ellipse">
              <a:avLst/>
            </a:prstGeom>
            <a:ln>
              <a:solidFill>
                <a:srgbClr val="002060"/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altLang="en-US" dirty="0">
                  <a:solidFill>
                    <a:srgbClr val="00206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32" name="Oval 30"/>
            <p:cNvSpPr>
              <a:spLocks noChangeArrowheads="1"/>
            </p:cNvSpPr>
            <p:nvPr/>
          </p:nvSpPr>
          <p:spPr bwMode="auto">
            <a:xfrm>
              <a:off x="2212375" y="4341952"/>
              <a:ext cx="457200" cy="457200"/>
            </a:xfrm>
            <a:prstGeom prst="ellipse">
              <a:avLst/>
            </a:prstGeom>
            <a:ln>
              <a:solidFill>
                <a:srgbClr val="002060"/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altLang="en-US" dirty="0">
                  <a:solidFill>
                    <a:srgbClr val="002060"/>
                  </a:solidFill>
                  <a:latin typeface="Arial" charset="0"/>
                </a:rPr>
                <a:t>n</a:t>
              </a:r>
            </a:p>
          </p:txBody>
        </p:sp>
        <p:sp>
          <p:nvSpPr>
            <p:cNvPr id="33" name="Line 31"/>
            <p:cNvSpPr>
              <a:spLocks noChangeShapeType="1"/>
            </p:cNvSpPr>
            <p:nvPr/>
          </p:nvSpPr>
          <p:spPr bwMode="auto">
            <a:xfrm>
              <a:off x="1221775" y="2513152"/>
              <a:ext cx="990600" cy="1752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" name="Text Box 32"/>
            <p:cNvSpPr txBox="1">
              <a:spLocks noChangeArrowheads="1"/>
            </p:cNvSpPr>
            <p:nvPr/>
          </p:nvSpPr>
          <p:spPr bwMode="auto">
            <a:xfrm>
              <a:off x="2288575" y="3198952"/>
              <a:ext cx="304800" cy="1006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en-US" sz="2000" b="1">
                  <a:solidFill>
                    <a:schemeClr val="folHlink"/>
                  </a:solidFill>
                  <a:latin typeface="Arial" charset="0"/>
                </a:rPr>
                <a:t>.</a:t>
              </a:r>
            </a:p>
            <a:p>
              <a:pPr algn="ctr"/>
              <a:r>
                <a:rPr lang="en-US" altLang="en-US" sz="2000" b="1">
                  <a:solidFill>
                    <a:schemeClr val="folHlink"/>
                  </a:solidFill>
                  <a:latin typeface="Arial" charset="0"/>
                </a:rPr>
                <a:t>.</a:t>
              </a:r>
            </a:p>
            <a:p>
              <a:pPr algn="ctr"/>
              <a:r>
                <a:rPr lang="en-US" altLang="en-US" sz="2000" b="1">
                  <a:solidFill>
                    <a:schemeClr val="folHlink"/>
                  </a:solidFill>
                  <a:latin typeface="Arial" charset="0"/>
                </a:rPr>
                <a:t>.</a:t>
              </a:r>
            </a:p>
          </p:txBody>
        </p:sp>
        <p:sp>
          <p:nvSpPr>
            <p:cNvPr id="35" name="Text Box 33"/>
            <p:cNvSpPr txBox="1">
              <a:spLocks noChangeArrowheads="1"/>
            </p:cNvSpPr>
            <p:nvPr/>
          </p:nvSpPr>
          <p:spPr bwMode="auto">
            <a:xfrm>
              <a:off x="372991" y="4054989"/>
              <a:ext cx="1707519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dirty="0" smtClean="0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&lt;prepare, 1&gt;</a:t>
              </a:r>
              <a:endParaRPr lang="en-US" altLang="en-US" i="1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745775" y="2055952"/>
            <a:ext cx="1895320" cy="2404974"/>
            <a:chOff x="2745775" y="2055952"/>
            <a:chExt cx="1895320" cy="2404974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3864712" y="2055952"/>
              <a:ext cx="457200" cy="457200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altLang="en-US" dirty="0">
                  <a:solidFill>
                    <a:srgbClr val="00206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6" name="Line 34"/>
            <p:cNvSpPr>
              <a:spLocks noChangeShapeType="1"/>
            </p:cNvSpPr>
            <p:nvPr/>
          </p:nvSpPr>
          <p:spPr bwMode="auto">
            <a:xfrm flipV="1">
              <a:off x="2745775" y="2669561"/>
              <a:ext cx="1188866" cy="16764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" name="Line 35"/>
            <p:cNvSpPr>
              <a:spLocks noChangeShapeType="1"/>
            </p:cNvSpPr>
            <p:nvPr/>
          </p:nvSpPr>
          <p:spPr bwMode="auto">
            <a:xfrm flipV="1">
              <a:off x="2773849" y="2513152"/>
              <a:ext cx="990600" cy="533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" name="Line 36"/>
            <p:cNvSpPr>
              <a:spLocks noChangeShapeType="1"/>
            </p:cNvSpPr>
            <p:nvPr/>
          </p:nvSpPr>
          <p:spPr bwMode="auto">
            <a:xfrm flipV="1">
              <a:off x="2745775" y="2284552"/>
              <a:ext cx="1066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9" name="Text Box 37"/>
            <p:cNvSpPr txBox="1">
              <a:spLocks noChangeArrowheads="1"/>
            </p:cNvSpPr>
            <p:nvPr/>
          </p:nvSpPr>
          <p:spPr bwMode="auto">
            <a:xfrm>
              <a:off x="2877471" y="4060816"/>
              <a:ext cx="1763624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dirty="0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&lt;</a:t>
              </a:r>
              <a:r>
                <a:rPr lang="en-US" altLang="en-US" dirty="0" smtClean="0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promise, 1&gt;</a:t>
              </a:r>
              <a:endParaRPr lang="en-US" altLang="en-US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3795853" y="2055952"/>
            <a:ext cx="2151158" cy="2743200"/>
            <a:chOff x="3795853" y="2055952"/>
            <a:chExt cx="2151158" cy="2743200"/>
          </a:xfrm>
        </p:grpSpPr>
        <p:sp>
          <p:nvSpPr>
            <p:cNvPr id="6" name="Line 4"/>
            <p:cNvSpPr>
              <a:spLocks noChangeShapeType="1"/>
            </p:cNvSpPr>
            <p:nvPr/>
          </p:nvSpPr>
          <p:spPr bwMode="auto">
            <a:xfrm flipV="1">
              <a:off x="4454260" y="2284552"/>
              <a:ext cx="8350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4374049" y="2360752"/>
              <a:ext cx="987425" cy="533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5489811" y="2055952"/>
              <a:ext cx="457200" cy="457200"/>
            </a:xfrm>
            <a:prstGeom prst="ellipse">
              <a:avLst/>
            </a:prstGeom>
            <a:ln>
              <a:solidFill>
                <a:srgbClr val="002060"/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altLang="en-US">
                  <a:solidFill>
                    <a:srgbClr val="00206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5489811" y="2817952"/>
              <a:ext cx="457200" cy="457200"/>
            </a:xfrm>
            <a:prstGeom prst="ellipse">
              <a:avLst/>
            </a:prstGeom>
            <a:ln>
              <a:solidFill>
                <a:srgbClr val="002060"/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altLang="en-US">
                  <a:solidFill>
                    <a:srgbClr val="00206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auto">
            <a:xfrm>
              <a:off x="5489811" y="4341952"/>
              <a:ext cx="457200" cy="457200"/>
            </a:xfrm>
            <a:prstGeom prst="ellipse">
              <a:avLst/>
            </a:prstGeom>
            <a:ln>
              <a:solidFill>
                <a:srgbClr val="002060"/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altLang="en-US">
                  <a:solidFill>
                    <a:srgbClr val="002060"/>
                  </a:solidFill>
                  <a:latin typeface="Arial" charset="0"/>
                </a:rPr>
                <a:t>n</a:t>
              </a:r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4374049" y="2513152"/>
              <a:ext cx="1139825" cy="1752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5566011" y="3198952"/>
              <a:ext cx="304800" cy="1006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en-US" sz="2000" b="1">
                  <a:solidFill>
                    <a:schemeClr val="folHlink"/>
                  </a:solidFill>
                  <a:latin typeface="Arial" charset="0"/>
                </a:rPr>
                <a:t>.</a:t>
              </a:r>
            </a:p>
            <a:p>
              <a:pPr algn="ctr"/>
              <a:r>
                <a:rPr lang="en-US" altLang="en-US" sz="2000" b="1">
                  <a:solidFill>
                    <a:schemeClr val="folHlink"/>
                  </a:solidFill>
                  <a:latin typeface="Arial" charset="0"/>
                </a:rPr>
                <a:t>.</a:t>
              </a:r>
            </a:p>
            <a:p>
              <a:pPr algn="ctr"/>
              <a:r>
                <a:rPr lang="en-US" altLang="en-US" sz="2000" b="1">
                  <a:solidFill>
                    <a:schemeClr val="folHlink"/>
                  </a:solidFill>
                  <a:latin typeface="Arial" charset="0"/>
                </a:rPr>
                <a:t>.</a:t>
              </a:r>
            </a:p>
          </p:txBody>
        </p:sp>
        <p:sp>
          <p:nvSpPr>
            <p:cNvPr id="41" name="Text Box 39"/>
            <p:cNvSpPr txBox="1">
              <a:spLocks noChangeArrowheads="1"/>
            </p:cNvSpPr>
            <p:nvPr/>
          </p:nvSpPr>
          <p:spPr bwMode="auto">
            <a:xfrm>
              <a:off x="3795853" y="3132146"/>
              <a:ext cx="1287532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dirty="0" smtClean="0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&lt;accept</a:t>
              </a:r>
              <a:r>
                <a:rPr lang="en-US" altLang="en-US" smtClean="0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, </a:t>
              </a:r>
            </a:p>
            <a:p>
              <a:pPr algn="ctr"/>
              <a:r>
                <a:rPr lang="en-US" altLang="en-US" dirty="0" smtClean="0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(1,v</a:t>
              </a:r>
              <a:r>
                <a:rPr lang="en-US" altLang="en-US" baseline="-25000" dirty="0" smtClean="0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1</a:t>
              </a:r>
              <a:r>
                <a:rPr lang="en-US" altLang="en-US" dirty="0" smtClean="0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)&gt;</a:t>
              </a:r>
              <a:endParaRPr lang="en-US" altLang="en-US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7782997" y="2232415"/>
            <a:ext cx="1464645" cy="2362200"/>
            <a:chOff x="7782997" y="2232415"/>
            <a:chExt cx="1464645" cy="2362200"/>
          </a:xfrm>
        </p:grpSpPr>
        <p:sp>
          <p:nvSpPr>
            <p:cNvPr id="26" name="AutoShape 24"/>
            <p:cNvSpPr>
              <a:spLocks/>
            </p:cNvSpPr>
            <p:nvPr/>
          </p:nvSpPr>
          <p:spPr bwMode="auto">
            <a:xfrm>
              <a:off x="7782997" y="2232415"/>
              <a:ext cx="304800" cy="2362200"/>
            </a:xfrm>
            <a:prstGeom prst="rightBrace">
              <a:avLst>
                <a:gd name="adj1" fmla="val 64583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Text Box 11"/>
            <p:cNvSpPr txBox="1">
              <a:spLocks noChangeArrowheads="1"/>
            </p:cNvSpPr>
            <p:nvPr/>
          </p:nvSpPr>
          <p:spPr bwMode="auto">
            <a:xfrm>
              <a:off x="7815082" y="3106977"/>
              <a:ext cx="1432560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en-US" dirty="0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d</a:t>
              </a:r>
              <a:r>
                <a:rPr lang="en-US" altLang="en-US" dirty="0" smtClean="0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ecide </a:t>
              </a:r>
            </a:p>
            <a:p>
              <a:pPr algn="ctr"/>
              <a:r>
                <a:rPr lang="en-US" altLang="en-US" dirty="0" smtClean="0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v</a:t>
              </a:r>
              <a:r>
                <a:rPr lang="en-US" altLang="en-US" baseline="-25000" dirty="0" smtClean="0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1</a:t>
              </a:r>
              <a:endParaRPr lang="en-US" altLang="en-US" baseline="-25000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26565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Intuition</a:t>
            </a:r>
            <a:r>
              <a:rPr lang="en-US" altLang="en-US" dirty="0" smtClean="0"/>
              <a:t>:  if proposal with value v decided, then every higher-numbered proposal issued by any proposer has value v.</a:t>
            </a: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Paxos</a:t>
            </a:r>
            <a:r>
              <a:rPr lang="en-US" dirty="0" smtClean="0"/>
              <a:t> is safe</a:t>
            </a:r>
            <a:endParaRPr lang="en-US" dirty="0"/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818788" y="3495622"/>
            <a:ext cx="3814010" cy="256242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329810" y="3926904"/>
            <a:ext cx="2590800" cy="189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600" b="0" dirty="0"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US" altLang="en-US" sz="2600" b="0" dirty="0" smtClean="0">
                <a:latin typeface="Arial" charset="0"/>
                <a:ea typeface="Arial" charset="0"/>
                <a:cs typeface="Arial" charset="0"/>
              </a:rPr>
              <a:t>ajority </a:t>
            </a:r>
            <a:r>
              <a:rPr lang="en-US" altLang="en-US" sz="2600" b="0" dirty="0">
                <a:latin typeface="Arial" charset="0"/>
                <a:ea typeface="Arial" charset="0"/>
                <a:cs typeface="Arial" charset="0"/>
              </a:rPr>
              <a:t>of acceptors accept </a:t>
            </a:r>
            <a:r>
              <a:rPr lang="en-US" altLang="en-US" sz="2600" b="0" i="1" dirty="0">
                <a:latin typeface="Arial" charset="0"/>
                <a:ea typeface="Arial" charset="0"/>
                <a:cs typeface="Arial" charset="0"/>
              </a:rPr>
              <a:t>(n, v</a:t>
            </a:r>
            <a:r>
              <a:rPr lang="en-US" altLang="en-US" sz="2600" b="0" i="1" dirty="0" smtClean="0">
                <a:latin typeface="Arial" charset="0"/>
                <a:ea typeface="Arial" charset="0"/>
                <a:cs typeface="Arial" charset="0"/>
              </a:rPr>
              <a:t>):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600" b="0" i="1" dirty="0" smtClean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US" altLang="en-US" sz="2600" b="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altLang="en-US" sz="2600" b="0" dirty="0">
                <a:latin typeface="Arial" charset="0"/>
                <a:ea typeface="Arial" charset="0"/>
                <a:cs typeface="Arial" charset="0"/>
              </a:rPr>
              <a:t>is decided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3974431" y="3533572"/>
            <a:ext cx="4279232" cy="228615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531894" y="4306496"/>
            <a:ext cx="35052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600" b="0" dirty="0" smtClean="0">
                <a:latin typeface="Arial" charset="0"/>
                <a:ea typeface="Arial" charset="0"/>
                <a:cs typeface="Arial" charset="0"/>
              </a:rPr>
              <a:t>Next </a:t>
            </a:r>
            <a:r>
              <a:rPr lang="en-US" altLang="en-US" sz="2600" b="0" dirty="0">
                <a:latin typeface="Arial" charset="0"/>
                <a:ea typeface="Arial" charset="0"/>
                <a:cs typeface="Arial" charset="0"/>
              </a:rPr>
              <a:t>prepare </a:t>
            </a:r>
            <a:r>
              <a:rPr lang="en-US" altLang="en-US" sz="2600" b="0" dirty="0" smtClean="0">
                <a:latin typeface="Arial" charset="0"/>
                <a:ea typeface="Arial" charset="0"/>
                <a:cs typeface="Arial" charset="0"/>
              </a:rPr>
              <a:t>request with proposal n+1</a:t>
            </a:r>
            <a:endParaRPr lang="en-US" altLang="en-US" sz="2600" b="0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4178968" y="4572299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471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/>
      <p:bldP spid="1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sz="3600" dirty="0" smtClean="0"/>
              <a:t>Race condition leads to liveness problem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335" y="2131209"/>
            <a:ext cx="2593912" cy="1207120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2200" dirty="0"/>
              <a:t>C</a:t>
            </a:r>
            <a:r>
              <a:rPr lang="en-US" sz="2200" dirty="0" smtClean="0"/>
              <a:t>ompletes phase 1 with proposal n0</a:t>
            </a:r>
            <a:endParaRPr lang="en-US" sz="2200" baseline="-25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C89C21-81C6-1849-AF7F-456E69B3BB35}" type="slidenum">
              <a:rPr lang="en-US" smtClean="0"/>
              <a:pPr>
                <a:defRPr/>
              </a:pPr>
              <a:t>27</a:t>
            </a:fld>
            <a:endParaRPr lang="en-US" b="0">
              <a:solidFill>
                <a:srgbClr val="FBBA03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333678" y="2031624"/>
            <a:ext cx="44245" cy="4218039"/>
          </a:xfrm>
          <a:prstGeom prst="straightConnector1">
            <a:avLst/>
          </a:prstGeom>
          <a:ln w="50800">
            <a:prstDash val="solid"/>
            <a:headEnd type="none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890266" y="2031624"/>
            <a:ext cx="44245" cy="4218039"/>
          </a:xfrm>
          <a:prstGeom prst="straightConnector1">
            <a:avLst/>
          </a:prstGeom>
          <a:ln w="50800">
            <a:prstDash val="solid"/>
            <a:headEnd type="none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137808" y="2660204"/>
            <a:ext cx="3622815" cy="118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0" dirty="0" smtClean="0"/>
              <a:t>Starts and completes phase 1 with proposal n1 &gt; n0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1406157" y="3469343"/>
            <a:ext cx="2718090" cy="854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2200" b="0" dirty="0"/>
              <a:t>P</a:t>
            </a:r>
            <a:r>
              <a:rPr lang="en-US" sz="2200" b="0" dirty="0" smtClean="0"/>
              <a:t>erforms phase 2, acceptors reject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215661" y="4413237"/>
            <a:ext cx="3908586" cy="93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2200" b="0" dirty="0"/>
              <a:t>R</a:t>
            </a:r>
            <a:r>
              <a:rPr lang="en-US" sz="2200" b="0" dirty="0" smtClean="0"/>
              <a:t>estarts and completes phase 1 with proposal n2 &gt; n1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2325850" y="1428728"/>
            <a:ext cx="2593912" cy="587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-1" charset="0"/>
              <a:buNone/>
            </a:pPr>
            <a:r>
              <a:rPr lang="en-US" b="0" dirty="0" smtClean="0">
                <a:solidFill>
                  <a:srgbClr val="0000FF"/>
                </a:solidFill>
              </a:rPr>
              <a:t>Process 0</a:t>
            </a:r>
            <a:endParaRPr lang="en-US" b="0" baseline="-25000" dirty="0" smtClean="0">
              <a:solidFill>
                <a:srgbClr val="0000FF"/>
              </a:solidFill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4375106" y="1428728"/>
            <a:ext cx="2593912" cy="587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-1" charset="0"/>
              <a:buNone/>
            </a:pPr>
            <a:r>
              <a:rPr lang="en-US" b="0" dirty="0" smtClean="0">
                <a:solidFill>
                  <a:srgbClr val="0000FF"/>
                </a:solidFill>
              </a:rPr>
              <a:t>Process 1</a:t>
            </a:r>
            <a:endParaRPr lang="en-US" b="0" baseline="-25000" dirty="0" smtClean="0">
              <a:solidFill>
                <a:srgbClr val="0000FF"/>
              </a:solidFill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5147392" y="5164333"/>
            <a:ext cx="3092245" cy="862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0" dirty="0" smtClean="0"/>
              <a:t>Performs phase 2, acceptors reject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2610350" y="6292948"/>
            <a:ext cx="3923301" cy="40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200" b="0" dirty="0" smtClean="0"/>
              <a:t>… can go on indefinitely …</a:t>
            </a:r>
          </a:p>
        </p:txBody>
      </p:sp>
    </p:spTree>
    <p:extLst>
      <p:ext uri="{BB962C8B-B14F-4D97-AF65-F5344CB8AC3E}">
        <p14:creationId xmlns:p14="http://schemas.microsoft.com/office/powerpoint/2010/main" val="1986553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  <p:bldP spid="10" grpId="0"/>
      <p:bldP spid="11" grpId="0"/>
      <p:bldP spid="14" grpId="0"/>
      <p:bldP spid="1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1171818"/>
            <a:ext cx="7772400" cy="1166478"/>
          </a:xfrm>
        </p:spPr>
        <p:txBody>
          <a:bodyPr/>
          <a:lstStyle/>
          <a:p>
            <a:r>
              <a:rPr lang="en-US" dirty="0" err="1" smtClean="0"/>
              <a:t>Paxos</a:t>
            </a:r>
            <a:r>
              <a:rPr lang="en-US" dirty="0" smtClean="0"/>
              <a:t> with leader election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2035277"/>
            <a:ext cx="7772400" cy="4237703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ts val="3200"/>
              </a:lnSpc>
              <a:spcBef>
                <a:spcPts val="1800"/>
              </a:spcBef>
              <a:spcAft>
                <a:spcPts val="1800"/>
              </a:spcAft>
              <a:buFont typeface="Arial" charset="0"/>
              <a:buChar char="•"/>
            </a:pPr>
            <a:r>
              <a:rPr lang="en-US" sz="2400" dirty="0" smtClean="0"/>
              <a:t>Simplify model with each process playing all three roles</a:t>
            </a:r>
          </a:p>
          <a:p>
            <a:pPr marL="457200" indent="-457200" algn="l">
              <a:lnSpc>
                <a:spcPts val="3200"/>
              </a:lnSpc>
              <a:spcBef>
                <a:spcPts val="1800"/>
              </a:spcBef>
              <a:spcAft>
                <a:spcPts val="1800"/>
              </a:spcAft>
              <a:buFont typeface="Arial" charset="0"/>
              <a:buChar char="•"/>
            </a:pPr>
            <a:r>
              <a:rPr lang="en-US" sz="2400" dirty="0" smtClean="0"/>
              <a:t>If elected proposer </a:t>
            </a:r>
            <a:r>
              <a:rPr lang="en-US" sz="2400" dirty="0"/>
              <a:t>can </a:t>
            </a:r>
            <a:r>
              <a:rPr lang="en-US" sz="2400" dirty="0" smtClean="0"/>
              <a:t>communicate </a:t>
            </a:r>
            <a:r>
              <a:rPr lang="en-US" sz="2400" dirty="0"/>
              <a:t>with a majority, </a:t>
            </a:r>
            <a:r>
              <a:rPr lang="en-US" sz="2400" dirty="0" smtClean="0"/>
              <a:t>protocol </a:t>
            </a:r>
            <a:r>
              <a:rPr lang="en-US" sz="2400" dirty="0"/>
              <a:t>guarantees </a:t>
            </a:r>
            <a:r>
              <a:rPr lang="en-US" sz="2400" dirty="0" smtClean="0"/>
              <a:t>liveness</a:t>
            </a:r>
          </a:p>
          <a:p>
            <a:pPr marL="457200" indent="-457200" algn="l">
              <a:lnSpc>
                <a:spcPts val="3200"/>
              </a:lnSpc>
              <a:spcBef>
                <a:spcPts val="1800"/>
              </a:spcBef>
              <a:spcAft>
                <a:spcPts val="1800"/>
              </a:spcAft>
              <a:buFont typeface="Arial" charset="0"/>
              <a:buChar char="•"/>
            </a:pPr>
            <a:r>
              <a:rPr lang="en-US" sz="2400" dirty="0" err="1" smtClean="0"/>
              <a:t>Paxos</a:t>
            </a:r>
            <a:r>
              <a:rPr lang="en-US" sz="2400" dirty="0" smtClean="0"/>
              <a:t> can tolerate failures f &lt; N / 2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08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Paxos</a:t>
            </a:r>
            <a:r>
              <a:rPr lang="en-US" dirty="0" smtClean="0"/>
              <a:t> in system</a:t>
            </a:r>
            <a:endParaRPr lang="en-US" dirty="0"/>
          </a:p>
        </p:txBody>
      </p:sp>
      <p:pic>
        <p:nvPicPr>
          <p:cNvPr id="23" name="Picture 22" descr="Mac-Book-Black-On-48x48.png"/>
          <p:cNvPicPr>
            <a:picLocks noChangeAspect="1"/>
          </p:cNvPicPr>
          <p:nvPr/>
        </p:nvPicPr>
        <p:blipFill>
          <a:blip r:embed="rId3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809" y="1949986"/>
            <a:ext cx="609600" cy="609600"/>
          </a:xfrm>
          <a:prstGeom prst="rect">
            <a:avLst/>
          </a:prstGeom>
        </p:spPr>
      </p:pic>
      <p:pic>
        <p:nvPicPr>
          <p:cNvPr id="24" name="Picture 23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809" y="3429336"/>
            <a:ext cx="609600" cy="609600"/>
          </a:xfrm>
          <a:prstGeom prst="rect">
            <a:avLst/>
          </a:prstGeom>
        </p:spPr>
      </p:pic>
      <p:pic>
        <p:nvPicPr>
          <p:cNvPr id="25" name="Picture 24" descr="server-48x48.png"/>
          <p:cNvPicPr>
            <a:picLocks noChangeAspect="1"/>
          </p:cNvPicPr>
          <p:nvPr/>
        </p:nvPicPr>
        <p:blipFill>
          <a:blip r:embed="rId4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734" y="4812926"/>
            <a:ext cx="609600" cy="609600"/>
          </a:xfrm>
          <a:prstGeom prst="rect">
            <a:avLst/>
          </a:prstGeom>
        </p:spPr>
      </p:pic>
      <p:pic>
        <p:nvPicPr>
          <p:cNvPr id="26" name="Picture 25" descr="server-48x48.png"/>
          <p:cNvPicPr>
            <a:picLocks noChangeAspect="1"/>
          </p:cNvPicPr>
          <p:nvPr/>
        </p:nvPicPr>
        <p:blipFill>
          <a:blip r:embed="rId4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884" y="4812926"/>
            <a:ext cx="609600" cy="609600"/>
          </a:xfrm>
          <a:prstGeom prst="rect">
            <a:avLst/>
          </a:prstGeom>
        </p:spPr>
      </p:pic>
      <p:cxnSp>
        <p:nvCxnSpPr>
          <p:cNvPr id="27" name="Curved Connector 8"/>
          <p:cNvCxnSpPr/>
          <p:nvPr/>
        </p:nvCxnSpPr>
        <p:spPr>
          <a:xfrm>
            <a:off x="3141409" y="3792501"/>
            <a:ext cx="271275" cy="1000970"/>
          </a:xfrm>
          <a:prstGeom prst="curvedConnector2">
            <a:avLst/>
          </a:prstGeom>
          <a:ln>
            <a:solidFill>
              <a:schemeClr val="dk1">
                <a:alpha val="15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Curved Connector 8"/>
          <p:cNvCxnSpPr/>
          <p:nvPr/>
        </p:nvCxnSpPr>
        <p:spPr>
          <a:xfrm rot="10800000" flipV="1">
            <a:off x="2260535" y="3792501"/>
            <a:ext cx="271275" cy="1000970"/>
          </a:xfrm>
          <a:prstGeom prst="curvedConnector2">
            <a:avLst/>
          </a:prstGeom>
          <a:ln>
            <a:solidFill>
              <a:schemeClr val="dk1">
                <a:alpha val="15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Curved Connector 8"/>
          <p:cNvCxnSpPr/>
          <p:nvPr/>
        </p:nvCxnSpPr>
        <p:spPr>
          <a:xfrm>
            <a:off x="2816736" y="2617951"/>
            <a:ext cx="0" cy="811385"/>
          </a:xfrm>
          <a:prstGeom prst="straightConnector1">
            <a:avLst/>
          </a:prstGeom>
          <a:ln>
            <a:solidFill>
              <a:schemeClr val="dk1">
                <a:alpha val="15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8" name="Picture 17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7778" y="3429336"/>
            <a:ext cx="609600" cy="609600"/>
          </a:xfrm>
          <a:prstGeom prst="rect">
            <a:avLst/>
          </a:prstGeom>
        </p:spPr>
      </p:pic>
      <p:pic>
        <p:nvPicPr>
          <p:cNvPr id="32" name="Picture 31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3747" y="3447506"/>
            <a:ext cx="609600" cy="609600"/>
          </a:xfrm>
          <a:prstGeom prst="rect">
            <a:avLst/>
          </a:prstGeom>
        </p:spPr>
      </p:pic>
      <p:sp>
        <p:nvSpPr>
          <p:cNvPr id="34" name="Rectangle 33"/>
          <p:cNvSpPr>
            <a:spLocks/>
          </p:cNvSpPr>
          <p:nvPr/>
        </p:nvSpPr>
        <p:spPr bwMode="auto">
          <a:xfrm>
            <a:off x="3412684" y="2038446"/>
            <a:ext cx="4622363" cy="861774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800" b="0" spc="-150" dirty="0" smtClean="0">
                <a:latin typeface="Arial"/>
                <a:ea typeface="Gill Sans" pitchFamily="-84" charset="0"/>
                <a:cs typeface="Arial"/>
              </a:rPr>
              <a:t>Leader election to decide transaction coordinator</a:t>
            </a:r>
          </a:p>
        </p:txBody>
      </p:sp>
      <p:sp>
        <p:nvSpPr>
          <p:cNvPr id="35" name="Rectangle 34"/>
          <p:cNvSpPr>
            <a:spLocks/>
          </p:cNvSpPr>
          <p:nvPr/>
        </p:nvSpPr>
        <p:spPr bwMode="auto">
          <a:xfrm>
            <a:off x="2816736" y="3261542"/>
            <a:ext cx="847349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400" spc="-150" dirty="0" smtClean="0">
                <a:latin typeface="Arial"/>
                <a:ea typeface="Gill Sans" pitchFamily="-84" charset="0"/>
                <a:cs typeface="Arial"/>
              </a:rPr>
              <a:t>1</a:t>
            </a:r>
            <a:endParaRPr lang="en-US" sz="2400" spc="-150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36" name="Rectangle 35"/>
          <p:cNvSpPr>
            <a:spLocks/>
          </p:cNvSpPr>
          <p:nvPr/>
        </p:nvSpPr>
        <p:spPr bwMode="auto">
          <a:xfrm>
            <a:off x="4640451" y="3261542"/>
            <a:ext cx="847349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400" spc="-150" dirty="0" smtClean="0">
                <a:latin typeface="Arial"/>
                <a:ea typeface="Gill Sans" pitchFamily="-84" charset="0"/>
                <a:cs typeface="Arial"/>
              </a:rPr>
              <a:t>2</a:t>
            </a:r>
            <a:endParaRPr lang="en-US" sz="2400" spc="-150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37" name="Rectangle 36"/>
          <p:cNvSpPr>
            <a:spLocks/>
          </p:cNvSpPr>
          <p:nvPr/>
        </p:nvSpPr>
        <p:spPr bwMode="auto">
          <a:xfrm>
            <a:off x="6388547" y="3261542"/>
            <a:ext cx="847349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400" spc="-150" dirty="0">
                <a:latin typeface="Arial"/>
                <a:ea typeface="Gill Sans" pitchFamily="-84" charset="0"/>
                <a:cs typeface="Arial"/>
              </a:rPr>
              <a:t>3</a:t>
            </a:r>
          </a:p>
        </p:txBody>
      </p:sp>
      <p:sp>
        <p:nvSpPr>
          <p:cNvPr id="19" name="Rectangle 18"/>
          <p:cNvSpPr>
            <a:spLocks/>
          </p:cNvSpPr>
          <p:nvPr/>
        </p:nvSpPr>
        <p:spPr bwMode="auto">
          <a:xfrm>
            <a:off x="3126661" y="3283055"/>
            <a:ext cx="284928" cy="369332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400" spc="-150" dirty="0">
                <a:latin typeface="Arial"/>
                <a:ea typeface="Gill Sans" pitchFamily="-84" charset="0"/>
                <a:cs typeface="Arial"/>
              </a:rPr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145763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2" y="572081"/>
            <a:ext cx="7772400" cy="1166478"/>
          </a:xfrm>
        </p:spPr>
        <p:txBody>
          <a:bodyPr/>
          <a:lstStyle/>
          <a:p>
            <a:r>
              <a:rPr lang="en-US" dirty="0" smtClean="0"/>
              <a:t>Consensus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2" y="1920240"/>
            <a:ext cx="8143027" cy="3653808"/>
          </a:xfrm>
        </p:spPr>
        <p:txBody>
          <a:bodyPr>
            <a:normAutofit/>
          </a:bodyPr>
          <a:lstStyle/>
          <a:p>
            <a:pPr algn="l">
              <a:lnSpc>
                <a:spcPct val="170000"/>
              </a:lnSpc>
            </a:pPr>
            <a:r>
              <a:rPr lang="en-US" sz="2800" dirty="0" smtClean="0"/>
              <a:t>Definition:</a:t>
            </a:r>
          </a:p>
          <a:p>
            <a:pPr marL="971550" lvl="1" indent="-514350">
              <a:lnSpc>
                <a:spcPct val="17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A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general agreement about something </a:t>
            </a:r>
          </a:p>
          <a:p>
            <a:pPr marL="971550" lvl="1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A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n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idea or opinion that is shared by all the people in a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group</a:t>
            </a:r>
          </a:p>
          <a:p>
            <a:pPr marL="457200" indent="-457200" algn="l">
              <a:lnSpc>
                <a:spcPct val="100000"/>
              </a:lnSpc>
              <a:buFont typeface="Arial" charset="0"/>
              <a:buChar char="•"/>
            </a:pPr>
            <a:endParaRPr lang="en-US" sz="2800" dirty="0" smtClean="0"/>
          </a:p>
          <a:p>
            <a:pPr algn="l">
              <a:lnSpc>
                <a:spcPct val="100000"/>
              </a:lnSpc>
            </a:pPr>
            <a:r>
              <a:rPr lang="en-US" sz="2800" dirty="0"/>
              <a:t>Origin: Latin, from </a:t>
            </a:r>
            <a:r>
              <a:rPr lang="en-US" sz="2800" i="1" dirty="0" err="1"/>
              <a:t>consentire</a:t>
            </a:r>
            <a:r>
              <a:rPr lang="en-US" sz="2800" dirty="0"/>
              <a:t>  </a:t>
            </a:r>
          </a:p>
          <a:p>
            <a:pPr marL="457200" indent="-457200" algn="l">
              <a:lnSpc>
                <a:spcPct val="100000"/>
              </a:lnSpc>
              <a:buFont typeface="Arial" charset="0"/>
              <a:buChar char="•"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4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/>
          </p:cNvSpPr>
          <p:nvPr/>
        </p:nvSpPr>
        <p:spPr bwMode="auto">
          <a:xfrm>
            <a:off x="3126661" y="3283055"/>
            <a:ext cx="284928" cy="369332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400" spc="-150" dirty="0">
                <a:latin typeface="Arial"/>
                <a:ea typeface="Gill Sans" pitchFamily="-84" charset="0"/>
                <a:cs typeface="Arial"/>
              </a:rPr>
              <a:t>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Paxos</a:t>
            </a:r>
            <a:r>
              <a:rPr lang="en-US" dirty="0" smtClean="0"/>
              <a:t> in system</a:t>
            </a:r>
            <a:endParaRPr lang="en-US" dirty="0"/>
          </a:p>
        </p:txBody>
      </p:sp>
      <p:pic>
        <p:nvPicPr>
          <p:cNvPr id="23" name="Picture 22" descr="Mac-Book-Black-On-48x48.png"/>
          <p:cNvPicPr>
            <a:picLocks noChangeAspect="1"/>
          </p:cNvPicPr>
          <p:nvPr/>
        </p:nvPicPr>
        <p:blipFill>
          <a:blip r:embed="rId3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809" y="1949986"/>
            <a:ext cx="609600" cy="609600"/>
          </a:xfrm>
          <a:prstGeom prst="rect">
            <a:avLst/>
          </a:prstGeom>
        </p:spPr>
      </p:pic>
      <p:pic>
        <p:nvPicPr>
          <p:cNvPr id="24" name="Picture 23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809" y="3429336"/>
            <a:ext cx="609600" cy="609600"/>
          </a:xfrm>
          <a:prstGeom prst="rect">
            <a:avLst/>
          </a:prstGeom>
        </p:spPr>
      </p:pic>
      <p:pic>
        <p:nvPicPr>
          <p:cNvPr id="25" name="Picture 24" descr="server-48x48.png"/>
          <p:cNvPicPr>
            <a:picLocks noChangeAspect="1"/>
          </p:cNvPicPr>
          <p:nvPr/>
        </p:nvPicPr>
        <p:blipFill>
          <a:blip r:embed="rId4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734" y="4812926"/>
            <a:ext cx="609600" cy="609600"/>
          </a:xfrm>
          <a:prstGeom prst="rect">
            <a:avLst/>
          </a:prstGeom>
        </p:spPr>
      </p:pic>
      <p:pic>
        <p:nvPicPr>
          <p:cNvPr id="26" name="Picture 25" descr="server-48x48.png"/>
          <p:cNvPicPr>
            <a:picLocks noChangeAspect="1"/>
          </p:cNvPicPr>
          <p:nvPr/>
        </p:nvPicPr>
        <p:blipFill>
          <a:blip r:embed="rId4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884" y="4812926"/>
            <a:ext cx="609600" cy="609600"/>
          </a:xfrm>
          <a:prstGeom prst="rect">
            <a:avLst/>
          </a:prstGeom>
        </p:spPr>
      </p:pic>
      <p:cxnSp>
        <p:nvCxnSpPr>
          <p:cNvPr id="27" name="Curved Connector 8"/>
          <p:cNvCxnSpPr/>
          <p:nvPr/>
        </p:nvCxnSpPr>
        <p:spPr>
          <a:xfrm>
            <a:off x="3141409" y="3792501"/>
            <a:ext cx="271275" cy="1000970"/>
          </a:xfrm>
          <a:prstGeom prst="curvedConnector2">
            <a:avLst/>
          </a:prstGeom>
          <a:ln>
            <a:solidFill>
              <a:schemeClr val="dk1">
                <a:alpha val="15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Curved Connector 8"/>
          <p:cNvCxnSpPr/>
          <p:nvPr/>
        </p:nvCxnSpPr>
        <p:spPr>
          <a:xfrm rot="10800000" flipV="1">
            <a:off x="2260535" y="3792501"/>
            <a:ext cx="271275" cy="1000970"/>
          </a:xfrm>
          <a:prstGeom prst="curvedConnector2">
            <a:avLst/>
          </a:prstGeom>
          <a:ln>
            <a:solidFill>
              <a:schemeClr val="dk1">
                <a:alpha val="15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Curved Connector 8"/>
          <p:cNvCxnSpPr/>
          <p:nvPr/>
        </p:nvCxnSpPr>
        <p:spPr>
          <a:xfrm>
            <a:off x="2816736" y="2617951"/>
            <a:ext cx="0" cy="811385"/>
          </a:xfrm>
          <a:prstGeom prst="straightConnector1">
            <a:avLst/>
          </a:prstGeom>
          <a:ln>
            <a:solidFill>
              <a:schemeClr val="dk1">
                <a:alpha val="15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2" name="Picture 31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3747" y="3447506"/>
            <a:ext cx="609600" cy="609600"/>
          </a:xfrm>
          <a:prstGeom prst="rect">
            <a:avLst/>
          </a:prstGeom>
        </p:spPr>
      </p:pic>
      <p:sp>
        <p:nvSpPr>
          <p:cNvPr id="34" name="Rectangle 33"/>
          <p:cNvSpPr>
            <a:spLocks/>
          </p:cNvSpPr>
          <p:nvPr/>
        </p:nvSpPr>
        <p:spPr bwMode="auto">
          <a:xfrm>
            <a:off x="3857494" y="2239254"/>
            <a:ext cx="4622363" cy="43088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800" b="0" spc="-150" dirty="0" smtClean="0">
                <a:latin typeface="Arial"/>
                <a:ea typeface="Gill Sans" pitchFamily="-84" charset="0"/>
                <a:cs typeface="Arial"/>
              </a:rPr>
              <a:t>New leader election protocol</a:t>
            </a:r>
          </a:p>
        </p:txBody>
      </p:sp>
      <p:sp>
        <p:nvSpPr>
          <p:cNvPr id="36" name="Rectangle 35"/>
          <p:cNvSpPr>
            <a:spLocks/>
          </p:cNvSpPr>
          <p:nvPr/>
        </p:nvSpPr>
        <p:spPr bwMode="auto">
          <a:xfrm>
            <a:off x="4640451" y="3261542"/>
            <a:ext cx="847349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400" spc="-150" dirty="0" smtClean="0">
                <a:latin typeface="Arial"/>
                <a:ea typeface="Gill Sans" pitchFamily="-84" charset="0"/>
                <a:cs typeface="Arial"/>
              </a:rPr>
              <a:t>2</a:t>
            </a:r>
            <a:endParaRPr lang="en-US" sz="2400" spc="-150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37" name="Rectangle 36"/>
          <p:cNvSpPr>
            <a:spLocks/>
          </p:cNvSpPr>
          <p:nvPr/>
        </p:nvSpPr>
        <p:spPr bwMode="auto">
          <a:xfrm>
            <a:off x="6388547" y="3261542"/>
            <a:ext cx="847349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400" spc="-150" dirty="0">
                <a:latin typeface="Arial"/>
                <a:ea typeface="Gill Sans" pitchFamily="-84" charset="0"/>
                <a:cs typeface="Arial"/>
              </a:rPr>
              <a:t>3</a:t>
            </a:r>
          </a:p>
        </p:txBody>
      </p:sp>
      <p:sp>
        <p:nvSpPr>
          <p:cNvPr id="20" name="Lightning Bolt 19"/>
          <p:cNvSpPr/>
          <p:nvPr/>
        </p:nvSpPr>
        <p:spPr>
          <a:xfrm rot="1172955">
            <a:off x="3531484" y="3043965"/>
            <a:ext cx="507236" cy="1270544"/>
          </a:xfrm>
          <a:prstGeom prst="lightningBolt">
            <a:avLst/>
          </a:prstGeom>
          <a:solidFill>
            <a:srgbClr val="FF0000"/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2" name="Rectangle 21"/>
          <p:cNvSpPr>
            <a:spLocks/>
          </p:cNvSpPr>
          <p:nvPr/>
        </p:nvSpPr>
        <p:spPr bwMode="auto">
          <a:xfrm>
            <a:off x="3857494" y="4619027"/>
            <a:ext cx="4622363" cy="43088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800" b="0" spc="-150" dirty="0" smtClean="0">
                <a:solidFill>
                  <a:srgbClr val="FF0000"/>
                </a:solidFill>
                <a:latin typeface="Arial"/>
                <a:ea typeface="Gill Sans" pitchFamily="-84" charset="0"/>
                <a:cs typeface="Arial"/>
              </a:rPr>
              <a:t>Still have split-brain scenario!</a:t>
            </a:r>
          </a:p>
        </p:txBody>
      </p:sp>
      <p:sp>
        <p:nvSpPr>
          <p:cNvPr id="33" name="Rectangle 32"/>
          <p:cNvSpPr>
            <a:spLocks/>
          </p:cNvSpPr>
          <p:nvPr/>
        </p:nvSpPr>
        <p:spPr bwMode="auto">
          <a:xfrm>
            <a:off x="4795949" y="3268307"/>
            <a:ext cx="915495" cy="369332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400" spc="-150" smtClean="0">
                <a:latin typeface="Arial"/>
                <a:ea typeface="Gill Sans" pitchFamily="-84" charset="0"/>
                <a:cs typeface="Arial"/>
              </a:rPr>
              <a:t>L </a:t>
            </a:r>
            <a:r>
              <a:rPr lang="en-US" sz="2400" spc="-150" baseline="-25000" smtClean="0">
                <a:latin typeface="Arial"/>
                <a:ea typeface="Gill Sans" pitchFamily="-84" charset="0"/>
                <a:cs typeface="Arial"/>
              </a:rPr>
              <a:t>new</a:t>
            </a:r>
            <a:endParaRPr lang="en-US" sz="2400" spc="-150" baseline="-25000" dirty="0">
              <a:latin typeface="Arial"/>
              <a:ea typeface="Gill Sans" pitchFamily="-84" charset="0"/>
              <a:cs typeface="Arial"/>
            </a:endParaRPr>
          </a:p>
        </p:txBody>
      </p:sp>
      <p:pic>
        <p:nvPicPr>
          <p:cNvPr id="38" name="Picture 37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7778" y="342933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484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20" grpId="0" animBg="1"/>
      <p:bldP spid="22" grpId="0"/>
      <p:bldP spid="3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9803" y="3989230"/>
            <a:ext cx="8793805" cy="253447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Tells mythical story of Greek island of </a:t>
            </a:r>
            <a:r>
              <a:rPr lang="en-US" sz="2400" dirty="0" err="1" smtClean="0"/>
              <a:t>Paxos</a:t>
            </a:r>
            <a:r>
              <a:rPr lang="en-US" sz="2400" dirty="0" smtClean="0"/>
              <a:t> with “</a:t>
            </a:r>
            <a:r>
              <a:rPr lang="en-US" sz="2400" dirty="0"/>
              <a:t>legislators” and </a:t>
            </a:r>
            <a:r>
              <a:rPr lang="en-US" sz="2400" dirty="0" smtClean="0"/>
              <a:t>“</a:t>
            </a:r>
            <a:r>
              <a:rPr lang="en-US" sz="2400" dirty="0"/>
              <a:t>current law” </a:t>
            </a:r>
            <a:r>
              <a:rPr lang="en-US" sz="2400" dirty="0" smtClean="0"/>
              <a:t>passed through </a:t>
            </a:r>
            <a:r>
              <a:rPr lang="en-US" sz="2400" dirty="0"/>
              <a:t>parliamentary voting </a:t>
            </a:r>
            <a:r>
              <a:rPr lang="en-US" sz="2400" dirty="0" smtClean="0"/>
              <a:t>protocol</a:t>
            </a:r>
            <a:endParaRPr lang="en-US" sz="2400" dirty="0"/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dirty="0"/>
              <a:t>M</a:t>
            </a:r>
            <a:r>
              <a:rPr lang="en-US" sz="2400" dirty="0" smtClean="0"/>
              <a:t>isunderstood paper:  submitted 1990, published 1998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dirty="0" err="1" smtClean="0"/>
              <a:t>Lamport</a:t>
            </a:r>
            <a:r>
              <a:rPr lang="en-US" sz="2400" dirty="0" smtClean="0"/>
              <a:t> won the Turing Award in 2013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pic>
        <p:nvPicPr>
          <p:cNvPr id="5" name="Content Placeholder 6"/>
          <p:cNvPicPr>
            <a:picLocks noChangeAspect="1"/>
          </p:cNvPicPr>
          <p:nvPr/>
        </p:nvPicPr>
        <p:blipFill rotWithShape="1">
          <a:blip r:embed="rId2"/>
          <a:srcRect b="18944"/>
          <a:stretch/>
        </p:blipFill>
        <p:spPr bwMode="auto">
          <a:xfrm>
            <a:off x="3489220" y="187095"/>
            <a:ext cx="5143500" cy="3500002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762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7400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Paxos</a:t>
            </a:r>
            <a:r>
              <a:rPr lang="en-US" dirty="0" smtClean="0"/>
              <a:t> story…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502920" y="1775354"/>
            <a:ext cx="8138160" cy="3076866"/>
          </a:xfrm>
          <a:prstGeom prst="roundRect">
            <a:avLst>
              <a:gd name="adj" fmla="val 4973"/>
            </a:avLst>
          </a:prstGeom>
          <a:solidFill>
            <a:schemeClr val="bg2"/>
          </a:solidFill>
          <a:ln w="25400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76200" dist="38100" dir="5400000" rotWithShape="0">
              <a:schemeClr val="tx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82880" indent="0">
              <a:spcBef>
                <a:spcPts val="800"/>
              </a:spcBef>
              <a:buNone/>
            </a:pPr>
            <a:r>
              <a:rPr lang="en-US" sz="2400" dirty="0"/>
              <a:t>As </a:t>
            </a:r>
            <a:r>
              <a:rPr lang="en-US" sz="2400" dirty="0" err="1"/>
              <a:t>Paxos</a:t>
            </a:r>
            <a:r>
              <a:rPr lang="en-US" sz="2400" dirty="0"/>
              <a:t> prospered, legislators became very busy. </a:t>
            </a:r>
            <a:endParaRPr lang="en-US" sz="2400" dirty="0" smtClean="0"/>
          </a:p>
          <a:p>
            <a:pPr marL="182880" indent="0">
              <a:spcBef>
                <a:spcPts val="800"/>
              </a:spcBef>
              <a:buNone/>
            </a:pPr>
            <a:r>
              <a:rPr lang="en-US" sz="2400" dirty="0" smtClean="0"/>
              <a:t>Parliament </a:t>
            </a:r>
            <a:r>
              <a:rPr lang="en-US" sz="2400" dirty="0"/>
              <a:t>could no longer handle all details of government, so a bureaucracy was established. </a:t>
            </a:r>
            <a:endParaRPr lang="en-US" sz="2400" dirty="0" smtClean="0"/>
          </a:p>
          <a:p>
            <a:pPr marL="182880" indent="0">
              <a:spcBef>
                <a:spcPts val="800"/>
              </a:spcBef>
              <a:buNone/>
            </a:pPr>
            <a:r>
              <a:rPr lang="en-US" sz="2400" dirty="0" smtClean="0"/>
              <a:t>Instead </a:t>
            </a:r>
            <a:r>
              <a:rPr lang="en-US" sz="2400" dirty="0"/>
              <a:t>of passing a decree to declare whether each lot of cheese was fit for sale, Parliament passed a decree appointing a cheese inspector to make those decisions. </a:t>
            </a:r>
          </a:p>
        </p:txBody>
      </p:sp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1598318" y="5235674"/>
            <a:ext cx="5947365" cy="1312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dirty="0" smtClean="0"/>
              <a:t>Cheese inspector ≈ leader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dirty="0" smtClean="0"/>
              <a:t>using quorum-based voting protocol  </a:t>
            </a:r>
            <a:endParaRPr lang="en-US" sz="2800" b="0" dirty="0"/>
          </a:p>
        </p:txBody>
      </p:sp>
    </p:spTree>
    <p:extLst>
      <p:ext uri="{BB962C8B-B14F-4D97-AF65-F5344CB8AC3E}">
        <p14:creationId xmlns:p14="http://schemas.microsoft.com/office/powerpoint/2010/main" val="1051318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Paxos</a:t>
            </a:r>
            <a:r>
              <a:rPr lang="en-US" dirty="0" smtClean="0"/>
              <a:t> story…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502920" y="1445346"/>
            <a:ext cx="8138160" cy="4527750"/>
          </a:xfrm>
          <a:prstGeom prst="roundRect">
            <a:avLst>
              <a:gd name="adj" fmla="val 4973"/>
            </a:avLst>
          </a:prstGeom>
          <a:solidFill>
            <a:schemeClr val="bg2"/>
          </a:solidFill>
          <a:ln w="25400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76200" dist="38100" dir="5400000" rotWithShape="0">
              <a:schemeClr val="tx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82880" indent="0">
              <a:spcBef>
                <a:spcPts val="800"/>
              </a:spcBef>
              <a:buNone/>
            </a:pPr>
            <a:r>
              <a:rPr lang="en-US" sz="2200" dirty="0" smtClean="0"/>
              <a:t>Parliament </a:t>
            </a:r>
            <a:r>
              <a:rPr lang="en-US" sz="2200" dirty="0"/>
              <a:t>passed a decree making </a:t>
            </a:r>
            <a:r>
              <a:rPr lang="en-US" sz="2200" dirty="0" smtClean="0"/>
              <a:t>∆̆</a:t>
            </a:r>
            <a:r>
              <a:rPr lang="en-US" sz="2200" dirty="0" err="1"/>
              <a:t>ικστρ</a:t>
            </a:r>
            <a:r>
              <a:rPr lang="en-US" sz="2200" dirty="0"/>
              <a:t>α the first cheese inspector. </a:t>
            </a:r>
            <a:r>
              <a:rPr lang="en-US" sz="2200" dirty="0" smtClean="0"/>
              <a:t>After </a:t>
            </a:r>
            <a:r>
              <a:rPr lang="en-US" sz="2200" dirty="0"/>
              <a:t>some months, merchants complained that </a:t>
            </a:r>
            <a:r>
              <a:rPr lang="en-US" sz="2200" dirty="0" smtClean="0"/>
              <a:t>∆̆</a:t>
            </a:r>
            <a:r>
              <a:rPr lang="en-US" sz="2200" dirty="0" err="1"/>
              <a:t>ικστρ</a:t>
            </a:r>
            <a:r>
              <a:rPr lang="en-US" sz="2200" dirty="0"/>
              <a:t>α was too strict and was rejecting perfectly good cheese. </a:t>
            </a:r>
            <a:endParaRPr lang="en-US" sz="2200" dirty="0" smtClean="0"/>
          </a:p>
          <a:p>
            <a:pPr marL="182880" indent="0">
              <a:spcBef>
                <a:spcPts val="800"/>
              </a:spcBef>
              <a:buNone/>
            </a:pPr>
            <a:r>
              <a:rPr lang="en-US" sz="2200" dirty="0" smtClean="0"/>
              <a:t>Parliament </a:t>
            </a:r>
            <a:r>
              <a:rPr lang="en-US" sz="2200" dirty="0"/>
              <a:t>then replaced him by passing the </a:t>
            </a:r>
            <a:r>
              <a:rPr lang="en-US" sz="2200" dirty="0" smtClean="0"/>
              <a:t>decree</a:t>
            </a:r>
            <a:endParaRPr lang="en-US" sz="2200" dirty="0"/>
          </a:p>
          <a:p>
            <a:pPr marL="182880" indent="0">
              <a:spcBef>
                <a:spcPts val="800"/>
              </a:spcBef>
              <a:buNone/>
            </a:pPr>
            <a:r>
              <a:rPr lang="en-US" sz="2200" dirty="0" smtClean="0"/>
              <a:t>		1375</a:t>
            </a:r>
            <a:r>
              <a:rPr lang="en-US" sz="2200" dirty="0"/>
              <a:t>: </a:t>
            </a:r>
            <a:r>
              <a:rPr lang="en-US" sz="2200" dirty="0" err="1"/>
              <a:t>Γωυδ</a:t>
            </a:r>
            <a:r>
              <a:rPr lang="en-US" sz="2200" dirty="0"/>
              <a:t>α is the new cheese </a:t>
            </a:r>
            <a:r>
              <a:rPr lang="en-US" sz="2200" dirty="0" smtClean="0"/>
              <a:t>inspector</a:t>
            </a:r>
            <a:endParaRPr lang="en-US" sz="2200" dirty="0"/>
          </a:p>
          <a:p>
            <a:pPr marL="182880" indent="0">
              <a:spcBef>
                <a:spcPts val="800"/>
              </a:spcBef>
              <a:buNone/>
            </a:pPr>
            <a:r>
              <a:rPr lang="en-US" sz="2200" dirty="0" smtClean="0"/>
              <a:t>But ∆̆</a:t>
            </a:r>
            <a:r>
              <a:rPr lang="en-US" sz="2200" dirty="0" err="1"/>
              <a:t>ικστρ</a:t>
            </a:r>
            <a:r>
              <a:rPr lang="en-US" sz="2200" dirty="0"/>
              <a:t>α did not pay close attention to what Parliament did, so he did not learn of this decree right away. </a:t>
            </a:r>
            <a:endParaRPr lang="en-US" sz="2200" dirty="0" smtClean="0"/>
          </a:p>
          <a:p>
            <a:pPr marL="182880" indent="0">
              <a:spcBef>
                <a:spcPts val="800"/>
              </a:spcBef>
              <a:buNone/>
            </a:pPr>
            <a:r>
              <a:rPr lang="en-US" sz="2200" dirty="0" smtClean="0"/>
              <a:t>There </a:t>
            </a:r>
            <a:r>
              <a:rPr lang="en-US" sz="2200" dirty="0"/>
              <a:t>was a period of confusion in the cheese market when both </a:t>
            </a:r>
            <a:r>
              <a:rPr lang="en-US" sz="2200" dirty="0" smtClean="0"/>
              <a:t>∆</a:t>
            </a:r>
            <a:r>
              <a:rPr lang="en-US" sz="2200" dirty="0" err="1" smtClean="0"/>
              <a:t>ῐκστρ</a:t>
            </a:r>
            <a:r>
              <a:rPr lang="en-US" sz="2200" dirty="0" smtClean="0"/>
              <a:t>α </a:t>
            </a:r>
            <a:r>
              <a:rPr lang="en-US" sz="2200" dirty="0"/>
              <a:t>and </a:t>
            </a:r>
            <a:r>
              <a:rPr lang="en-US" sz="2200" dirty="0" err="1"/>
              <a:t>Γωυδ</a:t>
            </a:r>
            <a:r>
              <a:rPr lang="en-US" sz="2200" dirty="0"/>
              <a:t>α were inspecting cheese and making conflicting decisions. </a:t>
            </a:r>
          </a:p>
        </p:txBody>
      </p:sp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1598318" y="6120580"/>
            <a:ext cx="5947365" cy="589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dirty="0" smtClean="0"/>
              <a:t>Split-brain!</a:t>
            </a:r>
          </a:p>
        </p:txBody>
      </p:sp>
    </p:spTree>
    <p:extLst>
      <p:ext uri="{BB962C8B-B14F-4D97-AF65-F5344CB8AC3E}">
        <p14:creationId xmlns:p14="http://schemas.microsoft.com/office/powerpoint/2010/main" val="503310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Paxos</a:t>
            </a:r>
            <a:r>
              <a:rPr lang="en-US" dirty="0" smtClean="0"/>
              <a:t> story…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502920" y="1563329"/>
            <a:ext cx="8138160" cy="3908323"/>
          </a:xfrm>
          <a:prstGeom prst="roundRect">
            <a:avLst>
              <a:gd name="adj" fmla="val 4973"/>
            </a:avLst>
          </a:prstGeom>
          <a:solidFill>
            <a:schemeClr val="bg2"/>
          </a:solidFill>
          <a:ln w="25400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76200" dist="38100" dir="5400000" rotWithShape="0">
              <a:schemeClr val="tx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82880" indent="0">
              <a:spcBef>
                <a:spcPts val="800"/>
              </a:spcBef>
              <a:buNone/>
            </a:pPr>
            <a:r>
              <a:rPr lang="en-US" sz="2400" dirty="0"/>
              <a:t>To prevent such confusion, the </a:t>
            </a:r>
            <a:r>
              <a:rPr lang="en-US" sz="2400" dirty="0" err="1"/>
              <a:t>Paxons</a:t>
            </a:r>
            <a:r>
              <a:rPr lang="en-US" sz="2400" dirty="0"/>
              <a:t> had to guarantee that a position could be held by at most one bureaucrat at any time. </a:t>
            </a:r>
            <a:endParaRPr lang="en-US" sz="2400" dirty="0" smtClean="0"/>
          </a:p>
          <a:p>
            <a:pPr marL="182880" indent="0">
              <a:spcBef>
                <a:spcPts val="800"/>
              </a:spcBef>
              <a:buNone/>
            </a:pPr>
            <a:r>
              <a:rPr lang="en-US" sz="2400" dirty="0" smtClean="0"/>
              <a:t>To </a:t>
            </a:r>
            <a:r>
              <a:rPr lang="en-US" sz="2400" dirty="0"/>
              <a:t>do this, a president included as part of each decree the time and date when it was proposed. </a:t>
            </a:r>
            <a:endParaRPr lang="en-US" sz="2400" dirty="0" smtClean="0"/>
          </a:p>
          <a:p>
            <a:pPr marL="182880" indent="0">
              <a:spcBef>
                <a:spcPts val="800"/>
              </a:spcBef>
              <a:buNone/>
            </a:pPr>
            <a:r>
              <a:rPr lang="en-US" sz="2400" dirty="0" smtClean="0"/>
              <a:t>A </a:t>
            </a:r>
            <a:r>
              <a:rPr lang="en-US" sz="2400" dirty="0"/>
              <a:t>decree making </a:t>
            </a:r>
            <a:r>
              <a:rPr lang="en-US" sz="2400" dirty="0" smtClean="0"/>
              <a:t>∆</a:t>
            </a:r>
            <a:r>
              <a:rPr lang="en-US" sz="2400" dirty="0" err="1" smtClean="0"/>
              <a:t>ῐκστρ</a:t>
            </a:r>
            <a:r>
              <a:rPr lang="en-US" sz="2400" dirty="0" smtClean="0"/>
              <a:t>α the </a:t>
            </a:r>
            <a:r>
              <a:rPr lang="en-US" sz="2400" dirty="0"/>
              <a:t>cheese inspector might read </a:t>
            </a:r>
          </a:p>
          <a:p>
            <a:pPr marL="582930" lvl="1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2716</a:t>
            </a:r>
            <a:r>
              <a:rPr lang="en-US" sz="2400" dirty="0">
                <a:solidFill>
                  <a:schemeClr val="tx1"/>
                </a:solidFill>
              </a:rPr>
              <a:t>: 8:30 15 Jan </a:t>
            </a:r>
            <a:r>
              <a:rPr lang="en-US" sz="2400" dirty="0" smtClean="0">
                <a:solidFill>
                  <a:schemeClr val="tx1"/>
                </a:solidFill>
              </a:rPr>
              <a:t>72 – ∆</a:t>
            </a:r>
            <a:r>
              <a:rPr lang="en-US" sz="2400" dirty="0" err="1">
                <a:solidFill>
                  <a:schemeClr val="tx1"/>
                </a:solidFill>
              </a:rPr>
              <a:t>ῐκστρ</a:t>
            </a:r>
            <a:r>
              <a:rPr lang="en-US" sz="2400" dirty="0">
                <a:solidFill>
                  <a:schemeClr val="tx1"/>
                </a:solidFill>
              </a:rPr>
              <a:t>α </a:t>
            </a:r>
            <a:r>
              <a:rPr lang="en-US" sz="2400" dirty="0" smtClean="0">
                <a:solidFill>
                  <a:schemeClr val="tx1"/>
                </a:solidFill>
              </a:rPr>
              <a:t>is </a:t>
            </a:r>
            <a:r>
              <a:rPr lang="en-US" sz="2400" dirty="0">
                <a:solidFill>
                  <a:schemeClr val="tx1"/>
                </a:solidFill>
              </a:rPr>
              <a:t>cheese inspector for 3 months. </a:t>
            </a:r>
          </a:p>
        </p:txBody>
      </p:sp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1598318" y="5892974"/>
            <a:ext cx="5947365" cy="906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dirty="0" smtClean="0"/>
              <a:t>Leader gets a lease!</a:t>
            </a:r>
            <a:endParaRPr lang="en-US" sz="2800" b="0" dirty="0"/>
          </a:p>
        </p:txBody>
      </p:sp>
    </p:spTree>
    <p:extLst>
      <p:ext uri="{BB962C8B-B14F-4D97-AF65-F5344CB8AC3E}">
        <p14:creationId xmlns:p14="http://schemas.microsoft.com/office/powerpoint/2010/main" val="720203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Paxos</a:t>
            </a:r>
            <a:r>
              <a:rPr lang="en-US" dirty="0" smtClean="0"/>
              <a:t> story…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502920" y="1563624"/>
            <a:ext cx="8138160" cy="3451119"/>
          </a:xfrm>
          <a:prstGeom prst="roundRect">
            <a:avLst>
              <a:gd name="adj" fmla="val 4973"/>
            </a:avLst>
          </a:prstGeom>
          <a:solidFill>
            <a:schemeClr val="bg2"/>
          </a:solidFill>
          <a:ln w="25400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76200" dist="38100" dir="5400000" rotWithShape="0">
              <a:schemeClr val="tx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82880" indent="0">
              <a:spcBef>
                <a:spcPts val="800"/>
              </a:spcBef>
              <a:buNone/>
            </a:pPr>
            <a:r>
              <a:rPr lang="en-US" sz="2400" dirty="0"/>
              <a:t>A bureaucrat needed to tell time to determine if he currently held a post. </a:t>
            </a:r>
            <a:r>
              <a:rPr lang="en-US" sz="2400" dirty="0" smtClean="0"/>
              <a:t>Mechanical </a:t>
            </a:r>
            <a:r>
              <a:rPr lang="en-US" sz="2400" dirty="0"/>
              <a:t>clocks were unknown on </a:t>
            </a:r>
            <a:r>
              <a:rPr lang="en-US" sz="2400" dirty="0" err="1"/>
              <a:t>Paxos</a:t>
            </a:r>
            <a:r>
              <a:rPr lang="en-US" sz="2400" dirty="0"/>
              <a:t>, but </a:t>
            </a:r>
            <a:r>
              <a:rPr lang="en-US" sz="2400" dirty="0" err="1"/>
              <a:t>Paxons</a:t>
            </a:r>
            <a:r>
              <a:rPr lang="en-US" sz="2400" dirty="0"/>
              <a:t> could tell time accurately to within 15 minutes by the position of the sun or the stars. </a:t>
            </a:r>
            <a:endParaRPr lang="en-US" sz="2400" dirty="0" smtClean="0"/>
          </a:p>
          <a:p>
            <a:pPr marL="182880" indent="0">
              <a:spcBef>
                <a:spcPts val="800"/>
              </a:spcBef>
              <a:buNone/>
            </a:pPr>
            <a:r>
              <a:rPr lang="en-US" sz="2400" dirty="0" smtClean="0"/>
              <a:t>If </a:t>
            </a:r>
            <a:r>
              <a:rPr lang="en-US" sz="2400" dirty="0"/>
              <a:t>∆̆</a:t>
            </a:r>
            <a:r>
              <a:rPr lang="en-US" sz="2400" dirty="0" err="1"/>
              <a:t>ικστρ</a:t>
            </a:r>
            <a:r>
              <a:rPr lang="en-US" sz="2400" dirty="0"/>
              <a:t>α’s term began at 8:30, he would not start inspecting cheese until his celestial observations indicated that it was 8:45. </a:t>
            </a:r>
          </a:p>
        </p:txBody>
      </p:sp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1050619" y="5368905"/>
            <a:ext cx="7042762" cy="1169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dirty="0" smtClean="0"/>
              <a:t>Handle clock skew: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0" dirty="0" smtClean="0"/>
              <a:t>Lease doesn’t end until expiry + max skew</a:t>
            </a:r>
          </a:p>
        </p:txBody>
      </p:sp>
    </p:spTree>
    <p:extLst>
      <p:ext uri="{BB962C8B-B14F-4D97-AF65-F5344CB8AC3E}">
        <p14:creationId xmlns:p14="http://schemas.microsoft.com/office/powerpoint/2010/main" val="1542470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/>
          </p:cNvSpPr>
          <p:nvPr/>
        </p:nvSpPr>
        <p:spPr bwMode="auto">
          <a:xfrm>
            <a:off x="3126661" y="3283055"/>
            <a:ext cx="284928" cy="369332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400" spc="-150" dirty="0">
                <a:latin typeface="Arial"/>
                <a:ea typeface="Gill Sans" pitchFamily="-84" charset="0"/>
                <a:cs typeface="Arial"/>
              </a:rPr>
              <a:t>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Split Brain</a:t>
            </a:r>
            <a:endParaRPr lang="en-US" dirty="0"/>
          </a:p>
        </p:txBody>
      </p:sp>
      <p:pic>
        <p:nvPicPr>
          <p:cNvPr id="23" name="Picture 22" descr="Mac-Book-Black-On-48x48.png"/>
          <p:cNvPicPr>
            <a:picLocks noChangeAspect="1"/>
          </p:cNvPicPr>
          <p:nvPr/>
        </p:nvPicPr>
        <p:blipFill>
          <a:blip r:embed="rId3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809" y="1949986"/>
            <a:ext cx="609600" cy="609600"/>
          </a:xfrm>
          <a:prstGeom prst="rect">
            <a:avLst/>
          </a:prstGeom>
        </p:spPr>
      </p:pic>
      <p:pic>
        <p:nvPicPr>
          <p:cNvPr id="24" name="Picture 23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809" y="3429336"/>
            <a:ext cx="609600" cy="609600"/>
          </a:xfrm>
          <a:prstGeom prst="rect">
            <a:avLst/>
          </a:prstGeom>
        </p:spPr>
      </p:pic>
      <p:pic>
        <p:nvPicPr>
          <p:cNvPr id="25" name="Picture 24" descr="server-48x48.png"/>
          <p:cNvPicPr>
            <a:picLocks noChangeAspect="1"/>
          </p:cNvPicPr>
          <p:nvPr/>
        </p:nvPicPr>
        <p:blipFill>
          <a:blip r:embed="rId4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734" y="4812926"/>
            <a:ext cx="609600" cy="609600"/>
          </a:xfrm>
          <a:prstGeom prst="rect">
            <a:avLst/>
          </a:prstGeom>
        </p:spPr>
      </p:pic>
      <p:pic>
        <p:nvPicPr>
          <p:cNvPr id="26" name="Picture 25" descr="server-48x48.png"/>
          <p:cNvPicPr>
            <a:picLocks noChangeAspect="1"/>
          </p:cNvPicPr>
          <p:nvPr/>
        </p:nvPicPr>
        <p:blipFill>
          <a:blip r:embed="rId4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884" y="4812926"/>
            <a:ext cx="609600" cy="609600"/>
          </a:xfrm>
          <a:prstGeom prst="rect">
            <a:avLst/>
          </a:prstGeom>
        </p:spPr>
      </p:pic>
      <p:cxnSp>
        <p:nvCxnSpPr>
          <p:cNvPr id="27" name="Curved Connector 8"/>
          <p:cNvCxnSpPr/>
          <p:nvPr/>
        </p:nvCxnSpPr>
        <p:spPr>
          <a:xfrm>
            <a:off x="3141409" y="3792501"/>
            <a:ext cx="271275" cy="1000970"/>
          </a:xfrm>
          <a:prstGeom prst="curvedConnector2">
            <a:avLst/>
          </a:prstGeom>
          <a:ln>
            <a:solidFill>
              <a:schemeClr val="dk1">
                <a:alpha val="15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Curved Connector 8"/>
          <p:cNvCxnSpPr/>
          <p:nvPr/>
        </p:nvCxnSpPr>
        <p:spPr>
          <a:xfrm rot="10800000" flipV="1">
            <a:off x="2260535" y="3792501"/>
            <a:ext cx="271275" cy="1000970"/>
          </a:xfrm>
          <a:prstGeom prst="curvedConnector2">
            <a:avLst/>
          </a:prstGeom>
          <a:ln>
            <a:solidFill>
              <a:schemeClr val="dk1">
                <a:alpha val="15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Curved Connector 8"/>
          <p:cNvCxnSpPr/>
          <p:nvPr/>
        </p:nvCxnSpPr>
        <p:spPr>
          <a:xfrm>
            <a:off x="2816736" y="2617951"/>
            <a:ext cx="0" cy="811385"/>
          </a:xfrm>
          <a:prstGeom prst="straightConnector1">
            <a:avLst/>
          </a:prstGeom>
          <a:ln>
            <a:solidFill>
              <a:schemeClr val="dk1">
                <a:alpha val="15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2" name="Picture 31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3747" y="3447506"/>
            <a:ext cx="609600" cy="609600"/>
          </a:xfrm>
          <a:prstGeom prst="rect">
            <a:avLst/>
          </a:prstGeom>
        </p:spPr>
      </p:pic>
      <p:sp>
        <p:nvSpPr>
          <p:cNvPr id="34" name="Rectangle 33"/>
          <p:cNvSpPr>
            <a:spLocks/>
          </p:cNvSpPr>
          <p:nvPr/>
        </p:nvSpPr>
        <p:spPr bwMode="auto">
          <a:xfrm>
            <a:off x="3857494" y="2239254"/>
            <a:ext cx="4622363" cy="43088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800" b="0" spc="-150" dirty="0" smtClean="0">
                <a:latin typeface="Arial"/>
                <a:ea typeface="Gill Sans" pitchFamily="-84" charset="0"/>
                <a:cs typeface="Arial"/>
              </a:rPr>
              <a:t>New leader election protocol</a:t>
            </a:r>
          </a:p>
        </p:txBody>
      </p:sp>
      <p:sp>
        <p:nvSpPr>
          <p:cNvPr id="36" name="Rectangle 35"/>
          <p:cNvSpPr>
            <a:spLocks/>
          </p:cNvSpPr>
          <p:nvPr/>
        </p:nvSpPr>
        <p:spPr bwMode="auto">
          <a:xfrm>
            <a:off x="4640451" y="3261542"/>
            <a:ext cx="847349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400" spc="-150" dirty="0" smtClean="0">
                <a:latin typeface="Arial"/>
                <a:ea typeface="Gill Sans" pitchFamily="-84" charset="0"/>
                <a:cs typeface="Arial"/>
              </a:rPr>
              <a:t>2</a:t>
            </a:r>
            <a:endParaRPr lang="en-US" sz="2400" spc="-150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37" name="Rectangle 36"/>
          <p:cNvSpPr>
            <a:spLocks/>
          </p:cNvSpPr>
          <p:nvPr/>
        </p:nvSpPr>
        <p:spPr bwMode="auto">
          <a:xfrm>
            <a:off x="6388547" y="3261542"/>
            <a:ext cx="847349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400" spc="-150" dirty="0">
                <a:latin typeface="Arial"/>
                <a:ea typeface="Gill Sans" pitchFamily="-84" charset="0"/>
                <a:cs typeface="Arial"/>
              </a:rPr>
              <a:t>3</a:t>
            </a:r>
          </a:p>
        </p:txBody>
      </p:sp>
      <p:sp>
        <p:nvSpPr>
          <p:cNvPr id="20" name="Lightning Bolt 19"/>
          <p:cNvSpPr/>
          <p:nvPr/>
        </p:nvSpPr>
        <p:spPr>
          <a:xfrm rot="1172955">
            <a:off x="3531484" y="3043965"/>
            <a:ext cx="507236" cy="1270544"/>
          </a:xfrm>
          <a:prstGeom prst="lightningBolt">
            <a:avLst/>
          </a:prstGeom>
          <a:solidFill>
            <a:srgbClr val="FF0000"/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1" name="Rectangle 20"/>
          <p:cNvSpPr>
            <a:spLocks/>
          </p:cNvSpPr>
          <p:nvPr/>
        </p:nvSpPr>
        <p:spPr bwMode="auto">
          <a:xfrm>
            <a:off x="4795949" y="3268307"/>
            <a:ext cx="915495" cy="369332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400" spc="-150" smtClean="0">
                <a:latin typeface="Arial"/>
                <a:ea typeface="Gill Sans" pitchFamily="-84" charset="0"/>
                <a:cs typeface="Arial"/>
              </a:rPr>
              <a:t>L </a:t>
            </a:r>
            <a:r>
              <a:rPr lang="en-US" sz="2400" spc="-150" baseline="-25000" smtClean="0">
                <a:latin typeface="Arial"/>
                <a:ea typeface="Gill Sans" pitchFamily="-84" charset="0"/>
                <a:cs typeface="Arial"/>
              </a:rPr>
              <a:t>new</a:t>
            </a:r>
            <a:endParaRPr lang="en-US" sz="2400" spc="-150" baseline="-25000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22" name="Rectangle 21"/>
          <p:cNvSpPr>
            <a:spLocks/>
          </p:cNvSpPr>
          <p:nvPr/>
        </p:nvSpPr>
        <p:spPr bwMode="auto">
          <a:xfrm>
            <a:off x="3519756" y="4504326"/>
            <a:ext cx="5297838" cy="1836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800" b="0" u="sng" spc="-150" dirty="0" smtClean="0">
                <a:solidFill>
                  <a:srgbClr val="FF0000"/>
                </a:solidFill>
                <a:latin typeface="Arial"/>
                <a:ea typeface="Gill Sans" pitchFamily="-84" charset="0"/>
                <a:cs typeface="Arial"/>
              </a:rPr>
              <a:t>Solution</a:t>
            </a:r>
          </a:p>
          <a:p>
            <a:pPr lvl="1" algn="l">
              <a:spcBef>
                <a:spcPts val="400"/>
              </a:spcBef>
              <a:spcAft>
                <a:spcPts val="400"/>
              </a:spcAft>
            </a:pPr>
            <a:r>
              <a:rPr lang="en-US" sz="2600" b="0" spc="-150" dirty="0" smtClean="0">
                <a:latin typeface="Arial"/>
                <a:ea typeface="Gill Sans" pitchFamily="-84" charset="0"/>
                <a:cs typeface="Arial"/>
              </a:rPr>
              <a:t>If L isn’t part </a:t>
            </a:r>
            <a:r>
              <a:rPr lang="en-US" sz="2600" b="0" spc="-150" dirty="0">
                <a:latin typeface="Arial"/>
                <a:ea typeface="Gill Sans" pitchFamily="-84" charset="0"/>
                <a:cs typeface="Arial"/>
              </a:rPr>
              <a:t>of majority electing L </a:t>
            </a:r>
            <a:r>
              <a:rPr lang="en-US" sz="2600" b="0" spc="-150" baseline="-25000" dirty="0" smtClean="0">
                <a:latin typeface="Arial"/>
                <a:ea typeface="Gill Sans" pitchFamily="-84" charset="0"/>
                <a:cs typeface="Arial"/>
              </a:rPr>
              <a:t>new</a:t>
            </a:r>
            <a:r>
              <a:rPr lang="en-US" sz="2600" b="0" spc="-150" dirty="0">
                <a:latin typeface="Arial"/>
                <a:ea typeface="Gill Sans" pitchFamily="-84" charset="0"/>
                <a:cs typeface="Arial"/>
              </a:rPr>
              <a:t> </a:t>
            </a:r>
            <a:r>
              <a:rPr lang="en-US" sz="2600" b="0" spc="-150" dirty="0" smtClean="0">
                <a:latin typeface="Arial"/>
                <a:ea typeface="Gill Sans" pitchFamily="-84" charset="0"/>
                <a:cs typeface="Arial"/>
              </a:rPr>
              <a:t> </a:t>
            </a:r>
          </a:p>
          <a:p>
            <a:pPr lvl="2" algn="l">
              <a:spcBef>
                <a:spcPts val="400"/>
              </a:spcBef>
              <a:spcAft>
                <a:spcPts val="400"/>
              </a:spcAft>
            </a:pPr>
            <a:r>
              <a:rPr lang="en-US" sz="2600" b="0" spc="-150" dirty="0" smtClean="0">
                <a:latin typeface="Arial"/>
                <a:ea typeface="Gill Sans" pitchFamily="-84" charset="0"/>
                <a:cs typeface="Arial"/>
              </a:rPr>
              <a:t>L </a:t>
            </a:r>
            <a:r>
              <a:rPr lang="en-US" sz="2600" b="0" spc="-150" baseline="-25000" dirty="0" smtClean="0">
                <a:latin typeface="Arial"/>
                <a:ea typeface="Gill Sans" pitchFamily="-84" charset="0"/>
                <a:cs typeface="Arial"/>
              </a:rPr>
              <a:t>new</a:t>
            </a:r>
            <a:r>
              <a:rPr lang="en-US" sz="2600" b="0" spc="-150" dirty="0" smtClean="0">
                <a:latin typeface="Arial"/>
                <a:ea typeface="Gill Sans" pitchFamily="-84" charset="0"/>
                <a:cs typeface="Arial"/>
              </a:rPr>
              <a:t> waits until L’s lease expires before accepting new ops</a:t>
            </a:r>
          </a:p>
        </p:txBody>
      </p:sp>
      <p:pic>
        <p:nvPicPr>
          <p:cNvPr id="18" name="Picture 17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7778" y="342933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273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2" y="1916120"/>
            <a:ext cx="7772400" cy="1166478"/>
          </a:xfrm>
        </p:spPr>
        <p:txBody>
          <a:bodyPr/>
          <a:lstStyle/>
          <a:p>
            <a:r>
              <a:rPr lang="en-US" dirty="0" smtClean="0"/>
              <a:t>Next lecture:  </a:t>
            </a:r>
            <a:r>
              <a:rPr lang="en-US" dirty="0" smtClean="0"/>
              <a:t>Wednesday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4311" y="3324816"/>
            <a:ext cx="6295379" cy="298616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000" smtClean="0"/>
              <a:t>Consensus protocol </a:t>
            </a:r>
            <a:r>
              <a:rPr lang="en-US" sz="3000" dirty="0" smtClean="0"/>
              <a:t>with group membership + leader election at core </a:t>
            </a:r>
          </a:p>
          <a:p>
            <a:pPr marL="914400" lvl="1" indent="-45720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RAFT </a:t>
            </a:r>
            <a:r>
              <a:rPr lang="en-US" sz="2800" dirty="0" smtClean="0">
                <a:solidFill>
                  <a:schemeClr val="bg1"/>
                </a:solidFill>
              </a:rPr>
              <a:t>(assignment 3 &amp; 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2" y="1920240"/>
            <a:ext cx="7535049" cy="4632960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Given </a:t>
            </a:r>
            <a:r>
              <a:rPr lang="en-US" sz="2600" dirty="0"/>
              <a:t>a set of processors, each with an initial </a:t>
            </a:r>
            <a:r>
              <a:rPr lang="en-US" sz="2600" dirty="0" smtClean="0"/>
              <a:t>value:</a:t>
            </a:r>
          </a:p>
          <a:p>
            <a:pPr marL="457200" indent="-45720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sz="2600" b="1" dirty="0" smtClean="0"/>
              <a:t>Termination:</a:t>
            </a:r>
            <a:r>
              <a:rPr lang="en-US" sz="2600" b="1" dirty="0"/>
              <a:t> </a:t>
            </a:r>
            <a:r>
              <a:rPr lang="en-US" sz="2600" dirty="0" smtClean="0"/>
              <a:t>All </a:t>
            </a:r>
            <a:r>
              <a:rPr lang="en-US" sz="2600" dirty="0"/>
              <a:t>non-faulty processes eventually decide on a </a:t>
            </a:r>
            <a:r>
              <a:rPr lang="en-US" sz="2600" dirty="0" smtClean="0"/>
              <a:t>value</a:t>
            </a:r>
          </a:p>
          <a:p>
            <a:pPr marL="457200" indent="-45720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sz="2600" b="1" dirty="0" smtClean="0"/>
              <a:t>Agreement:</a:t>
            </a:r>
            <a:r>
              <a:rPr lang="en-US" sz="2600" b="1" dirty="0"/>
              <a:t> </a:t>
            </a:r>
            <a:r>
              <a:rPr lang="en-US" sz="2600" dirty="0" smtClean="0"/>
              <a:t>All </a:t>
            </a:r>
            <a:r>
              <a:rPr lang="en-US" sz="2600" dirty="0"/>
              <a:t>processes that decide do so on the same </a:t>
            </a:r>
            <a:r>
              <a:rPr lang="en-US" sz="2600" dirty="0" smtClean="0"/>
              <a:t>value </a:t>
            </a:r>
          </a:p>
          <a:p>
            <a:pPr marL="457200" indent="-45720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sz="2600" b="1" dirty="0" smtClean="0"/>
              <a:t>Validity:</a:t>
            </a:r>
            <a:r>
              <a:rPr lang="en-US" sz="2600" b="1" dirty="0"/>
              <a:t> </a:t>
            </a:r>
            <a:r>
              <a:rPr lang="en-US" sz="2600" dirty="0" smtClean="0"/>
              <a:t>The </a:t>
            </a:r>
            <a:r>
              <a:rPr lang="en-US" sz="2600" dirty="0"/>
              <a:t>value that has been decided must have proposed by </a:t>
            </a:r>
            <a:r>
              <a:rPr lang="en-US" sz="2600" dirty="0" smtClean="0"/>
              <a:t>some process</a:t>
            </a:r>
          </a:p>
          <a:p>
            <a:pPr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endParaRPr lang="en-US" sz="2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72372" y="57208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 cap="none" baseline="0">
                <a:solidFill>
                  <a:schemeClr val="bg1"/>
                </a:solidFill>
                <a:latin typeface="+mj-lt"/>
                <a:ea typeface="ＭＳ Ｐゴシック" pitchFamily="-1" charset="-128"/>
                <a:cs typeface="ＭＳ Ｐゴシック" pitchFamily="-1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9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9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9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9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9pPr>
          </a:lstStyle>
          <a:p>
            <a:r>
              <a:rPr lang="en-US" smtClean="0"/>
              <a:t>Consensus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77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001324" cy="5008124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  <a:defRPr/>
            </a:pP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G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roup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of servers attempting:</a:t>
            </a:r>
          </a:p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Make sure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all servers in group receive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the same updates in the same order as each other </a:t>
            </a:r>
            <a:endParaRPr lang="en-US" sz="24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Maintain own lists (views) on who is a current member of the group, and update lists when somebody leaves/fails </a:t>
            </a:r>
          </a:p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Elect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a leader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in group, and inform everybody</a:t>
            </a:r>
            <a:endParaRPr lang="en-US" sz="24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E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nsure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mutually exclusive (one process at a time only) access to a critical resource like a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file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Consensus used in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947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565204" cy="5008124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Network model:</a:t>
            </a:r>
          </a:p>
          <a:p>
            <a:pPr lvl="1"/>
            <a:r>
              <a:rPr lang="en-US" dirty="0" smtClean="0"/>
              <a:t>Synchronous (time-bounded delay) or  asynchronous (arbitrary delay)</a:t>
            </a:r>
          </a:p>
          <a:p>
            <a:pPr lvl="1"/>
            <a:r>
              <a:rPr lang="en-US" dirty="0" smtClean="0"/>
              <a:t> Reliable or unreliable communication</a:t>
            </a:r>
          </a:p>
          <a:p>
            <a:pPr lvl="1"/>
            <a:r>
              <a:rPr lang="en-US" dirty="0" smtClean="0"/>
              <a:t> Unicast </a:t>
            </a:r>
            <a:r>
              <a:rPr lang="en-US" dirty="0"/>
              <a:t>or multicast </a:t>
            </a:r>
            <a:r>
              <a:rPr lang="en-US" dirty="0" smtClean="0"/>
              <a:t>communication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Node failures:</a:t>
            </a:r>
          </a:p>
          <a:p>
            <a:pPr lvl="1"/>
            <a:r>
              <a:rPr lang="en-US" dirty="0" smtClean="0"/>
              <a:t>Fail-stop (correct/dead) or Byzantine (arbitrary)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one: Define your system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218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565204" cy="5008124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Network model:</a:t>
            </a:r>
          </a:p>
          <a:p>
            <a:pPr lvl="1"/>
            <a:r>
              <a:rPr lang="en-US" dirty="0" smtClean="0"/>
              <a:t>Synchronous (time-bounded delay) or  asynchronous (arbitrary delay)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Reliable</a:t>
            </a:r>
            <a:r>
              <a:rPr lang="en-US" dirty="0" smtClean="0"/>
              <a:t> or unreliable communication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Unicast</a:t>
            </a:r>
            <a:r>
              <a:rPr lang="en-US" dirty="0" smtClean="0"/>
              <a:t> </a:t>
            </a:r>
            <a:r>
              <a:rPr lang="en-US" dirty="0"/>
              <a:t>or multicast </a:t>
            </a:r>
            <a:r>
              <a:rPr lang="en-US" dirty="0" smtClean="0"/>
              <a:t>communication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Node failures: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Fail-stop</a:t>
            </a:r>
            <a:r>
              <a:rPr lang="en-US" dirty="0" smtClean="0"/>
              <a:t> (correct/dead) or Byzantine (arbitrary)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one: Define your system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15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32" t="1291" r="5432" b="2922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476" y="3715966"/>
            <a:ext cx="7535049" cy="136187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000" dirty="0" smtClean="0"/>
              <a:t>… abandon hope, all ye who enter here …</a:t>
            </a: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endParaRPr lang="en-US" sz="2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5800" y="2457413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 cap="none" baseline="0">
                <a:solidFill>
                  <a:schemeClr val="bg1"/>
                </a:solidFill>
                <a:latin typeface="+mj-lt"/>
                <a:ea typeface="ＭＳ Ｐゴシック" pitchFamily="-1" charset="-128"/>
                <a:cs typeface="ＭＳ Ｐゴシック" pitchFamily="-1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9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9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9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9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9pPr>
          </a:lstStyle>
          <a:p>
            <a:r>
              <a:rPr lang="en-US" sz="4400" dirty="0" smtClean="0"/>
              <a:t>Consensus is impossible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73799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1831" y="1587564"/>
            <a:ext cx="4271742" cy="3073941"/>
          </a:xfrm>
        </p:spPr>
        <p:txBody>
          <a:bodyPr>
            <a:normAutofit/>
          </a:bodyPr>
          <a:lstStyle/>
          <a:p>
            <a:pPr marL="495300" indent="-495300"/>
            <a:r>
              <a:rPr lang="en-US" sz="3200" dirty="0" smtClean="0"/>
              <a:t>No </a:t>
            </a:r>
            <a:r>
              <a:rPr lang="en-US" sz="3200" dirty="0"/>
              <a:t>deterministic </a:t>
            </a:r>
            <a:r>
              <a:rPr lang="en-US" sz="3200" dirty="0" smtClean="0"/>
              <a:t>     1-crash-robust </a:t>
            </a:r>
            <a:r>
              <a:rPr lang="en-US" sz="3200" dirty="0"/>
              <a:t>consensus algorithm exists for </a:t>
            </a:r>
            <a:r>
              <a:rPr lang="en-US" sz="3200" dirty="0" smtClean="0"/>
              <a:t>asynchronous </a:t>
            </a:r>
            <a:r>
              <a:rPr lang="en-US" sz="3200" dirty="0"/>
              <a:t>model</a:t>
            </a:r>
          </a:p>
          <a:p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“FLP” result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2798" y="194553"/>
            <a:ext cx="4271742" cy="4100546"/>
          </a:xfrm>
          <a:prstGeom prst="rect">
            <a:avLst/>
          </a:prstGeom>
          <a:ln w="3175">
            <a:solidFill>
              <a:schemeClr val="bg1">
                <a:lumMod val="65000"/>
              </a:schemeClr>
            </a:solidFill>
          </a:ln>
          <a:effectLst>
            <a:outerShdw blurRad="50800" dist="762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291831" y="4661505"/>
            <a:ext cx="8565204" cy="1891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0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 smtClean="0"/>
              <a:t>Holds even for “weak” consensus (i.e., only </a:t>
            </a:r>
            <a:r>
              <a:rPr lang="en-US" b="0" i="1" dirty="0" smtClean="0"/>
              <a:t>some</a:t>
            </a:r>
            <a:r>
              <a:rPr lang="en-US" b="0" dirty="0" smtClean="0"/>
              <a:t> process needs to decide, not </a:t>
            </a:r>
            <a:r>
              <a:rPr lang="en-US" b="0" i="1" dirty="0" smtClean="0"/>
              <a:t>all</a:t>
            </a:r>
            <a:r>
              <a:rPr lang="en-US" b="0" dirty="0" smtClean="0"/>
              <a:t>)</a:t>
            </a:r>
          </a:p>
          <a:p>
            <a:r>
              <a:rPr lang="en-US" b="0" dirty="0" smtClean="0"/>
              <a:t>Holds even for only two states: 0 and 1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92640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37170</TotalTime>
  <Words>1885</Words>
  <Application>Microsoft Macintosh PowerPoint</Application>
  <PresentationFormat>On-screen Show (4:3)</PresentationFormat>
  <Paragraphs>328</Paragraphs>
  <Slides>37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7" baseType="lpstr">
      <vt:lpstr>.HelveticaNeueDeskInterface-Regular</vt:lpstr>
      <vt:lpstr>Calibri</vt:lpstr>
      <vt:lpstr>Courier New</vt:lpstr>
      <vt:lpstr>Gill Sans</vt:lpstr>
      <vt:lpstr>ＭＳ Ｐゴシック</vt:lpstr>
      <vt:lpstr>Times</vt:lpstr>
      <vt:lpstr>Times New Roman</vt:lpstr>
      <vt:lpstr>Wingdings</vt:lpstr>
      <vt:lpstr>Arial</vt:lpstr>
      <vt:lpstr>1_Office Theme</vt:lpstr>
      <vt:lpstr>Consensus and Paxos</vt:lpstr>
      <vt:lpstr>Recall the use of Views</vt:lpstr>
      <vt:lpstr>Consensus</vt:lpstr>
      <vt:lpstr>PowerPoint Presentation</vt:lpstr>
      <vt:lpstr>Consensus used in systems</vt:lpstr>
      <vt:lpstr>Step one: Define your system model</vt:lpstr>
      <vt:lpstr>Step one: Define your system model</vt:lpstr>
      <vt:lpstr>PowerPoint Presentation</vt:lpstr>
      <vt:lpstr>“FLP” result</vt:lpstr>
      <vt:lpstr>Main technical approach</vt:lpstr>
      <vt:lpstr>Main technical approach</vt:lpstr>
      <vt:lpstr>Main technical approach</vt:lpstr>
      <vt:lpstr>Main technical approach</vt:lpstr>
      <vt:lpstr>You won’t believe this one trick!</vt:lpstr>
      <vt:lpstr>All is not lost…</vt:lpstr>
      <vt:lpstr>Why should you care?</vt:lpstr>
      <vt:lpstr>Paxos</vt:lpstr>
      <vt:lpstr>Roles of a Process</vt:lpstr>
      <vt:lpstr>Strawman</vt:lpstr>
      <vt:lpstr>Paxos</vt:lpstr>
      <vt:lpstr>Paxos Protocol Overview</vt:lpstr>
      <vt:lpstr>Paxos Phase 1</vt:lpstr>
      <vt:lpstr>Paxos Phase 2</vt:lpstr>
      <vt:lpstr>Paxos Phase 3</vt:lpstr>
      <vt:lpstr>Paxos:  Well-behaved Run</vt:lpstr>
      <vt:lpstr>Paxos is safe</vt:lpstr>
      <vt:lpstr>Race condition leads to liveness problem</vt:lpstr>
      <vt:lpstr>Paxos with leader election</vt:lpstr>
      <vt:lpstr>Using Paxos in system</vt:lpstr>
      <vt:lpstr>Using Paxos in system</vt:lpstr>
      <vt:lpstr>PowerPoint Presentation</vt:lpstr>
      <vt:lpstr>The Paxos story…</vt:lpstr>
      <vt:lpstr>The Paxos story…</vt:lpstr>
      <vt:lpstr>The Paxos story…</vt:lpstr>
      <vt:lpstr>The Paxos story…</vt:lpstr>
      <vt:lpstr>Solving Split Brain</vt:lpstr>
      <vt:lpstr>Next lecture:  Wednesday</vt:lpstr>
    </vt:vector>
  </TitlesOfParts>
  <Company>Princeton University</Company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Freedman</cp:lastModifiedBy>
  <cp:revision>1523</cp:revision>
  <cp:lastPrinted>2016-10-05T13:43:34Z</cp:lastPrinted>
  <dcterms:created xsi:type="dcterms:W3CDTF">2013-10-08T01:49:25Z</dcterms:created>
  <dcterms:modified xsi:type="dcterms:W3CDTF">2017-10-23T14:59:42Z</dcterms:modified>
</cp:coreProperties>
</file>