
<file path=[Content_Types].xml><?xml version="1.0" encoding="utf-8"?>
<Types xmlns="http://schemas.openxmlformats.org/package/2006/content-types">
  <Default Extension="xml" ContentType="application/xml"/>
  <Default Extension="tif" ContentType="image/tiff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45"/>
  </p:notesMasterIdLst>
  <p:handoutMasterIdLst>
    <p:handoutMasterId r:id="rId46"/>
  </p:handoutMasterIdLst>
  <p:sldIdLst>
    <p:sldId id="257" r:id="rId2"/>
    <p:sldId id="283" r:id="rId3"/>
    <p:sldId id="277" r:id="rId4"/>
    <p:sldId id="307" r:id="rId5"/>
    <p:sldId id="285" r:id="rId6"/>
    <p:sldId id="282" r:id="rId7"/>
    <p:sldId id="281" r:id="rId8"/>
    <p:sldId id="286" r:id="rId9"/>
    <p:sldId id="314" r:id="rId10"/>
    <p:sldId id="278" r:id="rId11"/>
    <p:sldId id="280" r:id="rId12"/>
    <p:sldId id="274" r:id="rId13"/>
    <p:sldId id="309" r:id="rId14"/>
    <p:sldId id="269" r:id="rId15"/>
    <p:sldId id="288" r:id="rId16"/>
    <p:sldId id="287" r:id="rId17"/>
    <p:sldId id="289" r:id="rId18"/>
    <p:sldId id="290" r:id="rId19"/>
    <p:sldId id="315" r:id="rId20"/>
    <p:sldId id="316" r:id="rId21"/>
    <p:sldId id="292" r:id="rId22"/>
    <p:sldId id="298" r:id="rId23"/>
    <p:sldId id="266" r:id="rId24"/>
    <p:sldId id="267" r:id="rId25"/>
    <p:sldId id="271" r:id="rId26"/>
    <p:sldId id="272" r:id="rId27"/>
    <p:sldId id="273" r:id="rId28"/>
    <p:sldId id="299" r:id="rId29"/>
    <p:sldId id="311" r:id="rId30"/>
    <p:sldId id="312" r:id="rId31"/>
    <p:sldId id="310" r:id="rId32"/>
    <p:sldId id="313" r:id="rId33"/>
    <p:sldId id="297" r:id="rId34"/>
    <p:sldId id="276" r:id="rId35"/>
    <p:sldId id="293" r:id="rId36"/>
    <p:sldId id="295" r:id="rId37"/>
    <p:sldId id="301" r:id="rId38"/>
    <p:sldId id="303" r:id="rId39"/>
    <p:sldId id="302" r:id="rId40"/>
    <p:sldId id="305" r:id="rId41"/>
    <p:sldId id="294" r:id="rId42"/>
    <p:sldId id="308" r:id="rId43"/>
    <p:sldId id="264" r:id="rId44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FF99"/>
    <a:srgbClr val="0000FF"/>
    <a:srgbClr val="92D050"/>
    <a:srgbClr val="CCFFFF"/>
    <a:srgbClr val="FFCC99"/>
    <a:srgbClr val="FF3300"/>
    <a:srgbClr val="FFCC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250" autoAdjust="0"/>
    <p:restoredTop sz="68923" autoAdjust="0"/>
  </p:normalViewPr>
  <p:slideViewPr>
    <p:cSldViewPr snapToGrid="0">
      <p:cViewPr varScale="1">
        <p:scale>
          <a:sx n="133" d="100"/>
          <a:sy n="133" d="100"/>
        </p:scale>
        <p:origin x="121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handoutMaster" Target="handoutMasters/handoutMaster1.xml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8740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7868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8879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1382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927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sz="14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4921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1394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146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8928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5858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814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5666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0687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87734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3968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6631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421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11561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85420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b="1" i="1" baseline="-25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93015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19631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34484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02199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64613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70880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2243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37045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51737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942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8800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72487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406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5925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79791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89572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66598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82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42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586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045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8157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71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  <a:lvl2pPr>
              <a:defRPr sz="2600">
                <a:solidFill>
                  <a:schemeClr val="bg1"/>
                </a:solidFill>
              </a:defRPr>
            </a:lvl2pPr>
            <a:lvl3pPr>
              <a:defRPr sz="2600">
                <a:solidFill>
                  <a:schemeClr val="bg1"/>
                </a:solidFill>
              </a:defRPr>
            </a:lvl3pPr>
            <a:lvl4pPr>
              <a:defRPr sz="2600">
                <a:solidFill>
                  <a:schemeClr val="bg1"/>
                </a:solidFill>
              </a:defRPr>
            </a:lvl4pPr>
            <a:lvl5pPr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10/18/17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018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8755"/>
            <a:ext cx="8763000" cy="6298245"/>
          </a:xfrm>
        </p:spPr>
        <p:txBody>
          <a:bodyPr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  <a:lvl2pPr>
              <a:defRPr sz="2600">
                <a:solidFill>
                  <a:schemeClr val="bg1"/>
                </a:solidFill>
              </a:defRPr>
            </a:lvl2pPr>
            <a:lvl3pPr>
              <a:defRPr sz="2600">
                <a:solidFill>
                  <a:schemeClr val="bg1"/>
                </a:solidFill>
              </a:defRPr>
            </a:lvl3pPr>
            <a:lvl4pPr>
              <a:defRPr sz="2600">
                <a:solidFill>
                  <a:schemeClr val="bg1"/>
                </a:solidFill>
              </a:defRPr>
            </a:lvl4pPr>
            <a:lvl5pPr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10/18/17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86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68DF-4358-664B-A04B-7A4BE79C5464}" type="datetime1">
              <a:rPr lang="en-US" smtClean="0"/>
              <a:t>10/18/17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745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10/18/17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6F9FE-3308-7D4E-8B46-F9836AC42425}" type="datetime1">
              <a:rPr lang="en-US" smtClean="0"/>
              <a:t>10/18/17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87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6C878-1A61-1D40-8C94-88B875F76C97}" type="datetime1">
              <a:rPr lang="en-US" smtClean="0"/>
              <a:t>10/18/17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5936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535113"/>
            <a:ext cx="43449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2174875"/>
            <a:ext cx="43449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2703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2703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7AF70-5002-B24C-BAA9-0C2EC79E2C37}" type="datetime1">
              <a:rPr lang="en-US" smtClean="0"/>
              <a:t>10/18/17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44EB9-203A-2649-A5DC-C807C557D821}" type="datetime1">
              <a:rPr lang="en-US" smtClean="0"/>
              <a:t>10/18/17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68DF-4358-664B-A04B-7A4BE79C5464}" type="datetime1">
              <a:rPr lang="en-US" smtClean="0"/>
              <a:t>10/18/17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0B6B8-460D-9A45-A983-067DAFC8AE2B}" type="datetime1">
              <a:rPr lang="en-US" smtClean="0"/>
              <a:t>10/18/17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2C562-3101-0D43-9BC5-1FD230FF41EF}" type="datetime1">
              <a:rPr lang="en-US" smtClean="0"/>
              <a:t>10/18/17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7AB581CF-9A74-854B-A279-C8C42F61C879}" type="datetime1">
              <a:rPr lang="en-US" smtClean="0"/>
              <a:pPr>
                <a:defRPr/>
              </a:pPr>
              <a:t>10/18/17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3.tif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3.tif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4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382000" cy="2070100"/>
          </a:xfrm>
        </p:spPr>
        <p:txBody>
          <a:bodyPr/>
          <a:lstStyle/>
          <a:p>
            <a:r>
              <a:rPr lang="en-US" dirty="0" smtClean="0"/>
              <a:t>View Change Protocols and Reconfiguration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COS 418: </a:t>
            </a:r>
            <a:r>
              <a:rPr lang="en-US" i="1" dirty="0" smtClean="0"/>
              <a:t>Distributed Systems</a:t>
            </a:r>
          </a:p>
          <a:p>
            <a:r>
              <a:rPr lang="en-US" dirty="0" smtClean="0"/>
              <a:t>Lecture 11</a:t>
            </a:r>
          </a:p>
          <a:p>
            <a:endParaRPr lang="en-US" dirty="0" smtClean="0"/>
          </a:p>
          <a:p>
            <a:r>
              <a:rPr lang="en-US" dirty="0" smtClean="0"/>
              <a:t>Kyle Jamieson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2389502"/>
          </a:xfrm>
        </p:spPr>
        <p:txBody>
          <a:bodyPr>
            <a:normAutofit/>
          </a:bodyPr>
          <a:lstStyle/>
          <a:p>
            <a:r>
              <a:rPr lang="en-US" dirty="0" smtClean="0"/>
              <a:t>So far: </a:t>
            </a:r>
            <a:r>
              <a:rPr lang="en-US" b="1" dirty="0" smtClean="0">
                <a:solidFill>
                  <a:srgbClr val="009900"/>
                </a:solidFill>
              </a:rPr>
              <a:t>Works </a:t>
            </a:r>
            <a:r>
              <a:rPr lang="en-US" dirty="0" smtClean="0"/>
              <a:t>for </a:t>
            </a:r>
            <a:r>
              <a:rPr lang="en-US" i="1" dirty="0" smtClean="0"/>
              <a:t>f</a:t>
            </a:r>
            <a:r>
              <a:rPr lang="en-US" dirty="0" smtClean="0"/>
              <a:t> failed </a:t>
            </a:r>
            <a:r>
              <a:rPr lang="en-US" b="1" dirty="0" smtClean="0"/>
              <a:t>backup</a:t>
            </a:r>
            <a:r>
              <a:rPr lang="en-US" dirty="0" smtClean="0"/>
              <a:t> replicas</a:t>
            </a:r>
          </a:p>
          <a:p>
            <a:endParaRPr lang="en-US" dirty="0"/>
          </a:p>
          <a:p>
            <a:r>
              <a:rPr lang="en-US" dirty="0" smtClean="0"/>
              <a:t>But what if the </a:t>
            </a:r>
            <a:r>
              <a:rPr lang="en-US" i="1" dirty="0" smtClean="0"/>
              <a:t>f</a:t>
            </a:r>
            <a:r>
              <a:rPr lang="en-US" dirty="0" smtClean="0"/>
              <a:t> failures include a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failed primary?</a:t>
            </a:r>
          </a:p>
          <a:p>
            <a:pPr lvl="1"/>
            <a:r>
              <a:rPr lang="en-US" dirty="0" smtClean="0"/>
              <a:t>All clients’ requests go to the </a:t>
            </a:r>
            <a:r>
              <a:rPr lang="en-US" b="1" dirty="0" smtClean="0"/>
              <a:t>failed primary</a:t>
            </a:r>
          </a:p>
          <a:p>
            <a:pPr lvl="1"/>
            <a:r>
              <a:rPr lang="en-US" b="1" dirty="0" smtClean="0"/>
              <a:t>System</a:t>
            </a:r>
            <a:r>
              <a:rPr lang="en-US" b="1" dirty="0" smtClean="0">
                <a:solidFill>
                  <a:srgbClr val="FF0000"/>
                </a:solidFill>
              </a:rPr>
              <a:t> halts </a:t>
            </a:r>
            <a:r>
              <a:rPr lang="en-US" dirty="0" smtClean="0"/>
              <a:t>despite </a:t>
            </a:r>
            <a:r>
              <a:rPr lang="en-US" b="1" dirty="0" smtClean="0">
                <a:solidFill>
                  <a:srgbClr val="FF0000"/>
                </a:solidFill>
              </a:rPr>
              <a:t>merely </a:t>
            </a:r>
            <a:r>
              <a:rPr lang="en-US" b="1" i="1" dirty="0" smtClean="0">
                <a:solidFill>
                  <a:srgbClr val="FF0000"/>
                </a:solidFill>
              </a:rPr>
              <a:t>f</a:t>
            </a:r>
            <a:r>
              <a:rPr lang="en-US" b="1" dirty="0" smtClean="0">
                <a:solidFill>
                  <a:srgbClr val="FF0000"/>
                </a:solidFill>
              </a:rPr>
              <a:t> failures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need for a view change</a:t>
            </a:r>
            <a:endParaRPr lang="en-US" dirty="0"/>
          </a:p>
        </p:txBody>
      </p:sp>
      <p:grpSp>
        <p:nvGrpSpPr>
          <p:cNvPr id="98" name="Group 97"/>
          <p:cNvGrpSpPr/>
          <p:nvPr/>
        </p:nvGrpSpPr>
        <p:grpSpPr>
          <a:xfrm>
            <a:off x="1526633" y="4095685"/>
            <a:ext cx="5431383" cy="2199132"/>
            <a:chOff x="337914" y="3576828"/>
            <a:chExt cx="7162800" cy="2900172"/>
          </a:xfrm>
        </p:grpSpPr>
        <p:sp>
          <p:nvSpPr>
            <p:cNvPr id="5" name="Rounded Rectangle 4"/>
            <p:cNvSpPr/>
            <p:nvPr/>
          </p:nvSpPr>
          <p:spPr>
            <a:xfrm>
              <a:off x="337914" y="4572000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42714" y="6096000"/>
              <a:ext cx="1524000" cy="228600"/>
              <a:chOff x="1828800" y="3733800"/>
              <a:chExt cx="1524000" cy="2286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1736681" y="5105400"/>
              <a:ext cx="658633" cy="609600"/>
              <a:chOff x="3075167" y="2286000"/>
              <a:chExt cx="658633" cy="609600"/>
            </a:xfrm>
          </p:grpSpPr>
          <p:sp>
            <p:nvSpPr>
              <p:cNvPr id="13" name="Oval 12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eform 17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8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reeform 19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eform 20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 flipV="1">
                <a:off x="3412555" y="2566283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23" name="Group 22"/>
            <p:cNvGrpSpPr/>
            <p:nvPr/>
          </p:nvGrpSpPr>
          <p:grpSpPr>
            <a:xfrm>
              <a:off x="706242" y="5105400"/>
              <a:ext cx="531549" cy="533400"/>
              <a:chOff x="2057400" y="2438400"/>
              <a:chExt cx="379678" cy="381000"/>
            </a:xfrm>
          </p:grpSpPr>
          <p:sp>
            <p:nvSpPr>
              <p:cNvPr id="24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9" name="Rounded Rectangle 28"/>
            <p:cNvSpPr/>
            <p:nvPr/>
          </p:nvSpPr>
          <p:spPr>
            <a:xfrm>
              <a:off x="2776314" y="4572000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3081114" y="6096000"/>
              <a:ext cx="1524000" cy="228600"/>
              <a:chOff x="1828800" y="3733800"/>
              <a:chExt cx="1524000" cy="228600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4175081" y="5105400"/>
              <a:ext cx="658633" cy="609600"/>
              <a:chOff x="3075167" y="2286000"/>
              <a:chExt cx="658633" cy="609600"/>
            </a:xfrm>
          </p:grpSpPr>
          <p:sp>
            <p:nvSpPr>
              <p:cNvPr id="37" name="Oval 36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Freeform 40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41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 42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Freeform 43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Freeform 44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6" name="Straight Connector 45"/>
              <p:cNvCxnSpPr/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47" name="Group 46"/>
            <p:cNvGrpSpPr/>
            <p:nvPr/>
          </p:nvGrpSpPr>
          <p:grpSpPr>
            <a:xfrm>
              <a:off x="3144642" y="5105400"/>
              <a:ext cx="531549" cy="533400"/>
              <a:chOff x="2057400" y="2438400"/>
              <a:chExt cx="379678" cy="381000"/>
            </a:xfrm>
          </p:grpSpPr>
          <p:sp>
            <p:nvSpPr>
              <p:cNvPr id="48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3" name="Rounded Rectangle 52"/>
            <p:cNvSpPr/>
            <p:nvPr/>
          </p:nvSpPr>
          <p:spPr>
            <a:xfrm>
              <a:off x="5214714" y="4572000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4" name="Group 53"/>
            <p:cNvGrpSpPr/>
            <p:nvPr/>
          </p:nvGrpSpPr>
          <p:grpSpPr>
            <a:xfrm>
              <a:off x="5519514" y="6096000"/>
              <a:ext cx="1524000" cy="228600"/>
              <a:chOff x="1828800" y="3733800"/>
              <a:chExt cx="1524000" cy="228600"/>
            </a:xfrm>
          </p:grpSpPr>
          <p:sp>
            <p:nvSpPr>
              <p:cNvPr id="55" name="Rectangle 54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6613481" y="5105400"/>
              <a:ext cx="658633" cy="609600"/>
              <a:chOff x="3075167" y="2286000"/>
              <a:chExt cx="658633" cy="609600"/>
            </a:xfrm>
          </p:grpSpPr>
          <p:sp>
            <p:nvSpPr>
              <p:cNvPr id="61" name="Oval 60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Freeform 64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Freeform 65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Freeform 66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Freeform 67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Freeform 68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0" name="Straight Connector 69"/>
              <p:cNvCxnSpPr/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71" name="Group 70"/>
            <p:cNvGrpSpPr/>
            <p:nvPr/>
          </p:nvGrpSpPr>
          <p:grpSpPr>
            <a:xfrm>
              <a:off x="5583042" y="5105400"/>
              <a:ext cx="531549" cy="533400"/>
              <a:chOff x="2057400" y="2438400"/>
              <a:chExt cx="379678" cy="381000"/>
            </a:xfrm>
          </p:grpSpPr>
          <p:sp>
            <p:nvSpPr>
              <p:cNvPr id="72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pic>
          <p:nvPicPr>
            <p:cNvPr id="78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3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9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8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0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03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1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73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3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43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4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8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85" name="Straight Connector 84"/>
            <p:cNvCxnSpPr/>
            <p:nvPr/>
          </p:nvCxnSpPr>
          <p:spPr>
            <a:xfrm>
              <a:off x="5824314" y="4267200"/>
              <a:ext cx="0" cy="762000"/>
            </a:xfrm>
            <a:prstGeom prst="line">
              <a:avLst/>
            </a:pr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6" name="Freeform 85"/>
            <p:cNvSpPr/>
            <p:nvPr/>
          </p:nvSpPr>
          <p:spPr>
            <a:xfrm>
              <a:off x="3632595" y="4763822"/>
              <a:ext cx="2007031" cy="355783"/>
            </a:xfrm>
            <a:custGeom>
              <a:avLst/>
              <a:gdLst>
                <a:gd name="connsiteX0" fmla="*/ 1983783 w 1983783"/>
                <a:gd name="connsiteY0" fmla="*/ 25352 h 25352"/>
                <a:gd name="connsiteX1" fmla="*/ 0 w 1983783"/>
                <a:gd name="connsiteY1" fmla="*/ 25352 h 25352"/>
                <a:gd name="connsiteX0" fmla="*/ 1983783 w 1983783"/>
                <a:gd name="connsiteY0" fmla="*/ 203577 h 203577"/>
                <a:gd name="connsiteX1" fmla="*/ 0 w 1983783"/>
                <a:gd name="connsiteY1" fmla="*/ 203577 h 203577"/>
                <a:gd name="connsiteX0" fmla="*/ 1983783 w 1983783"/>
                <a:gd name="connsiteY0" fmla="*/ 283044 h 283044"/>
                <a:gd name="connsiteX1" fmla="*/ 0 w 1983783"/>
                <a:gd name="connsiteY1" fmla="*/ 283044 h 283044"/>
                <a:gd name="connsiteX0" fmla="*/ 2007031 w 2007031"/>
                <a:gd name="connsiteY0" fmla="*/ 265800 h 296797"/>
                <a:gd name="connsiteX1" fmla="*/ 0 w 2007031"/>
                <a:gd name="connsiteY1" fmla="*/ 296797 h 296797"/>
                <a:gd name="connsiteX0" fmla="*/ 2007031 w 2007031"/>
                <a:gd name="connsiteY0" fmla="*/ 306367 h 337364"/>
                <a:gd name="connsiteX1" fmla="*/ 0 w 2007031"/>
                <a:gd name="connsiteY1" fmla="*/ 337364 h 337364"/>
                <a:gd name="connsiteX0" fmla="*/ 2007031 w 2007031"/>
                <a:gd name="connsiteY0" fmla="*/ 324786 h 355783"/>
                <a:gd name="connsiteX1" fmla="*/ 0 w 2007031"/>
                <a:gd name="connsiteY1" fmla="*/ 355783 h 355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07031" h="355783">
                  <a:moveTo>
                    <a:pt x="2007031" y="324786"/>
                  </a:moveTo>
                  <a:cubicBezTo>
                    <a:pt x="1444571" y="-30384"/>
                    <a:pt x="796872" y="-191824"/>
                    <a:pt x="0" y="355783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 86"/>
            <p:cNvSpPr/>
            <p:nvPr/>
          </p:nvSpPr>
          <p:spPr>
            <a:xfrm>
              <a:off x="1176115" y="4520173"/>
              <a:ext cx="4463512" cy="599432"/>
            </a:xfrm>
            <a:custGeom>
              <a:avLst/>
              <a:gdLst>
                <a:gd name="connsiteX0" fmla="*/ 1983783 w 1983783"/>
                <a:gd name="connsiteY0" fmla="*/ 25352 h 25352"/>
                <a:gd name="connsiteX1" fmla="*/ 0 w 1983783"/>
                <a:gd name="connsiteY1" fmla="*/ 25352 h 25352"/>
                <a:gd name="connsiteX0" fmla="*/ 1983783 w 1983783"/>
                <a:gd name="connsiteY0" fmla="*/ 203577 h 203577"/>
                <a:gd name="connsiteX1" fmla="*/ 0 w 1983783"/>
                <a:gd name="connsiteY1" fmla="*/ 203577 h 203577"/>
                <a:gd name="connsiteX0" fmla="*/ 1983783 w 1983783"/>
                <a:gd name="connsiteY0" fmla="*/ 283044 h 283044"/>
                <a:gd name="connsiteX1" fmla="*/ 0 w 1983783"/>
                <a:gd name="connsiteY1" fmla="*/ 283044 h 283044"/>
                <a:gd name="connsiteX0" fmla="*/ 2007031 w 2007031"/>
                <a:gd name="connsiteY0" fmla="*/ 265800 h 296797"/>
                <a:gd name="connsiteX1" fmla="*/ 0 w 2007031"/>
                <a:gd name="connsiteY1" fmla="*/ 296797 h 296797"/>
                <a:gd name="connsiteX0" fmla="*/ 2007031 w 2007031"/>
                <a:gd name="connsiteY0" fmla="*/ 306367 h 337364"/>
                <a:gd name="connsiteX1" fmla="*/ 0 w 2007031"/>
                <a:gd name="connsiteY1" fmla="*/ 337364 h 337364"/>
                <a:gd name="connsiteX0" fmla="*/ 2007031 w 2007031"/>
                <a:gd name="connsiteY0" fmla="*/ 324786 h 355783"/>
                <a:gd name="connsiteX1" fmla="*/ 0 w 2007031"/>
                <a:gd name="connsiteY1" fmla="*/ 355783 h 355783"/>
                <a:gd name="connsiteX0" fmla="*/ 2007031 w 2007031"/>
                <a:gd name="connsiteY0" fmla="*/ 375253 h 406250"/>
                <a:gd name="connsiteX1" fmla="*/ 0 w 2007031"/>
                <a:gd name="connsiteY1" fmla="*/ 406250 h 406250"/>
                <a:gd name="connsiteX0" fmla="*/ 2007031 w 2007031"/>
                <a:gd name="connsiteY0" fmla="*/ 568435 h 599432"/>
                <a:gd name="connsiteX1" fmla="*/ 0 w 2007031"/>
                <a:gd name="connsiteY1" fmla="*/ 599432 h 599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07031" h="599432">
                  <a:moveTo>
                    <a:pt x="2007031" y="568435"/>
                  </a:moveTo>
                  <a:cubicBezTo>
                    <a:pt x="1570010" y="-305928"/>
                    <a:pt x="605228" y="-72162"/>
                    <a:pt x="0" y="599432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 87"/>
            <p:cNvSpPr/>
            <p:nvPr/>
          </p:nvSpPr>
          <p:spPr>
            <a:xfrm>
              <a:off x="3415619" y="5677546"/>
              <a:ext cx="867905" cy="371959"/>
            </a:xfrm>
            <a:custGeom>
              <a:avLst/>
              <a:gdLst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67905" h="371959">
                  <a:moveTo>
                    <a:pt x="0" y="0"/>
                  </a:moveTo>
                  <a:cubicBezTo>
                    <a:pt x="12916" y="335796"/>
                    <a:pt x="552773" y="-41330"/>
                    <a:pt x="867905" y="371959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9" name="Straight Connector 88"/>
            <p:cNvCxnSpPr/>
            <p:nvPr/>
          </p:nvCxnSpPr>
          <p:spPr>
            <a:xfrm flipV="1">
              <a:off x="4499208" y="5748649"/>
              <a:ext cx="0" cy="457200"/>
            </a:xfrm>
            <a:prstGeom prst="line">
              <a:avLst/>
            </a:pr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90" name="Freeform 89"/>
            <p:cNvSpPr/>
            <p:nvPr/>
          </p:nvSpPr>
          <p:spPr>
            <a:xfrm>
              <a:off x="5847562" y="5677546"/>
              <a:ext cx="867905" cy="371959"/>
            </a:xfrm>
            <a:custGeom>
              <a:avLst/>
              <a:gdLst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67905" h="371959">
                  <a:moveTo>
                    <a:pt x="0" y="0"/>
                  </a:moveTo>
                  <a:cubicBezTo>
                    <a:pt x="12916" y="335796"/>
                    <a:pt x="552773" y="-41330"/>
                    <a:pt x="867905" y="371959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Freeform 90"/>
            <p:cNvSpPr/>
            <p:nvPr/>
          </p:nvSpPr>
          <p:spPr>
            <a:xfrm>
              <a:off x="970762" y="5677546"/>
              <a:ext cx="867905" cy="371959"/>
            </a:xfrm>
            <a:custGeom>
              <a:avLst/>
              <a:gdLst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67905" h="371959">
                  <a:moveTo>
                    <a:pt x="0" y="0"/>
                  </a:moveTo>
                  <a:cubicBezTo>
                    <a:pt x="12916" y="335796"/>
                    <a:pt x="552773" y="-41330"/>
                    <a:pt x="867905" y="371959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2" name="Straight Connector 91"/>
            <p:cNvCxnSpPr/>
            <p:nvPr/>
          </p:nvCxnSpPr>
          <p:spPr>
            <a:xfrm flipV="1">
              <a:off x="6936318" y="5748649"/>
              <a:ext cx="0" cy="457200"/>
            </a:xfrm>
            <a:prstGeom prst="line">
              <a:avLst/>
            </a:pr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flipV="1">
              <a:off x="2059518" y="5748649"/>
              <a:ext cx="0" cy="457200"/>
            </a:xfrm>
            <a:prstGeom prst="line">
              <a:avLst/>
            </a:pr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94" name="Freeform 93"/>
            <p:cNvSpPr/>
            <p:nvPr/>
          </p:nvSpPr>
          <p:spPr>
            <a:xfrm>
              <a:off x="6011585" y="3995980"/>
              <a:ext cx="922149" cy="1022888"/>
            </a:xfrm>
            <a:custGeom>
              <a:avLst/>
              <a:gdLst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22149 w 922149"/>
                <a:gd name="connsiteY0" fmla="*/ 1022888 h 1022888"/>
                <a:gd name="connsiteX1" fmla="*/ 0 w 922149"/>
                <a:gd name="connsiteY1" fmla="*/ 0 h 1022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22149" h="1022888">
                  <a:moveTo>
                    <a:pt x="922149" y="1022888"/>
                  </a:moveTo>
                  <a:cubicBezTo>
                    <a:pt x="876945" y="548898"/>
                    <a:pt x="669011" y="198894"/>
                    <a:pt x="0" y="0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9" name="Cross 98"/>
          <p:cNvSpPr/>
          <p:nvPr/>
        </p:nvSpPr>
        <p:spPr>
          <a:xfrm rot="2700000">
            <a:off x="5130259" y="4671333"/>
            <a:ext cx="1899670" cy="1899670"/>
          </a:xfrm>
          <a:prstGeom prst="plus">
            <a:avLst>
              <a:gd name="adj" fmla="val 42089"/>
            </a:avLst>
          </a:prstGeom>
          <a:solidFill>
            <a:srgbClr val="FF0000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47070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More primary-backup replication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View changes</a:t>
            </a:r>
          </a:p>
          <a:p>
            <a:pPr marL="914400" lvl="1" indent="-514350"/>
            <a:r>
              <a:rPr lang="en-US" b="1" dirty="0" smtClean="0"/>
              <a:t>With Viewstamped Replication</a:t>
            </a:r>
            <a:endParaRPr lang="en-US" b="1" dirty="0"/>
          </a:p>
          <a:p>
            <a:pPr marL="914400" lvl="1" indent="-514350"/>
            <a:r>
              <a:rPr lang="en-US" dirty="0"/>
              <a:t>Using a View </a:t>
            </a:r>
            <a:r>
              <a:rPr lang="en-US" dirty="0" smtClean="0"/>
              <a:t>Server</a:t>
            </a:r>
          </a:p>
          <a:p>
            <a:pPr marL="914400" lvl="1" indent="-514350"/>
            <a:r>
              <a:rPr lang="en-US" dirty="0" smtClean="0"/>
              <a:t>Failure detection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Reconfiguration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2094292"/>
          </a:xfrm>
        </p:spPr>
        <p:txBody>
          <a:bodyPr/>
          <a:lstStyle/>
          <a:p>
            <a:r>
              <a:rPr lang="en-US" spc="-100" dirty="0" smtClean="0"/>
              <a:t>Let </a:t>
            </a:r>
            <a:r>
              <a:rPr lang="en-US" b="1" spc="-100" dirty="0" smtClean="0">
                <a:solidFill>
                  <a:srgbClr val="0070C0"/>
                </a:solidFill>
              </a:rPr>
              <a:t>different replicas </a:t>
            </a:r>
            <a:r>
              <a:rPr lang="en-US" spc="-100" dirty="0" smtClean="0"/>
              <a:t>assume role of primary </a:t>
            </a:r>
            <a:r>
              <a:rPr lang="en-US" b="1" spc="-100" dirty="0" smtClean="0"/>
              <a:t>over time</a:t>
            </a:r>
          </a:p>
          <a:p>
            <a:endParaRPr lang="en-US" spc="-100" dirty="0" smtClean="0"/>
          </a:p>
          <a:p>
            <a:r>
              <a:rPr lang="en-US" spc="-100" dirty="0" smtClean="0"/>
              <a:t>System moves through a sequence of </a:t>
            </a:r>
            <a:r>
              <a:rPr lang="en-US" b="1" spc="-100" dirty="0" smtClean="0"/>
              <a:t>views</a:t>
            </a:r>
            <a:endParaRPr lang="en-US" b="1" i="1" spc="-1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b="1" i="1" spc="-100" dirty="0" smtClean="0">
                <a:solidFill>
                  <a:schemeClr val="accent6">
                    <a:lumMod val="75000"/>
                  </a:schemeClr>
                </a:solidFill>
              </a:rPr>
              <a:t>View</a:t>
            </a:r>
            <a:r>
              <a:rPr lang="en-US" i="1" spc="-1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i="1" spc="-100" dirty="0">
                <a:solidFill>
                  <a:schemeClr val="accent6">
                    <a:lumMod val="75000"/>
                  </a:schemeClr>
                </a:solidFill>
              </a:rPr>
              <a:t>= </a:t>
            </a:r>
            <a:r>
              <a:rPr lang="en-US" spc="-100" dirty="0"/>
              <a:t>(</a:t>
            </a:r>
            <a:r>
              <a:rPr lang="en-US" spc="-100" dirty="0" smtClean="0"/>
              <a:t>view number, primary id, backup id, ...)</a:t>
            </a:r>
            <a:endParaRPr lang="en-US" spc="-100" dirty="0"/>
          </a:p>
          <a:p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Views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2074708" y="3398078"/>
            <a:ext cx="2379322" cy="963372"/>
            <a:chOff x="337914" y="3576828"/>
            <a:chExt cx="7162800" cy="2900172"/>
          </a:xfrm>
        </p:grpSpPr>
        <p:sp>
          <p:nvSpPr>
            <p:cNvPr id="7" name="Rounded Rectangle 6"/>
            <p:cNvSpPr/>
            <p:nvPr/>
          </p:nvSpPr>
          <p:spPr>
            <a:xfrm>
              <a:off x="337914" y="4572000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642714" y="6096000"/>
              <a:ext cx="1524000" cy="228600"/>
              <a:chOff x="1828800" y="3733800"/>
              <a:chExt cx="1524000" cy="228600"/>
            </a:xfrm>
          </p:grpSpPr>
          <p:sp>
            <p:nvSpPr>
              <p:cNvPr id="83" name="Rectangle 82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1736681" y="5105400"/>
              <a:ext cx="658633" cy="609600"/>
              <a:chOff x="3075167" y="2286000"/>
              <a:chExt cx="658633" cy="609600"/>
            </a:xfrm>
          </p:grpSpPr>
          <p:sp>
            <p:nvSpPr>
              <p:cNvPr id="73" name="Oval 72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Freeform 76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Freeform 77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Freeform 78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Freeform 79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Freeform 80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2" name="Straight Connector 81"/>
              <p:cNvCxnSpPr/>
              <p:nvPr/>
            </p:nvCxnSpPr>
            <p:spPr>
              <a:xfrm flipV="1">
                <a:off x="3412555" y="2566283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10" name="Group 9"/>
            <p:cNvGrpSpPr/>
            <p:nvPr/>
          </p:nvGrpSpPr>
          <p:grpSpPr>
            <a:xfrm>
              <a:off x="706242" y="5105400"/>
              <a:ext cx="531549" cy="533400"/>
              <a:chOff x="2057400" y="2438400"/>
              <a:chExt cx="379678" cy="381000"/>
            </a:xfrm>
          </p:grpSpPr>
          <p:sp>
            <p:nvSpPr>
              <p:cNvPr id="70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" name="Rounded Rectangle 10"/>
            <p:cNvSpPr/>
            <p:nvPr/>
          </p:nvSpPr>
          <p:spPr>
            <a:xfrm>
              <a:off x="2776314" y="4572000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3081114" y="6096000"/>
              <a:ext cx="1524000" cy="228600"/>
              <a:chOff x="1828800" y="3733800"/>
              <a:chExt cx="1524000" cy="228600"/>
            </a:xfrm>
          </p:grpSpPr>
          <p:sp>
            <p:nvSpPr>
              <p:cNvPr id="66" name="Rectangle 65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4175081" y="5105400"/>
              <a:ext cx="658633" cy="609600"/>
              <a:chOff x="3075167" y="2286000"/>
              <a:chExt cx="658633" cy="609600"/>
            </a:xfrm>
          </p:grpSpPr>
          <p:sp>
            <p:nvSpPr>
              <p:cNvPr id="56" name="Oval 55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Freeform 59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Freeform 60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Freeform 61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Freeform 62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Freeform 63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5" name="Straight Connector 64"/>
              <p:cNvCxnSpPr/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14" name="Group 13"/>
            <p:cNvGrpSpPr/>
            <p:nvPr/>
          </p:nvGrpSpPr>
          <p:grpSpPr>
            <a:xfrm>
              <a:off x="3144642" y="5105400"/>
              <a:ext cx="531549" cy="533400"/>
              <a:chOff x="2057400" y="2438400"/>
              <a:chExt cx="379678" cy="381000"/>
            </a:xfrm>
          </p:grpSpPr>
          <p:sp>
            <p:nvSpPr>
              <p:cNvPr id="53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" name="Rounded Rectangle 14"/>
            <p:cNvSpPr/>
            <p:nvPr/>
          </p:nvSpPr>
          <p:spPr>
            <a:xfrm>
              <a:off x="5214714" y="4572000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400" smtClean="0"/>
                <a:t>P</a:t>
              </a:r>
              <a:endParaRPr lang="en-US" sz="4400"/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5519514" y="6096000"/>
              <a:ext cx="1524000" cy="228600"/>
              <a:chOff x="1828800" y="3733800"/>
              <a:chExt cx="1524000" cy="228600"/>
            </a:xfrm>
          </p:grpSpPr>
          <p:sp>
            <p:nvSpPr>
              <p:cNvPr id="49" name="Rectangle 48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6613481" y="5105400"/>
              <a:ext cx="658633" cy="609600"/>
              <a:chOff x="3075167" y="2286000"/>
              <a:chExt cx="658633" cy="609600"/>
            </a:xfrm>
          </p:grpSpPr>
          <p:sp>
            <p:nvSpPr>
              <p:cNvPr id="39" name="Oval 38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 42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Freeform 43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Freeform 44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Freeform 45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Freeform 46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8" name="Straight Connector 47"/>
              <p:cNvCxnSpPr/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18" name="Group 17"/>
            <p:cNvGrpSpPr/>
            <p:nvPr/>
          </p:nvGrpSpPr>
          <p:grpSpPr>
            <a:xfrm>
              <a:off x="5583042" y="5105400"/>
              <a:ext cx="531549" cy="533400"/>
              <a:chOff x="2057400" y="2438400"/>
              <a:chExt cx="379678" cy="381000"/>
            </a:xfrm>
          </p:grpSpPr>
          <p:sp>
            <p:nvSpPr>
              <p:cNvPr id="36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pic>
          <p:nvPicPr>
            <p:cNvPr id="19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3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8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03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73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43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8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6" name="Straight Connector 25"/>
            <p:cNvCxnSpPr/>
            <p:nvPr/>
          </p:nvCxnSpPr>
          <p:spPr>
            <a:xfrm>
              <a:off x="5824314" y="4267200"/>
              <a:ext cx="0" cy="762000"/>
            </a:xfrm>
            <a:prstGeom prst="line">
              <a:avLst/>
            </a:pr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Freeform 26"/>
            <p:cNvSpPr/>
            <p:nvPr/>
          </p:nvSpPr>
          <p:spPr>
            <a:xfrm>
              <a:off x="3632595" y="4763822"/>
              <a:ext cx="2007031" cy="355783"/>
            </a:xfrm>
            <a:custGeom>
              <a:avLst/>
              <a:gdLst>
                <a:gd name="connsiteX0" fmla="*/ 1983783 w 1983783"/>
                <a:gd name="connsiteY0" fmla="*/ 25352 h 25352"/>
                <a:gd name="connsiteX1" fmla="*/ 0 w 1983783"/>
                <a:gd name="connsiteY1" fmla="*/ 25352 h 25352"/>
                <a:gd name="connsiteX0" fmla="*/ 1983783 w 1983783"/>
                <a:gd name="connsiteY0" fmla="*/ 203577 h 203577"/>
                <a:gd name="connsiteX1" fmla="*/ 0 w 1983783"/>
                <a:gd name="connsiteY1" fmla="*/ 203577 h 203577"/>
                <a:gd name="connsiteX0" fmla="*/ 1983783 w 1983783"/>
                <a:gd name="connsiteY0" fmla="*/ 283044 h 283044"/>
                <a:gd name="connsiteX1" fmla="*/ 0 w 1983783"/>
                <a:gd name="connsiteY1" fmla="*/ 283044 h 283044"/>
                <a:gd name="connsiteX0" fmla="*/ 2007031 w 2007031"/>
                <a:gd name="connsiteY0" fmla="*/ 265800 h 296797"/>
                <a:gd name="connsiteX1" fmla="*/ 0 w 2007031"/>
                <a:gd name="connsiteY1" fmla="*/ 296797 h 296797"/>
                <a:gd name="connsiteX0" fmla="*/ 2007031 w 2007031"/>
                <a:gd name="connsiteY0" fmla="*/ 306367 h 337364"/>
                <a:gd name="connsiteX1" fmla="*/ 0 w 2007031"/>
                <a:gd name="connsiteY1" fmla="*/ 337364 h 337364"/>
                <a:gd name="connsiteX0" fmla="*/ 2007031 w 2007031"/>
                <a:gd name="connsiteY0" fmla="*/ 324786 h 355783"/>
                <a:gd name="connsiteX1" fmla="*/ 0 w 2007031"/>
                <a:gd name="connsiteY1" fmla="*/ 355783 h 355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07031" h="355783">
                  <a:moveTo>
                    <a:pt x="2007031" y="324786"/>
                  </a:moveTo>
                  <a:cubicBezTo>
                    <a:pt x="1444571" y="-30384"/>
                    <a:pt x="796872" y="-191824"/>
                    <a:pt x="0" y="355783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 27"/>
            <p:cNvSpPr/>
            <p:nvPr/>
          </p:nvSpPr>
          <p:spPr>
            <a:xfrm>
              <a:off x="1176115" y="4520173"/>
              <a:ext cx="4463512" cy="599432"/>
            </a:xfrm>
            <a:custGeom>
              <a:avLst/>
              <a:gdLst>
                <a:gd name="connsiteX0" fmla="*/ 1983783 w 1983783"/>
                <a:gd name="connsiteY0" fmla="*/ 25352 h 25352"/>
                <a:gd name="connsiteX1" fmla="*/ 0 w 1983783"/>
                <a:gd name="connsiteY1" fmla="*/ 25352 h 25352"/>
                <a:gd name="connsiteX0" fmla="*/ 1983783 w 1983783"/>
                <a:gd name="connsiteY0" fmla="*/ 203577 h 203577"/>
                <a:gd name="connsiteX1" fmla="*/ 0 w 1983783"/>
                <a:gd name="connsiteY1" fmla="*/ 203577 h 203577"/>
                <a:gd name="connsiteX0" fmla="*/ 1983783 w 1983783"/>
                <a:gd name="connsiteY0" fmla="*/ 283044 h 283044"/>
                <a:gd name="connsiteX1" fmla="*/ 0 w 1983783"/>
                <a:gd name="connsiteY1" fmla="*/ 283044 h 283044"/>
                <a:gd name="connsiteX0" fmla="*/ 2007031 w 2007031"/>
                <a:gd name="connsiteY0" fmla="*/ 265800 h 296797"/>
                <a:gd name="connsiteX1" fmla="*/ 0 w 2007031"/>
                <a:gd name="connsiteY1" fmla="*/ 296797 h 296797"/>
                <a:gd name="connsiteX0" fmla="*/ 2007031 w 2007031"/>
                <a:gd name="connsiteY0" fmla="*/ 306367 h 337364"/>
                <a:gd name="connsiteX1" fmla="*/ 0 w 2007031"/>
                <a:gd name="connsiteY1" fmla="*/ 337364 h 337364"/>
                <a:gd name="connsiteX0" fmla="*/ 2007031 w 2007031"/>
                <a:gd name="connsiteY0" fmla="*/ 324786 h 355783"/>
                <a:gd name="connsiteX1" fmla="*/ 0 w 2007031"/>
                <a:gd name="connsiteY1" fmla="*/ 355783 h 355783"/>
                <a:gd name="connsiteX0" fmla="*/ 2007031 w 2007031"/>
                <a:gd name="connsiteY0" fmla="*/ 375253 h 406250"/>
                <a:gd name="connsiteX1" fmla="*/ 0 w 2007031"/>
                <a:gd name="connsiteY1" fmla="*/ 406250 h 406250"/>
                <a:gd name="connsiteX0" fmla="*/ 2007031 w 2007031"/>
                <a:gd name="connsiteY0" fmla="*/ 568435 h 599432"/>
                <a:gd name="connsiteX1" fmla="*/ 0 w 2007031"/>
                <a:gd name="connsiteY1" fmla="*/ 599432 h 599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07031" h="599432">
                  <a:moveTo>
                    <a:pt x="2007031" y="568435"/>
                  </a:moveTo>
                  <a:cubicBezTo>
                    <a:pt x="1570010" y="-305928"/>
                    <a:pt x="605228" y="-72162"/>
                    <a:pt x="0" y="599432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 34"/>
            <p:cNvSpPr/>
            <p:nvPr/>
          </p:nvSpPr>
          <p:spPr>
            <a:xfrm>
              <a:off x="6011585" y="3995980"/>
              <a:ext cx="922149" cy="1022888"/>
            </a:xfrm>
            <a:custGeom>
              <a:avLst/>
              <a:gdLst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22149 w 922149"/>
                <a:gd name="connsiteY0" fmla="*/ 1022888 h 1022888"/>
                <a:gd name="connsiteX1" fmla="*/ 0 w 922149"/>
                <a:gd name="connsiteY1" fmla="*/ 0 h 1022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22149" h="1022888">
                  <a:moveTo>
                    <a:pt x="922149" y="1022888"/>
                  </a:moveTo>
                  <a:cubicBezTo>
                    <a:pt x="876945" y="548898"/>
                    <a:pt x="669011" y="198894"/>
                    <a:pt x="0" y="0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2388103" y="4985698"/>
            <a:ext cx="2379321" cy="963372"/>
            <a:chOff x="337914" y="3576828"/>
            <a:chExt cx="7162800" cy="2900172"/>
          </a:xfrm>
        </p:grpSpPr>
        <p:sp>
          <p:nvSpPr>
            <p:cNvPr id="88" name="Rounded Rectangle 87"/>
            <p:cNvSpPr/>
            <p:nvPr/>
          </p:nvSpPr>
          <p:spPr>
            <a:xfrm>
              <a:off x="337914" y="4572000"/>
              <a:ext cx="2285999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9" name="Group 88"/>
            <p:cNvGrpSpPr/>
            <p:nvPr/>
          </p:nvGrpSpPr>
          <p:grpSpPr>
            <a:xfrm>
              <a:off x="642714" y="6096000"/>
              <a:ext cx="1524000" cy="228600"/>
              <a:chOff x="1828800" y="3733800"/>
              <a:chExt cx="1524000" cy="228600"/>
            </a:xfrm>
          </p:grpSpPr>
          <p:sp>
            <p:nvSpPr>
              <p:cNvPr id="158" name="Rectangle 157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59" name="Rectangle 158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60" name="Rectangle 159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61" name="Rectangle 160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grpSp>
          <p:nvGrpSpPr>
            <p:cNvPr id="90" name="Group 89"/>
            <p:cNvGrpSpPr/>
            <p:nvPr/>
          </p:nvGrpSpPr>
          <p:grpSpPr>
            <a:xfrm>
              <a:off x="1736681" y="5105400"/>
              <a:ext cx="658633" cy="609600"/>
              <a:chOff x="3075167" y="2286000"/>
              <a:chExt cx="658633" cy="609600"/>
            </a:xfrm>
          </p:grpSpPr>
          <p:sp>
            <p:nvSpPr>
              <p:cNvPr id="148" name="Oval 147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9" name="Oval 148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Oval 149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Oval 150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Freeform 151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Freeform 152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Freeform 153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Freeform 154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Freeform 155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57" name="Straight Connector 156"/>
              <p:cNvCxnSpPr/>
              <p:nvPr/>
            </p:nvCxnSpPr>
            <p:spPr>
              <a:xfrm flipV="1">
                <a:off x="3412555" y="2566283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91" name="Group 90"/>
            <p:cNvGrpSpPr/>
            <p:nvPr/>
          </p:nvGrpSpPr>
          <p:grpSpPr>
            <a:xfrm>
              <a:off x="706242" y="5105400"/>
              <a:ext cx="531549" cy="533400"/>
              <a:chOff x="2057400" y="2438400"/>
              <a:chExt cx="379678" cy="381000"/>
            </a:xfrm>
          </p:grpSpPr>
          <p:sp>
            <p:nvSpPr>
              <p:cNvPr id="145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6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" name="Rounded Rectangle 91"/>
            <p:cNvSpPr/>
            <p:nvPr/>
          </p:nvSpPr>
          <p:spPr>
            <a:xfrm>
              <a:off x="2776314" y="4572000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400" dirty="0" smtClean="0"/>
                <a:t>P</a:t>
              </a:r>
              <a:endParaRPr lang="en-US" sz="4400" dirty="0"/>
            </a:p>
          </p:txBody>
        </p:sp>
        <p:grpSp>
          <p:nvGrpSpPr>
            <p:cNvPr id="93" name="Group 92"/>
            <p:cNvGrpSpPr/>
            <p:nvPr/>
          </p:nvGrpSpPr>
          <p:grpSpPr>
            <a:xfrm>
              <a:off x="3081114" y="6096000"/>
              <a:ext cx="1524000" cy="228600"/>
              <a:chOff x="1828800" y="3733800"/>
              <a:chExt cx="1524000" cy="228600"/>
            </a:xfrm>
          </p:grpSpPr>
          <p:sp>
            <p:nvSpPr>
              <p:cNvPr id="141" name="Rectangle 140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43" name="Rectangle 142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44" name="Rectangle 143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grpSp>
          <p:nvGrpSpPr>
            <p:cNvPr id="94" name="Group 93"/>
            <p:cNvGrpSpPr/>
            <p:nvPr/>
          </p:nvGrpSpPr>
          <p:grpSpPr>
            <a:xfrm>
              <a:off x="4175081" y="5105400"/>
              <a:ext cx="658633" cy="609600"/>
              <a:chOff x="3075167" y="2286000"/>
              <a:chExt cx="658633" cy="609600"/>
            </a:xfrm>
          </p:grpSpPr>
          <p:sp>
            <p:nvSpPr>
              <p:cNvPr id="131" name="Oval 130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Oval 131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Oval 132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Oval 133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Freeform 134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Freeform 135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Freeform 136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Freeform 137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Freeform 138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40" name="Straight Connector 139"/>
              <p:cNvCxnSpPr/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95" name="Group 94"/>
            <p:cNvGrpSpPr/>
            <p:nvPr/>
          </p:nvGrpSpPr>
          <p:grpSpPr>
            <a:xfrm>
              <a:off x="3144642" y="5105400"/>
              <a:ext cx="531549" cy="533400"/>
              <a:chOff x="2057400" y="2438400"/>
              <a:chExt cx="379678" cy="381000"/>
            </a:xfrm>
          </p:grpSpPr>
          <p:sp>
            <p:nvSpPr>
              <p:cNvPr id="128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6" name="Rounded Rectangle 95"/>
            <p:cNvSpPr/>
            <p:nvPr/>
          </p:nvSpPr>
          <p:spPr>
            <a:xfrm>
              <a:off x="5214714" y="4572000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rgbClr val="0070C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6600" dirty="0"/>
            </a:p>
          </p:txBody>
        </p:sp>
        <p:grpSp>
          <p:nvGrpSpPr>
            <p:cNvPr id="97" name="Group 96"/>
            <p:cNvGrpSpPr/>
            <p:nvPr/>
          </p:nvGrpSpPr>
          <p:grpSpPr>
            <a:xfrm>
              <a:off x="5519514" y="6096000"/>
              <a:ext cx="1524000" cy="228600"/>
              <a:chOff x="1828800" y="3733800"/>
              <a:chExt cx="1524000" cy="228600"/>
            </a:xfrm>
          </p:grpSpPr>
          <p:sp>
            <p:nvSpPr>
              <p:cNvPr id="124" name="Rectangle 123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grpSp>
          <p:nvGrpSpPr>
            <p:cNvPr id="98" name="Group 97"/>
            <p:cNvGrpSpPr/>
            <p:nvPr/>
          </p:nvGrpSpPr>
          <p:grpSpPr>
            <a:xfrm>
              <a:off x="6613481" y="5105400"/>
              <a:ext cx="658633" cy="609600"/>
              <a:chOff x="3075167" y="2286000"/>
              <a:chExt cx="658633" cy="609600"/>
            </a:xfrm>
          </p:grpSpPr>
          <p:sp>
            <p:nvSpPr>
              <p:cNvPr id="114" name="Oval 113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Oval 114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Oval 115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Oval 116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Freeform 117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Freeform 118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Freeform 119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Freeform 120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Freeform 121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3" name="Straight Connector 122"/>
              <p:cNvCxnSpPr/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99" name="Group 98"/>
            <p:cNvGrpSpPr/>
            <p:nvPr/>
          </p:nvGrpSpPr>
          <p:grpSpPr>
            <a:xfrm>
              <a:off x="5583042" y="5105400"/>
              <a:ext cx="531549" cy="533400"/>
              <a:chOff x="2057400" y="2438400"/>
              <a:chExt cx="379678" cy="381000"/>
            </a:xfrm>
          </p:grpSpPr>
          <p:sp>
            <p:nvSpPr>
              <p:cNvPr id="111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pic>
          <p:nvPicPr>
            <p:cNvPr id="100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3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1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8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03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73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5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43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6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8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07" name="Straight Connector 106"/>
            <p:cNvCxnSpPr/>
            <p:nvPr/>
          </p:nvCxnSpPr>
          <p:spPr>
            <a:xfrm flipH="1">
              <a:off x="3538315" y="4267200"/>
              <a:ext cx="2285999" cy="674514"/>
            </a:xfrm>
            <a:prstGeom prst="line">
              <a:avLst/>
            </a:pr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08" name="Freeform 107"/>
            <p:cNvSpPr/>
            <p:nvPr/>
          </p:nvSpPr>
          <p:spPr>
            <a:xfrm flipH="1" flipV="1">
              <a:off x="4376518" y="5823500"/>
              <a:ext cx="1926149" cy="291234"/>
            </a:xfrm>
            <a:custGeom>
              <a:avLst/>
              <a:gdLst>
                <a:gd name="connsiteX0" fmla="*/ 1983783 w 1983783"/>
                <a:gd name="connsiteY0" fmla="*/ 25352 h 25352"/>
                <a:gd name="connsiteX1" fmla="*/ 0 w 1983783"/>
                <a:gd name="connsiteY1" fmla="*/ 25352 h 25352"/>
                <a:gd name="connsiteX0" fmla="*/ 1983783 w 1983783"/>
                <a:gd name="connsiteY0" fmla="*/ 203577 h 203577"/>
                <a:gd name="connsiteX1" fmla="*/ 0 w 1983783"/>
                <a:gd name="connsiteY1" fmla="*/ 203577 h 203577"/>
                <a:gd name="connsiteX0" fmla="*/ 1983783 w 1983783"/>
                <a:gd name="connsiteY0" fmla="*/ 283044 h 283044"/>
                <a:gd name="connsiteX1" fmla="*/ 0 w 1983783"/>
                <a:gd name="connsiteY1" fmla="*/ 283044 h 283044"/>
                <a:gd name="connsiteX0" fmla="*/ 2007031 w 2007031"/>
                <a:gd name="connsiteY0" fmla="*/ 265800 h 296797"/>
                <a:gd name="connsiteX1" fmla="*/ 0 w 2007031"/>
                <a:gd name="connsiteY1" fmla="*/ 296797 h 296797"/>
                <a:gd name="connsiteX0" fmla="*/ 2007031 w 2007031"/>
                <a:gd name="connsiteY0" fmla="*/ 306367 h 337364"/>
                <a:gd name="connsiteX1" fmla="*/ 0 w 2007031"/>
                <a:gd name="connsiteY1" fmla="*/ 337364 h 337364"/>
                <a:gd name="connsiteX0" fmla="*/ 2007031 w 2007031"/>
                <a:gd name="connsiteY0" fmla="*/ 324786 h 355783"/>
                <a:gd name="connsiteX1" fmla="*/ 0 w 2007031"/>
                <a:gd name="connsiteY1" fmla="*/ 355783 h 355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07031" h="355783">
                  <a:moveTo>
                    <a:pt x="2007031" y="324786"/>
                  </a:moveTo>
                  <a:cubicBezTo>
                    <a:pt x="1444571" y="-30384"/>
                    <a:pt x="796872" y="-191824"/>
                    <a:pt x="0" y="355783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Freeform 108"/>
            <p:cNvSpPr/>
            <p:nvPr/>
          </p:nvSpPr>
          <p:spPr>
            <a:xfrm>
              <a:off x="1176115" y="4724397"/>
              <a:ext cx="1833986" cy="395206"/>
            </a:xfrm>
            <a:custGeom>
              <a:avLst/>
              <a:gdLst>
                <a:gd name="connsiteX0" fmla="*/ 1983783 w 1983783"/>
                <a:gd name="connsiteY0" fmla="*/ 25352 h 25352"/>
                <a:gd name="connsiteX1" fmla="*/ 0 w 1983783"/>
                <a:gd name="connsiteY1" fmla="*/ 25352 h 25352"/>
                <a:gd name="connsiteX0" fmla="*/ 1983783 w 1983783"/>
                <a:gd name="connsiteY0" fmla="*/ 203577 h 203577"/>
                <a:gd name="connsiteX1" fmla="*/ 0 w 1983783"/>
                <a:gd name="connsiteY1" fmla="*/ 203577 h 203577"/>
                <a:gd name="connsiteX0" fmla="*/ 1983783 w 1983783"/>
                <a:gd name="connsiteY0" fmla="*/ 283044 h 283044"/>
                <a:gd name="connsiteX1" fmla="*/ 0 w 1983783"/>
                <a:gd name="connsiteY1" fmla="*/ 283044 h 283044"/>
                <a:gd name="connsiteX0" fmla="*/ 2007031 w 2007031"/>
                <a:gd name="connsiteY0" fmla="*/ 265800 h 296797"/>
                <a:gd name="connsiteX1" fmla="*/ 0 w 2007031"/>
                <a:gd name="connsiteY1" fmla="*/ 296797 h 296797"/>
                <a:gd name="connsiteX0" fmla="*/ 2007031 w 2007031"/>
                <a:gd name="connsiteY0" fmla="*/ 306367 h 337364"/>
                <a:gd name="connsiteX1" fmla="*/ 0 w 2007031"/>
                <a:gd name="connsiteY1" fmla="*/ 337364 h 337364"/>
                <a:gd name="connsiteX0" fmla="*/ 2007031 w 2007031"/>
                <a:gd name="connsiteY0" fmla="*/ 324786 h 355783"/>
                <a:gd name="connsiteX1" fmla="*/ 0 w 2007031"/>
                <a:gd name="connsiteY1" fmla="*/ 355783 h 355783"/>
                <a:gd name="connsiteX0" fmla="*/ 2007031 w 2007031"/>
                <a:gd name="connsiteY0" fmla="*/ 375253 h 406250"/>
                <a:gd name="connsiteX1" fmla="*/ 0 w 2007031"/>
                <a:gd name="connsiteY1" fmla="*/ 406250 h 406250"/>
                <a:gd name="connsiteX0" fmla="*/ 2007031 w 2007031"/>
                <a:gd name="connsiteY0" fmla="*/ 568435 h 599432"/>
                <a:gd name="connsiteX1" fmla="*/ 0 w 2007031"/>
                <a:gd name="connsiteY1" fmla="*/ 599432 h 599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07031" h="599432">
                  <a:moveTo>
                    <a:pt x="2007031" y="568435"/>
                  </a:moveTo>
                  <a:cubicBezTo>
                    <a:pt x="1570010" y="-305928"/>
                    <a:pt x="605228" y="-72162"/>
                    <a:pt x="0" y="599432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Freeform 109"/>
            <p:cNvSpPr/>
            <p:nvPr/>
          </p:nvSpPr>
          <p:spPr>
            <a:xfrm rot="4899202">
              <a:off x="4692563" y="3881655"/>
              <a:ext cx="601896" cy="2072592"/>
            </a:xfrm>
            <a:custGeom>
              <a:avLst/>
              <a:gdLst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22149 w 922149"/>
                <a:gd name="connsiteY0" fmla="*/ 1022888 h 1022888"/>
                <a:gd name="connsiteX1" fmla="*/ 0 w 922149"/>
                <a:gd name="connsiteY1" fmla="*/ 0 h 1022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22149" h="1022888">
                  <a:moveTo>
                    <a:pt x="922149" y="1022888"/>
                  </a:moveTo>
                  <a:cubicBezTo>
                    <a:pt x="876945" y="548898"/>
                    <a:pt x="669011" y="198894"/>
                    <a:pt x="0" y="0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64" name="Group 163"/>
          <p:cNvGrpSpPr/>
          <p:nvPr/>
        </p:nvGrpSpPr>
        <p:grpSpPr>
          <a:xfrm>
            <a:off x="5592139" y="4108330"/>
            <a:ext cx="2379321" cy="963372"/>
            <a:chOff x="337914" y="3576828"/>
            <a:chExt cx="7162800" cy="2900172"/>
          </a:xfrm>
        </p:grpSpPr>
        <p:sp>
          <p:nvSpPr>
            <p:cNvPr id="165" name="Rounded Rectangle 164"/>
            <p:cNvSpPr/>
            <p:nvPr/>
          </p:nvSpPr>
          <p:spPr>
            <a:xfrm>
              <a:off x="337914" y="4572000"/>
              <a:ext cx="2285999" cy="1905000"/>
            </a:xfrm>
            <a:prstGeom prst="roundRect">
              <a:avLst>
                <a:gd name="adj" fmla="val 11074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/>
                <a:t>P</a:t>
              </a:r>
              <a:endParaRPr lang="en-US" sz="4000" dirty="0"/>
            </a:p>
          </p:txBody>
        </p:sp>
        <p:grpSp>
          <p:nvGrpSpPr>
            <p:cNvPr id="166" name="Group 165"/>
            <p:cNvGrpSpPr/>
            <p:nvPr/>
          </p:nvGrpSpPr>
          <p:grpSpPr>
            <a:xfrm>
              <a:off x="642714" y="6096000"/>
              <a:ext cx="1524000" cy="228600"/>
              <a:chOff x="1828800" y="3733800"/>
              <a:chExt cx="1524000" cy="228600"/>
            </a:xfrm>
          </p:grpSpPr>
          <p:sp>
            <p:nvSpPr>
              <p:cNvPr id="235" name="Rectangle 234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236" name="Rectangle 235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237" name="Rectangle 236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238" name="Rectangle 237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grpSp>
          <p:nvGrpSpPr>
            <p:cNvPr id="167" name="Group 166"/>
            <p:cNvGrpSpPr/>
            <p:nvPr/>
          </p:nvGrpSpPr>
          <p:grpSpPr>
            <a:xfrm>
              <a:off x="1736681" y="5105400"/>
              <a:ext cx="658633" cy="609600"/>
              <a:chOff x="3075167" y="2286000"/>
              <a:chExt cx="658633" cy="609600"/>
            </a:xfrm>
          </p:grpSpPr>
          <p:sp>
            <p:nvSpPr>
              <p:cNvPr id="225" name="Oval 224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Oval 225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7" name="Oval 226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8" name="Oval 227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Freeform 228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0" name="Freeform 229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1" name="Freeform 230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2" name="Freeform 231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Freeform 232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34" name="Straight Connector 233"/>
              <p:cNvCxnSpPr/>
              <p:nvPr/>
            </p:nvCxnSpPr>
            <p:spPr>
              <a:xfrm flipV="1">
                <a:off x="3412555" y="2566283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168" name="Group 167"/>
            <p:cNvGrpSpPr/>
            <p:nvPr/>
          </p:nvGrpSpPr>
          <p:grpSpPr>
            <a:xfrm>
              <a:off x="706242" y="5105400"/>
              <a:ext cx="531549" cy="533400"/>
              <a:chOff x="2057400" y="2438400"/>
              <a:chExt cx="379678" cy="381000"/>
            </a:xfrm>
          </p:grpSpPr>
          <p:sp>
            <p:nvSpPr>
              <p:cNvPr id="222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3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9" name="Rounded Rectangle 168"/>
            <p:cNvSpPr/>
            <p:nvPr/>
          </p:nvSpPr>
          <p:spPr>
            <a:xfrm>
              <a:off x="2776315" y="4572001"/>
              <a:ext cx="2286001" cy="1904999"/>
            </a:xfrm>
            <a:prstGeom prst="roundRect">
              <a:avLst>
                <a:gd name="adj" fmla="val 11074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rgbClr val="0070C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4400" dirty="0"/>
            </a:p>
          </p:txBody>
        </p:sp>
        <p:grpSp>
          <p:nvGrpSpPr>
            <p:cNvPr id="170" name="Group 169"/>
            <p:cNvGrpSpPr/>
            <p:nvPr/>
          </p:nvGrpSpPr>
          <p:grpSpPr>
            <a:xfrm>
              <a:off x="3081114" y="6096000"/>
              <a:ext cx="1524000" cy="228600"/>
              <a:chOff x="1828800" y="3733800"/>
              <a:chExt cx="1524000" cy="228600"/>
            </a:xfrm>
          </p:grpSpPr>
          <p:sp>
            <p:nvSpPr>
              <p:cNvPr id="218" name="Rectangle 217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219" name="Rectangle 218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220" name="Rectangle 219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221" name="Rectangle 220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grpSp>
          <p:nvGrpSpPr>
            <p:cNvPr id="171" name="Group 170"/>
            <p:cNvGrpSpPr/>
            <p:nvPr/>
          </p:nvGrpSpPr>
          <p:grpSpPr>
            <a:xfrm>
              <a:off x="4175081" y="5105400"/>
              <a:ext cx="658633" cy="609600"/>
              <a:chOff x="3075167" y="2286000"/>
              <a:chExt cx="658633" cy="609600"/>
            </a:xfrm>
          </p:grpSpPr>
          <p:sp>
            <p:nvSpPr>
              <p:cNvPr id="208" name="Oval 207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Oval 208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Oval 209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Oval 210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Freeform 211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Freeform 212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Freeform 213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5" name="Freeform 214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6" name="Freeform 215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17" name="Straight Connector 216"/>
              <p:cNvCxnSpPr/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172" name="Group 171"/>
            <p:cNvGrpSpPr/>
            <p:nvPr/>
          </p:nvGrpSpPr>
          <p:grpSpPr>
            <a:xfrm>
              <a:off x="3144642" y="5105400"/>
              <a:ext cx="531549" cy="533400"/>
              <a:chOff x="2057400" y="2438400"/>
              <a:chExt cx="379678" cy="381000"/>
            </a:xfrm>
          </p:grpSpPr>
          <p:sp>
            <p:nvSpPr>
              <p:cNvPr id="205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3" name="Rounded Rectangle 172"/>
            <p:cNvSpPr/>
            <p:nvPr/>
          </p:nvSpPr>
          <p:spPr>
            <a:xfrm>
              <a:off x="5214714" y="4572000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rgbClr val="0070C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6600" dirty="0"/>
            </a:p>
          </p:txBody>
        </p:sp>
        <p:grpSp>
          <p:nvGrpSpPr>
            <p:cNvPr id="174" name="Group 173"/>
            <p:cNvGrpSpPr/>
            <p:nvPr/>
          </p:nvGrpSpPr>
          <p:grpSpPr>
            <a:xfrm>
              <a:off x="5519514" y="6096000"/>
              <a:ext cx="1524000" cy="228600"/>
              <a:chOff x="1828800" y="3733800"/>
              <a:chExt cx="1524000" cy="228600"/>
            </a:xfrm>
          </p:grpSpPr>
          <p:sp>
            <p:nvSpPr>
              <p:cNvPr id="201" name="Rectangle 200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202" name="Rectangle 201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203" name="Rectangle 202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204" name="Rectangle 203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grpSp>
          <p:nvGrpSpPr>
            <p:cNvPr id="175" name="Group 174"/>
            <p:cNvGrpSpPr/>
            <p:nvPr/>
          </p:nvGrpSpPr>
          <p:grpSpPr>
            <a:xfrm>
              <a:off x="6613481" y="5105400"/>
              <a:ext cx="658633" cy="609600"/>
              <a:chOff x="3075167" y="2286000"/>
              <a:chExt cx="658633" cy="609600"/>
            </a:xfrm>
          </p:grpSpPr>
          <p:sp>
            <p:nvSpPr>
              <p:cNvPr id="191" name="Oval 190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2" name="Oval 191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3" name="Oval 192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4" name="Oval 193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5" name="Freeform 194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6" name="Freeform 195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7" name="Freeform 196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8" name="Freeform 197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9" name="Freeform 198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00" name="Straight Connector 199"/>
              <p:cNvCxnSpPr/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176" name="Group 175"/>
            <p:cNvGrpSpPr/>
            <p:nvPr/>
          </p:nvGrpSpPr>
          <p:grpSpPr>
            <a:xfrm>
              <a:off x="5583042" y="5105400"/>
              <a:ext cx="531549" cy="533400"/>
              <a:chOff x="2057400" y="2438400"/>
              <a:chExt cx="379678" cy="381000"/>
            </a:xfrm>
          </p:grpSpPr>
          <p:sp>
            <p:nvSpPr>
              <p:cNvPr id="188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0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pic>
          <p:nvPicPr>
            <p:cNvPr id="177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3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8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8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9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03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0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73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1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2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43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3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8314" y="3576828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84" name="Straight Connector 183"/>
            <p:cNvCxnSpPr/>
            <p:nvPr/>
          </p:nvCxnSpPr>
          <p:spPr>
            <a:xfrm flipH="1">
              <a:off x="1581237" y="4267200"/>
              <a:ext cx="4243078" cy="691594"/>
            </a:xfrm>
            <a:prstGeom prst="line">
              <a:avLst/>
            </a:pr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85" name="Freeform 184"/>
            <p:cNvSpPr/>
            <p:nvPr/>
          </p:nvSpPr>
          <p:spPr>
            <a:xfrm flipH="1" flipV="1">
              <a:off x="1982270" y="5823497"/>
              <a:ext cx="4320392" cy="291233"/>
            </a:xfrm>
            <a:custGeom>
              <a:avLst/>
              <a:gdLst>
                <a:gd name="connsiteX0" fmla="*/ 1983783 w 1983783"/>
                <a:gd name="connsiteY0" fmla="*/ 25352 h 25352"/>
                <a:gd name="connsiteX1" fmla="*/ 0 w 1983783"/>
                <a:gd name="connsiteY1" fmla="*/ 25352 h 25352"/>
                <a:gd name="connsiteX0" fmla="*/ 1983783 w 1983783"/>
                <a:gd name="connsiteY0" fmla="*/ 203577 h 203577"/>
                <a:gd name="connsiteX1" fmla="*/ 0 w 1983783"/>
                <a:gd name="connsiteY1" fmla="*/ 203577 h 203577"/>
                <a:gd name="connsiteX0" fmla="*/ 1983783 w 1983783"/>
                <a:gd name="connsiteY0" fmla="*/ 283044 h 283044"/>
                <a:gd name="connsiteX1" fmla="*/ 0 w 1983783"/>
                <a:gd name="connsiteY1" fmla="*/ 283044 h 283044"/>
                <a:gd name="connsiteX0" fmla="*/ 2007031 w 2007031"/>
                <a:gd name="connsiteY0" fmla="*/ 265800 h 296797"/>
                <a:gd name="connsiteX1" fmla="*/ 0 w 2007031"/>
                <a:gd name="connsiteY1" fmla="*/ 296797 h 296797"/>
                <a:gd name="connsiteX0" fmla="*/ 2007031 w 2007031"/>
                <a:gd name="connsiteY0" fmla="*/ 306367 h 337364"/>
                <a:gd name="connsiteX1" fmla="*/ 0 w 2007031"/>
                <a:gd name="connsiteY1" fmla="*/ 337364 h 337364"/>
                <a:gd name="connsiteX0" fmla="*/ 2007031 w 2007031"/>
                <a:gd name="connsiteY0" fmla="*/ 324786 h 355783"/>
                <a:gd name="connsiteX1" fmla="*/ 0 w 2007031"/>
                <a:gd name="connsiteY1" fmla="*/ 355783 h 355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07031" h="355783">
                  <a:moveTo>
                    <a:pt x="2007031" y="324786"/>
                  </a:moveTo>
                  <a:cubicBezTo>
                    <a:pt x="1444571" y="-30384"/>
                    <a:pt x="796872" y="-191824"/>
                    <a:pt x="0" y="355783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Freeform 185"/>
            <p:cNvSpPr/>
            <p:nvPr/>
          </p:nvSpPr>
          <p:spPr>
            <a:xfrm rot="358164" flipH="1" flipV="1">
              <a:off x="1903399" y="6254258"/>
              <a:ext cx="1990330" cy="206570"/>
            </a:xfrm>
            <a:custGeom>
              <a:avLst/>
              <a:gdLst>
                <a:gd name="connsiteX0" fmla="*/ 1983783 w 1983783"/>
                <a:gd name="connsiteY0" fmla="*/ 25352 h 25352"/>
                <a:gd name="connsiteX1" fmla="*/ 0 w 1983783"/>
                <a:gd name="connsiteY1" fmla="*/ 25352 h 25352"/>
                <a:gd name="connsiteX0" fmla="*/ 1983783 w 1983783"/>
                <a:gd name="connsiteY0" fmla="*/ 203577 h 203577"/>
                <a:gd name="connsiteX1" fmla="*/ 0 w 1983783"/>
                <a:gd name="connsiteY1" fmla="*/ 203577 h 203577"/>
                <a:gd name="connsiteX0" fmla="*/ 1983783 w 1983783"/>
                <a:gd name="connsiteY0" fmla="*/ 283044 h 283044"/>
                <a:gd name="connsiteX1" fmla="*/ 0 w 1983783"/>
                <a:gd name="connsiteY1" fmla="*/ 283044 h 283044"/>
                <a:gd name="connsiteX0" fmla="*/ 2007031 w 2007031"/>
                <a:gd name="connsiteY0" fmla="*/ 265800 h 296797"/>
                <a:gd name="connsiteX1" fmla="*/ 0 w 2007031"/>
                <a:gd name="connsiteY1" fmla="*/ 296797 h 296797"/>
                <a:gd name="connsiteX0" fmla="*/ 2007031 w 2007031"/>
                <a:gd name="connsiteY0" fmla="*/ 306367 h 337364"/>
                <a:gd name="connsiteX1" fmla="*/ 0 w 2007031"/>
                <a:gd name="connsiteY1" fmla="*/ 337364 h 337364"/>
                <a:gd name="connsiteX0" fmla="*/ 2007031 w 2007031"/>
                <a:gd name="connsiteY0" fmla="*/ 324786 h 355783"/>
                <a:gd name="connsiteX1" fmla="*/ 0 w 2007031"/>
                <a:gd name="connsiteY1" fmla="*/ 355783 h 355783"/>
                <a:gd name="connsiteX0" fmla="*/ 2007031 w 2007031"/>
                <a:gd name="connsiteY0" fmla="*/ 375253 h 406250"/>
                <a:gd name="connsiteX1" fmla="*/ 0 w 2007031"/>
                <a:gd name="connsiteY1" fmla="*/ 406250 h 406250"/>
                <a:gd name="connsiteX0" fmla="*/ 2007031 w 2007031"/>
                <a:gd name="connsiteY0" fmla="*/ 568435 h 599432"/>
                <a:gd name="connsiteX1" fmla="*/ 0 w 2007031"/>
                <a:gd name="connsiteY1" fmla="*/ 599432 h 599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07031" h="599432">
                  <a:moveTo>
                    <a:pt x="2007031" y="568435"/>
                  </a:moveTo>
                  <a:cubicBezTo>
                    <a:pt x="1570010" y="-305928"/>
                    <a:pt x="605228" y="-72162"/>
                    <a:pt x="0" y="599432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Freeform 186"/>
            <p:cNvSpPr/>
            <p:nvPr/>
          </p:nvSpPr>
          <p:spPr>
            <a:xfrm rot="5105497">
              <a:off x="3743060" y="3053933"/>
              <a:ext cx="601895" cy="3717214"/>
            </a:xfrm>
            <a:custGeom>
              <a:avLst/>
              <a:gdLst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22149 w 922149"/>
                <a:gd name="connsiteY0" fmla="*/ 1022888 h 1022888"/>
                <a:gd name="connsiteX1" fmla="*/ 0 w 922149"/>
                <a:gd name="connsiteY1" fmla="*/ 0 h 1022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22149" h="1022888">
                  <a:moveTo>
                    <a:pt x="922149" y="1022888"/>
                  </a:moveTo>
                  <a:cubicBezTo>
                    <a:pt x="876945" y="548898"/>
                    <a:pt x="669011" y="198894"/>
                    <a:pt x="0" y="0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40" name="Curved Down Arrow 239"/>
          <p:cNvSpPr/>
          <p:nvPr/>
        </p:nvSpPr>
        <p:spPr>
          <a:xfrm rot="15179218">
            <a:off x="1203837" y="4542473"/>
            <a:ext cx="1026964" cy="497522"/>
          </a:xfrm>
          <a:prstGeom prst="curvedDownArrow">
            <a:avLst>
              <a:gd name="adj1" fmla="val 25000"/>
              <a:gd name="adj2" fmla="val 91620"/>
              <a:gd name="adj3" fmla="val 60124"/>
            </a:avLst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1" name="Curved Down Arrow 240"/>
          <p:cNvSpPr/>
          <p:nvPr/>
        </p:nvSpPr>
        <p:spPr>
          <a:xfrm rot="1613446">
            <a:off x="4846332" y="3550382"/>
            <a:ext cx="1026964" cy="497522"/>
          </a:xfrm>
          <a:prstGeom prst="curvedDownArrow">
            <a:avLst>
              <a:gd name="adj1" fmla="val 25000"/>
              <a:gd name="adj2" fmla="val 91620"/>
              <a:gd name="adj3" fmla="val 60124"/>
            </a:avLst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2" name="Curved Down Arrow 241"/>
          <p:cNvSpPr/>
          <p:nvPr/>
        </p:nvSpPr>
        <p:spPr>
          <a:xfrm rot="9371077">
            <a:off x="5052656" y="5468467"/>
            <a:ext cx="1026964" cy="497522"/>
          </a:xfrm>
          <a:prstGeom prst="curvedDownArrow">
            <a:avLst>
              <a:gd name="adj1" fmla="val 25000"/>
              <a:gd name="adj2" fmla="val 91620"/>
              <a:gd name="adj3" fmla="val 60124"/>
            </a:avLst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81800" y="5053860"/>
            <a:ext cx="1307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Arial" charset="0"/>
                <a:ea typeface="Arial" charset="0"/>
                <a:cs typeface="Arial" charset="0"/>
              </a:rPr>
              <a:t>View #1</a:t>
            </a:r>
          </a:p>
        </p:txBody>
      </p:sp>
      <p:sp>
        <p:nvSpPr>
          <p:cNvPr id="239" name="TextBox 238"/>
          <p:cNvSpPr txBox="1"/>
          <p:nvPr/>
        </p:nvSpPr>
        <p:spPr>
          <a:xfrm>
            <a:off x="3591607" y="5976418"/>
            <a:ext cx="13076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Arial" charset="0"/>
                <a:ea typeface="Arial" charset="0"/>
                <a:cs typeface="Arial" charset="0"/>
              </a:rPr>
              <a:t>View #2</a:t>
            </a:r>
          </a:p>
        </p:txBody>
      </p:sp>
      <p:sp>
        <p:nvSpPr>
          <p:cNvPr id="243" name="TextBox 242"/>
          <p:cNvSpPr txBox="1"/>
          <p:nvPr/>
        </p:nvSpPr>
        <p:spPr>
          <a:xfrm>
            <a:off x="3424137" y="4380563"/>
            <a:ext cx="13076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View #3</a:t>
            </a:r>
          </a:p>
        </p:txBody>
      </p:sp>
    </p:spTree>
    <p:extLst>
      <p:ext uri="{BB962C8B-B14F-4D97-AF65-F5344CB8AC3E}">
        <p14:creationId xmlns:p14="http://schemas.microsoft.com/office/powerpoint/2010/main" val="25228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Backup </a:t>
            </a:r>
            <a:r>
              <a:rPr lang="en-US" dirty="0"/>
              <a:t>replicas </a:t>
            </a:r>
            <a:r>
              <a:rPr lang="en-US" b="1" dirty="0"/>
              <a:t>monitor</a:t>
            </a:r>
            <a:r>
              <a:rPr lang="en-US" dirty="0"/>
              <a:t> primary</a:t>
            </a:r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primary </a:t>
            </a:r>
            <a:r>
              <a:rPr lang="en-US" dirty="0" smtClean="0"/>
              <a:t>seems </a:t>
            </a:r>
            <a:r>
              <a:rPr lang="en-US" b="1" dirty="0" smtClean="0"/>
              <a:t>faulty</a:t>
            </a:r>
            <a:r>
              <a:rPr lang="en-US" dirty="0" smtClean="0"/>
              <a:t> (no Prepare/Commit):</a:t>
            </a:r>
            <a:endParaRPr lang="en-US" dirty="0"/>
          </a:p>
          <a:p>
            <a:pPr lvl="1"/>
            <a:r>
              <a:rPr lang="en-US" dirty="0"/>
              <a:t>Backups execute </a:t>
            </a:r>
            <a:r>
              <a:rPr lang="en-US" dirty="0" smtClean="0"/>
              <a:t>the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view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change protocol </a:t>
            </a:r>
            <a:r>
              <a:rPr lang="en-US" dirty="0"/>
              <a:t>to select new </a:t>
            </a:r>
            <a:r>
              <a:rPr lang="en-US" dirty="0" smtClean="0"/>
              <a:t>primary</a:t>
            </a:r>
          </a:p>
          <a:p>
            <a:pPr lvl="2"/>
            <a:r>
              <a:rPr lang="en-US" dirty="0" smtClean="0"/>
              <a:t>View changes execute </a:t>
            </a:r>
            <a:r>
              <a:rPr lang="en-US" b="1" dirty="0" smtClean="0">
                <a:solidFill>
                  <a:srgbClr val="009900"/>
                </a:solidFill>
              </a:rPr>
              <a:t>automatically</a:t>
            </a:r>
            <a:r>
              <a:rPr lang="en-US" dirty="0" smtClean="0">
                <a:solidFill>
                  <a:srgbClr val="009900"/>
                </a:solidFill>
              </a:rPr>
              <a:t>, </a:t>
            </a:r>
            <a:r>
              <a:rPr lang="en-US" b="1" dirty="0" smtClean="0">
                <a:solidFill>
                  <a:srgbClr val="009900"/>
                </a:solidFill>
              </a:rPr>
              <a:t>rapidly</a:t>
            </a:r>
            <a:endParaRPr lang="en-US" b="1" dirty="0">
              <a:solidFill>
                <a:srgbClr val="009900"/>
              </a:solidFill>
            </a:endParaRP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 change protocol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4306846"/>
            <a:ext cx="8108731" cy="18158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  <a:prstDash val="sysDash"/>
          </a:ln>
        </p:spPr>
        <p:txBody>
          <a:bodyPr wrap="square">
            <a:spAutoFit/>
          </a:bodyPr>
          <a:lstStyle/>
          <a:p>
            <a:pPr marL="285750" indent="-285750" algn="l">
              <a:buFont typeface="Arial" charset="0"/>
              <a:buChar char="•"/>
            </a:pPr>
            <a:r>
              <a:rPr lang="en-US" sz="2800" b="0" dirty="0">
                <a:latin typeface="+mn-lt"/>
              </a:rPr>
              <a:t>Need to keep </a:t>
            </a:r>
            <a:r>
              <a:rPr lang="en-US" sz="2800" b="0" dirty="0" smtClean="0">
                <a:latin typeface="+mn-lt"/>
              </a:rPr>
              <a:t>clients and replicas in sync: same </a:t>
            </a:r>
            <a:r>
              <a:rPr lang="en-US" sz="2800" dirty="0" smtClean="0">
                <a:latin typeface="+mn-lt"/>
              </a:rPr>
              <a:t>local </a:t>
            </a:r>
            <a:r>
              <a:rPr lang="en-US" sz="2800" b="0" dirty="0" smtClean="0">
                <a:latin typeface="+mn-lt"/>
              </a:rPr>
              <a:t>state of </a:t>
            </a:r>
            <a:r>
              <a:rPr lang="en-US" sz="2800" dirty="0" smtClean="0">
                <a:latin typeface="+mn-lt"/>
              </a:rPr>
              <a:t>the current view</a:t>
            </a:r>
            <a:endParaRPr lang="en-US" sz="2800" dirty="0" smtClean="0">
              <a:latin typeface="+mn-lt"/>
            </a:endParaRPr>
          </a:p>
          <a:p>
            <a:pPr marL="742950" lvl="1" indent="-285750" algn="l">
              <a:buFont typeface="Arial" charset="0"/>
              <a:buChar char="•"/>
            </a:pPr>
            <a:r>
              <a:rPr lang="en-US" sz="2800" b="0" dirty="0" smtClean="0">
                <a:latin typeface="+mn-lt"/>
              </a:rPr>
              <a:t>Same local </a:t>
            </a:r>
            <a:r>
              <a:rPr lang="en-US" sz="2800" b="0" dirty="0" smtClean="0">
                <a:latin typeface="+mn-lt"/>
              </a:rPr>
              <a:t>state at </a:t>
            </a:r>
            <a:r>
              <a:rPr lang="en-US" sz="2800" dirty="0" smtClean="0">
                <a:latin typeface="+mn-lt"/>
              </a:rPr>
              <a:t>clients</a:t>
            </a:r>
          </a:p>
          <a:p>
            <a:pPr marL="742950" lvl="1" indent="-285750" algn="l">
              <a:buFont typeface="Arial" charset="0"/>
              <a:buChar char="•"/>
            </a:pPr>
            <a:r>
              <a:rPr lang="en-US" sz="2800" b="0" dirty="0" smtClean="0">
                <a:latin typeface="+mn-lt"/>
              </a:rPr>
              <a:t>Same local </a:t>
            </a:r>
            <a:r>
              <a:rPr lang="en-US" sz="2800" b="0" dirty="0" smtClean="0">
                <a:latin typeface="+mn-lt"/>
              </a:rPr>
              <a:t>state at </a:t>
            </a:r>
            <a:r>
              <a:rPr lang="en-US" sz="2800" dirty="0" smtClean="0">
                <a:latin typeface="+mn-lt"/>
              </a:rPr>
              <a:t>replicas</a:t>
            </a:r>
            <a:endParaRPr lang="en-US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54100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View changes happen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locally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smtClean="0"/>
              <a:t>at each replica</a:t>
            </a:r>
          </a:p>
          <a:p>
            <a:endParaRPr lang="en-US" dirty="0" smtClean="0"/>
          </a:p>
          <a:p>
            <a:r>
              <a:rPr lang="en-US" b="1" dirty="0" smtClean="0"/>
              <a:t>Old primary </a:t>
            </a:r>
            <a:r>
              <a:rPr lang="en-US" dirty="0" smtClean="0"/>
              <a:t>executes requests in the old view, </a:t>
            </a:r>
            <a:r>
              <a:rPr lang="en-US" b="1" dirty="0" smtClean="0"/>
              <a:t>new primary</a:t>
            </a:r>
            <a:r>
              <a:rPr lang="en-US" dirty="0" smtClean="0"/>
              <a:t> executes requests in the new view</a:t>
            </a:r>
          </a:p>
          <a:p>
            <a:endParaRPr lang="en-US" dirty="0" smtClean="0"/>
          </a:p>
          <a:p>
            <a:r>
              <a:rPr lang="en-US" dirty="0" smtClean="0"/>
              <a:t>Want </a:t>
            </a:r>
            <a:r>
              <a:rPr lang="en-US" dirty="0" smtClean="0"/>
              <a:t>to </a:t>
            </a:r>
            <a:r>
              <a:rPr lang="en-US" b="1" dirty="0" smtClean="0"/>
              <a:t>ensure state machine replication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sz="2800" b="1" dirty="0" smtClean="0"/>
              <a:t>So correctness </a:t>
            </a:r>
            <a:r>
              <a:rPr lang="en-US" sz="2800" b="1" dirty="0" smtClean="0"/>
              <a:t>condition: </a:t>
            </a:r>
            <a:r>
              <a:rPr lang="en-US" sz="2800" b="1" dirty="0" smtClean="0">
                <a:solidFill>
                  <a:srgbClr val="009900"/>
                </a:solidFill>
              </a:rPr>
              <a:t>Executed requests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/>
              <a:t>Survive</a:t>
            </a:r>
            <a:r>
              <a:rPr lang="en-US" dirty="0" smtClean="0"/>
              <a:t> in the new view</a:t>
            </a:r>
            <a:endParaRPr lang="en-US" b="1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R</a:t>
            </a:r>
            <a:r>
              <a:rPr lang="en-US" dirty="0" smtClean="0"/>
              <a:t>etain the </a:t>
            </a:r>
            <a:r>
              <a:rPr lang="en-US" b="1" dirty="0" smtClean="0"/>
              <a:t>same order </a:t>
            </a:r>
            <a:r>
              <a:rPr lang="en-US" dirty="0" smtClean="0"/>
              <a:t>in the new view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Making the view change correct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07986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3048000"/>
            <a:ext cx="7836568" cy="134753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400" y="1500762"/>
            <a:ext cx="8013032" cy="5526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618601"/>
            <a:ext cx="8763000" cy="42655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600" b="1" i="1" dirty="0" smtClean="0">
                <a:solidFill>
                  <a:srgbClr val="0070C0"/>
                </a:solidFill>
              </a:rPr>
              <a:t>configuration:</a:t>
            </a:r>
            <a:r>
              <a:rPr lang="en-US" sz="2600" dirty="0" smtClean="0"/>
              <a:t> </a:t>
            </a:r>
            <a:r>
              <a:rPr lang="en-US" sz="2600" b="1" dirty="0" smtClean="0">
                <a:solidFill>
                  <a:srgbClr val="00B050"/>
                </a:solidFill>
              </a:rPr>
              <a:t>sorted</a:t>
            </a:r>
            <a:r>
              <a:rPr lang="en-US" sz="2600" dirty="0" smtClean="0">
                <a:solidFill>
                  <a:srgbClr val="00B050"/>
                </a:solidFill>
              </a:rPr>
              <a:t> </a:t>
            </a:r>
            <a:r>
              <a:rPr lang="en-US" sz="2600" dirty="0" smtClean="0"/>
              <a:t>identities of all 2</a:t>
            </a:r>
            <a:r>
              <a:rPr lang="en-US" sz="2600" i="1" dirty="0" smtClean="0"/>
              <a:t>f </a:t>
            </a:r>
            <a:r>
              <a:rPr lang="en-US" sz="2600" dirty="0" smtClean="0"/>
              <a:t>+ 1 replicas</a:t>
            </a:r>
            <a:endParaRPr lang="en-US" sz="2600" b="1" dirty="0" smtClean="0">
              <a:solidFill>
                <a:srgbClr val="0099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26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In-memory </a:t>
            </a:r>
            <a:r>
              <a:rPr lang="en-US" sz="26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log</a:t>
            </a: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with clients’ requests in assigned order</a:t>
            </a:r>
          </a:p>
          <a:p>
            <a:pPr marL="514350" indent="-514350">
              <a:buFont typeface="+mj-lt"/>
              <a:buAutoNum type="arabicPeriod"/>
            </a:pPr>
            <a:endParaRPr lang="en-US" sz="2600" dirty="0"/>
          </a:p>
          <a:p>
            <a:pPr marL="514350" indent="-514350">
              <a:buFont typeface="+mj-lt"/>
              <a:buAutoNum type="arabicPeriod"/>
            </a:pPr>
            <a:r>
              <a:rPr lang="en-US" sz="2600" b="1" i="1" dirty="0" smtClean="0">
                <a:solidFill>
                  <a:srgbClr val="009900"/>
                </a:solidFill>
              </a:rPr>
              <a:t>view-number:</a:t>
            </a:r>
            <a:r>
              <a:rPr lang="en-US" sz="2600" dirty="0" smtClean="0"/>
              <a:t> identifies primary in configuration list</a:t>
            </a:r>
          </a:p>
          <a:p>
            <a:pPr marL="514350" indent="-514350">
              <a:buFont typeface="+mj-lt"/>
              <a:buAutoNum type="arabicPeriod"/>
            </a:pPr>
            <a:endParaRPr lang="en-US" sz="2600" dirty="0"/>
          </a:p>
          <a:p>
            <a:pPr marL="514350" indent="-514350">
              <a:buFont typeface="+mj-lt"/>
              <a:buAutoNum type="arabicPeriod"/>
            </a:pPr>
            <a:r>
              <a:rPr lang="en-US" sz="2600" b="1" i="1" dirty="0" smtClean="0">
                <a:solidFill>
                  <a:srgbClr val="009900"/>
                </a:solidFill>
              </a:rPr>
              <a:t>status:</a:t>
            </a:r>
            <a:r>
              <a:rPr lang="en-US" sz="2600" dirty="0" smtClean="0"/>
              <a:t> </a:t>
            </a:r>
            <a:r>
              <a:rPr lang="en-US" sz="2600" b="1" dirty="0" smtClean="0"/>
              <a:t>normal</a:t>
            </a:r>
            <a:r>
              <a:rPr lang="en-US" sz="2600" dirty="0" smtClean="0"/>
              <a:t> or in a </a:t>
            </a:r>
            <a:r>
              <a:rPr lang="en-US" sz="2600" b="1" dirty="0" smtClean="0"/>
              <a:t>view-change</a:t>
            </a:r>
            <a:endParaRPr lang="en-US" sz="26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 state (for view change)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96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3589508"/>
            <a:ext cx="8763000" cy="288749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600" dirty="0" smtClean="0"/>
              <a:t>B notices A has failed, sends </a:t>
            </a:r>
            <a:r>
              <a:rPr lang="en-US" sz="2600" b="1" dirty="0" smtClean="0"/>
              <a:t>Start-View-Change</a:t>
            </a:r>
          </a:p>
          <a:p>
            <a:pPr marL="514350" indent="-514350">
              <a:buFont typeface="+mj-lt"/>
              <a:buAutoNum type="arabicPeriod"/>
            </a:pPr>
            <a:endParaRPr lang="en-US" sz="2600" dirty="0"/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/>
              <a:t>C replies </a:t>
            </a:r>
            <a:r>
              <a:rPr lang="en-US" sz="2600" b="1" dirty="0" smtClean="0"/>
              <a:t>Do-View-Change</a:t>
            </a:r>
            <a:r>
              <a:rPr lang="en-US" sz="2600" dirty="0" smtClean="0"/>
              <a:t> to new primary, with its log</a:t>
            </a:r>
          </a:p>
          <a:p>
            <a:pPr marL="514350" indent="-514350">
              <a:buFont typeface="+mj-lt"/>
              <a:buAutoNum type="arabicPeriod"/>
            </a:pPr>
            <a:endParaRPr lang="en-US" sz="2600" dirty="0"/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/>
              <a:t>B waits for </a:t>
            </a:r>
            <a:r>
              <a:rPr lang="en-US" sz="2600" i="1" dirty="0" smtClean="0"/>
              <a:t>f</a:t>
            </a:r>
            <a:r>
              <a:rPr lang="en-US" sz="2600" dirty="0" smtClean="0"/>
              <a:t> </a:t>
            </a:r>
            <a:r>
              <a:rPr lang="en-US" sz="2600" dirty="0" smtClean="0"/>
              <a:t>replies, </a:t>
            </a:r>
            <a:r>
              <a:rPr lang="en-US" sz="2600" dirty="0" smtClean="0"/>
              <a:t>then sends </a:t>
            </a:r>
            <a:r>
              <a:rPr lang="en-US" sz="2600" b="1" dirty="0" smtClean="0"/>
              <a:t>Start-View</a:t>
            </a:r>
          </a:p>
          <a:p>
            <a:pPr marL="514350" indent="-514350">
              <a:buFont typeface="+mj-lt"/>
              <a:buAutoNum type="arabicPeriod"/>
            </a:pPr>
            <a:endParaRPr lang="en-US" sz="2600" b="1" dirty="0"/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/>
              <a:t>On receipt of Start-View, C replays log, accepts new ops</a:t>
            </a:r>
            <a:endParaRPr lang="en-US" sz="2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 change protocol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2043381"/>
            <a:ext cx="25635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B (New Primary)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2638113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C</a:t>
            </a:r>
          </a:p>
        </p:txBody>
      </p:sp>
      <p:cxnSp>
        <p:nvCxnSpPr>
          <p:cNvPr id="9" name="Straight Connector 8"/>
          <p:cNvCxnSpPr>
            <a:stCxn id="6" idx="3"/>
          </p:cNvCxnSpPr>
          <p:nvPr/>
        </p:nvCxnSpPr>
        <p:spPr>
          <a:xfrm>
            <a:off x="2715922" y="2274214"/>
            <a:ext cx="6190477" cy="1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7" idx="3"/>
          </p:cNvCxnSpPr>
          <p:nvPr/>
        </p:nvCxnSpPr>
        <p:spPr>
          <a:xfrm flipV="1">
            <a:off x="559884" y="2868945"/>
            <a:ext cx="8346515" cy="1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810419" y="2965104"/>
            <a:ext cx="11049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Arial" charset="0"/>
                <a:ea typeface="Arial" charset="0"/>
                <a:cs typeface="Arial" charset="0"/>
              </a:rPr>
              <a:t>Time </a:t>
            </a:r>
            <a:r>
              <a:rPr lang="en-US" smtClean="0">
                <a:latin typeface="Arial" charset="0"/>
                <a:ea typeface="Arial" charset="0"/>
                <a:cs typeface="Arial" charset="0"/>
                <a:sym typeface="Wingdings"/>
              </a:rPr>
              <a:t></a:t>
            </a:r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7532671" y="1580390"/>
            <a:ext cx="0" cy="1651758"/>
          </a:xfrm>
          <a:prstGeom prst="line">
            <a:avLst/>
          </a:prstGeom>
          <a:ln w="57150">
            <a:prstDash val="sysDash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0" name="Group 29"/>
          <p:cNvGrpSpPr/>
          <p:nvPr/>
        </p:nvGrpSpPr>
        <p:grpSpPr>
          <a:xfrm>
            <a:off x="7687232" y="1561348"/>
            <a:ext cx="1084174" cy="1314136"/>
            <a:chOff x="7687232" y="1561348"/>
            <a:chExt cx="1084174" cy="1314136"/>
          </a:xfrm>
        </p:grpSpPr>
        <p:cxnSp>
          <p:nvCxnSpPr>
            <p:cNvPr id="20" name="Straight Arrow Connector 19"/>
            <p:cNvCxnSpPr/>
            <p:nvPr/>
          </p:nvCxnSpPr>
          <p:spPr>
            <a:xfrm>
              <a:off x="7998133" y="2280752"/>
              <a:ext cx="407773" cy="594732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7687232" y="1561348"/>
              <a:ext cx="102957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>
                  <a:latin typeface="Arial" charset="0"/>
                  <a:ea typeface="Arial" charset="0"/>
                  <a:cs typeface="Arial" charset="0"/>
                </a:rPr>
                <a:t>Start-View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202019" y="2265700"/>
              <a:ext cx="56938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latin typeface="Arial" charset="0"/>
                  <a:ea typeface="Arial" charset="0"/>
                  <a:cs typeface="Arial" charset="0"/>
                </a:rPr>
                <a:t>log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4319974" y="1514028"/>
            <a:ext cx="1604174" cy="1361457"/>
            <a:chOff x="4319974" y="1514028"/>
            <a:chExt cx="1604174" cy="1361457"/>
          </a:xfrm>
        </p:grpSpPr>
        <p:cxnSp>
          <p:nvCxnSpPr>
            <p:cNvPr id="12" name="Straight Arrow Connector 11"/>
            <p:cNvCxnSpPr/>
            <p:nvPr/>
          </p:nvCxnSpPr>
          <p:spPr>
            <a:xfrm>
              <a:off x="4771639" y="2280752"/>
              <a:ext cx="401444" cy="594733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319974" y="1514028"/>
              <a:ext cx="159400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>
                  <a:latin typeface="Arial" charset="0"/>
                  <a:ea typeface="Arial" charset="0"/>
                  <a:cs typeface="Arial" charset="0"/>
                </a:rPr>
                <a:t>Start-View-Change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971643" y="2265512"/>
              <a:ext cx="95250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latin typeface="Arial" charset="0"/>
                  <a:ea typeface="Arial" charset="0"/>
                  <a:cs typeface="Arial" charset="0"/>
                </a:rPr>
                <a:t>view #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1" name="Octagon 30"/>
            <p:cNvSpPr/>
            <p:nvPr/>
          </p:nvSpPr>
          <p:spPr>
            <a:xfrm>
              <a:off x="4892282" y="2148383"/>
              <a:ext cx="253918" cy="253918"/>
            </a:xfrm>
            <a:prstGeom prst="octagon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dirty="0" smtClean="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6022149" y="1516968"/>
            <a:ext cx="1540433" cy="1715180"/>
            <a:chOff x="6022149" y="1516968"/>
            <a:chExt cx="1540433" cy="1715180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6034690" y="1551167"/>
              <a:ext cx="0" cy="1680981"/>
            </a:xfrm>
            <a:prstGeom prst="line">
              <a:avLst/>
            </a:prstGeom>
            <a:ln w="57150">
              <a:prstDash val="sysDash"/>
              <a:headEnd type="none" w="med" len="med"/>
              <a:tailEnd type="none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6584314" y="2280752"/>
              <a:ext cx="370703" cy="594732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6022149" y="1516968"/>
              <a:ext cx="154043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Do-View-Change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741302" y="2479682"/>
              <a:ext cx="56938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latin typeface="Arial" charset="0"/>
                  <a:ea typeface="Arial" charset="0"/>
                  <a:cs typeface="Arial" charset="0"/>
                </a:rPr>
                <a:t>log</a:t>
              </a:r>
            </a:p>
          </p:txBody>
        </p:sp>
        <p:sp>
          <p:nvSpPr>
            <p:cNvPr id="33" name="Oval 32"/>
            <p:cNvSpPr/>
            <p:nvPr/>
          </p:nvSpPr>
          <p:spPr>
            <a:xfrm>
              <a:off x="7113723" y="2153793"/>
              <a:ext cx="253918" cy="253918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dirty="0" smtClean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2845932" y="1880642"/>
            <a:ext cx="15760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(!)</a:t>
            </a:r>
            <a:r>
              <a:rPr lang="en-US" smtClean="0">
                <a:latin typeface="Arial" charset="0"/>
                <a:ea typeface="Arial" charset="0"/>
                <a:cs typeface="Arial" charset="0"/>
              </a:rPr>
              <a:t> ++view #</a:t>
            </a:r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0" name="Octagon 39"/>
          <p:cNvSpPr/>
          <p:nvPr/>
        </p:nvSpPr>
        <p:spPr>
          <a:xfrm>
            <a:off x="5280279" y="2740859"/>
            <a:ext cx="253918" cy="253918"/>
          </a:xfrm>
          <a:prstGeom prst="octagon">
            <a:avLst/>
          </a:prstGeom>
          <a:solidFill>
            <a:srgbClr val="FF0000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8512029" y="2737006"/>
            <a:ext cx="253918" cy="253918"/>
          </a:xfrm>
          <a:prstGeom prst="ellipse">
            <a:avLst/>
          </a:prstGeom>
          <a:solidFill>
            <a:srgbClr val="00B050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972514" y="773040"/>
            <a:ext cx="9428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latin typeface="+mj-lt"/>
              </a:rPr>
              <a:t> (</a:t>
            </a:r>
            <a:r>
              <a:rPr lang="en-US" i="1">
                <a:latin typeface="+mj-lt"/>
              </a:rPr>
              <a:t>f</a:t>
            </a:r>
            <a:r>
              <a:rPr lang="en-US">
                <a:latin typeface="+mj-lt"/>
              </a:rPr>
              <a:t> = 1)</a:t>
            </a:r>
          </a:p>
        </p:txBody>
      </p:sp>
    </p:spTree>
    <p:extLst>
      <p:ext uri="{BB962C8B-B14F-4D97-AF65-F5344CB8AC3E}">
        <p14:creationId xmlns:p14="http://schemas.microsoft.com/office/powerpoint/2010/main" val="580611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4369376"/>
            <a:ext cx="8763000" cy="1891292"/>
          </a:xfrm>
        </p:spPr>
        <p:txBody>
          <a:bodyPr>
            <a:normAutofit/>
          </a:bodyPr>
          <a:lstStyle/>
          <a:p>
            <a:r>
              <a:rPr lang="en-US" sz="2600" dirty="0" smtClean="0"/>
              <a:t>Old primary </a:t>
            </a:r>
            <a:r>
              <a:rPr lang="en-US" sz="2600" b="1" dirty="0" smtClean="0"/>
              <a:t>A</a:t>
            </a:r>
            <a:r>
              <a:rPr lang="en-US" sz="2600" dirty="0" smtClean="0"/>
              <a:t> must have received one or two </a:t>
            </a:r>
            <a:r>
              <a:rPr lang="en-US" sz="2600" b="1" dirty="0" smtClean="0"/>
              <a:t>PrepareOK</a:t>
            </a:r>
            <a:r>
              <a:rPr lang="en-US" sz="2600" dirty="0" smtClean="0"/>
              <a:t> replies for that request (</a:t>
            </a:r>
            <a:r>
              <a:rPr lang="en-US" sz="2600" i="1" dirty="0" smtClean="0"/>
              <a:t>why?</a:t>
            </a:r>
            <a:r>
              <a:rPr lang="en-US" sz="2600" dirty="0" smtClean="0"/>
              <a:t>)</a:t>
            </a:r>
          </a:p>
          <a:p>
            <a:endParaRPr lang="en-US" sz="2600" dirty="0"/>
          </a:p>
          <a:p>
            <a:r>
              <a:rPr lang="en-US" sz="2600" dirty="0" smtClean="0"/>
              <a:t>Request is in B’s or C’s </a:t>
            </a:r>
            <a:r>
              <a:rPr lang="en-US" sz="2600" b="1" dirty="0" smtClean="0"/>
              <a:t>log (or both): </a:t>
            </a:r>
            <a:r>
              <a:rPr lang="en-US" sz="2600" dirty="0" smtClean="0"/>
              <a:t>so it </a:t>
            </a:r>
            <a:r>
              <a:rPr lang="en-US" sz="2600" b="1" dirty="0" smtClean="0">
                <a:solidFill>
                  <a:srgbClr val="009900"/>
                </a:solidFill>
              </a:rPr>
              <a:t>will survive </a:t>
            </a:r>
            <a:r>
              <a:rPr lang="en-US" sz="2600" dirty="0" smtClean="0"/>
              <a:t>into new view</a:t>
            </a:r>
          </a:p>
          <a:p>
            <a:endParaRPr lang="en-US" sz="2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 smtClean="0"/>
              <a:t>View change protocol: Correctness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2043381"/>
            <a:ext cx="25635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B (New Primary)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2638113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C</a:t>
            </a:r>
          </a:p>
        </p:txBody>
      </p:sp>
      <p:cxnSp>
        <p:nvCxnSpPr>
          <p:cNvPr id="9" name="Straight Connector 8"/>
          <p:cNvCxnSpPr>
            <a:stCxn id="6" idx="3"/>
          </p:cNvCxnSpPr>
          <p:nvPr/>
        </p:nvCxnSpPr>
        <p:spPr>
          <a:xfrm>
            <a:off x="2715922" y="2274214"/>
            <a:ext cx="6190477" cy="1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7" idx="3"/>
          </p:cNvCxnSpPr>
          <p:nvPr/>
        </p:nvCxnSpPr>
        <p:spPr>
          <a:xfrm flipV="1">
            <a:off x="559884" y="2868945"/>
            <a:ext cx="8346515" cy="1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828085" y="2973586"/>
            <a:ext cx="11049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Arial" charset="0"/>
                <a:ea typeface="Arial" charset="0"/>
                <a:cs typeface="Arial" charset="0"/>
              </a:rPr>
              <a:t>Time </a:t>
            </a:r>
            <a:r>
              <a:rPr lang="en-US" smtClean="0">
                <a:latin typeface="Arial" charset="0"/>
                <a:ea typeface="Arial" charset="0"/>
                <a:cs typeface="Arial" charset="0"/>
                <a:sym typeface="Wingdings"/>
              </a:rPr>
              <a:t></a:t>
            </a:r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285526" y="2838898"/>
            <a:ext cx="15940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PrepareOK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3240675" y="1655876"/>
            <a:ext cx="403686" cy="1208090"/>
          </a:xfrm>
          <a:prstGeom prst="straightConnector1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3255630" y="1649337"/>
            <a:ext cx="231743" cy="617407"/>
          </a:xfrm>
          <a:prstGeom prst="straightConnector1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0" name="Group 29"/>
          <p:cNvGrpSpPr/>
          <p:nvPr/>
        </p:nvGrpSpPr>
        <p:grpSpPr>
          <a:xfrm>
            <a:off x="7687232" y="1561348"/>
            <a:ext cx="1084174" cy="1314136"/>
            <a:chOff x="7687232" y="1561348"/>
            <a:chExt cx="1084174" cy="1314136"/>
          </a:xfrm>
        </p:grpSpPr>
        <p:cxnSp>
          <p:nvCxnSpPr>
            <p:cNvPr id="20" name="Straight Arrow Connector 19"/>
            <p:cNvCxnSpPr/>
            <p:nvPr/>
          </p:nvCxnSpPr>
          <p:spPr>
            <a:xfrm>
              <a:off x="7998133" y="2280752"/>
              <a:ext cx="407773" cy="594732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7687232" y="1561348"/>
              <a:ext cx="102957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>
                  <a:latin typeface="Arial" charset="0"/>
                  <a:ea typeface="Arial" charset="0"/>
                  <a:cs typeface="Arial" charset="0"/>
                </a:rPr>
                <a:t>Start-View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202019" y="2265700"/>
              <a:ext cx="56938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latin typeface="Arial" charset="0"/>
                  <a:ea typeface="Arial" charset="0"/>
                  <a:cs typeface="Arial" charset="0"/>
                </a:rPr>
                <a:t>log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4319974" y="1514028"/>
            <a:ext cx="1604174" cy="1361457"/>
            <a:chOff x="4319974" y="1514028"/>
            <a:chExt cx="1604174" cy="1361457"/>
          </a:xfrm>
        </p:grpSpPr>
        <p:cxnSp>
          <p:nvCxnSpPr>
            <p:cNvPr id="12" name="Straight Arrow Connector 11"/>
            <p:cNvCxnSpPr/>
            <p:nvPr/>
          </p:nvCxnSpPr>
          <p:spPr>
            <a:xfrm>
              <a:off x="4771639" y="2280752"/>
              <a:ext cx="401444" cy="594733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319974" y="1514028"/>
              <a:ext cx="159400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>
                  <a:latin typeface="Arial" charset="0"/>
                  <a:ea typeface="Arial" charset="0"/>
                  <a:cs typeface="Arial" charset="0"/>
                </a:rPr>
                <a:t>Start-View-Change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971643" y="2265512"/>
              <a:ext cx="95250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latin typeface="Arial" charset="0"/>
                  <a:ea typeface="Arial" charset="0"/>
                  <a:cs typeface="Arial" charset="0"/>
                </a:rPr>
                <a:t>view #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1" name="Octagon 30"/>
            <p:cNvSpPr/>
            <p:nvPr/>
          </p:nvSpPr>
          <p:spPr>
            <a:xfrm>
              <a:off x="4892282" y="2148383"/>
              <a:ext cx="253918" cy="253918"/>
            </a:xfrm>
            <a:prstGeom prst="octagon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dirty="0" smtClean="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6022149" y="1516968"/>
            <a:ext cx="1540433" cy="1362824"/>
            <a:chOff x="6022149" y="1516968"/>
            <a:chExt cx="1540433" cy="1362824"/>
          </a:xfrm>
        </p:grpSpPr>
        <p:cxnSp>
          <p:nvCxnSpPr>
            <p:cNvPr id="15" name="Straight Arrow Connector 14"/>
            <p:cNvCxnSpPr/>
            <p:nvPr/>
          </p:nvCxnSpPr>
          <p:spPr>
            <a:xfrm flipV="1">
              <a:off x="6584314" y="2280752"/>
              <a:ext cx="370703" cy="594732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6022149" y="1516968"/>
              <a:ext cx="154043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>
                  <a:latin typeface="Arial" charset="0"/>
                  <a:ea typeface="Arial" charset="0"/>
                  <a:cs typeface="Arial" charset="0"/>
                </a:rPr>
                <a:t>Do-View-Change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741302" y="2479682"/>
              <a:ext cx="56938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latin typeface="Arial" charset="0"/>
                  <a:ea typeface="Arial" charset="0"/>
                  <a:cs typeface="Arial" charset="0"/>
                </a:rPr>
                <a:t>log</a:t>
              </a:r>
            </a:p>
          </p:txBody>
        </p:sp>
        <p:sp>
          <p:nvSpPr>
            <p:cNvPr id="33" name="Oval 32"/>
            <p:cNvSpPr/>
            <p:nvPr/>
          </p:nvSpPr>
          <p:spPr>
            <a:xfrm>
              <a:off x="7113723" y="2153793"/>
              <a:ext cx="253918" cy="253918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dirty="0" smtClean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257657" y="3257120"/>
            <a:ext cx="23936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Executed request,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previous view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52400" y="1410780"/>
            <a:ext cx="2430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A (Old Primary)</a:t>
            </a:r>
          </a:p>
        </p:txBody>
      </p:sp>
      <p:cxnSp>
        <p:nvCxnSpPr>
          <p:cNvPr id="36" name="Straight Connector 35"/>
          <p:cNvCxnSpPr>
            <a:stCxn id="32" idx="3"/>
          </p:cNvCxnSpPr>
          <p:nvPr/>
        </p:nvCxnSpPr>
        <p:spPr>
          <a:xfrm>
            <a:off x="2582681" y="1641613"/>
            <a:ext cx="1605032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7" name="Group 36"/>
          <p:cNvGrpSpPr/>
          <p:nvPr/>
        </p:nvGrpSpPr>
        <p:grpSpPr>
          <a:xfrm>
            <a:off x="3752368" y="1254377"/>
            <a:ext cx="1203290" cy="484578"/>
            <a:chOff x="6662708" y="2253483"/>
            <a:chExt cx="1203290" cy="484578"/>
          </a:xfrm>
        </p:grpSpPr>
        <p:sp>
          <p:nvSpPr>
            <p:cNvPr id="38" name="TextBox 37"/>
            <p:cNvSpPr txBox="1"/>
            <p:nvPr/>
          </p:nvSpPr>
          <p:spPr>
            <a:xfrm>
              <a:off x="6796474" y="2253483"/>
              <a:ext cx="1069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smtClean="0">
                  <a:latin typeface="Arial" charset="0"/>
                  <a:ea typeface="Arial" charset="0"/>
                  <a:cs typeface="Arial" charset="0"/>
                </a:rPr>
                <a:t>Execute</a:t>
              </a:r>
            </a:p>
          </p:txBody>
        </p:sp>
        <p:sp>
          <p:nvSpPr>
            <p:cNvPr id="39" name="5-Point Star 38"/>
            <p:cNvSpPr/>
            <p:nvPr/>
          </p:nvSpPr>
          <p:spPr>
            <a:xfrm>
              <a:off x="6662708" y="2492734"/>
              <a:ext cx="245327" cy="245327"/>
            </a:xfrm>
            <a:prstGeom prst="star5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dirty="0" smtClean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40" name="Rectangle 39"/>
          <p:cNvSpPr/>
          <p:nvPr/>
        </p:nvSpPr>
        <p:spPr>
          <a:xfrm>
            <a:off x="7972514" y="740956"/>
            <a:ext cx="9428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latin typeface="+mj-lt"/>
              </a:rPr>
              <a:t> (</a:t>
            </a:r>
            <a:r>
              <a:rPr lang="en-US" i="1">
                <a:latin typeface="+mj-lt"/>
              </a:rPr>
              <a:t>f</a:t>
            </a:r>
            <a:r>
              <a:rPr lang="en-US">
                <a:latin typeface="+mj-lt"/>
              </a:rPr>
              <a:t> = 1)</a:t>
            </a:r>
          </a:p>
        </p:txBody>
      </p:sp>
    </p:spTree>
    <p:extLst>
      <p:ext uri="{BB962C8B-B14F-4D97-AF65-F5344CB8AC3E}">
        <p14:creationId xmlns:p14="http://schemas.microsoft.com/office/powerpoint/2010/main" val="257669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52400" y="4594860"/>
            <a:ext cx="8763000" cy="1729740"/>
          </a:xfrm>
        </p:spPr>
        <p:txBody>
          <a:bodyPr>
            <a:normAutofit/>
          </a:bodyPr>
          <a:lstStyle/>
          <a:p>
            <a:r>
              <a:rPr lang="en-US" dirty="0" smtClean="0"/>
              <a:t>Any </a:t>
            </a:r>
            <a:r>
              <a:rPr lang="en-US" b="1" dirty="0" smtClean="0"/>
              <a:t>group of </a:t>
            </a:r>
            <a:r>
              <a:rPr lang="en-US" b="1" i="1" dirty="0" smtClean="0"/>
              <a:t>f</a:t>
            </a:r>
            <a:r>
              <a:rPr lang="en-US" b="1" dirty="0" smtClean="0"/>
              <a:t> + 1 replicas </a:t>
            </a:r>
            <a:r>
              <a:rPr lang="en-US" dirty="0" smtClean="0"/>
              <a:t>is called a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quorum</a:t>
            </a:r>
          </a:p>
          <a:p>
            <a:endParaRPr lang="en-US" dirty="0"/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Quorum intersection property: </a:t>
            </a:r>
            <a:r>
              <a:rPr lang="en-US" dirty="0" smtClean="0"/>
              <a:t>Two quorums in 2</a:t>
            </a:r>
            <a:r>
              <a:rPr lang="en-US" i="1" dirty="0" smtClean="0"/>
              <a:t>f</a:t>
            </a:r>
            <a:r>
              <a:rPr lang="en-US" dirty="0" smtClean="0"/>
              <a:t> + 1 replicas must </a:t>
            </a:r>
            <a:r>
              <a:rPr lang="en-US" b="1" dirty="0" smtClean="0"/>
              <a:t>intersect</a:t>
            </a:r>
            <a:r>
              <a:rPr lang="en-US" dirty="0" smtClean="0"/>
              <a:t> at </a:t>
            </a:r>
            <a:r>
              <a:rPr lang="en-US" b="1" dirty="0" smtClean="0"/>
              <a:t>at least one</a:t>
            </a:r>
            <a:r>
              <a:rPr lang="en-US" b="1" dirty="0" smtClean="0">
                <a:solidFill>
                  <a:srgbClr val="7030A0"/>
                </a:solidFill>
              </a:rPr>
              <a:t> replica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11C5-E04E-4942-8174-12BB645D56A6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Principle: Quorums 							 </a:t>
            </a:r>
            <a:r>
              <a:rPr lang="en-US" sz="2000" dirty="0" smtClean="0"/>
              <a:t>(</a:t>
            </a:r>
            <a:r>
              <a:rPr lang="en-US" sz="2000" i="1" dirty="0" smtClean="0"/>
              <a:t>f</a:t>
            </a:r>
            <a:r>
              <a:rPr lang="en-US" sz="2000" dirty="0" smtClean="0"/>
              <a:t> = 1)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883920" y="2388870"/>
            <a:ext cx="335280" cy="33528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1371600" y="2388870"/>
            <a:ext cx="335280" cy="335280"/>
          </a:xfrm>
          <a:prstGeom prst="ellipse">
            <a:avLst/>
          </a:prstGeom>
          <a:solidFill>
            <a:srgbClr val="7030A0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859280" y="2388870"/>
            <a:ext cx="335280" cy="33528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3794760" y="2187002"/>
            <a:ext cx="335280" cy="335280"/>
          </a:xfrm>
          <a:prstGeom prst="ellipse">
            <a:avLst/>
          </a:prstGeom>
          <a:solidFill>
            <a:srgbClr val="7030A0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82440" y="2187002"/>
            <a:ext cx="335280" cy="33528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4770120" y="2187002"/>
            <a:ext cx="335280" cy="33528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2758440" y="3343171"/>
            <a:ext cx="335280" cy="33528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3246120" y="3343171"/>
            <a:ext cx="335280" cy="335280"/>
          </a:xfrm>
          <a:prstGeom prst="ellipse">
            <a:avLst/>
          </a:prstGeom>
          <a:solidFill>
            <a:srgbClr val="7030A0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3733800" y="3343171"/>
            <a:ext cx="335280" cy="33528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792480" y="2259330"/>
            <a:ext cx="990600" cy="579120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1287780" y="2194560"/>
            <a:ext cx="990600" cy="712470"/>
          </a:xfrm>
          <a:prstGeom prst="roundRect">
            <a:avLst/>
          </a:prstGeom>
          <a:noFill/>
          <a:ln w="38100">
            <a:solidFill>
              <a:srgbClr val="0000FF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733800" y="1996503"/>
            <a:ext cx="1485900" cy="727647"/>
          </a:xfrm>
          <a:custGeom>
            <a:avLst/>
            <a:gdLst>
              <a:gd name="connsiteX0" fmla="*/ 0 w 1485900"/>
              <a:gd name="connsiteY0" fmla="*/ 118747 h 712470"/>
              <a:gd name="connsiteX1" fmla="*/ 118747 w 1485900"/>
              <a:gd name="connsiteY1" fmla="*/ 0 h 712470"/>
              <a:gd name="connsiteX2" fmla="*/ 1367153 w 1485900"/>
              <a:gd name="connsiteY2" fmla="*/ 0 h 712470"/>
              <a:gd name="connsiteX3" fmla="*/ 1485900 w 1485900"/>
              <a:gd name="connsiteY3" fmla="*/ 118747 h 712470"/>
              <a:gd name="connsiteX4" fmla="*/ 1485900 w 1485900"/>
              <a:gd name="connsiteY4" fmla="*/ 593723 h 712470"/>
              <a:gd name="connsiteX5" fmla="*/ 1367153 w 1485900"/>
              <a:gd name="connsiteY5" fmla="*/ 712470 h 712470"/>
              <a:gd name="connsiteX6" fmla="*/ 118747 w 1485900"/>
              <a:gd name="connsiteY6" fmla="*/ 712470 h 712470"/>
              <a:gd name="connsiteX7" fmla="*/ 0 w 1485900"/>
              <a:gd name="connsiteY7" fmla="*/ 593723 h 712470"/>
              <a:gd name="connsiteX8" fmla="*/ 0 w 1485900"/>
              <a:gd name="connsiteY8" fmla="*/ 118747 h 712470"/>
              <a:gd name="connsiteX0" fmla="*/ 0 w 1485900"/>
              <a:gd name="connsiteY0" fmla="*/ 118747 h 718695"/>
              <a:gd name="connsiteX1" fmla="*/ 118747 w 1485900"/>
              <a:gd name="connsiteY1" fmla="*/ 0 h 718695"/>
              <a:gd name="connsiteX2" fmla="*/ 1367153 w 1485900"/>
              <a:gd name="connsiteY2" fmla="*/ 0 h 718695"/>
              <a:gd name="connsiteX3" fmla="*/ 1485900 w 1485900"/>
              <a:gd name="connsiteY3" fmla="*/ 118747 h 718695"/>
              <a:gd name="connsiteX4" fmla="*/ 1485900 w 1485900"/>
              <a:gd name="connsiteY4" fmla="*/ 593723 h 718695"/>
              <a:gd name="connsiteX5" fmla="*/ 1367153 w 1485900"/>
              <a:gd name="connsiteY5" fmla="*/ 712470 h 718695"/>
              <a:gd name="connsiteX6" fmla="*/ 466323 w 1485900"/>
              <a:gd name="connsiteY6" fmla="*/ 718695 h 718695"/>
              <a:gd name="connsiteX7" fmla="*/ 118747 w 1485900"/>
              <a:gd name="connsiteY7" fmla="*/ 712470 h 718695"/>
              <a:gd name="connsiteX8" fmla="*/ 0 w 1485900"/>
              <a:gd name="connsiteY8" fmla="*/ 593723 h 718695"/>
              <a:gd name="connsiteX9" fmla="*/ 0 w 1485900"/>
              <a:gd name="connsiteY9" fmla="*/ 118747 h 718695"/>
              <a:gd name="connsiteX0" fmla="*/ 0 w 1485900"/>
              <a:gd name="connsiteY0" fmla="*/ 118747 h 718695"/>
              <a:gd name="connsiteX1" fmla="*/ 118747 w 1485900"/>
              <a:gd name="connsiteY1" fmla="*/ 0 h 718695"/>
              <a:gd name="connsiteX2" fmla="*/ 1367153 w 1485900"/>
              <a:gd name="connsiteY2" fmla="*/ 0 h 718695"/>
              <a:gd name="connsiteX3" fmla="*/ 1485900 w 1485900"/>
              <a:gd name="connsiteY3" fmla="*/ 118747 h 718695"/>
              <a:gd name="connsiteX4" fmla="*/ 1485900 w 1485900"/>
              <a:gd name="connsiteY4" fmla="*/ 593723 h 718695"/>
              <a:gd name="connsiteX5" fmla="*/ 1367153 w 1485900"/>
              <a:gd name="connsiteY5" fmla="*/ 712470 h 718695"/>
              <a:gd name="connsiteX6" fmla="*/ 547889 w 1485900"/>
              <a:gd name="connsiteY6" fmla="*/ 718695 h 718695"/>
              <a:gd name="connsiteX7" fmla="*/ 466323 w 1485900"/>
              <a:gd name="connsiteY7" fmla="*/ 718695 h 718695"/>
              <a:gd name="connsiteX8" fmla="*/ 118747 w 1485900"/>
              <a:gd name="connsiteY8" fmla="*/ 712470 h 718695"/>
              <a:gd name="connsiteX9" fmla="*/ 0 w 1485900"/>
              <a:gd name="connsiteY9" fmla="*/ 593723 h 718695"/>
              <a:gd name="connsiteX10" fmla="*/ 0 w 1485900"/>
              <a:gd name="connsiteY10" fmla="*/ 118747 h 718695"/>
              <a:gd name="connsiteX0" fmla="*/ 0 w 1485900"/>
              <a:gd name="connsiteY0" fmla="*/ 118747 h 718695"/>
              <a:gd name="connsiteX1" fmla="*/ 118747 w 1485900"/>
              <a:gd name="connsiteY1" fmla="*/ 0 h 718695"/>
              <a:gd name="connsiteX2" fmla="*/ 1367153 w 1485900"/>
              <a:gd name="connsiteY2" fmla="*/ 0 h 718695"/>
              <a:gd name="connsiteX3" fmla="*/ 1485900 w 1485900"/>
              <a:gd name="connsiteY3" fmla="*/ 118747 h 718695"/>
              <a:gd name="connsiteX4" fmla="*/ 1485900 w 1485900"/>
              <a:gd name="connsiteY4" fmla="*/ 593723 h 718695"/>
              <a:gd name="connsiteX5" fmla="*/ 1367153 w 1485900"/>
              <a:gd name="connsiteY5" fmla="*/ 712470 h 718695"/>
              <a:gd name="connsiteX6" fmla="*/ 470615 w 1485900"/>
              <a:gd name="connsiteY6" fmla="*/ 628543 h 718695"/>
              <a:gd name="connsiteX7" fmla="*/ 466323 w 1485900"/>
              <a:gd name="connsiteY7" fmla="*/ 718695 h 718695"/>
              <a:gd name="connsiteX8" fmla="*/ 118747 w 1485900"/>
              <a:gd name="connsiteY8" fmla="*/ 712470 h 718695"/>
              <a:gd name="connsiteX9" fmla="*/ 0 w 1485900"/>
              <a:gd name="connsiteY9" fmla="*/ 593723 h 718695"/>
              <a:gd name="connsiteX10" fmla="*/ 0 w 1485900"/>
              <a:gd name="connsiteY10" fmla="*/ 118747 h 718695"/>
              <a:gd name="connsiteX0" fmla="*/ 0 w 1485900"/>
              <a:gd name="connsiteY0" fmla="*/ 118747 h 718695"/>
              <a:gd name="connsiteX1" fmla="*/ 118747 w 1485900"/>
              <a:gd name="connsiteY1" fmla="*/ 0 h 718695"/>
              <a:gd name="connsiteX2" fmla="*/ 1367153 w 1485900"/>
              <a:gd name="connsiteY2" fmla="*/ 0 h 718695"/>
              <a:gd name="connsiteX3" fmla="*/ 1485900 w 1485900"/>
              <a:gd name="connsiteY3" fmla="*/ 118747 h 718695"/>
              <a:gd name="connsiteX4" fmla="*/ 1485900 w 1485900"/>
              <a:gd name="connsiteY4" fmla="*/ 593723 h 718695"/>
              <a:gd name="connsiteX5" fmla="*/ 1367153 w 1485900"/>
              <a:gd name="connsiteY5" fmla="*/ 712470 h 718695"/>
              <a:gd name="connsiteX6" fmla="*/ 1002942 w 1485900"/>
              <a:gd name="connsiteY6" fmla="*/ 675765 h 718695"/>
              <a:gd name="connsiteX7" fmla="*/ 470615 w 1485900"/>
              <a:gd name="connsiteY7" fmla="*/ 628543 h 718695"/>
              <a:gd name="connsiteX8" fmla="*/ 466323 w 1485900"/>
              <a:gd name="connsiteY8" fmla="*/ 718695 h 718695"/>
              <a:gd name="connsiteX9" fmla="*/ 118747 w 1485900"/>
              <a:gd name="connsiteY9" fmla="*/ 712470 h 718695"/>
              <a:gd name="connsiteX10" fmla="*/ 0 w 1485900"/>
              <a:gd name="connsiteY10" fmla="*/ 593723 h 718695"/>
              <a:gd name="connsiteX11" fmla="*/ 0 w 1485900"/>
              <a:gd name="connsiteY11" fmla="*/ 118747 h 718695"/>
              <a:gd name="connsiteX0" fmla="*/ 0 w 1485900"/>
              <a:gd name="connsiteY0" fmla="*/ 118747 h 718695"/>
              <a:gd name="connsiteX1" fmla="*/ 118747 w 1485900"/>
              <a:gd name="connsiteY1" fmla="*/ 0 h 718695"/>
              <a:gd name="connsiteX2" fmla="*/ 1367153 w 1485900"/>
              <a:gd name="connsiteY2" fmla="*/ 0 h 718695"/>
              <a:gd name="connsiteX3" fmla="*/ 1485900 w 1485900"/>
              <a:gd name="connsiteY3" fmla="*/ 118747 h 718695"/>
              <a:gd name="connsiteX4" fmla="*/ 1485900 w 1485900"/>
              <a:gd name="connsiteY4" fmla="*/ 593723 h 718695"/>
              <a:gd name="connsiteX5" fmla="*/ 1367153 w 1485900"/>
              <a:gd name="connsiteY5" fmla="*/ 712470 h 718695"/>
              <a:gd name="connsiteX6" fmla="*/ 1041579 w 1485900"/>
              <a:gd name="connsiteY6" fmla="*/ 710109 h 718695"/>
              <a:gd name="connsiteX7" fmla="*/ 470615 w 1485900"/>
              <a:gd name="connsiteY7" fmla="*/ 628543 h 718695"/>
              <a:gd name="connsiteX8" fmla="*/ 466323 w 1485900"/>
              <a:gd name="connsiteY8" fmla="*/ 718695 h 718695"/>
              <a:gd name="connsiteX9" fmla="*/ 118747 w 1485900"/>
              <a:gd name="connsiteY9" fmla="*/ 712470 h 718695"/>
              <a:gd name="connsiteX10" fmla="*/ 0 w 1485900"/>
              <a:gd name="connsiteY10" fmla="*/ 593723 h 718695"/>
              <a:gd name="connsiteX11" fmla="*/ 0 w 1485900"/>
              <a:gd name="connsiteY11" fmla="*/ 118747 h 718695"/>
              <a:gd name="connsiteX0" fmla="*/ 0 w 1485900"/>
              <a:gd name="connsiteY0" fmla="*/ 118747 h 718695"/>
              <a:gd name="connsiteX1" fmla="*/ 118747 w 1485900"/>
              <a:gd name="connsiteY1" fmla="*/ 0 h 718695"/>
              <a:gd name="connsiteX2" fmla="*/ 1367153 w 1485900"/>
              <a:gd name="connsiteY2" fmla="*/ 0 h 718695"/>
              <a:gd name="connsiteX3" fmla="*/ 1485900 w 1485900"/>
              <a:gd name="connsiteY3" fmla="*/ 118747 h 718695"/>
              <a:gd name="connsiteX4" fmla="*/ 1485900 w 1485900"/>
              <a:gd name="connsiteY4" fmla="*/ 593723 h 718695"/>
              <a:gd name="connsiteX5" fmla="*/ 1367153 w 1485900"/>
              <a:gd name="connsiteY5" fmla="*/ 712470 h 718695"/>
              <a:gd name="connsiteX6" fmla="*/ 1041579 w 1485900"/>
              <a:gd name="connsiteY6" fmla="*/ 710109 h 718695"/>
              <a:gd name="connsiteX7" fmla="*/ 479200 w 1485900"/>
              <a:gd name="connsiteY7" fmla="*/ 139146 h 718695"/>
              <a:gd name="connsiteX8" fmla="*/ 466323 w 1485900"/>
              <a:gd name="connsiteY8" fmla="*/ 718695 h 718695"/>
              <a:gd name="connsiteX9" fmla="*/ 118747 w 1485900"/>
              <a:gd name="connsiteY9" fmla="*/ 712470 h 718695"/>
              <a:gd name="connsiteX10" fmla="*/ 0 w 1485900"/>
              <a:gd name="connsiteY10" fmla="*/ 593723 h 718695"/>
              <a:gd name="connsiteX11" fmla="*/ 0 w 1485900"/>
              <a:gd name="connsiteY11" fmla="*/ 118747 h 718695"/>
              <a:gd name="connsiteX0" fmla="*/ 0 w 1485900"/>
              <a:gd name="connsiteY0" fmla="*/ 118747 h 718695"/>
              <a:gd name="connsiteX1" fmla="*/ 118747 w 1485900"/>
              <a:gd name="connsiteY1" fmla="*/ 0 h 718695"/>
              <a:gd name="connsiteX2" fmla="*/ 1367153 w 1485900"/>
              <a:gd name="connsiteY2" fmla="*/ 0 h 718695"/>
              <a:gd name="connsiteX3" fmla="*/ 1485900 w 1485900"/>
              <a:gd name="connsiteY3" fmla="*/ 118747 h 718695"/>
              <a:gd name="connsiteX4" fmla="*/ 1485900 w 1485900"/>
              <a:gd name="connsiteY4" fmla="*/ 593723 h 718695"/>
              <a:gd name="connsiteX5" fmla="*/ 1367153 w 1485900"/>
              <a:gd name="connsiteY5" fmla="*/ 712470 h 718695"/>
              <a:gd name="connsiteX6" fmla="*/ 1041579 w 1485900"/>
              <a:gd name="connsiteY6" fmla="*/ 710109 h 718695"/>
              <a:gd name="connsiteX7" fmla="*/ 874154 w 1485900"/>
              <a:gd name="connsiteY7" fmla="*/ 546976 h 718695"/>
              <a:gd name="connsiteX8" fmla="*/ 479200 w 1485900"/>
              <a:gd name="connsiteY8" fmla="*/ 139146 h 718695"/>
              <a:gd name="connsiteX9" fmla="*/ 466323 w 1485900"/>
              <a:gd name="connsiteY9" fmla="*/ 718695 h 718695"/>
              <a:gd name="connsiteX10" fmla="*/ 118747 w 1485900"/>
              <a:gd name="connsiteY10" fmla="*/ 712470 h 718695"/>
              <a:gd name="connsiteX11" fmla="*/ 0 w 1485900"/>
              <a:gd name="connsiteY11" fmla="*/ 593723 h 718695"/>
              <a:gd name="connsiteX12" fmla="*/ 0 w 1485900"/>
              <a:gd name="connsiteY12" fmla="*/ 118747 h 718695"/>
              <a:gd name="connsiteX0" fmla="*/ 0 w 1485900"/>
              <a:gd name="connsiteY0" fmla="*/ 118747 h 718695"/>
              <a:gd name="connsiteX1" fmla="*/ 118747 w 1485900"/>
              <a:gd name="connsiteY1" fmla="*/ 0 h 718695"/>
              <a:gd name="connsiteX2" fmla="*/ 1367153 w 1485900"/>
              <a:gd name="connsiteY2" fmla="*/ 0 h 718695"/>
              <a:gd name="connsiteX3" fmla="*/ 1485900 w 1485900"/>
              <a:gd name="connsiteY3" fmla="*/ 118747 h 718695"/>
              <a:gd name="connsiteX4" fmla="*/ 1485900 w 1485900"/>
              <a:gd name="connsiteY4" fmla="*/ 593723 h 718695"/>
              <a:gd name="connsiteX5" fmla="*/ 1367153 w 1485900"/>
              <a:gd name="connsiteY5" fmla="*/ 712470 h 718695"/>
              <a:gd name="connsiteX6" fmla="*/ 1041579 w 1485900"/>
              <a:gd name="connsiteY6" fmla="*/ 710109 h 718695"/>
              <a:gd name="connsiteX7" fmla="*/ 994356 w 1485900"/>
              <a:gd name="connsiteY7" fmla="*/ 121973 h 718695"/>
              <a:gd name="connsiteX8" fmla="*/ 479200 w 1485900"/>
              <a:gd name="connsiteY8" fmla="*/ 139146 h 718695"/>
              <a:gd name="connsiteX9" fmla="*/ 466323 w 1485900"/>
              <a:gd name="connsiteY9" fmla="*/ 718695 h 718695"/>
              <a:gd name="connsiteX10" fmla="*/ 118747 w 1485900"/>
              <a:gd name="connsiteY10" fmla="*/ 712470 h 718695"/>
              <a:gd name="connsiteX11" fmla="*/ 0 w 1485900"/>
              <a:gd name="connsiteY11" fmla="*/ 593723 h 718695"/>
              <a:gd name="connsiteX12" fmla="*/ 0 w 1485900"/>
              <a:gd name="connsiteY12" fmla="*/ 118747 h 718695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4356 w 1485900"/>
              <a:gd name="connsiteY7" fmla="*/ 121973 h 722988"/>
              <a:gd name="connsiteX8" fmla="*/ 479200 w 1485900"/>
              <a:gd name="connsiteY8" fmla="*/ 139146 h 722988"/>
              <a:gd name="connsiteX9" fmla="*/ 466323 w 1485900"/>
              <a:gd name="connsiteY9" fmla="*/ 718695 h 722988"/>
              <a:gd name="connsiteX10" fmla="*/ 118747 w 1485900"/>
              <a:gd name="connsiteY10" fmla="*/ 712470 h 722988"/>
              <a:gd name="connsiteX11" fmla="*/ 0 w 1485900"/>
              <a:gd name="connsiteY11" fmla="*/ 593723 h 722988"/>
              <a:gd name="connsiteX12" fmla="*/ 0 w 1485900"/>
              <a:gd name="connsiteY12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4356 w 1485900"/>
              <a:gd name="connsiteY7" fmla="*/ 121973 h 722988"/>
              <a:gd name="connsiteX8" fmla="*/ 479200 w 1485900"/>
              <a:gd name="connsiteY8" fmla="*/ 139146 h 722988"/>
              <a:gd name="connsiteX9" fmla="*/ 474908 w 1485900"/>
              <a:gd name="connsiteY9" fmla="*/ 220711 h 722988"/>
              <a:gd name="connsiteX10" fmla="*/ 466323 w 1485900"/>
              <a:gd name="connsiteY10" fmla="*/ 718695 h 722988"/>
              <a:gd name="connsiteX11" fmla="*/ 118747 w 1485900"/>
              <a:gd name="connsiteY11" fmla="*/ 712470 h 722988"/>
              <a:gd name="connsiteX12" fmla="*/ 0 w 1485900"/>
              <a:gd name="connsiteY12" fmla="*/ 593723 h 722988"/>
              <a:gd name="connsiteX13" fmla="*/ 0 w 1485900"/>
              <a:gd name="connsiteY13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4356 w 1485900"/>
              <a:gd name="connsiteY7" fmla="*/ 121973 h 722988"/>
              <a:gd name="connsiteX8" fmla="*/ 560767 w 1485900"/>
              <a:gd name="connsiteY8" fmla="*/ 130560 h 722988"/>
              <a:gd name="connsiteX9" fmla="*/ 474908 w 1485900"/>
              <a:gd name="connsiteY9" fmla="*/ 220711 h 722988"/>
              <a:gd name="connsiteX10" fmla="*/ 466323 w 1485900"/>
              <a:gd name="connsiteY10" fmla="*/ 718695 h 722988"/>
              <a:gd name="connsiteX11" fmla="*/ 118747 w 1485900"/>
              <a:gd name="connsiteY11" fmla="*/ 712470 h 722988"/>
              <a:gd name="connsiteX12" fmla="*/ 0 w 1485900"/>
              <a:gd name="connsiteY12" fmla="*/ 593723 h 722988"/>
              <a:gd name="connsiteX13" fmla="*/ 0 w 1485900"/>
              <a:gd name="connsiteY13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4356 w 1485900"/>
              <a:gd name="connsiteY7" fmla="*/ 121973 h 722988"/>
              <a:gd name="connsiteX8" fmla="*/ 560767 w 1485900"/>
              <a:gd name="connsiteY8" fmla="*/ 130560 h 722988"/>
              <a:gd name="connsiteX9" fmla="*/ 474908 w 1485900"/>
              <a:gd name="connsiteY9" fmla="*/ 220711 h 722988"/>
              <a:gd name="connsiteX10" fmla="*/ 466323 w 1485900"/>
              <a:gd name="connsiteY10" fmla="*/ 718695 h 722988"/>
              <a:gd name="connsiteX11" fmla="*/ 118747 w 1485900"/>
              <a:gd name="connsiteY11" fmla="*/ 712470 h 722988"/>
              <a:gd name="connsiteX12" fmla="*/ 0 w 1485900"/>
              <a:gd name="connsiteY12" fmla="*/ 593723 h 722988"/>
              <a:gd name="connsiteX13" fmla="*/ 0 w 1485900"/>
              <a:gd name="connsiteY13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4356 w 1485900"/>
              <a:gd name="connsiteY7" fmla="*/ 121973 h 722988"/>
              <a:gd name="connsiteX8" fmla="*/ 560767 w 1485900"/>
              <a:gd name="connsiteY8" fmla="*/ 130560 h 722988"/>
              <a:gd name="connsiteX9" fmla="*/ 474908 w 1485900"/>
              <a:gd name="connsiteY9" fmla="*/ 220711 h 722988"/>
              <a:gd name="connsiteX10" fmla="*/ 466323 w 1485900"/>
              <a:gd name="connsiteY10" fmla="*/ 718695 h 722988"/>
              <a:gd name="connsiteX11" fmla="*/ 118747 w 1485900"/>
              <a:gd name="connsiteY11" fmla="*/ 712470 h 722988"/>
              <a:gd name="connsiteX12" fmla="*/ 0 w 1485900"/>
              <a:gd name="connsiteY12" fmla="*/ 593723 h 722988"/>
              <a:gd name="connsiteX13" fmla="*/ 0 w 1485900"/>
              <a:gd name="connsiteY13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4356 w 1485900"/>
              <a:gd name="connsiteY7" fmla="*/ 121973 h 722988"/>
              <a:gd name="connsiteX8" fmla="*/ 560767 w 1485900"/>
              <a:gd name="connsiteY8" fmla="*/ 130560 h 722988"/>
              <a:gd name="connsiteX9" fmla="*/ 474908 w 1485900"/>
              <a:gd name="connsiteY9" fmla="*/ 220711 h 722988"/>
              <a:gd name="connsiteX10" fmla="*/ 466323 w 1485900"/>
              <a:gd name="connsiteY10" fmla="*/ 718695 h 722988"/>
              <a:gd name="connsiteX11" fmla="*/ 118747 w 1485900"/>
              <a:gd name="connsiteY11" fmla="*/ 712470 h 722988"/>
              <a:gd name="connsiteX12" fmla="*/ 0 w 1485900"/>
              <a:gd name="connsiteY12" fmla="*/ 593723 h 722988"/>
              <a:gd name="connsiteX13" fmla="*/ 0 w 1485900"/>
              <a:gd name="connsiteY13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4356 w 1485900"/>
              <a:gd name="connsiteY7" fmla="*/ 121973 h 722988"/>
              <a:gd name="connsiteX8" fmla="*/ 994356 w 1485900"/>
              <a:gd name="connsiteY8" fmla="*/ 113387 h 722988"/>
              <a:gd name="connsiteX9" fmla="*/ 560767 w 1485900"/>
              <a:gd name="connsiteY9" fmla="*/ 130560 h 722988"/>
              <a:gd name="connsiteX10" fmla="*/ 474908 w 1485900"/>
              <a:gd name="connsiteY10" fmla="*/ 220711 h 722988"/>
              <a:gd name="connsiteX11" fmla="*/ 466323 w 1485900"/>
              <a:gd name="connsiteY11" fmla="*/ 718695 h 722988"/>
              <a:gd name="connsiteX12" fmla="*/ 118747 w 1485900"/>
              <a:gd name="connsiteY12" fmla="*/ 712470 h 722988"/>
              <a:gd name="connsiteX13" fmla="*/ 0 w 1485900"/>
              <a:gd name="connsiteY13" fmla="*/ 593723 h 722988"/>
              <a:gd name="connsiteX14" fmla="*/ 0 w 1485900"/>
              <a:gd name="connsiteY14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4356 w 1485900"/>
              <a:gd name="connsiteY7" fmla="*/ 121973 h 722988"/>
              <a:gd name="connsiteX8" fmla="*/ 929962 w 1485900"/>
              <a:gd name="connsiteY8" fmla="*/ 130559 h 722988"/>
              <a:gd name="connsiteX9" fmla="*/ 560767 w 1485900"/>
              <a:gd name="connsiteY9" fmla="*/ 130560 h 722988"/>
              <a:gd name="connsiteX10" fmla="*/ 474908 w 1485900"/>
              <a:gd name="connsiteY10" fmla="*/ 220711 h 722988"/>
              <a:gd name="connsiteX11" fmla="*/ 466323 w 1485900"/>
              <a:gd name="connsiteY11" fmla="*/ 718695 h 722988"/>
              <a:gd name="connsiteX12" fmla="*/ 118747 w 1485900"/>
              <a:gd name="connsiteY12" fmla="*/ 712470 h 722988"/>
              <a:gd name="connsiteX13" fmla="*/ 0 w 1485900"/>
              <a:gd name="connsiteY13" fmla="*/ 593723 h 722988"/>
              <a:gd name="connsiteX14" fmla="*/ 0 w 1485900"/>
              <a:gd name="connsiteY14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4356 w 1485900"/>
              <a:gd name="connsiteY7" fmla="*/ 121973 h 722988"/>
              <a:gd name="connsiteX8" fmla="*/ 929962 w 1485900"/>
              <a:gd name="connsiteY8" fmla="*/ 130559 h 722988"/>
              <a:gd name="connsiteX9" fmla="*/ 560767 w 1485900"/>
              <a:gd name="connsiteY9" fmla="*/ 130560 h 722988"/>
              <a:gd name="connsiteX10" fmla="*/ 474908 w 1485900"/>
              <a:gd name="connsiteY10" fmla="*/ 220711 h 722988"/>
              <a:gd name="connsiteX11" fmla="*/ 466323 w 1485900"/>
              <a:gd name="connsiteY11" fmla="*/ 718695 h 722988"/>
              <a:gd name="connsiteX12" fmla="*/ 118747 w 1485900"/>
              <a:gd name="connsiteY12" fmla="*/ 712470 h 722988"/>
              <a:gd name="connsiteX13" fmla="*/ 0 w 1485900"/>
              <a:gd name="connsiteY13" fmla="*/ 593723 h 722988"/>
              <a:gd name="connsiteX14" fmla="*/ 0 w 1485900"/>
              <a:gd name="connsiteY14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0063 w 1485900"/>
              <a:gd name="connsiteY7" fmla="*/ 225004 h 722988"/>
              <a:gd name="connsiteX8" fmla="*/ 929962 w 1485900"/>
              <a:gd name="connsiteY8" fmla="*/ 130559 h 722988"/>
              <a:gd name="connsiteX9" fmla="*/ 560767 w 1485900"/>
              <a:gd name="connsiteY9" fmla="*/ 130560 h 722988"/>
              <a:gd name="connsiteX10" fmla="*/ 474908 w 1485900"/>
              <a:gd name="connsiteY10" fmla="*/ 220711 h 722988"/>
              <a:gd name="connsiteX11" fmla="*/ 466323 w 1485900"/>
              <a:gd name="connsiteY11" fmla="*/ 718695 h 722988"/>
              <a:gd name="connsiteX12" fmla="*/ 118747 w 1485900"/>
              <a:gd name="connsiteY12" fmla="*/ 712470 h 722988"/>
              <a:gd name="connsiteX13" fmla="*/ 0 w 1485900"/>
              <a:gd name="connsiteY13" fmla="*/ 593723 h 722988"/>
              <a:gd name="connsiteX14" fmla="*/ 0 w 1485900"/>
              <a:gd name="connsiteY14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8649 w 1485900"/>
              <a:gd name="connsiteY7" fmla="*/ 229297 h 722988"/>
              <a:gd name="connsiteX8" fmla="*/ 929962 w 1485900"/>
              <a:gd name="connsiteY8" fmla="*/ 130559 h 722988"/>
              <a:gd name="connsiteX9" fmla="*/ 560767 w 1485900"/>
              <a:gd name="connsiteY9" fmla="*/ 130560 h 722988"/>
              <a:gd name="connsiteX10" fmla="*/ 474908 w 1485900"/>
              <a:gd name="connsiteY10" fmla="*/ 220711 h 722988"/>
              <a:gd name="connsiteX11" fmla="*/ 466323 w 1485900"/>
              <a:gd name="connsiteY11" fmla="*/ 718695 h 722988"/>
              <a:gd name="connsiteX12" fmla="*/ 118747 w 1485900"/>
              <a:gd name="connsiteY12" fmla="*/ 712470 h 722988"/>
              <a:gd name="connsiteX13" fmla="*/ 0 w 1485900"/>
              <a:gd name="connsiteY13" fmla="*/ 593723 h 722988"/>
              <a:gd name="connsiteX14" fmla="*/ 0 w 1485900"/>
              <a:gd name="connsiteY14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8649 w 1485900"/>
              <a:gd name="connsiteY7" fmla="*/ 229297 h 722988"/>
              <a:gd name="connsiteX8" fmla="*/ 929962 w 1485900"/>
              <a:gd name="connsiteY8" fmla="*/ 130559 h 722988"/>
              <a:gd name="connsiteX9" fmla="*/ 560767 w 1485900"/>
              <a:gd name="connsiteY9" fmla="*/ 130560 h 722988"/>
              <a:gd name="connsiteX10" fmla="*/ 474908 w 1485900"/>
              <a:gd name="connsiteY10" fmla="*/ 220711 h 722988"/>
              <a:gd name="connsiteX11" fmla="*/ 466323 w 1485900"/>
              <a:gd name="connsiteY11" fmla="*/ 718695 h 722988"/>
              <a:gd name="connsiteX12" fmla="*/ 118747 w 1485900"/>
              <a:gd name="connsiteY12" fmla="*/ 712470 h 722988"/>
              <a:gd name="connsiteX13" fmla="*/ 0 w 1485900"/>
              <a:gd name="connsiteY13" fmla="*/ 593723 h 722988"/>
              <a:gd name="connsiteX14" fmla="*/ 0 w 1485900"/>
              <a:gd name="connsiteY14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8649 w 1485900"/>
              <a:gd name="connsiteY7" fmla="*/ 229297 h 722988"/>
              <a:gd name="connsiteX8" fmla="*/ 929962 w 1485900"/>
              <a:gd name="connsiteY8" fmla="*/ 130559 h 722988"/>
              <a:gd name="connsiteX9" fmla="*/ 560767 w 1485900"/>
              <a:gd name="connsiteY9" fmla="*/ 130560 h 722988"/>
              <a:gd name="connsiteX10" fmla="*/ 474908 w 1485900"/>
              <a:gd name="connsiteY10" fmla="*/ 220711 h 722988"/>
              <a:gd name="connsiteX11" fmla="*/ 466323 w 1485900"/>
              <a:gd name="connsiteY11" fmla="*/ 718695 h 722988"/>
              <a:gd name="connsiteX12" fmla="*/ 118747 w 1485900"/>
              <a:gd name="connsiteY12" fmla="*/ 712470 h 722988"/>
              <a:gd name="connsiteX13" fmla="*/ 0 w 1485900"/>
              <a:gd name="connsiteY13" fmla="*/ 593723 h 722988"/>
              <a:gd name="connsiteX14" fmla="*/ 0 w 1485900"/>
              <a:gd name="connsiteY14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85770 w 1485900"/>
              <a:gd name="connsiteY7" fmla="*/ 242176 h 722988"/>
              <a:gd name="connsiteX8" fmla="*/ 929962 w 1485900"/>
              <a:gd name="connsiteY8" fmla="*/ 130559 h 722988"/>
              <a:gd name="connsiteX9" fmla="*/ 560767 w 1485900"/>
              <a:gd name="connsiteY9" fmla="*/ 130560 h 722988"/>
              <a:gd name="connsiteX10" fmla="*/ 474908 w 1485900"/>
              <a:gd name="connsiteY10" fmla="*/ 220711 h 722988"/>
              <a:gd name="connsiteX11" fmla="*/ 466323 w 1485900"/>
              <a:gd name="connsiteY11" fmla="*/ 718695 h 722988"/>
              <a:gd name="connsiteX12" fmla="*/ 118747 w 1485900"/>
              <a:gd name="connsiteY12" fmla="*/ 712470 h 722988"/>
              <a:gd name="connsiteX13" fmla="*/ 0 w 1485900"/>
              <a:gd name="connsiteY13" fmla="*/ 593723 h 722988"/>
              <a:gd name="connsiteX14" fmla="*/ 0 w 1485900"/>
              <a:gd name="connsiteY14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85770 w 1485900"/>
              <a:gd name="connsiteY7" fmla="*/ 242176 h 722988"/>
              <a:gd name="connsiteX8" fmla="*/ 882739 w 1485900"/>
              <a:gd name="connsiteY8" fmla="*/ 130559 h 722988"/>
              <a:gd name="connsiteX9" fmla="*/ 560767 w 1485900"/>
              <a:gd name="connsiteY9" fmla="*/ 130560 h 722988"/>
              <a:gd name="connsiteX10" fmla="*/ 474908 w 1485900"/>
              <a:gd name="connsiteY10" fmla="*/ 220711 h 722988"/>
              <a:gd name="connsiteX11" fmla="*/ 466323 w 1485900"/>
              <a:gd name="connsiteY11" fmla="*/ 718695 h 722988"/>
              <a:gd name="connsiteX12" fmla="*/ 118747 w 1485900"/>
              <a:gd name="connsiteY12" fmla="*/ 712470 h 722988"/>
              <a:gd name="connsiteX13" fmla="*/ 0 w 1485900"/>
              <a:gd name="connsiteY13" fmla="*/ 593723 h 722988"/>
              <a:gd name="connsiteX14" fmla="*/ 0 w 1485900"/>
              <a:gd name="connsiteY14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60013 w 1485900"/>
              <a:gd name="connsiteY7" fmla="*/ 246469 h 722988"/>
              <a:gd name="connsiteX8" fmla="*/ 882739 w 1485900"/>
              <a:gd name="connsiteY8" fmla="*/ 130559 h 722988"/>
              <a:gd name="connsiteX9" fmla="*/ 560767 w 1485900"/>
              <a:gd name="connsiteY9" fmla="*/ 130560 h 722988"/>
              <a:gd name="connsiteX10" fmla="*/ 474908 w 1485900"/>
              <a:gd name="connsiteY10" fmla="*/ 220711 h 722988"/>
              <a:gd name="connsiteX11" fmla="*/ 466323 w 1485900"/>
              <a:gd name="connsiteY11" fmla="*/ 718695 h 722988"/>
              <a:gd name="connsiteX12" fmla="*/ 118747 w 1485900"/>
              <a:gd name="connsiteY12" fmla="*/ 712470 h 722988"/>
              <a:gd name="connsiteX13" fmla="*/ 0 w 1485900"/>
              <a:gd name="connsiteY13" fmla="*/ 593723 h 722988"/>
              <a:gd name="connsiteX14" fmla="*/ 0 w 1485900"/>
              <a:gd name="connsiteY14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60013 w 1485900"/>
              <a:gd name="connsiteY7" fmla="*/ 246469 h 722988"/>
              <a:gd name="connsiteX8" fmla="*/ 882739 w 1485900"/>
              <a:gd name="connsiteY8" fmla="*/ 130559 h 722988"/>
              <a:gd name="connsiteX9" fmla="*/ 560767 w 1485900"/>
              <a:gd name="connsiteY9" fmla="*/ 130560 h 722988"/>
              <a:gd name="connsiteX10" fmla="*/ 474908 w 1485900"/>
              <a:gd name="connsiteY10" fmla="*/ 220711 h 722988"/>
              <a:gd name="connsiteX11" fmla="*/ 466323 w 1485900"/>
              <a:gd name="connsiteY11" fmla="*/ 718695 h 722988"/>
              <a:gd name="connsiteX12" fmla="*/ 118747 w 1485900"/>
              <a:gd name="connsiteY12" fmla="*/ 712470 h 722988"/>
              <a:gd name="connsiteX13" fmla="*/ 0 w 1485900"/>
              <a:gd name="connsiteY13" fmla="*/ 593723 h 722988"/>
              <a:gd name="connsiteX14" fmla="*/ 0 w 1485900"/>
              <a:gd name="connsiteY14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64306 w 1485900"/>
              <a:gd name="connsiteY7" fmla="*/ 602784 h 722988"/>
              <a:gd name="connsiteX8" fmla="*/ 960013 w 1485900"/>
              <a:gd name="connsiteY8" fmla="*/ 246469 h 722988"/>
              <a:gd name="connsiteX9" fmla="*/ 882739 w 1485900"/>
              <a:gd name="connsiteY9" fmla="*/ 130559 h 722988"/>
              <a:gd name="connsiteX10" fmla="*/ 560767 w 1485900"/>
              <a:gd name="connsiteY10" fmla="*/ 130560 h 722988"/>
              <a:gd name="connsiteX11" fmla="*/ 474908 w 1485900"/>
              <a:gd name="connsiteY11" fmla="*/ 220711 h 722988"/>
              <a:gd name="connsiteX12" fmla="*/ 466323 w 1485900"/>
              <a:gd name="connsiteY12" fmla="*/ 718695 h 722988"/>
              <a:gd name="connsiteX13" fmla="*/ 118747 w 1485900"/>
              <a:gd name="connsiteY13" fmla="*/ 712470 h 722988"/>
              <a:gd name="connsiteX14" fmla="*/ 0 w 1485900"/>
              <a:gd name="connsiteY14" fmla="*/ 593723 h 722988"/>
              <a:gd name="connsiteX15" fmla="*/ 0 w 1485900"/>
              <a:gd name="connsiteY15" fmla="*/ 118747 h 722988"/>
              <a:gd name="connsiteX0" fmla="*/ 0 w 1485900"/>
              <a:gd name="connsiteY0" fmla="*/ 118747 h 727281"/>
              <a:gd name="connsiteX1" fmla="*/ 118747 w 1485900"/>
              <a:gd name="connsiteY1" fmla="*/ 0 h 727281"/>
              <a:gd name="connsiteX2" fmla="*/ 1367153 w 1485900"/>
              <a:gd name="connsiteY2" fmla="*/ 0 h 727281"/>
              <a:gd name="connsiteX3" fmla="*/ 1485900 w 1485900"/>
              <a:gd name="connsiteY3" fmla="*/ 118747 h 727281"/>
              <a:gd name="connsiteX4" fmla="*/ 1485900 w 1485900"/>
              <a:gd name="connsiteY4" fmla="*/ 593723 h 727281"/>
              <a:gd name="connsiteX5" fmla="*/ 1367153 w 1485900"/>
              <a:gd name="connsiteY5" fmla="*/ 712470 h 727281"/>
              <a:gd name="connsiteX6" fmla="*/ 1045872 w 1485900"/>
              <a:gd name="connsiteY6" fmla="*/ 727281 h 727281"/>
              <a:gd name="connsiteX7" fmla="*/ 964306 w 1485900"/>
              <a:gd name="connsiteY7" fmla="*/ 602784 h 727281"/>
              <a:gd name="connsiteX8" fmla="*/ 960013 w 1485900"/>
              <a:gd name="connsiteY8" fmla="*/ 246469 h 727281"/>
              <a:gd name="connsiteX9" fmla="*/ 882739 w 1485900"/>
              <a:gd name="connsiteY9" fmla="*/ 130559 h 727281"/>
              <a:gd name="connsiteX10" fmla="*/ 560767 w 1485900"/>
              <a:gd name="connsiteY10" fmla="*/ 130560 h 727281"/>
              <a:gd name="connsiteX11" fmla="*/ 474908 w 1485900"/>
              <a:gd name="connsiteY11" fmla="*/ 220711 h 727281"/>
              <a:gd name="connsiteX12" fmla="*/ 466323 w 1485900"/>
              <a:gd name="connsiteY12" fmla="*/ 718695 h 727281"/>
              <a:gd name="connsiteX13" fmla="*/ 118747 w 1485900"/>
              <a:gd name="connsiteY13" fmla="*/ 712470 h 727281"/>
              <a:gd name="connsiteX14" fmla="*/ 0 w 1485900"/>
              <a:gd name="connsiteY14" fmla="*/ 593723 h 727281"/>
              <a:gd name="connsiteX15" fmla="*/ 0 w 1485900"/>
              <a:gd name="connsiteY15" fmla="*/ 118747 h 727281"/>
              <a:gd name="connsiteX0" fmla="*/ 0 w 1485900"/>
              <a:gd name="connsiteY0" fmla="*/ 118747 h 727281"/>
              <a:gd name="connsiteX1" fmla="*/ 118747 w 1485900"/>
              <a:gd name="connsiteY1" fmla="*/ 0 h 727281"/>
              <a:gd name="connsiteX2" fmla="*/ 1367153 w 1485900"/>
              <a:gd name="connsiteY2" fmla="*/ 0 h 727281"/>
              <a:gd name="connsiteX3" fmla="*/ 1485900 w 1485900"/>
              <a:gd name="connsiteY3" fmla="*/ 118747 h 727281"/>
              <a:gd name="connsiteX4" fmla="*/ 1485900 w 1485900"/>
              <a:gd name="connsiteY4" fmla="*/ 593723 h 727281"/>
              <a:gd name="connsiteX5" fmla="*/ 1367153 w 1485900"/>
              <a:gd name="connsiteY5" fmla="*/ 712470 h 727281"/>
              <a:gd name="connsiteX6" fmla="*/ 1045872 w 1485900"/>
              <a:gd name="connsiteY6" fmla="*/ 727281 h 727281"/>
              <a:gd name="connsiteX7" fmla="*/ 964306 w 1485900"/>
              <a:gd name="connsiteY7" fmla="*/ 602784 h 727281"/>
              <a:gd name="connsiteX8" fmla="*/ 960013 w 1485900"/>
              <a:gd name="connsiteY8" fmla="*/ 246469 h 727281"/>
              <a:gd name="connsiteX9" fmla="*/ 882739 w 1485900"/>
              <a:gd name="connsiteY9" fmla="*/ 130559 h 727281"/>
              <a:gd name="connsiteX10" fmla="*/ 560767 w 1485900"/>
              <a:gd name="connsiteY10" fmla="*/ 130560 h 727281"/>
              <a:gd name="connsiteX11" fmla="*/ 474908 w 1485900"/>
              <a:gd name="connsiteY11" fmla="*/ 220711 h 727281"/>
              <a:gd name="connsiteX12" fmla="*/ 466323 w 1485900"/>
              <a:gd name="connsiteY12" fmla="*/ 718695 h 727281"/>
              <a:gd name="connsiteX13" fmla="*/ 118747 w 1485900"/>
              <a:gd name="connsiteY13" fmla="*/ 712470 h 727281"/>
              <a:gd name="connsiteX14" fmla="*/ 0 w 1485900"/>
              <a:gd name="connsiteY14" fmla="*/ 593723 h 727281"/>
              <a:gd name="connsiteX15" fmla="*/ 0 w 1485900"/>
              <a:gd name="connsiteY15" fmla="*/ 118747 h 727281"/>
              <a:gd name="connsiteX0" fmla="*/ 0 w 1485900"/>
              <a:gd name="connsiteY0" fmla="*/ 118747 h 727281"/>
              <a:gd name="connsiteX1" fmla="*/ 118747 w 1485900"/>
              <a:gd name="connsiteY1" fmla="*/ 0 h 727281"/>
              <a:gd name="connsiteX2" fmla="*/ 1367153 w 1485900"/>
              <a:gd name="connsiteY2" fmla="*/ 0 h 727281"/>
              <a:gd name="connsiteX3" fmla="*/ 1485900 w 1485900"/>
              <a:gd name="connsiteY3" fmla="*/ 118747 h 727281"/>
              <a:gd name="connsiteX4" fmla="*/ 1485900 w 1485900"/>
              <a:gd name="connsiteY4" fmla="*/ 593723 h 727281"/>
              <a:gd name="connsiteX5" fmla="*/ 1367153 w 1485900"/>
              <a:gd name="connsiteY5" fmla="*/ 712470 h 727281"/>
              <a:gd name="connsiteX6" fmla="*/ 1045872 w 1485900"/>
              <a:gd name="connsiteY6" fmla="*/ 727281 h 727281"/>
              <a:gd name="connsiteX7" fmla="*/ 964306 w 1485900"/>
              <a:gd name="connsiteY7" fmla="*/ 602784 h 727281"/>
              <a:gd name="connsiteX8" fmla="*/ 960013 w 1485900"/>
              <a:gd name="connsiteY8" fmla="*/ 246469 h 727281"/>
              <a:gd name="connsiteX9" fmla="*/ 882739 w 1485900"/>
              <a:gd name="connsiteY9" fmla="*/ 130559 h 727281"/>
              <a:gd name="connsiteX10" fmla="*/ 560767 w 1485900"/>
              <a:gd name="connsiteY10" fmla="*/ 130560 h 727281"/>
              <a:gd name="connsiteX11" fmla="*/ 474908 w 1485900"/>
              <a:gd name="connsiteY11" fmla="*/ 220711 h 727281"/>
              <a:gd name="connsiteX12" fmla="*/ 466323 w 1485900"/>
              <a:gd name="connsiteY12" fmla="*/ 718695 h 727281"/>
              <a:gd name="connsiteX13" fmla="*/ 118747 w 1485900"/>
              <a:gd name="connsiteY13" fmla="*/ 712470 h 727281"/>
              <a:gd name="connsiteX14" fmla="*/ 0 w 1485900"/>
              <a:gd name="connsiteY14" fmla="*/ 593723 h 727281"/>
              <a:gd name="connsiteX15" fmla="*/ 0 w 1485900"/>
              <a:gd name="connsiteY15" fmla="*/ 118747 h 727281"/>
              <a:gd name="connsiteX0" fmla="*/ 0 w 1485900"/>
              <a:gd name="connsiteY0" fmla="*/ 118747 h 727281"/>
              <a:gd name="connsiteX1" fmla="*/ 118747 w 1485900"/>
              <a:gd name="connsiteY1" fmla="*/ 0 h 727281"/>
              <a:gd name="connsiteX2" fmla="*/ 1367153 w 1485900"/>
              <a:gd name="connsiteY2" fmla="*/ 0 h 727281"/>
              <a:gd name="connsiteX3" fmla="*/ 1485900 w 1485900"/>
              <a:gd name="connsiteY3" fmla="*/ 118747 h 727281"/>
              <a:gd name="connsiteX4" fmla="*/ 1485900 w 1485900"/>
              <a:gd name="connsiteY4" fmla="*/ 593723 h 727281"/>
              <a:gd name="connsiteX5" fmla="*/ 1367153 w 1485900"/>
              <a:gd name="connsiteY5" fmla="*/ 712470 h 727281"/>
              <a:gd name="connsiteX6" fmla="*/ 1045872 w 1485900"/>
              <a:gd name="connsiteY6" fmla="*/ 727281 h 727281"/>
              <a:gd name="connsiteX7" fmla="*/ 964306 w 1485900"/>
              <a:gd name="connsiteY7" fmla="*/ 602784 h 727281"/>
              <a:gd name="connsiteX8" fmla="*/ 960013 w 1485900"/>
              <a:gd name="connsiteY8" fmla="*/ 246469 h 727281"/>
              <a:gd name="connsiteX9" fmla="*/ 882739 w 1485900"/>
              <a:gd name="connsiteY9" fmla="*/ 130559 h 727281"/>
              <a:gd name="connsiteX10" fmla="*/ 560767 w 1485900"/>
              <a:gd name="connsiteY10" fmla="*/ 130560 h 727281"/>
              <a:gd name="connsiteX11" fmla="*/ 474908 w 1485900"/>
              <a:gd name="connsiteY11" fmla="*/ 220711 h 727281"/>
              <a:gd name="connsiteX12" fmla="*/ 466323 w 1485900"/>
              <a:gd name="connsiteY12" fmla="*/ 718695 h 727281"/>
              <a:gd name="connsiteX13" fmla="*/ 118747 w 1485900"/>
              <a:gd name="connsiteY13" fmla="*/ 712470 h 727281"/>
              <a:gd name="connsiteX14" fmla="*/ 0 w 1485900"/>
              <a:gd name="connsiteY14" fmla="*/ 593723 h 727281"/>
              <a:gd name="connsiteX15" fmla="*/ 0 w 1485900"/>
              <a:gd name="connsiteY15" fmla="*/ 118747 h 727281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1054458 w 1485900"/>
              <a:gd name="connsiteY6" fmla="*/ 722988 h 722988"/>
              <a:gd name="connsiteX7" fmla="*/ 964306 w 1485900"/>
              <a:gd name="connsiteY7" fmla="*/ 602784 h 722988"/>
              <a:gd name="connsiteX8" fmla="*/ 960013 w 1485900"/>
              <a:gd name="connsiteY8" fmla="*/ 246469 h 722988"/>
              <a:gd name="connsiteX9" fmla="*/ 882739 w 1485900"/>
              <a:gd name="connsiteY9" fmla="*/ 130559 h 722988"/>
              <a:gd name="connsiteX10" fmla="*/ 560767 w 1485900"/>
              <a:gd name="connsiteY10" fmla="*/ 130560 h 722988"/>
              <a:gd name="connsiteX11" fmla="*/ 474908 w 1485900"/>
              <a:gd name="connsiteY11" fmla="*/ 220711 h 722988"/>
              <a:gd name="connsiteX12" fmla="*/ 466323 w 1485900"/>
              <a:gd name="connsiteY12" fmla="*/ 718695 h 722988"/>
              <a:gd name="connsiteX13" fmla="*/ 118747 w 1485900"/>
              <a:gd name="connsiteY13" fmla="*/ 712470 h 722988"/>
              <a:gd name="connsiteX14" fmla="*/ 0 w 1485900"/>
              <a:gd name="connsiteY14" fmla="*/ 593723 h 722988"/>
              <a:gd name="connsiteX15" fmla="*/ 0 w 1485900"/>
              <a:gd name="connsiteY15" fmla="*/ 118747 h 722988"/>
              <a:gd name="connsiteX0" fmla="*/ 0 w 1485900"/>
              <a:gd name="connsiteY0" fmla="*/ 118747 h 725845"/>
              <a:gd name="connsiteX1" fmla="*/ 118747 w 1485900"/>
              <a:gd name="connsiteY1" fmla="*/ 0 h 725845"/>
              <a:gd name="connsiteX2" fmla="*/ 1367153 w 1485900"/>
              <a:gd name="connsiteY2" fmla="*/ 0 h 725845"/>
              <a:gd name="connsiteX3" fmla="*/ 1485900 w 1485900"/>
              <a:gd name="connsiteY3" fmla="*/ 118747 h 725845"/>
              <a:gd name="connsiteX4" fmla="*/ 1485900 w 1485900"/>
              <a:gd name="connsiteY4" fmla="*/ 593723 h 725845"/>
              <a:gd name="connsiteX5" fmla="*/ 1367153 w 1485900"/>
              <a:gd name="connsiteY5" fmla="*/ 712470 h 725845"/>
              <a:gd name="connsiteX6" fmla="*/ 1054458 w 1485900"/>
              <a:gd name="connsiteY6" fmla="*/ 722988 h 725845"/>
              <a:gd name="connsiteX7" fmla="*/ 964306 w 1485900"/>
              <a:gd name="connsiteY7" fmla="*/ 602784 h 725845"/>
              <a:gd name="connsiteX8" fmla="*/ 960013 w 1485900"/>
              <a:gd name="connsiteY8" fmla="*/ 246469 h 725845"/>
              <a:gd name="connsiteX9" fmla="*/ 882739 w 1485900"/>
              <a:gd name="connsiteY9" fmla="*/ 130559 h 725845"/>
              <a:gd name="connsiteX10" fmla="*/ 560767 w 1485900"/>
              <a:gd name="connsiteY10" fmla="*/ 130560 h 725845"/>
              <a:gd name="connsiteX11" fmla="*/ 474908 w 1485900"/>
              <a:gd name="connsiteY11" fmla="*/ 220711 h 725845"/>
              <a:gd name="connsiteX12" fmla="*/ 466323 w 1485900"/>
              <a:gd name="connsiteY12" fmla="*/ 718695 h 725845"/>
              <a:gd name="connsiteX13" fmla="*/ 118747 w 1485900"/>
              <a:gd name="connsiteY13" fmla="*/ 712470 h 725845"/>
              <a:gd name="connsiteX14" fmla="*/ 0 w 1485900"/>
              <a:gd name="connsiteY14" fmla="*/ 593723 h 725845"/>
              <a:gd name="connsiteX15" fmla="*/ 0 w 1485900"/>
              <a:gd name="connsiteY15" fmla="*/ 118747 h 725845"/>
              <a:gd name="connsiteX0" fmla="*/ 0 w 1485900"/>
              <a:gd name="connsiteY0" fmla="*/ 118747 h 729007"/>
              <a:gd name="connsiteX1" fmla="*/ 118747 w 1485900"/>
              <a:gd name="connsiteY1" fmla="*/ 0 h 729007"/>
              <a:gd name="connsiteX2" fmla="*/ 1367153 w 1485900"/>
              <a:gd name="connsiteY2" fmla="*/ 0 h 729007"/>
              <a:gd name="connsiteX3" fmla="*/ 1485900 w 1485900"/>
              <a:gd name="connsiteY3" fmla="*/ 118747 h 729007"/>
              <a:gd name="connsiteX4" fmla="*/ 1485900 w 1485900"/>
              <a:gd name="connsiteY4" fmla="*/ 593723 h 729007"/>
              <a:gd name="connsiteX5" fmla="*/ 1375739 w 1485900"/>
              <a:gd name="connsiteY5" fmla="*/ 725349 h 729007"/>
              <a:gd name="connsiteX6" fmla="*/ 1054458 w 1485900"/>
              <a:gd name="connsiteY6" fmla="*/ 722988 h 729007"/>
              <a:gd name="connsiteX7" fmla="*/ 964306 w 1485900"/>
              <a:gd name="connsiteY7" fmla="*/ 602784 h 729007"/>
              <a:gd name="connsiteX8" fmla="*/ 960013 w 1485900"/>
              <a:gd name="connsiteY8" fmla="*/ 246469 h 729007"/>
              <a:gd name="connsiteX9" fmla="*/ 882739 w 1485900"/>
              <a:gd name="connsiteY9" fmla="*/ 130559 h 729007"/>
              <a:gd name="connsiteX10" fmla="*/ 560767 w 1485900"/>
              <a:gd name="connsiteY10" fmla="*/ 130560 h 729007"/>
              <a:gd name="connsiteX11" fmla="*/ 474908 w 1485900"/>
              <a:gd name="connsiteY11" fmla="*/ 220711 h 729007"/>
              <a:gd name="connsiteX12" fmla="*/ 466323 w 1485900"/>
              <a:gd name="connsiteY12" fmla="*/ 718695 h 729007"/>
              <a:gd name="connsiteX13" fmla="*/ 118747 w 1485900"/>
              <a:gd name="connsiteY13" fmla="*/ 712470 h 729007"/>
              <a:gd name="connsiteX14" fmla="*/ 0 w 1485900"/>
              <a:gd name="connsiteY14" fmla="*/ 593723 h 729007"/>
              <a:gd name="connsiteX15" fmla="*/ 0 w 1485900"/>
              <a:gd name="connsiteY15" fmla="*/ 118747 h 729007"/>
              <a:gd name="connsiteX0" fmla="*/ 0 w 1485900"/>
              <a:gd name="connsiteY0" fmla="*/ 118747 h 727647"/>
              <a:gd name="connsiteX1" fmla="*/ 118747 w 1485900"/>
              <a:gd name="connsiteY1" fmla="*/ 0 h 727647"/>
              <a:gd name="connsiteX2" fmla="*/ 1367153 w 1485900"/>
              <a:gd name="connsiteY2" fmla="*/ 0 h 727647"/>
              <a:gd name="connsiteX3" fmla="*/ 1485900 w 1485900"/>
              <a:gd name="connsiteY3" fmla="*/ 118747 h 727647"/>
              <a:gd name="connsiteX4" fmla="*/ 1485900 w 1485900"/>
              <a:gd name="connsiteY4" fmla="*/ 593723 h 727647"/>
              <a:gd name="connsiteX5" fmla="*/ 1375739 w 1485900"/>
              <a:gd name="connsiteY5" fmla="*/ 725349 h 727647"/>
              <a:gd name="connsiteX6" fmla="*/ 1054458 w 1485900"/>
              <a:gd name="connsiteY6" fmla="*/ 722988 h 727647"/>
              <a:gd name="connsiteX7" fmla="*/ 964306 w 1485900"/>
              <a:gd name="connsiteY7" fmla="*/ 602784 h 727647"/>
              <a:gd name="connsiteX8" fmla="*/ 960013 w 1485900"/>
              <a:gd name="connsiteY8" fmla="*/ 246469 h 727647"/>
              <a:gd name="connsiteX9" fmla="*/ 882739 w 1485900"/>
              <a:gd name="connsiteY9" fmla="*/ 130559 h 727647"/>
              <a:gd name="connsiteX10" fmla="*/ 560767 w 1485900"/>
              <a:gd name="connsiteY10" fmla="*/ 130560 h 727647"/>
              <a:gd name="connsiteX11" fmla="*/ 474908 w 1485900"/>
              <a:gd name="connsiteY11" fmla="*/ 220711 h 727647"/>
              <a:gd name="connsiteX12" fmla="*/ 466323 w 1485900"/>
              <a:gd name="connsiteY12" fmla="*/ 718695 h 727647"/>
              <a:gd name="connsiteX13" fmla="*/ 118747 w 1485900"/>
              <a:gd name="connsiteY13" fmla="*/ 712470 h 727647"/>
              <a:gd name="connsiteX14" fmla="*/ 0 w 1485900"/>
              <a:gd name="connsiteY14" fmla="*/ 593723 h 727647"/>
              <a:gd name="connsiteX15" fmla="*/ 0 w 1485900"/>
              <a:gd name="connsiteY15" fmla="*/ 118747 h 727647"/>
              <a:gd name="connsiteX0" fmla="*/ 0 w 1485900"/>
              <a:gd name="connsiteY0" fmla="*/ 118747 h 727647"/>
              <a:gd name="connsiteX1" fmla="*/ 118747 w 1485900"/>
              <a:gd name="connsiteY1" fmla="*/ 0 h 727647"/>
              <a:gd name="connsiteX2" fmla="*/ 1367153 w 1485900"/>
              <a:gd name="connsiteY2" fmla="*/ 0 h 727647"/>
              <a:gd name="connsiteX3" fmla="*/ 1485900 w 1485900"/>
              <a:gd name="connsiteY3" fmla="*/ 118747 h 727647"/>
              <a:gd name="connsiteX4" fmla="*/ 1485900 w 1485900"/>
              <a:gd name="connsiteY4" fmla="*/ 593723 h 727647"/>
              <a:gd name="connsiteX5" fmla="*/ 1375739 w 1485900"/>
              <a:gd name="connsiteY5" fmla="*/ 725349 h 727647"/>
              <a:gd name="connsiteX6" fmla="*/ 1054458 w 1485900"/>
              <a:gd name="connsiteY6" fmla="*/ 722988 h 727647"/>
              <a:gd name="connsiteX7" fmla="*/ 964306 w 1485900"/>
              <a:gd name="connsiteY7" fmla="*/ 602784 h 727647"/>
              <a:gd name="connsiteX8" fmla="*/ 960013 w 1485900"/>
              <a:gd name="connsiteY8" fmla="*/ 246469 h 727647"/>
              <a:gd name="connsiteX9" fmla="*/ 882739 w 1485900"/>
              <a:gd name="connsiteY9" fmla="*/ 130559 h 727647"/>
              <a:gd name="connsiteX10" fmla="*/ 560767 w 1485900"/>
              <a:gd name="connsiteY10" fmla="*/ 130560 h 727647"/>
              <a:gd name="connsiteX11" fmla="*/ 474908 w 1485900"/>
              <a:gd name="connsiteY11" fmla="*/ 220711 h 727647"/>
              <a:gd name="connsiteX12" fmla="*/ 466323 w 1485900"/>
              <a:gd name="connsiteY12" fmla="*/ 718695 h 727647"/>
              <a:gd name="connsiteX13" fmla="*/ 118747 w 1485900"/>
              <a:gd name="connsiteY13" fmla="*/ 712470 h 727647"/>
              <a:gd name="connsiteX14" fmla="*/ 0 w 1485900"/>
              <a:gd name="connsiteY14" fmla="*/ 593723 h 727647"/>
              <a:gd name="connsiteX15" fmla="*/ 0 w 1485900"/>
              <a:gd name="connsiteY15" fmla="*/ 118747 h 727647"/>
              <a:gd name="connsiteX0" fmla="*/ 0 w 1485900"/>
              <a:gd name="connsiteY0" fmla="*/ 118747 h 727647"/>
              <a:gd name="connsiteX1" fmla="*/ 118747 w 1485900"/>
              <a:gd name="connsiteY1" fmla="*/ 0 h 727647"/>
              <a:gd name="connsiteX2" fmla="*/ 1367153 w 1485900"/>
              <a:gd name="connsiteY2" fmla="*/ 0 h 727647"/>
              <a:gd name="connsiteX3" fmla="*/ 1485900 w 1485900"/>
              <a:gd name="connsiteY3" fmla="*/ 118747 h 727647"/>
              <a:gd name="connsiteX4" fmla="*/ 1485900 w 1485900"/>
              <a:gd name="connsiteY4" fmla="*/ 593723 h 727647"/>
              <a:gd name="connsiteX5" fmla="*/ 1375739 w 1485900"/>
              <a:gd name="connsiteY5" fmla="*/ 725349 h 727647"/>
              <a:gd name="connsiteX6" fmla="*/ 1054458 w 1485900"/>
              <a:gd name="connsiteY6" fmla="*/ 722988 h 727647"/>
              <a:gd name="connsiteX7" fmla="*/ 964306 w 1485900"/>
              <a:gd name="connsiteY7" fmla="*/ 602784 h 727647"/>
              <a:gd name="connsiteX8" fmla="*/ 960013 w 1485900"/>
              <a:gd name="connsiteY8" fmla="*/ 246469 h 727647"/>
              <a:gd name="connsiteX9" fmla="*/ 882739 w 1485900"/>
              <a:gd name="connsiteY9" fmla="*/ 130559 h 727647"/>
              <a:gd name="connsiteX10" fmla="*/ 560767 w 1485900"/>
              <a:gd name="connsiteY10" fmla="*/ 130560 h 727647"/>
              <a:gd name="connsiteX11" fmla="*/ 474908 w 1485900"/>
              <a:gd name="connsiteY11" fmla="*/ 220711 h 727647"/>
              <a:gd name="connsiteX12" fmla="*/ 466323 w 1485900"/>
              <a:gd name="connsiteY12" fmla="*/ 581319 h 727647"/>
              <a:gd name="connsiteX13" fmla="*/ 466323 w 1485900"/>
              <a:gd name="connsiteY13" fmla="*/ 718695 h 727647"/>
              <a:gd name="connsiteX14" fmla="*/ 118747 w 1485900"/>
              <a:gd name="connsiteY14" fmla="*/ 712470 h 727647"/>
              <a:gd name="connsiteX15" fmla="*/ 0 w 1485900"/>
              <a:gd name="connsiteY15" fmla="*/ 593723 h 727647"/>
              <a:gd name="connsiteX16" fmla="*/ 0 w 1485900"/>
              <a:gd name="connsiteY16" fmla="*/ 118747 h 727647"/>
              <a:gd name="connsiteX0" fmla="*/ 0 w 1485900"/>
              <a:gd name="connsiteY0" fmla="*/ 118747 h 727647"/>
              <a:gd name="connsiteX1" fmla="*/ 118747 w 1485900"/>
              <a:gd name="connsiteY1" fmla="*/ 0 h 727647"/>
              <a:gd name="connsiteX2" fmla="*/ 1367153 w 1485900"/>
              <a:gd name="connsiteY2" fmla="*/ 0 h 727647"/>
              <a:gd name="connsiteX3" fmla="*/ 1485900 w 1485900"/>
              <a:gd name="connsiteY3" fmla="*/ 118747 h 727647"/>
              <a:gd name="connsiteX4" fmla="*/ 1485900 w 1485900"/>
              <a:gd name="connsiteY4" fmla="*/ 593723 h 727647"/>
              <a:gd name="connsiteX5" fmla="*/ 1375739 w 1485900"/>
              <a:gd name="connsiteY5" fmla="*/ 725349 h 727647"/>
              <a:gd name="connsiteX6" fmla="*/ 1054458 w 1485900"/>
              <a:gd name="connsiteY6" fmla="*/ 722988 h 727647"/>
              <a:gd name="connsiteX7" fmla="*/ 964306 w 1485900"/>
              <a:gd name="connsiteY7" fmla="*/ 602784 h 727647"/>
              <a:gd name="connsiteX8" fmla="*/ 960013 w 1485900"/>
              <a:gd name="connsiteY8" fmla="*/ 246469 h 727647"/>
              <a:gd name="connsiteX9" fmla="*/ 882739 w 1485900"/>
              <a:gd name="connsiteY9" fmla="*/ 130559 h 727647"/>
              <a:gd name="connsiteX10" fmla="*/ 560767 w 1485900"/>
              <a:gd name="connsiteY10" fmla="*/ 130560 h 727647"/>
              <a:gd name="connsiteX11" fmla="*/ 474908 w 1485900"/>
              <a:gd name="connsiteY11" fmla="*/ 220711 h 727647"/>
              <a:gd name="connsiteX12" fmla="*/ 466323 w 1485900"/>
              <a:gd name="connsiteY12" fmla="*/ 581319 h 727647"/>
              <a:gd name="connsiteX13" fmla="*/ 397635 w 1485900"/>
              <a:gd name="connsiteY13" fmla="*/ 727281 h 727647"/>
              <a:gd name="connsiteX14" fmla="*/ 118747 w 1485900"/>
              <a:gd name="connsiteY14" fmla="*/ 712470 h 727647"/>
              <a:gd name="connsiteX15" fmla="*/ 0 w 1485900"/>
              <a:gd name="connsiteY15" fmla="*/ 593723 h 727647"/>
              <a:gd name="connsiteX16" fmla="*/ 0 w 1485900"/>
              <a:gd name="connsiteY16" fmla="*/ 118747 h 727647"/>
              <a:gd name="connsiteX0" fmla="*/ 0 w 1485900"/>
              <a:gd name="connsiteY0" fmla="*/ 118747 h 727647"/>
              <a:gd name="connsiteX1" fmla="*/ 118747 w 1485900"/>
              <a:gd name="connsiteY1" fmla="*/ 0 h 727647"/>
              <a:gd name="connsiteX2" fmla="*/ 1367153 w 1485900"/>
              <a:gd name="connsiteY2" fmla="*/ 0 h 727647"/>
              <a:gd name="connsiteX3" fmla="*/ 1485900 w 1485900"/>
              <a:gd name="connsiteY3" fmla="*/ 118747 h 727647"/>
              <a:gd name="connsiteX4" fmla="*/ 1485900 w 1485900"/>
              <a:gd name="connsiteY4" fmla="*/ 593723 h 727647"/>
              <a:gd name="connsiteX5" fmla="*/ 1375739 w 1485900"/>
              <a:gd name="connsiteY5" fmla="*/ 725349 h 727647"/>
              <a:gd name="connsiteX6" fmla="*/ 1054458 w 1485900"/>
              <a:gd name="connsiteY6" fmla="*/ 722988 h 727647"/>
              <a:gd name="connsiteX7" fmla="*/ 964306 w 1485900"/>
              <a:gd name="connsiteY7" fmla="*/ 602784 h 727647"/>
              <a:gd name="connsiteX8" fmla="*/ 960013 w 1485900"/>
              <a:gd name="connsiteY8" fmla="*/ 246469 h 727647"/>
              <a:gd name="connsiteX9" fmla="*/ 882739 w 1485900"/>
              <a:gd name="connsiteY9" fmla="*/ 130559 h 727647"/>
              <a:gd name="connsiteX10" fmla="*/ 560767 w 1485900"/>
              <a:gd name="connsiteY10" fmla="*/ 130560 h 727647"/>
              <a:gd name="connsiteX11" fmla="*/ 474908 w 1485900"/>
              <a:gd name="connsiteY11" fmla="*/ 220711 h 727647"/>
              <a:gd name="connsiteX12" fmla="*/ 466323 w 1485900"/>
              <a:gd name="connsiteY12" fmla="*/ 581319 h 727647"/>
              <a:gd name="connsiteX13" fmla="*/ 397635 w 1485900"/>
              <a:gd name="connsiteY13" fmla="*/ 727281 h 727647"/>
              <a:gd name="connsiteX14" fmla="*/ 118747 w 1485900"/>
              <a:gd name="connsiteY14" fmla="*/ 712470 h 727647"/>
              <a:gd name="connsiteX15" fmla="*/ 0 w 1485900"/>
              <a:gd name="connsiteY15" fmla="*/ 593723 h 727647"/>
              <a:gd name="connsiteX16" fmla="*/ 0 w 1485900"/>
              <a:gd name="connsiteY16" fmla="*/ 118747 h 727647"/>
              <a:gd name="connsiteX0" fmla="*/ 0 w 1485900"/>
              <a:gd name="connsiteY0" fmla="*/ 118747 h 727647"/>
              <a:gd name="connsiteX1" fmla="*/ 118747 w 1485900"/>
              <a:gd name="connsiteY1" fmla="*/ 0 h 727647"/>
              <a:gd name="connsiteX2" fmla="*/ 1367153 w 1485900"/>
              <a:gd name="connsiteY2" fmla="*/ 0 h 727647"/>
              <a:gd name="connsiteX3" fmla="*/ 1485900 w 1485900"/>
              <a:gd name="connsiteY3" fmla="*/ 118747 h 727647"/>
              <a:gd name="connsiteX4" fmla="*/ 1485900 w 1485900"/>
              <a:gd name="connsiteY4" fmla="*/ 593723 h 727647"/>
              <a:gd name="connsiteX5" fmla="*/ 1375739 w 1485900"/>
              <a:gd name="connsiteY5" fmla="*/ 725349 h 727647"/>
              <a:gd name="connsiteX6" fmla="*/ 1054458 w 1485900"/>
              <a:gd name="connsiteY6" fmla="*/ 722988 h 727647"/>
              <a:gd name="connsiteX7" fmla="*/ 964306 w 1485900"/>
              <a:gd name="connsiteY7" fmla="*/ 602784 h 727647"/>
              <a:gd name="connsiteX8" fmla="*/ 960013 w 1485900"/>
              <a:gd name="connsiteY8" fmla="*/ 246469 h 727647"/>
              <a:gd name="connsiteX9" fmla="*/ 882739 w 1485900"/>
              <a:gd name="connsiteY9" fmla="*/ 130559 h 727647"/>
              <a:gd name="connsiteX10" fmla="*/ 560767 w 1485900"/>
              <a:gd name="connsiteY10" fmla="*/ 130560 h 727647"/>
              <a:gd name="connsiteX11" fmla="*/ 474908 w 1485900"/>
              <a:gd name="connsiteY11" fmla="*/ 220711 h 727647"/>
              <a:gd name="connsiteX12" fmla="*/ 466323 w 1485900"/>
              <a:gd name="connsiteY12" fmla="*/ 581319 h 727647"/>
              <a:gd name="connsiteX13" fmla="*/ 393342 w 1485900"/>
              <a:gd name="connsiteY13" fmla="*/ 714402 h 727647"/>
              <a:gd name="connsiteX14" fmla="*/ 118747 w 1485900"/>
              <a:gd name="connsiteY14" fmla="*/ 712470 h 727647"/>
              <a:gd name="connsiteX15" fmla="*/ 0 w 1485900"/>
              <a:gd name="connsiteY15" fmla="*/ 593723 h 727647"/>
              <a:gd name="connsiteX16" fmla="*/ 0 w 1485900"/>
              <a:gd name="connsiteY16" fmla="*/ 118747 h 727647"/>
              <a:gd name="connsiteX0" fmla="*/ 0 w 1485900"/>
              <a:gd name="connsiteY0" fmla="*/ 118747 h 727647"/>
              <a:gd name="connsiteX1" fmla="*/ 118747 w 1485900"/>
              <a:gd name="connsiteY1" fmla="*/ 0 h 727647"/>
              <a:gd name="connsiteX2" fmla="*/ 1367153 w 1485900"/>
              <a:gd name="connsiteY2" fmla="*/ 0 h 727647"/>
              <a:gd name="connsiteX3" fmla="*/ 1485900 w 1485900"/>
              <a:gd name="connsiteY3" fmla="*/ 118747 h 727647"/>
              <a:gd name="connsiteX4" fmla="*/ 1485900 w 1485900"/>
              <a:gd name="connsiteY4" fmla="*/ 593723 h 727647"/>
              <a:gd name="connsiteX5" fmla="*/ 1375739 w 1485900"/>
              <a:gd name="connsiteY5" fmla="*/ 725349 h 727647"/>
              <a:gd name="connsiteX6" fmla="*/ 1054458 w 1485900"/>
              <a:gd name="connsiteY6" fmla="*/ 722988 h 727647"/>
              <a:gd name="connsiteX7" fmla="*/ 964306 w 1485900"/>
              <a:gd name="connsiteY7" fmla="*/ 602784 h 727647"/>
              <a:gd name="connsiteX8" fmla="*/ 960013 w 1485900"/>
              <a:gd name="connsiteY8" fmla="*/ 246469 h 727647"/>
              <a:gd name="connsiteX9" fmla="*/ 882739 w 1485900"/>
              <a:gd name="connsiteY9" fmla="*/ 130559 h 727647"/>
              <a:gd name="connsiteX10" fmla="*/ 560767 w 1485900"/>
              <a:gd name="connsiteY10" fmla="*/ 130560 h 727647"/>
              <a:gd name="connsiteX11" fmla="*/ 474908 w 1485900"/>
              <a:gd name="connsiteY11" fmla="*/ 220711 h 727647"/>
              <a:gd name="connsiteX12" fmla="*/ 466323 w 1485900"/>
              <a:gd name="connsiteY12" fmla="*/ 581319 h 727647"/>
              <a:gd name="connsiteX13" fmla="*/ 393342 w 1485900"/>
              <a:gd name="connsiteY13" fmla="*/ 714402 h 727647"/>
              <a:gd name="connsiteX14" fmla="*/ 118747 w 1485900"/>
              <a:gd name="connsiteY14" fmla="*/ 712470 h 727647"/>
              <a:gd name="connsiteX15" fmla="*/ 0 w 1485900"/>
              <a:gd name="connsiteY15" fmla="*/ 593723 h 727647"/>
              <a:gd name="connsiteX16" fmla="*/ 0 w 1485900"/>
              <a:gd name="connsiteY16" fmla="*/ 118747 h 727647"/>
              <a:gd name="connsiteX0" fmla="*/ 0 w 1485900"/>
              <a:gd name="connsiteY0" fmla="*/ 118747 h 727647"/>
              <a:gd name="connsiteX1" fmla="*/ 118747 w 1485900"/>
              <a:gd name="connsiteY1" fmla="*/ 0 h 727647"/>
              <a:gd name="connsiteX2" fmla="*/ 1367153 w 1485900"/>
              <a:gd name="connsiteY2" fmla="*/ 0 h 727647"/>
              <a:gd name="connsiteX3" fmla="*/ 1485900 w 1485900"/>
              <a:gd name="connsiteY3" fmla="*/ 118747 h 727647"/>
              <a:gd name="connsiteX4" fmla="*/ 1485900 w 1485900"/>
              <a:gd name="connsiteY4" fmla="*/ 593723 h 727647"/>
              <a:gd name="connsiteX5" fmla="*/ 1375739 w 1485900"/>
              <a:gd name="connsiteY5" fmla="*/ 725349 h 727647"/>
              <a:gd name="connsiteX6" fmla="*/ 1054458 w 1485900"/>
              <a:gd name="connsiteY6" fmla="*/ 722988 h 727647"/>
              <a:gd name="connsiteX7" fmla="*/ 964306 w 1485900"/>
              <a:gd name="connsiteY7" fmla="*/ 602784 h 727647"/>
              <a:gd name="connsiteX8" fmla="*/ 960013 w 1485900"/>
              <a:gd name="connsiteY8" fmla="*/ 246469 h 727647"/>
              <a:gd name="connsiteX9" fmla="*/ 882739 w 1485900"/>
              <a:gd name="connsiteY9" fmla="*/ 130559 h 727647"/>
              <a:gd name="connsiteX10" fmla="*/ 560767 w 1485900"/>
              <a:gd name="connsiteY10" fmla="*/ 130560 h 727647"/>
              <a:gd name="connsiteX11" fmla="*/ 474908 w 1485900"/>
              <a:gd name="connsiteY11" fmla="*/ 220711 h 727647"/>
              <a:gd name="connsiteX12" fmla="*/ 474908 w 1485900"/>
              <a:gd name="connsiteY12" fmla="*/ 589905 h 727647"/>
              <a:gd name="connsiteX13" fmla="*/ 393342 w 1485900"/>
              <a:gd name="connsiteY13" fmla="*/ 714402 h 727647"/>
              <a:gd name="connsiteX14" fmla="*/ 118747 w 1485900"/>
              <a:gd name="connsiteY14" fmla="*/ 712470 h 727647"/>
              <a:gd name="connsiteX15" fmla="*/ 0 w 1485900"/>
              <a:gd name="connsiteY15" fmla="*/ 593723 h 727647"/>
              <a:gd name="connsiteX16" fmla="*/ 0 w 1485900"/>
              <a:gd name="connsiteY16" fmla="*/ 118747 h 727647"/>
              <a:gd name="connsiteX0" fmla="*/ 0 w 1485900"/>
              <a:gd name="connsiteY0" fmla="*/ 118747 h 727647"/>
              <a:gd name="connsiteX1" fmla="*/ 118747 w 1485900"/>
              <a:gd name="connsiteY1" fmla="*/ 0 h 727647"/>
              <a:gd name="connsiteX2" fmla="*/ 1367153 w 1485900"/>
              <a:gd name="connsiteY2" fmla="*/ 0 h 727647"/>
              <a:gd name="connsiteX3" fmla="*/ 1485900 w 1485900"/>
              <a:gd name="connsiteY3" fmla="*/ 118747 h 727647"/>
              <a:gd name="connsiteX4" fmla="*/ 1485900 w 1485900"/>
              <a:gd name="connsiteY4" fmla="*/ 593723 h 727647"/>
              <a:gd name="connsiteX5" fmla="*/ 1375739 w 1485900"/>
              <a:gd name="connsiteY5" fmla="*/ 725349 h 727647"/>
              <a:gd name="connsiteX6" fmla="*/ 1054458 w 1485900"/>
              <a:gd name="connsiteY6" fmla="*/ 722988 h 727647"/>
              <a:gd name="connsiteX7" fmla="*/ 964306 w 1485900"/>
              <a:gd name="connsiteY7" fmla="*/ 602784 h 727647"/>
              <a:gd name="connsiteX8" fmla="*/ 960013 w 1485900"/>
              <a:gd name="connsiteY8" fmla="*/ 246469 h 727647"/>
              <a:gd name="connsiteX9" fmla="*/ 882739 w 1485900"/>
              <a:gd name="connsiteY9" fmla="*/ 130559 h 727647"/>
              <a:gd name="connsiteX10" fmla="*/ 560767 w 1485900"/>
              <a:gd name="connsiteY10" fmla="*/ 130560 h 727647"/>
              <a:gd name="connsiteX11" fmla="*/ 474908 w 1485900"/>
              <a:gd name="connsiteY11" fmla="*/ 220711 h 727647"/>
              <a:gd name="connsiteX12" fmla="*/ 474908 w 1485900"/>
              <a:gd name="connsiteY12" fmla="*/ 589905 h 727647"/>
              <a:gd name="connsiteX13" fmla="*/ 393342 w 1485900"/>
              <a:gd name="connsiteY13" fmla="*/ 714402 h 727647"/>
              <a:gd name="connsiteX14" fmla="*/ 118747 w 1485900"/>
              <a:gd name="connsiteY14" fmla="*/ 712470 h 727647"/>
              <a:gd name="connsiteX15" fmla="*/ 0 w 1485900"/>
              <a:gd name="connsiteY15" fmla="*/ 593723 h 727647"/>
              <a:gd name="connsiteX16" fmla="*/ 0 w 1485900"/>
              <a:gd name="connsiteY16" fmla="*/ 118747 h 727647"/>
              <a:gd name="connsiteX0" fmla="*/ 0 w 1485900"/>
              <a:gd name="connsiteY0" fmla="*/ 118747 h 727647"/>
              <a:gd name="connsiteX1" fmla="*/ 118747 w 1485900"/>
              <a:gd name="connsiteY1" fmla="*/ 0 h 727647"/>
              <a:gd name="connsiteX2" fmla="*/ 1367153 w 1485900"/>
              <a:gd name="connsiteY2" fmla="*/ 0 h 727647"/>
              <a:gd name="connsiteX3" fmla="*/ 1485900 w 1485900"/>
              <a:gd name="connsiteY3" fmla="*/ 118747 h 727647"/>
              <a:gd name="connsiteX4" fmla="*/ 1485900 w 1485900"/>
              <a:gd name="connsiteY4" fmla="*/ 593723 h 727647"/>
              <a:gd name="connsiteX5" fmla="*/ 1375739 w 1485900"/>
              <a:gd name="connsiteY5" fmla="*/ 725349 h 727647"/>
              <a:gd name="connsiteX6" fmla="*/ 1054458 w 1485900"/>
              <a:gd name="connsiteY6" fmla="*/ 722988 h 727647"/>
              <a:gd name="connsiteX7" fmla="*/ 964306 w 1485900"/>
              <a:gd name="connsiteY7" fmla="*/ 602784 h 727647"/>
              <a:gd name="connsiteX8" fmla="*/ 960013 w 1485900"/>
              <a:gd name="connsiteY8" fmla="*/ 246469 h 727647"/>
              <a:gd name="connsiteX9" fmla="*/ 882739 w 1485900"/>
              <a:gd name="connsiteY9" fmla="*/ 130559 h 727647"/>
              <a:gd name="connsiteX10" fmla="*/ 560767 w 1485900"/>
              <a:gd name="connsiteY10" fmla="*/ 130560 h 727647"/>
              <a:gd name="connsiteX11" fmla="*/ 474908 w 1485900"/>
              <a:gd name="connsiteY11" fmla="*/ 220711 h 727647"/>
              <a:gd name="connsiteX12" fmla="*/ 474908 w 1485900"/>
              <a:gd name="connsiteY12" fmla="*/ 589905 h 727647"/>
              <a:gd name="connsiteX13" fmla="*/ 393342 w 1485900"/>
              <a:gd name="connsiteY13" fmla="*/ 714402 h 727647"/>
              <a:gd name="connsiteX14" fmla="*/ 118747 w 1485900"/>
              <a:gd name="connsiteY14" fmla="*/ 712470 h 727647"/>
              <a:gd name="connsiteX15" fmla="*/ 0 w 1485900"/>
              <a:gd name="connsiteY15" fmla="*/ 593723 h 727647"/>
              <a:gd name="connsiteX16" fmla="*/ 0 w 1485900"/>
              <a:gd name="connsiteY16" fmla="*/ 118747 h 727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485900" h="727647">
                <a:moveTo>
                  <a:pt x="0" y="118747"/>
                </a:moveTo>
                <a:cubicBezTo>
                  <a:pt x="0" y="53165"/>
                  <a:pt x="53165" y="0"/>
                  <a:pt x="118747" y="0"/>
                </a:cubicBezTo>
                <a:lnTo>
                  <a:pt x="1367153" y="0"/>
                </a:lnTo>
                <a:cubicBezTo>
                  <a:pt x="1432735" y="0"/>
                  <a:pt x="1485900" y="53165"/>
                  <a:pt x="1485900" y="118747"/>
                </a:cubicBezTo>
                <a:lnTo>
                  <a:pt x="1485900" y="593723"/>
                </a:lnTo>
                <a:cubicBezTo>
                  <a:pt x="1485900" y="659305"/>
                  <a:pt x="1479958" y="729642"/>
                  <a:pt x="1375739" y="725349"/>
                </a:cubicBezTo>
                <a:cubicBezTo>
                  <a:pt x="1207112" y="724562"/>
                  <a:pt x="1158690" y="732361"/>
                  <a:pt x="1054458" y="722988"/>
                </a:cubicBezTo>
                <a:cubicBezTo>
                  <a:pt x="974438" y="717586"/>
                  <a:pt x="965737" y="682204"/>
                  <a:pt x="964306" y="602784"/>
                </a:cubicBezTo>
                <a:cubicBezTo>
                  <a:pt x="962875" y="523364"/>
                  <a:pt x="960728" y="436790"/>
                  <a:pt x="960013" y="246469"/>
                </a:cubicBezTo>
                <a:cubicBezTo>
                  <a:pt x="964305" y="184936"/>
                  <a:pt x="942840" y="131990"/>
                  <a:pt x="882739" y="130559"/>
                </a:cubicBezTo>
                <a:lnTo>
                  <a:pt x="560767" y="130560"/>
                </a:lnTo>
                <a:cubicBezTo>
                  <a:pt x="502096" y="134853"/>
                  <a:pt x="469184" y="177782"/>
                  <a:pt x="474908" y="220711"/>
                </a:cubicBezTo>
                <a:lnTo>
                  <a:pt x="474908" y="589905"/>
                </a:lnTo>
                <a:cubicBezTo>
                  <a:pt x="473477" y="702953"/>
                  <a:pt x="476339" y="712971"/>
                  <a:pt x="393342" y="714402"/>
                </a:cubicBezTo>
                <a:lnTo>
                  <a:pt x="118747" y="712470"/>
                </a:lnTo>
                <a:cubicBezTo>
                  <a:pt x="53165" y="712470"/>
                  <a:pt x="0" y="659305"/>
                  <a:pt x="0" y="593723"/>
                </a:cubicBezTo>
                <a:lnTo>
                  <a:pt x="0" y="118747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3733800" y="2065082"/>
            <a:ext cx="955720" cy="542791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3175340" y="3221251"/>
            <a:ext cx="990600" cy="579120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2667000" y="3154576"/>
            <a:ext cx="990600" cy="712470"/>
          </a:xfrm>
          <a:prstGeom prst="roundRect">
            <a:avLst/>
          </a:prstGeom>
          <a:noFill/>
          <a:ln w="38100">
            <a:solidFill>
              <a:srgbClr val="0000FF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40247" y="2733705"/>
            <a:ext cx="335280" cy="335280"/>
          </a:xfrm>
          <a:prstGeom prst="ellipse">
            <a:avLst/>
          </a:prstGeom>
          <a:solidFill>
            <a:srgbClr val="7030A0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6327927" y="2733705"/>
            <a:ext cx="335280" cy="335280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6815607" y="2733705"/>
            <a:ext cx="335280" cy="33528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0" name="Rounded Rectangle 22"/>
          <p:cNvSpPr/>
          <p:nvPr/>
        </p:nvSpPr>
        <p:spPr>
          <a:xfrm>
            <a:off x="5779287" y="2543206"/>
            <a:ext cx="1485900" cy="727647"/>
          </a:xfrm>
          <a:custGeom>
            <a:avLst/>
            <a:gdLst>
              <a:gd name="connsiteX0" fmla="*/ 0 w 1485900"/>
              <a:gd name="connsiteY0" fmla="*/ 118747 h 712470"/>
              <a:gd name="connsiteX1" fmla="*/ 118747 w 1485900"/>
              <a:gd name="connsiteY1" fmla="*/ 0 h 712470"/>
              <a:gd name="connsiteX2" fmla="*/ 1367153 w 1485900"/>
              <a:gd name="connsiteY2" fmla="*/ 0 h 712470"/>
              <a:gd name="connsiteX3" fmla="*/ 1485900 w 1485900"/>
              <a:gd name="connsiteY3" fmla="*/ 118747 h 712470"/>
              <a:gd name="connsiteX4" fmla="*/ 1485900 w 1485900"/>
              <a:gd name="connsiteY4" fmla="*/ 593723 h 712470"/>
              <a:gd name="connsiteX5" fmla="*/ 1367153 w 1485900"/>
              <a:gd name="connsiteY5" fmla="*/ 712470 h 712470"/>
              <a:gd name="connsiteX6" fmla="*/ 118747 w 1485900"/>
              <a:gd name="connsiteY6" fmla="*/ 712470 h 712470"/>
              <a:gd name="connsiteX7" fmla="*/ 0 w 1485900"/>
              <a:gd name="connsiteY7" fmla="*/ 593723 h 712470"/>
              <a:gd name="connsiteX8" fmla="*/ 0 w 1485900"/>
              <a:gd name="connsiteY8" fmla="*/ 118747 h 712470"/>
              <a:gd name="connsiteX0" fmla="*/ 0 w 1485900"/>
              <a:gd name="connsiteY0" fmla="*/ 118747 h 718695"/>
              <a:gd name="connsiteX1" fmla="*/ 118747 w 1485900"/>
              <a:gd name="connsiteY1" fmla="*/ 0 h 718695"/>
              <a:gd name="connsiteX2" fmla="*/ 1367153 w 1485900"/>
              <a:gd name="connsiteY2" fmla="*/ 0 h 718695"/>
              <a:gd name="connsiteX3" fmla="*/ 1485900 w 1485900"/>
              <a:gd name="connsiteY3" fmla="*/ 118747 h 718695"/>
              <a:gd name="connsiteX4" fmla="*/ 1485900 w 1485900"/>
              <a:gd name="connsiteY4" fmla="*/ 593723 h 718695"/>
              <a:gd name="connsiteX5" fmla="*/ 1367153 w 1485900"/>
              <a:gd name="connsiteY5" fmla="*/ 712470 h 718695"/>
              <a:gd name="connsiteX6" fmla="*/ 466323 w 1485900"/>
              <a:gd name="connsiteY6" fmla="*/ 718695 h 718695"/>
              <a:gd name="connsiteX7" fmla="*/ 118747 w 1485900"/>
              <a:gd name="connsiteY7" fmla="*/ 712470 h 718695"/>
              <a:gd name="connsiteX8" fmla="*/ 0 w 1485900"/>
              <a:gd name="connsiteY8" fmla="*/ 593723 h 718695"/>
              <a:gd name="connsiteX9" fmla="*/ 0 w 1485900"/>
              <a:gd name="connsiteY9" fmla="*/ 118747 h 718695"/>
              <a:gd name="connsiteX0" fmla="*/ 0 w 1485900"/>
              <a:gd name="connsiteY0" fmla="*/ 118747 h 718695"/>
              <a:gd name="connsiteX1" fmla="*/ 118747 w 1485900"/>
              <a:gd name="connsiteY1" fmla="*/ 0 h 718695"/>
              <a:gd name="connsiteX2" fmla="*/ 1367153 w 1485900"/>
              <a:gd name="connsiteY2" fmla="*/ 0 h 718695"/>
              <a:gd name="connsiteX3" fmla="*/ 1485900 w 1485900"/>
              <a:gd name="connsiteY3" fmla="*/ 118747 h 718695"/>
              <a:gd name="connsiteX4" fmla="*/ 1485900 w 1485900"/>
              <a:gd name="connsiteY4" fmla="*/ 593723 h 718695"/>
              <a:gd name="connsiteX5" fmla="*/ 1367153 w 1485900"/>
              <a:gd name="connsiteY5" fmla="*/ 712470 h 718695"/>
              <a:gd name="connsiteX6" fmla="*/ 547889 w 1485900"/>
              <a:gd name="connsiteY6" fmla="*/ 718695 h 718695"/>
              <a:gd name="connsiteX7" fmla="*/ 466323 w 1485900"/>
              <a:gd name="connsiteY7" fmla="*/ 718695 h 718695"/>
              <a:gd name="connsiteX8" fmla="*/ 118747 w 1485900"/>
              <a:gd name="connsiteY8" fmla="*/ 712470 h 718695"/>
              <a:gd name="connsiteX9" fmla="*/ 0 w 1485900"/>
              <a:gd name="connsiteY9" fmla="*/ 593723 h 718695"/>
              <a:gd name="connsiteX10" fmla="*/ 0 w 1485900"/>
              <a:gd name="connsiteY10" fmla="*/ 118747 h 718695"/>
              <a:gd name="connsiteX0" fmla="*/ 0 w 1485900"/>
              <a:gd name="connsiteY0" fmla="*/ 118747 h 718695"/>
              <a:gd name="connsiteX1" fmla="*/ 118747 w 1485900"/>
              <a:gd name="connsiteY1" fmla="*/ 0 h 718695"/>
              <a:gd name="connsiteX2" fmla="*/ 1367153 w 1485900"/>
              <a:gd name="connsiteY2" fmla="*/ 0 h 718695"/>
              <a:gd name="connsiteX3" fmla="*/ 1485900 w 1485900"/>
              <a:gd name="connsiteY3" fmla="*/ 118747 h 718695"/>
              <a:gd name="connsiteX4" fmla="*/ 1485900 w 1485900"/>
              <a:gd name="connsiteY4" fmla="*/ 593723 h 718695"/>
              <a:gd name="connsiteX5" fmla="*/ 1367153 w 1485900"/>
              <a:gd name="connsiteY5" fmla="*/ 712470 h 718695"/>
              <a:gd name="connsiteX6" fmla="*/ 470615 w 1485900"/>
              <a:gd name="connsiteY6" fmla="*/ 628543 h 718695"/>
              <a:gd name="connsiteX7" fmla="*/ 466323 w 1485900"/>
              <a:gd name="connsiteY7" fmla="*/ 718695 h 718695"/>
              <a:gd name="connsiteX8" fmla="*/ 118747 w 1485900"/>
              <a:gd name="connsiteY8" fmla="*/ 712470 h 718695"/>
              <a:gd name="connsiteX9" fmla="*/ 0 w 1485900"/>
              <a:gd name="connsiteY9" fmla="*/ 593723 h 718695"/>
              <a:gd name="connsiteX10" fmla="*/ 0 w 1485900"/>
              <a:gd name="connsiteY10" fmla="*/ 118747 h 718695"/>
              <a:gd name="connsiteX0" fmla="*/ 0 w 1485900"/>
              <a:gd name="connsiteY0" fmla="*/ 118747 h 718695"/>
              <a:gd name="connsiteX1" fmla="*/ 118747 w 1485900"/>
              <a:gd name="connsiteY1" fmla="*/ 0 h 718695"/>
              <a:gd name="connsiteX2" fmla="*/ 1367153 w 1485900"/>
              <a:gd name="connsiteY2" fmla="*/ 0 h 718695"/>
              <a:gd name="connsiteX3" fmla="*/ 1485900 w 1485900"/>
              <a:gd name="connsiteY3" fmla="*/ 118747 h 718695"/>
              <a:gd name="connsiteX4" fmla="*/ 1485900 w 1485900"/>
              <a:gd name="connsiteY4" fmla="*/ 593723 h 718695"/>
              <a:gd name="connsiteX5" fmla="*/ 1367153 w 1485900"/>
              <a:gd name="connsiteY5" fmla="*/ 712470 h 718695"/>
              <a:gd name="connsiteX6" fmla="*/ 1002942 w 1485900"/>
              <a:gd name="connsiteY6" fmla="*/ 675765 h 718695"/>
              <a:gd name="connsiteX7" fmla="*/ 470615 w 1485900"/>
              <a:gd name="connsiteY7" fmla="*/ 628543 h 718695"/>
              <a:gd name="connsiteX8" fmla="*/ 466323 w 1485900"/>
              <a:gd name="connsiteY8" fmla="*/ 718695 h 718695"/>
              <a:gd name="connsiteX9" fmla="*/ 118747 w 1485900"/>
              <a:gd name="connsiteY9" fmla="*/ 712470 h 718695"/>
              <a:gd name="connsiteX10" fmla="*/ 0 w 1485900"/>
              <a:gd name="connsiteY10" fmla="*/ 593723 h 718695"/>
              <a:gd name="connsiteX11" fmla="*/ 0 w 1485900"/>
              <a:gd name="connsiteY11" fmla="*/ 118747 h 718695"/>
              <a:gd name="connsiteX0" fmla="*/ 0 w 1485900"/>
              <a:gd name="connsiteY0" fmla="*/ 118747 h 718695"/>
              <a:gd name="connsiteX1" fmla="*/ 118747 w 1485900"/>
              <a:gd name="connsiteY1" fmla="*/ 0 h 718695"/>
              <a:gd name="connsiteX2" fmla="*/ 1367153 w 1485900"/>
              <a:gd name="connsiteY2" fmla="*/ 0 h 718695"/>
              <a:gd name="connsiteX3" fmla="*/ 1485900 w 1485900"/>
              <a:gd name="connsiteY3" fmla="*/ 118747 h 718695"/>
              <a:gd name="connsiteX4" fmla="*/ 1485900 w 1485900"/>
              <a:gd name="connsiteY4" fmla="*/ 593723 h 718695"/>
              <a:gd name="connsiteX5" fmla="*/ 1367153 w 1485900"/>
              <a:gd name="connsiteY5" fmla="*/ 712470 h 718695"/>
              <a:gd name="connsiteX6" fmla="*/ 1041579 w 1485900"/>
              <a:gd name="connsiteY6" fmla="*/ 710109 h 718695"/>
              <a:gd name="connsiteX7" fmla="*/ 470615 w 1485900"/>
              <a:gd name="connsiteY7" fmla="*/ 628543 h 718695"/>
              <a:gd name="connsiteX8" fmla="*/ 466323 w 1485900"/>
              <a:gd name="connsiteY8" fmla="*/ 718695 h 718695"/>
              <a:gd name="connsiteX9" fmla="*/ 118747 w 1485900"/>
              <a:gd name="connsiteY9" fmla="*/ 712470 h 718695"/>
              <a:gd name="connsiteX10" fmla="*/ 0 w 1485900"/>
              <a:gd name="connsiteY10" fmla="*/ 593723 h 718695"/>
              <a:gd name="connsiteX11" fmla="*/ 0 w 1485900"/>
              <a:gd name="connsiteY11" fmla="*/ 118747 h 718695"/>
              <a:gd name="connsiteX0" fmla="*/ 0 w 1485900"/>
              <a:gd name="connsiteY0" fmla="*/ 118747 h 718695"/>
              <a:gd name="connsiteX1" fmla="*/ 118747 w 1485900"/>
              <a:gd name="connsiteY1" fmla="*/ 0 h 718695"/>
              <a:gd name="connsiteX2" fmla="*/ 1367153 w 1485900"/>
              <a:gd name="connsiteY2" fmla="*/ 0 h 718695"/>
              <a:gd name="connsiteX3" fmla="*/ 1485900 w 1485900"/>
              <a:gd name="connsiteY3" fmla="*/ 118747 h 718695"/>
              <a:gd name="connsiteX4" fmla="*/ 1485900 w 1485900"/>
              <a:gd name="connsiteY4" fmla="*/ 593723 h 718695"/>
              <a:gd name="connsiteX5" fmla="*/ 1367153 w 1485900"/>
              <a:gd name="connsiteY5" fmla="*/ 712470 h 718695"/>
              <a:gd name="connsiteX6" fmla="*/ 1041579 w 1485900"/>
              <a:gd name="connsiteY6" fmla="*/ 710109 h 718695"/>
              <a:gd name="connsiteX7" fmla="*/ 479200 w 1485900"/>
              <a:gd name="connsiteY7" fmla="*/ 139146 h 718695"/>
              <a:gd name="connsiteX8" fmla="*/ 466323 w 1485900"/>
              <a:gd name="connsiteY8" fmla="*/ 718695 h 718695"/>
              <a:gd name="connsiteX9" fmla="*/ 118747 w 1485900"/>
              <a:gd name="connsiteY9" fmla="*/ 712470 h 718695"/>
              <a:gd name="connsiteX10" fmla="*/ 0 w 1485900"/>
              <a:gd name="connsiteY10" fmla="*/ 593723 h 718695"/>
              <a:gd name="connsiteX11" fmla="*/ 0 w 1485900"/>
              <a:gd name="connsiteY11" fmla="*/ 118747 h 718695"/>
              <a:gd name="connsiteX0" fmla="*/ 0 w 1485900"/>
              <a:gd name="connsiteY0" fmla="*/ 118747 h 718695"/>
              <a:gd name="connsiteX1" fmla="*/ 118747 w 1485900"/>
              <a:gd name="connsiteY1" fmla="*/ 0 h 718695"/>
              <a:gd name="connsiteX2" fmla="*/ 1367153 w 1485900"/>
              <a:gd name="connsiteY2" fmla="*/ 0 h 718695"/>
              <a:gd name="connsiteX3" fmla="*/ 1485900 w 1485900"/>
              <a:gd name="connsiteY3" fmla="*/ 118747 h 718695"/>
              <a:gd name="connsiteX4" fmla="*/ 1485900 w 1485900"/>
              <a:gd name="connsiteY4" fmla="*/ 593723 h 718695"/>
              <a:gd name="connsiteX5" fmla="*/ 1367153 w 1485900"/>
              <a:gd name="connsiteY5" fmla="*/ 712470 h 718695"/>
              <a:gd name="connsiteX6" fmla="*/ 1041579 w 1485900"/>
              <a:gd name="connsiteY6" fmla="*/ 710109 h 718695"/>
              <a:gd name="connsiteX7" fmla="*/ 874154 w 1485900"/>
              <a:gd name="connsiteY7" fmla="*/ 546976 h 718695"/>
              <a:gd name="connsiteX8" fmla="*/ 479200 w 1485900"/>
              <a:gd name="connsiteY8" fmla="*/ 139146 h 718695"/>
              <a:gd name="connsiteX9" fmla="*/ 466323 w 1485900"/>
              <a:gd name="connsiteY9" fmla="*/ 718695 h 718695"/>
              <a:gd name="connsiteX10" fmla="*/ 118747 w 1485900"/>
              <a:gd name="connsiteY10" fmla="*/ 712470 h 718695"/>
              <a:gd name="connsiteX11" fmla="*/ 0 w 1485900"/>
              <a:gd name="connsiteY11" fmla="*/ 593723 h 718695"/>
              <a:gd name="connsiteX12" fmla="*/ 0 w 1485900"/>
              <a:gd name="connsiteY12" fmla="*/ 118747 h 718695"/>
              <a:gd name="connsiteX0" fmla="*/ 0 w 1485900"/>
              <a:gd name="connsiteY0" fmla="*/ 118747 h 718695"/>
              <a:gd name="connsiteX1" fmla="*/ 118747 w 1485900"/>
              <a:gd name="connsiteY1" fmla="*/ 0 h 718695"/>
              <a:gd name="connsiteX2" fmla="*/ 1367153 w 1485900"/>
              <a:gd name="connsiteY2" fmla="*/ 0 h 718695"/>
              <a:gd name="connsiteX3" fmla="*/ 1485900 w 1485900"/>
              <a:gd name="connsiteY3" fmla="*/ 118747 h 718695"/>
              <a:gd name="connsiteX4" fmla="*/ 1485900 w 1485900"/>
              <a:gd name="connsiteY4" fmla="*/ 593723 h 718695"/>
              <a:gd name="connsiteX5" fmla="*/ 1367153 w 1485900"/>
              <a:gd name="connsiteY5" fmla="*/ 712470 h 718695"/>
              <a:gd name="connsiteX6" fmla="*/ 1041579 w 1485900"/>
              <a:gd name="connsiteY6" fmla="*/ 710109 h 718695"/>
              <a:gd name="connsiteX7" fmla="*/ 994356 w 1485900"/>
              <a:gd name="connsiteY7" fmla="*/ 121973 h 718695"/>
              <a:gd name="connsiteX8" fmla="*/ 479200 w 1485900"/>
              <a:gd name="connsiteY8" fmla="*/ 139146 h 718695"/>
              <a:gd name="connsiteX9" fmla="*/ 466323 w 1485900"/>
              <a:gd name="connsiteY9" fmla="*/ 718695 h 718695"/>
              <a:gd name="connsiteX10" fmla="*/ 118747 w 1485900"/>
              <a:gd name="connsiteY10" fmla="*/ 712470 h 718695"/>
              <a:gd name="connsiteX11" fmla="*/ 0 w 1485900"/>
              <a:gd name="connsiteY11" fmla="*/ 593723 h 718695"/>
              <a:gd name="connsiteX12" fmla="*/ 0 w 1485900"/>
              <a:gd name="connsiteY12" fmla="*/ 118747 h 718695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4356 w 1485900"/>
              <a:gd name="connsiteY7" fmla="*/ 121973 h 722988"/>
              <a:gd name="connsiteX8" fmla="*/ 479200 w 1485900"/>
              <a:gd name="connsiteY8" fmla="*/ 139146 h 722988"/>
              <a:gd name="connsiteX9" fmla="*/ 466323 w 1485900"/>
              <a:gd name="connsiteY9" fmla="*/ 718695 h 722988"/>
              <a:gd name="connsiteX10" fmla="*/ 118747 w 1485900"/>
              <a:gd name="connsiteY10" fmla="*/ 712470 h 722988"/>
              <a:gd name="connsiteX11" fmla="*/ 0 w 1485900"/>
              <a:gd name="connsiteY11" fmla="*/ 593723 h 722988"/>
              <a:gd name="connsiteX12" fmla="*/ 0 w 1485900"/>
              <a:gd name="connsiteY12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4356 w 1485900"/>
              <a:gd name="connsiteY7" fmla="*/ 121973 h 722988"/>
              <a:gd name="connsiteX8" fmla="*/ 479200 w 1485900"/>
              <a:gd name="connsiteY8" fmla="*/ 139146 h 722988"/>
              <a:gd name="connsiteX9" fmla="*/ 474908 w 1485900"/>
              <a:gd name="connsiteY9" fmla="*/ 220711 h 722988"/>
              <a:gd name="connsiteX10" fmla="*/ 466323 w 1485900"/>
              <a:gd name="connsiteY10" fmla="*/ 718695 h 722988"/>
              <a:gd name="connsiteX11" fmla="*/ 118747 w 1485900"/>
              <a:gd name="connsiteY11" fmla="*/ 712470 h 722988"/>
              <a:gd name="connsiteX12" fmla="*/ 0 w 1485900"/>
              <a:gd name="connsiteY12" fmla="*/ 593723 h 722988"/>
              <a:gd name="connsiteX13" fmla="*/ 0 w 1485900"/>
              <a:gd name="connsiteY13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4356 w 1485900"/>
              <a:gd name="connsiteY7" fmla="*/ 121973 h 722988"/>
              <a:gd name="connsiteX8" fmla="*/ 560767 w 1485900"/>
              <a:gd name="connsiteY8" fmla="*/ 130560 h 722988"/>
              <a:gd name="connsiteX9" fmla="*/ 474908 w 1485900"/>
              <a:gd name="connsiteY9" fmla="*/ 220711 h 722988"/>
              <a:gd name="connsiteX10" fmla="*/ 466323 w 1485900"/>
              <a:gd name="connsiteY10" fmla="*/ 718695 h 722988"/>
              <a:gd name="connsiteX11" fmla="*/ 118747 w 1485900"/>
              <a:gd name="connsiteY11" fmla="*/ 712470 h 722988"/>
              <a:gd name="connsiteX12" fmla="*/ 0 w 1485900"/>
              <a:gd name="connsiteY12" fmla="*/ 593723 h 722988"/>
              <a:gd name="connsiteX13" fmla="*/ 0 w 1485900"/>
              <a:gd name="connsiteY13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4356 w 1485900"/>
              <a:gd name="connsiteY7" fmla="*/ 121973 h 722988"/>
              <a:gd name="connsiteX8" fmla="*/ 560767 w 1485900"/>
              <a:gd name="connsiteY8" fmla="*/ 130560 h 722988"/>
              <a:gd name="connsiteX9" fmla="*/ 474908 w 1485900"/>
              <a:gd name="connsiteY9" fmla="*/ 220711 h 722988"/>
              <a:gd name="connsiteX10" fmla="*/ 466323 w 1485900"/>
              <a:gd name="connsiteY10" fmla="*/ 718695 h 722988"/>
              <a:gd name="connsiteX11" fmla="*/ 118747 w 1485900"/>
              <a:gd name="connsiteY11" fmla="*/ 712470 h 722988"/>
              <a:gd name="connsiteX12" fmla="*/ 0 w 1485900"/>
              <a:gd name="connsiteY12" fmla="*/ 593723 h 722988"/>
              <a:gd name="connsiteX13" fmla="*/ 0 w 1485900"/>
              <a:gd name="connsiteY13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4356 w 1485900"/>
              <a:gd name="connsiteY7" fmla="*/ 121973 h 722988"/>
              <a:gd name="connsiteX8" fmla="*/ 560767 w 1485900"/>
              <a:gd name="connsiteY8" fmla="*/ 130560 h 722988"/>
              <a:gd name="connsiteX9" fmla="*/ 474908 w 1485900"/>
              <a:gd name="connsiteY9" fmla="*/ 220711 h 722988"/>
              <a:gd name="connsiteX10" fmla="*/ 466323 w 1485900"/>
              <a:gd name="connsiteY10" fmla="*/ 718695 h 722988"/>
              <a:gd name="connsiteX11" fmla="*/ 118747 w 1485900"/>
              <a:gd name="connsiteY11" fmla="*/ 712470 h 722988"/>
              <a:gd name="connsiteX12" fmla="*/ 0 w 1485900"/>
              <a:gd name="connsiteY12" fmla="*/ 593723 h 722988"/>
              <a:gd name="connsiteX13" fmla="*/ 0 w 1485900"/>
              <a:gd name="connsiteY13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4356 w 1485900"/>
              <a:gd name="connsiteY7" fmla="*/ 121973 h 722988"/>
              <a:gd name="connsiteX8" fmla="*/ 560767 w 1485900"/>
              <a:gd name="connsiteY8" fmla="*/ 130560 h 722988"/>
              <a:gd name="connsiteX9" fmla="*/ 474908 w 1485900"/>
              <a:gd name="connsiteY9" fmla="*/ 220711 h 722988"/>
              <a:gd name="connsiteX10" fmla="*/ 466323 w 1485900"/>
              <a:gd name="connsiteY10" fmla="*/ 718695 h 722988"/>
              <a:gd name="connsiteX11" fmla="*/ 118747 w 1485900"/>
              <a:gd name="connsiteY11" fmla="*/ 712470 h 722988"/>
              <a:gd name="connsiteX12" fmla="*/ 0 w 1485900"/>
              <a:gd name="connsiteY12" fmla="*/ 593723 h 722988"/>
              <a:gd name="connsiteX13" fmla="*/ 0 w 1485900"/>
              <a:gd name="connsiteY13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4356 w 1485900"/>
              <a:gd name="connsiteY7" fmla="*/ 121973 h 722988"/>
              <a:gd name="connsiteX8" fmla="*/ 994356 w 1485900"/>
              <a:gd name="connsiteY8" fmla="*/ 113387 h 722988"/>
              <a:gd name="connsiteX9" fmla="*/ 560767 w 1485900"/>
              <a:gd name="connsiteY9" fmla="*/ 130560 h 722988"/>
              <a:gd name="connsiteX10" fmla="*/ 474908 w 1485900"/>
              <a:gd name="connsiteY10" fmla="*/ 220711 h 722988"/>
              <a:gd name="connsiteX11" fmla="*/ 466323 w 1485900"/>
              <a:gd name="connsiteY11" fmla="*/ 718695 h 722988"/>
              <a:gd name="connsiteX12" fmla="*/ 118747 w 1485900"/>
              <a:gd name="connsiteY12" fmla="*/ 712470 h 722988"/>
              <a:gd name="connsiteX13" fmla="*/ 0 w 1485900"/>
              <a:gd name="connsiteY13" fmla="*/ 593723 h 722988"/>
              <a:gd name="connsiteX14" fmla="*/ 0 w 1485900"/>
              <a:gd name="connsiteY14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4356 w 1485900"/>
              <a:gd name="connsiteY7" fmla="*/ 121973 h 722988"/>
              <a:gd name="connsiteX8" fmla="*/ 929962 w 1485900"/>
              <a:gd name="connsiteY8" fmla="*/ 130559 h 722988"/>
              <a:gd name="connsiteX9" fmla="*/ 560767 w 1485900"/>
              <a:gd name="connsiteY9" fmla="*/ 130560 h 722988"/>
              <a:gd name="connsiteX10" fmla="*/ 474908 w 1485900"/>
              <a:gd name="connsiteY10" fmla="*/ 220711 h 722988"/>
              <a:gd name="connsiteX11" fmla="*/ 466323 w 1485900"/>
              <a:gd name="connsiteY11" fmla="*/ 718695 h 722988"/>
              <a:gd name="connsiteX12" fmla="*/ 118747 w 1485900"/>
              <a:gd name="connsiteY12" fmla="*/ 712470 h 722988"/>
              <a:gd name="connsiteX13" fmla="*/ 0 w 1485900"/>
              <a:gd name="connsiteY13" fmla="*/ 593723 h 722988"/>
              <a:gd name="connsiteX14" fmla="*/ 0 w 1485900"/>
              <a:gd name="connsiteY14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4356 w 1485900"/>
              <a:gd name="connsiteY7" fmla="*/ 121973 h 722988"/>
              <a:gd name="connsiteX8" fmla="*/ 929962 w 1485900"/>
              <a:gd name="connsiteY8" fmla="*/ 130559 h 722988"/>
              <a:gd name="connsiteX9" fmla="*/ 560767 w 1485900"/>
              <a:gd name="connsiteY9" fmla="*/ 130560 h 722988"/>
              <a:gd name="connsiteX10" fmla="*/ 474908 w 1485900"/>
              <a:gd name="connsiteY10" fmla="*/ 220711 h 722988"/>
              <a:gd name="connsiteX11" fmla="*/ 466323 w 1485900"/>
              <a:gd name="connsiteY11" fmla="*/ 718695 h 722988"/>
              <a:gd name="connsiteX12" fmla="*/ 118747 w 1485900"/>
              <a:gd name="connsiteY12" fmla="*/ 712470 h 722988"/>
              <a:gd name="connsiteX13" fmla="*/ 0 w 1485900"/>
              <a:gd name="connsiteY13" fmla="*/ 593723 h 722988"/>
              <a:gd name="connsiteX14" fmla="*/ 0 w 1485900"/>
              <a:gd name="connsiteY14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0063 w 1485900"/>
              <a:gd name="connsiteY7" fmla="*/ 225004 h 722988"/>
              <a:gd name="connsiteX8" fmla="*/ 929962 w 1485900"/>
              <a:gd name="connsiteY8" fmla="*/ 130559 h 722988"/>
              <a:gd name="connsiteX9" fmla="*/ 560767 w 1485900"/>
              <a:gd name="connsiteY9" fmla="*/ 130560 h 722988"/>
              <a:gd name="connsiteX10" fmla="*/ 474908 w 1485900"/>
              <a:gd name="connsiteY10" fmla="*/ 220711 h 722988"/>
              <a:gd name="connsiteX11" fmla="*/ 466323 w 1485900"/>
              <a:gd name="connsiteY11" fmla="*/ 718695 h 722988"/>
              <a:gd name="connsiteX12" fmla="*/ 118747 w 1485900"/>
              <a:gd name="connsiteY12" fmla="*/ 712470 h 722988"/>
              <a:gd name="connsiteX13" fmla="*/ 0 w 1485900"/>
              <a:gd name="connsiteY13" fmla="*/ 593723 h 722988"/>
              <a:gd name="connsiteX14" fmla="*/ 0 w 1485900"/>
              <a:gd name="connsiteY14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8649 w 1485900"/>
              <a:gd name="connsiteY7" fmla="*/ 229297 h 722988"/>
              <a:gd name="connsiteX8" fmla="*/ 929962 w 1485900"/>
              <a:gd name="connsiteY8" fmla="*/ 130559 h 722988"/>
              <a:gd name="connsiteX9" fmla="*/ 560767 w 1485900"/>
              <a:gd name="connsiteY9" fmla="*/ 130560 h 722988"/>
              <a:gd name="connsiteX10" fmla="*/ 474908 w 1485900"/>
              <a:gd name="connsiteY10" fmla="*/ 220711 h 722988"/>
              <a:gd name="connsiteX11" fmla="*/ 466323 w 1485900"/>
              <a:gd name="connsiteY11" fmla="*/ 718695 h 722988"/>
              <a:gd name="connsiteX12" fmla="*/ 118747 w 1485900"/>
              <a:gd name="connsiteY12" fmla="*/ 712470 h 722988"/>
              <a:gd name="connsiteX13" fmla="*/ 0 w 1485900"/>
              <a:gd name="connsiteY13" fmla="*/ 593723 h 722988"/>
              <a:gd name="connsiteX14" fmla="*/ 0 w 1485900"/>
              <a:gd name="connsiteY14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8649 w 1485900"/>
              <a:gd name="connsiteY7" fmla="*/ 229297 h 722988"/>
              <a:gd name="connsiteX8" fmla="*/ 929962 w 1485900"/>
              <a:gd name="connsiteY8" fmla="*/ 130559 h 722988"/>
              <a:gd name="connsiteX9" fmla="*/ 560767 w 1485900"/>
              <a:gd name="connsiteY9" fmla="*/ 130560 h 722988"/>
              <a:gd name="connsiteX10" fmla="*/ 474908 w 1485900"/>
              <a:gd name="connsiteY10" fmla="*/ 220711 h 722988"/>
              <a:gd name="connsiteX11" fmla="*/ 466323 w 1485900"/>
              <a:gd name="connsiteY11" fmla="*/ 718695 h 722988"/>
              <a:gd name="connsiteX12" fmla="*/ 118747 w 1485900"/>
              <a:gd name="connsiteY12" fmla="*/ 712470 h 722988"/>
              <a:gd name="connsiteX13" fmla="*/ 0 w 1485900"/>
              <a:gd name="connsiteY13" fmla="*/ 593723 h 722988"/>
              <a:gd name="connsiteX14" fmla="*/ 0 w 1485900"/>
              <a:gd name="connsiteY14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98649 w 1485900"/>
              <a:gd name="connsiteY7" fmla="*/ 229297 h 722988"/>
              <a:gd name="connsiteX8" fmla="*/ 929962 w 1485900"/>
              <a:gd name="connsiteY8" fmla="*/ 130559 h 722988"/>
              <a:gd name="connsiteX9" fmla="*/ 560767 w 1485900"/>
              <a:gd name="connsiteY9" fmla="*/ 130560 h 722988"/>
              <a:gd name="connsiteX10" fmla="*/ 474908 w 1485900"/>
              <a:gd name="connsiteY10" fmla="*/ 220711 h 722988"/>
              <a:gd name="connsiteX11" fmla="*/ 466323 w 1485900"/>
              <a:gd name="connsiteY11" fmla="*/ 718695 h 722988"/>
              <a:gd name="connsiteX12" fmla="*/ 118747 w 1485900"/>
              <a:gd name="connsiteY12" fmla="*/ 712470 h 722988"/>
              <a:gd name="connsiteX13" fmla="*/ 0 w 1485900"/>
              <a:gd name="connsiteY13" fmla="*/ 593723 h 722988"/>
              <a:gd name="connsiteX14" fmla="*/ 0 w 1485900"/>
              <a:gd name="connsiteY14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85770 w 1485900"/>
              <a:gd name="connsiteY7" fmla="*/ 242176 h 722988"/>
              <a:gd name="connsiteX8" fmla="*/ 929962 w 1485900"/>
              <a:gd name="connsiteY8" fmla="*/ 130559 h 722988"/>
              <a:gd name="connsiteX9" fmla="*/ 560767 w 1485900"/>
              <a:gd name="connsiteY9" fmla="*/ 130560 h 722988"/>
              <a:gd name="connsiteX10" fmla="*/ 474908 w 1485900"/>
              <a:gd name="connsiteY10" fmla="*/ 220711 h 722988"/>
              <a:gd name="connsiteX11" fmla="*/ 466323 w 1485900"/>
              <a:gd name="connsiteY11" fmla="*/ 718695 h 722988"/>
              <a:gd name="connsiteX12" fmla="*/ 118747 w 1485900"/>
              <a:gd name="connsiteY12" fmla="*/ 712470 h 722988"/>
              <a:gd name="connsiteX13" fmla="*/ 0 w 1485900"/>
              <a:gd name="connsiteY13" fmla="*/ 593723 h 722988"/>
              <a:gd name="connsiteX14" fmla="*/ 0 w 1485900"/>
              <a:gd name="connsiteY14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85770 w 1485900"/>
              <a:gd name="connsiteY7" fmla="*/ 242176 h 722988"/>
              <a:gd name="connsiteX8" fmla="*/ 882739 w 1485900"/>
              <a:gd name="connsiteY8" fmla="*/ 130559 h 722988"/>
              <a:gd name="connsiteX9" fmla="*/ 560767 w 1485900"/>
              <a:gd name="connsiteY9" fmla="*/ 130560 h 722988"/>
              <a:gd name="connsiteX10" fmla="*/ 474908 w 1485900"/>
              <a:gd name="connsiteY10" fmla="*/ 220711 h 722988"/>
              <a:gd name="connsiteX11" fmla="*/ 466323 w 1485900"/>
              <a:gd name="connsiteY11" fmla="*/ 718695 h 722988"/>
              <a:gd name="connsiteX12" fmla="*/ 118747 w 1485900"/>
              <a:gd name="connsiteY12" fmla="*/ 712470 h 722988"/>
              <a:gd name="connsiteX13" fmla="*/ 0 w 1485900"/>
              <a:gd name="connsiteY13" fmla="*/ 593723 h 722988"/>
              <a:gd name="connsiteX14" fmla="*/ 0 w 1485900"/>
              <a:gd name="connsiteY14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60013 w 1485900"/>
              <a:gd name="connsiteY7" fmla="*/ 246469 h 722988"/>
              <a:gd name="connsiteX8" fmla="*/ 882739 w 1485900"/>
              <a:gd name="connsiteY8" fmla="*/ 130559 h 722988"/>
              <a:gd name="connsiteX9" fmla="*/ 560767 w 1485900"/>
              <a:gd name="connsiteY9" fmla="*/ 130560 h 722988"/>
              <a:gd name="connsiteX10" fmla="*/ 474908 w 1485900"/>
              <a:gd name="connsiteY10" fmla="*/ 220711 h 722988"/>
              <a:gd name="connsiteX11" fmla="*/ 466323 w 1485900"/>
              <a:gd name="connsiteY11" fmla="*/ 718695 h 722988"/>
              <a:gd name="connsiteX12" fmla="*/ 118747 w 1485900"/>
              <a:gd name="connsiteY12" fmla="*/ 712470 h 722988"/>
              <a:gd name="connsiteX13" fmla="*/ 0 w 1485900"/>
              <a:gd name="connsiteY13" fmla="*/ 593723 h 722988"/>
              <a:gd name="connsiteX14" fmla="*/ 0 w 1485900"/>
              <a:gd name="connsiteY14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60013 w 1485900"/>
              <a:gd name="connsiteY7" fmla="*/ 246469 h 722988"/>
              <a:gd name="connsiteX8" fmla="*/ 882739 w 1485900"/>
              <a:gd name="connsiteY8" fmla="*/ 130559 h 722988"/>
              <a:gd name="connsiteX9" fmla="*/ 560767 w 1485900"/>
              <a:gd name="connsiteY9" fmla="*/ 130560 h 722988"/>
              <a:gd name="connsiteX10" fmla="*/ 474908 w 1485900"/>
              <a:gd name="connsiteY10" fmla="*/ 220711 h 722988"/>
              <a:gd name="connsiteX11" fmla="*/ 466323 w 1485900"/>
              <a:gd name="connsiteY11" fmla="*/ 718695 h 722988"/>
              <a:gd name="connsiteX12" fmla="*/ 118747 w 1485900"/>
              <a:gd name="connsiteY12" fmla="*/ 712470 h 722988"/>
              <a:gd name="connsiteX13" fmla="*/ 0 w 1485900"/>
              <a:gd name="connsiteY13" fmla="*/ 593723 h 722988"/>
              <a:gd name="connsiteX14" fmla="*/ 0 w 1485900"/>
              <a:gd name="connsiteY14" fmla="*/ 118747 h 722988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968599 w 1485900"/>
              <a:gd name="connsiteY6" fmla="*/ 722988 h 722988"/>
              <a:gd name="connsiteX7" fmla="*/ 964306 w 1485900"/>
              <a:gd name="connsiteY7" fmla="*/ 602784 h 722988"/>
              <a:gd name="connsiteX8" fmla="*/ 960013 w 1485900"/>
              <a:gd name="connsiteY8" fmla="*/ 246469 h 722988"/>
              <a:gd name="connsiteX9" fmla="*/ 882739 w 1485900"/>
              <a:gd name="connsiteY9" fmla="*/ 130559 h 722988"/>
              <a:gd name="connsiteX10" fmla="*/ 560767 w 1485900"/>
              <a:gd name="connsiteY10" fmla="*/ 130560 h 722988"/>
              <a:gd name="connsiteX11" fmla="*/ 474908 w 1485900"/>
              <a:gd name="connsiteY11" fmla="*/ 220711 h 722988"/>
              <a:gd name="connsiteX12" fmla="*/ 466323 w 1485900"/>
              <a:gd name="connsiteY12" fmla="*/ 718695 h 722988"/>
              <a:gd name="connsiteX13" fmla="*/ 118747 w 1485900"/>
              <a:gd name="connsiteY13" fmla="*/ 712470 h 722988"/>
              <a:gd name="connsiteX14" fmla="*/ 0 w 1485900"/>
              <a:gd name="connsiteY14" fmla="*/ 593723 h 722988"/>
              <a:gd name="connsiteX15" fmla="*/ 0 w 1485900"/>
              <a:gd name="connsiteY15" fmla="*/ 118747 h 722988"/>
              <a:gd name="connsiteX0" fmla="*/ 0 w 1485900"/>
              <a:gd name="connsiteY0" fmla="*/ 118747 h 727281"/>
              <a:gd name="connsiteX1" fmla="*/ 118747 w 1485900"/>
              <a:gd name="connsiteY1" fmla="*/ 0 h 727281"/>
              <a:gd name="connsiteX2" fmla="*/ 1367153 w 1485900"/>
              <a:gd name="connsiteY2" fmla="*/ 0 h 727281"/>
              <a:gd name="connsiteX3" fmla="*/ 1485900 w 1485900"/>
              <a:gd name="connsiteY3" fmla="*/ 118747 h 727281"/>
              <a:gd name="connsiteX4" fmla="*/ 1485900 w 1485900"/>
              <a:gd name="connsiteY4" fmla="*/ 593723 h 727281"/>
              <a:gd name="connsiteX5" fmla="*/ 1367153 w 1485900"/>
              <a:gd name="connsiteY5" fmla="*/ 712470 h 727281"/>
              <a:gd name="connsiteX6" fmla="*/ 1045872 w 1485900"/>
              <a:gd name="connsiteY6" fmla="*/ 727281 h 727281"/>
              <a:gd name="connsiteX7" fmla="*/ 964306 w 1485900"/>
              <a:gd name="connsiteY7" fmla="*/ 602784 h 727281"/>
              <a:gd name="connsiteX8" fmla="*/ 960013 w 1485900"/>
              <a:gd name="connsiteY8" fmla="*/ 246469 h 727281"/>
              <a:gd name="connsiteX9" fmla="*/ 882739 w 1485900"/>
              <a:gd name="connsiteY9" fmla="*/ 130559 h 727281"/>
              <a:gd name="connsiteX10" fmla="*/ 560767 w 1485900"/>
              <a:gd name="connsiteY10" fmla="*/ 130560 h 727281"/>
              <a:gd name="connsiteX11" fmla="*/ 474908 w 1485900"/>
              <a:gd name="connsiteY11" fmla="*/ 220711 h 727281"/>
              <a:gd name="connsiteX12" fmla="*/ 466323 w 1485900"/>
              <a:gd name="connsiteY12" fmla="*/ 718695 h 727281"/>
              <a:gd name="connsiteX13" fmla="*/ 118747 w 1485900"/>
              <a:gd name="connsiteY13" fmla="*/ 712470 h 727281"/>
              <a:gd name="connsiteX14" fmla="*/ 0 w 1485900"/>
              <a:gd name="connsiteY14" fmla="*/ 593723 h 727281"/>
              <a:gd name="connsiteX15" fmla="*/ 0 w 1485900"/>
              <a:gd name="connsiteY15" fmla="*/ 118747 h 727281"/>
              <a:gd name="connsiteX0" fmla="*/ 0 w 1485900"/>
              <a:gd name="connsiteY0" fmla="*/ 118747 h 727281"/>
              <a:gd name="connsiteX1" fmla="*/ 118747 w 1485900"/>
              <a:gd name="connsiteY1" fmla="*/ 0 h 727281"/>
              <a:gd name="connsiteX2" fmla="*/ 1367153 w 1485900"/>
              <a:gd name="connsiteY2" fmla="*/ 0 h 727281"/>
              <a:gd name="connsiteX3" fmla="*/ 1485900 w 1485900"/>
              <a:gd name="connsiteY3" fmla="*/ 118747 h 727281"/>
              <a:gd name="connsiteX4" fmla="*/ 1485900 w 1485900"/>
              <a:gd name="connsiteY4" fmla="*/ 593723 h 727281"/>
              <a:gd name="connsiteX5" fmla="*/ 1367153 w 1485900"/>
              <a:gd name="connsiteY5" fmla="*/ 712470 h 727281"/>
              <a:gd name="connsiteX6" fmla="*/ 1045872 w 1485900"/>
              <a:gd name="connsiteY6" fmla="*/ 727281 h 727281"/>
              <a:gd name="connsiteX7" fmla="*/ 964306 w 1485900"/>
              <a:gd name="connsiteY7" fmla="*/ 602784 h 727281"/>
              <a:gd name="connsiteX8" fmla="*/ 960013 w 1485900"/>
              <a:gd name="connsiteY8" fmla="*/ 246469 h 727281"/>
              <a:gd name="connsiteX9" fmla="*/ 882739 w 1485900"/>
              <a:gd name="connsiteY9" fmla="*/ 130559 h 727281"/>
              <a:gd name="connsiteX10" fmla="*/ 560767 w 1485900"/>
              <a:gd name="connsiteY10" fmla="*/ 130560 h 727281"/>
              <a:gd name="connsiteX11" fmla="*/ 474908 w 1485900"/>
              <a:gd name="connsiteY11" fmla="*/ 220711 h 727281"/>
              <a:gd name="connsiteX12" fmla="*/ 466323 w 1485900"/>
              <a:gd name="connsiteY12" fmla="*/ 718695 h 727281"/>
              <a:gd name="connsiteX13" fmla="*/ 118747 w 1485900"/>
              <a:gd name="connsiteY13" fmla="*/ 712470 h 727281"/>
              <a:gd name="connsiteX14" fmla="*/ 0 w 1485900"/>
              <a:gd name="connsiteY14" fmla="*/ 593723 h 727281"/>
              <a:gd name="connsiteX15" fmla="*/ 0 w 1485900"/>
              <a:gd name="connsiteY15" fmla="*/ 118747 h 727281"/>
              <a:gd name="connsiteX0" fmla="*/ 0 w 1485900"/>
              <a:gd name="connsiteY0" fmla="*/ 118747 h 727281"/>
              <a:gd name="connsiteX1" fmla="*/ 118747 w 1485900"/>
              <a:gd name="connsiteY1" fmla="*/ 0 h 727281"/>
              <a:gd name="connsiteX2" fmla="*/ 1367153 w 1485900"/>
              <a:gd name="connsiteY2" fmla="*/ 0 h 727281"/>
              <a:gd name="connsiteX3" fmla="*/ 1485900 w 1485900"/>
              <a:gd name="connsiteY3" fmla="*/ 118747 h 727281"/>
              <a:gd name="connsiteX4" fmla="*/ 1485900 w 1485900"/>
              <a:gd name="connsiteY4" fmla="*/ 593723 h 727281"/>
              <a:gd name="connsiteX5" fmla="*/ 1367153 w 1485900"/>
              <a:gd name="connsiteY5" fmla="*/ 712470 h 727281"/>
              <a:gd name="connsiteX6" fmla="*/ 1045872 w 1485900"/>
              <a:gd name="connsiteY6" fmla="*/ 727281 h 727281"/>
              <a:gd name="connsiteX7" fmla="*/ 964306 w 1485900"/>
              <a:gd name="connsiteY7" fmla="*/ 602784 h 727281"/>
              <a:gd name="connsiteX8" fmla="*/ 960013 w 1485900"/>
              <a:gd name="connsiteY8" fmla="*/ 246469 h 727281"/>
              <a:gd name="connsiteX9" fmla="*/ 882739 w 1485900"/>
              <a:gd name="connsiteY9" fmla="*/ 130559 h 727281"/>
              <a:gd name="connsiteX10" fmla="*/ 560767 w 1485900"/>
              <a:gd name="connsiteY10" fmla="*/ 130560 h 727281"/>
              <a:gd name="connsiteX11" fmla="*/ 474908 w 1485900"/>
              <a:gd name="connsiteY11" fmla="*/ 220711 h 727281"/>
              <a:gd name="connsiteX12" fmla="*/ 466323 w 1485900"/>
              <a:gd name="connsiteY12" fmla="*/ 718695 h 727281"/>
              <a:gd name="connsiteX13" fmla="*/ 118747 w 1485900"/>
              <a:gd name="connsiteY13" fmla="*/ 712470 h 727281"/>
              <a:gd name="connsiteX14" fmla="*/ 0 w 1485900"/>
              <a:gd name="connsiteY14" fmla="*/ 593723 h 727281"/>
              <a:gd name="connsiteX15" fmla="*/ 0 w 1485900"/>
              <a:gd name="connsiteY15" fmla="*/ 118747 h 727281"/>
              <a:gd name="connsiteX0" fmla="*/ 0 w 1485900"/>
              <a:gd name="connsiteY0" fmla="*/ 118747 h 727281"/>
              <a:gd name="connsiteX1" fmla="*/ 118747 w 1485900"/>
              <a:gd name="connsiteY1" fmla="*/ 0 h 727281"/>
              <a:gd name="connsiteX2" fmla="*/ 1367153 w 1485900"/>
              <a:gd name="connsiteY2" fmla="*/ 0 h 727281"/>
              <a:gd name="connsiteX3" fmla="*/ 1485900 w 1485900"/>
              <a:gd name="connsiteY3" fmla="*/ 118747 h 727281"/>
              <a:gd name="connsiteX4" fmla="*/ 1485900 w 1485900"/>
              <a:gd name="connsiteY4" fmla="*/ 593723 h 727281"/>
              <a:gd name="connsiteX5" fmla="*/ 1367153 w 1485900"/>
              <a:gd name="connsiteY5" fmla="*/ 712470 h 727281"/>
              <a:gd name="connsiteX6" fmla="*/ 1045872 w 1485900"/>
              <a:gd name="connsiteY6" fmla="*/ 727281 h 727281"/>
              <a:gd name="connsiteX7" fmla="*/ 964306 w 1485900"/>
              <a:gd name="connsiteY7" fmla="*/ 602784 h 727281"/>
              <a:gd name="connsiteX8" fmla="*/ 960013 w 1485900"/>
              <a:gd name="connsiteY8" fmla="*/ 246469 h 727281"/>
              <a:gd name="connsiteX9" fmla="*/ 882739 w 1485900"/>
              <a:gd name="connsiteY9" fmla="*/ 130559 h 727281"/>
              <a:gd name="connsiteX10" fmla="*/ 560767 w 1485900"/>
              <a:gd name="connsiteY10" fmla="*/ 130560 h 727281"/>
              <a:gd name="connsiteX11" fmla="*/ 474908 w 1485900"/>
              <a:gd name="connsiteY11" fmla="*/ 220711 h 727281"/>
              <a:gd name="connsiteX12" fmla="*/ 466323 w 1485900"/>
              <a:gd name="connsiteY12" fmla="*/ 718695 h 727281"/>
              <a:gd name="connsiteX13" fmla="*/ 118747 w 1485900"/>
              <a:gd name="connsiteY13" fmla="*/ 712470 h 727281"/>
              <a:gd name="connsiteX14" fmla="*/ 0 w 1485900"/>
              <a:gd name="connsiteY14" fmla="*/ 593723 h 727281"/>
              <a:gd name="connsiteX15" fmla="*/ 0 w 1485900"/>
              <a:gd name="connsiteY15" fmla="*/ 118747 h 727281"/>
              <a:gd name="connsiteX0" fmla="*/ 0 w 1485900"/>
              <a:gd name="connsiteY0" fmla="*/ 118747 h 722988"/>
              <a:gd name="connsiteX1" fmla="*/ 118747 w 1485900"/>
              <a:gd name="connsiteY1" fmla="*/ 0 h 722988"/>
              <a:gd name="connsiteX2" fmla="*/ 1367153 w 1485900"/>
              <a:gd name="connsiteY2" fmla="*/ 0 h 722988"/>
              <a:gd name="connsiteX3" fmla="*/ 1485900 w 1485900"/>
              <a:gd name="connsiteY3" fmla="*/ 118747 h 722988"/>
              <a:gd name="connsiteX4" fmla="*/ 1485900 w 1485900"/>
              <a:gd name="connsiteY4" fmla="*/ 593723 h 722988"/>
              <a:gd name="connsiteX5" fmla="*/ 1367153 w 1485900"/>
              <a:gd name="connsiteY5" fmla="*/ 712470 h 722988"/>
              <a:gd name="connsiteX6" fmla="*/ 1054458 w 1485900"/>
              <a:gd name="connsiteY6" fmla="*/ 722988 h 722988"/>
              <a:gd name="connsiteX7" fmla="*/ 964306 w 1485900"/>
              <a:gd name="connsiteY7" fmla="*/ 602784 h 722988"/>
              <a:gd name="connsiteX8" fmla="*/ 960013 w 1485900"/>
              <a:gd name="connsiteY8" fmla="*/ 246469 h 722988"/>
              <a:gd name="connsiteX9" fmla="*/ 882739 w 1485900"/>
              <a:gd name="connsiteY9" fmla="*/ 130559 h 722988"/>
              <a:gd name="connsiteX10" fmla="*/ 560767 w 1485900"/>
              <a:gd name="connsiteY10" fmla="*/ 130560 h 722988"/>
              <a:gd name="connsiteX11" fmla="*/ 474908 w 1485900"/>
              <a:gd name="connsiteY11" fmla="*/ 220711 h 722988"/>
              <a:gd name="connsiteX12" fmla="*/ 466323 w 1485900"/>
              <a:gd name="connsiteY12" fmla="*/ 718695 h 722988"/>
              <a:gd name="connsiteX13" fmla="*/ 118747 w 1485900"/>
              <a:gd name="connsiteY13" fmla="*/ 712470 h 722988"/>
              <a:gd name="connsiteX14" fmla="*/ 0 w 1485900"/>
              <a:gd name="connsiteY14" fmla="*/ 593723 h 722988"/>
              <a:gd name="connsiteX15" fmla="*/ 0 w 1485900"/>
              <a:gd name="connsiteY15" fmla="*/ 118747 h 722988"/>
              <a:gd name="connsiteX0" fmla="*/ 0 w 1485900"/>
              <a:gd name="connsiteY0" fmla="*/ 118747 h 725845"/>
              <a:gd name="connsiteX1" fmla="*/ 118747 w 1485900"/>
              <a:gd name="connsiteY1" fmla="*/ 0 h 725845"/>
              <a:gd name="connsiteX2" fmla="*/ 1367153 w 1485900"/>
              <a:gd name="connsiteY2" fmla="*/ 0 h 725845"/>
              <a:gd name="connsiteX3" fmla="*/ 1485900 w 1485900"/>
              <a:gd name="connsiteY3" fmla="*/ 118747 h 725845"/>
              <a:gd name="connsiteX4" fmla="*/ 1485900 w 1485900"/>
              <a:gd name="connsiteY4" fmla="*/ 593723 h 725845"/>
              <a:gd name="connsiteX5" fmla="*/ 1367153 w 1485900"/>
              <a:gd name="connsiteY5" fmla="*/ 712470 h 725845"/>
              <a:gd name="connsiteX6" fmla="*/ 1054458 w 1485900"/>
              <a:gd name="connsiteY6" fmla="*/ 722988 h 725845"/>
              <a:gd name="connsiteX7" fmla="*/ 964306 w 1485900"/>
              <a:gd name="connsiteY7" fmla="*/ 602784 h 725845"/>
              <a:gd name="connsiteX8" fmla="*/ 960013 w 1485900"/>
              <a:gd name="connsiteY8" fmla="*/ 246469 h 725845"/>
              <a:gd name="connsiteX9" fmla="*/ 882739 w 1485900"/>
              <a:gd name="connsiteY9" fmla="*/ 130559 h 725845"/>
              <a:gd name="connsiteX10" fmla="*/ 560767 w 1485900"/>
              <a:gd name="connsiteY10" fmla="*/ 130560 h 725845"/>
              <a:gd name="connsiteX11" fmla="*/ 474908 w 1485900"/>
              <a:gd name="connsiteY11" fmla="*/ 220711 h 725845"/>
              <a:gd name="connsiteX12" fmla="*/ 466323 w 1485900"/>
              <a:gd name="connsiteY12" fmla="*/ 718695 h 725845"/>
              <a:gd name="connsiteX13" fmla="*/ 118747 w 1485900"/>
              <a:gd name="connsiteY13" fmla="*/ 712470 h 725845"/>
              <a:gd name="connsiteX14" fmla="*/ 0 w 1485900"/>
              <a:gd name="connsiteY14" fmla="*/ 593723 h 725845"/>
              <a:gd name="connsiteX15" fmla="*/ 0 w 1485900"/>
              <a:gd name="connsiteY15" fmla="*/ 118747 h 725845"/>
              <a:gd name="connsiteX0" fmla="*/ 0 w 1485900"/>
              <a:gd name="connsiteY0" fmla="*/ 118747 h 729007"/>
              <a:gd name="connsiteX1" fmla="*/ 118747 w 1485900"/>
              <a:gd name="connsiteY1" fmla="*/ 0 h 729007"/>
              <a:gd name="connsiteX2" fmla="*/ 1367153 w 1485900"/>
              <a:gd name="connsiteY2" fmla="*/ 0 h 729007"/>
              <a:gd name="connsiteX3" fmla="*/ 1485900 w 1485900"/>
              <a:gd name="connsiteY3" fmla="*/ 118747 h 729007"/>
              <a:gd name="connsiteX4" fmla="*/ 1485900 w 1485900"/>
              <a:gd name="connsiteY4" fmla="*/ 593723 h 729007"/>
              <a:gd name="connsiteX5" fmla="*/ 1375739 w 1485900"/>
              <a:gd name="connsiteY5" fmla="*/ 725349 h 729007"/>
              <a:gd name="connsiteX6" fmla="*/ 1054458 w 1485900"/>
              <a:gd name="connsiteY6" fmla="*/ 722988 h 729007"/>
              <a:gd name="connsiteX7" fmla="*/ 964306 w 1485900"/>
              <a:gd name="connsiteY7" fmla="*/ 602784 h 729007"/>
              <a:gd name="connsiteX8" fmla="*/ 960013 w 1485900"/>
              <a:gd name="connsiteY8" fmla="*/ 246469 h 729007"/>
              <a:gd name="connsiteX9" fmla="*/ 882739 w 1485900"/>
              <a:gd name="connsiteY9" fmla="*/ 130559 h 729007"/>
              <a:gd name="connsiteX10" fmla="*/ 560767 w 1485900"/>
              <a:gd name="connsiteY10" fmla="*/ 130560 h 729007"/>
              <a:gd name="connsiteX11" fmla="*/ 474908 w 1485900"/>
              <a:gd name="connsiteY11" fmla="*/ 220711 h 729007"/>
              <a:gd name="connsiteX12" fmla="*/ 466323 w 1485900"/>
              <a:gd name="connsiteY12" fmla="*/ 718695 h 729007"/>
              <a:gd name="connsiteX13" fmla="*/ 118747 w 1485900"/>
              <a:gd name="connsiteY13" fmla="*/ 712470 h 729007"/>
              <a:gd name="connsiteX14" fmla="*/ 0 w 1485900"/>
              <a:gd name="connsiteY14" fmla="*/ 593723 h 729007"/>
              <a:gd name="connsiteX15" fmla="*/ 0 w 1485900"/>
              <a:gd name="connsiteY15" fmla="*/ 118747 h 729007"/>
              <a:gd name="connsiteX0" fmla="*/ 0 w 1485900"/>
              <a:gd name="connsiteY0" fmla="*/ 118747 h 727647"/>
              <a:gd name="connsiteX1" fmla="*/ 118747 w 1485900"/>
              <a:gd name="connsiteY1" fmla="*/ 0 h 727647"/>
              <a:gd name="connsiteX2" fmla="*/ 1367153 w 1485900"/>
              <a:gd name="connsiteY2" fmla="*/ 0 h 727647"/>
              <a:gd name="connsiteX3" fmla="*/ 1485900 w 1485900"/>
              <a:gd name="connsiteY3" fmla="*/ 118747 h 727647"/>
              <a:gd name="connsiteX4" fmla="*/ 1485900 w 1485900"/>
              <a:gd name="connsiteY4" fmla="*/ 593723 h 727647"/>
              <a:gd name="connsiteX5" fmla="*/ 1375739 w 1485900"/>
              <a:gd name="connsiteY5" fmla="*/ 725349 h 727647"/>
              <a:gd name="connsiteX6" fmla="*/ 1054458 w 1485900"/>
              <a:gd name="connsiteY6" fmla="*/ 722988 h 727647"/>
              <a:gd name="connsiteX7" fmla="*/ 964306 w 1485900"/>
              <a:gd name="connsiteY7" fmla="*/ 602784 h 727647"/>
              <a:gd name="connsiteX8" fmla="*/ 960013 w 1485900"/>
              <a:gd name="connsiteY8" fmla="*/ 246469 h 727647"/>
              <a:gd name="connsiteX9" fmla="*/ 882739 w 1485900"/>
              <a:gd name="connsiteY9" fmla="*/ 130559 h 727647"/>
              <a:gd name="connsiteX10" fmla="*/ 560767 w 1485900"/>
              <a:gd name="connsiteY10" fmla="*/ 130560 h 727647"/>
              <a:gd name="connsiteX11" fmla="*/ 474908 w 1485900"/>
              <a:gd name="connsiteY11" fmla="*/ 220711 h 727647"/>
              <a:gd name="connsiteX12" fmla="*/ 466323 w 1485900"/>
              <a:gd name="connsiteY12" fmla="*/ 718695 h 727647"/>
              <a:gd name="connsiteX13" fmla="*/ 118747 w 1485900"/>
              <a:gd name="connsiteY13" fmla="*/ 712470 h 727647"/>
              <a:gd name="connsiteX14" fmla="*/ 0 w 1485900"/>
              <a:gd name="connsiteY14" fmla="*/ 593723 h 727647"/>
              <a:gd name="connsiteX15" fmla="*/ 0 w 1485900"/>
              <a:gd name="connsiteY15" fmla="*/ 118747 h 727647"/>
              <a:gd name="connsiteX0" fmla="*/ 0 w 1485900"/>
              <a:gd name="connsiteY0" fmla="*/ 118747 h 727647"/>
              <a:gd name="connsiteX1" fmla="*/ 118747 w 1485900"/>
              <a:gd name="connsiteY1" fmla="*/ 0 h 727647"/>
              <a:gd name="connsiteX2" fmla="*/ 1367153 w 1485900"/>
              <a:gd name="connsiteY2" fmla="*/ 0 h 727647"/>
              <a:gd name="connsiteX3" fmla="*/ 1485900 w 1485900"/>
              <a:gd name="connsiteY3" fmla="*/ 118747 h 727647"/>
              <a:gd name="connsiteX4" fmla="*/ 1485900 w 1485900"/>
              <a:gd name="connsiteY4" fmla="*/ 593723 h 727647"/>
              <a:gd name="connsiteX5" fmla="*/ 1375739 w 1485900"/>
              <a:gd name="connsiteY5" fmla="*/ 725349 h 727647"/>
              <a:gd name="connsiteX6" fmla="*/ 1054458 w 1485900"/>
              <a:gd name="connsiteY6" fmla="*/ 722988 h 727647"/>
              <a:gd name="connsiteX7" fmla="*/ 964306 w 1485900"/>
              <a:gd name="connsiteY7" fmla="*/ 602784 h 727647"/>
              <a:gd name="connsiteX8" fmla="*/ 960013 w 1485900"/>
              <a:gd name="connsiteY8" fmla="*/ 246469 h 727647"/>
              <a:gd name="connsiteX9" fmla="*/ 882739 w 1485900"/>
              <a:gd name="connsiteY9" fmla="*/ 130559 h 727647"/>
              <a:gd name="connsiteX10" fmla="*/ 560767 w 1485900"/>
              <a:gd name="connsiteY10" fmla="*/ 130560 h 727647"/>
              <a:gd name="connsiteX11" fmla="*/ 474908 w 1485900"/>
              <a:gd name="connsiteY11" fmla="*/ 220711 h 727647"/>
              <a:gd name="connsiteX12" fmla="*/ 466323 w 1485900"/>
              <a:gd name="connsiteY12" fmla="*/ 718695 h 727647"/>
              <a:gd name="connsiteX13" fmla="*/ 118747 w 1485900"/>
              <a:gd name="connsiteY13" fmla="*/ 712470 h 727647"/>
              <a:gd name="connsiteX14" fmla="*/ 0 w 1485900"/>
              <a:gd name="connsiteY14" fmla="*/ 593723 h 727647"/>
              <a:gd name="connsiteX15" fmla="*/ 0 w 1485900"/>
              <a:gd name="connsiteY15" fmla="*/ 118747 h 727647"/>
              <a:gd name="connsiteX0" fmla="*/ 0 w 1485900"/>
              <a:gd name="connsiteY0" fmla="*/ 118747 h 727647"/>
              <a:gd name="connsiteX1" fmla="*/ 118747 w 1485900"/>
              <a:gd name="connsiteY1" fmla="*/ 0 h 727647"/>
              <a:gd name="connsiteX2" fmla="*/ 1367153 w 1485900"/>
              <a:gd name="connsiteY2" fmla="*/ 0 h 727647"/>
              <a:gd name="connsiteX3" fmla="*/ 1485900 w 1485900"/>
              <a:gd name="connsiteY3" fmla="*/ 118747 h 727647"/>
              <a:gd name="connsiteX4" fmla="*/ 1485900 w 1485900"/>
              <a:gd name="connsiteY4" fmla="*/ 593723 h 727647"/>
              <a:gd name="connsiteX5" fmla="*/ 1375739 w 1485900"/>
              <a:gd name="connsiteY5" fmla="*/ 725349 h 727647"/>
              <a:gd name="connsiteX6" fmla="*/ 1054458 w 1485900"/>
              <a:gd name="connsiteY6" fmla="*/ 722988 h 727647"/>
              <a:gd name="connsiteX7" fmla="*/ 964306 w 1485900"/>
              <a:gd name="connsiteY7" fmla="*/ 602784 h 727647"/>
              <a:gd name="connsiteX8" fmla="*/ 960013 w 1485900"/>
              <a:gd name="connsiteY8" fmla="*/ 246469 h 727647"/>
              <a:gd name="connsiteX9" fmla="*/ 882739 w 1485900"/>
              <a:gd name="connsiteY9" fmla="*/ 130559 h 727647"/>
              <a:gd name="connsiteX10" fmla="*/ 560767 w 1485900"/>
              <a:gd name="connsiteY10" fmla="*/ 130560 h 727647"/>
              <a:gd name="connsiteX11" fmla="*/ 474908 w 1485900"/>
              <a:gd name="connsiteY11" fmla="*/ 220711 h 727647"/>
              <a:gd name="connsiteX12" fmla="*/ 466323 w 1485900"/>
              <a:gd name="connsiteY12" fmla="*/ 581319 h 727647"/>
              <a:gd name="connsiteX13" fmla="*/ 466323 w 1485900"/>
              <a:gd name="connsiteY13" fmla="*/ 718695 h 727647"/>
              <a:gd name="connsiteX14" fmla="*/ 118747 w 1485900"/>
              <a:gd name="connsiteY14" fmla="*/ 712470 h 727647"/>
              <a:gd name="connsiteX15" fmla="*/ 0 w 1485900"/>
              <a:gd name="connsiteY15" fmla="*/ 593723 h 727647"/>
              <a:gd name="connsiteX16" fmla="*/ 0 w 1485900"/>
              <a:gd name="connsiteY16" fmla="*/ 118747 h 727647"/>
              <a:gd name="connsiteX0" fmla="*/ 0 w 1485900"/>
              <a:gd name="connsiteY0" fmla="*/ 118747 h 727647"/>
              <a:gd name="connsiteX1" fmla="*/ 118747 w 1485900"/>
              <a:gd name="connsiteY1" fmla="*/ 0 h 727647"/>
              <a:gd name="connsiteX2" fmla="*/ 1367153 w 1485900"/>
              <a:gd name="connsiteY2" fmla="*/ 0 h 727647"/>
              <a:gd name="connsiteX3" fmla="*/ 1485900 w 1485900"/>
              <a:gd name="connsiteY3" fmla="*/ 118747 h 727647"/>
              <a:gd name="connsiteX4" fmla="*/ 1485900 w 1485900"/>
              <a:gd name="connsiteY4" fmla="*/ 593723 h 727647"/>
              <a:gd name="connsiteX5" fmla="*/ 1375739 w 1485900"/>
              <a:gd name="connsiteY5" fmla="*/ 725349 h 727647"/>
              <a:gd name="connsiteX6" fmla="*/ 1054458 w 1485900"/>
              <a:gd name="connsiteY6" fmla="*/ 722988 h 727647"/>
              <a:gd name="connsiteX7" fmla="*/ 964306 w 1485900"/>
              <a:gd name="connsiteY7" fmla="*/ 602784 h 727647"/>
              <a:gd name="connsiteX8" fmla="*/ 960013 w 1485900"/>
              <a:gd name="connsiteY8" fmla="*/ 246469 h 727647"/>
              <a:gd name="connsiteX9" fmla="*/ 882739 w 1485900"/>
              <a:gd name="connsiteY9" fmla="*/ 130559 h 727647"/>
              <a:gd name="connsiteX10" fmla="*/ 560767 w 1485900"/>
              <a:gd name="connsiteY10" fmla="*/ 130560 h 727647"/>
              <a:gd name="connsiteX11" fmla="*/ 474908 w 1485900"/>
              <a:gd name="connsiteY11" fmla="*/ 220711 h 727647"/>
              <a:gd name="connsiteX12" fmla="*/ 466323 w 1485900"/>
              <a:gd name="connsiteY12" fmla="*/ 581319 h 727647"/>
              <a:gd name="connsiteX13" fmla="*/ 397635 w 1485900"/>
              <a:gd name="connsiteY13" fmla="*/ 727281 h 727647"/>
              <a:gd name="connsiteX14" fmla="*/ 118747 w 1485900"/>
              <a:gd name="connsiteY14" fmla="*/ 712470 h 727647"/>
              <a:gd name="connsiteX15" fmla="*/ 0 w 1485900"/>
              <a:gd name="connsiteY15" fmla="*/ 593723 h 727647"/>
              <a:gd name="connsiteX16" fmla="*/ 0 w 1485900"/>
              <a:gd name="connsiteY16" fmla="*/ 118747 h 727647"/>
              <a:gd name="connsiteX0" fmla="*/ 0 w 1485900"/>
              <a:gd name="connsiteY0" fmla="*/ 118747 h 727647"/>
              <a:gd name="connsiteX1" fmla="*/ 118747 w 1485900"/>
              <a:gd name="connsiteY1" fmla="*/ 0 h 727647"/>
              <a:gd name="connsiteX2" fmla="*/ 1367153 w 1485900"/>
              <a:gd name="connsiteY2" fmla="*/ 0 h 727647"/>
              <a:gd name="connsiteX3" fmla="*/ 1485900 w 1485900"/>
              <a:gd name="connsiteY3" fmla="*/ 118747 h 727647"/>
              <a:gd name="connsiteX4" fmla="*/ 1485900 w 1485900"/>
              <a:gd name="connsiteY4" fmla="*/ 593723 h 727647"/>
              <a:gd name="connsiteX5" fmla="*/ 1375739 w 1485900"/>
              <a:gd name="connsiteY5" fmla="*/ 725349 h 727647"/>
              <a:gd name="connsiteX6" fmla="*/ 1054458 w 1485900"/>
              <a:gd name="connsiteY6" fmla="*/ 722988 h 727647"/>
              <a:gd name="connsiteX7" fmla="*/ 964306 w 1485900"/>
              <a:gd name="connsiteY7" fmla="*/ 602784 h 727647"/>
              <a:gd name="connsiteX8" fmla="*/ 960013 w 1485900"/>
              <a:gd name="connsiteY8" fmla="*/ 246469 h 727647"/>
              <a:gd name="connsiteX9" fmla="*/ 882739 w 1485900"/>
              <a:gd name="connsiteY9" fmla="*/ 130559 h 727647"/>
              <a:gd name="connsiteX10" fmla="*/ 560767 w 1485900"/>
              <a:gd name="connsiteY10" fmla="*/ 130560 h 727647"/>
              <a:gd name="connsiteX11" fmla="*/ 474908 w 1485900"/>
              <a:gd name="connsiteY11" fmla="*/ 220711 h 727647"/>
              <a:gd name="connsiteX12" fmla="*/ 466323 w 1485900"/>
              <a:gd name="connsiteY12" fmla="*/ 581319 h 727647"/>
              <a:gd name="connsiteX13" fmla="*/ 397635 w 1485900"/>
              <a:gd name="connsiteY13" fmla="*/ 727281 h 727647"/>
              <a:gd name="connsiteX14" fmla="*/ 118747 w 1485900"/>
              <a:gd name="connsiteY14" fmla="*/ 712470 h 727647"/>
              <a:gd name="connsiteX15" fmla="*/ 0 w 1485900"/>
              <a:gd name="connsiteY15" fmla="*/ 593723 h 727647"/>
              <a:gd name="connsiteX16" fmla="*/ 0 w 1485900"/>
              <a:gd name="connsiteY16" fmla="*/ 118747 h 727647"/>
              <a:gd name="connsiteX0" fmla="*/ 0 w 1485900"/>
              <a:gd name="connsiteY0" fmla="*/ 118747 h 727647"/>
              <a:gd name="connsiteX1" fmla="*/ 118747 w 1485900"/>
              <a:gd name="connsiteY1" fmla="*/ 0 h 727647"/>
              <a:gd name="connsiteX2" fmla="*/ 1367153 w 1485900"/>
              <a:gd name="connsiteY2" fmla="*/ 0 h 727647"/>
              <a:gd name="connsiteX3" fmla="*/ 1485900 w 1485900"/>
              <a:gd name="connsiteY3" fmla="*/ 118747 h 727647"/>
              <a:gd name="connsiteX4" fmla="*/ 1485900 w 1485900"/>
              <a:gd name="connsiteY4" fmla="*/ 593723 h 727647"/>
              <a:gd name="connsiteX5" fmla="*/ 1375739 w 1485900"/>
              <a:gd name="connsiteY5" fmla="*/ 725349 h 727647"/>
              <a:gd name="connsiteX6" fmla="*/ 1054458 w 1485900"/>
              <a:gd name="connsiteY6" fmla="*/ 722988 h 727647"/>
              <a:gd name="connsiteX7" fmla="*/ 964306 w 1485900"/>
              <a:gd name="connsiteY7" fmla="*/ 602784 h 727647"/>
              <a:gd name="connsiteX8" fmla="*/ 960013 w 1485900"/>
              <a:gd name="connsiteY8" fmla="*/ 246469 h 727647"/>
              <a:gd name="connsiteX9" fmla="*/ 882739 w 1485900"/>
              <a:gd name="connsiteY9" fmla="*/ 130559 h 727647"/>
              <a:gd name="connsiteX10" fmla="*/ 560767 w 1485900"/>
              <a:gd name="connsiteY10" fmla="*/ 130560 h 727647"/>
              <a:gd name="connsiteX11" fmla="*/ 474908 w 1485900"/>
              <a:gd name="connsiteY11" fmla="*/ 220711 h 727647"/>
              <a:gd name="connsiteX12" fmla="*/ 466323 w 1485900"/>
              <a:gd name="connsiteY12" fmla="*/ 581319 h 727647"/>
              <a:gd name="connsiteX13" fmla="*/ 393342 w 1485900"/>
              <a:gd name="connsiteY13" fmla="*/ 714402 h 727647"/>
              <a:gd name="connsiteX14" fmla="*/ 118747 w 1485900"/>
              <a:gd name="connsiteY14" fmla="*/ 712470 h 727647"/>
              <a:gd name="connsiteX15" fmla="*/ 0 w 1485900"/>
              <a:gd name="connsiteY15" fmla="*/ 593723 h 727647"/>
              <a:gd name="connsiteX16" fmla="*/ 0 w 1485900"/>
              <a:gd name="connsiteY16" fmla="*/ 118747 h 727647"/>
              <a:gd name="connsiteX0" fmla="*/ 0 w 1485900"/>
              <a:gd name="connsiteY0" fmla="*/ 118747 h 727647"/>
              <a:gd name="connsiteX1" fmla="*/ 118747 w 1485900"/>
              <a:gd name="connsiteY1" fmla="*/ 0 h 727647"/>
              <a:gd name="connsiteX2" fmla="*/ 1367153 w 1485900"/>
              <a:gd name="connsiteY2" fmla="*/ 0 h 727647"/>
              <a:gd name="connsiteX3" fmla="*/ 1485900 w 1485900"/>
              <a:gd name="connsiteY3" fmla="*/ 118747 h 727647"/>
              <a:gd name="connsiteX4" fmla="*/ 1485900 w 1485900"/>
              <a:gd name="connsiteY4" fmla="*/ 593723 h 727647"/>
              <a:gd name="connsiteX5" fmla="*/ 1375739 w 1485900"/>
              <a:gd name="connsiteY5" fmla="*/ 725349 h 727647"/>
              <a:gd name="connsiteX6" fmla="*/ 1054458 w 1485900"/>
              <a:gd name="connsiteY6" fmla="*/ 722988 h 727647"/>
              <a:gd name="connsiteX7" fmla="*/ 964306 w 1485900"/>
              <a:gd name="connsiteY7" fmla="*/ 602784 h 727647"/>
              <a:gd name="connsiteX8" fmla="*/ 960013 w 1485900"/>
              <a:gd name="connsiteY8" fmla="*/ 246469 h 727647"/>
              <a:gd name="connsiteX9" fmla="*/ 882739 w 1485900"/>
              <a:gd name="connsiteY9" fmla="*/ 130559 h 727647"/>
              <a:gd name="connsiteX10" fmla="*/ 560767 w 1485900"/>
              <a:gd name="connsiteY10" fmla="*/ 130560 h 727647"/>
              <a:gd name="connsiteX11" fmla="*/ 474908 w 1485900"/>
              <a:gd name="connsiteY11" fmla="*/ 220711 h 727647"/>
              <a:gd name="connsiteX12" fmla="*/ 466323 w 1485900"/>
              <a:gd name="connsiteY12" fmla="*/ 581319 h 727647"/>
              <a:gd name="connsiteX13" fmla="*/ 393342 w 1485900"/>
              <a:gd name="connsiteY13" fmla="*/ 714402 h 727647"/>
              <a:gd name="connsiteX14" fmla="*/ 118747 w 1485900"/>
              <a:gd name="connsiteY14" fmla="*/ 712470 h 727647"/>
              <a:gd name="connsiteX15" fmla="*/ 0 w 1485900"/>
              <a:gd name="connsiteY15" fmla="*/ 593723 h 727647"/>
              <a:gd name="connsiteX16" fmla="*/ 0 w 1485900"/>
              <a:gd name="connsiteY16" fmla="*/ 118747 h 727647"/>
              <a:gd name="connsiteX0" fmla="*/ 0 w 1485900"/>
              <a:gd name="connsiteY0" fmla="*/ 118747 h 727647"/>
              <a:gd name="connsiteX1" fmla="*/ 118747 w 1485900"/>
              <a:gd name="connsiteY1" fmla="*/ 0 h 727647"/>
              <a:gd name="connsiteX2" fmla="*/ 1367153 w 1485900"/>
              <a:gd name="connsiteY2" fmla="*/ 0 h 727647"/>
              <a:gd name="connsiteX3" fmla="*/ 1485900 w 1485900"/>
              <a:gd name="connsiteY3" fmla="*/ 118747 h 727647"/>
              <a:gd name="connsiteX4" fmla="*/ 1485900 w 1485900"/>
              <a:gd name="connsiteY4" fmla="*/ 593723 h 727647"/>
              <a:gd name="connsiteX5" fmla="*/ 1375739 w 1485900"/>
              <a:gd name="connsiteY5" fmla="*/ 725349 h 727647"/>
              <a:gd name="connsiteX6" fmla="*/ 1054458 w 1485900"/>
              <a:gd name="connsiteY6" fmla="*/ 722988 h 727647"/>
              <a:gd name="connsiteX7" fmla="*/ 964306 w 1485900"/>
              <a:gd name="connsiteY7" fmla="*/ 602784 h 727647"/>
              <a:gd name="connsiteX8" fmla="*/ 960013 w 1485900"/>
              <a:gd name="connsiteY8" fmla="*/ 246469 h 727647"/>
              <a:gd name="connsiteX9" fmla="*/ 882739 w 1485900"/>
              <a:gd name="connsiteY9" fmla="*/ 130559 h 727647"/>
              <a:gd name="connsiteX10" fmla="*/ 560767 w 1485900"/>
              <a:gd name="connsiteY10" fmla="*/ 130560 h 727647"/>
              <a:gd name="connsiteX11" fmla="*/ 474908 w 1485900"/>
              <a:gd name="connsiteY11" fmla="*/ 220711 h 727647"/>
              <a:gd name="connsiteX12" fmla="*/ 474908 w 1485900"/>
              <a:gd name="connsiteY12" fmla="*/ 589905 h 727647"/>
              <a:gd name="connsiteX13" fmla="*/ 393342 w 1485900"/>
              <a:gd name="connsiteY13" fmla="*/ 714402 h 727647"/>
              <a:gd name="connsiteX14" fmla="*/ 118747 w 1485900"/>
              <a:gd name="connsiteY14" fmla="*/ 712470 h 727647"/>
              <a:gd name="connsiteX15" fmla="*/ 0 w 1485900"/>
              <a:gd name="connsiteY15" fmla="*/ 593723 h 727647"/>
              <a:gd name="connsiteX16" fmla="*/ 0 w 1485900"/>
              <a:gd name="connsiteY16" fmla="*/ 118747 h 727647"/>
              <a:gd name="connsiteX0" fmla="*/ 0 w 1485900"/>
              <a:gd name="connsiteY0" fmla="*/ 118747 h 727647"/>
              <a:gd name="connsiteX1" fmla="*/ 118747 w 1485900"/>
              <a:gd name="connsiteY1" fmla="*/ 0 h 727647"/>
              <a:gd name="connsiteX2" fmla="*/ 1367153 w 1485900"/>
              <a:gd name="connsiteY2" fmla="*/ 0 h 727647"/>
              <a:gd name="connsiteX3" fmla="*/ 1485900 w 1485900"/>
              <a:gd name="connsiteY3" fmla="*/ 118747 h 727647"/>
              <a:gd name="connsiteX4" fmla="*/ 1485900 w 1485900"/>
              <a:gd name="connsiteY4" fmla="*/ 593723 h 727647"/>
              <a:gd name="connsiteX5" fmla="*/ 1375739 w 1485900"/>
              <a:gd name="connsiteY5" fmla="*/ 725349 h 727647"/>
              <a:gd name="connsiteX6" fmla="*/ 1054458 w 1485900"/>
              <a:gd name="connsiteY6" fmla="*/ 722988 h 727647"/>
              <a:gd name="connsiteX7" fmla="*/ 964306 w 1485900"/>
              <a:gd name="connsiteY7" fmla="*/ 602784 h 727647"/>
              <a:gd name="connsiteX8" fmla="*/ 960013 w 1485900"/>
              <a:gd name="connsiteY8" fmla="*/ 246469 h 727647"/>
              <a:gd name="connsiteX9" fmla="*/ 882739 w 1485900"/>
              <a:gd name="connsiteY9" fmla="*/ 130559 h 727647"/>
              <a:gd name="connsiteX10" fmla="*/ 560767 w 1485900"/>
              <a:gd name="connsiteY10" fmla="*/ 130560 h 727647"/>
              <a:gd name="connsiteX11" fmla="*/ 474908 w 1485900"/>
              <a:gd name="connsiteY11" fmla="*/ 220711 h 727647"/>
              <a:gd name="connsiteX12" fmla="*/ 474908 w 1485900"/>
              <a:gd name="connsiteY12" fmla="*/ 589905 h 727647"/>
              <a:gd name="connsiteX13" fmla="*/ 393342 w 1485900"/>
              <a:gd name="connsiteY13" fmla="*/ 714402 h 727647"/>
              <a:gd name="connsiteX14" fmla="*/ 118747 w 1485900"/>
              <a:gd name="connsiteY14" fmla="*/ 712470 h 727647"/>
              <a:gd name="connsiteX15" fmla="*/ 0 w 1485900"/>
              <a:gd name="connsiteY15" fmla="*/ 593723 h 727647"/>
              <a:gd name="connsiteX16" fmla="*/ 0 w 1485900"/>
              <a:gd name="connsiteY16" fmla="*/ 118747 h 727647"/>
              <a:gd name="connsiteX0" fmla="*/ 0 w 1485900"/>
              <a:gd name="connsiteY0" fmla="*/ 118747 h 727647"/>
              <a:gd name="connsiteX1" fmla="*/ 118747 w 1485900"/>
              <a:gd name="connsiteY1" fmla="*/ 0 h 727647"/>
              <a:gd name="connsiteX2" fmla="*/ 1367153 w 1485900"/>
              <a:gd name="connsiteY2" fmla="*/ 0 h 727647"/>
              <a:gd name="connsiteX3" fmla="*/ 1485900 w 1485900"/>
              <a:gd name="connsiteY3" fmla="*/ 118747 h 727647"/>
              <a:gd name="connsiteX4" fmla="*/ 1485900 w 1485900"/>
              <a:gd name="connsiteY4" fmla="*/ 593723 h 727647"/>
              <a:gd name="connsiteX5" fmla="*/ 1375739 w 1485900"/>
              <a:gd name="connsiteY5" fmla="*/ 725349 h 727647"/>
              <a:gd name="connsiteX6" fmla="*/ 1054458 w 1485900"/>
              <a:gd name="connsiteY6" fmla="*/ 722988 h 727647"/>
              <a:gd name="connsiteX7" fmla="*/ 964306 w 1485900"/>
              <a:gd name="connsiteY7" fmla="*/ 602784 h 727647"/>
              <a:gd name="connsiteX8" fmla="*/ 960013 w 1485900"/>
              <a:gd name="connsiteY8" fmla="*/ 246469 h 727647"/>
              <a:gd name="connsiteX9" fmla="*/ 882739 w 1485900"/>
              <a:gd name="connsiteY9" fmla="*/ 130559 h 727647"/>
              <a:gd name="connsiteX10" fmla="*/ 560767 w 1485900"/>
              <a:gd name="connsiteY10" fmla="*/ 130560 h 727647"/>
              <a:gd name="connsiteX11" fmla="*/ 474908 w 1485900"/>
              <a:gd name="connsiteY11" fmla="*/ 220711 h 727647"/>
              <a:gd name="connsiteX12" fmla="*/ 474908 w 1485900"/>
              <a:gd name="connsiteY12" fmla="*/ 589905 h 727647"/>
              <a:gd name="connsiteX13" fmla="*/ 393342 w 1485900"/>
              <a:gd name="connsiteY13" fmla="*/ 714402 h 727647"/>
              <a:gd name="connsiteX14" fmla="*/ 118747 w 1485900"/>
              <a:gd name="connsiteY14" fmla="*/ 712470 h 727647"/>
              <a:gd name="connsiteX15" fmla="*/ 0 w 1485900"/>
              <a:gd name="connsiteY15" fmla="*/ 593723 h 727647"/>
              <a:gd name="connsiteX16" fmla="*/ 0 w 1485900"/>
              <a:gd name="connsiteY16" fmla="*/ 118747 h 727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485900" h="727647">
                <a:moveTo>
                  <a:pt x="0" y="118747"/>
                </a:moveTo>
                <a:cubicBezTo>
                  <a:pt x="0" y="53165"/>
                  <a:pt x="53165" y="0"/>
                  <a:pt x="118747" y="0"/>
                </a:cubicBezTo>
                <a:lnTo>
                  <a:pt x="1367153" y="0"/>
                </a:lnTo>
                <a:cubicBezTo>
                  <a:pt x="1432735" y="0"/>
                  <a:pt x="1485900" y="53165"/>
                  <a:pt x="1485900" y="118747"/>
                </a:cubicBezTo>
                <a:lnTo>
                  <a:pt x="1485900" y="593723"/>
                </a:lnTo>
                <a:cubicBezTo>
                  <a:pt x="1485900" y="659305"/>
                  <a:pt x="1479958" y="729642"/>
                  <a:pt x="1375739" y="725349"/>
                </a:cubicBezTo>
                <a:cubicBezTo>
                  <a:pt x="1207112" y="724562"/>
                  <a:pt x="1158690" y="732361"/>
                  <a:pt x="1054458" y="722988"/>
                </a:cubicBezTo>
                <a:cubicBezTo>
                  <a:pt x="974438" y="717586"/>
                  <a:pt x="965737" y="682204"/>
                  <a:pt x="964306" y="602784"/>
                </a:cubicBezTo>
                <a:cubicBezTo>
                  <a:pt x="962875" y="523364"/>
                  <a:pt x="960728" y="436790"/>
                  <a:pt x="960013" y="246469"/>
                </a:cubicBezTo>
                <a:cubicBezTo>
                  <a:pt x="964305" y="184936"/>
                  <a:pt x="942840" y="131990"/>
                  <a:pt x="882739" y="130559"/>
                </a:cubicBezTo>
                <a:lnTo>
                  <a:pt x="560767" y="130560"/>
                </a:lnTo>
                <a:cubicBezTo>
                  <a:pt x="502096" y="134853"/>
                  <a:pt x="469184" y="177782"/>
                  <a:pt x="474908" y="220711"/>
                </a:cubicBezTo>
                <a:lnTo>
                  <a:pt x="474908" y="589905"/>
                </a:lnTo>
                <a:cubicBezTo>
                  <a:pt x="473477" y="702953"/>
                  <a:pt x="476339" y="712971"/>
                  <a:pt x="393342" y="714402"/>
                </a:cubicBezTo>
                <a:lnTo>
                  <a:pt x="118747" y="712470"/>
                </a:lnTo>
                <a:cubicBezTo>
                  <a:pt x="53165" y="712470"/>
                  <a:pt x="0" y="659305"/>
                  <a:pt x="0" y="593723"/>
                </a:cubicBezTo>
                <a:lnTo>
                  <a:pt x="0" y="118747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5779287" y="2611785"/>
            <a:ext cx="955720" cy="542791"/>
          </a:xfrm>
          <a:prstGeom prst="roundRect">
            <a:avLst/>
          </a:prstGeom>
          <a:noFill/>
          <a:ln w="38100">
            <a:solidFill>
              <a:srgbClr val="0000FF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983247" y="3629789"/>
            <a:ext cx="13917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smtClean="0">
                <a:latin typeface="Arial" charset="0"/>
                <a:ea typeface="Arial" charset="0"/>
                <a:cs typeface="Arial" charset="0"/>
              </a:rPr>
              <a:t>et cetera...</a:t>
            </a:r>
          </a:p>
        </p:txBody>
      </p:sp>
    </p:spTree>
    <p:extLst>
      <p:ext uri="{BB962C8B-B14F-4D97-AF65-F5344CB8AC3E}">
        <p14:creationId xmlns:p14="http://schemas.microsoft.com/office/powerpoint/2010/main" val="145629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Normal Operation:</a:t>
            </a:r>
          </a:p>
          <a:p>
            <a:pPr marL="0" indent="0" algn="ctr">
              <a:buNone/>
            </a:pPr>
            <a:endParaRPr lang="en-US" b="1" dirty="0" smtClean="0"/>
          </a:p>
          <a:p>
            <a:r>
              <a:rPr lang="en-US" dirty="0" smtClean="0"/>
              <a:t>Quorum that processes one request: </a:t>
            </a:r>
            <a:r>
              <a:rPr lang="en-US" b="1" dirty="0" smtClean="0">
                <a:solidFill>
                  <a:srgbClr val="FF0000"/>
                </a:solidFill>
              </a:rPr>
              <a:t>Q1</a:t>
            </a:r>
          </a:p>
          <a:p>
            <a:pPr lvl="1"/>
            <a:r>
              <a:rPr lang="en-US" dirty="0" smtClean="0"/>
              <a:t>...and 2</a:t>
            </a:r>
            <a:r>
              <a:rPr lang="en-US" baseline="30000" dirty="0" smtClean="0"/>
              <a:t>nd</a:t>
            </a:r>
            <a:r>
              <a:rPr lang="en-US" dirty="0" smtClean="0"/>
              <a:t> request: </a:t>
            </a:r>
            <a:r>
              <a:rPr lang="en-US" b="1" dirty="0" smtClean="0">
                <a:solidFill>
                  <a:srgbClr val="0000FF"/>
                </a:solidFill>
              </a:rPr>
              <a:t>Q2</a:t>
            </a:r>
          </a:p>
          <a:p>
            <a:pPr lvl="1"/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Q1</a:t>
            </a:r>
            <a:r>
              <a:rPr lang="en-US" b="1" dirty="0" smtClean="0"/>
              <a:t> ∩ </a:t>
            </a:r>
            <a:r>
              <a:rPr lang="en-US" b="1" dirty="0" smtClean="0">
                <a:solidFill>
                  <a:srgbClr val="0000FF"/>
                </a:solidFill>
              </a:rPr>
              <a:t>Q2</a:t>
            </a:r>
            <a:r>
              <a:rPr lang="en-US" b="1" dirty="0" smtClean="0"/>
              <a:t> </a:t>
            </a:r>
            <a:r>
              <a:rPr lang="en-US" dirty="0" smtClean="0"/>
              <a:t>has at least </a:t>
            </a:r>
            <a:r>
              <a:rPr lang="en-US" b="1" dirty="0" smtClean="0"/>
              <a:t>one replica </a:t>
            </a:r>
            <a:r>
              <a:rPr lang="en-US" b="1" dirty="0" smtClean="0">
                <a:sym typeface="Wingdings"/>
              </a:rPr>
              <a:t></a:t>
            </a:r>
          </a:p>
          <a:p>
            <a:pPr lvl="1"/>
            <a:r>
              <a:rPr lang="en-US" dirty="0" smtClean="0"/>
              <a:t>Second request </a:t>
            </a:r>
            <a:r>
              <a:rPr lang="en-US" b="1" dirty="0" smtClean="0">
                <a:solidFill>
                  <a:srgbClr val="009900"/>
                </a:solidFill>
              </a:rPr>
              <a:t>reads first request’s effects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the quorum principle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68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 smtClean="0"/>
              <a:t>More primary-backup replication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View changes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Reconfiguration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View Change:</a:t>
            </a:r>
          </a:p>
          <a:p>
            <a:pPr marL="0" indent="0" algn="ctr">
              <a:buNone/>
            </a:pPr>
            <a:endParaRPr lang="en-US" b="1" dirty="0" smtClean="0"/>
          </a:p>
          <a:p>
            <a:r>
              <a:rPr lang="en-US" dirty="0" smtClean="0"/>
              <a:t>Quorum processes previous (committed) request: </a:t>
            </a:r>
            <a:r>
              <a:rPr lang="en-US" b="1" dirty="0" smtClean="0">
                <a:solidFill>
                  <a:srgbClr val="FF0000"/>
                </a:solidFill>
              </a:rPr>
              <a:t>Q1</a:t>
            </a:r>
          </a:p>
          <a:p>
            <a:pPr lvl="1"/>
            <a:r>
              <a:rPr lang="en-US" dirty="0" smtClean="0"/>
              <a:t>...and that processes </a:t>
            </a:r>
            <a:r>
              <a:rPr lang="en-US" b="1" dirty="0" smtClean="0"/>
              <a:t>Start-View-Change: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00FF"/>
                </a:solidFill>
              </a:rPr>
              <a:t>Q2</a:t>
            </a:r>
          </a:p>
          <a:p>
            <a:endParaRPr lang="en-US" b="1" dirty="0" smtClean="0"/>
          </a:p>
          <a:p>
            <a:r>
              <a:rPr lang="en-US" b="1" dirty="0" smtClean="0"/>
              <a:t>Q1 </a:t>
            </a:r>
            <a:r>
              <a:rPr lang="en-US" b="1" dirty="0"/>
              <a:t>∩ Q2 </a:t>
            </a:r>
            <a:r>
              <a:rPr lang="en-US" dirty="0"/>
              <a:t>has at least </a:t>
            </a:r>
            <a:r>
              <a:rPr lang="en-US" b="1" dirty="0">
                <a:solidFill>
                  <a:srgbClr val="7030A0"/>
                </a:solidFill>
              </a:rPr>
              <a:t>one </a:t>
            </a:r>
            <a:r>
              <a:rPr lang="en-US" b="1" dirty="0" smtClean="0">
                <a:solidFill>
                  <a:srgbClr val="7030A0"/>
                </a:solidFill>
              </a:rPr>
              <a:t>replica </a:t>
            </a:r>
            <a:r>
              <a:rPr lang="en-US" b="1" dirty="0" smtClean="0">
                <a:solidFill>
                  <a:srgbClr val="7030A0"/>
                </a:solidFill>
                <a:sym typeface="Wingdings"/>
              </a:rPr>
              <a:t></a:t>
            </a:r>
          </a:p>
          <a:p>
            <a:pPr lvl="1"/>
            <a:r>
              <a:rPr lang="en-US" dirty="0">
                <a:sym typeface="Wingdings"/>
              </a:rPr>
              <a:t>V</a:t>
            </a:r>
            <a:r>
              <a:rPr lang="en-US" dirty="0" smtClean="0"/>
              <a:t>iew Change </a:t>
            </a:r>
            <a:r>
              <a:rPr lang="en-US" b="1" dirty="0" smtClean="0">
                <a:solidFill>
                  <a:srgbClr val="009900"/>
                </a:solidFill>
              </a:rPr>
              <a:t>contains committed request</a:t>
            </a:r>
            <a:endParaRPr lang="en-US" b="1" dirty="0">
              <a:solidFill>
                <a:srgbClr val="009900"/>
              </a:solidFill>
            </a:endParaRP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the quorum principle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91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5237291"/>
            <a:ext cx="8763000" cy="1239708"/>
          </a:xfrm>
          <a:solidFill>
            <a:schemeClr val="accent5">
              <a:lumMod val="20000"/>
              <a:lumOff val="80000"/>
            </a:schemeClr>
          </a:solidFill>
        </p:spPr>
        <p:txBody>
          <a:bodyPr tIns="182880" bIns="91440">
            <a:normAutofit fontScale="92500" lnSpcReduction="20000"/>
          </a:bodyPr>
          <a:lstStyle/>
          <a:p>
            <a:r>
              <a:rPr lang="en-US" dirty="0" smtClean="0"/>
              <a:t>What’s </a:t>
            </a:r>
            <a:r>
              <a:rPr lang="en-US" b="1" dirty="0" smtClean="0">
                <a:solidFill>
                  <a:srgbClr val="FF0000"/>
                </a:solidFill>
              </a:rPr>
              <a:t>undesirable </a:t>
            </a:r>
            <a:r>
              <a:rPr lang="en-US" dirty="0" smtClean="0"/>
              <a:t>about this sequence of events?</a:t>
            </a:r>
          </a:p>
          <a:p>
            <a:endParaRPr lang="en-US" dirty="0" smtClean="0"/>
          </a:p>
          <a:p>
            <a:r>
              <a:rPr lang="en-US" dirty="0" smtClean="0"/>
              <a:t>Why won’t this ever happen?  What </a:t>
            </a:r>
            <a:r>
              <a:rPr lang="en-US" b="1" dirty="0" smtClean="0">
                <a:solidFill>
                  <a:srgbClr val="002060"/>
                </a:solidFill>
              </a:rPr>
              <a:t>happens instead?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 Brain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1401" y="1813932"/>
            <a:ext cx="12955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Client 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1401" y="2408664"/>
            <a:ext cx="1833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A (Primary)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1401" y="388711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C</a:t>
            </a:r>
          </a:p>
        </p:txBody>
      </p:sp>
      <p:cxnSp>
        <p:nvCxnSpPr>
          <p:cNvPr id="9" name="Straight Connector 8"/>
          <p:cNvCxnSpPr>
            <a:stCxn id="5" idx="3"/>
          </p:cNvCxnSpPr>
          <p:nvPr/>
        </p:nvCxnSpPr>
        <p:spPr>
          <a:xfrm>
            <a:off x="1456948" y="2044765"/>
            <a:ext cx="7458452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0" idx="3"/>
          </p:cNvCxnSpPr>
          <p:nvPr/>
        </p:nvCxnSpPr>
        <p:spPr>
          <a:xfrm>
            <a:off x="1995365" y="2639497"/>
            <a:ext cx="6920035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7" idx="1"/>
          </p:cNvCxnSpPr>
          <p:nvPr/>
        </p:nvCxnSpPr>
        <p:spPr>
          <a:xfrm>
            <a:off x="568885" y="3538973"/>
            <a:ext cx="8346515" cy="4496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12" idx="3"/>
          </p:cNvCxnSpPr>
          <p:nvPr/>
        </p:nvCxnSpPr>
        <p:spPr>
          <a:xfrm>
            <a:off x="568885" y="4117943"/>
            <a:ext cx="8346515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176797" y="2870329"/>
            <a:ext cx="2714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Network partition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5891002" y="3117901"/>
            <a:ext cx="3252998" cy="0"/>
          </a:xfrm>
          <a:prstGeom prst="line">
            <a:avLst/>
          </a:prstGeom>
          <a:ln w="95250" cmpd="dbl">
            <a:solidFill>
              <a:srgbClr val="FF0000"/>
            </a:solidFill>
            <a:prstDash val="solid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0" y="3124497"/>
            <a:ext cx="3185799" cy="0"/>
          </a:xfrm>
          <a:prstGeom prst="line">
            <a:avLst/>
          </a:prstGeom>
          <a:ln w="95250" cmpd="dbl">
            <a:solidFill>
              <a:srgbClr val="FF0000"/>
            </a:solidFill>
            <a:prstDash val="solid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61401" y="4480020"/>
            <a:ext cx="12955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Client 2</a:t>
            </a:r>
          </a:p>
        </p:txBody>
      </p:sp>
      <p:cxnSp>
        <p:nvCxnSpPr>
          <p:cNvPr id="27" name="Straight Connector 26"/>
          <p:cNvCxnSpPr>
            <a:stCxn id="26" idx="3"/>
          </p:cNvCxnSpPr>
          <p:nvPr/>
        </p:nvCxnSpPr>
        <p:spPr>
          <a:xfrm>
            <a:off x="1456948" y="4710853"/>
            <a:ext cx="7458452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63" name="Group 62"/>
          <p:cNvGrpSpPr/>
          <p:nvPr/>
        </p:nvGrpSpPr>
        <p:grpSpPr>
          <a:xfrm>
            <a:off x="1922702" y="3541647"/>
            <a:ext cx="3664171" cy="589764"/>
            <a:chOff x="1922702" y="3541647"/>
            <a:chExt cx="3664171" cy="589764"/>
          </a:xfrm>
        </p:grpSpPr>
        <p:cxnSp>
          <p:nvCxnSpPr>
            <p:cNvPr id="28" name="Straight Arrow Connector 27"/>
            <p:cNvCxnSpPr/>
            <p:nvPr/>
          </p:nvCxnSpPr>
          <p:spPr>
            <a:xfrm>
              <a:off x="2964258" y="3543469"/>
              <a:ext cx="338067" cy="587942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V="1">
              <a:off x="3443002" y="3541647"/>
              <a:ext cx="243610" cy="550754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3791325" y="3582124"/>
              <a:ext cx="338067" cy="510277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4154878" y="3582124"/>
              <a:ext cx="143199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latin typeface="Arial" charset="0"/>
                  <a:ea typeface="Arial" charset="0"/>
                  <a:cs typeface="Arial" charset="0"/>
                </a:rPr>
                <a:t>Start-View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922702" y="3687055"/>
              <a:ext cx="12105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latin typeface="Arial" charset="0"/>
                  <a:ea typeface="Arial" charset="0"/>
                  <a:cs typeface="Arial" charset="0"/>
                </a:rPr>
                <a:t>Start-VC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112030" y="2249827"/>
            <a:ext cx="1203290" cy="484578"/>
            <a:chOff x="6662708" y="2253483"/>
            <a:chExt cx="1203290" cy="484578"/>
          </a:xfrm>
        </p:grpSpPr>
        <p:sp>
          <p:nvSpPr>
            <p:cNvPr id="39" name="TextBox 38"/>
            <p:cNvSpPr txBox="1"/>
            <p:nvPr/>
          </p:nvSpPr>
          <p:spPr>
            <a:xfrm>
              <a:off x="6796474" y="2253483"/>
              <a:ext cx="1069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smtClean="0">
                  <a:latin typeface="Arial" charset="0"/>
                  <a:ea typeface="Arial" charset="0"/>
                  <a:cs typeface="Arial" charset="0"/>
                </a:rPr>
                <a:t>Execute</a:t>
              </a:r>
            </a:p>
          </p:txBody>
        </p:sp>
        <p:sp>
          <p:nvSpPr>
            <p:cNvPr id="40" name="5-Point Star 39"/>
            <p:cNvSpPr/>
            <p:nvPr/>
          </p:nvSpPr>
          <p:spPr>
            <a:xfrm>
              <a:off x="6662708" y="2492734"/>
              <a:ext cx="245327" cy="245327"/>
            </a:xfrm>
            <a:prstGeom prst="star5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dirty="0" smtClean="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618704" y="2247680"/>
            <a:ext cx="1203290" cy="484578"/>
            <a:chOff x="6662708" y="2253483"/>
            <a:chExt cx="1203290" cy="484578"/>
          </a:xfrm>
        </p:grpSpPr>
        <p:sp>
          <p:nvSpPr>
            <p:cNvPr id="42" name="TextBox 41"/>
            <p:cNvSpPr txBox="1"/>
            <p:nvPr/>
          </p:nvSpPr>
          <p:spPr>
            <a:xfrm>
              <a:off x="6796474" y="2253483"/>
              <a:ext cx="1069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smtClean="0">
                  <a:latin typeface="Arial" charset="0"/>
                  <a:ea typeface="Arial" charset="0"/>
                  <a:cs typeface="Arial" charset="0"/>
                </a:rPr>
                <a:t>Execute</a:t>
              </a:r>
            </a:p>
          </p:txBody>
        </p:sp>
        <p:sp>
          <p:nvSpPr>
            <p:cNvPr id="43" name="5-Point Star 42"/>
            <p:cNvSpPr/>
            <p:nvPr/>
          </p:nvSpPr>
          <p:spPr>
            <a:xfrm>
              <a:off x="6662708" y="2492734"/>
              <a:ext cx="245327" cy="245327"/>
            </a:xfrm>
            <a:prstGeom prst="star5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dirty="0" smtClean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4582319" y="748927"/>
            <a:ext cx="4398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(not </a:t>
            </a:r>
            <a:r>
              <a:rPr lang="en-US" smtClean="0">
                <a:latin typeface="Arial" charset="0"/>
                <a:ea typeface="Arial" charset="0"/>
                <a:cs typeface="Arial" charset="0"/>
              </a:rPr>
              <a:t>all protocol messages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shown)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2289437" y="2039557"/>
            <a:ext cx="401444" cy="594733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1891276" y="1554809"/>
            <a:ext cx="11977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Arial" charset="0"/>
                <a:ea typeface="Arial" charset="0"/>
                <a:cs typeface="Arial" charset="0"/>
              </a:rPr>
              <a:t>Request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4734130" y="2054922"/>
            <a:ext cx="401444" cy="594733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335969" y="1570174"/>
            <a:ext cx="11977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Arial" charset="0"/>
                <a:ea typeface="Arial" charset="0"/>
                <a:cs typeface="Arial" charset="0"/>
              </a:rPr>
              <a:t>Request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4420939" y="3143444"/>
            <a:ext cx="2698839" cy="1548974"/>
            <a:chOff x="4420939" y="3143444"/>
            <a:chExt cx="2698839" cy="1548974"/>
          </a:xfrm>
        </p:grpSpPr>
        <p:grpSp>
          <p:nvGrpSpPr>
            <p:cNvPr id="44" name="Group 43"/>
            <p:cNvGrpSpPr/>
            <p:nvPr/>
          </p:nvGrpSpPr>
          <p:grpSpPr>
            <a:xfrm>
              <a:off x="5916488" y="3143444"/>
              <a:ext cx="1203290" cy="484578"/>
              <a:chOff x="6662708" y="2253483"/>
              <a:chExt cx="1203290" cy="484578"/>
            </a:xfrm>
          </p:grpSpPr>
          <p:sp>
            <p:nvSpPr>
              <p:cNvPr id="45" name="TextBox 44"/>
              <p:cNvSpPr txBox="1"/>
              <p:nvPr/>
            </p:nvSpPr>
            <p:spPr>
              <a:xfrm>
                <a:off x="6796474" y="2253483"/>
                <a:ext cx="10695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smtClean="0">
                    <a:latin typeface="Arial" charset="0"/>
                    <a:ea typeface="Arial" charset="0"/>
                    <a:cs typeface="Arial" charset="0"/>
                  </a:rPr>
                  <a:t>Execute</a:t>
                </a:r>
              </a:p>
            </p:txBody>
          </p:sp>
          <p:sp>
            <p:nvSpPr>
              <p:cNvPr id="46" name="5-Point Star 45"/>
              <p:cNvSpPr/>
              <p:nvPr/>
            </p:nvSpPr>
            <p:spPr>
              <a:xfrm>
                <a:off x="6662708" y="2492734"/>
                <a:ext cx="245327" cy="245327"/>
              </a:xfrm>
              <a:prstGeom prst="star5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2800" dirty="0" smtClean="0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  <p:cxnSp>
          <p:nvCxnSpPr>
            <p:cNvPr id="55" name="Straight Arrow Connector 54"/>
            <p:cNvCxnSpPr/>
            <p:nvPr/>
          </p:nvCxnSpPr>
          <p:spPr>
            <a:xfrm flipV="1">
              <a:off x="5619439" y="3557358"/>
              <a:ext cx="200722" cy="1135060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4420939" y="4223417"/>
              <a:ext cx="119776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latin typeface="Arial" charset="0"/>
                  <a:ea typeface="Arial" charset="0"/>
                  <a:cs typeface="Arial" charset="0"/>
                </a:rPr>
                <a:t>Request</a:t>
              </a: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5825292" y="3140406"/>
            <a:ext cx="2826686" cy="1546000"/>
            <a:chOff x="5825292" y="3140406"/>
            <a:chExt cx="2826686" cy="1546000"/>
          </a:xfrm>
        </p:grpSpPr>
        <p:grpSp>
          <p:nvGrpSpPr>
            <p:cNvPr id="47" name="Group 46"/>
            <p:cNvGrpSpPr/>
            <p:nvPr/>
          </p:nvGrpSpPr>
          <p:grpSpPr>
            <a:xfrm>
              <a:off x="7448688" y="3140406"/>
              <a:ext cx="1203290" cy="484578"/>
              <a:chOff x="6662708" y="2253483"/>
              <a:chExt cx="1203290" cy="484578"/>
            </a:xfrm>
          </p:grpSpPr>
          <p:sp>
            <p:nvSpPr>
              <p:cNvPr id="48" name="TextBox 47"/>
              <p:cNvSpPr txBox="1"/>
              <p:nvPr/>
            </p:nvSpPr>
            <p:spPr>
              <a:xfrm>
                <a:off x="6796474" y="2253483"/>
                <a:ext cx="10695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smtClean="0">
                    <a:latin typeface="Arial" charset="0"/>
                    <a:ea typeface="Arial" charset="0"/>
                    <a:cs typeface="Arial" charset="0"/>
                  </a:rPr>
                  <a:t>Execute</a:t>
                </a:r>
              </a:p>
            </p:txBody>
          </p:sp>
          <p:sp>
            <p:nvSpPr>
              <p:cNvPr id="49" name="5-Point Star 48"/>
              <p:cNvSpPr/>
              <p:nvPr/>
            </p:nvSpPr>
            <p:spPr>
              <a:xfrm>
                <a:off x="6662708" y="2492734"/>
                <a:ext cx="245327" cy="245327"/>
              </a:xfrm>
              <a:prstGeom prst="star5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2800" dirty="0" smtClean="0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  <p:cxnSp>
          <p:nvCxnSpPr>
            <p:cNvPr id="58" name="Straight Arrow Connector 57"/>
            <p:cNvCxnSpPr/>
            <p:nvPr/>
          </p:nvCxnSpPr>
          <p:spPr>
            <a:xfrm flipV="1">
              <a:off x="7065962" y="3551346"/>
              <a:ext cx="200722" cy="1135060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5825292" y="4220931"/>
              <a:ext cx="119776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latin typeface="Arial" charset="0"/>
                  <a:ea typeface="Arial" charset="0"/>
                  <a:cs typeface="Arial" charset="0"/>
                </a:rPr>
                <a:t>Request</a:t>
              </a: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161034" y="330883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smtClean="0">
                <a:latin typeface="Arial" charset="0"/>
                <a:ea typeface="Arial" charset="0"/>
                <a:cs typeface="Arial" charset="0"/>
              </a:rPr>
              <a:t>B</a:t>
            </a: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8885" y="3308140"/>
            <a:ext cx="225574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2400" smtClean="0">
                <a:latin typeface="Arial" charset="0"/>
                <a:ea typeface="Arial" charset="0"/>
                <a:cs typeface="Arial" charset="0"/>
              </a:rPr>
              <a:t>(New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Primary)</a:t>
            </a:r>
          </a:p>
        </p:txBody>
      </p:sp>
    </p:spTree>
    <p:extLst>
      <p:ext uri="{BB962C8B-B14F-4D97-AF65-F5344CB8AC3E}">
        <p14:creationId xmlns:p14="http://schemas.microsoft.com/office/powerpoint/2010/main" val="674701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animBg="1"/>
      <p:bldP spid="13" grpId="0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More primary-backup replication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View changes</a:t>
            </a:r>
          </a:p>
          <a:p>
            <a:pPr marL="914400" lvl="1" indent="-514350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With Viewstamped Replication</a:t>
            </a:r>
          </a:p>
          <a:p>
            <a:pPr marL="914400" lvl="1" indent="-514350"/>
            <a:r>
              <a:rPr lang="en-US" b="1" dirty="0" smtClean="0"/>
              <a:t>Using a View Server</a:t>
            </a:r>
          </a:p>
          <a:p>
            <a:pPr marL="914400" lvl="1" indent="-514350"/>
            <a:r>
              <a:rPr lang="en-US" dirty="0" smtClean="0"/>
              <a:t>Failure detection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Reconfiguration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00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5029200"/>
          </a:xfrm>
        </p:spPr>
        <p:txBody>
          <a:bodyPr>
            <a:noAutofit/>
          </a:bodyPr>
          <a:lstStyle/>
          <a:p>
            <a:endParaRPr lang="en-US" dirty="0"/>
          </a:p>
          <a:p>
            <a:r>
              <a:rPr lang="en-US" dirty="0" smtClean="0"/>
              <a:t>A single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V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iew Server</a:t>
            </a:r>
            <a:r>
              <a:rPr lang="en-US" dirty="0" smtClean="0"/>
              <a:t> could </a:t>
            </a:r>
            <a:r>
              <a:rPr lang="en-US" b="1" dirty="0" smtClean="0"/>
              <a:t>decide who</a:t>
            </a:r>
            <a:r>
              <a:rPr lang="en-US" dirty="0" smtClean="0"/>
              <a:t> is primary</a:t>
            </a:r>
          </a:p>
          <a:p>
            <a:pPr lvl="1"/>
            <a:r>
              <a:rPr lang="en-US" dirty="0" smtClean="0"/>
              <a:t>Clients and servers depend on view server</a:t>
            </a:r>
          </a:p>
          <a:p>
            <a:pPr lvl="2"/>
            <a:r>
              <a:rPr lang="en-US" dirty="0" smtClean="0"/>
              <a:t>Don’t decide on their own (might not agree)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Goal in designing the VS:</a:t>
            </a:r>
          </a:p>
          <a:p>
            <a:pPr lvl="1"/>
            <a:r>
              <a:rPr lang="en-US" dirty="0" smtClean="0"/>
              <a:t>Only </a:t>
            </a:r>
            <a:r>
              <a:rPr lang="en-US" b="1" dirty="0" smtClean="0">
                <a:solidFill>
                  <a:srgbClr val="0070C0"/>
                </a:solidFill>
              </a:rPr>
              <a:t>want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one primary </a:t>
            </a:r>
            <a:r>
              <a:rPr lang="en-US" dirty="0" smtClean="0"/>
              <a:t>at a time for correct </a:t>
            </a:r>
            <a:r>
              <a:rPr lang="en-US" b="1" dirty="0" smtClean="0"/>
              <a:t>state machine replication</a:t>
            </a:r>
          </a:p>
          <a:p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Would centralization simplify design?</a:t>
            </a:r>
            <a:endParaRPr lang="en-US" sz="3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1856" y="222504"/>
            <a:ext cx="608903" cy="926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39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For now, </a:t>
            </a:r>
            <a:r>
              <a:rPr lang="en-US" b="1" dirty="0"/>
              <a:t>assume</a:t>
            </a:r>
            <a:r>
              <a:rPr lang="en-US" dirty="0"/>
              <a:t> VS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never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fails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Each replica now periodically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pings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the VS</a:t>
            </a:r>
            <a:endParaRPr lang="en-US" spc="-150" dirty="0" smtClean="0"/>
          </a:p>
          <a:p>
            <a:pPr lvl="1"/>
            <a:r>
              <a:rPr lang="en-US" spc="-150" dirty="0" smtClean="0"/>
              <a:t>VS declares replica </a:t>
            </a:r>
            <a:r>
              <a:rPr lang="en-US" b="1" i="1" spc="-150" dirty="0" smtClean="0">
                <a:solidFill>
                  <a:schemeClr val="accent6">
                    <a:lumMod val="75000"/>
                  </a:schemeClr>
                </a:solidFill>
              </a:rPr>
              <a:t>dead</a:t>
            </a:r>
            <a:r>
              <a:rPr lang="en-US" spc="-15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pc="-150" dirty="0" smtClean="0"/>
              <a:t>if missed </a:t>
            </a:r>
            <a:r>
              <a:rPr lang="en-US" i="1" spc="-150" dirty="0" smtClean="0"/>
              <a:t>N</a:t>
            </a:r>
            <a:r>
              <a:rPr lang="en-US" spc="-150" dirty="0" smtClean="0"/>
              <a:t> pings in a row</a:t>
            </a:r>
          </a:p>
          <a:p>
            <a:pPr lvl="1"/>
            <a:r>
              <a:rPr lang="en-US" dirty="0" smtClean="0"/>
              <a:t>Considers replica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alive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after a single ping received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Problem: </a:t>
            </a:r>
            <a:r>
              <a:rPr lang="en-US" dirty="0"/>
              <a:t>R</a:t>
            </a:r>
            <a:r>
              <a:rPr lang="en-US" dirty="0" smtClean="0"/>
              <a:t>eplica can </a:t>
            </a:r>
            <a:r>
              <a:rPr lang="en-US" b="1" dirty="0" smtClean="0">
                <a:solidFill>
                  <a:srgbClr val="FF0000"/>
                </a:solidFill>
              </a:rPr>
              <a:t>be alive but because of network connectivity, be declared “dead”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View Server protocol operation</a:t>
            </a:r>
            <a:endParaRPr lang="en-US" sz="3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1856" y="222504"/>
            <a:ext cx="608903" cy="926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85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 Server: Split Brain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4042" y="3013811"/>
            <a:ext cx="737293" cy="1121968"/>
          </a:xfrm>
          <a:prstGeom prst="rect">
            <a:avLst/>
          </a:prstGeom>
        </p:spPr>
      </p:pic>
      <p:pic>
        <p:nvPicPr>
          <p:cNvPr id="7" name="Picture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122" y="2720071"/>
            <a:ext cx="990600" cy="8382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499040" y="2249781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+mn-lt"/>
              </a:rPr>
              <a:t>S</a:t>
            </a:r>
            <a:r>
              <a:rPr lang="en-US" baseline="-25000" smtClean="0">
                <a:latin typeface="+mn-lt"/>
              </a:rPr>
              <a:t>1</a:t>
            </a:r>
            <a:endParaRPr lang="en-US" dirty="0">
              <a:latin typeface="+mn-lt"/>
            </a:endParaRPr>
          </a:p>
        </p:txBody>
      </p:sp>
      <p:pic>
        <p:nvPicPr>
          <p:cNvPr id="10" name="Picture 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909" y="3694686"/>
            <a:ext cx="990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grpSp>
        <p:nvGrpSpPr>
          <p:cNvPr id="12" name="Group 11"/>
          <p:cNvGrpSpPr/>
          <p:nvPr/>
        </p:nvGrpSpPr>
        <p:grpSpPr>
          <a:xfrm>
            <a:off x="3848758" y="5441351"/>
            <a:ext cx="896399" cy="993951"/>
            <a:chOff x="638579" y="1870364"/>
            <a:chExt cx="896399" cy="993951"/>
          </a:xfrm>
        </p:grpSpPr>
        <p:pic>
          <p:nvPicPr>
            <p:cNvPr id="13" name="Picture 20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8074" y="1870364"/>
              <a:ext cx="314036" cy="5938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638579" y="2464205"/>
              <a:ext cx="89639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latin typeface="+mn-lt"/>
                </a:rPr>
                <a:t>Client</a:t>
              </a:r>
              <a:endParaRPr lang="en-US" dirty="0">
                <a:latin typeface="+mn-lt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624277" y="4178670"/>
            <a:ext cx="15392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 smtClean="0">
                <a:latin typeface="Arial" charset="0"/>
                <a:ea typeface="Arial" charset="0"/>
                <a:cs typeface="Arial" charset="0"/>
              </a:rPr>
              <a:t>(1, S</a:t>
            </a:r>
            <a:r>
              <a:rPr lang="en-US" sz="2400" b="0" baseline="-25000" dirty="0" smtClean="0"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 sz="2400" b="0" dirty="0" smtClean="0">
                <a:latin typeface="Arial" charset="0"/>
                <a:ea typeface="Arial" charset="0"/>
                <a:cs typeface="Arial" charset="0"/>
              </a:rPr>
              <a:t>, S</a:t>
            </a:r>
            <a:r>
              <a:rPr lang="en-US" sz="2400" b="0" baseline="-25000" dirty="0" smtClean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sz="2400" b="0" dirty="0" smtClean="0">
                <a:latin typeface="Arial" charset="0"/>
                <a:ea typeface="Arial" charset="0"/>
                <a:cs typeface="Arial" charset="0"/>
              </a:rPr>
              <a:t>)</a:t>
            </a:r>
            <a:endParaRPr lang="en-US" sz="2400" b="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24278" y="4578780"/>
            <a:ext cx="13997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 smtClean="0">
                <a:latin typeface="Arial" charset="0"/>
                <a:ea typeface="Arial" charset="0"/>
                <a:cs typeface="Arial" charset="0"/>
              </a:rPr>
              <a:t>(2, S</a:t>
            </a:r>
            <a:r>
              <a:rPr lang="en-US" sz="2400" b="0" baseline="-25000" dirty="0" smtClean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sz="2400" b="0" dirty="0" smtClean="0">
                <a:latin typeface="Arial" charset="0"/>
                <a:ea typeface="Arial" charset="0"/>
                <a:cs typeface="Arial" charset="0"/>
              </a:rPr>
              <a:t>, −)</a:t>
            </a:r>
            <a:endParaRPr lang="en-US" sz="2400" b="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37509" y="3735669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+mn-lt"/>
              </a:rPr>
              <a:t>S</a:t>
            </a:r>
            <a:r>
              <a:rPr lang="en-US" baseline="-25000" smtClean="0">
                <a:latin typeface="+mn-lt"/>
              </a:rPr>
              <a:t>2</a:t>
            </a:r>
            <a:endParaRPr lang="en-US" dirty="0">
              <a:latin typeface="+mn-lt"/>
            </a:endParaRPr>
          </a:p>
        </p:txBody>
      </p:sp>
      <p:cxnSp>
        <p:nvCxnSpPr>
          <p:cNvPr id="9" name="Straight Connector 8"/>
          <p:cNvCxnSpPr>
            <a:stCxn id="5" idx="3"/>
            <a:endCxn id="7" idx="1"/>
          </p:cNvCxnSpPr>
          <p:nvPr/>
        </p:nvCxnSpPr>
        <p:spPr>
          <a:xfrm flipV="1">
            <a:off x="2711335" y="3139171"/>
            <a:ext cx="1517787" cy="435624"/>
          </a:xfrm>
          <a:prstGeom prst="line">
            <a:avLst/>
          </a:prstGeom>
          <a:ln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3" idx="0"/>
            <a:endCxn id="7" idx="2"/>
          </p:cNvCxnSpPr>
          <p:nvPr/>
        </p:nvCxnSpPr>
        <p:spPr>
          <a:xfrm flipV="1">
            <a:off x="4305271" y="3558271"/>
            <a:ext cx="419151" cy="1883080"/>
          </a:xfrm>
          <a:prstGeom prst="line">
            <a:avLst/>
          </a:prstGeom>
          <a:ln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3" idx="3"/>
            <a:endCxn id="10" idx="2"/>
          </p:cNvCxnSpPr>
          <p:nvPr/>
        </p:nvCxnSpPr>
        <p:spPr>
          <a:xfrm flipV="1">
            <a:off x="4462289" y="4532886"/>
            <a:ext cx="1779920" cy="1205386"/>
          </a:xfrm>
          <a:prstGeom prst="line">
            <a:avLst/>
          </a:prstGeom>
          <a:ln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0" idx="0"/>
            <a:endCxn id="7" idx="3"/>
          </p:cNvCxnSpPr>
          <p:nvPr/>
        </p:nvCxnSpPr>
        <p:spPr>
          <a:xfrm flipH="1" flipV="1">
            <a:off x="5219722" y="3139171"/>
            <a:ext cx="1022487" cy="555515"/>
          </a:xfrm>
          <a:prstGeom prst="line">
            <a:avLst/>
          </a:prstGeom>
          <a:ln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5" idx="3"/>
            <a:endCxn id="10" idx="1"/>
          </p:cNvCxnSpPr>
          <p:nvPr/>
        </p:nvCxnSpPr>
        <p:spPr>
          <a:xfrm>
            <a:off x="2711335" y="3574795"/>
            <a:ext cx="3035574" cy="538991"/>
          </a:xfrm>
          <a:prstGeom prst="line">
            <a:avLst/>
          </a:prstGeom>
          <a:ln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Cross 23"/>
          <p:cNvSpPr/>
          <p:nvPr/>
        </p:nvSpPr>
        <p:spPr>
          <a:xfrm rot="2700000">
            <a:off x="3458913" y="3120291"/>
            <a:ext cx="369328" cy="369825"/>
          </a:xfrm>
          <a:prstGeom prst="plus">
            <a:avLst>
              <a:gd name="adj" fmla="val 38681"/>
            </a:avLst>
          </a:prstGeom>
          <a:solidFill>
            <a:srgbClr val="FF00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 b="0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/>
          <p:cNvCxnSpPr>
            <a:stCxn id="13" idx="1"/>
            <a:endCxn id="5" idx="3"/>
          </p:cNvCxnSpPr>
          <p:nvPr/>
        </p:nvCxnSpPr>
        <p:spPr>
          <a:xfrm flipH="1" flipV="1">
            <a:off x="2711335" y="3574795"/>
            <a:ext cx="1436918" cy="2163477"/>
          </a:xfrm>
          <a:prstGeom prst="line">
            <a:avLst/>
          </a:prstGeom>
          <a:ln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391650" y="2674177"/>
            <a:ext cx="16323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View Server</a:t>
            </a:r>
            <a:endParaRPr lang="en-US" dirty="0">
              <a:latin typeface="+mn-lt"/>
            </a:endParaRPr>
          </a:p>
        </p:txBody>
      </p:sp>
      <p:sp>
        <p:nvSpPr>
          <p:cNvPr id="45" name="Cloud Callout 44"/>
          <p:cNvSpPr/>
          <p:nvPr/>
        </p:nvSpPr>
        <p:spPr>
          <a:xfrm>
            <a:off x="5041777" y="2111443"/>
            <a:ext cx="1740023" cy="652539"/>
          </a:xfrm>
          <a:prstGeom prst="cloudCallout">
            <a:avLst>
              <a:gd name="adj1" fmla="val -43792"/>
              <a:gd name="adj2" fmla="val 89710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(1, S</a:t>
            </a:r>
            <a:r>
              <a:rPr lang="en-US" baseline="-25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, S</a:t>
            </a:r>
            <a:r>
              <a:rPr lang="en-US" baseline="-25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)</a:t>
            </a:r>
            <a:endParaRPr lang="en-US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6" name="Cloud Callout 45"/>
          <p:cNvSpPr/>
          <p:nvPr/>
        </p:nvSpPr>
        <p:spPr>
          <a:xfrm>
            <a:off x="5988381" y="4811051"/>
            <a:ext cx="1740023" cy="652539"/>
          </a:xfrm>
          <a:prstGeom prst="cloudCallout">
            <a:avLst>
              <a:gd name="adj1" fmla="val -26445"/>
              <a:gd name="adj2" fmla="val -92594"/>
            </a:avLst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(2, S</a:t>
            </a:r>
            <a:r>
              <a:rPr lang="en-US" baseline="-250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, −)</a:t>
            </a:r>
            <a:endParaRPr lang="en-US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1856" y="222504"/>
            <a:ext cx="608903" cy="926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055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929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4" grpId="0" animBg="1"/>
      <p:bldP spid="45" grpId="0" animBg="1"/>
      <p:bldP spid="4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possibility: S</a:t>
            </a:r>
            <a:r>
              <a:rPr lang="en-US" baseline="-25000" dirty="0" smtClean="0"/>
              <a:t>2</a:t>
            </a:r>
            <a:r>
              <a:rPr lang="en-US" dirty="0" smtClean="0"/>
              <a:t> in old view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4042" y="3013811"/>
            <a:ext cx="737293" cy="1121968"/>
          </a:xfrm>
          <a:prstGeom prst="rect">
            <a:avLst/>
          </a:prstGeom>
        </p:spPr>
      </p:pic>
      <p:pic>
        <p:nvPicPr>
          <p:cNvPr id="6" name="Picture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122" y="2720071"/>
            <a:ext cx="990600" cy="8382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499040" y="2249781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+mn-lt"/>
              </a:rPr>
              <a:t>S</a:t>
            </a:r>
            <a:r>
              <a:rPr lang="en-US" baseline="-25000" smtClean="0">
                <a:latin typeface="+mn-lt"/>
              </a:rPr>
              <a:t>1</a:t>
            </a:r>
            <a:endParaRPr lang="en-US" dirty="0">
              <a:latin typeface="+mn-lt"/>
            </a:endParaRPr>
          </a:p>
        </p:txBody>
      </p:sp>
      <p:pic>
        <p:nvPicPr>
          <p:cNvPr id="8" name="Picture 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909" y="3694686"/>
            <a:ext cx="990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3848758" y="5441351"/>
            <a:ext cx="896399" cy="993951"/>
            <a:chOff x="638579" y="1870364"/>
            <a:chExt cx="896399" cy="993951"/>
          </a:xfrm>
        </p:grpSpPr>
        <p:pic>
          <p:nvPicPr>
            <p:cNvPr id="10" name="Picture 20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8074" y="1870364"/>
              <a:ext cx="314036" cy="5938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638579" y="2464205"/>
              <a:ext cx="89639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latin typeface="+mn-lt"/>
                </a:rPr>
                <a:t>Client</a:t>
              </a:r>
              <a:endParaRPr lang="en-US" dirty="0">
                <a:latin typeface="+mn-lt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624277" y="4178670"/>
            <a:ext cx="15392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(1, S</a:t>
            </a:r>
            <a:r>
              <a:rPr lang="en-US" sz="2400" b="0" baseline="-2500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 sz="2400" b="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S</a:t>
            </a:r>
            <a:r>
              <a:rPr lang="en-US" sz="2400" b="0" baseline="-2500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sz="2400" b="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)</a:t>
            </a:r>
            <a:endParaRPr lang="en-US" sz="2400" b="0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24278" y="4578780"/>
            <a:ext cx="13997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(2, S</a:t>
            </a:r>
            <a:r>
              <a:rPr lang="en-US" sz="2400" baseline="-25000" dirty="0" smtClean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, −)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37509" y="3735669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+mn-lt"/>
              </a:rPr>
              <a:t>S</a:t>
            </a:r>
            <a:r>
              <a:rPr lang="en-US" baseline="-25000" smtClean="0">
                <a:latin typeface="+mn-lt"/>
              </a:rPr>
              <a:t>2</a:t>
            </a:r>
            <a:endParaRPr lang="en-US" dirty="0">
              <a:latin typeface="+mn-lt"/>
            </a:endParaRPr>
          </a:p>
        </p:txBody>
      </p:sp>
      <p:cxnSp>
        <p:nvCxnSpPr>
          <p:cNvPr id="15" name="Straight Connector 14"/>
          <p:cNvCxnSpPr>
            <a:stCxn id="8" idx="3"/>
            <a:endCxn id="10" idx="1"/>
          </p:cNvCxnSpPr>
          <p:nvPr/>
        </p:nvCxnSpPr>
        <p:spPr>
          <a:xfrm flipV="1">
            <a:off x="2711335" y="3139171"/>
            <a:ext cx="1517787" cy="435624"/>
          </a:xfrm>
          <a:prstGeom prst="line">
            <a:avLst/>
          </a:prstGeom>
          <a:ln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6" idx="0"/>
            <a:endCxn id="10" idx="2"/>
          </p:cNvCxnSpPr>
          <p:nvPr/>
        </p:nvCxnSpPr>
        <p:spPr>
          <a:xfrm flipV="1">
            <a:off x="4305271" y="3558271"/>
            <a:ext cx="419151" cy="1883080"/>
          </a:xfrm>
          <a:prstGeom prst="line">
            <a:avLst/>
          </a:prstGeom>
          <a:ln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6" idx="3"/>
            <a:endCxn id="13" idx="2"/>
          </p:cNvCxnSpPr>
          <p:nvPr/>
        </p:nvCxnSpPr>
        <p:spPr>
          <a:xfrm flipV="1">
            <a:off x="4462289" y="4532886"/>
            <a:ext cx="1779920" cy="1205386"/>
          </a:xfrm>
          <a:prstGeom prst="line">
            <a:avLst/>
          </a:prstGeom>
          <a:ln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3" idx="0"/>
            <a:endCxn id="10" idx="3"/>
          </p:cNvCxnSpPr>
          <p:nvPr/>
        </p:nvCxnSpPr>
        <p:spPr>
          <a:xfrm flipH="1" flipV="1">
            <a:off x="5219722" y="3139171"/>
            <a:ext cx="1022487" cy="555515"/>
          </a:xfrm>
          <a:prstGeom prst="line">
            <a:avLst/>
          </a:prstGeom>
          <a:ln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8" idx="3"/>
            <a:endCxn id="13" idx="1"/>
          </p:cNvCxnSpPr>
          <p:nvPr/>
        </p:nvCxnSpPr>
        <p:spPr>
          <a:xfrm>
            <a:off x="2711335" y="3574795"/>
            <a:ext cx="3035574" cy="538991"/>
          </a:xfrm>
          <a:prstGeom prst="line">
            <a:avLst/>
          </a:prstGeom>
          <a:ln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Cross 19"/>
          <p:cNvSpPr/>
          <p:nvPr/>
        </p:nvSpPr>
        <p:spPr>
          <a:xfrm rot="2700000">
            <a:off x="3458913" y="3120291"/>
            <a:ext cx="369328" cy="369825"/>
          </a:xfrm>
          <a:prstGeom prst="plus">
            <a:avLst>
              <a:gd name="adj" fmla="val 38681"/>
            </a:avLst>
          </a:prstGeom>
          <a:solidFill>
            <a:srgbClr val="FF00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 b="0" dirty="0">
              <a:solidFill>
                <a:schemeClr val="tx1"/>
              </a:solidFill>
            </a:endParaRPr>
          </a:p>
        </p:txBody>
      </p:sp>
      <p:cxnSp>
        <p:nvCxnSpPr>
          <p:cNvPr id="21" name="Straight Connector 20"/>
          <p:cNvCxnSpPr>
            <a:stCxn id="16" idx="1"/>
            <a:endCxn id="8" idx="3"/>
          </p:cNvCxnSpPr>
          <p:nvPr/>
        </p:nvCxnSpPr>
        <p:spPr>
          <a:xfrm flipH="1" flipV="1">
            <a:off x="2711335" y="3574795"/>
            <a:ext cx="1436918" cy="2163477"/>
          </a:xfrm>
          <a:prstGeom prst="line">
            <a:avLst/>
          </a:prstGeom>
          <a:ln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391650" y="2674177"/>
            <a:ext cx="16323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+mn-lt"/>
              </a:rPr>
              <a:t>View Server</a:t>
            </a:r>
            <a:endParaRPr lang="en-US" dirty="0">
              <a:latin typeface="+mn-lt"/>
            </a:endParaRPr>
          </a:p>
        </p:txBody>
      </p:sp>
      <p:sp>
        <p:nvSpPr>
          <p:cNvPr id="23" name="Cloud Callout 22"/>
          <p:cNvSpPr/>
          <p:nvPr/>
        </p:nvSpPr>
        <p:spPr>
          <a:xfrm>
            <a:off x="5041777" y="2111443"/>
            <a:ext cx="1740023" cy="652539"/>
          </a:xfrm>
          <a:prstGeom prst="cloudCallout">
            <a:avLst>
              <a:gd name="adj1" fmla="val -43792"/>
              <a:gd name="adj2" fmla="val 89710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(1, S</a:t>
            </a:r>
            <a:r>
              <a:rPr lang="en-US" baseline="-25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, S</a:t>
            </a:r>
            <a:r>
              <a:rPr lang="en-US" baseline="-25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)</a:t>
            </a:r>
            <a:endParaRPr lang="en-US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4" name="Cloud Callout 23"/>
          <p:cNvSpPr/>
          <p:nvPr/>
        </p:nvSpPr>
        <p:spPr>
          <a:xfrm>
            <a:off x="5988381" y="4811051"/>
            <a:ext cx="1740023" cy="652539"/>
          </a:xfrm>
          <a:prstGeom prst="cloudCallout">
            <a:avLst>
              <a:gd name="adj1" fmla="val -26445"/>
              <a:gd name="adj2" fmla="val -92594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(1, S</a:t>
            </a:r>
            <a:r>
              <a:rPr lang="en-US" baseline="-250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, S</a:t>
            </a:r>
            <a:r>
              <a:rPr lang="en-US" baseline="-250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)</a:t>
            </a:r>
            <a:endParaRPr lang="en-US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5" name="Cloud Callout 34"/>
          <p:cNvSpPr/>
          <p:nvPr/>
        </p:nvSpPr>
        <p:spPr>
          <a:xfrm>
            <a:off x="3764733" y="4578780"/>
            <a:ext cx="1740023" cy="652539"/>
          </a:xfrm>
          <a:prstGeom prst="cloudCallout">
            <a:avLst>
              <a:gd name="adj1" fmla="val -9608"/>
              <a:gd name="adj2" fmla="val 97873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(1, S</a:t>
            </a:r>
            <a:r>
              <a:rPr lang="en-US" baseline="-250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, S</a:t>
            </a:r>
            <a:r>
              <a:rPr lang="en-US" baseline="-250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)</a:t>
            </a:r>
            <a:endParaRPr lang="en-US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9" name="Cloud Callout 38"/>
          <p:cNvSpPr/>
          <p:nvPr/>
        </p:nvSpPr>
        <p:spPr>
          <a:xfrm>
            <a:off x="3760831" y="4571000"/>
            <a:ext cx="1740023" cy="652539"/>
          </a:xfrm>
          <a:prstGeom prst="cloudCallout">
            <a:avLst>
              <a:gd name="adj1" fmla="val -9608"/>
              <a:gd name="adj2" fmla="val 97873"/>
            </a:avLst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(2, S</a:t>
            </a:r>
            <a:r>
              <a:rPr lang="en-US" baseline="-250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, −)</a:t>
            </a:r>
            <a:endParaRPr lang="en-US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8" name="Freeform 37"/>
          <p:cNvSpPr/>
          <p:nvPr/>
        </p:nvSpPr>
        <p:spPr>
          <a:xfrm>
            <a:off x="4367814" y="3005601"/>
            <a:ext cx="1819922" cy="2347634"/>
          </a:xfrm>
          <a:custGeom>
            <a:avLst/>
            <a:gdLst>
              <a:gd name="connsiteX0" fmla="*/ 0 w 1819922"/>
              <a:gd name="connsiteY0" fmla="*/ 2347634 h 2347634"/>
              <a:gd name="connsiteX1" fmla="*/ 541537 w 1819922"/>
              <a:gd name="connsiteY1" fmla="*/ 66073 h 2347634"/>
              <a:gd name="connsiteX2" fmla="*/ 1819922 w 1819922"/>
              <a:gd name="connsiteY2" fmla="*/ 838430 h 2347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19922" h="2347634">
                <a:moveTo>
                  <a:pt x="0" y="2347634"/>
                </a:moveTo>
                <a:cubicBezTo>
                  <a:pt x="119108" y="1332620"/>
                  <a:pt x="238217" y="317607"/>
                  <a:pt x="541537" y="66073"/>
                </a:cubicBezTo>
                <a:cubicBezTo>
                  <a:pt x="844857" y="-185461"/>
                  <a:pt x="1332389" y="326484"/>
                  <a:pt x="1819922" y="838430"/>
                </a:cubicBezTo>
              </a:path>
            </a:pathLst>
          </a:custGeom>
          <a:noFill/>
          <a:ln w="57150">
            <a:solidFill>
              <a:srgbClr val="00B050"/>
            </a:solidFill>
            <a:prstDash val="solid"/>
            <a:headEnd type="arrow" w="med" len="med"/>
            <a:tailEnd type="arrow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/>
          <p:cNvGrpSpPr/>
          <p:nvPr/>
        </p:nvGrpSpPr>
        <p:grpSpPr>
          <a:xfrm>
            <a:off x="4634744" y="4485396"/>
            <a:ext cx="1390845" cy="978194"/>
            <a:chOff x="4634744" y="4485396"/>
            <a:chExt cx="1390845" cy="978194"/>
          </a:xfrm>
        </p:grpSpPr>
        <p:cxnSp>
          <p:nvCxnSpPr>
            <p:cNvPr id="42" name="Straight Arrow Connector 41"/>
            <p:cNvCxnSpPr/>
            <p:nvPr/>
          </p:nvCxnSpPr>
          <p:spPr>
            <a:xfrm flipV="1">
              <a:off x="4634744" y="4656533"/>
              <a:ext cx="1197885" cy="807057"/>
            </a:xfrm>
            <a:prstGeom prst="straightConnector1">
              <a:avLst/>
            </a:prstGeom>
            <a:ln>
              <a:prstDash val="solid"/>
              <a:headEnd type="none" w="med" len="med"/>
              <a:tailEnd type="arrow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Cross 42"/>
            <p:cNvSpPr/>
            <p:nvPr/>
          </p:nvSpPr>
          <p:spPr>
            <a:xfrm rot="2700000">
              <a:off x="5828751" y="4485264"/>
              <a:ext cx="196705" cy="196970"/>
            </a:xfrm>
            <a:prstGeom prst="plus">
              <a:avLst>
                <a:gd name="adj" fmla="val 30691"/>
              </a:avLst>
            </a:prstGeom>
            <a:solidFill>
              <a:srgbClr val="FF0000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600" b="0" dirty="0">
                <a:solidFill>
                  <a:schemeClr val="tx1"/>
                </a:solidFill>
              </a:endParaRPr>
            </a:p>
          </p:txBody>
        </p:sp>
      </p:grpSp>
      <p:sp>
        <p:nvSpPr>
          <p:cNvPr id="45" name="Cloud Callout 44"/>
          <p:cNvSpPr/>
          <p:nvPr/>
        </p:nvSpPr>
        <p:spPr>
          <a:xfrm>
            <a:off x="5988380" y="4811051"/>
            <a:ext cx="1740023" cy="652539"/>
          </a:xfrm>
          <a:prstGeom prst="cloudCallout">
            <a:avLst>
              <a:gd name="adj1" fmla="val -26445"/>
              <a:gd name="adj2" fmla="val -92594"/>
            </a:avLst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(2, S</a:t>
            </a:r>
            <a:r>
              <a:rPr lang="en-US" baseline="-250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, −)</a:t>
            </a:r>
            <a:endParaRPr lang="en-US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 flipV="1">
            <a:off x="4522379" y="4530377"/>
            <a:ext cx="1311710" cy="942435"/>
          </a:xfrm>
          <a:prstGeom prst="straightConnector1">
            <a:avLst/>
          </a:prstGeom>
          <a:ln w="57150">
            <a:solidFill>
              <a:srgbClr val="00B050"/>
            </a:solidFill>
            <a:prstDash val="solid"/>
            <a:headEnd type="arrow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Left Arrow 32"/>
          <p:cNvSpPr/>
          <p:nvPr/>
        </p:nvSpPr>
        <p:spPr>
          <a:xfrm rot="2700000">
            <a:off x="7522327" y="5436005"/>
            <a:ext cx="412153" cy="429836"/>
          </a:xfrm>
          <a:prstGeom prst="leftArrow">
            <a:avLst/>
          </a:prstGeom>
          <a:solidFill>
            <a:srgbClr val="FFFF00"/>
          </a:solidFill>
          <a:ln w="3810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1856" y="222504"/>
            <a:ext cx="608903" cy="926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32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5" grpId="0" animBg="1"/>
      <p:bldP spid="39" grpId="0" animBg="1"/>
      <p:bldP spid="38" grpId="0" animBg="1"/>
      <p:bldP spid="38" grpId="1" animBg="1"/>
      <p:bldP spid="45" grpId="0" animBg="1"/>
      <p:bldP spid="3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Also possible: S</a:t>
            </a:r>
            <a:r>
              <a:rPr lang="en-US" baseline="-25000" dirty="0" smtClean="0"/>
              <a:t>2</a:t>
            </a:r>
            <a:r>
              <a:rPr lang="en-US" dirty="0" smtClean="0"/>
              <a:t> in new view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4042" y="3013811"/>
            <a:ext cx="737293" cy="1121968"/>
          </a:xfrm>
          <a:prstGeom prst="rect">
            <a:avLst/>
          </a:prstGeom>
        </p:spPr>
      </p:pic>
      <p:pic>
        <p:nvPicPr>
          <p:cNvPr id="7" name="Picture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122" y="2720071"/>
            <a:ext cx="990600" cy="8382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499040" y="2249781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+mn-lt"/>
              </a:rPr>
              <a:t>S</a:t>
            </a:r>
            <a:r>
              <a:rPr lang="en-US" baseline="-25000" smtClean="0">
                <a:latin typeface="+mn-lt"/>
              </a:rPr>
              <a:t>1</a:t>
            </a:r>
            <a:endParaRPr lang="en-US" dirty="0">
              <a:latin typeface="+mn-lt"/>
            </a:endParaRPr>
          </a:p>
        </p:txBody>
      </p:sp>
      <p:pic>
        <p:nvPicPr>
          <p:cNvPr id="9" name="Picture 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909" y="3694686"/>
            <a:ext cx="990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3848758" y="5441351"/>
            <a:ext cx="896399" cy="993951"/>
            <a:chOff x="638579" y="1870364"/>
            <a:chExt cx="896399" cy="993951"/>
          </a:xfrm>
        </p:grpSpPr>
        <p:pic>
          <p:nvPicPr>
            <p:cNvPr id="11" name="Picture 20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8074" y="1870364"/>
              <a:ext cx="314036" cy="5938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638579" y="2464205"/>
              <a:ext cx="89639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latin typeface="+mn-lt"/>
                </a:rPr>
                <a:t>Client</a:t>
              </a:r>
              <a:endParaRPr lang="en-US" dirty="0">
                <a:latin typeface="+mn-lt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624277" y="4178670"/>
            <a:ext cx="15392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(1, S</a:t>
            </a:r>
            <a:r>
              <a:rPr lang="en-US" sz="2400" b="0" baseline="-2500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 sz="2400" b="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S</a:t>
            </a:r>
            <a:r>
              <a:rPr lang="en-US" sz="2400" b="0" baseline="-2500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sz="2400" b="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)</a:t>
            </a:r>
            <a:endParaRPr lang="en-US" sz="2400" b="0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24278" y="4578780"/>
            <a:ext cx="13997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(2, S</a:t>
            </a:r>
            <a:r>
              <a:rPr lang="en-US" sz="2400" baseline="-25000" dirty="0" smtClean="0"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, −)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37509" y="3735669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+mn-lt"/>
              </a:rPr>
              <a:t>S</a:t>
            </a:r>
            <a:r>
              <a:rPr lang="en-US" baseline="-25000" smtClean="0">
                <a:latin typeface="+mn-lt"/>
              </a:rPr>
              <a:t>2</a:t>
            </a:r>
            <a:endParaRPr lang="en-US" dirty="0">
              <a:latin typeface="+mn-lt"/>
            </a:endParaRPr>
          </a:p>
        </p:txBody>
      </p:sp>
      <p:cxnSp>
        <p:nvCxnSpPr>
          <p:cNvPr id="16" name="Straight Connector 15"/>
          <p:cNvCxnSpPr>
            <a:stCxn id="12" idx="3"/>
            <a:endCxn id="14" idx="1"/>
          </p:cNvCxnSpPr>
          <p:nvPr/>
        </p:nvCxnSpPr>
        <p:spPr>
          <a:xfrm flipV="1">
            <a:off x="2711335" y="3139171"/>
            <a:ext cx="1517787" cy="435624"/>
          </a:xfrm>
          <a:prstGeom prst="line">
            <a:avLst/>
          </a:prstGeom>
          <a:ln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20" idx="0"/>
            <a:endCxn id="14" idx="2"/>
          </p:cNvCxnSpPr>
          <p:nvPr/>
        </p:nvCxnSpPr>
        <p:spPr>
          <a:xfrm flipV="1">
            <a:off x="4305271" y="3558271"/>
            <a:ext cx="419151" cy="1883080"/>
          </a:xfrm>
          <a:prstGeom prst="line">
            <a:avLst/>
          </a:prstGeom>
          <a:ln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20" idx="3"/>
            <a:endCxn id="17" idx="2"/>
          </p:cNvCxnSpPr>
          <p:nvPr/>
        </p:nvCxnSpPr>
        <p:spPr>
          <a:xfrm flipV="1">
            <a:off x="4462289" y="4532886"/>
            <a:ext cx="1779920" cy="1205386"/>
          </a:xfrm>
          <a:prstGeom prst="line">
            <a:avLst/>
          </a:prstGeom>
          <a:ln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7" idx="0"/>
            <a:endCxn id="14" idx="3"/>
          </p:cNvCxnSpPr>
          <p:nvPr/>
        </p:nvCxnSpPr>
        <p:spPr>
          <a:xfrm flipH="1" flipV="1">
            <a:off x="5219722" y="3139171"/>
            <a:ext cx="1022487" cy="555515"/>
          </a:xfrm>
          <a:prstGeom prst="line">
            <a:avLst/>
          </a:prstGeom>
          <a:ln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2" idx="3"/>
            <a:endCxn id="17" idx="1"/>
          </p:cNvCxnSpPr>
          <p:nvPr/>
        </p:nvCxnSpPr>
        <p:spPr>
          <a:xfrm>
            <a:off x="2711335" y="3574795"/>
            <a:ext cx="3035574" cy="538991"/>
          </a:xfrm>
          <a:prstGeom prst="line">
            <a:avLst/>
          </a:prstGeom>
          <a:ln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Cross 20"/>
          <p:cNvSpPr/>
          <p:nvPr/>
        </p:nvSpPr>
        <p:spPr>
          <a:xfrm rot="2700000">
            <a:off x="3458913" y="3120291"/>
            <a:ext cx="369328" cy="369825"/>
          </a:xfrm>
          <a:prstGeom prst="plus">
            <a:avLst>
              <a:gd name="adj" fmla="val 38681"/>
            </a:avLst>
          </a:prstGeom>
          <a:solidFill>
            <a:srgbClr val="FF00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00" b="0" dirty="0">
              <a:solidFill>
                <a:schemeClr val="tx1"/>
              </a:solidFill>
            </a:endParaRPr>
          </a:p>
        </p:txBody>
      </p:sp>
      <p:cxnSp>
        <p:nvCxnSpPr>
          <p:cNvPr id="22" name="Straight Connector 21"/>
          <p:cNvCxnSpPr>
            <a:stCxn id="20" idx="1"/>
            <a:endCxn id="12" idx="3"/>
          </p:cNvCxnSpPr>
          <p:nvPr/>
        </p:nvCxnSpPr>
        <p:spPr>
          <a:xfrm flipH="1" flipV="1">
            <a:off x="2711335" y="3574795"/>
            <a:ext cx="1436918" cy="2163477"/>
          </a:xfrm>
          <a:prstGeom prst="line">
            <a:avLst/>
          </a:prstGeom>
          <a:ln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391650" y="2674177"/>
            <a:ext cx="16323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+mn-lt"/>
              </a:rPr>
              <a:t>View Server</a:t>
            </a:r>
            <a:endParaRPr lang="en-US" dirty="0">
              <a:latin typeface="+mn-lt"/>
            </a:endParaRPr>
          </a:p>
        </p:txBody>
      </p:sp>
      <p:sp>
        <p:nvSpPr>
          <p:cNvPr id="24" name="Cloud Callout 23"/>
          <p:cNvSpPr/>
          <p:nvPr/>
        </p:nvSpPr>
        <p:spPr>
          <a:xfrm>
            <a:off x="5041777" y="2111443"/>
            <a:ext cx="1740023" cy="652539"/>
          </a:xfrm>
          <a:prstGeom prst="cloudCallout">
            <a:avLst>
              <a:gd name="adj1" fmla="val -43792"/>
              <a:gd name="adj2" fmla="val 89710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(1, S</a:t>
            </a:r>
            <a:r>
              <a:rPr lang="en-US" baseline="-25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, S</a:t>
            </a:r>
            <a:r>
              <a:rPr lang="en-US" baseline="-25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)</a:t>
            </a:r>
            <a:endParaRPr lang="en-US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6" name="Cloud Callout 25"/>
          <p:cNvSpPr/>
          <p:nvPr/>
        </p:nvSpPr>
        <p:spPr>
          <a:xfrm>
            <a:off x="3764733" y="4578780"/>
            <a:ext cx="1740023" cy="652539"/>
          </a:xfrm>
          <a:prstGeom prst="cloudCallout">
            <a:avLst>
              <a:gd name="adj1" fmla="val -9608"/>
              <a:gd name="adj2" fmla="val 97873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(1, S</a:t>
            </a:r>
            <a:r>
              <a:rPr lang="en-US" baseline="-250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1</a:t>
            </a:r>
            <a:r>
              <a:rPr lang="en-US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, S</a:t>
            </a:r>
            <a:r>
              <a:rPr lang="en-US" baseline="-250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)</a:t>
            </a:r>
            <a:endParaRPr lang="en-US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7" name="Cloud Callout 26"/>
          <p:cNvSpPr/>
          <p:nvPr/>
        </p:nvSpPr>
        <p:spPr>
          <a:xfrm>
            <a:off x="3761313" y="4581837"/>
            <a:ext cx="1740023" cy="652539"/>
          </a:xfrm>
          <a:prstGeom prst="cloudCallout">
            <a:avLst>
              <a:gd name="adj1" fmla="val -9608"/>
              <a:gd name="adj2" fmla="val 97873"/>
            </a:avLst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(2, S</a:t>
            </a:r>
            <a:r>
              <a:rPr lang="en-US" baseline="-250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, −)</a:t>
            </a:r>
            <a:endParaRPr lang="en-US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5257129" y="3372610"/>
            <a:ext cx="726055" cy="420116"/>
            <a:chOff x="5299534" y="4261985"/>
            <a:chExt cx="726055" cy="420116"/>
          </a:xfrm>
        </p:grpSpPr>
        <p:cxnSp>
          <p:nvCxnSpPr>
            <p:cNvPr id="30" name="Straight Arrow Connector 29"/>
            <p:cNvCxnSpPr/>
            <p:nvPr/>
          </p:nvCxnSpPr>
          <p:spPr>
            <a:xfrm>
              <a:off x="5299534" y="4261985"/>
              <a:ext cx="486128" cy="292484"/>
            </a:xfrm>
            <a:prstGeom prst="straightConnector1">
              <a:avLst/>
            </a:prstGeom>
            <a:ln>
              <a:prstDash val="solid"/>
              <a:headEnd type="none" w="med" len="med"/>
              <a:tailEnd type="arrow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Cross 30"/>
            <p:cNvSpPr/>
            <p:nvPr/>
          </p:nvSpPr>
          <p:spPr>
            <a:xfrm rot="2700000">
              <a:off x="5828751" y="4485264"/>
              <a:ext cx="196705" cy="196970"/>
            </a:xfrm>
            <a:prstGeom prst="plus">
              <a:avLst>
                <a:gd name="adj" fmla="val 30691"/>
              </a:avLst>
            </a:prstGeom>
            <a:solidFill>
              <a:srgbClr val="FF0000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600" b="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3" name="Straight Arrow Connector 32"/>
          <p:cNvCxnSpPr/>
          <p:nvPr/>
        </p:nvCxnSpPr>
        <p:spPr>
          <a:xfrm flipV="1">
            <a:off x="4460259" y="3461993"/>
            <a:ext cx="428707" cy="1921742"/>
          </a:xfrm>
          <a:prstGeom prst="straightConnector1">
            <a:avLst/>
          </a:prstGeom>
          <a:ln w="57150">
            <a:solidFill>
              <a:srgbClr val="00B050"/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4612659" y="4512922"/>
            <a:ext cx="1444634" cy="1023213"/>
          </a:xfrm>
          <a:prstGeom prst="straightConnector1">
            <a:avLst/>
          </a:prstGeom>
          <a:ln w="57150">
            <a:solidFill>
              <a:srgbClr val="00B050"/>
            </a:solidFill>
            <a:prstDash val="solid"/>
            <a:headEnd type="arrow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Cloud Callout 33"/>
          <p:cNvSpPr/>
          <p:nvPr/>
        </p:nvSpPr>
        <p:spPr>
          <a:xfrm>
            <a:off x="5988380" y="4811051"/>
            <a:ext cx="1740023" cy="652539"/>
          </a:xfrm>
          <a:prstGeom prst="cloudCallout">
            <a:avLst>
              <a:gd name="adj1" fmla="val -26445"/>
              <a:gd name="adj2" fmla="val -92594"/>
            </a:avLst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(2, S</a:t>
            </a:r>
            <a:r>
              <a:rPr lang="en-US" baseline="-250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, −)</a:t>
            </a:r>
            <a:endParaRPr lang="en-US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1856" y="222504"/>
            <a:ext cx="608903" cy="926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120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3200" b="1" u="sng" dirty="0" smtClean="0"/>
          </a:p>
          <a:p>
            <a:pPr marL="0" indent="0" algn="ctr">
              <a:buNone/>
            </a:pPr>
            <a:r>
              <a:rPr lang="en-US" sz="3200" b="1" u="sng" dirty="0" smtClean="0"/>
              <a:t>Take-away points:</a:t>
            </a:r>
          </a:p>
          <a:p>
            <a:endParaRPr lang="en-US" dirty="0"/>
          </a:p>
          <a:p>
            <a:r>
              <a:rPr lang="en-US" dirty="0" smtClean="0"/>
              <a:t>Split Brain problem </a:t>
            </a:r>
            <a:r>
              <a:rPr lang="en-US" b="1" dirty="0" smtClean="0">
                <a:solidFill>
                  <a:srgbClr val="009900"/>
                </a:solidFill>
              </a:rPr>
              <a:t>can be avoided </a:t>
            </a:r>
            <a:r>
              <a:rPr lang="en-US" dirty="0" smtClean="0"/>
              <a:t>both:</a:t>
            </a:r>
          </a:p>
          <a:p>
            <a:pPr lvl="1"/>
            <a:r>
              <a:rPr lang="en-US" dirty="0" smtClean="0"/>
              <a:t>In a </a:t>
            </a:r>
            <a:r>
              <a:rPr lang="en-US" b="1" dirty="0" smtClean="0"/>
              <a:t>decentralized</a:t>
            </a:r>
            <a:r>
              <a:rPr lang="en-US" dirty="0" smtClean="0"/>
              <a:t> design (VR)</a:t>
            </a:r>
          </a:p>
          <a:p>
            <a:pPr lvl="1"/>
            <a:r>
              <a:rPr lang="en-US" dirty="0" smtClean="0"/>
              <a:t>With </a:t>
            </a:r>
            <a:r>
              <a:rPr lang="en-US" b="1" dirty="0" smtClean="0"/>
              <a:t>centralized</a:t>
            </a:r>
            <a:r>
              <a:rPr lang="en-US" dirty="0" smtClean="0"/>
              <a:t> control (VS)</a:t>
            </a:r>
          </a:p>
          <a:p>
            <a:endParaRPr lang="en-US" dirty="0"/>
          </a:p>
          <a:p>
            <a:r>
              <a:rPr lang="en-US" dirty="0" smtClean="0"/>
              <a:t>But protocol must be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designed carefully </a:t>
            </a:r>
            <a:r>
              <a:rPr lang="en-US" dirty="0" smtClean="0"/>
              <a:t>so that replica state does not </a:t>
            </a:r>
            <a:r>
              <a:rPr lang="en-US" b="1" dirty="0" smtClean="0">
                <a:solidFill>
                  <a:srgbClr val="FF0000"/>
                </a:solidFill>
              </a:rPr>
              <a:t>diverge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34AC4-E5A6-0446-ADDB-6CB25A5DDD13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 Brain and view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0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More primary-backup replication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View changes</a:t>
            </a:r>
          </a:p>
          <a:p>
            <a:pPr marL="914400" lvl="1" indent="-514350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With Viewstamped Replication</a:t>
            </a:r>
          </a:p>
          <a:p>
            <a:pPr marL="914400" lvl="1" indent="-514350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Using a View Server</a:t>
            </a:r>
          </a:p>
          <a:p>
            <a:pPr marL="914400" lvl="1" indent="-514350"/>
            <a:r>
              <a:rPr lang="en-US" b="1" dirty="0" smtClean="0"/>
              <a:t>Failure detection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Reconfiguration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32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447801"/>
            <a:ext cx="8763000" cy="164372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US" spc="-100" dirty="0" smtClean="0"/>
              <a:t>Nominate one replica </a:t>
            </a:r>
            <a:r>
              <a:rPr lang="en-US" b="1" i="1" spc="-100" dirty="0" smtClean="0">
                <a:solidFill>
                  <a:srgbClr val="E46C0A"/>
                </a:solidFill>
              </a:rPr>
              <a:t>primary</a:t>
            </a:r>
            <a:endParaRPr lang="en-US" spc="-100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Clients send all requests to </a:t>
            </a:r>
            <a:r>
              <a:rPr lang="en-US" b="1" dirty="0" smtClean="0"/>
              <a:t>primary</a:t>
            </a:r>
          </a:p>
          <a:p>
            <a:pPr marL="746125" lvl="1" indent="-282575">
              <a:lnSpc>
                <a:spcPct val="120000"/>
              </a:lnSpc>
            </a:pPr>
            <a:r>
              <a:rPr lang="en-US" dirty="0" smtClean="0"/>
              <a:t>Primary </a:t>
            </a:r>
            <a:r>
              <a:rPr lang="en-US" b="1" dirty="0" smtClean="0"/>
              <a:t>orders</a:t>
            </a:r>
            <a:r>
              <a:rPr lang="en-US" dirty="0" smtClean="0"/>
              <a:t> clients’ requests</a:t>
            </a:r>
          </a:p>
          <a:p>
            <a:pPr marL="746125" lvl="1" indent="-282575">
              <a:lnSpc>
                <a:spcPct val="120000"/>
              </a:lnSpc>
            </a:pPr>
            <a:endParaRPr lang="en-US" dirty="0"/>
          </a:p>
          <a:p>
            <a:pPr marL="346075" indent="-282575"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</p:txBody>
      </p:sp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Review: primary-backup replication</a:t>
            </a:r>
            <a:endParaRPr lang="en-US" sz="3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2154683" y="4365844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2459483" y="5889844"/>
            <a:ext cx="1524000" cy="228600"/>
            <a:chOff x="1828800" y="3733800"/>
            <a:chExt cx="1524000" cy="228600"/>
          </a:xfrm>
        </p:grpSpPr>
        <p:sp>
          <p:nvSpPr>
            <p:cNvPr id="20" name="Rectangle 19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add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3057977" y="5661244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Log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3553450" y="4899244"/>
            <a:ext cx="658633" cy="609600"/>
            <a:chOff x="3075167" y="2286000"/>
            <a:chExt cx="658633" cy="609600"/>
          </a:xfrm>
        </p:grpSpPr>
        <p:sp>
          <p:nvSpPr>
            <p:cNvPr id="26" name="Oval 25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 30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 31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 32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 33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Straight Connector 34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2523011" y="4899244"/>
            <a:ext cx="531549" cy="533400"/>
            <a:chOff x="2057400" y="2438400"/>
            <a:chExt cx="379678" cy="381000"/>
          </a:xfrm>
        </p:grpSpPr>
        <p:sp>
          <p:nvSpPr>
            <p:cNvPr id="37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2436926" y="4442044"/>
            <a:ext cx="70371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Logging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Module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526283" y="4442044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Machine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4593083" y="4365844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42"/>
          <p:cNvGrpSpPr/>
          <p:nvPr/>
        </p:nvGrpSpPr>
        <p:grpSpPr>
          <a:xfrm>
            <a:off x="4897883" y="5889844"/>
            <a:ext cx="1524000" cy="228600"/>
            <a:chOff x="1828800" y="3733800"/>
            <a:chExt cx="1524000" cy="228600"/>
          </a:xfrm>
        </p:grpSpPr>
        <p:sp>
          <p:nvSpPr>
            <p:cNvPr id="44" name="Rectangle 43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add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5496377" y="5661244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Log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5991850" y="4899244"/>
            <a:ext cx="658633" cy="609600"/>
            <a:chOff x="3075167" y="2286000"/>
            <a:chExt cx="658633" cy="609600"/>
          </a:xfrm>
        </p:grpSpPr>
        <p:sp>
          <p:nvSpPr>
            <p:cNvPr id="50" name="Oval 49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 53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 55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56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Connector 58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60" name="Group 59"/>
          <p:cNvGrpSpPr/>
          <p:nvPr/>
        </p:nvGrpSpPr>
        <p:grpSpPr>
          <a:xfrm>
            <a:off x="4961411" y="4899244"/>
            <a:ext cx="531549" cy="533400"/>
            <a:chOff x="2057400" y="2438400"/>
            <a:chExt cx="379678" cy="381000"/>
          </a:xfrm>
        </p:grpSpPr>
        <p:sp>
          <p:nvSpPr>
            <p:cNvPr id="61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4875328" y="4442044"/>
            <a:ext cx="703718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Logging</a:t>
            </a:r>
          </a:p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Module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964683" y="4442044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Machine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006877" y="3509977"/>
            <a:ext cx="10390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Clients</a:t>
            </a:r>
          </a:p>
        </p:txBody>
      </p:sp>
      <p:pic>
        <p:nvPicPr>
          <p:cNvPr id="67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683" y="337067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683" y="337067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683" y="337067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1683" y="337067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683" y="337067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1683" y="337067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6683" y="337067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4" name="Straight Connector 73"/>
          <p:cNvCxnSpPr/>
          <p:nvPr/>
        </p:nvCxnSpPr>
        <p:spPr>
          <a:xfrm>
            <a:off x="5202683" y="4061044"/>
            <a:ext cx="0" cy="7620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5" name="Freeform 74"/>
          <p:cNvSpPr/>
          <p:nvPr/>
        </p:nvSpPr>
        <p:spPr>
          <a:xfrm>
            <a:off x="3010964" y="4557666"/>
            <a:ext cx="2007031" cy="355783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355783">
                <a:moveTo>
                  <a:pt x="2007031" y="324786"/>
                </a:moveTo>
                <a:cubicBezTo>
                  <a:pt x="1444571" y="-30384"/>
                  <a:pt x="796872" y="-191824"/>
                  <a:pt x="0" y="355783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2793988" y="5471390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/>
          <p:nvPr/>
        </p:nvCxnSpPr>
        <p:spPr>
          <a:xfrm flipV="1">
            <a:off x="3877577" y="5542493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8" name="Freeform 77"/>
          <p:cNvSpPr/>
          <p:nvPr/>
        </p:nvSpPr>
        <p:spPr>
          <a:xfrm>
            <a:off x="5225931" y="5471390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9" name="Straight Connector 78"/>
          <p:cNvCxnSpPr/>
          <p:nvPr/>
        </p:nvCxnSpPr>
        <p:spPr>
          <a:xfrm flipV="1">
            <a:off x="6314687" y="5542493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1" name="Freeform 80"/>
          <p:cNvSpPr/>
          <p:nvPr/>
        </p:nvSpPr>
        <p:spPr>
          <a:xfrm>
            <a:off x="5389954" y="3789824"/>
            <a:ext cx="922149" cy="1022888"/>
          </a:xfrm>
          <a:custGeom>
            <a:avLst/>
            <a:gdLst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22149 w 922149"/>
              <a:gd name="connsiteY0" fmla="*/ 1022888 h 1022888"/>
              <a:gd name="connsiteX1" fmla="*/ 0 w 922149"/>
              <a:gd name="connsiteY1" fmla="*/ 0 h 102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22149" h="1022888">
                <a:moveTo>
                  <a:pt x="922149" y="1022888"/>
                </a:moveTo>
                <a:cubicBezTo>
                  <a:pt x="876945" y="548898"/>
                  <a:pt x="669011" y="198894"/>
                  <a:pt x="0" y="0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4765995" y="4032969"/>
            <a:ext cx="4138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shl</a:t>
            </a:r>
            <a:endParaRPr lang="en-US" sz="1400" dirty="0"/>
          </a:p>
        </p:txBody>
      </p:sp>
      <p:sp>
        <p:nvSpPr>
          <p:cNvPr id="83" name="TextBox 82"/>
          <p:cNvSpPr txBox="1"/>
          <p:nvPr/>
        </p:nvSpPr>
        <p:spPr>
          <a:xfrm>
            <a:off x="6963595" y="5607243"/>
            <a:ext cx="1125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Servers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8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Both </a:t>
            </a: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crashes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en-US" dirty="0" smtClean="0"/>
              <a:t>and </a:t>
            </a: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network failures </a:t>
            </a:r>
            <a:r>
              <a:rPr lang="en-US" altLang="en-US" dirty="0" smtClean="0"/>
              <a:t>are frequent: the </a:t>
            </a:r>
            <a:r>
              <a:rPr lang="en-US" altLang="en-US" b="1" dirty="0" smtClean="0"/>
              <a:t>“common case”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Q: How does one replica estimate </a:t>
            </a:r>
            <a:r>
              <a:rPr lang="en-US" altLang="en-US" b="1" dirty="0" smtClean="0"/>
              <a:t>whether another has crashed,</a:t>
            </a:r>
            <a:r>
              <a:rPr lang="en-US" altLang="en-US" dirty="0" smtClean="0"/>
              <a:t> or is still alive?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smtClean="0"/>
              <a:t>A: </a:t>
            </a:r>
            <a:r>
              <a:rPr lang="en-US" altLang="en-US" b="1" i="1" dirty="0" smtClean="0">
                <a:solidFill>
                  <a:schemeClr val="accent6">
                    <a:lumMod val="75000"/>
                  </a:schemeClr>
                </a:solidFill>
              </a:rPr>
              <a:t>Failure detection </a:t>
            </a:r>
            <a:r>
              <a:rPr lang="en-US" altLang="en-US" dirty="0" smtClean="0"/>
              <a:t>algorithm</a:t>
            </a:r>
          </a:p>
          <a:p>
            <a:pPr lvl="1" eaLnBrk="1" hangingPunct="1"/>
            <a:r>
              <a:rPr lang="en-US" altLang="en-US" b="1" dirty="0" smtClean="0"/>
              <a:t>So far, we’ve seen </a:t>
            </a:r>
            <a:r>
              <a:rPr lang="en-US" altLang="en-US" dirty="0" smtClean="0"/>
              <a:t>Viewstamped Replication </a:t>
            </a:r>
            <a:r>
              <a:rPr lang="en-US" altLang="en-US" i="1" dirty="0" smtClean="0"/>
              <a:t>e.g.</a:t>
            </a:r>
            <a:r>
              <a:rPr lang="en-US" altLang="en-US" dirty="0" smtClean="0"/>
              <a:t>:</a:t>
            </a:r>
          </a:p>
          <a:p>
            <a:pPr lvl="2" eaLnBrk="1" hangingPunct="1"/>
            <a:r>
              <a:rPr lang="en-US" altLang="en-US" dirty="0" smtClean="0"/>
              <a:t>Replicas listen for </a:t>
            </a:r>
            <a:r>
              <a:rPr lang="en-US" altLang="en-US" b="1" dirty="0" smtClean="0"/>
              <a:t>Prepare</a:t>
            </a:r>
            <a:r>
              <a:rPr lang="en-US" altLang="en-US" dirty="0" smtClean="0"/>
              <a:t> or </a:t>
            </a:r>
            <a:r>
              <a:rPr lang="en-US" altLang="en-US" b="1" dirty="0" smtClean="0"/>
              <a:t>Commit</a:t>
            </a:r>
            <a:r>
              <a:rPr lang="en-US" altLang="en-US" dirty="0"/>
              <a:t> </a:t>
            </a:r>
            <a:r>
              <a:rPr lang="en-US" altLang="en-US" dirty="0" smtClean="0"/>
              <a:t>messages from the Primary</a:t>
            </a:r>
          </a:p>
          <a:p>
            <a:pPr lvl="2" eaLnBrk="1" hangingPunct="1"/>
            <a:r>
              <a:rPr lang="en-US" altLang="en-US" dirty="0" smtClean="0"/>
              <a:t>Declare primary </a:t>
            </a:r>
            <a:r>
              <a:rPr lang="en-US" altLang="en-US" b="1" dirty="0" smtClean="0">
                <a:solidFill>
                  <a:srgbClr val="FF0000"/>
                </a:solidFill>
              </a:rPr>
              <a:t>failed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smtClean="0"/>
              <a:t>when hear none for </a:t>
            </a:r>
            <a:r>
              <a:rPr lang="en-US" altLang="en-US" b="1" dirty="0" smtClean="0">
                <a:solidFill>
                  <a:srgbClr val="0070C0"/>
                </a:solidFill>
              </a:rPr>
              <a:t>some period of time</a:t>
            </a:r>
            <a:endParaRPr lang="en-US" altLang="en-US" b="1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detection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325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b="1" dirty="0" smtClean="0"/>
              <a:t>Completeness:</a:t>
            </a:r>
            <a:r>
              <a:rPr lang="en-GB" altLang="en-US" dirty="0" smtClean="0"/>
              <a:t> Each </a:t>
            </a:r>
            <a:r>
              <a:rPr lang="en-GB" altLang="en-US" dirty="0"/>
              <a:t>failure is detected</a:t>
            </a:r>
          </a:p>
          <a:p>
            <a:pPr eaLnBrk="1" hangingPunct="1"/>
            <a:endParaRPr lang="en-GB" altLang="en-US" dirty="0" smtClean="0">
              <a:solidFill>
                <a:srgbClr val="33CC33"/>
              </a:solidFill>
            </a:endParaRPr>
          </a:p>
          <a:p>
            <a:pPr eaLnBrk="1" hangingPunct="1"/>
            <a:r>
              <a:rPr lang="en-GB" altLang="en-US" b="1" dirty="0" smtClean="0"/>
              <a:t>Accuracy:</a:t>
            </a:r>
            <a:r>
              <a:rPr lang="en-GB" altLang="en-US" dirty="0" smtClean="0"/>
              <a:t> There </a:t>
            </a:r>
            <a:r>
              <a:rPr lang="en-GB" altLang="en-US" dirty="0"/>
              <a:t>is no mistaken detection</a:t>
            </a:r>
          </a:p>
          <a:p>
            <a:pPr eaLnBrk="1" hangingPunct="1"/>
            <a:endParaRPr lang="en-GB" altLang="en-US" dirty="0" smtClean="0"/>
          </a:p>
          <a:p>
            <a:pPr eaLnBrk="1" hangingPunct="1"/>
            <a:r>
              <a:rPr lang="en-GB" altLang="en-US" b="1" dirty="0" smtClean="0"/>
              <a:t>Speed: </a:t>
            </a:r>
            <a:r>
              <a:rPr lang="en-GB" altLang="en-US" dirty="0" smtClean="0">
                <a:ea typeface="ＭＳ Ｐゴシック" charset="-128"/>
              </a:rPr>
              <a:t>Time </a:t>
            </a:r>
            <a:r>
              <a:rPr lang="en-GB" altLang="en-US" dirty="0">
                <a:ea typeface="ＭＳ Ｐゴシック" charset="-128"/>
              </a:rPr>
              <a:t>to first detection of a failure</a:t>
            </a:r>
          </a:p>
          <a:p>
            <a:pPr eaLnBrk="1" hangingPunct="1"/>
            <a:endParaRPr lang="en-GB" altLang="en-US" dirty="0" smtClean="0"/>
          </a:p>
          <a:p>
            <a:pPr eaLnBrk="1" hangingPunct="1"/>
            <a:r>
              <a:rPr lang="en-GB" alt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Scale (if significant in system context):</a:t>
            </a:r>
            <a:endParaRPr lang="en-GB" alt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 eaLnBrk="1" hangingPunct="1"/>
            <a:r>
              <a:rPr lang="en-GB" altLang="en-US" dirty="0">
                <a:ea typeface="ＭＳ Ｐゴシック" charset="-128"/>
              </a:rPr>
              <a:t>Equal </a:t>
            </a:r>
            <a:r>
              <a:rPr lang="en-GB" alt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ＭＳ Ｐゴシック" charset="-128"/>
              </a:rPr>
              <a:t>processing load </a:t>
            </a:r>
            <a:r>
              <a:rPr lang="en-GB" altLang="en-US" dirty="0">
                <a:ea typeface="ＭＳ Ｐゴシック" charset="-128"/>
              </a:rPr>
              <a:t>on each </a:t>
            </a:r>
            <a:r>
              <a:rPr lang="en-GB" altLang="en-US" dirty="0" smtClean="0">
                <a:ea typeface="ＭＳ Ｐゴシック" charset="-128"/>
              </a:rPr>
              <a:t>node</a:t>
            </a:r>
            <a:endParaRPr lang="en-GB" altLang="en-US" dirty="0">
              <a:ea typeface="ＭＳ Ｐゴシック" charset="-128"/>
            </a:endParaRPr>
          </a:p>
          <a:p>
            <a:pPr lvl="1" eaLnBrk="1" hangingPunct="1"/>
            <a:r>
              <a:rPr lang="en-GB" altLang="en-US" dirty="0" smtClean="0">
                <a:ea typeface="ＭＳ Ｐゴシック" charset="-128"/>
              </a:rPr>
              <a:t>Equal </a:t>
            </a:r>
            <a:r>
              <a:rPr lang="en-GB" alt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ＭＳ Ｐゴシック" charset="-128"/>
              </a:rPr>
              <a:t>network message load</a:t>
            </a:r>
            <a:endParaRPr lang="en-GB" altLang="en-US" b="1" dirty="0">
              <a:solidFill>
                <a:schemeClr val="tx1">
                  <a:lumMod val="50000"/>
                  <a:lumOff val="50000"/>
                </a:schemeClr>
              </a:solidFill>
              <a:ea typeface="ＭＳ Ｐゴシック" charset="-128"/>
            </a:endParaRPr>
          </a:p>
          <a:p>
            <a:pPr lvl="1" eaLnBrk="1" hangingPunct="1"/>
            <a:endParaRPr lang="en-GB" altLang="en-US" dirty="0">
              <a:ea typeface="ＭＳ Ｐゴシック" charset="-128"/>
            </a:endParaRP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detection: 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73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oup 63"/>
          <p:cNvGrpSpPr/>
          <p:nvPr/>
        </p:nvGrpSpPr>
        <p:grpSpPr>
          <a:xfrm>
            <a:off x="5101118" y="1952222"/>
            <a:ext cx="3595254" cy="2328460"/>
            <a:chOff x="5101118" y="1952222"/>
            <a:chExt cx="3595254" cy="2328460"/>
          </a:xfrm>
        </p:grpSpPr>
        <p:pic>
          <p:nvPicPr>
            <p:cNvPr id="41" name="Picture 1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03445" y="1960159"/>
              <a:ext cx="990600" cy="8382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42" name="Picture 1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01118" y="3442482"/>
              <a:ext cx="990600" cy="8382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43" name="Picture 1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03445" y="3442482"/>
              <a:ext cx="990600" cy="8382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44" name="Picture 1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05772" y="3442482"/>
              <a:ext cx="990600" cy="8382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45" name="TextBox 44"/>
            <p:cNvSpPr txBox="1"/>
            <p:nvPr/>
          </p:nvSpPr>
          <p:spPr>
            <a:xfrm>
              <a:off x="5392676" y="3442663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Arial" charset="0"/>
                  <a:ea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695003" y="3442482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Arial" charset="0"/>
                  <a:ea typeface="Arial" charset="0"/>
                  <a:cs typeface="Arial" charset="0"/>
                </a:rPr>
                <a:t>B</a:t>
              </a:r>
              <a:endParaRPr lang="en-US" sz="2400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999674" y="3446279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Arial" charset="0"/>
                  <a:ea typeface="Arial" charset="0"/>
                  <a:cs typeface="Arial" charset="0"/>
                </a:rPr>
                <a:t>C</a:t>
              </a:r>
              <a:endParaRPr lang="en-US" sz="2400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695003" y="1952222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charset="0"/>
                  <a:ea typeface="Arial" charset="0"/>
                  <a:cs typeface="Arial" charset="0"/>
                </a:rPr>
                <a:t>X</a:t>
              </a: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Centralized versus Gossip</a:t>
            </a:r>
            <a:endParaRPr lang="en-US" dirty="0"/>
          </a:p>
        </p:txBody>
      </p:sp>
      <p:pic>
        <p:nvPicPr>
          <p:cNvPr id="5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9158" y="1946887"/>
            <a:ext cx="990600" cy="8382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6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31" y="3429210"/>
            <a:ext cx="990600" cy="8382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7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9158" y="3429210"/>
            <a:ext cx="990600" cy="8382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8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1485" y="3429210"/>
            <a:ext cx="990600" cy="8382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cxnSp>
        <p:nvCxnSpPr>
          <p:cNvPr id="16" name="Straight Connector 15"/>
          <p:cNvCxnSpPr/>
          <p:nvPr/>
        </p:nvCxnSpPr>
        <p:spPr>
          <a:xfrm>
            <a:off x="4572000" y="1690260"/>
            <a:ext cx="0" cy="3380509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38389" y="3429391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Arial" charset="0"/>
                <a:ea typeface="Arial" charset="0"/>
                <a:cs typeface="Arial" charset="0"/>
              </a:rPr>
              <a:t>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040716" y="342921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B</a:t>
            </a: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345387" y="3433007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Arial" charset="0"/>
                <a:ea typeface="Arial" charset="0"/>
                <a:cs typeface="Arial" charset="0"/>
              </a:rPr>
              <a:t>C</a:t>
            </a: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40716" y="193895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X</a:t>
            </a:r>
          </a:p>
        </p:txBody>
      </p:sp>
      <p:cxnSp>
        <p:nvCxnSpPr>
          <p:cNvPr id="31" name="Straight Arrow Connector 30"/>
          <p:cNvCxnSpPr>
            <a:stCxn id="5" idx="1"/>
            <a:endCxn id="6" idx="0"/>
          </p:cNvCxnSpPr>
          <p:nvPr/>
        </p:nvCxnSpPr>
        <p:spPr>
          <a:xfrm flipH="1">
            <a:off x="942131" y="2365987"/>
            <a:ext cx="807027" cy="1063223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5" idx="2"/>
            <a:endCxn id="7" idx="0"/>
          </p:cNvCxnSpPr>
          <p:nvPr/>
        </p:nvCxnSpPr>
        <p:spPr>
          <a:xfrm>
            <a:off x="2244458" y="2785087"/>
            <a:ext cx="0" cy="644123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5" idx="3"/>
            <a:endCxn id="20" idx="0"/>
          </p:cNvCxnSpPr>
          <p:nvPr/>
        </p:nvCxnSpPr>
        <p:spPr>
          <a:xfrm>
            <a:off x="2739758" y="2365987"/>
            <a:ext cx="809371" cy="1067020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Rounded Rectangular Callout 37"/>
          <p:cNvSpPr/>
          <p:nvPr/>
        </p:nvSpPr>
        <p:spPr>
          <a:xfrm>
            <a:off x="2918953" y="1628815"/>
            <a:ext cx="1967884" cy="463593"/>
          </a:xfrm>
          <a:prstGeom prst="wedgeRoundRectCallout">
            <a:avLst>
              <a:gd name="adj1" fmla="val -129958"/>
              <a:gd name="adj2" fmla="val 244799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“X is alive.”</a:t>
            </a:r>
          </a:p>
        </p:txBody>
      </p:sp>
      <p:sp>
        <p:nvSpPr>
          <p:cNvPr id="39" name="Rounded Rectangular Callout 38"/>
          <p:cNvSpPr/>
          <p:nvPr/>
        </p:nvSpPr>
        <p:spPr>
          <a:xfrm>
            <a:off x="3071353" y="1781215"/>
            <a:ext cx="1967884" cy="463593"/>
          </a:xfrm>
          <a:prstGeom prst="wedgeRoundRectCallout">
            <a:avLst>
              <a:gd name="adj1" fmla="val -87716"/>
              <a:gd name="adj2" fmla="val 229857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“X is alive.”</a:t>
            </a:r>
          </a:p>
        </p:txBody>
      </p:sp>
      <p:sp>
        <p:nvSpPr>
          <p:cNvPr id="40" name="Rounded Rectangular Callout 39"/>
          <p:cNvSpPr/>
          <p:nvPr/>
        </p:nvSpPr>
        <p:spPr>
          <a:xfrm>
            <a:off x="3223753" y="1933615"/>
            <a:ext cx="1967884" cy="463593"/>
          </a:xfrm>
          <a:prstGeom prst="wedgeRoundRectCallout">
            <a:avLst>
              <a:gd name="adj1" fmla="val -44066"/>
              <a:gd name="adj2" fmla="val 173075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“X is alive.”</a:t>
            </a:r>
          </a:p>
        </p:txBody>
      </p:sp>
      <p:cxnSp>
        <p:nvCxnSpPr>
          <p:cNvPr id="49" name="Straight Arrow Connector 48"/>
          <p:cNvCxnSpPr>
            <a:stCxn id="41" idx="1"/>
            <a:endCxn id="42" idx="0"/>
          </p:cNvCxnSpPr>
          <p:nvPr/>
        </p:nvCxnSpPr>
        <p:spPr>
          <a:xfrm flipH="1">
            <a:off x="5596418" y="2379259"/>
            <a:ext cx="807027" cy="1063223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41" idx="2"/>
            <a:endCxn id="43" idx="0"/>
          </p:cNvCxnSpPr>
          <p:nvPr/>
        </p:nvCxnSpPr>
        <p:spPr>
          <a:xfrm>
            <a:off x="6898745" y="2798359"/>
            <a:ext cx="0" cy="644123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41" idx="3"/>
            <a:endCxn id="47" idx="0"/>
          </p:cNvCxnSpPr>
          <p:nvPr/>
        </p:nvCxnSpPr>
        <p:spPr>
          <a:xfrm>
            <a:off x="7394045" y="2379259"/>
            <a:ext cx="809371" cy="1067020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1021746" y="4545663"/>
            <a:ext cx="21226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Arial" charset="0"/>
                <a:ea typeface="Arial" charset="0"/>
                <a:cs typeface="Arial" charset="0"/>
              </a:rPr>
              <a:t>Centralized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341924" y="4489661"/>
            <a:ext cx="14029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Gossip</a:t>
            </a:r>
          </a:p>
        </p:txBody>
      </p:sp>
      <p:sp>
        <p:nvSpPr>
          <p:cNvPr id="54" name="Cross 53"/>
          <p:cNvSpPr/>
          <p:nvPr/>
        </p:nvSpPr>
        <p:spPr>
          <a:xfrm rot="18900000">
            <a:off x="2900506" y="2688608"/>
            <a:ext cx="457829" cy="449203"/>
          </a:xfrm>
          <a:prstGeom prst="plus">
            <a:avLst>
              <a:gd name="adj" fmla="val 37304"/>
            </a:avLst>
          </a:prstGeom>
          <a:solidFill>
            <a:srgbClr val="FF0000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60146" y="5422198"/>
            <a:ext cx="35686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C </a:t>
            </a:r>
            <a:r>
              <a:rPr lang="en-US" sz="28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thinks</a:t>
            </a: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 X </a:t>
            </a:r>
            <a:r>
              <a:rPr lang="en-US" sz="2800" b="0" dirty="0" smtClean="0">
                <a:latin typeface="Arial" charset="0"/>
                <a:ea typeface="Arial" charset="0"/>
                <a:cs typeface="Arial" charset="0"/>
              </a:rPr>
              <a:t>is dead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976658" y="5422198"/>
            <a:ext cx="36102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 smtClean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Overcomes</a:t>
            </a: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800" b="0" dirty="0" smtClean="0">
                <a:latin typeface="Arial" charset="0"/>
                <a:ea typeface="Arial" charset="0"/>
                <a:cs typeface="Arial" charset="0"/>
              </a:rPr>
              <a:t>failure</a:t>
            </a:r>
          </a:p>
        </p:txBody>
      </p:sp>
      <p:sp>
        <p:nvSpPr>
          <p:cNvPr id="57" name="Cross 56"/>
          <p:cNvSpPr/>
          <p:nvPr/>
        </p:nvSpPr>
        <p:spPr>
          <a:xfrm rot="18900000">
            <a:off x="7651473" y="2756215"/>
            <a:ext cx="457829" cy="449203"/>
          </a:xfrm>
          <a:prstGeom prst="plus">
            <a:avLst>
              <a:gd name="adj" fmla="val 37304"/>
            </a:avLst>
          </a:prstGeom>
          <a:solidFill>
            <a:srgbClr val="FF0000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58" name="Straight Arrow Connector 57"/>
          <p:cNvCxnSpPr/>
          <p:nvPr/>
        </p:nvCxnSpPr>
        <p:spPr>
          <a:xfrm flipV="1">
            <a:off x="7265341" y="3710817"/>
            <a:ext cx="587382" cy="1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2" name="Rounded Rectangular Callout 61"/>
          <p:cNvSpPr/>
          <p:nvPr/>
        </p:nvSpPr>
        <p:spPr>
          <a:xfrm>
            <a:off x="6896445" y="2125787"/>
            <a:ext cx="1967884" cy="463593"/>
          </a:xfrm>
          <a:prstGeom prst="wedgeRoundRectCallout">
            <a:avLst>
              <a:gd name="adj1" fmla="val -44066"/>
              <a:gd name="adj2" fmla="val 173075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“X is alive.”</a:t>
            </a:r>
          </a:p>
        </p:txBody>
      </p:sp>
      <p:sp>
        <p:nvSpPr>
          <p:cNvPr id="63" name="Rounded Rectangular Callout 62"/>
          <p:cNvSpPr/>
          <p:nvPr/>
        </p:nvSpPr>
        <p:spPr>
          <a:xfrm>
            <a:off x="5154944" y="3730897"/>
            <a:ext cx="1732496" cy="781214"/>
          </a:xfrm>
          <a:prstGeom prst="wedgeRoundRectCallout">
            <a:avLst>
              <a:gd name="adj1" fmla="val 87068"/>
              <a:gd name="adj2" fmla="val -43903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“B &amp; X are alive.”</a:t>
            </a:r>
          </a:p>
        </p:txBody>
      </p:sp>
    </p:spTree>
    <p:extLst>
      <p:ext uri="{BB962C8B-B14F-4D97-AF65-F5344CB8AC3E}">
        <p14:creationId xmlns:p14="http://schemas.microsoft.com/office/powerpoint/2010/main" val="701329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53" grpId="0"/>
      <p:bldP spid="54" grpId="0" animBg="1"/>
      <p:bldP spid="55" grpId="0"/>
      <p:bldP spid="56" grpId="0"/>
      <p:bldP spid="57" grpId="0" animBg="1"/>
      <p:bldP spid="62" grpId="0" animBg="1"/>
      <p:bldP spid="6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More primary-backup replication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View changes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/>
              <a:t>Reconfiguration</a:t>
            </a:r>
            <a:endParaRPr lang="en-US" sz="32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40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799"/>
            <a:ext cx="8763000" cy="3658893"/>
          </a:xfrm>
        </p:spPr>
        <p:txBody>
          <a:bodyPr>
            <a:normAutofit/>
          </a:bodyPr>
          <a:lstStyle/>
          <a:p>
            <a:r>
              <a:rPr lang="en-US" dirty="0" smtClean="0"/>
              <a:t>What if we want to </a:t>
            </a:r>
            <a:r>
              <a:rPr lang="en-US" b="1" dirty="0" smtClean="0"/>
              <a:t>replace a faulty replica </a:t>
            </a:r>
            <a:r>
              <a:rPr lang="en-US" dirty="0" smtClean="0"/>
              <a:t>with a different machine?</a:t>
            </a:r>
          </a:p>
          <a:p>
            <a:pPr lvl="1"/>
            <a:r>
              <a:rPr lang="en-US" dirty="0" smtClean="0"/>
              <a:t>For example, one of the </a:t>
            </a:r>
            <a:r>
              <a:rPr lang="en-US" b="1" dirty="0" smtClean="0">
                <a:solidFill>
                  <a:srgbClr val="FF0000"/>
                </a:solidFill>
              </a:rPr>
              <a:t>backups may fail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What if we want to </a:t>
            </a:r>
            <a:r>
              <a:rPr lang="en-US" b="1" dirty="0" smtClean="0"/>
              <a:t>change the replica group size?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Decommission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a replica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Add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another replica (increase </a:t>
            </a:r>
            <a:r>
              <a:rPr lang="en-US" b="1" i="1" dirty="0" smtClean="0"/>
              <a:t>f</a:t>
            </a:r>
            <a:r>
              <a:rPr lang="en-US" dirty="0" smtClean="0"/>
              <a:t>, possibly)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need for reconfiguration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5352892"/>
            <a:ext cx="8763000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 algn="l">
              <a:buFont typeface="Arial" charset="0"/>
              <a:buChar char="•"/>
            </a:pPr>
            <a:r>
              <a:rPr lang="en-US" sz="2800" b="0" dirty="0">
                <a:latin typeface="+mj-lt"/>
              </a:rPr>
              <a:t>Protocol that handles these possibilities is </a:t>
            </a:r>
            <a:r>
              <a:rPr lang="en-US" sz="2800" b="0" dirty="0" smtClean="0">
                <a:latin typeface="+mj-lt"/>
              </a:rPr>
              <a:t>called the </a:t>
            </a:r>
            <a:r>
              <a:rPr lang="en-US" sz="2800" i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reconfiguration protocol</a:t>
            </a:r>
            <a:endParaRPr lang="en-US" sz="2800" i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32552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4788517"/>
            <a:ext cx="6312568" cy="5526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730326"/>
            <a:ext cx="8763000" cy="471651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6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configuration:</a:t>
            </a: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sorted</a:t>
            </a: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identities of all 2</a:t>
            </a:r>
            <a:r>
              <a:rPr lang="en-US" sz="26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 </a:t>
            </a: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+ 1 replicas</a:t>
            </a:r>
            <a:endParaRPr lang="en-US" sz="2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26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In-memory </a:t>
            </a:r>
            <a:r>
              <a:rPr lang="en-US" sz="26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log</a:t>
            </a: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with clients’ requests in assigned order</a:t>
            </a:r>
          </a:p>
          <a:p>
            <a:pPr marL="514350" indent="-514350">
              <a:buFont typeface="+mj-lt"/>
              <a:buAutoNum type="arabicPeriod"/>
            </a:pPr>
            <a:endParaRPr lang="en-US" sz="2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6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view-number:</a:t>
            </a: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identifies primary in configuration list</a:t>
            </a:r>
          </a:p>
          <a:p>
            <a:pPr marL="514350" indent="-514350">
              <a:buFont typeface="+mj-lt"/>
              <a:buAutoNum type="arabicPeriod"/>
            </a:pPr>
            <a:endParaRPr lang="en-US" sz="2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6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status:</a:t>
            </a: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normal</a:t>
            </a: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or in a </a:t>
            </a:r>
            <a:r>
              <a:rPr lang="en-US" sz="2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view-change</a:t>
            </a:r>
          </a:p>
          <a:p>
            <a:pPr marL="514350" indent="-514350">
              <a:buFont typeface="+mj-lt"/>
              <a:buAutoNum type="arabicPeriod"/>
            </a:pPr>
            <a:endParaRPr lang="en-US" sz="2600" b="1" dirty="0"/>
          </a:p>
          <a:p>
            <a:pPr marL="514350" indent="-514350">
              <a:buFont typeface="+mj-lt"/>
              <a:buAutoNum type="arabicPeriod"/>
            </a:pPr>
            <a:r>
              <a:rPr lang="en-US" sz="2600" b="1" i="1" dirty="0" smtClean="0">
                <a:solidFill>
                  <a:srgbClr val="0070C0"/>
                </a:solidFill>
              </a:rPr>
              <a:t>epoch-number:</a:t>
            </a:r>
            <a:r>
              <a:rPr lang="en-US" sz="2600" b="1" dirty="0" smtClean="0"/>
              <a:t> </a:t>
            </a:r>
            <a:r>
              <a:rPr lang="en-US" sz="2600" dirty="0" smtClean="0"/>
              <a:t>indexes configurations</a:t>
            </a:r>
            <a:endParaRPr lang="en-US" sz="2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 state (for reconfiguration)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0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5171260"/>
            <a:ext cx="8763000" cy="1305740"/>
          </a:xfrm>
        </p:spPr>
        <p:txBody>
          <a:bodyPr>
            <a:normAutofit/>
          </a:bodyPr>
          <a:lstStyle/>
          <a:p>
            <a:r>
              <a:rPr lang="en-US" dirty="0" smtClean="0"/>
              <a:t>Primary immediately </a:t>
            </a:r>
            <a:r>
              <a:rPr lang="en-US" b="1" dirty="0" smtClean="0"/>
              <a:t>stops accepting new requests</a:t>
            </a: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Reconfiguration (1)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1401" y="1813932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smtClean="0">
                <a:latin typeface="Arial" charset="0"/>
                <a:ea typeface="Arial" charset="0"/>
                <a:cs typeface="Arial" charset="0"/>
              </a:rPr>
              <a:t>Client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1401" y="2408664"/>
            <a:ext cx="1833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A (Primary)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401" y="3003396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B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1401" y="3598128"/>
            <a:ext cx="1794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C (remove)</a:t>
            </a:r>
          </a:p>
        </p:txBody>
      </p:sp>
      <p:cxnSp>
        <p:nvCxnSpPr>
          <p:cNvPr id="9" name="Straight Connector 8"/>
          <p:cNvCxnSpPr>
            <a:stCxn id="9" idx="3"/>
          </p:cNvCxnSpPr>
          <p:nvPr/>
        </p:nvCxnSpPr>
        <p:spPr>
          <a:xfrm flipV="1">
            <a:off x="1200468" y="2044764"/>
            <a:ext cx="7714932" cy="1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0" idx="3"/>
          </p:cNvCxnSpPr>
          <p:nvPr/>
        </p:nvCxnSpPr>
        <p:spPr>
          <a:xfrm>
            <a:off x="1995365" y="2639497"/>
            <a:ext cx="6920035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1" idx="3"/>
          </p:cNvCxnSpPr>
          <p:nvPr/>
        </p:nvCxnSpPr>
        <p:spPr>
          <a:xfrm>
            <a:off x="568885" y="3234229"/>
            <a:ext cx="8346515" cy="1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3"/>
          </p:cNvCxnSpPr>
          <p:nvPr/>
        </p:nvCxnSpPr>
        <p:spPr>
          <a:xfrm>
            <a:off x="1955482" y="3828961"/>
            <a:ext cx="6959918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848600" y="4496845"/>
            <a:ext cx="11049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Arial" charset="0"/>
                <a:ea typeface="Arial" charset="0"/>
                <a:cs typeface="Arial" charset="0"/>
              </a:rPr>
              <a:t>Time </a:t>
            </a:r>
            <a:r>
              <a:rPr lang="en-US" smtClean="0">
                <a:latin typeface="Arial" charset="0"/>
                <a:ea typeface="Arial" charset="0"/>
                <a:cs typeface="Arial" charset="0"/>
                <a:sym typeface="Wingdings"/>
              </a:rPr>
              <a:t></a:t>
            </a:r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411357" y="2039557"/>
            <a:ext cx="401444" cy="594733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241745" y="1553958"/>
            <a:ext cx="18630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pc="-150" smtClean="0">
                <a:latin typeface="Arial" charset="0"/>
                <a:ea typeface="Arial" charset="0"/>
                <a:cs typeface="Arial" charset="0"/>
              </a:rPr>
              <a:t>Reconfiguration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181653" y="1544628"/>
            <a:ext cx="1140057" cy="2295398"/>
            <a:chOff x="3467124" y="1544628"/>
            <a:chExt cx="1140057" cy="2295398"/>
          </a:xfrm>
        </p:grpSpPr>
        <p:cxnSp>
          <p:nvCxnSpPr>
            <p:cNvPr id="17" name="Straight Arrow Connector 16"/>
            <p:cNvCxnSpPr/>
            <p:nvPr/>
          </p:nvCxnSpPr>
          <p:spPr>
            <a:xfrm>
              <a:off x="3652243" y="2650563"/>
              <a:ext cx="401444" cy="594733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3652243" y="2643794"/>
              <a:ext cx="401444" cy="1196232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3467124" y="1544628"/>
              <a:ext cx="11400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Prepare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239543" y="1539851"/>
            <a:ext cx="1351652" cy="2290145"/>
            <a:chOff x="4239543" y="1539851"/>
            <a:chExt cx="1351652" cy="2290145"/>
          </a:xfrm>
        </p:grpSpPr>
        <p:cxnSp>
          <p:nvCxnSpPr>
            <p:cNvPr id="21" name="Straight Arrow Connector 20"/>
            <p:cNvCxnSpPr/>
            <p:nvPr/>
          </p:nvCxnSpPr>
          <p:spPr>
            <a:xfrm flipV="1">
              <a:off x="4697424" y="2640533"/>
              <a:ext cx="337954" cy="1189463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V="1">
              <a:off x="4561357" y="2628432"/>
              <a:ext cx="339142" cy="594731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239543" y="1539851"/>
              <a:ext cx="13516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pc="-150" dirty="0" smtClean="0">
                  <a:latin typeface="Arial" charset="0"/>
                  <a:ea typeface="Arial" charset="0"/>
                  <a:cs typeface="Arial" charset="0"/>
                </a:rPr>
                <a:t>PrepareOK</a:t>
              </a: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1150677" y="2077690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Arial" charset="0"/>
                <a:ea typeface="Arial" charset="0"/>
                <a:cs typeface="Arial" charset="0"/>
              </a:rPr>
              <a:t>new-</a:t>
            </a:r>
            <a:r>
              <a:rPr lang="en-US" sz="1800" dirty="0" err="1" smtClean="0">
                <a:latin typeface="Arial" charset="0"/>
                <a:ea typeface="Arial" charset="0"/>
                <a:cs typeface="Arial" charset="0"/>
              </a:rPr>
              <a:t>config</a:t>
            </a:r>
            <a:endParaRPr lang="en-US" sz="1800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52400" y="4181513"/>
            <a:ext cx="1244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D (add)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1320451" y="4412346"/>
            <a:ext cx="7509748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088951" y="1553958"/>
            <a:ext cx="0" cy="3057920"/>
          </a:xfrm>
          <a:prstGeom prst="line">
            <a:avLst/>
          </a:prstGeom>
          <a:ln w="57150">
            <a:solidFill>
              <a:schemeClr val="tx1"/>
            </a:solidFill>
            <a:prstDash val="sysDash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7972514" y="740956"/>
            <a:ext cx="9428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latin typeface="+mj-lt"/>
              </a:rPr>
              <a:t> (</a:t>
            </a:r>
            <a:r>
              <a:rPr lang="en-US" i="1">
                <a:latin typeface="+mj-lt"/>
              </a:rPr>
              <a:t>f</a:t>
            </a:r>
            <a:r>
              <a:rPr lang="en-US">
                <a:latin typeface="+mj-lt"/>
              </a:rPr>
              <a:t> = 1)</a:t>
            </a:r>
          </a:p>
        </p:txBody>
      </p:sp>
    </p:spTree>
    <p:extLst>
      <p:ext uri="{BB962C8B-B14F-4D97-AF65-F5344CB8AC3E}">
        <p14:creationId xmlns:p14="http://schemas.microsoft.com/office/powerpoint/2010/main" val="2147060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5171260"/>
            <a:ext cx="8763000" cy="1305740"/>
          </a:xfrm>
        </p:spPr>
        <p:txBody>
          <a:bodyPr>
            <a:normAutofit/>
          </a:bodyPr>
          <a:lstStyle/>
          <a:p>
            <a:r>
              <a:rPr lang="en-US" dirty="0" smtClean="0"/>
              <a:t>Primary immediately </a:t>
            </a:r>
            <a:r>
              <a:rPr lang="en-US" b="1" dirty="0" smtClean="0"/>
              <a:t>stops accepting new requests</a:t>
            </a:r>
            <a:endParaRPr lang="en-US" dirty="0"/>
          </a:p>
          <a:p>
            <a:endParaRPr lang="en-US" dirty="0" smtClean="0"/>
          </a:p>
          <a:p>
            <a:r>
              <a:rPr lang="en-US" b="1" dirty="0" smtClean="0"/>
              <a:t>No up-call </a:t>
            </a:r>
            <a:r>
              <a:rPr lang="en-US" dirty="0" smtClean="0"/>
              <a:t>executing this request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Reconfiguration (2)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1401" y="1813932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smtClean="0">
                <a:latin typeface="Arial" charset="0"/>
                <a:ea typeface="Arial" charset="0"/>
                <a:cs typeface="Arial" charset="0"/>
              </a:rPr>
              <a:t>Client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1401" y="2408664"/>
            <a:ext cx="1833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A (Primary)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401" y="3003396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B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1401" y="3598128"/>
            <a:ext cx="1794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C (remove)</a:t>
            </a:r>
          </a:p>
        </p:txBody>
      </p:sp>
      <p:cxnSp>
        <p:nvCxnSpPr>
          <p:cNvPr id="9" name="Straight Connector 8"/>
          <p:cNvCxnSpPr>
            <a:stCxn id="9" idx="3"/>
          </p:cNvCxnSpPr>
          <p:nvPr/>
        </p:nvCxnSpPr>
        <p:spPr>
          <a:xfrm flipV="1">
            <a:off x="1200468" y="2044764"/>
            <a:ext cx="7714932" cy="1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0" idx="3"/>
          </p:cNvCxnSpPr>
          <p:nvPr/>
        </p:nvCxnSpPr>
        <p:spPr>
          <a:xfrm>
            <a:off x="1995365" y="2639497"/>
            <a:ext cx="6920035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1" idx="3"/>
          </p:cNvCxnSpPr>
          <p:nvPr/>
        </p:nvCxnSpPr>
        <p:spPr>
          <a:xfrm>
            <a:off x="568885" y="3234229"/>
            <a:ext cx="8346515" cy="1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3"/>
          </p:cNvCxnSpPr>
          <p:nvPr/>
        </p:nvCxnSpPr>
        <p:spPr>
          <a:xfrm>
            <a:off x="1955482" y="3828961"/>
            <a:ext cx="6959918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848600" y="4496845"/>
            <a:ext cx="11049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Arial" charset="0"/>
                <a:ea typeface="Arial" charset="0"/>
                <a:cs typeface="Arial" charset="0"/>
              </a:rPr>
              <a:t>Time </a:t>
            </a:r>
            <a:r>
              <a:rPr lang="en-US" smtClean="0">
                <a:latin typeface="Arial" charset="0"/>
                <a:ea typeface="Arial" charset="0"/>
                <a:cs typeface="Arial" charset="0"/>
                <a:sym typeface="Wingdings"/>
              </a:rPr>
              <a:t></a:t>
            </a:r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411357" y="2039557"/>
            <a:ext cx="401444" cy="594733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241745" y="1553958"/>
            <a:ext cx="18630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pc="-150" smtClean="0">
                <a:latin typeface="Arial" charset="0"/>
                <a:ea typeface="Arial" charset="0"/>
                <a:cs typeface="Arial" charset="0"/>
              </a:rPr>
              <a:t>Reconfiguration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150677" y="2077690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Arial" charset="0"/>
                <a:ea typeface="Arial" charset="0"/>
                <a:cs typeface="Arial" charset="0"/>
              </a:rPr>
              <a:t>new-</a:t>
            </a:r>
            <a:r>
              <a:rPr lang="en-US" sz="1800" dirty="0" err="1" smtClean="0">
                <a:latin typeface="Arial" charset="0"/>
                <a:ea typeface="Arial" charset="0"/>
                <a:cs typeface="Arial" charset="0"/>
              </a:rPr>
              <a:t>config</a:t>
            </a:r>
            <a:endParaRPr lang="en-US" sz="1800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52400" y="4181513"/>
            <a:ext cx="1244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D (add)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1320451" y="4412346"/>
            <a:ext cx="7509748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3" name="Group 42"/>
          <p:cNvGrpSpPr/>
          <p:nvPr/>
        </p:nvGrpSpPr>
        <p:grpSpPr>
          <a:xfrm>
            <a:off x="4079108" y="1540951"/>
            <a:ext cx="883575" cy="1084342"/>
            <a:chOff x="6952400" y="1532996"/>
            <a:chExt cx="883575" cy="1084342"/>
          </a:xfrm>
        </p:grpSpPr>
        <p:sp>
          <p:nvSpPr>
            <p:cNvPr id="44" name="TextBox 43"/>
            <p:cNvSpPr txBox="1"/>
            <p:nvPr/>
          </p:nvSpPr>
          <p:spPr>
            <a:xfrm>
              <a:off x="6952400" y="1532996"/>
              <a:ext cx="8835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latin typeface="Arial" charset="0"/>
                  <a:ea typeface="Arial" charset="0"/>
                  <a:cs typeface="Arial" charset="0"/>
                </a:rPr>
                <a:t>Reply</a:t>
              </a:r>
            </a:p>
          </p:txBody>
        </p:sp>
        <p:cxnSp>
          <p:nvCxnSpPr>
            <p:cNvPr id="47" name="Straight Arrow Connector 46"/>
            <p:cNvCxnSpPr/>
            <p:nvPr/>
          </p:nvCxnSpPr>
          <p:spPr>
            <a:xfrm flipV="1">
              <a:off x="7064112" y="2044764"/>
              <a:ext cx="416312" cy="572574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" name="Rectangle 23"/>
          <p:cNvSpPr/>
          <p:nvPr/>
        </p:nvSpPr>
        <p:spPr>
          <a:xfrm>
            <a:off x="3048869" y="2275597"/>
            <a:ext cx="715646" cy="19059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75000"/>
              </a:lnSpc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Prepare, PrepareOK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4022795" y="1705269"/>
            <a:ext cx="0" cy="3057920"/>
          </a:xfrm>
          <a:prstGeom prst="line">
            <a:avLst/>
          </a:prstGeom>
          <a:ln w="57150">
            <a:solidFill>
              <a:srgbClr val="0070C0"/>
            </a:solidFill>
            <a:prstDash val="sysDash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7972514" y="740956"/>
            <a:ext cx="9428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latin typeface="+mj-lt"/>
              </a:rPr>
              <a:t> (</a:t>
            </a:r>
            <a:r>
              <a:rPr lang="en-US" i="1">
                <a:latin typeface="+mj-lt"/>
              </a:rPr>
              <a:t>f</a:t>
            </a:r>
            <a:r>
              <a:rPr lang="en-US">
                <a:latin typeface="+mj-lt"/>
              </a:rPr>
              <a:t> = 1)</a:t>
            </a:r>
          </a:p>
        </p:txBody>
      </p:sp>
    </p:spTree>
    <p:extLst>
      <p:ext uri="{BB962C8B-B14F-4D97-AF65-F5344CB8AC3E}">
        <p14:creationId xmlns:p14="http://schemas.microsoft.com/office/powerpoint/2010/main" val="1984200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5171260"/>
            <a:ext cx="8763000" cy="1305740"/>
          </a:xfrm>
        </p:spPr>
        <p:txBody>
          <a:bodyPr>
            <a:normAutofit/>
          </a:bodyPr>
          <a:lstStyle/>
          <a:p>
            <a:r>
              <a:rPr lang="en-US" dirty="0" smtClean="0"/>
              <a:t>Primary sends Commit messages to </a:t>
            </a:r>
            <a:r>
              <a:rPr lang="en-US" b="1" dirty="0" smtClean="0"/>
              <a:t>old</a:t>
            </a:r>
            <a:r>
              <a:rPr lang="en-US" dirty="0" smtClean="0"/>
              <a:t> replicas</a:t>
            </a:r>
          </a:p>
          <a:p>
            <a:endParaRPr lang="en-US" dirty="0"/>
          </a:p>
          <a:p>
            <a:r>
              <a:rPr lang="en-US" dirty="0" smtClean="0"/>
              <a:t>Primary sends </a:t>
            </a:r>
            <a:r>
              <a:rPr lang="en-US" b="1" i="1" dirty="0" err="1" smtClean="0">
                <a:solidFill>
                  <a:schemeClr val="accent6">
                    <a:lumMod val="75000"/>
                  </a:schemeClr>
                </a:solidFill>
              </a:rPr>
              <a:t>StartEpoch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message to </a:t>
            </a:r>
            <a:r>
              <a:rPr lang="en-US" b="1" dirty="0" smtClean="0"/>
              <a:t>new</a:t>
            </a:r>
            <a:r>
              <a:rPr lang="en-US" dirty="0" smtClean="0"/>
              <a:t> replica(s)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Reconfiguration (3)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1401" y="1813932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smtClean="0">
                <a:latin typeface="Arial" charset="0"/>
                <a:ea typeface="Arial" charset="0"/>
                <a:cs typeface="Arial" charset="0"/>
              </a:rPr>
              <a:t>Client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1401" y="2408664"/>
            <a:ext cx="1833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A (Primary)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401" y="3003396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B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1401" y="3598128"/>
            <a:ext cx="1794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C (remove)</a:t>
            </a:r>
          </a:p>
        </p:txBody>
      </p:sp>
      <p:cxnSp>
        <p:nvCxnSpPr>
          <p:cNvPr id="9" name="Straight Connector 8"/>
          <p:cNvCxnSpPr>
            <a:stCxn id="9" idx="3"/>
          </p:cNvCxnSpPr>
          <p:nvPr/>
        </p:nvCxnSpPr>
        <p:spPr>
          <a:xfrm flipV="1">
            <a:off x="1200468" y="2044764"/>
            <a:ext cx="7714932" cy="1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0" idx="3"/>
          </p:cNvCxnSpPr>
          <p:nvPr/>
        </p:nvCxnSpPr>
        <p:spPr>
          <a:xfrm>
            <a:off x="1995365" y="2639497"/>
            <a:ext cx="6920035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1" idx="3"/>
          </p:cNvCxnSpPr>
          <p:nvPr/>
        </p:nvCxnSpPr>
        <p:spPr>
          <a:xfrm>
            <a:off x="568885" y="3234229"/>
            <a:ext cx="8346515" cy="1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3"/>
          </p:cNvCxnSpPr>
          <p:nvPr/>
        </p:nvCxnSpPr>
        <p:spPr>
          <a:xfrm>
            <a:off x="1955482" y="3828961"/>
            <a:ext cx="6959918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848600" y="4496845"/>
            <a:ext cx="11049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Arial" charset="0"/>
                <a:ea typeface="Arial" charset="0"/>
                <a:cs typeface="Arial" charset="0"/>
              </a:rPr>
              <a:t>Time </a:t>
            </a:r>
            <a:r>
              <a:rPr lang="en-US" smtClean="0">
                <a:latin typeface="Arial" charset="0"/>
                <a:ea typeface="Arial" charset="0"/>
                <a:cs typeface="Arial" charset="0"/>
                <a:sym typeface="Wingdings"/>
              </a:rPr>
              <a:t></a:t>
            </a:r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411357" y="2039557"/>
            <a:ext cx="401444" cy="594733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241745" y="1553958"/>
            <a:ext cx="18630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pc="-150" smtClean="0">
                <a:latin typeface="Arial" charset="0"/>
                <a:ea typeface="Arial" charset="0"/>
                <a:cs typeface="Arial" charset="0"/>
              </a:rPr>
              <a:t>Reconfiguration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150677" y="2077690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Arial" charset="0"/>
                <a:ea typeface="Arial" charset="0"/>
                <a:cs typeface="Arial" charset="0"/>
              </a:rPr>
              <a:t>new-</a:t>
            </a:r>
            <a:r>
              <a:rPr lang="en-US" sz="1800" dirty="0" err="1" smtClean="0">
                <a:latin typeface="Arial" charset="0"/>
                <a:ea typeface="Arial" charset="0"/>
                <a:cs typeface="Arial" charset="0"/>
              </a:rPr>
              <a:t>config</a:t>
            </a:r>
            <a:endParaRPr lang="en-US" sz="1800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52400" y="4181513"/>
            <a:ext cx="1244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D (add)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1320451" y="4412346"/>
            <a:ext cx="7509748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3" name="Group 42"/>
          <p:cNvGrpSpPr/>
          <p:nvPr/>
        </p:nvGrpSpPr>
        <p:grpSpPr>
          <a:xfrm>
            <a:off x="4079108" y="1540951"/>
            <a:ext cx="883575" cy="1084342"/>
            <a:chOff x="6952400" y="1532996"/>
            <a:chExt cx="883575" cy="1084342"/>
          </a:xfrm>
        </p:grpSpPr>
        <p:sp>
          <p:nvSpPr>
            <p:cNvPr id="44" name="TextBox 43"/>
            <p:cNvSpPr txBox="1"/>
            <p:nvPr/>
          </p:nvSpPr>
          <p:spPr>
            <a:xfrm>
              <a:off x="6952400" y="1532996"/>
              <a:ext cx="8835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latin typeface="Arial" charset="0"/>
                  <a:ea typeface="Arial" charset="0"/>
                  <a:cs typeface="Arial" charset="0"/>
                </a:rPr>
                <a:t>Reply</a:t>
              </a:r>
            </a:p>
          </p:txBody>
        </p:sp>
        <p:cxnSp>
          <p:nvCxnSpPr>
            <p:cNvPr id="47" name="Straight Arrow Connector 46"/>
            <p:cNvCxnSpPr/>
            <p:nvPr/>
          </p:nvCxnSpPr>
          <p:spPr>
            <a:xfrm flipV="1">
              <a:off x="7064112" y="2044764"/>
              <a:ext cx="416312" cy="572574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" name="Rectangle 23"/>
          <p:cNvSpPr/>
          <p:nvPr/>
        </p:nvSpPr>
        <p:spPr>
          <a:xfrm>
            <a:off x="3048869" y="2275597"/>
            <a:ext cx="715646" cy="19059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75000"/>
              </a:lnSpc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Prepare, PrepareOK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4870551" y="2643926"/>
            <a:ext cx="401444" cy="594733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870551" y="2637157"/>
            <a:ext cx="401444" cy="1196232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873608" y="3276355"/>
            <a:ext cx="1138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Arial" charset="0"/>
                <a:ea typeface="Arial" charset="0"/>
                <a:cs typeface="Arial" charset="0"/>
              </a:rPr>
              <a:t>Commit</a:t>
            </a:r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4966352" y="2210151"/>
            <a:ext cx="1553631" cy="2212973"/>
            <a:chOff x="4966352" y="2210151"/>
            <a:chExt cx="1553631" cy="2212973"/>
          </a:xfrm>
        </p:grpSpPr>
        <p:cxnSp>
          <p:nvCxnSpPr>
            <p:cNvPr id="27" name="Straight Arrow Connector 26"/>
            <p:cNvCxnSpPr/>
            <p:nvPr/>
          </p:nvCxnSpPr>
          <p:spPr>
            <a:xfrm>
              <a:off x="5741465" y="2644543"/>
              <a:ext cx="547077" cy="1778581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4966352" y="2210151"/>
              <a:ext cx="155363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latin typeface="Arial" charset="0"/>
                  <a:ea typeface="Arial" charset="0"/>
                  <a:cs typeface="Arial" charset="0"/>
                </a:rPr>
                <a:t>StartEpoch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29" name="Rectangle 28"/>
          <p:cNvSpPr/>
          <p:nvPr/>
        </p:nvSpPr>
        <p:spPr>
          <a:xfrm>
            <a:off x="7972514" y="740956"/>
            <a:ext cx="9428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latin typeface="+mj-lt"/>
              </a:rPr>
              <a:t> (</a:t>
            </a:r>
            <a:r>
              <a:rPr lang="en-US" i="1">
                <a:latin typeface="+mj-lt"/>
              </a:rPr>
              <a:t>f</a:t>
            </a:r>
            <a:r>
              <a:rPr lang="en-US">
                <a:latin typeface="+mj-lt"/>
              </a:rPr>
              <a:t> = 1)</a:t>
            </a:r>
          </a:p>
        </p:txBody>
      </p:sp>
    </p:spTree>
    <p:extLst>
      <p:ext uri="{BB962C8B-B14F-4D97-AF65-F5344CB8AC3E}">
        <p14:creationId xmlns:p14="http://schemas.microsoft.com/office/powerpoint/2010/main" val="132920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4928218"/>
            <a:ext cx="8763000" cy="154878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Update state with new </a:t>
            </a:r>
            <a:r>
              <a:rPr lang="en-US" b="1" dirty="0" smtClean="0"/>
              <a:t>epoch-number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Fetch state from old replicas, update log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Send </a:t>
            </a:r>
            <a:r>
              <a:rPr lang="en-US" b="1" i="1" dirty="0" err="1" smtClean="0">
                <a:solidFill>
                  <a:schemeClr val="accent6">
                    <a:lumMod val="75000"/>
                  </a:schemeClr>
                </a:solidFill>
              </a:rPr>
              <a:t>EpochStarted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/>
              <a:t>msgs</a:t>
            </a:r>
            <a:r>
              <a:rPr lang="en-US" dirty="0" smtClean="0"/>
              <a:t> to replicas being removed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Reconfiguration in new group {A, B, D}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61401" y="1813932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smtClean="0">
                <a:latin typeface="Arial" charset="0"/>
                <a:ea typeface="Arial" charset="0"/>
                <a:cs typeface="Arial" charset="0"/>
              </a:rPr>
              <a:t>Client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1401" y="2408664"/>
            <a:ext cx="1833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A (Primary)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401" y="3003396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B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1401" y="3598128"/>
            <a:ext cx="1794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C (remove)</a:t>
            </a:r>
          </a:p>
        </p:txBody>
      </p:sp>
      <p:cxnSp>
        <p:nvCxnSpPr>
          <p:cNvPr id="9" name="Straight Connector 8"/>
          <p:cNvCxnSpPr>
            <a:stCxn id="9" idx="3"/>
          </p:cNvCxnSpPr>
          <p:nvPr/>
        </p:nvCxnSpPr>
        <p:spPr>
          <a:xfrm flipV="1">
            <a:off x="1200468" y="2044764"/>
            <a:ext cx="7714932" cy="1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0" idx="3"/>
          </p:cNvCxnSpPr>
          <p:nvPr/>
        </p:nvCxnSpPr>
        <p:spPr>
          <a:xfrm>
            <a:off x="1995365" y="2639497"/>
            <a:ext cx="6920035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1" idx="3"/>
          </p:cNvCxnSpPr>
          <p:nvPr/>
        </p:nvCxnSpPr>
        <p:spPr>
          <a:xfrm>
            <a:off x="568885" y="3234229"/>
            <a:ext cx="8346515" cy="1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3"/>
          </p:cNvCxnSpPr>
          <p:nvPr/>
        </p:nvCxnSpPr>
        <p:spPr>
          <a:xfrm>
            <a:off x="1955482" y="3828961"/>
            <a:ext cx="6959918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848600" y="4496845"/>
            <a:ext cx="11049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Arial" charset="0"/>
                <a:ea typeface="Arial" charset="0"/>
                <a:cs typeface="Arial" charset="0"/>
              </a:rPr>
              <a:t>Time </a:t>
            </a:r>
            <a:r>
              <a:rPr lang="en-US" smtClean="0">
                <a:latin typeface="Arial" charset="0"/>
                <a:ea typeface="Arial" charset="0"/>
                <a:cs typeface="Arial" charset="0"/>
                <a:sym typeface="Wingdings"/>
              </a:rPr>
              <a:t></a:t>
            </a:r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411357" y="2039557"/>
            <a:ext cx="401444" cy="594733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241745" y="1553958"/>
            <a:ext cx="18630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pc="-150" smtClean="0">
                <a:latin typeface="Arial" charset="0"/>
                <a:ea typeface="Arial" charset="0"/>
                <a:cs typeface="Arial" charset="0"/>
              </a:rPr>
              <a:t>Reconfiguration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150677" y="2077690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Arial" charset="0"/>
                <a:ea typeface="Arial" charset="0"/>
                <a:cs typeface="Arial" charset="0"/>
              </a:rPr>
              <a:t>new-</a:t>
            </a:r>
            <a:r>
              <a:rPr lang="en-US" sz="1800" dirty="0" err="1" smtClean="0">
                <a:latin typeface="Arial" charset="0"/>
                <a:ea typeface="Arial" charset="0"/>
                <a:cs typeface="Arial" charset="0"/>
              </a:rPr>
              <a:t>config</a:t>
            </a:r>
            <a:endParaRPr lang="en-US" sz="1800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52400" y="4181513"/>
            <a:ext cx="1244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D (add)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1320451" y="4412346"/>
            <a:ext cx="7509748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3" name="Group 42"/>
          <p:cNvGrpSpPr/>
          <p:nvPr/>
        </p:nvGrpSpPr>
        <p:grpSpPr>
          <a:xfrm>
            <a:off x="4079108" y="1540951"/>
            <a:ext cx="883575" cy="1084342"/>
            <a:chOff x="6952400" y="1532996"/>
            <a:chExt cx="883575" cy="1084342"/>
          </a:xfrm>
        </p:grpSpPr>
        <p:sp>
          <p:nvSpPr>
            <p:cNvPr id="44" name="TextBox 43"/>
            <p:cNvSpPr txBox="1"/>
            <p:nvPr/>
          </p:nvSpPr>
          <p:spPr>
            <a:xfrm>
              <a:off x="6952400" y="1532996"/>
              <a:ext cx="8835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latin typeface="Arial" charset="0"/>
                  <a:ea typeface="Arial" charset="0"/>
                  <a:cs typeface="Arial" charset="0"/>
                </a:rPr>
                <a:t>Reply</a:t>
              </a:r>
            </a:p>
          </p:txBody>
        </p:sp>
        <p:cxnSp>
          <p:nvCxnSpPr>
            <p:cNvPr id="47" name="Straight Arrow Connector 46"/>
            <p:cNvCxnSpPr/>
            <p:nvPr/>
          </p:nvCxnSpPr>
          <p:spPr>
            <a:xfrm flipV="1">
              <a:off x="7064112" y="2044764"/>
              <a:ext cx="416312" cy="572574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" name="Rectangle 23"/>
          <p:cNvSpPr/>
          <p:nvPr/>
        </p:nvSpPr>
        <p:spPr>
          <a:xfrm>
            <a:off x="3048869" y="2275597"/>
            <a:ext cx="715646" cy="19059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75000"/>
              </a:lnSpc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Prepare, PrepareOK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4870551" y="2643926"/>
            <a:ext cx="401444" cy="594733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870551" y="2637157"/>
            <a:ext cx="401444" cy="1196232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696660" y="1585211"/>
            <a:ext cx="0" cy="3069327"/>
          </a:xfrm>
          <a:prstGeom prst="line">
            <a:avLst/>
          </a:prstGeom>
          <a:ln w="57150">
            <a:prstDash val="sysDash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6848193" y="1565795"/>
            <a:ext cx="1622560" cy="2840914"/>
            <a:chOff x="6848193" y="1565795"/>
            <a:chExt cx="1622560" cy="2840914"/>
          </a:xfrm>
        </p:grpSpPr>
        <p:sp>
          <p:nvSpPr>
            <p:cNvPr id="29" name="TextBox 28"/>
            <p:cNvSpPr txBox="1"/>
            <p:nvPr/>
          </p:nvSpPr>
          <p:spPr>
            <a:xfrm>
              <a:off x="6848193" y="1565795"/>
              <a:ext cx="16225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pc="-150" dirty="0" err="1" smtClean="0">
                  <a:latin typeface="Arial" charset="0"/>
                  <a:ea typeface="Arial" charset="0"/>
                  <a:cs typeface="Arial" charset="0"/>
                </a:rPr>
                <a:t>EpochStarted</a:t>
              </a:r>
              <a:endParaRPr lang="en-US" spc="-150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 flipV="1">
              <a:off x="7217932" y="3854078"/>
              <a:ext cx="173394" cy="552631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7135847" y="2648944"/>
              <a:ext cx="401444" cy="1196232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>
              <a:off x="7549339" y="3253695"/>
              <a:ext cx="220269" cy="585530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>
          <a:xfrm>
            <a:off x="3873608" y="3276355"/>
            <a:ext cx="1138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Arial" charset="0"/>
                <a:ea typeface="Arial" charset="0"/>
                <a:cs typeface="Arial" charset="0"/>
              </a:rPr>
              <a:t>Commit</a:t>
            </a:r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4966352" y="2210151"/>
            <a:ext cx="1553631" cy="2212973"/>
            <a:chOff x="4966352" y="2210151"/>
            <a:chExt cx="1553631" cy="2212973"/>
          </a:xfrm>
        </p:grpSpPr>
        <p:cxnSp>
          <p:nvCxnSpPr>
            <p:cNvPr id="27" name="Straight Arrow Connector 26"/>
            <p:cNvCxnSpPr/>
            <p:nvPr/>
          </p:nvCxnSpPr>
          <p:spPr>
            <a:xfrm>
              <a:off x="5741465" y="2644543"/>
              <a:ext cx="547077" cy="1778581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4966352" y="2210151"/>
              <a:ext cx="155363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latin typeface="Arial" charset="0"/>
                  <a:ea typeface="Arial" charset="0"/>
                  <a:cs typeface="Arial" charset="0"/>
                </a:rPr>
                <a:t>StartEpoch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83408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4918746"/>
            <a:ext cx="8763000" cy="150379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Last time: </a:t>
            </a:r>
            <a:r>
              <a:rPr lang="en-US" dirty="0" smtClean="0"/>
              <a:t>Primary-Backup </a:t>
            </a:r>
            <a:r>
              <a:rPr lang="en-US" dirty="0"/>
              <a:t>c</a:t>
            </a:r>
            <a:r>
              <a:rPr lang="en-US" dirty="0" smtClean="0"/>
              <a:t>ase study</a:t>
            </a:r>
          </a:p>
          <a:p>
            <a:endParaRPr lang="en-US" b="1" dirty="0" smtClean="0"/>
          </a:p>
          <a:p>
            <a:r>
              <a:rPr lang="en-US" b="1" dirty="0" smtClean="0"/>
              <a:t>Today: </a:t>
            </a:r>
            <a:r>
              <a:rPr lang="en-US" dirty="0" smtClean="0"/>
              <a:t>State Machine Replication with </a:t>
            </a:r>
            <a:r>
              <a:rPr lang="en-US" b="1" dirty="0" smtClean="0"/>
              <a:t>many</a:t>
            </a:r>
            <a:r>
              <a:rPr lang="en-US" dirty="0" smtClean="0"/>
              <a:t> replicas</a:t>
            </a:r>
          </a:p>
          <a:p>
            <a:pPr lvl="1"/>
            <a:r>
              <a:rPr lang="en-US" b="1" dirty="0" smtClean="0">
                <a:solidFill>
                  <a:srgbClr val="009900"/>
                </a:solidFill>
              </a:rPr>
              <a:t>Survive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en-US" b="1" dirty="0" smtClean="0"/>
              <a:t>more failures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two to many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51274" y="2666394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856074" y="4190394"/>
            <a:ext cx="1524000" cy="228600"/>
            <a:chOff x="1828800" y="3733800"/>
            <a:chExt cx="1524000" cy="228600"/>
          </a:xfrm>
        </p:grpSpPr>
        <p:sp>
          <p:nvSpPr>
            <p:cNvPr id="7" name="Rectangle 6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add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454568" y="3961794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Log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950041" y="3199794"/>
            <a:ext cx="658633" cy="609600"/>
            <a:chOff x="3075167" y="2286000"/>
            <a:chExt cx="658633" cy="609600"/>
          </a:xfrm>
        </p:grpSpPr>
        <p:sp>
          <p:nvSpPr>
            <p:cNvPr id="13" name="Oval 12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 19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>
              <a:endCxn id="78" idx="4"/>
            </p:cNvCxnSpPr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919602" y="3199794"/>
            <a:ext cx="531549" cy="533400"/>
            <a:chOff x="2057400" y="2438400"/>
            <a:chExt cx="379678" cy="381000"/>
          </a:xfrm>
        </p:grpSpPr>
        <p:sp>
          <p:nvSpPr>
            <p:cNvPr id="24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833519" y="2742594"/>
            <a:ext cx="703718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Logging</a:t>
            </a:r>
          </a:p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Module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922874" y="2742594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Machine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989674" y="2666394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3294474" y="4190394"/>
            <a:ext cx="1524000" cy="228600"/>
            <a:chOff x="1828800" y="3733800"/>
            <a:chExt cx="1524000" cy="228600"/>
          </a:xfrm>
        </p:grpSpPr>
        <p:sp>
          <p:nvSpPr>
            <p:cNvPr id="31" name="Rectangle 30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add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3892968" y="3961794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Log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4388441" y="3199794"/>
            <a:ext cx="658633" cy="609600"/>
            <a:chOff x="3075167" y="2286000"/>
            <a:chExt cx="658633" cy="609600"/>
          </a:xfrm>
        </p:grpSpPr>
        <p:sp>
          <p:nvSpPr>
            <p:cNvPr id="37" name="Oval 36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 41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 42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 43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Connector 45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3358002" y="3199794"/>
            <a:ext cx="531549" cy="533400"/>
            <a:chOff x="2057400" y="2438400"/>
            <a:chExt cx="379678" cy="381000"/>
          </a:xfrm>
        </p:grpSpPr>
        <p:sp>
          <p:nvSpPr>
            <p:cNvPr id="48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3271917" y="2742594"/>
            <a:ext cx="70371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Logging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Module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361274" y="2742594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Machine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5428074" y="2666394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4" name="Group 53"/>
          <p:cNvGrpSpPr/>
          <p:nvPr/>
        </p:nvGrpSpPr>
        <p:grpSpPr>
          <a:xfrm>
            <a:off x="5732874" y="4190394"/>
            <a:ext cx="1524000" cy="228600"/>
            <a:chOff x="1828800" y="3733800"/>
            <a:chExt cx="1524000" cy="228600"/>
          </a:xfrm>
        </p:grpSpPr>
        <p:sp>
          <p:nvSpPr>
            <p:cNvPr id="55" name="Rectangle 54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add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6331368" y="3961794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Log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6826841" y="3199794"/>
            <a:ext cx="658633" cy="609600"/>
            <a:chOff x="3075167" y="2286000"/>
            <a:chExt cx="658633" cy="609600"/>
          </a:xfrm>
        </p:grpSpPr>
        <p:sp>
          <p:nvSpPr>
            <p:cNvPr id="61" name="Oval 60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 64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 65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 66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0" name="Straight Connector 69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5796402" y="3199794"/>
            <a:ext cx="531549" cy="533400"/>
            <a:chOff x="2057400" y="2438400"/>
            <a:chExt cx="379678" cy="381000"/>
          </a:xfrm>
        </p:grpSpPr>
        <p:sp>
          <p:nvSpPr>
            <p:cNvPr id="72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5" name="TextBox 74"/>
          <p:cNvSpPr txBox="1"/>
          <p:nvPr/>
        </p:nvSpPr>
        <p:spPr>
          <a:xfrm>
            <a:off x="5710319" y="2742594"/>
            <a:ext cx="703718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Logging</a:t>
            </a:r>
          </a:p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Module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799674" y="2742594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Machine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7841868" y="1810527"/>
            <a:ext cx="10390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Clients</a:t>
            </a:r>
          </a:p>
        </p:txBody>
      </p:sp>
      <p:pic>
        <p:nvPicPr>
          <p:cNvPr id="78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6674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1674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6674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6674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674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3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6674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4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1674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5" name="Straight Connector 84"/>
          <p:cNvCxnSpPr/>
          <p:nvPr/>
        </p:nvCxnSpPr>
        <p:spPr>
          <a:xfrm>
            <a:off x="6037674" y="2361594"/>
            <a:ext cx="0" cy="7620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6" name="Freeform 85"/>
          <p:cNvSpPr/>
          <p:nvPr/>
        </p:nvSpPr>
        <p:spPr>
          <a:xfrm>
            <a:off x="3845955" y="2858216"/>
            <a:ext cx="2007031" cy="355783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355783">
                <a:moveTo>
                  <a:pt x="2007031" y="324786"/>
                </a:moveTo>
                <a:cubicBezTo>
                  <a:pt x="1444571" y="-30384"/>
                  <a:pt x="796872" y="-191824"/>
                  <a:pt x="0" y="355783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1389475" y="2614567"/>
            <a:ext cx="4463512" cy="599432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  <a:gd name="connsiteX0" fmla="*/ 2007031 w 2007031"/>
              <a:gd name="connsiteY0" fmla="*/ 375253 h 406250"/>
              <a:gd name="connsiteX1" fmla="*/ 0 w 2007031"/>
              <a:gd name="connsiteY1" fmla="*/ 406250 h 406250"/>
              <a:gd name="connsiteX0" fmla="*/ 2007031 w 2007031"/>
              <a:gd name="connsiteY0" fmla="*/ 568435 h 599432"/>
              <a:gd name="connsiteX1" fmla="*/ 0 w 2007031"/>
              <a:gd name="connsiteY1" fmla="*/ 599432 h 59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599432">
                <a:moveTo>
                  <a:pt x="2007031" y="568435"/>
                </a:moveTo>
                <a:cubicBezTo>
                  <a:pt x="1570010" y="-305928"/>
                  <a:pt x="605228" y="-72162"/>
                  <a:pt x="0" y="599432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7"/>
          <p:cNvSpPr/>
          <p:nvPr/>
        </p:nvSpPr>
        <p:spPr>
          <a:xfrm>
            <a:off x="3628979" y="3771940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9" name="Straight Connector 88"/>
          <p:cNvCxnSpPr/>
          <p:nvPr/>
        </p:nvCxnSpPr>
        <p:spPr>
          <a:xfrm flipV="1">
            <a:off x="4712568" y="3843043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0" name="Freeform 89"/>
          <p:cNvSpPr/>
          <p:nvPr/>
        </p:nvSpPr>
        <p:spPr>
          <a:xfrm>
            <a:off x="6060922" y="3771940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1184122" y="3771940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2" name="Straight Connector 91"/>
          <p:cNvCxnSpPr/>
          <p:nvPr/>
        </p:nvCxnSpPr>
        <p:spPr>
          <a:xfrm flipV="1">
            <a:off x="7149678" y="3843043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V="1">
            <a:off x="2272878" y="3843043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4" name="Freeform 93"/>
          <p:cNvSpPr/>
          <p:nvPr/>
        </p:nvSpPr>
        <p:spPr>
          <a:xfrm>
            <a:off x="6224945" y="2090374"/>
            <a:ext cx="922149" cy="1022888"/>
          </a:xfrm>
          <a:custGeom>
            <a:avLst/>
            <a:gdLst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22149 w 922149"/>
              <a:gd name="connsiteY0" fmla="*/ 1022888 h 1022888"/>
              <a:gd name="connsiteX1" fmla="*/ 0 w 922149"/>
              <a:gd name="connsiteY1" fmla="*/ 0 h 102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22149" h="1022888">
                <a:moveTo>
                  <a:pt x="922149" y="1022888"/>
                </a:moveTo>
                <a:cubicBezTo>
                  <a:pt x="876945" y="548898"/>
                  <a:pt x="669011" y="198894"/>
                  <a:pt x="0" y="0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TextBox 94"/>
          <p:cNvSpPr txBox="1"/>
          <p:nvPr/>
        </p:nvSpPr>
        <p:spPr>
          <a:xfrm>
            <a:off x="5600986" y="2333519"/>
            <a:ext cx="4138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shl</a:t>
            </a:r>
            <a:endParaRPr lang="en-US" sz="1400" dirty="0"/>
          </a:p>
        </p:txBody>
      </p:sp>
      <p:sp>
        <p:nvSpPr>
          <p:cNvPr id="96" name="TextBox 95"/>
          <p:cNvSpPr txBox="1"/>
          <p:nvPr/>
        </p:nvSpPr>
        <p:spPr>
          <a:xfrm>
            <a:off x="7798586" y="3907793"/>
            <a:ext cx="1125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Servers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3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4928218"/>
            <a:ext cx="8763000" cy="154878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Respond to state transfer requests from others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Send </a:t>
            </a:r>
            <a:r>
              <a:rPr lang="en-US" b="1" dirty="0" err="1" smtClean="0"/>
              <a:t>StartEpoch</a:t>
            </a:r>
            <a:r>
              <a:rPr lang="en-US" dirty="0" smtClean="0"/>
              <a:t> messages to </a:t>
            </a:r>
            <a:r>
              <a:rPr lang="en-US" b="1" dirty="0" smtClean="0"/>
              <a:t>new</a:t>
            </a:r>
            <a:r>
              <a:rPr lang="en-US" dirty="0" smtClean="0"/>
              <a:t> replicas if they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don’t hear </a:t>
            </a:r>
            <a:r>
              <a:rPr lang="en-US" b="1" dirty="0" err="1" smtClean="0"/>
              <a:t>EpochStarted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(not shown above)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Reconfiguration at replaced replicas {C}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61401" y="1813932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smtClean="0">
                <a:latin typeface="Arial" charset="0"/>
                <a:ea typeface="Arial" charset="0"/>
                <a:cs typeface="Arial" charset="0"/>
              </a:rPr>
              <a:t>Client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1401" y="2408664"/>
            <a:ext cx="1833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A (Primary)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401" y="3003396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B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1401" y="3598128"/>
            <a:ext cx="1794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C (remove)</a:t>
            </a:r>
          </a:p>
        </p:txBody>
      </p:sp>
      <p:cxnSp>
        <p:nvCxnSpPr>
          <p:cNvPr id="9" name="Straight Connector 8"/>
          <p:cNvCxnSpPr>
            <a:stCxn id="9" idx="3"/>
          </p:cNvCxnSpPr>
          <p:nvPr/>
        </p:nvCxnSpPr>
        <p:spPr>
          <a:xfrm flipV="1">
            <a:off x="1200468" y="2044764"/>
            <a:ext cx="7714932" cy="1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0" idx="3"/>
          </p:cNvCxnSpPr>
          <p:nvPr/>
        </p:nvCxnSpPr>
        <p:spPr>
          <a:xfrm>
            <a:off x="1995365" y="2639497"/>
            <a:ext cx="6920035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1" idx="3"/>
          </p:cNvCxnSpPr>
          <p:nvPr/>
        </p:nvCxnSpPr>
        <p:spPr>
          <a:xfrm>
            <a:off x="568885" y="3234229"/>
            <a:ext cx="8346515" cy="1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3"/>
          </p:cNvCxnSpPr>
          <p:nvPr/>
        </p:nvCxnSpPr>
        <p:spPr>
          <a:xfrm>
            <a:off x="1955482" y="3828961"/>
            <a:ext cx="6959918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848600" y="4496845"/>
            <a:ext cx="11049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Arial" charset="0"/>
                <a:ea typeface="Arial" charset="0"/>
                <a:cs typeface="Arial" charset="0"/>
              </a:rPr>
              <a:t>Time </a:t>
            </a:r>
            <a:r>
              <a:rPr lang="en-US" smtClean="0">
                <a:latin typeface="Arial" charset="0"/>
                <a:ea typeface="Arial" charset="0"/>
                <a:cs typeface="Arial" charset="0"/>
                <a:sym typeface="Wingdings"/>
              </a:rPr>
              <a:t></a:t>
            </a:r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411357" y="2039557"/>
            <a:ext cx="401444" cy="594733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241745" y="1553958"/>
            <a:ext cx="18630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pc="-150" smtClean="0">
                <a:latin typeface="Arial" charset="0"/>
                <a:ea typeface="Arial" charset="0"/>
                <a:cs typeface="Arial" charset="0"/>
              </a:rPr>
              <a:t>Reconfiguration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150677" y="2077690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Arial" charset="0"/>
                <a:ea typeface="Arial" charset="0"/>
                <a:cs typeface="Arial" charset="0"/>
              </a:rPr>
              <a:t>new-</a:t>
            </a:r>
            <a:r>
              <a:rPr lang="en-US" sz="1800" dirty="0" err="1" smtClean="0">
                <a:latin typeface="Arial" charset="0"/>
                <a:ea typeface="Arial" charset="0"/>
                <a:cs typeface="Arial" charset="0"/>
              </a:rPr>
              <a:t>config</a:t>
            </a:r>
            <a:endParaRPr lang="en-US" sz="1800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52400" y="4181513"/>
            <a:ext cx="1244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D (add)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1320451" y="4412346"/>
            <a:ext cx="7509748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3" name="Group 42"/>
          <p:cNvGrpSpPr/>
          <p:nvPr/>
        </p:nvGrpSpPr>
        <p:grpSpPr>
          <a:xfrm>
            <a:off x="4079108" y="1540951"/>
            <a:ext cx="883575" cy="1084342"/>
            <a:chOff x="6952400" y="1532996"/>
            <a:chExt cx="883575" cy="1084342"/>
          </a:xfrm>
        </p:grpSpPr>
        <p:sp>
          <p:nvSpPr>
            <p:cNvPr id="44" name="TextBox 43"/>
            <p:cNvSpPr txBox="1"/>
            <p:nvPr/>
          </p:nvSpPr>
          <p:spPr>
            <a:xfrm>
              <a:off x="6952400" y="1532996"/>
              <a:ext cx="8835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latin typeface="Arial" charset="0"/>
                  <a:ea typeface="Arial" charset="0"/>
                  <a:cs typeface="Arial" charset="0"/>
                </a:rPr>
                <a:t>Reply</a:t>
              </a:r>
            </a:p>
          </p:txBody>
        </p:sp>
        <p:cxnSp>
          <p:nvCxnSpPr>
            <p:cNvPr id="47" name="Straight Arrow Connector 46"/>
            <p:cNvCxnSpPr/>
            <p:nvPr/>
          </p:nvCxnSpPr>
          <p:spPr>
            <a:xfrm flipV="1">
              <a:off x="7064112" y="2044764"/>
              <a:ext cx="416312" cy="572574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" name="Rectangle 23"/>
          <p:cNvSpPr/>
          <p:nvPr/>
        </p:nvSpPr>
        <p:spPr>
          <a:xfrm>
            <a:off x="3048869" y="2275597"/>
            <a:ext cx="715646" cy="19059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75000"/>
              </a:lnSpc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Prepare, PrepareOK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4870551" y="2643926"/>
            <a:ext cx="401444" cy="594733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870551" y="2637157"/>
            <a:ext cx="401444" cy="1196232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696660" y="1585211"/>
            <a:ext cx="0" cy="3069327"/>
          </a:xfrm>
          <a:prstGeom prst="line">
            <a:avLst/>
          </a:prstGeom>
          <a:ln w="57150">
            <a:prstDash val="sysDash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848193" y="1565795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pc="-150" dirty="0" err="1" smtClean="0">
                <a:latin typeface="Arial" charset="0"/>
                <a:ea typeface="Arial" charset="0"/>
                <a:cs typeface="Arial" charset="0"/>
              </a:rPr>
              <a:t>EpochStarted</a:t>
            </a:r>
            <a:endParaRPr lang="en-US" spc="-150" dirty="0" smtClean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7217932" y="3854078"/>
            <a:ext cx="173394" cy="552631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7135847" y="2648944"/>
            <a:ext cx="401444" cy="1196232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7549339" y="3253695"/>
            <a:ext cx="220269" cy="585530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873608" y="3276355"/>
            <a:ext cx="1138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Arial" charset="0"/>
                <a:ea typeface="Arial" charset="0"/>
                <a:cs typeface="Arial" charset="0"/>
              </a:rPr>
              <a:t>Commit</a:t>
            </a:r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4966352" y="2210151"/>
            <a:ext cx="1553631" cy="2212973"/>
            <a:chOff x="4966352" y="2210151"/>
            <a:chExt cx="1553631" cy="2212973"/>
          </a:xfrm>
        </p:grpSpPr>
        <p:cxnSp>
          <p:nvCxnSpPr>
            <p:cNvPr id="27" name="Straight Arrow Connector 26"/>
            <p:cNvCxnSpPr/>
            <p:nvPr/>
          </p:nvCxnSpPr>
          <p:spPr>
            <a:xfrm>
              <a:off x="5741465" y="2644543"/>
              <a:ext cx="547077" cy="1778581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4966352" y="2210151"/>
              <a:ext cx="155363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latin typeface="Arial" charset="0"/>
                  <a:ea typeface="Arial" charset="0"/>
                  <a:cs typeface="Arial" charset="0"/>
                </a:rPr>
                <a:t>StartEpoch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17" name="Rounded Rectangle 16"/>
          <p:cNvSpPr/>
          <p:nvPr/>
        </p:nvSpPr>
        <p:spPr>
          <a:xfrm>
            <a:off x="161402" y="3622376"/>
            <a:ext cx="1781431" cy="461665"/>
          </a:xfrm>
          <a:prstGeom prst="roundRect">
            <a:avLst/>
          </a:prstGeom>
          <a:noFill/>
          <a:ln w="57150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8464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admin </a:t>
            </a:r>
            <a:r>
              <a:rPr lang="en-US" b="1" dirty="0" smtClean="0"/>
              <a:t>doesn’t wait</a:t>
            </a:r>
            <a:r>
              <a:rPr lang="en-US" dirty="0" smtClean="0"/>
              <a:t> for reconfiguration to complete, may cause </a:t>
            </a:r>
            <a:r>
              <a:rPr lang="en-US" b="1" dirty="0" smtClean="0">
                <a:solidFill>
                  <a:srgbClr val="FF0000"/>
                </a:solidFill>
              </a:rPr>
              <a:t>&gt; f failures in old group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Can’t shut down replicas </a:t>
            </a:r>
            <a:r>
              <a:rPr lang="en-US" dirty="0" smtClean="0"/>
              <a:t>on receiving Reply at client</a:t>
            </a:r>
          </a:p>
          <a:p>
            <a:endParaRPr lang="en-US" dirty="0"/>
          </a:p>
          <a:p>
            <a:r>
              <a:rPr lang="en-US" b="1" dirty="0" smtClean="0"/>
              <a:t>Fix: </a:t>
            </a:r>
            <a:r>
              <a:rPr lang="en-US" dirty="0" smtClean="0"/>
              <a:t>A new type of request </a:t>
            </a:r>
            <a:r>
              <a:rPr lang="en-US" b="1" i="1" dirty="0" err="1" smtClean="0">
                <a:solidFill>
                  <a:schemeClr val="accent6">
                    <a:lumMod val="75000"/>
                  </a:schemeClr>
                </a:solidFill>
              </a:rPr>
              <a:t>CheckEpoch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to report the current epoch, goes thru </a:t>
            </a:r>
            <a:r>
              <a:rPr lang="en-US" b="1" dirty="0" smtClean="0"/>
              <a:t>normal request processing</a:t>
            </a:r>
            <a:endParaRPr lang="en-US" b="1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Shutting down old replicas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458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Primary fails</a:t>
            </a:r>
            <a:r>
              <a:rPr lang="en-US" dirty="0" smtClean="0"/>
              <a:t> or has network connectivity problems?</a:t>
            </a:r>
          </a:p>
          <a:p>
            <a:r>
              <a:rPr lang="en-US" dirty="0" smtClean="0"/>
              <a:t>Majority partitioned from primary?</a:t>
            </a:r>
          </a:p>
          <a:p>
            <a:endParaRPr lang="en-US" dirty="0" smtClean="0"/>
          </a:p>
          <a:p>
            <a:pPr algn="r">
              <a:buFont typeface="Wingdings" charset="2"/>
              <a:buChar char="à"/>
            </a:pPr>
            <a:r>
              <a:rPr lang="en-US" b="1" dirty="0" smtClean="0">
                <a:solidFill>
                  <a:srgbClr val="0070C0"/>
                </a:solidFill>
                <a:sym typeface="Wingdings"/>
              </a:rPr>
              <a:t> Rapidly execute view change</a:t>
            </a:r>
          </a:p>
          <a:p>
            <a:endParaRPr lang="en-US" dirty="0" smtClean="0">
              <a:sym typeface="Wingdings"/>
            </a:endParaRPr>
          </a:p>
          <a:p>
            <a:endParaRPr lang="en-US" dirty="0">
              <a:sym typeface="Wingdings"/>
            </a:endParaRPr>
          </a:p>
          <a:p>
            <a:r>
              <a:rPr lang="en-US" dirty="0" smtClean="0">
                <a:sym typeface="Wingdings"/>
              </a:rPr>
              <a:t>Replica </a:t>
            </a:r>
            <a:r>
              <a:rPr lang="en-US" b="1" dirty="0" smtClean="0">
                <a:sym typeface="Wingdings"/>
              </a:rPr>
              <a:t>permanently fails </a:t>
            </a:r>
            <a:r>
              <a:rPr lang="en-US" dirty="0" smtClean="0">
                <a:sym typeface="Wingdings"/>
              </a:rPr>
              <a:t>or is </a:t>
            </a:r>
            <a:r>
              <a:rPr lang="en-US" b="1" dirty="0" smtClean="0">
                <a:sym typeface="Wingdings"/>
              </a:rPr>
              <a:t>removed?</a:t>
            </a:r>
          </a:p>
          <a:p>
            <a:r>
              <a:rPr lang="en-US" dirty="0" smtClean="0">
                <a:sym typeface="Wingdings"/>
              </a:rPr>
              <a:t>Replica </a:t>
            </a:r>
            <a:r>
              <a:rPr lang="en-US" b="1" dirty="0" smtClean="0">
                <a:sym typeface="Wingdings"/>
              </a:rPr>
              <a:t>added?</a:t>
            </a:r>
          </a:p>
          <a:p>
            <a:pPr marL="0" indent="0" algn="r">
              <a:buNone/>
            </a:pPr>
            <a:endParaRPr lang="en-US" b="1" dirty="0" smtClean="0">
              <a:solidFill>
                <a:srgbClr val="0070C0"/>
              </a:solidFill>
              <a:sym typeface="Wingdings"/>
            </a:endParaRPr>
          </a:p>
          <a:p>
            <a:pPr marL="0" indent="0" algn="r">
              <a:buNone/>
            </a:pPr>
            <a:r>
              <a:rPr lang="en-US" b="1" dirty="0" smtClean="0">
                <a:solidFill>
                  <a:srgbClr val="0070C0"/>
                </a:solidFill>
                <a:sym typeface="Wingdings"/>
              </a:rPr>
              <a:t> Administrator initiates reconfiguration protocol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Conclusion: What’s useful when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57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Monday topic:</a:t>
            </a:r>
          </a:p>
          <a:p>
            <a:pPr marL="0" indent="0" algn="ctr">
              <a:buNone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Consensus and Paxos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9900"/>
                </a:solidFill>
              </a:rPr>
              <a:t>State Machine Replication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en-US" dirty="0" smtClean="0"/>
              <a:t>for any number of replicas</a:t>
            </a:r>
            <a:endParaRPr lang="en-US" b="1" dirty="0" smtClean="0">
              <a:solidFill>
                <a:srgbClr val="009900"/>
              </a:solidFill>
            </a:endParaRPr>
          </a:p>
          <a:p>
            <a:endParaRPr lang="en-US" dirty="0" smtClean="0"/>
          </a:p>
          <a:p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Replica group: </a:t>
            </a:r>
            <a:r>
              <a:rPr lang="en-US" dirty="0" smtClean="0"/>
              <a:t>Group of </a:t>
            </a:r>
            <a:r>
              <a:rPr lang="en-US" b="1" dirty="0" smtClean="0"/>
              <a:t>2</a:t>
            </a:r>
            <a:r>
              <a:rPr lang="en-US" b="1" i="1" dirty="0" smtClean="0"/>
              <a:t>f </a:t>
            </a:r>
            <a:r>
              <a:rPr lang="en-US" b="1" dirty="0" smtClean="0"/>
              <a:t>+ 1</a:t>
            </a:r>
            <a:r>
              <a:rPr lang="en-US" dirty="0" smtClean="0"/>
              <a:t> replicas</a:t>
            </a:r>
          </a:p>
          <a:p>
            <a:pPr lvl="1"/>
            <a:r>
              <a:rPr lang="en-US" dirty="0" smtClean="0"/>
              <a:t>Protocol can tolerate </a:t>
            </a:r>
            <a:r>
              <a:rPr lang="en-US" b="1" i="1" dirty="0" smtClean="0"/>
              <a:t>f</a:t>
            </a:r>
            <a:r>
              <a:rPr lang="en-US" b="1" dirty="0" smtClean="0"/>
              <a:t> replica </a:t>
            </a:r>
            <a:r>
              <a:rPr lang="en-US" dirty="0" smtClean="0"/>
              <a:t>crashes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b="1" u="sng" dirty="0" smtClean="0"/>
              <a:t>Viewstamped Replication Assumptions:</a:t>
            </a:r>
            <a:endParaRPr lang="en-US" b="1" u="sng" dirty="0"/>
          </a:p>
          <a:p>
            <a:pPr marL="0" indent="0">
              <a:buNone/>
            </a:pPr>
            <a:endParaRPr lang="en-US" b="1" dirty="0" smtClean="0"/>
          </a:p>
          <a:p>
            <a:pPr marL="571500" indent="-514350">
              <a:buFont typeface="+mj-lt"/>
              <a:buAutoNum type="arabicPeriod"/>
            </a:pPr>
            <a:r>
              <a:rPr lang="en-US" dirty="0" smtClean="0"/>
              <a:t>Handles </a:t>
            </a:r>
            <a:r>
              <a:rPr lang="en-US" b="1" i="1" dirty="0" smtClean="0">
                <a:solidFill>
                  <a:srgbClr val="FF0000"/>
                </a:solidFill>
              </a:rPr>
              <a:t>crash failures </a:t>
            </a:r>
            <a:r>
              <a:rPr lang="en-US" dirty="0" smtClean="0"/>
              <a:t>only</a:t>
            </a:r>
          </a:p>
          <a:p>
            <a:pPr lvl="1"/>
            <a:r>
              <a:rPr lang="en-US" dirty="0" smtClean="0"/>
              <a:t>Replicas fail only by </a:t>
            </a:r>
            <a:r>
              <a:rPr lang="en-US" b="1" dirty="0" smtClean="0">
                <a:solidFill>
                  <a:srgbClr val="FF0000"/>
                </a:solidFill>
              </a:rPr>
              <a:t>completely stopping</a:t>
            </a:r>
          </a:p>
          <a:p>
            <a:pPr lvl="2"/>
            <a:endParaRPr lang="en-US" b="1" dirty="0" smtClean="0"/>
          </a:p>
          <a:p>
            <a:pPr marL="57150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Unreliable network: </a:t>
            </a:r>
            <a:r>
              <a:rPr lang="en-US" dirty="0" smtClean="0"/>
              <a:t>Messages might be lost, duplicated, delayed, or delivered out-of-order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Introduction to </a:t>
            </a:r>
            <a:r>
              <a:rPr lang="en-US" sz="3600" i="1" dirty="0" smtClean="0"/>
              <a:t>Viewstamped Replication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310266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587062"/>
            <a:ext cx="8763000" cy="147982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600" b="1" i="1" dirty="0" smtClean="0">
                <a:solidFill>
                  <a:srgbClr val="0070C0"/>
                </a:solidFill>
              </a:rPr>
              <a:t>configuration:</a:t>
            </a:r>
            <a:r>
              <a:rPr lang="en-US" sz="2600" dirty="0" smtClean="0"/>
              <a:t> identities of all 2</a:t>
            </a:r>
            <a:r>
              <a:rPr lang="en-US" sz="2600" i="1" dirty="0" smtClean="0"/>
              <a:t>f </a:t>
            </a:r>
            <a:r>
              <a:rPr lang="en-US" sz="2600" dirty="0" smtClean="0"/>
              <a:t>+ 1 replicas</a:t>
            </a:r>
          </a:p>
          <a:p>
            <a:pPr marL="514350" indent="-514350">
              <a:buFont typeface="+mj-lt"/>
              <a:buAutoNum type="arabicPeriod"/>
            </a:pPr>
            <a:endParaRPr lang="en-US" sz="26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/>
              <a:t>In-memory </a:t>
            </a:r>
            <a:r>
              <a:rPr lang="en-US" sz="2600" b="1" i="1" dirty="0" smtClean="0">
                <a:solidFill>
                  <a:srgbClr val="0070C0"/>
                </a:solidFill>
              </a:rPr>
              <a:t>log</a:t>
            </a:r>
            <a:r>
              <a:rPr lang="en-US" sz="2600" dirty="0" smtClean="0">
                <a:solidFill>
                  <a:srgbClr val="0070C0"/>
                </a:solidFill>
              </a:rPr>
              <a:t> </a:t>
            </a:r>
            <a:r>
              <a:rPr lang="en-US" sz="2600" dirty="0" smtClean="0"/>
              <a:t>with clients’ requests in assigned order</a:t>
            </a:r>
            <a:endParaRPr lang="en-US" sz="2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 state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1132570" y="3301528"/>
            <a:ext cx="5911909" cy="434598"/>
            <a:chOff x="929079" y="3733800"/>
            <a:chExt cx="3109684" cy="228600"/>
          </a:xfrm>
        </p:grpSpPr>
        <p:sp>
          <p:nvSpPr>
            <p:cNvPr id="12" name="Rectangle 11"/>
            <p:cNvSpPr/>
            <p:nvPr/>
          </p:nvSpPr>
          <p:spPr>
            <a:xfrm>
              <a:off x="929079" y="3733800"/>
              <a:ext cx="802970" cy="228600"/>
            </a:xfrm>
            <a:prstGeom prst="rect">
              <a:avLst/>
            </a:prstGeom>
            <a:solidFill>
              <a:srgbClr val="EDFFED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800">
                  <a:latin typeface="Arial" charset="0"/>
                </a:rPr>
                <a:t>⟨</a:t>
              </a:r>
              <a:r>
                <a:rPr lang="en-US" sz="1800" smtClean="0">
                  <a:latin typeface="Arial" charset="0"/>
                </a:rPr>
                <a:t>op1</a:t>
              </a:r>
              <a:r>
                <a:rPr lang="en-US" sz="1800" dirty="0">
                  <a:latin typeface="Arial" charset="0"/>
                </a:rPr>
                <a:t>, args1</a:t>
              </a:r>
              <a:r>
                <a:rPr lang="en-US" sz="1800" dirty="0" smtClean="0">
                  <a:latin typeface="Arial" charset="0"/>
                </a:rPr>
                <a:t>⟩</a:t>
              </a:r>
              <a:endParaRPr lang="en-US" sz="1800" dirty="0">
                <a:latin typeface="Arial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732049" y="3733800"/>
              <a:ext cx="751872" cy="228600"/>
            </a:xfrm>
            <a:prstGeom prst="rect">
              <a:avLst/>
            </a:prstGeom>
            <a:solidFill>
              <a:srgbClr val="EDFFED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800" dirty="0" smtClean="0">
                  <a:latin typeface="Arial" charset="0"/>
                </a:rPr>
                <a:t>⟨op2, args2⟩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483921" y="3733800"/>
              <a:ext cx="802970" cy="228600"/>
            </a:xfrm>
            <a:prstGeom prst="rect">
              <a:avLst/>
            </a:prstGeom>
            <a:solidFill>
              <a:srgbClr val="EDFFED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800" dirty="0">
                  <a:latin typeface="Arial" charset="0"/>
                </a:rPr>
                <a:t>⟨</a:t>
              </a:r>
              <a:r>
                <a:rPr lang="en-US" sz="1800" dirty="0" smtClean="0">
                  <a:latin typeface="Arial" charset="0"/>
                </a:rPr>
                <a:t>op3, args3⟩</a:t>
              </a:r>
              <a:endParaRPr lang="en-US" sz="1800" dirty="0">
                <a:latin typeface="Arial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286891" y="3733800"/>
              <a:ext cx="751872" cy="228600"/>
            </a:xfrm>
            <a:prstGeom prst="rect">
              <a:avLst/>
            </a:prstGeom>
            <a:solidFill>
              <a:srgbClr val="EDFFED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800" dirty="0">
                  <a:latin typeface="Arial" charset="0"/>
                </a:rPr>
                <a:t>⟨</a:t>
              </a:r>
              <a:r>
                <a:rPr lang="en-US" sz="1800" dirty="0" smtClean="0">
                  <a:latin typeface="Arial" charset="0"/>
                </a:rPr>
                <a:t>op4, args4⟩</a:t>
              </a:r>
              <a:endParaRPr lang="en-US" sz="1800" dirty="0">
                <a:latin typeface="Arial" charset="0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7044479" y="2936659"/>
            <a:ext cx="6992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smtClean="0">
                <a:latin typeface="Arial" charset="0"/>
                <a:ea typeface="Arial" charset="0"/>
                <a:cs typeface="Arial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78292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ontent Placeholder 42"/>
          <p:cNvSpPr>
            <a:spLocks noGrp="1"/>
          </p:cNvSpPr>
          <p:nvPr>
            <p:ph idx="1"/>
          </p:nvPr>
        </p:nvSpPr>
        <p:spPr>
          <a:xfrm>
            <a:off x="152400" y="4406454"/>
            <a:ext cx="8763000" cy="207054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600" dirty="0" smtClean="0"/>
              <a:t>Primary adds request to end of its log</a:t>
            </a:r>
          </a:p>
          <a:p>
            <a:pPr marL="514350" indent="-514350">
              <a:buFont typeface="+mj-lt"/>
              <a:buAutoNum type="arabicPeriod"/>
            </a:pPr>
            <a:endParaRPr lang="en-US" sz="26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/>
              <a:t>Replicas add requests to their logs in primary’s log order</a:t>
            </a:r>
          </a:p>
          <a:p>
            <a:pPr marL="514350" indent="-514350">
              <a:buFont typeface="+mj-lt"/>
              <a:buAutoNum type="arabicPeriod"/>
            </a:pPr>
            <a:endParaRPr lang="en-US" sz="26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/>
              <a:t>Primary </a:t>
            </a:r>
            <a:r>
              <a:rPr lang="en-US" sz="2600" b="1" u="sng" dirty="0" smtClean="0"/>
              <a:t>waits for </a:t>
            </a:r>
            <a:r>
              <a:rPr lang="en-US" sz="2600" b="1" i="1" u="sng" dirty="0" smtClean="0"/>
              <a:t>f</a:t>
            </a:r>
            <a:r>
              <a:rPr lang="en-US" sz="2600" b="1" dirty="0" smtClean="0"/>
              <a:t> </a:t>
            </a:r>
            <a:r>
              <a:rPr lang="en-US" sz="2600" dirty="0" smtClean="0"/>
              <a:t>PrepareOKs</a:t>
            </a:r>
            <a:r>
              <a:rPr lang="en-US" sz="2600" dirty="0"/>
              <a:t> </a:t>
            </a:r>
            <a:r>
              <a:rPr lang="en-US" sz="2600" dirty="0" smtClean="0">
                <a:sym typeface="Wingdings"/>
              </a:rPr>
              <a:t> request is </a:t>
            </a:r>
            <a:r>
              <a:rPr lang="en-US" sz="2600" b="1" i="1" dirty="0" smtClean="0">
                <a:solidFill>
                  <a:srgbClr val="0070C0"/>
                </a:solidFill>
                <a:sym typeface="Wingdings"/>
              </a:rPr>
              <a:t>committed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operation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161401" y="1813932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smtClean="0">
                <a:latin typeface="Arial" charset="0"/>
                <a:ea typeface="Arial" charset="0"/>
                <a:cs typeface="Arial" charset="0"/>
              </a:rPr>
              <a:t>Client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401" y="2408664"/>
            <a:ext cx="1833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A (Primary)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1401" y="3003396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1401" y="359812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C</a:t>
            </a:r>
          </a:p>
        </p:txBody>
      </p:sp>
      <p:cxnSp>
        <p:nvCxnSpPr>
          <p:cNvPr id="11" name="Straight Connector 10"/>
          <p:cNvCxnSpPr>
            <a:stCxn id="6" idx="3"/>
          </p:cNvCxnSpPr>
          <p:nvPr/>
        </p:nvCxnSpPr>
        <p:spPr>
          <a:xfrm flipV="1">
            <a:off x="1200468" y="2044764"/>
            <a:ext cx="7714932" cy="1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3"/>
          </p:cNvCxnSpPr>
          <p:nvPr/>
        </p:nvCxnSpPr>
        <p:spPr>
          <a:xfrm>
            <a:off x="1995365" y="2639497"/>
            <a:ext cx="6920035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8" idx="3"/>
          </p:cNvCxnSpPr>
          <p:nvPr/>
        </p:nvCxnSpPr>
        <p:spPr>
          <a:xfrm>
            <a:off x="568885" y="3234229"/>
            <a:ext cx="8346515" cy="1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3"/>
          </p:cNvCxnSpPr>
          <p:nvPr/>
        </p:nvCxnSpPr>
        <p:spPr>
          <a:xfrm>
            <a:off x="568885" y="3828961"/>
            <a:ext cx="8346515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810419" y="3859738"/>
            <a:ext cx="11049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Arial" charset="0"/>
                <a:ea typeface="Arial" charset="0"/>
                <a:cs typeface="Arial" charset="0"/>
              </a:rPr>
              <a:t>Time </a:t>
            </a:r>
            <a:r>
              <a:rPr lang="en-US" smtClean="0">
                <a:latin typeface="Arial" charset="0"/>
                <a:ea typeface="Arial" charset="0"/>
                <a:cs typeface="Arial" charset="0"/>
                <a:sym typeface="Wingdings"/>
              </a:rPr>
              <a:t></a:t>
            </a:r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289437" y="2039557"/>
            <a:ext cx="401444" cy="594733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891276" y="1554809"/>
            <a:ext cx="11977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Arial" charset="0"/>
                <a:ea typeface="Arial" charset="0"/>
                <a:cs typeface="Arial" charset="0"/>
              </a:rPr>
              <a:t>Request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3466019" y="1554809"/>
            <a:ext cx="1140057" cy="2275713"/>
            <a:chOff x="3466019" y="1554809"/>
            <a:chExt cx="1140057" cy="2275713"/>
          </a:xfrm>
        </p:grpSpPr>
        <p:cxnSp>
          <p:nvCxnSpPr>
            <p:cNvPr id="23" name="Straight Arrow Connector 22"/>
            <p:cNvCxnSpPr/>
            <p:nvPr/>
          </p:nvCxnSpPr>
          <p:spPr>
            <a:xfrm>
              <a:off x="3835326" y="2641059"/>
              <a:ext cx="401444" cy="594733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3835326" y="2634290"/>
              <a:ext cx="401444" cy="1196232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3466019" y="1554809"/>
              <a:ext cx="11400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latin typeface="Arial" charset="0"/>
                  <a:ea typeface="Arial" charset="0"/>
                  <a:cs typeface="Arial" charset="0"/>
                </a:rPr>
                <a:t>Prepare</a:t>
              </a: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4899477" y="1554809"/>
            <a:ext cx="1524776" cy="2265531"/>
            <a:chOff x="4899477" y="1554809"/>
            <a:chExt cx="1524776" cy="2265531"/>
          </a:xfrm>
        </p:grpSpPr>
        <p:cxnSp>
          <p:nvCxnSpPr>
            <p:cNvPr id="27" name="Straight Arrow Connector 26"/>
            <p:cNvCxnSpPr/>
            <p:nvPr/>
          </p:nvCxnSpPr>
          <p:spPr>
            <a:xfrm flipV="1">
              <a:off x="5723898" y="2630877"/>
              <a:ext cx="337954" cy="1189463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flipV="1">
              <a:off x="5636304" y="2630878"/>
              <a:ext cx="339142" cy="594731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4899477" y="1554809"/>
              <a:ext cx="15247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PrepareOK</a:t>
              </a: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7462937" y="1546535"/>
            <a:ext cx="883575" cy="1084342"/>
            <a:chOff x="6952400" y="1532996"/>
            <a:chExt cx="883575" cy="1084342"/>
          </a:xfrm>
        </p:grpSpPr>
        <p:sp>
          <p:nvSpPr>
            <p:cNvPr id="36" name="TextBox 35"/>
            <p:cNvSpPr txBox="1"/>
            <p:nvPr/>
          </p:nvSpPr>
          <p:spPr>
            <a:xfrm>
              <a:off x="6952400" y="1532996"/>
              <a:ext cx="8835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latin typeface="Arial" charset="0"/>
                  <a:ea typeface="Arial" charset="0"/>
                  <a:cs typeface="Arial" charset="0"/>
                </a:rPr>
                <a:t>Reply</a:t>
              </a: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flipV="1">
              <a:off x="7186032" y="2044764"/>
              <a:ext cx="416312" cy="572574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45" name="Straight Connector 44"/>
          <p:cNvCxnSpPr/>
          <p:nvPr/>
        </p:nvCxnSpPr>
        <p:spPr>
          <a:xfrm>
            <a:off x="3293327" y="1544628"/>
            <a:ext cx="0" cy="2592955"/>
          </a:xfrm>
          <a:prstGeom prst="line">
            <a:avLst/>
          </a:prstGeom>
          <a:ln w="57150">
            <a:prstDash val="sysDash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4791308" y="1573851"/>
            <a:ext cx="0" cy="2592955"/>
          </a:xfrm>
          <a:prstGeom prst="line">
            <a:avLst/>
          </a:prstGeom>
          <a:ln w="57150">
            <a:prstDash val="sysDash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542960" y="1585258"/>
            <a:ext cx="0" cy="2592955"/>
          </a:xfrm>
          <a:prstGeom prst="line">
            <a:avLst/>
          </a:prstGeom>
          <a:ln w="57150">
            <a:solidFill>
              <a:srgbClr val="0070C0"/>
            </a:solidFill>
            <a:prstDash val="sysDash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>
            <a:off x="6570902" y="2120965"/>
            <a:ext cx="1069524" cy="617096"/>
            <a:chOff x="6570902" y="2120965"/>
            <a:chExt cx="1069524" cy="617096"/>
          </a:xfrm>
        </p:grpSpPr>
        <p:sp>
          <p:nvSpPr>
            <p:cNvPr id="53" name="TextBox 52"/>
            <p:cNvSpPr txBox="1"/>
            <p:nvPr/>
          </p:nvSpPr>
          <p:spPr>
            <a:xfrm>
              <a:off x="6570902" y="2120965"/>
              <a:ext cx="1069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smtClean="0">
                  <a:latin typeface="Arial" charset="0"/>
                  <a:ea typeface="Arial" charset="0"/>
                  <a:cs typeface="Arial" charset="0"/>
                </a:rPr>
                <a:t>Execute</a:t>
              </a:r>
            </a:p>
          </p:txBody>
        </p:sp>
        <p:sp>
          <p:nvSpPr>
            <p:cNvPr id="2" name="5-Point Star 1"/>
            <p:cNvSpPr/>
            <p:nvPr/>
          </p:nvSpPr>
          <p:spPr>
            <a:xfrm>
              <a:off x="6662708" y="2492734"/>
              <a:ext cx="245327" cy="245327"/>
            </a:xfrm>
            <a:prstGeom prst="star5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dirty="0" smtClean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7972514" y="773040"/>
            <a:ext cx="9428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latin typeface="+mj-lt"/>
              </a:rPr>
              <a:t> (</a:t>
            </a:r>
            <a:r>
              <a:rPr lang="en-US" i="1">
                <a:latin typeface="+mj-lt"/>
              </a:rPr>
              <a:t>f</a:t>
            </a:r>
            <a:r>
              <a:rPr lang="en-US">
                <a:latin typeface="+mj-lt"/>
              </a:rPr>
              <a:t> = 1)</a:t>
            </a:r>
          </a:p>
        </p:txBody>
      </p:sp>
    </p:spTree>
    <p:extLst>
      <p:ext uri="{BB962C8B-B14F-4D97-AF65-F5344CB8AC3E}">
        <p14:creationId xmlns:p14="http://schemas.microsoft.com/office/powerpoint/2010/main" val="2145198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ontent Placeholder 42"/>
          <p:cNvSpPr>
            <a:spLocks noGrp="1"/>
          </p:cNvSpPr>
          <p:nvPr>
            <p:ph idx="1"/>
          </p:nvPr>
        </p:nvSpPr>
        <p:spPr>
          <a:xfrm>
            <a:off x="152400" y="4406454"/>
            <a:ext cx="8763000" cy="2070546"/>
          </a:xfrm>
        </p:spPr>
        <p:txBody>
          <a:bodyPr>
            <a:normAutofit/>
          </a:bodyPr>
          <a:lstStyle/>
          <a:p>
            <a:r>
              <a:rPr lang="en-US" sz="2600" dirty="0" smtClean="0">
                <a:sym typeface="Wingdings"/>
              </a:rPr>
              <a:t>Protocol guarantees </a:t>
            </a:r>
            <a:r>
              <a:rPr lang="en-US" sz="2600" b="1" dirty="0" smtClean="0">
                <a:sym typeface="Wingdings"/>
              </a:rPr>
              <a:t>state machine replication</a:t>
            </a:r>
          </a:p>
          <a:p>
            <a:endParaRPr lang="en-US" sz="2600" dirty="0">
              <a:sym typeface="Wingdings"/>
            </a:endParaRPr>
          </a:p>
          <a:p>
            <a:r>
              <a:rPr lang="en-US" sz="2600" dirty="0" smtClean="0">
                <a:sym typeface="Wingdings"/>
              </a:rPr>
              <a:t>On </a:t>
            </a:r>
            <a:r>
              <a:rPr lang="en-US" sz="2600" b="1" dirty="0" smtClean="0">
                <a:sym typeface="Wingdings"/>
              </a:rPr>
              <a:t>execute,</a:t>
            </a:r>
            <a:r>
              <a:rPr lang="en-US" sz="2600" dirty="0" smtClean="0">
                <a:sym typeface="Wingdings"/>
              </a:rPr>
              <a:t> primary knows request in </a:t>
            </a:r>
            <a:r>
              <a:rPr lang="en-US" sz="2600" i="1" dirty="0" smtClean="0">
                <a:sym typeface="Wingdings"/>
              </a:rPr>
              <a:t>f</a:t>
            </a:r>
            <a:r>
              <a:rPr lang="en-US" sz="2600" dirty="0" smtClean="0">
                <a:sym typeface="Wingdings"/>
              </a:rPr>
              <a:t> + 1 = 2 nodes’ logs</a:t>
            </a:r>
          </a:p>
          <a:p>
            <a:pPr lvl="1"/>
            <a:r>
              <a:rPr lang="en-US" sz="2600" dirty="0" smtClean="0">
                <a:sym typeface="Wingdings"/>
              </a:rPr>
              <a:t>Even if </a:t>
            </a:r>
            <a:r>
              <a:rPr lang="en-US" sz="2600" i="1" dirty="0" smtClean="0">
                <a:sym typeface="Wingdings"/>
              </a:rPr>
              <a:t>f</a:t>
            </a:r>
            <a:r>
              <a:rPr lang="en-US" sz="2600" dirty="0" smtClean="0">
                <a:sym typeface="Wingdings"/>
              </a:rPr>
              <a:t> = 1 then </a:t>
            </a:r>
            <a:r>
              <a:rPr lang="en-US" sz="2600" b="1" dirty="0" smtClean="0">
                <a:solidFill>
                  <a:srgbClr val="FF0000"/>
                </a:solidFill>
                <a:sym typeface="Wingdings"/>
              </a:rPr>
              <a:t>crash,</a:t>
            </a:r>
            <a:r>
              <a:rPr lang="en-US" sz="2600" dirty="0" smtClean="0">
                <a:sym typeface="Wingdings"/>
              </a:rPr>
              <a:t> </a:t>
            </a:r>
            <a:r>
              <a:rPr lang="en-US" sz="2600" b="1" dirty="0" smtClean="0">
                <a:sym typeface="Wingdings"/>
              </a:rPr>
              <a:t>≥ 1 </a:t>
            </a:r>
            <a:r>
              <a:rPr lang="en-US" sz="2600" b="1" dirty="0" smtClean="0">
                <a:solidFill>
                  <a:srgbClr val="009900"/>
                </a:solidFill>
                <a:sym typeface="Wingdings"/>
              </a:rPr>
              <a:t>retains request in log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operation: Key points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161401" y="1813932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smtClean="0">
                <a:latin typeface="Arial" charset="0"/>
                <a:ea typeface="Arial" charset="0"/>
                <a:cs typeface="Arial" charset="0"/>
              </a:rPr>
              <a:t>Client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401" y="2408664"/>
            <a:ext cx="1833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A (Primary)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1401" y="3003396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1401" y="359812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C</a:t>
            </a:r>
          </a:p>
        </p:txBody>
      </p:sp>
      <p:cxnSp>
        <p:nvCxnSpPr>
          <p:cNvPr id="11" name="Straight Connector 10"/>
          <p:cNvCxnSpPr>
            <a:stCxn id="6" idx="3"/>
          </p:cNvCxnSpPr>
          <p:nvPr/>
        </p:nvCxnSpPr>
        <p:spPr>
          <a:xfrm flipV="1">
            <a:off x="1200468" y="2044764"/>
            <a:ext cx="7714932" cy="1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3"/>
          </p:cNvCxnSpPr>
          <p:nvPr/>
        </p:nvCxnSpPr>
        <p:spPr>
          <a:xfrm>
            <a:off x="1995365" y="2639497"/>
            <a:ext cx="6920035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8" idx="3"/>
          </p:cNvCxnSpPr>
          <p:nvPr/>
        </p:nvCxnSpPr>
        <p:spPr>
          <a:xfrm>
            <a:off x="568885" y="3234229"/>
            <a:ext cx="8346515" cy="1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3"/>
          </p:cNvCxnSpPr>
          <p:nvPr/>
        </p:nvCxnSpPr>
        <p:spPr>
          <a:xfrm>
            <a:off x="568885" y="3828961"/>
            <a:ext cx="8346515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810419" y="3859738"/>
            <a:ext cx="11049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Arial" charset="0"/>
                <a:ea typeface="Arial" charset="0"/>
                <a:cs typeface="Arial" charset="0"/>
              </a:rPr>
              <a:t>Time </a:t>
            </a:r>
            <a:r>
              <a:rPr lang="en-US" smtClean="0">
                <a:latin typeface="Arial" charset="0"/>
                <a:ea typeface="Arial" charset="0"/>
                <a:cs typeface="Arial" charset="0"/>
                <a:sym typeface="Wingdings"/>
              </a:rPr>
              <a:t></a:t>
            </a:r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289437" y="2039557"/>
            <a:ext cx="401444" cy="594733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891276" y="1554809"/>
            <a:ext cx="11977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Arial" charset="0"/>
                <a:ea typeface="Arial" charset="0"/>
                <a:cs typeface="Arial" charset="0"/>
              </a:rPr>
              <a:t>Request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3466019" y="1554809"/>
            <a:ext cx="1140057" cy="2275713"/>
            <a:chOff x="3466019" y="1554809"/>
            <a:chExt cx="1140057" cy="2275713"/>
          </a:xfrm>
        </p:grpSpPr>
        <p:cxnSp>
          <p:nvCxnSpPr>
            <p:cNvPr id="23" name="Straight Arrow Connector 22"/>
            <p:cNvCxnSpPr/>
            <p:nvPr/>
          </p:nvCxnSpPr>
          <p:spPr>
            <a:xfrm>
              <a:off x="3835326" y="2641059"/>
              <a:ext cx="401444" cy="594733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3835326" y="2634290"/>
              <a:ext cx="401444" cy="1196232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3466019" y="1554809"/>
              <a:ext cx="11400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latin typeface="Arial" charset="0"/>
                  <a:ea typeface="Arial" charset="0"/>
                  <a:cs typeface="Arial" charset="0"/>
                </a:rPr>
                <a:t>Prepare</a:t>
              </a: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4899477" y="1554809"/>
            <a:ext cx="1524776" cy="2265531"/>
            <a:chOff x="4899477" y="1554809"/>
            <a:chExt cx="1524776" cy="2265531"/>
          </a:xfrm>
        </p:grpSpPr>
        <p:cxnSp>
          <p:nvCxnSpPr>
            <p:cNvPr id="27" name="Straight Arrow Connector 26"/>
            <p:cNvCxnSpPr/>
            <p:nvPr/>
          </p:nvCxnSpPr>
          <p:spPr>
            <a:xfrm flipV="1">
              <a:off x="5723898" y="2630877"/>
              <a:ext cx="337954" cy="1189463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flipV="1">
              <a:off x="5636304" y="2630878"/>
              <a:ext cx="339142" cy="594731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4899477" y="1554809"/>
              <a:ext cx="15247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PrepareOK</a:t>
              </a: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7462937" y="1546535"/>
            <a:ext cx="883575" cy="1084342"/>
            <a:chOff x="6952400" y="1532996"/>
            <a:chExt cx="883575" cy="1084342"/>
          </a:xfrm>
        </p:grpSpPr>
        <p:sp>
          <p:nvSpPr>
            <p:cNvPr id="36" name="TextBox 35"/>
            <p:cNvSpPr txBox="1"/>
            <p:nvPr/>
          </p:nvSpPr>
          <p:spPr>
            <a:xfrm>
              <a:off x="6952400" y="1532996"/>
              <a:ext cx="8835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latin typeface="Arial" charset="0"/>
                  <a:ea typeface="Arial" charset="0"/>
                  <a:cs typeface="Arial" charset="0"/>
                </a:rPr>
                <a:t>Reply</a:t>
              </a: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flipV="1">
              <a:off x="7186032" y="2044764"/>
              <a:ext cx="416312" cy="572574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6570902" y="2120965"/>
            <a:ext cx="1069524" cy="617096"/>
            <a:chOff x="6570902" y="2120965"/>
            <a:chExt cx="1069524" cy="617096"/>
          </a:xfrm>
        </p:grpSpPr>
        <p:sp>
          <p:nvSpPr>
            <p:cNvPr id="37" name="TextBox 36"/>
            <p:cNvSpPr txBox="1"/>
            <p:nvPr/>
          </p:nvSpPr>
          <p:spPr>
            <a:xfrm>
              <a:off x="6570902" y="2120965"/>
              <a:ext cx="1069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smtClean="0">
                  <a:latin typeface="Arial" charset="0"/>
                  <a:ea typeface="Arial" charset="0"/>
                  <a:cs typeface="Arial" charset="0"/>
                </a:rPr>
                <a:t>Execute</a:t>
              </a:r>
            </a:p>
          </p:txBody>
        </p:sp>
        <p:sp>
          <p:nvSpPr>
            <p:cNvPr id="38" name="5-Point Star 37"/>
            <p:cNvSpPr/>
            <p:nvPr/>
          </p:nvSpPr>
          <p:spPr>
            <a:xfrm>
              <a:off x="6662708" y="2492734"/>
              <a:ext cx="245327" cy="245327"/>
            </a:xfrm>
            <a:prstGeom prst="star5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dirty="0" smtClean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30" name="Rectangle 29"/>
          <p:cNvSpPr/>
          <p:nvPr/>
        </p:nvSpPr>
        <p:spPr>
          <a:xfrm>
            <a:off x="7972514" y="773040"/>
            <a:ext cx="9428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latin typeface="+mj-lt"/>
              </a:rPr>
              <a:t> (</a:t>
            </a:r>
            <a:r>
              <a:rPr lang="en-US" i="1">
                <a:latin typeface="+mj-lt"/>
              </a:rPr>
              <a:t>f</a:t>
            </a:r>
            <a:r>
              <a:rPr lang="en-US">
                <a:latin typeface="+mj-lt"/>
              </a:rPr>
              <a:t> = 1)</a:t>
            </a:r>
          </a:p>
        </p:txBody>
      </p:sp>
    </p:spTree>
    <p:extLst>
      <p:ext uri="{BB962C8B-B14F-4D97-AF65-F5344CB8AC3E}">
        <p14:creationId xmlns:p14="http://schemas.microsoft.com/office/powerpoint/2010/main" val="566728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ontent Placeholder 42"/>
          <p:cNvSpPr>
            <a:spLocks noGrp="1"/>
          </p:cNvSpPr>
          <p:nvPr>
            <p:ph idx="1"/>
          </p:nvPr>
        </p:nvSpPr>
        <p:spPr>
          <a:xfrm>
            <a:off x="152400" y="4406454"/>
            <a:ext cx="8763000" cy="2070546"/>
          </a:xfrm>
        </p:spPr>
        <p:txBody>
          <a:bodyPr>
            <a:normAutofit/>
          </a:bodyPr>
          <a:lstStyle/>
          <a:p>
            <a:r>
              <a:rPr lang="en-US" sz="2600" spc="-150" dirty="0" smtClean="0">
                <a:sym typeface="Wingdings"/>
              </a:rPr>
              <a:t>Previous Request’s commit </a:t>
            </a:r>
            <a:r>
              <a:rPr lang="en-US" sz="2600" b="1" spc="-150" dirty="0" smtClean="0">
                <a:solidFill>
                  <a:srgbClr val="0070C0"/>
                </a:solidFill>
                <a:sym typeface="Wingdings"/>
              </a:rPr>
              <a:t>piggybacked</a:t>
            </a:r>
            <a:r>
              <a:rPr lang="en-US" sz="2600" spc="-150" dirty="0" smtClean="0">
                <a:solidFill>
                  <a:srgbClr val="0070C0"/>
                </a:solidFill>
                <a:sym typeface="Wingdings"/>
              </a:rPr>
              <a:t> </a:t>
            </a:r>
            <a:r>
              <a:rPr lang="en-US" sz="2600" spc="-150" dirty="0" smtClean="0">
                <a:sym typeface="Wingdings"/>
              </a:rPr>
              <a:t>on current </a:t>
            </a:r>
            <a:r>
              <a:rPr lang="en-US" sz="2600" b="1" spc="-150" dirty="0" smtClean="0">
                <a:sym typeface="Wingdings"/>
              </a:rPr>
              <a:t>Prepare</a:t>
            </a:r>
          </a:p>
          <a:p>
            <a:endParaRPr lang="en-US" sz="2600" b="1" dirty="0">
              <a:sym typeface="Wingdings"/>
            </a:endParaRPr>
          </a:p>
          <a:p>
            <a:r>
              <a:rPr lang="en-US" sz="2600" dirty="0" smtClean="0">
                <a:sym typeface="Wingdings"/>
              </a:rPr>
              <a:t>No client Request after a timeout period?</a:t>
            </a:r>
          </a:p>
          <a:p>
            <a:pPr lvl="1"/>
            <a:r>
              <a:rPr lang="en-US" sz="2600" dirty="0" smtClean="0">
                <a:sym typeface="Wingdings"/>
              </a:rPr>
              <a:t>Primary sends </a:t>
            </a:r>
            <a:r>
              <a:rPr lang="en-US" sz="2600" b="1" dirty="0" smtClean="0">
                <a:sym typeface="Wingdings"/>
              </a:rPr>
              <a:t>Commit</a:t>
            </a:r>
            <a:r>
              <a:rPr lang="en-US" sz="2600" dirty="0" smtClean="0">
                <a:sym typeface="Wingdings"/>
              </a:rPr>
              <a:t> message to all backups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Where’s the commit message?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161401" y="1813932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smtClean="0">
                <a:latin typeface="Arial" charset="0"/>
                <a:ea typeface="Arial" charset="0"/>
                <a:cs typeface="Arial" charset="0"/>
              </a:rPr>
              <a:t>Client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401" y="2408664"/>
            <a:ext cx="1833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A (Primary)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1401" y="3003396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1401" y="359812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C</a:t>
            </a:r>
          </a:p>
        </p:txBody>
      </p:sp>
      <p:cxnSp>
        <p:nvCxnSpPr>
          <p:cNvPr id="11" name="Straight Connector 10"/>
          <p:cNvCxnSpPr>
            <a:stCxn id="6" idx="3"/>
          </p:cNvCxnSpPr>
          <p:nvPr/>
        </p:nvCxnSpPr>
        <p:spPr>
          <a:xfrm flipV="1">
            <a:off x="1200468" y="2044764"/>
            <a:ext cx="7714932" cy="1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3"/>
          </p:cNvCxnSpPr>
          <p:nvPr/>
        </p:nvCxnSpPr>
        <p:spPr>
          <a:xfrm>
            <a:off x="1995365" y="2639497"/>
            <a:ext cx="6920035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8" idx="3"/>
          </p:cNvCxnSpPr>
          <p:nvPr/>
        </p:nvCxnSpPr>
        <p:spPr>
          <a:xfrm>
            <a:off x="568885" y="3234229"/>
            <a:ext cx="8346515" cy="1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3"/>
          </p:cNvCxnSpPr>
          <p:nvPr/>
        </p:nvCxnSpPr>
        <p:spPr>
          <a:xfrm>
            <a:off x="568885" y="3828961"/>
            <a:ext cx="8346515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810419" y="3859738"/>
            <a:ext cx="11049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Arial" charset="0"/>
                <a:ea typeface="Arial" charset="0"/>
                <a:cs typeface="Arial" charset="0"/>
              </a:rPr>
              <a:t>Time </a:t>
            </a:r>
            <a:r>
              <a:rPr lang="en-US" smtClean="0">
                <a:latin typeface="Arial" charset="0"/>
                <a:ea typeface="Arial" charset="0"/>
                <a:cs typeface="Arial" charset="0"/>
                <a:sym typeface="Wingdings"/>
              </a:rPr>
              <a:t></a:t>
            </a:r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289437" y="2039557"/>
            <a:ext cx="401444" cy="594733"/>
          </a:xfrm>
          <a:prstGeom prst="straightConnector1">
            <a:avLst/>
          </a:prstGeom>
          <a:ln w="57150"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891276" y="1554809"/>
            <a:ext cx="11977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Arial" charset="0"/>
                <a:ea typeface="Arial" charset="0"/>
                <a:cs typeface="Arial" charset="0"/>
              </a:rPr>
              <a:t>Request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3466019" y="1554809"/>
            <a:ext cx="1140057" cy="2275713"/>
            <a:chOff x="3466019" y="1554809"/>
            <a:chExt cx="1140057" cy="2275713"/>
          </a:xfrm>
        </p:grpSpPr>
        <p:cxnSp>
          <p:nvCxnSpPr>
            <p:cNvPr id="23" name="Straight Arrow Connector 22"/>
            <p:cNvCxnSpPr/>
            <p:nvPr/>
          </p:nvCxnSpPr>
          <p:spPr>
            <a:xfrm>
              <a:off x="3835326" y="2641059"/>
              <a:ext cx="401444" cy="594733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3835326" y="2634290"/>
              <a:ext cx="401444" cy="1196232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3466019" y="1554809"/>
              <a:ext cx="11400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latin typeface="Arial" charset="0"/>
                  <a:ea typeface="Arial" charset="0"/>
                  <a:cs typeface="Arial" charset="0"/>
                </a:rPr>
                <a:t>Prepare</a:t>
              </a: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4899477" y="1554809"/>
            <a:ext cx="1524776" cy="2265531"/>
            <a:chOff x="4899477" y="1554809"/>
            <a:chExt cx="1524776" cy="2265531"/>
          </a:xfrm>
        </p:grpSpPr>
        <p:cxnSp>
          <p:nvCxnSpPr>
            <p:cNvPr id="27" name="Straight Arrow Connector 26"/>
            <p:cNvCxnSpPr/>
            <p:nvPr/>
          </p:nvCxnSpPr>
          <p:spPr>
            <a:xfrm flipV="1">
              <a:off x="5723898" y="2630877"/>
              <a:ext cx="337954" cy="1189463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flipV="1">
              <a:off x="5636304" y="2630878"/>
              <a:ext cx="339142" cy="594731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4899477" y="1554809"/>
              <a:ext cx="15247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PrepareOK</a:t>
              </a: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7462937" y="1546535"/>
            <a:ext cx="883575" cy="1084342"/>
            <a:chOff x="6952400" y="1532996"/>
            <a:chExt cx="883575" cy="1084342"/>
          </a:xfrm>
        </p:grpSpPr>
        <p:sp>
          <p:nvSpPr>
            <p:cNvPr id="36" name="TextBox 35"/>
            <p:cNvSpPr txBox="1"/>
            <p:nvPr/>
          </p:nvSpPr>
          <p:spPr>
            <a:xfrm>
              <a:off x="6952400" y="1532996"/>
              <a:ext cx="8835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latin typeface="Arial" charset="0"/>
                  <a:ea typeface="Arial" charset="0"/>
                  <a:cs typeface="Arial" charset="0"/>
                </a:rPr>
                <a:t>Reply</a:t>
              </a: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flipV="1">
              <a:off x="7186032" y="2044764"/>
              <a:ext cx="416312" cy="572574"/>
            </a:xfrm>
            <a:prstGeom prst="straightConnector1">
              <a:avLst/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6570902" y="2120965"/>
            <a:ext cx="1069524" cy="617096"/>
            <a:chOff x="6570902" y="2120965"/>
            <a:chExt cx="1069524" cy="617096"/>
          </a:xfrm>
        </p:grpSpPr>
        <p:sp>
          <p:nvSpPr>
            <p:cNvPr id="37" name="TextBox 36"/>
            <p:cNvSpPr txBox="1"/>
            <p:nvPr/>
          </p:nvSpPr>
          <p:spPr>
            <a:xfrm>
              <a:off x="6570902" y="2120965"/>
              <a:ext cx="1069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smtClean="0">
                  <a:latin typeface="Arial" charset="0"/>
                  <a:ea typeface="Arial" charset="0"/>
                  <a:cs typeface="Arial" charset="0"/>
                </a:rPr>
                <a:t>Execute</a:t>
              </a:r>
            </a:p>
          </p:txBody>
        </p:sp>
        <p:sp>
          <p:nvSpPr>
            <p:cNvPr id="38" name="5-Point Star 37"/>
            <p:cNvSpPr/>
            <p:nvPr/>
          </p:nvSpPr>
          <p:spPr>
            <a:xfrm>
              <a:off x="6662708" y="2492734"/>
              <a:ext cx="245327" cy="245327"/>
            </a:xfrm>
            <a:prstGeom prst="star5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dirty="0" smtClean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30" name="Rectangle 29"/>
          <p:cNvSpPr/>
          <p:nvPr/>
        </p:nvSpPr>
        <p:spPr>
          <a:xfrm>
            <a:off x="7972514" y="773040"/>
            <a:ext cx="9428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latin typeface="+mj-lt"/>
              </a:rPr>
              <a:t> (</a:t>
            </a:r>
            <a:r>
              <a:rPr lang="en-US" i="1">
                <a:latin typeface="+mj-lt"/>
              </a:rPr>
              <a:t>f</a:t>
            </a:r>
            <a:r>
              <a:rPr lang="en-US">
                <a:latin typeface="+mj-lt"/>
              </a:rPr>
              <a:t> = 1)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883603" y="1965951"/>
            <a:ext cx="24272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+</a:t>
            </a:r>
            <a:r>
              <a:rPr lang="en-US" smtClean="0">
                <a:latin typeface="Arial" charset="0"/>
                <a:ea typeface="Arial" charset="0"/>
                <a:cs typeface="Arial" charset="0"/>
              </a:rPr>
              <a:t>Commit previous</a:t>
            </a:r>
          </a:p>
        </p:txBody>
      </p:sp>
    </p:spTree>
    <p:extLst>
      <p:ext uri="{BB962C8B-B14F-4D97-AF65-F5344CB8AC3E}">
        <p14:creationId xmlns:p14="http://schemas.microsoft.com/office/powerpoint/2010/main" val="1614562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28575">
          <a:solidFill>
            <a:schemeClr val="tx1"/>
          </a:solidFill>
          <a:prstDash val="solid"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dirty="0" smtClean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57150">
          <a:prstDash val="solid"/>
          <a:tailEnd type="triangl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42136</TotalTime>
  <Words>1858</Words>
  <Application>Microsoft Macintosh PowerPoint</Application>
  <PresentationFormat>On-screen Show (4:3)</PresentationFormat>
  <Paragraphs>553</Paragraphs>
  <Slides>43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0" baseType="lpstr">
      <vt:lpstr>Calibri</vt:lpstr>
      <vt:lpstr>Courier New</vt:lpstr>
      <vt:lpstr>ＭＳ Ｐゴシック</vt:lpstr>
      <vt:lpstr>Times New Roman</vt:lpstr>
      <vt:lpstr>Wingdings</vt:lpstr>
      <vt:lpstr>Arial</vt:lpstr>
      <vt:lpstr>1_Office Theme</vt:lpstr>
      <vt:lpstr>View Change Protocols and Reconfiguration</vt:lpstr>
      <vt:lpstr>Today</vt:lpstr>
      <vt:lpstr>Review: primary-backup replication</vt:lpstr>
      <vt:lpstr>From two to many</vt:lpstr>
      <vt:lpstr>Introduction to Viewstamped Replication</vt:lpstr>
      <vt:lpstr>Replica state</vt:lpstr>
      <vt:lpstr>Normal operation</vt:lpstr>
      <vt:lpstr>Normal operation: Key points</vt:lpstr>
      <vt:lpstr>Where’s the commit message?</vt:lpstr>
      <vt:lpstr>The need for a view change</vt:lpstr>
      <vt:lpstr>Today</vt:lpstr>
      <vt:lpstr>Views</vt:lpstr>
      <vt:lpstr>View change protocol</vt:lpstr>
      <vt:lpstr>Making the view change correct</vt:lpstr>
      <vt:lpstr>Replica state (for view change)</vt:lpstr>
      <vt:lpstr>View change protocol</vt:lpstr>
      <vt:lpstr>View change protocol: Correctness</vt:lpstr>
      <vt:lpstr>Principle: Quorums         (f = 1)</vt:lpstr>
      <vt:lpstr>Applying the quorum principle</vt:lpstr>
      <vt:lpstr>Applying the quorum principle</vt:lpstr>
      <vt:lpstr>Split Brain</vt:lpstr>
      <vt:lpstr>Today</vt:lpstr>
      <vt:lpstr>Would centralization simplify design?</vt:lpstr>
      <vt:lpstr>View Server protocol operation</vt:lpstr>
      <vt:lpstr>View Server: Split Brain</vt:lpstr>
      <vt:lpstr>One possibility: S2 in old view</vt:lpstr>
      <vt:lpstr>Also possible: S2 in new view</vt:lpstr>
      <vt:lpstr>Split Brain and view changes</vt:lpstr>
      <vt:lpstr>Today</vt:lpstr>
      <vt:lpstr>Failure detection</vt:lpstr>
      <vt:lpstr>Failure detection: Goals</vt:lpstr>
      <vt:lpstr>Centralized versus Gossip</vt:lpstr>
      <vt:lpstr>Today</vt:lpstr>
      <vt:lpstr>The need for reconfiguration</vt:lpstr>
      <vt:lpstr>Replica state (for reconfiguration)</vt:lpstr>
      <vt:lpstr>Reconfiguration (1)</vt:lpstr>
      <vt:lpstr>Reconfiguration (2)</vt:lpstr>
      <vt:lpstr>Reconfiguration (3)</vt:lpstr>
      <vt:lpstr>Reconfiguration in new group {A, B, D}</vt:lpstr>
      <vt:lpstr>Reconfiguration at replaced replicas {C}</vt:lpstr>
      <vt:lpstr>Shutting down old replicas</vt:lpstr>
      <vt:lpstr>Conclusion: What’s useful when</vt:lpstr>
      <vt:lpstr>PowerPoint Presentation</vt:lpstr>
    </vt:vector>
  </TitlesOfParts>
  <Company>Princeton University</Company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Kyle Jamieson</cp:lastModifiedBy>
  <cp:revision>2046</cp:revision>
  <cp:lastPrinted>2016-10-18T23:13:40Z</cp:lastPrinted>
  <dcterms:created xsi:type="dcterms:W3CDTF">2013-10-08T01:49:25Z</dcterms:created>
  <dcterms:modified xsi:type="dcterms:W3CDTF">2017-10-18T14:50:11Z</dcterms:modified>
</cp:coreProperties>
</file>