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3"/>
  </p:notesMasterIdLst>
  <p:handoutMasterIdLst>
    <p:handoutMasterId r:id="rId34"/>
  </p:handoutMasterIdLst>
  <p:sldIdLst>
    <p:sldId id="257" r:id="rId2"/>
    <p:sldId id="422" r:id="rId3"/>
    <p:sldId id="419" r:id="rId4"/>
    <p:sldId id="423" r:id="rId5"/>
    <p:sldId id="272" r:id="rId6"/>
    <p:sldId id="418" r:id="rId7"/>
    <p:sldId id="424" r:id="rId8"/>
    <p:sldId id="425" r:id="rId9"/>
    <p:sldId id="426" r:id="rId10"/>
    <p:sldId id="430" r:id="rId11"/>
    <p:sldId id="431" r:id="rId12"/>
    <p:sldId id="435" r:id="rId13"/>
    <p:sldId id="438" r:id="rId14"/>
    <p:sldId id="439" r:id="rId15"/>
    <p:sldId id="436" r:id="rId16"/>
    <p:sldId id="395" r:id="rId17"/>
    <p:sldId id="396" r:id="rId18"/>
    <p:sldId id="397" r:id="rId19"/>
    <p:sldId id="432" r:id="rId20"/>
    <p:sldId id="398" r:id="rId21"/>
    <p:sldId id="399" r:id="rId22"/>
    <p:sldId id="400" r:id="rId23"/>
    <p:sldId id="401" r:id="rId24"/>
    <p:sldId id="417" r:id="rId25"/>
    <p:sldId id="403" r:id="rId26"/>
    <p:sldId id="440" r:id="rId27"/>
    <p:sldId id="405" r:id="rId28"/>
    <p:sldId id="406" r:id="rId29"/>
    <p:sldId id="407" r:id="rId30"/>
    <p:sldId id="413" r:id="rId31"/>
    <p:sldId id="437" r:id="rId32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4" autoAdjust="0"/>
    <p:restoredTop sz="57610" autoAdjust="0"/>
  </p:normalViewPr>
  <p:slideViewPr>
    <p:cSldViewPr snapToGrid="0">
      <p:cViewPr>
        <p:scale>
          <a:sx n="61" d="100"/>
          <a:sy n="61" d="100"/>
        </p:scale>
        <p:origin x="1280" y="16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Arial Regular" charset="0"/>
              </a:rPr>
              <a:pPr>
                <a:defRPr/>
              </a:pPr>
              <a:t>‹#›</a:t>
            </a:fld>
            <a:endParaRPr lang="en-US" b="0" dirty="0"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Ambitious system from VMware – want to give an entire Virtual Machine the benefits of primary-backup replication.</a:t>
            </a:r>
          </a:p>
          <a:p>
            <a:endParaRPr lang="en-US" sz="1600" dirty="0" smtClean="0"/>
          </a:p>
          <a:p>
            <a:r>
              <a:rPr lang="en-US" sz="1600" dirty="0" smtClean="0"/>
              <a:t>&gt;&gt;&gt; Actually run a virtual machine on top of primary-backup replication!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47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The backup executes identically to the primary</a:t>
            </a:r>
            <a:r>
              <a:rPr lang="en-US" sz="1600" b="1" baseline="0" dirty="0" smtClean="0"/>
              <a:t>, except with a small time lag.</a:t>
            </a:r>
          </a:p>
          <a:p>
            <a:endParaRPr lang="en-US" sz="1600" b="1" baseline="0" dirty="0" smtClean="0"/>
          </a:p>
          <a:p>
            <a:r>
              <a:rPr lang="en-US" sz="1600" b="0" baseline="0" dirty="0" smtClean="0"/>
              <a:t>&gt;&gt;&gt; Wrinkle: Disk not replicated, instead shared</a:t>
            </a:r>
            <a:endParaRPr lang="en-US" sz="16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92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 replicate</a:t>
            </a:r>
            <a:r>
              <a:rPr lang="en-US" b="1" baseline="0" dirty="0" smtClean="0"/>
              <a:t> the VM they need to look at the VM as a black box.</a:t>
            </a:r>
          </a:p>
          <a:p>
            <a:endParaRPr lang="en-US" dirty="0" smtClean="0"/>
          </a:p>
          <a:p>
            <a:r>
              <a:rPr lang="en-US" dirty="0" smtClean="0"/>
              <a:t>VM inputs: everything that flows into the VM.</a:t>
            </a:r>
          </a:p>
          <a:p>
            <a:r>
              <a:rPr lang="en-US" dirty="0" smtClean="0"/>
              <a:t>VM</a:t>
            </a:r>
            <a:r>
              <a:rPr lang="en-US" baseline="0" dirty="0" smtClean="0"/>
              <a:t> outputs: everything that flows out of the VM.</a:t>
            </a:r>
          </a:p>
          <a:p>
            <a:endParaRPr lang="en-US" baseline="0" dirty="0" smtClean="0"/>
          </a:p>
          <a:p>
            <a:r>
              <a:rPr lang="en-US" b="0" baseline="0" dirty="0" smtClean="0"/>
              <a:t>&gt;&gt;&gt; Disk writes are considered an output because they go to the shared disk attached to both VMs.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3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The backup executes identically to the primary</a:t>
            </a:r>
            <a:r>
              <a:rPr lang="en-US" sz="1600" b="1" baseline="0" dirty="0" smtClean="0"/>
              <a:t>, except with a small time lag.</a:t>
            </a:r>
          </a:p>
          <a:p>
            <a:endParaRPr lang="en-US" sz="1600" b="1" baseline="0" dirty="0" smtClean="0"/>
          </a:p>
          <a:p>
            <a:r>
              <a:rPr lang="en-US" sz="1600" b="0" baseline="0" dirty="0" smtClean="0"/>
              <a:t>&gt;&gt;&gt; Wrinkle: Disk not replicated, instead shared</a:t>
            </a:r>
            <a:endParaRPr lang="en-US" sz="16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29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(Outline slide)  So we have a general ide</a:t>
            </a:r>
            <a:r>
              <a:rPr lang="en-US" b="1" baseline="0" dirty="0" smtClean="0"/>
              <a:t>a of how this works from the basic primary-backup design, but </a:t>
            </a:r>
            <a:r>
              <a:rPr lang="en-US" b="1" dirty="0" smtClean="0"/>
              <a:t>here are the subtle points that the VM-FT paper addresses.</a:t>
            </a:r>
          </a:p>
          <a:p>
            <a:endParaRPr lang="en-US" b="1" dirty="0" smtClean="0"/>
          </a:p>
          <a:p>
            <a:pPr marL="228600" indent="-228600">
              <a:buAutoNum type="arabicPeriod"/>
            </a:pPr>
            <a:r>
              <a:rPr lang="en-US" b="1" dirty="0" smtClean="0"/>
              <a:t>(Exact</a:t>
            </a:r>
            <a:r>
              <a:rPr lang="en-US" b="1" baseline="0" dirty="0" smtClean="0"/>
              <a:t> replica:) </a:t>
            </a:r>
            <a:r>
              <a:rPr lang="en-US" b="1" dirty="0" smtClean="0"/>
              <a:t>How to cope with non-determinism</a:t>
            </a:r>
          </a:p>
          <a:p>
            <a:pPr marL="228600" indent="-228600">
              <a:buAutoNum type="arabicPeriod"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56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Want to model VM as a deterministic state machine,</a:t>
            </a:r>
            <a:r>
              <a:rPr lang="en-US" sz="1200" b="1" baseline="0" dirty="0" smtClean="0"/>
              <a:t> </a:t>
            </a:r>
            <a:r>
              <a:rPr lang="en-US" b="1" dirty="0" smtClean="0"/>
              <a:t>so to do that we have to convert non-deterministic</a:t>
            </a:r>
            <a:r>
              <a:rPr lang="en-US" b="1" baseline="0" dirty="0" smtClean="0"/>
              <a:t> operations to deterministic operations so that state machine replication holds.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Inputs: packet</a:t>
            </a:r>
            <a:r>
              <a:rPr lang="en-US" baseline="0" dirty="0" smtClean="0"/>
              <a:t> with arbitrary data may arrive; arbitrary keystroke may arrive.</a:t>
            </a:r>
          </a:p>
          <a:p>
            <a:endParaRPr lang="en-US" dirty="0" smtClean="0"/>
          </a:p>
          <a:p>
            <a:r>
              <a:rPr lang="en-US" dirty="0" smtClean="0"/>
              <a:t>SEGUE: So once</a:t>
            </a:r>
            <a:r>
              <a:rPr lang="en-US" baseline="0" dirty="0" smtClean="0"/>
              <a:t> the primary has logged both causes of non-determinism, the backup can use this information.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96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Needs to know when the next input event occurs, so backup lags behind primary by one input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6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now we are</a:t>
            </a:r>
            <a:r>
              <a:rPr lang="en-US" b="1" baseline="0" dirty="0" smtClean="0"/>
              <a:t> reasoning about the output events that the system generates, in particular when the primary fails.  And their solution to this problem is called the fault tolerant (FT) protocol.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70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&gt;&gt;&gt;</a:t>
            </a:r>
            <a:r>
              <a:rPr lang="en-US" b="1" baseline="0" dirty="0" smtClean="0"/>
              <a:t> </a:t>
            </a:r>
            <a:r>
              <a:rPr lang="en-US" b="1" dirty="0" smtClean="0"/>
              <a:t>Want to avoid contradictions</a:t>
            </a:r>
            <a:r>
              <a:rPr lang="en-US" b="1" baseline="0" dirty="0" smtClean="0"/>
              <a:t> between the primary and backup when it fails over.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SEGUE: Let’s see how inconsistencies can happen.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37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Suppose</a:t>
            </a:r>
            <a:r>
              <a:rPr lang="en-US" b="1" baseline="0" dirty="0" smtClean="0"/>
              <a:t> primary fails just after an output event.  </a:t>
            </a:r>
            <a:r>
              <a:rPr lang="en-US" b="1" dirty="0" smtClean="0"/>
              <a:t>Of </a:t>
            </a:r>
            <a:r>
              <a:rPr lang="en-US" b="1" baseline="0" dirty="0" smtClean="0"/>
              <a:t>“in flight” events, backup doesn’t know whether they came before/after output event</a:t>
            </a:r>
            <a:r>
              <a:rPr lang="en-US" b="1" baseline="0" dirty="0" smtClean="0"/>
              <a:t>.</a:t>
            </a:r>
          </a:p>
          <a:p>
            <a:endParaRPr lang="en-US" b="1" baseline="0" dirty="0" smtClean="0"/>
          </a:p>
          <a:p>
            <a:r>
              <a:rPr lang="en-US" baseline="0" dirty="0" smtClean="0"/>
              <a:t>Red event may have influenced </a:t>
            </a:r>
            <a:r>
              <a:rPr lang="en-US" b="1" baseline="0" dirty="0" smtClean="0"/>
              <a:t>value</a:t>
            </a:r>
            <a:r>
              <a:rPr lang="en-US" baseline="0" dirty="0" smtClean="0"/>
              <a:t> of output, backup doesn’t know where in its execution stream to place it: before or after the output.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Primary also doesn’t know what the value of the output event was, so can’t fix it that way.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Subtle: Arbitrarily many events may have happened at primary unbeknownst to backup, can’t speculate!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3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SEGUE: Don't want clients to have to resubmit their jobs.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8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no other events in the backup’s log so it can reach the same state</a:t>
            </a:r>
            <a:r>
              <a:rPr lang="en-US" baseline="0" dirty="0" smtClean="0"/>
              <a:t> as the primary was when it made the output.</a:t>
            </a:r>
          </a:p>
          <a:p>
            <a:r>
              <a:rPr lang="en-US" baseline="0" dirty="0" smtClean="0"/>
              <a:t>Might output twice but that is okay – duplicate network packet or duplicate write to </a:t>
            </a:r>
            <a:r>
              <a:rPr lang="en-US" baseline="0" smtClean="0"/>
              <a:t>disk</a:t>
            </a:r>
            <a:r>
              <a:rPr lang="en-US" baseline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23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no other events in the backup’s log so it can reach the same state</a:t>
            </a:r>
            <a:r>
              <a:rPr lang="en-US" baseline="0" dirty="0" smtClean="0"/>
              <a:t> as the primary was when it made the output.</a:t>
            </a:r>
          </a:p>
          <a:p>
            <a:r>
              <a:rPr lang="en-US" baseline="0" dirty="0" smtClean="0"/>
              <a:t>Might output twice but that is okay – duplicate network packet or duplicate write to disk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77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avoiding</a:t>
            </a:r>
            <a:r>
              <a:rPr lang="en-US" baseline="0" dirty="0" smtClean="0"/>
              <a:t> split brain gets difficult when the logging channel breaks.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3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avoids split-brain.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55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5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37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75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01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10/15/17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10/15/17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10/15/17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10/15/17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10/15/17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344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10/15/17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10/15/17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10/15/17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dl.acm.org/ft_gateway.cfm?id=1899932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hyperlink" Target="https://www.cs.cornell.edu/fbs/publications/SMSurvey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Replication State Machines via Primary-Backup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COS 418: </a:t>
            </a:r>
            <a:r>
              <a:rPr lang="en-US" i="1" dirty="0" smtClean="0"/>
              <a:t>Distributed Systems</a:t>
            </a:r>
          </a:p>
          <a:p>
            <a:r>
              <a:rPr lang="en-US" dirty="0" smtClean="0"/>
              <a:t>Lecture </a:t>
            </a:r>
            <a:r>
              <a:rPr lang="en-US" dirty="0" smtClean="0"/>
              <a:t>10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Michael Freedman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Why does this </a:t>
            </a:r>
            <a:r>
              <a:rPr lang="en-US" dirty="0" smtClean="0"/>
              <a:t>work?</a:t>
            </a:r>
            <a:br>
              <a:rPr lang="en-US" dirty="0" smtClean="0"/>
            </a:br>
            <a:r>
              <a:rPr lang="en-US" dirty="0" smtClean="0"/>
              <a:t>Synchronous </a:t>
            </a:r>
            <a:r>
              <a:rPr lang="en-US" dirty="0"/>
              <a:t>Replication</a:t>
            </a:r>
            <a:endParaRPr lang="en-US" dirty="0"/>
          </a:p>
        </p:txBody>
      </p:sp>
      <p:sp>
        <p:nvSpPr>
          <p:cNvPr id="196" name="Rounded Rectangle 195"/>
          <p:cNvSpPr/>
          <p:nvPr/>
        </p:nvSpPr>
        <p:spPr>
          <a:xfrm>
            <a:off x="2989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3294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Arial" charset="0"/>
                </a:rPr>
                <a:t>add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 smtClean="0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 smtClean="0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 smtClean="0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38929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Log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99" name="Group 198"/>
          <p:cNvGrpSpPr/>
          <p:nvPr/>
        </p:nvGrpSpPr>
        <p:grpSpPr>
          <a:xfrm>
            <a:off x="4388441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3358002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3271917" y="2742594"/>
            <a:ext cx="70371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Logging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4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Module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43612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Machine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1" name="Rounded Rectangle 220"/>
          <p:cNvSpPr/>
          <p:nvPr/>
        </p:nvSpPr>
        <p:spPr>
          <a:xfrm>
            <a:off x="5428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5732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Arial" charset="0"/>
                </a:rPr>
                <a:t>add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 smtClean="0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 smtClean="0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 smtClean="0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63313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Log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6826841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5796402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5710319" y="2742594"/>
            <a:ext cx="7037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Module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67996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Machine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6001847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Primary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7841868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6037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3845955" y="28582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3628979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4712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60609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7149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6224945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0986" y="2333519"/>
            <a:ext cx="413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40294" y="337413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Servers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538171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Backup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" name="Content Placeholder 1"/>
          <p:cNvSpPr txBox="1">
            <a:spLocks/>
          </p:cNvSpPr>
          <p:nvPr/>
        </p:nvSpPr>
        <p:spPr bwMode="auto">
          <a:xfrm>
            <a:off x="856074" y="5508396"/>
            <a:ext cx="7653343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smtClean="0"/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0" smtClean="0"/>
              <a:t>All servers execute same commands in same order</a:t>
            </a:r>
            <a:endParaRPr lang="en-US" sz="2400" b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2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5" grpId="0" animBg="1"/>
      <p:bldP spid="278" grpId="0" animBg="1"/>
      <p:bldP spid="2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074" y="5508396"/>
            <a:ext cx="7653343" cy="1050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Replicated log =&gt; replicated state </a:t>
            </a:r>
            <a:r>
              <a:rPr lang="en-US" dirty="0"/>
              <a:t>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 servers execute same commands in same </a:t>
            </a:r>
            <a:r>
              <a:rPr lang="en-US" sz="2400" dirty="0" smtClean="0"/>
              <a:t>order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Why does this work?</a:t>
            </a:r>
            <a:br>
              <a:rPr lang="en-US" dirty="0"/>
            </a:br>
            <a:r>
              <a:rPr lang="en-US" dirty="0"/>
              <a:t>Synchronous Replication</a:t>
            </a:r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551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856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Arial" charset="0"/>
                </a:rPr>
                <a:t>add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 smtClean="0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 smtClean="0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 smtClean="0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4545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Log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1950041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919602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833519" y="2742594"/>
            <a:ext cx="7037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Module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228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Machine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2989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3294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Arial" charset="0"/>
                </a:rPr>
                <a:t>add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 smtClean="0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 smtClean="0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 smtClean="0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38929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Log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99" name="Group 198"/>
          <p:cNvGrpSpPr/>
          <p:nvPr/>
        </p:nvGrpSpPr>
        <p:grpSpPr>
          <a:xfrm>
            <a:off x="4388441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3358002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3271917" y="2742594"/>
            <a:ext cx="70371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Logging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4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Module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43612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Machine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1" name="Rounded Rectangle 220"/>
          <p:cNvSpPr/>
          <p:nvPr/>
        </p:nvSpPr>
        <p:spPr>
          <a:xfrm>
            <a:off x="5428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5732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Arial" charset="0"/>
                </a:rPr>
                <a:t>add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 smtClean="0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 smtClean="0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 smtClean="0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63313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Log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6826841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5796402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5710319" y="2742594"/>
            <a:ext cx="7037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Module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67996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Machine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6001847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Primary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7841868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6037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3845955" y="28582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3"/>
          <p:cNvSpPr/>
          <p:nvPr/>
        </p:nvSpPr>
        <p:spPr>
          <a:xfrm>
            <a:off x="1389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3628979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4712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60609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11841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7149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2272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6224945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0986" y="2333519"/>
            <a:ext cx="413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40294" y="337413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Servers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538171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Backup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267269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Backup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0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4" grpId="0" animBg="1"/>
      <p:bldP spid="275" grpId="0" animBg="1"/>
      <p:bldP spid="278" grpId="0" animBg="1"/>
      <p:bldP spid="279" grpId="0" animBg="1"/>
      <p:bldP spid="2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dirty="0" smtClean="0"/>
              <a:t>Operations are deterministic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400" dirty="0" smtClean="0"/>
              <a:t>No </a:t>
            </a:r>
            <a:r>
              <a:rPr lang="en-US" sz="2400" dirty="0"/>
              <a:t>events with ordering based on local </a:t>
            </a:r>
            <a:r>
              <a:rPr lang="en-US" sz="2400" dirty="0" smtClean="0"/>
              <a:t>clock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sz="2400" dirty="0" smtClean="0"/>
              <a:t>Convert timer, network, user into logged events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Nothing using random </a:t>
            </a:r>
            <a:r>
              <a:rPr lang="en-US" sz="2400" dirty="0" smtClean="0"/>
              <a:t>inputs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Execution order of ops is </a:t>
            </a:r>
            <a:r>
              <a:rPr lang="en-US" sz="2800" dirty="0" smtClean="0"/>
              <a:t>identical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Most RSMs are single </a:t>
            </a:r>
            <a:r>
              <a:rPr lang="en-US" sz="2400" dirty="0" smtClean="0"/>
              <a:t>threaded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determinism?  Make it so!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Make random() deterministic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563967"/>
            <a:ext cx="8369300" cy="2006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50000"/>
                <a:alpha val="50000"/>
              </a:schemeClr>
            </a:glow>
          </a:effectLst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9" name="Group 8"/>
          <p:cNvGrpSpPr/>
          <p:nvPr/>
        </p:nvGrpSpPr>
        <p:grpSpPr>
          <a:xfrm>
            <a:off x="349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9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Make random() deterministic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49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 smtClean="0"/>
              <a:t>Primary: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 smtClean="0"/>
              <a:t>Initiates PRNG with OS-supplied randomness, gets initial seed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 smtClean="0"/>
              <a:t>Sends initial seed to to backup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 smtClean="0"/>
              <a:t>Backup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 smtClean="0"/>
              <a:t>Initiates PRNG with seed from primary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6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01012"/>
            <a:ext cx="8763000" cy="466530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spc="-100" dirty="0"/>
              <a:t>Case </a:t>
            </a:r>
            <a:r>
              <a:rPr lang="en-US" sz="3200" b="1" spc="-100" dirty="0" smtClean="0"/>
              <a:t>study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b="1" spc="-1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spc="-100" dirty="0" smtClean="0"/>
              <a:t>The design of a practical system for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spc="-100" dirty="0" smtClean="0"/>
              <a:t>fault-tolerant virtual machines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200" spc="-1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spc="-100" dirty="0" smtClean="0"/>
              <a:t>D. Scales, M. Nelson, G. </a:t>
            </a:r>
            <a:r>
              <a:rPr lang="en-US" sz="2400" spc="-100" dirty="0" err="1" smtClean="0"/>
              <a:t>Venkitachalam</a:t>
            </a:r>
            <a:r>
              <a:rPr lang="en-US" sz="2400" spc="-100" dirty="0" smtClean="0"/>
              <a:t>, VMWare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smtClean="0"/>
              <a:t>SIGOPS </a:t>
            </a:r>
            <a:r>
              <a:rPr lang="en-US" sz="2400" u="sng" dirty="0"/>
              <a:t>Operating Systems Review</a:t>
            </a:r>
            <a:r>
              <a:rPr lang="en-US" sz="2400" dirty="0"/>
              <a:t> 44(4), Dec. </a:t>
            </a:r>
            <a:r>
              <a:rPr lang="en-US" sz="2400" dirty="0" smtClean="0"/>
              <a:t>2010 (</a:t>
            </a:r>
            <a:r>
              <a:rPr lang="en-US" sz="2400" dirty="0" smtClean="0">
                <a:hlinkClick r:id="rId2"/>
              </a:rPr>
              <a:t>pdf</a:t>
            </a:r>
            <a:r>
              <a:rPr lang="en-US" sz="2400" dirty="0" smtClean="0"/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9126" y="1940767"/>
            <a:ext cx="8206273" cy="453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Goals:</a:t>
            </a:r>
          </a:p>
          <a:p>
            <a:pPr marL="571500" indent="-514350">
              <a:buFont typeface="+mj-lt"/>
              <a:buAutoNum type="arabicPeriod"/>
            </a:pPr>
            <a:endParaRPr lang="en-US" sz="2800" dirty="0" smtClean="0"/>
          </a:p>
          <a:p>
            <a:pPr marL="571500" indent="-514350">
              <a:buFont typeface="+mj-lt"/>
              <a:buAutoNum type="arabicPeriod"/>
            </a:pPr>
            <a:r>
              <a:rPr lang="en-US" sz="2800" dirty="0" smtClean="0"/>
              <a:t>Replication of the </a:t>
            </a:r>
            <a:r>
              <a:rPr lang="en-US" sz="2800" b="1" dirty="0" smtClean="0"/>
              <a:t>whole virtual machine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 smtClean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 smtClean="0"/>
              <a:t>Completely transparent </a:t>
            </a:r>
            <a:r>
              <a:rPr lang="en-US" sz="2800" dirty="0" smtClean="0"/>
              <a:t>to apps and clients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 smtClean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 smtClean="0"/>
              <a:t>High availability </a:t>
            </a:r>
            <a:r>
              <a:rPr lang="en-US" sz="2800" dirty="0" smtClean="0"/>
              <a:t>for any existing software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VMware vSphere Fault Tolerance (VM-FT)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05813" y="1467523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155424" y="2407298"/>
            <a:ext cx="5893038" cy="39404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dirty="0" smtClean="0"/>
              <a:t>Two virtual machines </a:t>
            </a:r>
            <a:r>
              <a:rPr lang="en-US" sz="2800" dirty="0"/>
              <a:t>(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primary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backup</a:t>
            </a:r>
            <a:r>
              <a:rPr lang="en-US" sz="2800" dirty="0" smtClean="0"/>
              <a:t>) on different bare </a:t>
            </a:r>
            <a:r>
              <a:rPr lang="en-US" sz="2800" dirty="0" smtClean="0"/>
              <a:t>metal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b="1" i="1" spc="-150" dirty="0" smtClean="0">
                <a:solidFill>
                  <a:schemeClr val="accent6">
                    <a:lumMod val="75000"/>
                  </a:schemeClr>
                </a:solidFill>
              </a:rPr>
              <a:t>Logging </a:t>
            </a:r>
            <a:r>
              <a:rPr lang="en-US" sz="2800" b="1" i="1" spc="-150" dirty="0" smtClean="0">
                <a:solidFill>
                  <a:schemeClr val="accent6">
                    <a:lumMod val="75000"/>
                  </a:schemeClr>
                </a:solidFill>
              </a:rPr>
              <a:t>channel </a:t>
            </a:r>
            <a:r>
              <a:rPr lang="en-US" sz="2800" b="1" i="1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spc="-150" dirty="0" smtClean="0"/>
              <a:t>runs </a:t>
            </a:r>
            <a:r>
              <a:rPr lang="en-US" sz="2800" spc="-150" dirty="0" smtClean="0"/>
              <a:t>over </a:t>
            </a:r>
            <a:r>
              <a:rPr lang="en-US" sz="2800" spc="-150" dirty="0" smtClean="0"/>
              <a:t>network</a:t>
            </a:r>
            <a:endParaRPr lang="en-US" sz="2800" spc="-150" dirty="0"/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b="1" i="1" spc="-100" dirty="0" smtClean="0">
                <a:solidFill>
                  <a:schemeClr val="accent6">
                    <a:lumMod val="75000"/>
                  </a:schemeClr>
                </a:solidFill>
              </a:rPr>
              <a:t>Shared disk </a:t>
            </a:r>
            <a:r>
              <a:rPr lang="en-US" sz="2800" b="1" i="1" spc="-1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spc="-100" dirty="0" smtClean="0"/>
              <a:t>via </a:t>
            </a:r>
            <a:r>
              <a:rPr lang="en-US" sz="2800" spc="-100" dirty="0" smtClean="0"/>
              <a:t>fiber channel</a:t>
            </a:r>
            <a:endParaRPr lang="en-US" sz="2800" spc="-150" dirty="0"/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1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14670" y="1574378"/>
            <a:ext cx="5595257" cy="508518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 smtClean="0"/>
              <a:t>VM inputs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Incoming network packets</a:t>
            </a:r>
            <a:endParaRPr lang="en-US" sz="28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Disk reads</a:t>
            </a:r>
            <a:endParaRPr lang="en-US" sz="28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Keyboard and mouse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Clock timer interrupt </a:t>
            </a:r>
            <a:r>
              <a:rPr lang="en-US" sz="2800" dirty="0" smtClean="0"/>
              <a:t>events</a:t>
            </a:r>
            <a:endParaRPr lang="en-US" sz="2800" dirty="0" smtClean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 smtClean="0"/>
              <a:t>VM outputs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Outgoing network packets</a:t>
            </a:r>
            <a:endParaRPr lang="en-US" sz="28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Disk writes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/>
              <a:t>Virtual Machine I/O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11538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05813" y="1467523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155424" y="2407298"/>
            <a:ext cx="5893038" cy="3940482"/>
          </a:xfrm>
        </p:spPr>
        <p:txBody>
          <a:bodyPr>
            <a:normAutofit/>
          </a:bodyPr>
          <a:lstStyle/>
          <a:p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Primary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sends </a:t>
            </a:r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en-US" sz="2800" spc="-100" dirty="0" smtClean="0">
                <a:latin typeface="Arial" charset="0"/>
                <a:ea typeface="Arial" charset="0"/>
                <a:cs typeface="Arial" charset="0"/>
              </a:rPr>
              <a:t>backup</a:t>
            </a:r>
            <a:endParaRPr lang="en-US" sz="2800" spc="-1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spc="-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Backup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outputs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spc="-100" dirty="0" smtClean="0">
                <a:latin typeface="Arial" charset="0"/>
                <a:ea typeface="Arial" charset="0"/>
                <a:cs typeface="Arial" charset="0"/>
              </a:rPr>
              <a:t>dropped</a:t>
            </a:r>
            <a:endParaRPr lang="en-US" sz="2800" spc="-1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spc="-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spc="-100" dirty="0"/>
              <a:t>Primary-backup </a:t>
            </a:r>
            <a:r>
              <a:rPr lang="en-US" sz="2800" b="1" spc="-100" dirty="0"/>
              <a:t>heartbeats </a:t>
            </a:r>
          </a:p>
          <a:p>
            <a:pPr lvl="1"/>
            <a:r>
              <a:rPr lang="en-US" sz="2800" spc="-100" dirty="0"/>
              <a:t>If primary fails, backup takes over</a:t>
            </a:r>
          </a:p>
          <a:p>
            <a:endParaRPr lang="en-US" sz="2800" spc="-100" dirty="0"/>
          </a:p>
          <a:p>
            <a:endParaRPr lang="en-US" sz="2800" spc="-100" dirty="0"/>
          </a:p>
        </p:txBody>
      </p:sp>
    </p:spTree>
    <p:extLst>
      <p:ext uri="{BB962C8B-B14F-4D97-AF65-F5344CB8AC3E}">
        <p14:creationId xmlns:p14="http://schemas.microsoft.com/office/powerpoint/2010/main" val="14965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Eventual consistency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Multi-master:  Any node can accept operation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Asynchronously, nodes synchronize state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Eventual consistency inappropriate for many applications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Imagine NFS file system as eventually consistent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NFS clients can read/write to different masters, see different versions of files</a:t>
            </a:r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Stronger consistency makes applications easier to write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(More on downsides later)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eventual to strong consistency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4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448869" cy="474150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Making the backup an exact replica of primary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Making the system behave like a single server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VM-FT: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458200" cy="5262466"/>
          </a:xfrm>
        </p:spPr>
        <p:txBody>
          <a:bodyPr lIns="36576"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b="1" spc="-100" dirty="0" smtClean="0"/>
              <a:t>Step 1: </a:t>
            </a:r>
            <a:r>
              <a:rPr lang="en-US" sz="2800" spc="-100" dirty="0" smtClean="0"/>
              <a:t>Hypervisor at </a:t>
            </a:r>
            <a:r>
              <a:rPr lang="en-US" sz="2800" spc="-100" dirty="0" smtClean="0"/>
              <a:t>primary </a:t>
            </a:r>
            <a:r>
              <a:rPr lang="en-US" sz="2800" spc="-100" dirty="0" smtClean="0"/>
              <a:t>logs </a:t>
            </a:r>
            <a:r>
              <a:rPr lang="en-US" sz="2800" spc="-100" dirty="0" smtClean="0"/>
              <a:t>the causes </a:t>
            </a:r>
            <a:r>
              <a:rPr lang="en-US" sz="2800" spc="-100" dirty="0" smtClean="0"/>
              <a:t>of </a:t>
            </a:r>
            <a:r>
              <a:rPr lang="en-US" sz="2800" spc="-100" dirty="0" smtClean="0"/>
              <a:t>    non-determinism</a:t>
            </a:r>
            <a:endParaRPr lang="en-US" sz="2800" spc="-100" dirty="0"/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2800" dirty="0" smtClean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2800" dirty="0" smtClean="0"/>
              <a:t>Log results of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input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events</a:t>
            </a:r>
          </a:p>
          <a:p>
            <a:pPr marL="1257300" lvl="2" indent="-457200">
              <a:lnSpc>
                <a:spcPct val="100000"/>
              </a:lnSpc>
              <a:spcBef>
                <a:spcPts val="800"/>
              </a:spcBef>
            </a:pPr>
            <a:r>
              <a:rPr lang="en-US" dirty="0" smtClean="0"/>
              <a:t>Including current program counter value for each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endParaRPr lang="en-US" sz="2800" dirty="0" smtClean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2"/>
            </a:pPr>
            <a:r>
              <a:rPr lang="en-US" sz="2800" dirty="0" smtClean="0"/>
              <a:t>Log results of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non-deterministic instructions </a:t>
            </a:r>
          </a:p>
          <a:p>
            <a:pPr lvl="2">
              <a:lnSpc>
                <a:spcPct val="100000"/>
              </a:lnSpc>
              <a:spcBef>
                <a:spcPts val="800"/>
              </a:spcBef>
            </a:pPr>
            <a:r>
              <a:rPr lang="en-US" i="1" dirty="0" smtClean="0"/>
              <a:t>e.g.</a:t>
            </a:r>
            <a:r>
              <a:rPr lang="en-US" dirty="0" smtClean="0"/>
              <a:t> log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result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of timestamp counter read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Log-based VM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7623544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spc="-100" dirty="0" smtClean="0"/>
              <a:t>Step 2: </a:t>
            </a:r>
            <a:r>
              <a:rPr lang="en-US" sz="2800" spc="-100" dirty="0" smtClean="0"/>
              <a:t>Primary </a:t>
            </a:r>
            <a:r>
              <a:rPr lang="en-US" sz="2800" spc="-100" dirty="0"/>
              <a:t>h</a:t>
            </a:r>
            <a:r>
              <a:rPr lang="en-US" sz="2800" spc="-100" dirty="0" smtClean="0"/>
              <a:t>ypervisor sends log entries </a:t>
            </a:r>
            <a:r>
              <a:rPr lang="en-US" sz="2800" spc="-100" smtClean="0"/>
              <a:t>to </a:t>
            </a:r>
            <a:r>
              <a:rPr lang="en-US" sz="2800" spc="-100" smtClean="0"/>
              <a:t> backup </a:t>
            </a:r>
            <a:r>
              <a:rPr lang="en-US" sz="2800" spc="-100" dirty="0" smtClean="0"/>
              <a:t>hypervisor</a:t>
            </a:r>
            <a:endParaRPr lang="en-US" sz="2800" spc="-1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Backup hypervisor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replays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the log entries</a:t>
            </a:r>
            <a:endParaRPr lang="en-US" sz="2800" spc="-150" dirty="0" smtClean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b="1" spc="-100" dirty="0" smtClean="0"/>
              <a:t>Stops</a:t>
            </a:r>
            <a:r>
              <a:rPr lang="en-US" sz="2800" spc="-100" dirty="0" smtClean="0"/>
              <a:t> </a:t>
            </a:r>
            <a:r>
              <a:rPr lang="en-US" sz="2800" b="1" spc="-100" dirty="0" smtClean="0"/>
              <a:t>backup VM</a:t>
            </a:r>
            <a:r>
              <a:rPr lang="en-US" sz="2800" spc="-100" dirty="0" smtClean="0"/>
              <a:t> at next input event or non-deterministic instruction</a:t>
            </a:r>
            <a:endParaRPr lang="en-US" sz="2800" spc="-100" dirty="0"/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pc="-100" dirty="0" smtClean="0"/>
              <a:t>Delivers </a:t>
            </a:r>
            <a:r>
              <a:rPr lang="en-US" b="1" spc="-100" dirty="0" smtClean="0">
                <a:solidFill>
                  <a:schemeClr val="accent3">
                    <a:lumMod val="50000"/>
                  </a:schemeClr>
                </a:solidFill>
              </a:rPr>
              <a:t>same input </a:t>
            </a:r>
            <a:r>
              <a:rPr lang="en-US" spc="-100" dirty="0" smtClean="0"/>
              <a:t>as </a:t>
            </a:r>
            <a:r>
              <a:rPr lang="en-US" spc="-100" dirty="0" smtClean="0"/>
              <a:t>primary</a:t>
            </a:r>
            <a:endParaRPr lang="en-US" spc="-100" dirty="0" smtClean="0"/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pc="-100" dirty="0" smtClean="0"/>
              <a:t>Delivers </a:t>
            </a:r>
            <a:r>
              <a:rPr lang="en-US" b="1" spc="-100" dirty="0">
                <a:solidFill>
                  <a:schemeClr val="accent3">
                    <a:lumMod val="50000"/>
                  </a:schemeClr>
                </a:solidFill>
              </a:rPr>
              <a:t>same </a:t>
            </a:r>
            <a:r>
              <a:rPr lang="en-US" b="1" spc="-100" dirty="0" smtClean="0">
                <a:solidFill>
                  <a:schemeClr val="accent3">
                    <a:lumMod val="50000"/>
                  </a:schemeClr>
                </a:solidFill>
              </a:rPr>
              <a:t>non-deterministic instruction result </a:t>
            </a:r>
            <a:r>
              <a:rPr lang="en-US" spc="-100" dirty="0" smtClean="0"/>
              <a:t>as primary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Log-based VM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763000" cy="5029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/>
              <a:t>Making the system </a:t>
            </a:r>
            <a:r>
              <a:rPr lang="en-US" sz="2800" b="1" dirty="0" smtClean="0"/>
              <a:t>behave like </a:t>
            </a:r>
            <a:r>
              <a:rPr lang="en-US" sz="2800" b="1" dirty="0"/>
              <a:t>a single server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FT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Protocol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VM-FT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218967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When backup takes over, non-determinism </a:t>
            </a:r>
            <a:r>
              <a:rPr lang="en-US" sz="2800" dirty="0" smtClean="0"/>
              <a:t>makes </a:t>
            </a:r>
            <a:r>
              <a:rPr lang="en-US" sz="2800" dirty="0" smtClean="0"/>
              <a:t>it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execute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differently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than primary would </a:t>
            </a:r>
            <a:r>
              <a:rPr lang="en-US" sz="2800" dirty="0" smtClean="0"/>
              <a:t>have</a:t>
            </a:r>
            <a:endParaRPr lang="en-US" sz="2800" dirty="0" smtClean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 smtClean="0"/>
              <a:t>This is okay!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 smtClean="0"/>
              <a:t>Output </a:t>
            </a:r>
            <a:r>
              <a:rPr lang="en-US" sz="2800" b="1" dirty="0" smtClean="0"/>
              <a:t>requirement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When </a:t>
            </a:r>
            <a:r>
              <a:rPr lang="en-US" dirty="0" smtClean="0"/>
              <a:t>backup </a:t>
            </a:r>
            <a:r>
              <a:rPr lang="en-US" dirty="0" smtClean="0"/>
              <a:t>takes </a:t>
            </a:r>
            <a:r>
              <a:rPr lang="en-US" dirty="0" smtClean="0"/>
              <a:t>over, </a:t>
            </a:r>
            <a:r>
              <a:rPr lang="en-US" dirty="0" smtClean="0"/>
              <a:t>execution </a:t>
            </a:r>
            <a:r>
              <a:rPr lang="en-US" dirty="0" smtClean="0"/>
              <a:t>is </a:t>
            </a:r>
            <a:r>
              <a:rPr lang="en-US" b="1" dirty="0" smtClean="0"/>
              <a:t>consistent</a:t>
            </a:r>
            <a:r>
              <a:rPr lang="en-US" dirty="0" smtClean="0"/>
              <a:t> with </a:t>
            </a:r>
            <a:r>
              <a:rPr lang="en-US" b="1" dirty="0" smtClean="0"/>
              <a:t>outputs</a:t>
            </a:r>
            <a:r>
              <a:rPr lang="en-US" dirty="0" smtClean="0"/>
              <a:t> the primary </a:t>
            </a:r>
            <a:r>
              <a:rPr lang="en-US" dirty="0" smtClean="0"/>
              <a:t>has </a:t>
            </a:r>
            <a:r>
              <a:rPr lang="en-US" dirty="0" smtClean="0"/>
              <a:t>already sent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to backup failover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inconsistency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353311" y="360895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Primary</a:t>
            </a:r>
            <a:endParaRPr lang="en-US" sz="2400" b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70143" y="4920367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Backup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599165" y="3839788"/>
            <a:ext cx="2964429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582334" y="5151198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211234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755478" y="3383927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018001" y="2929246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Input</a:t>
            </a:r>
            <a:endParaRPr lang="en-US" sz="2400" b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263446" y="3368853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486505" y="3839787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288878" y="3839787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185802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643649" y="2932112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24624" y="5427605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789366" y="365325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8900000">
            <a:off x="3522678" y="292705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Event?</a:t>
            </a:r>
            <a:endParaRPr lang="en-US" sz="2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Cross 58"/>
          <p:cNvSpPr/>
          <p:nvPr/>
        </p:nvSpPr>
        <p:spPr>
          <a:xfrm rot="2700000">
            <a:off x="4389245" y="3725920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149" y="1521905"/>
            <a:ext cx="8763000" cy="16629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Primary logs each output </a:t>
            </a:r>
            <a:r>
              <a:rPr lang="en-US" dirty="0" smtClean="0"/>
              <a:t>operation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Delays </a:t>
            </a:r>
            <a:r>
              <a:rPr lang="en-US" dirty="0" smtClean="0"/>
              <a:t>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But does not need 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2173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VM-FT </a:t>
            </a:r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3311" y="360676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Primary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0143" y="491817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Backup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2599165" y="3837599"/>
            <a:ext cx="3637867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2582334" y="5149009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11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2755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8001" y="2927057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Input</a:t>
            </a:r>
            <a:endParaRPr lang="en-US" sz="2400" b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64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38205" y="3826138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3288878" y="3837598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85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0323531">
            <a:off x="4168337" y="3070934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316056">
            <a:off x="5857659" y="3016172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719577" y="5140496"/>
            <a:ext cx="457200" cy="45720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641933" y="496652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68839" y="5475415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Duplicate 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59120" y="3826626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879722" y="3826138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49395">
            <a:off x="4667435" y="4136627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 smtClean="0">
                <a:latin typeface="Arial" charset="0"/>
                <a:ea typeface="Arial" charset="0"/>
                <a:cs typeface="Arial" charset="0"/>
              </a:rPr>
              <a:t>ack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5719400" y="3713939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149" y="1521905"/>
            <a:ext cx="8763000" cy="16629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Primary logs each output </a:t>
            </a:r>
            <a:r>
              <a:rPr lang="en-US" dirty="0" smtClean="0"/>
              <a:t>operation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Delays </a:t>
            </a:r>
            <a:r>
              <a:rPr lang="en-US" dirty="0" smtClean="0"/>
              <a:t>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But does not need 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2173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VM-FT </a:t>
            </a:r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3311" y="360676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Primary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0143" y="491817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Backup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2599165" y="3837599"/>
            <a:ext cx="3637867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2582334" y="5149009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11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2755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8001" y="2927057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Input</a:t>
            </a:r>
            <a:endParaRPr lang="en-US" sz="2400" b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64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38205" y="3826138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3288878" y="3837598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85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0323531">
            <a:off x="4168337" y="3070934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316056">
            <a:off x="5857659" y="3016172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719577" y="5140496"/>
            <a:ext cx="457200" cy="45720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641933" y="496652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68839" y="5475415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Duplicate 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59120" y="3826626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879722" y="3826138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60698" y="5972303"/>
            <a:ext cx="7746404" cy="6670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</a:rPr>
              <a:t>Can restart execution at an output event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7749395">
            <a:off x="4667435" y="4136627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 smtClean="0">
                <a:latin typeface="Arial" charset="0"/>
                <a:ea typeface="Arial" charset="0"/>
                <a:cs typeface="Arial" charset="0"/>
              </a:rPr>
              <a:t>ack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5719400" y="3713939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2861152" y="106325"/>
            <a:ext cx="6159921" cy="1370629"/>
          </a:xfrm>
          <a:prstGeom prst="wedgeRectCallout">
            <a:avLst>
              <a:gd name="adj1" fmla="val 13196"/>
              <a:gd name="adj2" fmla="val 8014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0" dirty="0">
                <a:solidFill>
                  <a:schemeClr val="tx1"/>
                </a:solidFill>
              </a:rPr>
              <a:t>“If a tree falls in forest” metaphor:</a:t>
            </a:r>
          </a:p>
          <a:p>
            <a:r>
              <a:rPr lang="en-US" sz="2600" b="0" dirty="0" smtClean="0">
                <a:solidFill>
                  <a:schemeClr val="tx1"/>
                </a:solidFill>
              </a:rPr>
              <a:t>If event </a:t>
            </a:r>
            <a:r>
              <a:rPr lang="en-US" sz="2600" b="0" dirty="0">
                <a:solidFill>
                  <a:schemeClr val="tx1"/>
                </a:solidFill>
              </a:rPr>
              <a:t>happens and nobody sees it yet, did it really </a:t>
            </a:r>
            <a:r>
              <a:rPr lang="en-US" sz="2600" b="0" dirty="0" smtClean="0">
                <a:solidFill>
                  <a:schemeClr val="tx1"/>
                </a:solidFill>
              </a:rPr>
              <a:t>happen? </a:t>
            </a:r>
            <a:endParaRPr lang="en-US" sz="2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4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486192" cy="48721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system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behave like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single server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 smtClean="0"/>
              <a:t>Avoiding two primaries (Split Brain)</a:t>
            </a:r>
          </a:p>
          <a:p>
            <a:pPr marL="914400" lvl="1" indent="-514350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Logging channel may </a:t>
            </a:r>
            <a:r>
              <a:rPr lang="en-US" sz="2800" b="1" dirty="0" smtClean="0">
                <a:solidFill>
                  <a:srgbClr val="FF0000"/>
                </a:solidFill>
              </a:rPr>
              <a:t>break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VM-FT: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313576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Primary and backup each run UDP heartbeats, monitor logging traffic from their peer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Before “going live” (backup) or finding new backup (primary), execute an </a:t>
            </a:r>
            <a:r>
              <a:rPr lang="en-US" sz="2800" b="1" dirty="0" smtClean="0"/>
              <a:t>atomic test-and-set </a:t>
            </a:r>
            <a:r>
              <a:rPr lang="en-US" sz="2800" dirty="0" smtClean="0"/>
              <a:t>on a variable in shared storage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If the replica finds variable already set, it </a:t>
            </a:r>
            <a:r>
              <a:rPr lang="en-US" sz="2800" b="1" dirty="0" smtClean="0"/>
              <a:t>aborts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and responding to 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6119" y="1645920"/>
            <a:ext cx="5431349" cy="44150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Mechanism:</a:t>
            </a:r>
            <a:r>
              <a:rPr lang="en-US" sz="2800" dirty="0"/>
              <a:t> </a:t>
            </a:r>
            <a:r>
              <a:rPr lang="en-US" sz="2800" dirty="0" smtClean="0"/>
              <a:t> Replicate </a:t>
            </a:r>
            <a:r>
              <a:rPr lang="en-US" sz="2800" dirty="0"/>
              <a:t>and separate </a:t>
            </a:r>
            <a:r>
              <a:rPr lang="en-US" sz="2800" dirty="0" smtClean="0"/>
              <a:t>servers</a:t>
            </a:r>
            <a:endParaRPr lang="en-US" sz="2800" b="1" dirty="0" smtClean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 smtClean="0"/>
              <a:t>Goal #1:  </a:t>
            </a:r>
            <a:r>
              <a:rPr lang="en-US" sz="2800" dirty="0" smtClean="0"/>
              <a:t>Provide a highly reliable </a:t>
            </a:r>
            <a:r>
              <a:rPr lang="en-US" sz="2800" dirty="0" smtClean="0"/>
              <a:t>service (despite failures)</a:t>
            </a:r>
            <a:endParaRPr lang="en-US" sz="2800" dirty="0" smtClean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 smtClean="0"/>
              <a:t>Goal #2:  </a:t>
            </a:r>
            <a:r>
              <a:rPr lang="en-US" sz="2800" dirty="0" smtClean="0"/>
              <a:t>Servers should behave just like a single, more reliable server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Primary-Backup Replication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 smtClean="0">
                <a:latin typeface="Arial"/>
                <a:ea typeface="Gill Sans" pitchFamily="-84" charset="0"/>
                <a:cs typeface="Arial"/>
              </a:rPr>
              <a:t>Primary P</a:t>
            </a:r>
            <a:endParaRPr lang="en-US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Backup 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9" name="Picture 8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10" name="Picture 9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12" name="Curved Connector 8"/>
          <p:cNvCxnSpPr/>
          <p:nvPr/>
        </p:nvCxnSpPr>
        <p:spPr>
          <a:xfrm>
            <a:off x="2352015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8"/>
          <p:cNvCxnSpPr/>
          <p:nvPr/>
        </p:nvCxnSpPr>
        <p:spPr>
          <a:xfrm>
            <a:off x="2400324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8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338457" cy="5029200"/>
          </a:xfrm>
        </p:spPr>
        <p:txBody>
          <a:bodyPr>
            <a:normAutofit/>
          </a:bodyPr>
          <a:lstStyle/>
          <a:p>
            <a:r>
              <a:rPr lang="en-US" sz="2800" spc="-100" dirty="0" smtClean="0"/>
              <a:t>Challenging application of primary-backup replication</a:t>
            </a:r>
          </a:p>
          <a:p>
            <a:endParaRPr lang="en-US" sz="2800" spc="-100" dirty="0"/>
          </a:p>
          <a:p>
            <a:r>
              <a:rPr lang="en-US" sz="2800" spc="-100" dirty="0" smtClean="0"/>
              <a:t>Design for correctness and consistency of replicated VM outputs despite failures</a:t>
            </a:r>
            <a:endParaRPr lang="en-US" sz="2800" spc="-100" dirty="0"/>
          </a:p>
          <a:p>
            <a:endParaRPr lang="en-US" sz="2800" spc="-100" dirty="0" smtClean="0"/>
          </a:p>
          <a:p>
            <a:r>
              <a:rPr lang="en-US" sz="2800" spc="-100" dirty="0" smtClean="0"/>
              <a:t>Performance results show generally </a:t>
            </a:r>
            <a:r>
              <a:rPr lang="en-US" sz="2800" b="1" spc="-100" dirty="0">
                <a:solidFill>
                  <a:schemeClr val="accent3">
                    <a:lumMod val="50000"/>
                  </a:schemeClr>
                </a:solidFill>
              </a:rPr>
              <a:t>high performance, low logging bandwidth </a:t>
            </a:r>
            <a:r>
              <a:rPr lang="en-US" sz="2800" b="1" spc="-100" dirty="0" smtClean="0">
                <a:solidFill>
                  <a:schemeClr val="accent3">
                    <a:lumMod val="50000"/>
                  </a:schemeClr>
                </a:solidFill>
              </a:rPr>
              <a:t>overhead</a:t>
            </a:r>
            <a:endParaRPr lang="en-US" sz="2800" b="1" spc="-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VM-FT: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44" y="1436915"/>
            <a:ext cx="8763000" cy="466530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spc="-100" dirty="0" smtClean="0"/>
              <a:t>Wednesday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spc="-1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spc="-100" dirty="0" smtClean="0"/>
              <a:t>How *do* we detect failures?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spc="-100" dirty="0" smtClean="0"/>
              <a:t>Take over from master on failures?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spc="-1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spc="-100" dirty="0" smtClean="0"/>
              <a:t>“View Change Protocols”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spc="-100" dirty="0" smtClean="0"/>
              <a:t>View = Current System Configuration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b="1" spc="-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  <a:endParaRPr lang="en-US" dirty="0"/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 smtClean="0">
                <a:latin typeface="Arial"/>
                <a:ea typeface="Gill Sans" pitchFamily="-84" charset="0"/>
                <a:cs typeface="Arial"/>
              </a:rPr>
              <a:t>Primary P</a:t>
            </a:r>
            <a:endParaRPr lang="en-US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Backup 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352015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246120" y="1702353"/>
            <a:ext cx="5669280" cy="36195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Nominate one replica </a:t>
            </a:r>
            <a:r>
              <a:rPr lang="en-US" sz="2800" b="1" i="1" spc="-100" dirty="0">
                <a:solidFill>
                  <a:srgbClr val="E46C0A"/>
                </a:solidFill>
              </a:rPr>
              <a:t>primary,</a:t>
            </a:r>
            <a:r>
              <a:rPr lang="en-US" sz="2800" spc="-100" dirty="0"/>
              <a:t> other is </a:t>
            </a:r>
            <a:r>
              <a:rPr lang="en-US" sz="2800" b="1" i="1" spc="-100" dirty="0">
                <a:solidFill>
                  <a:srgbClr val="E46C0A"/>
                </a:solidFill>
              </a:rPr>
              <a:t>backup</a:t>
            </a:r>
            <a:endParaRPr lang="en-US" sz="2800" spc="-1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Clients send all operations </a:t>
            </a:r>
            <a:r>
              <a:rPr lang="en-US" sz="2800" dirty="0" smtClean="0"/>
              <a:t>to </a:t>
            </a:r>
            <a:r>
              <a:rPr lang="en-US" sz="2800" dirty="0"/>
              <a:t>current </a:t>
            </a:r>
            <a:r>
              <a:rPr lang="en-US" sz="2800" b="1" dirty="0"/>
              <a:t>primary</a:t>
            </a:r>
          </a:p>
          <a:p>
            <a:pPr marL="746125" lvl="1" indent="-282575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Primary </a:t>
            </a:r>
            <a:r>
              <a:rPr lang="en-US" sz="2800" b="1" dirty="0" smtClean="0"/>
              <a:t>orders</a:t>
            </a:r>
            <a:r>
              <a:rPr lang="en-US" sz="2800" dirty="0" smtClean="0"/>
              <a:t> </a:t>
            </a:r>
            <a:r>
              <a:rPr lang="en-US" sz="2800" dirty="0"/>
              <a:t>clients’ </a:t>
            </a:r>
            <a:r>
              <a:rPr lang="en-US" sz="2800" dirty="0" smtClean="0"/>
              <a:t>operations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O</a:t>
            </a:r>
            <a:r>
              <a:rPr lang="en-US" sz="2800" dirty="0" smtClean="0"/>
              <a:t>nly </a:t>
            </a:r>
            <a:r>
              <a:rPr lang="en-US" sz="2800" b="1" dirty="0"/>
              <a:t>one primary at a time</a:t>
            </a:r>
          </a:p>
          <a:p>
            <a:pPr marL="346075" indent="-282575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400324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9986" y="5742278"/>
            <a:ext cx="8403336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dirty="0">
                <a:latin typeface="+mn-lt"/>
              </a:rPr>
              <a:t>Need to keep clients, primary, and backup in </a:t>
            </a:r>
            <a:r>
              <a:rPr lang="en-US" sz="2800" b="0" dirty="0" smtClean="0">
                <a:latin typeface="+mn-lt"/>
              </a:rPr>
              <a:t>sync: </a:t>
            </a:r>
            <a:r>
              <a:rPr lang="en-US" sz="2800" dirty="0" smtClean="0">
                <a:latin typeface="+mn-lt"/>
              </a:rPr>
              <a:t>who </a:t>
            </a:r>
            <a:r>
              <a:rPr lang="en-US" sz="2800" dirty="0">
                <a:latin typeface="+mn-lt"/>
              </a:rPr>
              <a:t>is primary </a:t>
            </a:r>
            <a:r>
              <a:rPr lang="en-US" sz="2800" b="0" dirty="0">
                <a:latin typeface="+mn-lt"/>
              </a:rPr>
              <a:t>and </a:t>
            </a:r>
            <a:r>
              <a:rPr lang="en-US" sz="2800" dirty="0">
                <a:latin typeface="+mn-lt"/>
              </a:rPr>
              <a:t>who is backup</a:t>
            </a:r>
          </a:p>
        </p:txBody>
      </p:sp>
    </p:spTree>
    <p:extLst>
      <p:ext uri="{BB962C8B-B14F-4D97-AF65-F5344CB8AC3E}">
        <p14:creationId xmlns:p14="http://schemas.microsoft.com/office/powerpoint/2010/main" val="15760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5920"/>
            <a:ext cx="8763000" cy="5410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/>
              <a:t>Idea: A replica </a:t>
            </a:r>
            <a:r>
              <a:rPr lang="en-US" sz="2800" dirty="0" smtClean="0"/>
              <a:t>is essentially a </a:t>
            </a:r>
            <a:r>
              <a:rPr lang="en-US" sz="2800" b="1" i="1" dirty="0" smtClean="0">
                <a:solidFill>
                  <a:srgbClr val="E46C0A"/>
                </a:solidFill>
              </a:rPr>
              <a:t>state machine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Set of (key, value) pairs is </a:t>
            </a:r>
            <a:r>
              <a:rPr lang="en-US" b="1" dirty="0" smtClean="0">
                <a:solidFill>
                  <a:srgbClr val="E46C0A"/>
                </a:solidFill>
              </a:rPr>
              <a:t>state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Operations </a:t>
            </a:r>
            <a:r>
              <a:rPr lang="en-US" b="1" dirty="0" smtClean="0"/>
              <a:t>transition</a:t>
            </a:r>
            <a:r>
              <a:rPr lang="en-US" dirty="0" smtClean="0"/>
              <a:t> between states</a:t>
            </a:r>
          </a:p>
          <a:p>
            <a:pPr>
              <a:spcBef>
                <a:spcPts val="1200"/>
              </a:spcBef>
            </a:pP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800" spc="-150" dirty="0" smtClean="0"/>
              <a:t>Need an op to be executed on all replicas, or none at all</a:t>
            </a:r>
          </a:p>
          <a:p>
            <a:pPr lvl="1">
              <a:spcBef>
                <a:spcPts val="1200"/>
              </a:spcBef>
            </a:pPr>
            <a:r>
              <a:rPr lang="en-US" i="1" dirty="0" smtClean="0"/>
              <a:t>i.e.,</a:t>
            </a:r>
            <a:r>
              <a:rPr lang="en-US" dirty="0" smtClean="0"/>
              <a:t> we need </a:t>
            </a:r>
            <a:r>
              <a:rPr lang="en-US" b="1" dirty="0" smtClean="0"/>
              <a:t>distributed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all-or-nothing atomicity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If op is deterministic, replicas will end in same state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b="1" dirty="0" smtClean="0"/>
              <a:t>Key assumption: </a:t>
            </a:r>
            <a:r>
              <a:rPr lang="en-US" sz="2800" dirty="0" smtClean="0"/>
              <a:t>Operations are </a:t>
            </a:r>
            <a:r>
              <a:rPr lang="en-US" sz="2800" b="1" dirty="0" smtClean="0"/>
              <a:t>deterministic</a:t>
            </a:r>
            <a:endParaRPr lang="en-US" sz="2800" b="1" dirty="0" smtClean="0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 </a:t>
            </a:r>
            <a:r>
              <a:rPr lang="en-US" dirty="0"/>
              <a:t>r</a:t>
            </a:r>
            <a:r>
              <a:rPr lang="en-US" dirty="0" smtClean="0"/>
              <a:t>eplication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31" y="857249"/>
            <a:ext cx="7073169" cy="7827791"/>
          </a:xfrm>
          <a:prstGeom prst="rect">
            <a:avLst/>
          </a:prstGeom>
          <a:effectLst>
            <a:outerShdw blurRad="127000" dir="14280000" sx="101000" sy="101000" algn="ctr" rotWithShape="0">
              <a:prstClr val="black">
                <a:alpha val="50000"/>
              </a:prst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7087" y="69397"/>
            <a:ext cx="8763000" cy="54020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1700" b="0" dirty="0" smtClean="0"/>
              <a:t>More reading:  ACM </a:t>
            </a:r>
            <a:r>
              <a:rPr lang="en-US" sz="1700" b="0" dirty="0"/>
              <a:t>Computing Surveys, Vol. 22, No. 4, December </a:t>
            </a:r>
            <a:r>
              <a:rPr lang="en-US" sz="1700" b="0" dirty="0" smtClean="0"/>
              <a:t>1990 (</a:t>
            </a:r>
            <a:r>
              <a:rPr lang="en-US" sz="1700" b="0" dirty="0" smtClean="0">
                <a:hlinkClick r:id="rId3"/>
              </a:rPr>
              <a:t>pdf</a:t>
            </a:r>
            <a:r>
              <a:rPr lang="en-US" sz="1700" b="0" dirty="0" smtClean="0"/>
              <a:t>)</a:t>
            </a:r>
            <a:endParaRPr lang="en-US" sz="1700" b="0" dirty="0"/>
          </a:p>
          <a:p>
            <a:endParaRPr lang="en-US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14241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  <a:endParaRPr lang="en-US" dirty="0"/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 smtClean="0">
                <a:latin typeface="Arial"/>
                <a:ea typeface="Gill Sans" pitchFamily="-84" charset="0"/>
                <a:cs typeface="Arial"/>
              </a:rPr>
              <a:t>Primary P</a:t>
            </a:r>
            <a:endParaRPr lang="en-US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Backup 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277371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561836" y="2834856"/>
            <a:ext cx="5475839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Primary </a:t>
            </a:r>
            <a:r>
              <a:rPr lang="en-US" dirty="0" smtClean="0"/>
              <a:t>gets </a:t>
            </a:r>
            <a:r>
              <a:rPr lang="en-US" dirty="0" smtClean="0"/>
              <a:t>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Primary </a:t>
            </a:r>
            <a:r>
              <a:rPr lang="en-US" dirty="0" smtClean="0"/>
              <a:t>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Replicates log </a:t>
            </a:r>
            <a:r>
              <a:rPr lang="en-US" dirty="0" smtClean="0"/>
              <a:t>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288358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2820" y="283485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0100" y="43128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mtClean="0">
                <a:latin typeface="Arial" charset="0"/>
                <a:ea typeface="Arial" charset="0"/>
                <a:cs typeface="Arial" charset="0"/>
              </a:rPr>
              <a:t>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  <a:endParaRPr lang="en-US" dirty="0"/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 smtClean="0">
                <a:latin typeface="Arial"/>
                <a:ea typeface="Gill Sans" pitchFamily="-84" charset="0"/>
                <a:cs typeface="Arial"/>
              </a:rPr>
              <a:t>Primary P</a:t>
            </a:r>
            <a:endParaRPr lang="en-US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Backup 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277371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561836" y="2834856"/>
            <a:ext cx="55821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Primary </a:t>
            </a:r>
            <a:r>
              <a:rPr lang="en-US" dirty="0" smtClean="0"/>
              <a:t>gets </a:t>
            </a:r>
            <a:r>
              <a:rPr lang="en-US" dirty="0" smtClean="0"/>
              <a:t>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Primary exec’s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Primary </a:t>
            </a:r>
            <a:r>
              <a:rPr lang="en-US" dirty="0" smtClean="0"/>
              <a:t>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Replicates log </a:t>
            </a:r>
            <a:r>
              <a:rPr lang="en-US" dirty="0" smtClean="0"/>
              <a:t>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288358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2820" y="283485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0100" y="43128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mtClean="0">
                <a:latin typeface="Arial" charset="0"/>
                <a:ea typeface="Arial" charset="0"/>
                <a:cs typeface="Arial" charset="0"/>
              </a:rPr>
              <a:t>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3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2493889" y="2671554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1590" y="2000131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Asynchronous Replication</a:t>
            </a:r>
            <a:endParaRPr lang="en-US" sz="2800" b="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  <a:endParaRPr lang="en-US" dirty="0"/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 smtClean="0">
                <a:latin typeface="Arial"/>
                <a:ea typeface="Gill Sans" pitchFamily="-84" charset="0"/>
                <a:cs typeface="Arial"/>
              </a:rPr>
              <a:t>Primary P</a:t>
            </a:r>
            <a:endParaRPr lang="en-US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Backup 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277371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561836" y="2834856"/>
            <a:ext cx="55821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Primary </a:t>
            </a:r>
            <a:r>
              <a:rPr lang="en-US" dirty="0" smtClean="0"/>
              <a:t>gets </a:t>
            </a:r>
            <a:r>
              <a:rPr lang="en-US" dirty="0" smtClean="0"/>
              <a:t>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Primary </a:t>
            </a:r>
            <a:r>
              <a:rPr lang="en-US" dirty="0" smtClean="0"/>
              <a:t>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Replicates log </a:t>
            </a:r>
            <a:r>
              <a:rPr lang="en-US" dirty="0" smtClean="0"/>
              <a:t>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Backup exec’s op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Primary gets </a:t>
            </a:r>
            <a:r>
              <a:rPr lang="en-US" b="1" dirty="0" err="1" smtClean="0">
                <a:solidFill>
                  <a:srgbClr val="0000FF"/>
                </a:solidFill>
              </a:rPr>
              <a:t>ack</a:t>
            </a:r>
            <a:r>
              <a:rPr lang="en-US" b="1" dirty="0" smtClean="0">
                <a:solidFill>
                  <a:srgbClr val="0000FF"/>
                </a:solidFill>
              </a:rPr>
              <a:t>, execs ops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288358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2820" y="283485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0100" y="43128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mtClean="0">
                <a:latin typeface="Arial" charset="0"/>
                <a:ea typeface="Arial" charset="0"/>
                <a:cs typeface="Arial" charset="0"/>
              </a:rPr>
              <a:t>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3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6833" y="431281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2493889" y="2671554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8"/>
          <p:cNvCxnSpPr/>
          <p:nvPr/>
        </p:nvCxnSpPr>
        <p:spPr>
          <a:xfrm>
            <a:off x="2527400" y="4121721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41971" y="2000131"/>
            <a:ext cx="4363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Synchronous Replication</a:t>
            </a:r>
            <a:endParaRPr lang="en-US" sz="2800" b="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33688</TotalTime>
  <Words>1677</Words>
  <Application>Microsoft Macintosh PowerPoint</Application>
  <PresentationFormat>On-screen Show (4:3)</PresentationFormat>
  <Paragraphs>382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 Regular</vt:lpstr>
      <vt:lpstr>Calibri</vt:lpstr>
      <vt:lpstr>Courier New</vt:lpstr>
      <vt:lpstr>Gill Sans</vt:lpstr>
      <vt:lpstr>ＭＳ Ｐゴシック</vt:lpstr>
      <vt:lpstr>Times New Roman</vt:lpstr>
      <vt:lpstr>Arial</vt:lpstr>
      <vt:lpstr>1_Office Theme</vt:lpstr>
      <vt:lpstr>Replication State Machines via Primary-Backup</vt:lpstr>
      <vt:lpstr>From eventual to strong consistency</vt:lpstr>
      <vt:lpstr>Primary-Backup Replication</vt:lpstr>
      <vt:lpstr>Primary-Backup Replication</vt:lpstr>
      <vt:lpstr>State machine replication</vt:lpstr>
      <vt:lpstr>PowerPoint Presentation</vt:lpstr>
      <vt:lpstr>Primary-Backup Replication</vt:lpstr>
      <vt:lpstr>Primary-Backup Replication</vt:lpstr>
      <vt:lpstr>Primary-Backup Replication</vt:lpstr>
      <vt:lpstr>Why does this work? Synchronous Replication</vt:lpstr>
      <vt:lpstr>Why does this work? Synchronous Replication</vt:lpstr>
      <vt:lpstr>Need determinism?  Make it so!</vt:lpstr>
      <vt:lpstr>Example:  Make random() deterministic</vt:lpstr>
      <vt:lpstr>Example:  Make random() deterministic</vt:lpstr>
      <vt:lpstr>PowerPoint Presentation</vt:lpstr>
      <vt:lpstr>VMware vSphere Fault Tolerance (VM-FT)</vt:lpstr>
      <vt:lpstr>Overview</vt:lpstr>
      <vt:lpstr>Virtual Machine I/O</vt:lpstr>
      <vt:lpstr>Overview</vt:lpstr>
      <vt:lpstr>VM-FT: Challenges</vt:lpstr>
      <vt:lpstr>Log-based VM replication</vt:lpstr>
      <vt:lpstr>Log-based VM replication</vt:lpstr>
      <vt:lpstr>VM-FT Challenges</vt:lpstr>
      <vt:lpstr>Primary to backup failover</vt:lpstr>
      <vt:lpstr>The problem of inconsistency</vt:lpstr>
      <vt:lpstr>VM-FT protocol</vt:lpstr>
      <vt:lpstr>VM-FT protocol</vt:lpstr>
      <vt:lpstr>VM-FT: Challenges</vt:lpstr>
      <vt:lpstr>Detecting and responding to failures</vt:lpstr>
      <vt:lpstr>VM-FT: Conclusion</vt:lpstr>
      <vt:lpstr>PowerPoint Presentation</vt:lpstr>
    </vt:vector>
  </TitlesOfParts>
  <Company>Princeton University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1806</cp:revision>
  <cp:lastPrinted>2016-09-28T00:08:19Z</cp:lastPrinted>
  <dcterms:created xsi:type="dcterms:W3CDTF">2013-10-08T01:49:25Z</dcterms:created>
  <dcterms:modified xsi:type="dcterms:W3CDTF">2017-10-15T15:39:31Z</dcterms:modified>
</cp:coreProperties>
</file>