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43"/>
  </p:notesMasterIdLst>
  <p:handoutMasterIdLst>
    <p:handoutMasterId r:id="rId44"/>
  </p:handoutMasterIdLst>
  <p:sldIdLst>
    <p:sldId id="257" r:id="rId2"/>
    <p:sldId id="313" r:id="rId3"/>
    <p:sldId id="261" r:id="rId4"/>
    <p:sldId id="312" r:id="rId5"/>
    <p:sldId id="263" r:id="rId6"/>
    <p:sldId id="268" r:id="rId7"/>
    <p:sldId id="271" r:id="rId8"/>
    <p:sldId id="269" r:id="rId9"/>
    <p:sldId id="270" r:id="rId10"/>
    <p:sldId id="275" r:id="rId11"/>
    <p:sldId id="274" r:id="rId12"/>
    <p:sldId id="264" r:id="rId13"/>
    <p:sldId id="276" r:id="rId14"/>
    <p:sldId id="265" r:id="rId15"/>
    <p:sldId id="266" r:id="rId16"/>
    <p:sldId id="280" r:id="rId17"/>
    <p:sldId id="277" r:id="rId18"/>
    <p:sldId id="284" r:id="rId19"/>
    <p:sldId id="285" r:id="rId20"/>
    <p:sldId id="286" r:id="rId21"/>
    <p:sldId id="340" r:id="rId22"/>
    <p:sldId id="287" r:id="rId23"/>
    <p:sldId id="321" r:id="rId24"/>
    <p:sldId id="319" r:id="rId25"/>
    <p:sldId id="320" r:id="rId26"/>
    <p:sldId id="322" r:id="rId27"/>
    <p:sldId id="289" r:id="rId28"/>
    <p:sldId id="325" r:id="rId29"/>
    <p:sldId id="326" r:id="rId30"/>
    <p:sldId id="327" r:id="rId31"/>
    <p:sldId id="328" r:id="rId32"/>
    <p:sldId id="329" r:id="rId33"/>
    <p:sldId id="331" r:id="rId34"/>
    <p:sldId id="332" r:id="rId35"/>
    <p:sldId id="333" r:id="rId36"/>
    <p:sldId id="334" r:id="rId37"/>
    <p:sldId id="335" r:id="rId38"/>
    <p:sldId id="339" r:id="rId39"/>
    <p:sldId id="336" r:id="rId40"/>
    <p:sldId id="337" r:id="rId41"/>
    <p:sldId id="338" r:id="rId42"/>
  </p:sldIdLst>
  <p:sldSz cx="9144000" cy="6858000" type="screen4x3"/>
  <p:notesSz cx="9601200" cy="7315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FF"/>
    <a:srgbClr val="92D050"/>
    <a:srgbClr val="CCFFFF"/>
    <a:srgbClr val="FFCC99"/>
    <a:srgbClr val="FF3300"/>
    <a:srgbClr val="FFCC00"/>
    <a:srgbClr val="0099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7" autoAdjust="0"/>
    <p:restoredTop sz="83860" autoAdjust="0"/>
  </p:normalViewPr>
  <p:slideViewPr>
    <p:cSldViewPr snapToGrid="0">
      <p:cViewPr>
        <p:scale>
          <a:sx n="62" d="100"/>
          <a:sy n="62" d="100"/>
        </p:scale>
        <p:origin x="1704" y="1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48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265" y="0"/>
            <a:ext cx="4160936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49924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265" y="6949924"/>
            <a:ext cx="4160936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fld id="{227F3E45-4A14-2D47-8F04-4BB42089EFB5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570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l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180" y="0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538" y="3474963"/>
            <a:ext cx="7680127" cy="329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l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180" y="6948715"/>
            <a:ext cx="4160937" cy="36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fld id="{B069701C-02A1-CE43-ADB4-E98A80C28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0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NoSQL: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		Consistent hash tables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smtClean="0"/>
              <a:t>		+ consistency tradeoffs (e.g., eventual)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sz="1200" dirty="0" smtClean="0"/>
              <a:t>Amazon Dynamo popularized (published SOSP 2007), CTO was faculty at Cornell on distributed systems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pPr marL="0" indent="0">
              <a:lnSpc>
                <a:spcPct val="150000"/>
              </a:lnSpc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46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22190C-B17F-3146-8DCE-7D776BCF6962}" type="slidenum">
              <a:rPr lang="en-US">
                <a:latin typeface="Times New Roman" pitchFamily="-1" charset="0"/>
              </a:rPr>
              <a:pPr/>
              <a:t>33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6822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C0CE7E-C084-D447-9076-1F4946221273}" type="slidenum">
              <a:rPr lang="en-US">
                <a:latin typeface="Times New Roman" pitchFamily="-1" charset="0"/>
              </a:rPr>
              <a:pPr/>
              <a:t>34</a:t>
            </a:fld>
            <a:endParaRPr lang="en-US">
              <a:latin typeface="Times New Roman" pitchFamily="-1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1636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839" y="8685611"/>
            <a:ext cx="2972027" cy="45640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8A280710-B661-4847-8464-48A42009DE77}" type="slidenum">
              <a:rPr lang="en-US"/>
              <a:pPr/>
              <a:t>36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Comic Sans M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7285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839" y="8685611"/>
            <a:ext cx="2972027" cy="45640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BB4F6896-7F3E-3F48-9B61-62B5A851840C}" type="slidenum">
              <a:rPr lang="en-US"/>
              <a:pPr/>
              <a:t>37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Comic Sans M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5523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839" y="8685611"/>
            <a:ext cx="2972027" cy="45640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DF740AF9-BE19-F746-93F1-0DBCB0C8484F}" type="slidenum">
              <a:rPr lang="en-US"/>
              <a:pPr/>
              <a:t>38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Comic Sans M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4146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839" y="8685611"/>
            <a:ext cx="2972027" cy="45640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79ED4B65-E141-E346-992E-9D5CB862E210}" type="slidenum">
              <a:rPr lang="en-US"/>
              <a:pPr/>
              <a:t>39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Comic Sans M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31436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839" y="8685611"/>
            <a:ext cx="2972027" cy="45640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6309ED7-677E-7B42-923B-A3A34D09868E}" type="slidenum">
              <a:rPr lang="en-US"/>
              <a:pPr/>
              <a:t>40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712788"/>
            <a:ext cx="4498975" cy="3375025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081" y="4343798"/>
            <a:ext cx="5027839" cy="4113609"/>
          </a:xfrm>
          <a:noFill/>
          <a:ln w="9525"/>
        </p:spPr>
        <p:txBody>
          <a:bodyPr/>
          <a:lstStyle/>
          <a:p>
            <a:endParaRPr lang="en-US">
              <a:latin typeface="Comic Sans M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1465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Paxos</a:t>
            </a:r>
            <a:endParaRPr lang="en-US" dirty="0" smtClean="0"/>
          </a:p>
          <a:p>
            <a:pPr lvl="1"/>
            <a:r>
              <a:rPr lang="en-US" dirty="0" smtClean="0"/>
              <a:t>Long history starting in early 1990s on “reaching consensus in distributed systems”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Google Chubby</a:t>
            </a:r>
          </a:p>
          <a:p>
            <a:pPr lvl="1"/>
            <a:r>
              <a:rPr lang="en-US" dirty="0" smtClean="0"/>
              <a:t>Coordinate datacenters at scale</a:t>
            </a:r>
          </a:p>
          <a:p>
            <a:pPr lvl="1"/>
            <a:r>
              <a:rPr lang="en-US" dirty="0" smtClean="0"/>
              <a:t>When a file server fails, who takes over?</a:t>
            </a:r>
          </a:p>
          <a:p>
            <a:pPr lvl="1"/>
            <a:r>
              <a:rPr lang="en-US" dirty="0" smtClean="0"/>
              <a:t>Authors for industrial research labs and academia (DEC SRC, Cambridge/UW, etc.)</a:t>
            </a:r>
          </a:p>
          <a:p>
            <a:r>
              <a:rPr lang="en-US" dirty="0" smtClean="0"/>
              <a:t>Led to open-source Apache Zookeeper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79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Google MapReduce</a:t>
            </a:r>
          </a:p>
          <a:p>
            <a:pPr lvl="1"/>
            <a:r>
              <a:rPr lang="en-US" dirty="0" smtClean="0"/>
              <a:t>How to process large volumes of data over 1000s of servers, even in face of failures</a:t>
            </a:r>
          </a:p>
          <a:p>
            <a:pPr lvl="1"/>
            <a:r>
              <a:rPr lang="en-US" dirty="0" smtClean="0"/>
              <a:t>Authors for industrial research labs and academia (DEC WRL, MIT/UW, etc.)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Led to open-source Apache Hadoop</a:t>
            </a:r>
          </a:p>
          <a:p>
            <a:pPr lvl="1"/>
            <a:r>
              <a:rPr lang="en-US" dirty="0" smtClean="0"/>
              <a:t>Created Big Data industry…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69701C-02A1-CE43-ADB4-E98A80C283F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31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13BA6ABA-E30B-2D47-9755-EA41E8326F2B}" type="slidenum">
              <a:rPr lang="en-US" altLang="en-US" sz="1300" b="0">
                <a:latin typeface="Times New Roman" charset="0"/>
              </a:rPr>
              <a:pPr eaLnBrk="1" hangingPunct="1"/>
              <a:t>18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5138" y="539750"/>
            <a:ext cx="3684587" cy="27622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712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0EB9D357-9602-5A48-B314-99AAAB9860B2}" type="slidenum">
              <a:rPr lang="en-US" altLang="en-US" sz="1300" b="0">
                <a:latin typeface="Times New Roman" charset="0"/>
              </a:rPr>
              <a:pPr eaLnBrk="1" hangingPunct="1"/>
              <a:t>19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336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6D8A69E1-749B-3E46-A126-8422C8ABD577}" type="slidenum">
              <a:rPr lang="en-US" altLang="en-US" sz="1300" b="0">
                <a:latin typeface="Times New Roman" charset="0"/>
              </a:rPr>
              <a:pPr eaLnBrk="1" hangingPunct="1"/>
              <a:t>20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5138" y="539750"/>
            <a:ext cx="3684587" cy="27622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543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6D8A69E1-749B-3E46-A126-8422C8ABD577}" type="slidenum">
              <a:rPr lang="en-US" altLang="en-US" sz="1300" b="0">
                <a:latin typeface="Times New Roman" charset="0"/>
              </a:rPr>
              <a:pPr eaLnBrk="1" hangingPunct="1"/>
              <a:t>21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5138" y="539750"/>
            <a:ext cx="3684587" cy="27622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440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13BA6ABA-E30B-2D47-9755-EA41E8326F2B}" type="slidenum">
              <a:rPr lang="en-US" altLang="en-US" sz="1300" b="0">
                <a:latin typeface="Times New Roman" charset="0"/>
              </a:rPr>
              <a:pPr eaLnBrk="1" hangingPunct="1"/>
              <a:t>26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05138" y="539750"/>
            <a:ext cx="3684587" cy="27622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04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FDBF0-4DBA-C948-951D-677A5AF04C3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4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8382000" cy="1905000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6" descr="Princeton_shield.tif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9050" y="2971800"/>
            <a:ext cx="805900" cy="1018171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52400" y="4343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39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2C562-3101-0D43-9BC5-1FD230FF41EF}" type="datetime1">
              <a:rPr lang="en-US" smtClean="0"/>
              <a:t>9/11/17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B851-7313-6B4B-90F0-D21AC23BC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8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061D7-F64F-8E4D-8C48-35B191211857}" type="datetime1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8A700-9ACA-CA49-8640-C2576E344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8" name="Picture 7" descr="Princeton_shield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457200"/>
            <a:ext cx="685800" cy="76362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6769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C55DC-D3DB-A142-8833-8A2BDFA4DAAA}" type="datetime1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C1C3E-524C-584F-BE26-32C52DE4B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5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196" y="1447800"/>
            <a:ext cx="8565204" cy="50292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1400"/>
              </a:spcBef>
              <a:defRPr sz="3000"/>
            </a:lvl1pPr>
            <a:lvl2pPr>
              <a:spcBef>
                <a:spcPts val="800"/>
              </a:spcBef>
              <a:defRPr sz="2800"/>
            </a:lvl2pPr>
            <a:lvl3pPr>
              <a:spcBef>
                <a:spcPts val="800"/>
              </a:spcBef>
              <a:defRPr sz="2400"/>
            </a:lvl3pPr>
            <a:lvl4pPr>
              <a:spcBef>
                <a:spcPts val="800"/>
              </a:spcBef>
              <a:defRPr sz="2200"/>
            </a:lvl4pPr>
            <a:lvl5pPr>
              <a:spcBef>
                <a:spcPts val="800"/>
              </a:spcBef>
              <a:defRPr sz="2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0"/>
            <a:r>
              <a:rPr lang="en-US" dirty="0" smtClean="0"/>
              <a:t>Second main line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AAB37-D57B-5349-8A73-F9D93383FA9F}" type="datetime1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350196" y="76201"/>
            <a:ext cx="856520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pc="-1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1275945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65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373" y="2845761"/>
            <a:ext cx="7772400" cy="1166478"/>
          </a:xfrm>
          <a:prstGeom prst="rect">
            <a:avLst/>
          </a:prstGeom>
        </p:spPr>
        <p:txBody>
          <a:bodyPr anchor="ctr"/>
          <a:lstStyle>
            <a:lvl1pPr algn="ctr">
              <a:defRPr sz="40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2373" y="4069954"/>
            <a:ext cx="7772400" cy="9884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6F9FE-3308-7D4E-8B46-F9836AC42425}" type="datetime1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59B53-AEC7-9D43-BD4D-FB123296C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76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373" y="2845761"/>
            <a:ext cx="7772400" cy="1166478"/>
          </a:xfrm>
          <a:prstGeom prst="rect">
            <a:avLst/>
          </a:prstGeom>
        </p:spPr>
        <p:txBody>
          <a:bodyPr anchor="ctr"/>
          <a:lstStyle>
            <a:lvl1pPr algn="ctr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2373" y="4069954"/>
            <a:ext cx="7772400" cy="9884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6F9FE-3308-7D4E-8B46-F9836AC42425}" type="datetime1">
              <a:rPr lang="en-US" smtClean="0"/>
              <a:t>9/11/17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59B53-AEC7-9D43-BD4D-FB123296C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81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425" y="1470346"/>
            <a:ext cx="4340375" cy="4877434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0346"/>
            <a:ext cx="4263565" cy="4877434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6C878-1A61-1D40-8C94-88B875F76C97}" type="datetime1">
              <a:rPr lang="en-US" smtClean="0"/>
              <a:t>9/11/17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00562-6296-9E41-94C7-4DAE5BF4E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pc="-1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9" name="Picture 8" descr="Princeton_shield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457200"/>
            <a:ext cx="685800" cy="76362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573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7AF70-5002-B24C-BAA9-0C2EC79E2C37}" type="datetime1">
              <a:rPr lang="en-US" smtClean="0"/>
              <a:t>9/11/17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929D7-7AD0-024D-8F69-58F7A677F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Princeton_shield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457200"/>
            <a:ext cx="685800" cy="763628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57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44EB9-203A-2649-A5DC-C807C557D821}" type="datetime1">
              <a:rPr lang="en-US" smtClean="0"/>
              <a:t>9/11/17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34AC4-E5A6-0446-ADDB-6CB25A5DD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pc="-1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7" name="Picture 6" descr="Princeton_shield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457200"/>
            <a:ext cx="685800" cy="763628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72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168DF-4358-664B-A04B-7A4BE79C5464}" type="datetime1">
              <a:rPr lang="en-US" smtClean="0"/>
              <a:t>9/11/17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25072-9793-DD45-A50B-C84D5FD44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8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0B6B8-460D-9A45-A983-067DAFC8AE2B}" type="datetime1">
              <a:rPr lang="en-US" smtClean="0"/>
              <a:t>9/11/17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BDEDE-40D3-1C4C-B3CB-CF078D2D5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6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478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53200"/>
            <a:ext cx="2133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7AB581CF-9A74-854B-A279-C8C42F61C879}" type="datetime1">
              <a:rPr lang="en-US" smtClean="0"/>
              <a:pPr>
                <a:defRPr/>
              </a:pPr>
              <a:t>9/11/17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553200"/>
            <a:ext cx="2133600" cy="212725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1400" b="1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fld id="{62406363-7E77-DB4B-97E5-317AD9418D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1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5" r:id="rId3"/>
    <p:sldLayoutId id="214748368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–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–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»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iazza.com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Distributed Systems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COS 418: </a:t>
            </a:r>
            <a:r>
              <a:rPr lang="en-US" i="1" dirty="0" smtClean="0"/>
              <a:t>Distributed Systems</a:t>
            </a:r>
          </a:p>
          <a:p>
            <a:r>
              <a:rPr lang="en-US" dirty="0" smtClean="0"/>
              <a:t>Lecture 1, 2017</a:t>
            </a:r>
          </a:p>
          <a:p>
            <a:endParaRPr lang="en-US" dirty="0" smtClean="0"/>
          </a:p>
          <a:p>
            <a:r>
              <a:rPr lang="en-US" dirty="0" smtClean="0"/>
              <a:t>Mike Freedman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39" b="14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3200" kern="1200" spc="-50">
                <a:solidFill>
                  <a:schemeClr val="bg1"/>
                </a:solidFill>
                <a:latin typeface="+mn-lt"/>
                <a:ea typeface="ＭＳ Ｐゴシック" pitchFamily="-1" charset="-128"/>
                <a:cs typeface="ＭＳ Ｐゴシック" pitchFamily="-1" charset="-128"/>
              </a:defRPr>
            </a:lvl1pPr>
            <a:lvl2pPr marL="4572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8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9144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6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3716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1828800" indent="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None/>
              <a:defRPr sz="1400" kern="1200" spc="-5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/>
              <a:t>100,000s of physical servers</a:t>
            </a:r>
          </a:p>
          <a:p>
            <a:r>
              <a:rPr lang="en-US" sz="3600" dirty="0" smtClean="0"/>
              <a:t>10s MW energy consumption</a:t>
            </a:r>
          </a:p>
          <a:p>
            <a:endParaRPr lang="en-US" sz="3800" dirty="0" smtClean="0"/>
          </a:p>
          <a:p>
            <a:r>
              <a:rPr lang="en-US" sz="3800" dirty="0" smtClean="0"/>
              <a:t>Facebook Prineville: </a:t>
            </a:r>
          </a:p>
          <a:p>
            <a:r>
              <a:rPr lang="en-US" sz="3600" dirty="0" smtClean="0"/>
              <a:t>$250M physical </a:t>
            </a:r>
            <a:r>
              <a:rPr lang="en-US" sz="3600" dirty="0" err="1" smtClean="0"/>
              <a:t>infro</a:t>
            </a:r>
            <a:r>
              <a:rPr lang="en-US" sz="3600" dirty="0" smtClean="0"/>
              <a:t>, $1B IT infra</a:t>
            </a:r>
          </a:p>
          <a:p>
            <a:pPr lvl="1"/>
            <a:endParaRPr lang="en-US" sz="3800" dirty="0" smtClean="0"/>
          </a:p>
        </p:txBody>
      </p:sp>
    </p:spTree>
    <p:extLst>
      <p:ext uri="{BB962C8B-B14F-4D97-AF65-F5344CB8AC3E}">
        <p14:creationId xmlns:p14="http://schemas.microsoft.com/office/powerpoint/2010/main" val="39212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changes at scale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329" y="1580948"/>
            <a:ext cx="5443390" cy="42947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0299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“Pods provide 7.68Tbps to backplane”</a:t>
            </a:r>
          </a:p>
        </p:txBody>
      </p:sp>
    </p:spTree>
    <p:extLst>
      <p:ext uri="{BB962C8B-B14F-4D97-AF65-F5344CB8AC3E}">
        <p14:creationId xmlns:p14="http://schemas.microsoft.com/office/powerpoint/2010/main" val="420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196" y="1447799"/>
            <a:ext cx="8793804" cy="531812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Service with higher-level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abstractions/interface</a:t>
            </a:r>
          </a:p>
          <a:p>
            <a:pPr lvl="1">
              <a:lnSpc>
                <a:spcPct val="110000"/>
              </a:lnSpc>
            </a:pP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600" dirty="0" smtClean="0">
                <a:latin typeface="Arial" charset="0"/>
                <a:ea typeface="Arial" charset="0"/>
                <a:cs typeface="Arial" charset="0"/>
              </a:rPr>
              <a:t>.g</a:t>
            </a: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., file system, database, key-value </a:t>
            </a:r>
            <a:r>
              <a:rPr lang="en-US" sz="2600" dirty="0" smtClean="0">
                <a:latin typeface="Arial" charset="0"/>
                <a:ea typeface="Arial" charset="0"/>
                <a:cs typeface="Arial" charset="0"/>
              </a:rPr>
              <a:t>store, programming </a:t>
            </a: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model, </a:t>
            </a:r>
            <a:r>
              <a:rPr lang="en-US" sz="2600" dirty="0" err="1">
                <a:latin typeface="Arial" charset="0"/>
                <a:ea typeface="Arial" charset="0"/>
                <a:cs typeface="Arial" charset="0"/>
              </a:rPr>
              <a:t>RESTful</a:t>
            </a: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 web service, </a:t>
            </a:r>
            <a:r>
              <a:rPr lang="en-US" sz="2600" dirty="0" smtClean="0">
                <a:latin typeface="Arial" charset="0"/>
                <a:ea typeface="Arial" charset="0"/>
                <a:cs typeface="Arial" charset="0"/>
              </a:rPr>
              <a:t>…</a:t>
            </a:r>
          </a:p>
          <a:p>
            <a:pPr lvl="1"/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Hide complexity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en-US" sz="2600" dirty="0">
                <a:latin typeface="Arial" charset="0"/>
                <a:ea typeface="Arial" charset="0"/>
                <a:cs typeface="Arial" charset="0"/>
              </a:rPr>
              <a:t>Scalable (scale-out)</a:t>
            </a:r>
          </a:p>
          <a:p>
            <a:pPr lvl="1"/>
            <a:r>
              <a:rPr lang="en-US" sz="2600" dirty="0">
                <a:latin typeface="Arial" charset="0"/>
                <a:ea typeface="Arial" charset="0"/>
                <a:cs typeface="Arial" charset="0"/>
              </a:rPr>
              <a:t>Reliable (fault-tolerant)</a:t>
            </a:r>
          </a:p>
          <a:p>
            <a:pPr lvl="1"/>
            <a:r>
              <a:rPr lang="en-US" sz="2600" dirty="0">
                <a:latin typeface="Arial" charset="0"/>
                <a:ea typeface="Arial" charset="0"/>
                <a:cs typeface="Arial" charset="0"/>
              </a:rPr>
              <a:t>Well-defined semantics (consistent)</a:t>
            </a:r>
          </a:p>
          <a:p>
            <a:pPr lvl="1"/>
            <a:r>
              <a:rPr lang="en-US" sz="2600" dirty="0" smtClean="0">
                <a:latin typeface="Arial" charset="0"/>
                <a:ea typeface="Arial" charset="0"/>
                <a:cs typeface="Arial" charset="0"/>
              </a:rPr>
              <a:t>Security</a:t>
            </a:r>
          </a:p>
          <a:p>
            <a:pPr lvl="1"/>
            <a:endParaRPr lang="en-US" sz="14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Do “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heavy lifting” so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app developer doesn’t need to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of “distributed systems”</a:t>
            </a:r>
          </a:p>
        </p:txBody>
      </p:sp>
    </p:spTree>
    <p:extLst>
      <p:ext uri="{BB962C8B-B14F-4D97-AF65-F5344CB8AC3E}">
        <p14:creationId xmlns:p14="http://schemas.microsoft.com/office/powerpoint/2010/main" val="127477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</a:t>
            </a:r>
            <a:r>
              <a:rPr lang="en-US" dirty="0"/>
              <a:t>results </a:t>
            </a:r>
            <a:r>
              <a:rPr lang="en-US" dirty="0" smtClean="0"/>
              <a:t>matter:  NoSQL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196" y="1661159"/>
            <a:ext cx="5066917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650" y="2010727"/>
            <a:ext cx="5026526" cy="4572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1800" y="1417319"/>
            <a:ext cx="6361035" cy="594391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5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results </a:t>
            </a:r>
            <a:r>
              <a:rPr lang="en-US" dirty="0" smtClean="0"/>
              <a:t>matter:  </a:t>
            </a:r>
            <a:r>
              <a:rPr lang="en-US" dirty="0" err="1" smtClean="0"/>
              <a:t>Paxos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676" y="1706880"/>
            <a:ext cx="5105724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361" y="2263136"/>
            <a:ext cx="6004257" cy="52120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2796582"/>
            <a:ext cx="7043489" cy="618790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19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776" y="1760908"/>
            <a:ext cx="2626624" cy="46018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results matter:  MapReduce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756" y="1760908"/>
            <a:ext cx="5731785" cy="51275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370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Organization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196" y="1447800"/>
            <a:ext cx="8565204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Lecture</a:t>
            </a:r>
          </a:p>
          <a:p>
            <a:pPr lvl="1"/>
            <a:r>
              <a:rPr lang="en-US" sz="2600" dirty="0" smtClean="0"/>
              <a:t>Professors Mike Freedman, Kyle Jamieson</a:t>
            </a:r>
          </a:p>
          <a:p>
            <a:pPr lvl="1"/>
            <a:r>
              <a:rPr lang="en-US" sz="2600" dirty="0" smtClean="0"/>
              <a:t>Slides available on course website</a:t>
            </a:r>
          </a:p>
          <a:p>
            <a:pPr lvl="1"/>
            <a:r>
              <a:rPr lang="en-US" sz="2600" dirty="0" smtClean="0"/>
              <a:t>Office hours immediately after lecture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Precept:</a:t>
            </a:r>
          </a:p>
          <a:p>
            <a:pPr lvl="1"/>
            <a:r>
              <a:rPr lang="en-US" sz="2600" dirty="0" smtClean="0"/>
              <a:t>TAs Charlie Murphy, Andrew Or</a:t>
            </a:r>
            <a:endParaRPr lang="en-US" sz="2400" u="sng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Main Q&amp;A forum: </a:t>
            </a:r>
            <a:r>
              <a:rPr lang="en-US" sz="2600" dirty="0" smtClean="0">
                <a:hlinkClick r:id="rId2"/>
              </a:rPr>
              <a:t>www.piazza.com</a:t>
            </a:r>
            <a:endParaRPr lang="en-US" sz="2600" dirty="0" smtClean="0"/>
          </a:p>
          <a:p>
            <a:pPr lvl="1"/>
            <a:r>
              <a:rPr lang="en-US" sz="2600" dirty="0" smtClean="0"/>
              <a:t>Graded on class participation: so ask &amp; answer!</a:t>
            </a:r>
          </a:p>
          <a:p>
            <a:pPr lvl="1"/>
            <a:r>
              <a:rPr lang="en-US" sz="2600" dirty="0" smtClean="0"/>
              <a:t>No anonymous posts or questions</a:t>
            </a:r>
          </a:p>
          <a:p>
            <a:pPr lvl="1"/>
            <a:r>
              <a:rPr lang="en-US" sz="2600" dirty="0" smtClean="0"/>
              <a:t>Can send private messages to instructors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the material: 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2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the Material: </a:t>
            </a:r>
            <a:r>
              <a:rPr lang="en-US" altLang="en-US" dirty="0" smtClean="0"/>
              <a:t> Lectures!</a:t>
            </a:r>
            <a:endParaRPr lang="en-US" altLang="en-US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350196" y="1447800"/>
            <a:ext cx="8793804" cy="5029200"/>
          </a:xfrm>
        </p:spPr>
        <p:txBody>
          <a:bodyPr>
            <a:noAutofit/>
          </a:bodyPr>
          <a:lstStyle/>
          <a:p>
            <a:r>
              <a:rPr lang="en-US" altLang="en-US" sz="2800" b="1" dirty="0" smtClean="0"/>
              <a:t>Attend lecture / precepts and take notes!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 smtClean="0"/>
              <a:t>Lecture slides posted day/night before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 smtClean="0"/>
              <a:t>Recommendation:  Print slides &amp; take notes</a:t>
            </a:r>
            <a:endParaRPr lang="en-US" altLang="en-US" sz="2200" dirty="0" smtClean="0"/>
          </a:p>
          <a:p>
            <a:pPr lvl="1">
              <a:lnSpc>
                <a:spcPct val="110000"/>
              </a:lnSpc>
            </a:pPr>
            <a:r>
              <a:rPr lang="en-US" altLang="en-US" sz="2600" dirty="0" smtClean="0"/>
              <a:t>Not everything covered in class is on slides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 smtClean="0"/>
              <a:t>You are responsible for everything covered in </a:t>
            </a:r>
            <a:r>
              <a:rPr lang="en-US" altLang="en-US" sz="2600" dirty="0" smtClean="0"/>
              <a:t>class</a:t>
            </a:r>
          </a:p>
          <a:p>
            <a:pPr>
              <a:lnSpc>
                <a:spcPts val="3400"/>
              </a:lnSpc>
            </a:pPr>
            <a:r>
              <a:rPr lang="en-US" altLang="en-US" sz="2800" b="1" dirty="0" smtClean="0"/>
              <a:t>Precepts are mandatory (attendance taken)</a:t>
            </a:r>
            <a:endParaRPr lang="en-US" altLang="en-US" sz="2800" b="1" dirty="0"/>
          </a:p>
          <a:p>
            <a:pPr>
              <a:lnSpc>
                <a:spcPts val="3400"/>
              </a:lnSpc>
            </a:pPr>
            <a:r>
              <a:rPr lang="en-US" altLang="en-US" sz="2800" b="1" dirty="0" smtClean="0"/>
              <a:t>No required textbooks</a:t>
            </a:r>
            <a:endParaRPr lang="en-US" altLang="en-US" sz="2800" b="1" dirty="0"/>
          </a:p>
          <a:p>
            <a:pPr lvl="1">
              <a:lnSpc>
                <a:spcPct val="100000"/>
              </a:lnSpc>
            </a:pPr>
            <a:r>
              <a:rPr lang="en-US" altLang="en-US" dirty="0" smtClean="0"/>
              <a:t>Links to Go Programming textbook and two other distributed systems textbooks on website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9176312D-2D42-EC42-BD83-C17402432DA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00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Grading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98060"/>
            <a:ext cx="8077200" cy="526786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en-US" dirty="0" smtClean="0"/>
              <a:t>Five assignments (10% </a:t>
            </a:r>
            <a:r>
              <a:rPr lang="en-US" altLang="en-US" dirty="0"/>
              <a:t>each)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 smtClean="0"/>
              <a:t>90% 24 hours late, </a:t>
            </a:r>
            <a:r>
              <a:rPr lang="en-US" altLang="en-US" sz="2600" dirty="0"/>
              <a:t>80% 2 days late, </a:t>
            </a:r>
            <a:r>
              <a:rPr lang="en-US" altLang="en-US" sz="2600" dirty="0" smtClean="0"/>
              <a:t>50% &gt;5 </a:t>
            </a:r>
            <a:r>
              <a:rPr lang="en-US" altLang="en-US" sz="2600" dirty="0"/>
              <a:t>days late</a:t>
            </a:r>
          </a:p>
          <a:p>
            <a:pPr lvl="1">
              <a:lnSpc>
                <a:spcPct val="110000"/>
              </a:lnSpc>
            </a:pPr>
            <a:r>
              <a:rPr lang="en-US" altLang="en-US" sz="2600" b="1" dirty="0" smtClean="0"/>
              <a:t>THREE</a:t>
            </a:r>
            <a:r>
              <a:rPr lang="en-US" altLang="en-US" sz="2600" dirty="0" smtClean="0"/>
              <a:t> free </a:t>
            </a:r>
            <a:r>
              <a:rPr lang="en-US" altLang="en-US" sz="2600" dirty="0"/>
              <a:t>late </a:t>
            </a:r>
            <a:r>
              <a:rPr lang="en-US" altLang="en-US" sz="2600" dirty="0" smtClean="0"/>
              <a:t>days </a:t>
            </a:r>
            <a:r>
              <a:rPr lang="en-US" altLang="en-US" sz="2600" dirty="0"/>
              <a:t>(we’ll figure which one is best)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altLang="en-US" sz="2600" dirty="0"/>
              <a:t>Only failing grades I’ve given are for students who don’t (</a:t>
            </a:r>
            <a:r>
              <a:rPr lang="en-US" altLang="en-US" sz="2600" dirty="0" smtClean="0"/>
              <a:t>try to) </a:t>
            </a:r>
            <a:r>
              <a:rPr lang="en-US" altLang="en-US" sz="2600" dirty="0"/>
              <a:t>do </a:t>
            </a:r>
            <a:r>
              <a:rPr lang="en-US" altLang="en-US" sz="2600" dirty="0" smtClean="0"/>
              <a:t>assignments</a:t>
            </a:r>
            <a:endParaRPr lang="en-US" altLang="en-US" sz="2600" dirty="0"/>
          </a:p>
          <a:p>
            <a:pPr>
              <a:lnSpc>
                <a:spcPct val="110000"/>
              </a:lnSpc>
            </a:pPr>
            <a:r>
              <a:rPr lang="en-US" altLang="en-US" dirty="0"/>
              <a:t>Two exams </a:t>
            </a:r>
            <a:r>
              <a:rPr lang="en-US" altLang="en-US" dirty="0" smtClean="0"/>
              <a:t>(45% </a:t>
            </a:r>
            <a:r>
              <a:rPr lang="en-US" altLang="en-US" dirty="0"/>
              <a:t>total)</a:t>
            </a:r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Midterm exam before spring break (</a:t>
            </a:r>
            <a:r>
              <a:rPr lang="en-US" altLang="en-US" sz="2600" dirty="0" smtClean="0"/>
              <a:t>20%)</a:t>
            </a:r>
            <a:endParaRPr lang="en-US" altLang="en-US" sz="2600" dirty="0"/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US" altLang="en-US" sz="2600" dirty="0"/>
              <a:t>Final exam during exam period (25%)</a:t>
            </a:r>
          </a:p>
          <a:p>
            <a:pPr>
              <a:lnSpc>
                <a:spcPct val="110000"/>
              </a:lnSpc>
            </a:pPr>
            <a:r>
              <a:rPr lang="en-US" altLang="en-US" dirty="0"/>
              <a:t>Class participation </a:t>
            </a:r>
            <a:r>
              <a:rPr lang="en-US" altLang="en-US" dirty="0" smtClean="0"/>
              <a:t>(5%)</a:t>
            </a:r>
            <a:endParaRPr lang="en-US" altLang="en-US" dirty="0"/>
          </a:p>
          <a:p>
            <a:pPr lvl="1">
              <a:lnSpc>
                <a:spcPct val="110000"/>
              </a:lnSpc>
            </a:pPr>
            <a:r>
              <a:rPr lang="en-US" altLang="en-US" sz="2600" dirty="0"/>
              <a:t>In lecture, precept, and Piazza</a:t>
            </a:r>
          </a:p>
          <a:p>
            <a:pPr lvl="1">
              <a:lnSpc>
                <a:spcPct val="110000"/>
              </a:lnSpc>
            </a:pPr>
            <a:endParaRPr lang="en-US" altLang="en-US" sz="2600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5EF5598C-1365-8C43-B0A1-BFC5B11FBA8F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3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2" y="391486"/>
            <a:ext cx="8814715" cy="54864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76735" y="5812172"/>
            <a:ext cx="7190527" cy="888039"/>
          </a:xfrm>
        </p:spPr>
        <p:txBody>
          <a:bodyPr/>
          <a:lstStyle/>
          <a:p>
            <a:r>
              <a:rPr lang="en-US" dirty="0" smtClean="0"/>
              <a:t>Backrub (Google) 1997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70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Policies: Write Your Own Code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559341" y="1439694"/>
            <a:ext cx="8195553" cy="5287321"/>
          </a:xfrm>
        </p:spPr>
        <p:txBody>
          <a:bodyPr>
            <a:normAutofit/>
          </a:bodyPr>
          <a:lstStyle/>
          <a:p>
            <a:pPr eaLnBrk="1" hangingPunct="1">
              <a:spcBef>
                <a:spcPts val="675"/>
              </a:spcBef>
              <a:spcAft>
                <a:spcPts val="1800"/>
              </a:spcAft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Programming is an individual creative process.  At first, discussions with friends is fine.  When writing code, however, the program must be your own work.</a:t>
            </a:r>
          </a:p>
          <a:p>
            <a:pPr eaLnBrk="1" hangingPunct="1">
              <a:spcBef>
                <a:spcPts val="675"/>
              </a:spcBef>
              <a:spcAft>
                <a:spcPts val="1800"/>
              </a:spcAft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Do not copy another person’s programs, comments, README description, or any part of submitted assignment.  This includes character-by-character transliteration but also derivative works.  Cannot use another’s code, etc. even while “citing” them.</a:t>
            </a:r>
          </a:p>
          <a:p>
            <a:pPr eaLnBrk="1" hangingPunct="1">
              <a:spcBef>
                <a:spcPts val="675"/>
              </a:spcBef>
              <a:spcAft>
                <a:spcPts val="1800"/>
              </a:spcAft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Writing code for use by another or using another’s code is academic </a:t>
            </a:r>
            <a:r>
              <a:rPr lang="en-US" altLang="en-US" sz="2400" dirty="0" smtClean="0">
                <a:solidFill>
                  <a:schemeClr val="tx1"/>
                </a:solidFill>
              </a:rPr>
              <a:t>fraud in context of coursework.</a:t>
            </a:r>
          </a:p>
          <a:p>
            <a:pPr eaLnBrk="1" hangingPunct="1">
              <a:spcBef>
                <a:spcPts val="675"/>
              </a:spcBef>
              <a:spcAft>
                <a:spcPts val="1800"/>
              </a:spcAft>
              <a:buFontTx/>
              <a:buNone/>
            </a:pPr>
            <a:r>
              <a:rPr lang="en-US" altLang="en-US" sz="2400" dirty="0" smtClean="0"/>
              <a:t>Do not publish your code e.g., on </a:t>
            </a:r>
            <a:r>
              <a:rPr lang="en-US" altLang="en-US" sz="2400" dirty="0" err="1" smtClean="0"/>
              <a:t>github</a:t>
            </a:r>
            <a:r>
              <a:rPr lang="en-US" altLang="en-US" sz="2400" dirty="0" smtClean="0"/>
              <a:t>, during/after course!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C9D9DFDB-9306-3B41-8181-8A299A15901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28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Policies: Write Your Own Code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559341" y="1439694"/>
            <a:ext cx="8195553" cy="5287321"/>
          </a:xfrm>
        </p:spPr>
        <p:txBody>
          <a:bodyPr>
            <a:normAutofit/>
          </a:bodyPr>
          <a:lstStyle/>
          <a:p>
            <a:pPr eaLnBrk="1" hangingPunct="1">
              <a:spcBef>
                <a:spcPts val="675"/>
              </a:spcBef>
              <a:spcAft>
                <a:spcPts val="1800"/>
              </a:spcAft>
              <a:buFontTx/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Programming is an individual creative process.  At first, discussions with friends is fine.  When writing code, however, the program must be your own work.</a:t>
            </a:r>
          </a:p>
          <a:p>
            <a:pPr eaLnBrk="1" hangingPunct="1">
              <a:spcBef>
                <a:spcPts val="675"/>
              </a:spcBef>
              <a:spcAft>
                <a:spcPts val="1800"/>
              </a:spcAft>
              <a:buFontTx/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Do not copy another person’s programs, comments, README description, or any part of submitted assignment.  This includes character-by-character transliteration but also derivative works.  Cannot use another’s code, etc. even while “citing” them.</a:t>
            </a:r>
          </a:p>
          <a:p>
            <a:pPr eaLnBrk="1" hangingPunct="1">
              <a:spcBef>
                <a:spcPts val="675"/>
              </a:spcBef>
              <a:spcAft>
                <a:spcPts val="1800"/>
              </a:spcAft>
              <a:buFontTx/>
              <a:buNone/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Writing code for use by another or using another’s code is academic </a:t>
            </a:r>
            <a:r>
              <a:rPr lang="en-US" altLang="en-US" sz="2400" dirty="0" smtClean="0">
                <a:solidFill>
                  <a:schemeClr val="bg1">
                    <a:lumMod val="75000"/>
                  </a:schemeClr>
                </a:solidFill>
              </a:rPr>
              <a:t>fraud in context of coursework.</a:t>
            </a:r>
          </a:p>
          <a:p>
            <a:pPr eaLnBrk="1" hangingPunct="1">
              <a:spcBef>
                <a:spcPts val="675"/>
              </a:spcBef>
              <a:spcAft>
                <a:spcPts val="1800"/>
              </a:spcAft>
              <a:buFontTx/>
              <a:buNone/>
            </a:pPr>
            <a:r>
              <a:rPr lang="en-US" altLang="en-US" sz="2400" dirty="0" smtClean="0">
                <a:solidFill>
                  <a:schemeClr val="bg1">
                    <a:lumMod val="75000"/>
                  </a:schemeClr>
                </a:solidFill>
              </a:rPr>
              <a:t>Do not publish your code e.g., on </a:t>
            </a:r>
            <a:r>
              <a:rPr lang="en-US" altLang="en-US" sz="2400" dirty="0" err="1" smtClean="0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altLang="en-US" sz="2400" dirty="0" smtClean="0">
                <a:solidFill>
                  <a:schemeClr val="bg1">
                    <a:lumMod val="75000"/>
                  </a:schemeClr>
                </a:solidFill>
              </a:rPr>
              <a:t>, during/after course!</a:t>
            </a:r>
            <a:endParaRPr lang="en-US" alt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C9D9DFDB-9306-3B41-8181-8A299A15901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9717582">
            <a:off x="924090" y="3243850"/>
            <a:ext cx="7417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Don’t Plagiarize!</a:t>
            </a:r>
          </a:p>
        </p:txBody>
      </p:sp>
    </p:spTree>
    <p:extLst>
      <p:ext uri="{BB962C8B-B14F-4D97-AF65-F5344CB8AC3E}">
        <p14:creationId xmlns:p14="http://schemas.microsoft.com/office/powerpoint/2010/main" val="139851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Assignment 1 (in three parts)</a:t>
            </a:r>
            <a:endParaRPr lang="en-US" altLang="en-US" dirty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304800" y="1692613"/>
            <a:ext cx="8763000" cy="443355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dirty="0" smtClean="0"/>
              <a:t>Learn how to program in Go</a:t>
            </a:r>
          </a:p>
          <a:p>
            <a:pPr lvl="1">
              <a:lnSpc>
                <a:spcPct val="150000"/>
              </a:lnSpc>
            </a:pPr>
            <a:r>
              <a:rPr lang="en-US" altLang="en-US" dirty="0" smtClean="0"/>
              <a:t>Basic Go assignment (due </a:t>
            </a:r>
            <a:r>
              <a:rPr lang="en-US" altLang="en-US" b="1" dirty="0" smtClean="0"/>
              <a:t>Sept </a:t>
            </a:r>
            <a:r>
              <a:rPr lang="en-US" altLang="en-US" b="1" dirty="0"/>
              <a:t>21</a:t>
            </a:r>
            <a:r>
              <a:rPr lang="en-US" altLang="en-US" dirty="0" smtClean="0"/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en-US" dirty="0" smtClean="0"/>
              <a:t>“Sequential” Map Reduce (due Sept 28)</a:t>
            </a:r>
          </a:p>
          <a:p>
            <a:pPr lvl="1">
              <a:lnSpc>
                <a:spcPct val="150000"/>
              </a:lnSpc>
            </a:pPr>
            <a:r>
              <a:rPr lang="en-US" altLang="en-US" dirty="0" smtClean="0"/>
              <a:t>Distributed Map Reduce (due Oct 5)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22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373" y="2149039"/>
            <a:ext cx="7772400" cy="1166478"/>
          </a:xfrm>
        </p:spPr>
        <p:txBody>
          <a:bodyPr/>
          <a:lstStyle/>
          <a:p>
            <a:r>
              <a:rPr lang="en-US" sz="4800" dirty="0" smtClean="0"/>
              <a:t>Warnings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2373" y="3593139"/>
            <a:ext cx="7772400" cy="1515961"/>
          </a:xfrm>
        </p:spPr>
        <p:txBody>
          <a:bodyPr>
            <a:noAutofit/>
          </a:bodyPr>
          <a:lstStyle/>
          <a:p>
            <a:r>
              <a:rPr lang="en-US" sz="3600" dirty="0" smtClean="0"/>
              <a:t>This is a 400-level course,</a:t>
            </a:r>
          </a:p>
          <a:p>
            <a:r>
              <a:rPr lang="en-US" sz="3600" dirty="0"/>
              <a:t>w</a:t>
            </a:r>
            <a:r>
              <a:rPr lang="en-US" sz="3600" dirty="0" smtClean="0"/>
              <a:t>ith expectations to match.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6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304800" y="1692613"/>
            <a:ext cx="8839200" cy="5073312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altLang="en-US" sz="2400" dirty="0" smtClean="0"/>
              <a:t>Assignment 1 is purposely easy to teach Go.  Don’t be fooled.</a:t>
            </a:r>
          </a:p>
          <a:p>
            <a:pPr>
              <a:spcBef>
                <a:spcPts val="2400"/>
              </a:spcBef>
            </a:pPr>
            <a:r>
              <a:rPr lang="en-US" altLang="en-US" sz="2400" dirty="0" smtClean="0"/>
              <a:t>Last year we gave 3-4 weeks for later assignments;              many students started 3-4 days before deadline.   </a:t>
            </a:r>
            <a:r>
              <a:rPr lang="en-US" altLang="en-US" sz="2400" b="1" dirty="0" smtClean="0"/>
              <a:t>Disaster</a:t>
            </a:r>
            <a:r>
              <a:rPr lang="en-US" altLang="en-US" sz="2400" dirty="0" smtClean="0"/>
              <a:t>.</a:t>
            </a:r>
          </a:p>
          <a:p>
            <a:pPr>
              <a:spcBef>
                <a:spcPts val="2400"/>
              </a:spcBef>
            </a:pPr>
            <a:r>
              <a:rPr lang="en-US" altLang="en-US" sz="2400" dirty="0" smtClean="0"/>
              <a:t>Distributed systems are hard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altLang="en-US" sz="2400" dirty="0"/>
              <a:t>These aren’t simple “CRUD” interfaces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altLang="en-US" sz="2400" dirty="0" smtClean="0"/>
              <a:t>Need </a:t>
            </a:r>
            <a:r>
              <a:rPr lang="en-US" altLang="en-US" sz="2400" dirty="0"/>
              <a:t>to </a:t>
            </a:r>
            <a:r>
              <a:rPr lang="en-US" altLang="en-US" sz="2400" dirty="0" smtClean="0"/>
              <a:t>understand problem and protocol, carefully design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altLang="en-US" sz="2400" dirty="0" smtClean="0"/>
              <a:t>Can take 5x more time to debug than “initially program”</a:t>
            </a:r>
          </a:p>
          <a:p>
            <a:pPr>
              <a:spcBef>
                <a:spcPts val="2400"/>
              </a:spcBef>
            </a:pPr>
            <a:r>
              <a:rPr lang="en-US" altLang="en-US" sz="2400" dirty="0" smtClean="0"/>
              <a:t>Assignment #4 builds on your Assignment #3 solution, i.e., you can’t do #4 until your own #3 is working!  (That’s the real world!)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0196" y="182880"/>
            <a:ext cx="8565204" cy="1066800"/>
          </a:xfrm>
        </p:spPr>
        <p:txBody>
          <a:bodyPr anchor="t"/>
          <a:lstStyle/>
          <a:p>
            <a:pPr>
              <a:lnSpc>
                <a:spcPts val="4000"/>
              </a:lnSpc>
            </a:pPr>
            <a:r>
              <a:rPr lang="en-US" altLang="en-US" dirty="0" smtClean="0"/>
              <a:t>Warning #1: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Assignments are a LOT of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86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347472" y="182880"/>
            <a:ext cx="8763000" cy="1238249"/>
          </a:xfrm>
        </p:spPr>
        <p:txBody>
          <a:bodyPr anchor="t"/>
          <a:lstStyle/>
          <a:p>
            <a:pPr>
              <a:lnSpc>
                <a:spcPts val="4000"/>
              </a:lnSpc>
            </a:pPr>
            <a:r>
              <a:rPr lang="en-US" altLang="en-US" dirty="0" smtClean="0"/>
              <a:t>Warning #2: </a:t>
            </a:r>
            <a:br>
              <a:rPr lang="en-US" altLang="en-US" dirty="0" smtClean="0"/>
            </a:br>
            <a:r>
              <a:rPr lang="en-US" altLang="en-US" sz="3400" dirty="0" smtClean="0"/>
              <a:t>Software engineering, not just programming</a:t>
            </a:r>
            <a:endParaRPr lang="en-US" altLang="en-US" sz="3400" dirty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304800" y="1692613"/>
            <a:ext cx="8610600" cy="4860587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altLang="en-US" sz="2800" dirty="0" smtClean="0"/>
              <a:t>COS126, 217, 226 told you how to design &amp; structure your programs. This class doesn’t.</a:t>
            </a:r>
          </a:p>
          <a:p>
            <a:pPr>
              <a:spcAft>
                <a:spcPts val="1200"/>
              </a:spcAft>
            </a:pPr>
            <a:r>
              <a:rPr lang="en-US" altLang="en-US" sz="2800" dirty="0" smtClean="0"/>
              <a:t>Real software engineering projects don’t either.</a:t>
            </a:r>
            <a:endParaRPr lang="en-US" altLang="en-US" sz="2800" dirty="0"/>
          </a:p>
          <a:p>
            <a:pPr>
              <a:spcAft>
                <a:spcPts val="1200"/>
              </a:spcAft>
            </a:pPr>
            <a:r>
              <a:rPr lang="en-US" altLang="en-US" sz="2800" dirty="0" smtClean="0"/>
              <a:t>You </a:t>
            </a:r>
            <a:r>
              <a:rPr lang="en-US" altLang="en-US" sz="2800" dirty="0"/>
              <a:t>need to learn to do it</a:t>
            </a:r>
            <a:r>
              <a:rPr lang="en-US" altLang="en-US" sz="2800" dirty="0" smtClean="0"/>
              <a:t>. </a:t>
            </a:r>
          </a:p>
          <a:p>
            <a:pPr>
              <a:spcAft>
                <a:spcPts val="1200"/>
              </a:spcAft>
            </a:pPr>
            <a:r>
              <a:rPr lang="en-US" altLang="en-US" sz="2800" dirty="0" smtClean="0"/>
              <a:t>If your system isn’t designed well, can be </a:t>
            </a:r>
            <a:r>
              <a:rPr lang="en-US" altLang="en-US" sz="2800" i="1" dirty="0" smtClean="0"/>
              <a:t>significantly</a:t>
            </a:r>
            <a:r>
              <a:rPr lang="en-US" altLang="en-US" sz="2800" dirty="0" smtClean="0"/>
              <a:t> harder to get right.</a:t>
            </a:r>
          </a:p>
          <a:p>
            <a:pPr>
              <a:spcAft>
                <a:spcPts val="1200"/>
              </a:spcAft>
            </a:pPr>
            <a:r>
              <a:rPr lang="en-US" altLang="en-US" sz="2800" dirty="0" smtClean="0"/>
              <a:t>Your friend:  test-driven development</a:t>
            </a:r>
          </a:p>
          <a:p>
            <a:pPr lvl="1">
              <a:spcAft>
                <a:spcPts val="0"/>
              </a:spcAft>
            </a:pPr>
            <a:r>
              <a:rPr lang="en-US" altLang="en-US" sz="2600" dirty="0" smtClean="0"/>
              <a:t>We’ll supply tests, bonus points for adding new ones</a:t>
            </a:r>
            <a:endParaRPr lang="en-US" altLang="en-US" sz="2600" dirty="0"/>
          </a:p>
          <a:p>
            <a:pPr>
              <a:spcAft>
                <a:spcPts val="1200"/>
              </a:spcAft>
            </a:pPr>
            <a:endParaRPr lang="en-US" altLang="en-US" sz="2800" dirty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3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350196" y="1527574"/>
            <a:ext cx="8793804" cy="5029200"/>
          </a:xfrm>
        </p:spPr>
        <p:txBody>
          <a:bodyPr>
            <a:noAutofit/>
          </a:bodyPr>
          <a:lstStyle/>
          <a:p>
            <a:r>
              <a:rPr lang="en-US" altLang="en-US" sz="2800" dirty="0" smtClean="0"/>
              <a:t>Try to figure out yourself</a:t>
            </a:r>
          </a:p>
          <a:p>
            <a:r>
              <a:rPr lang="en-US" altLang="en-US" sz="2800" dirty="0" smtClean="0"/>
              <a:t>Piazza not designed for debugging</a:t>
            </a:r>
          </a:p>
          <a:p>
            <a:pPr lvl="1"/>
            <a:r>
              <a:rPr lang="en-US" altLang="en-US" sz="2400" dirty="0" smtClean="0"/>
              <a:t>Utilize right venue:  Go </a:t>
            </a:r>
            <a:r>
              <a:rPr lang="en-US" altLang="en-US" sz="2400" dirty="0"/>
              <a:t>to lab, office </a:t>
            </a:r>
            <a:r>
              <a:rPr lang="en-US" altLang="en-US" sz="2400" dirty="0" smtClean="0"/>
              <a:t>hours; sit near friends</a:t>
            </a:r>
          </a:p>
          <a:p>
            <a:pPr lvl="1"/>
            <a:r>
              <a:rPr lang="en-US" altLang="en-US" sz="2400" dirty="0" smtClean="0"/>
              <a:t>Send detailed Q’s / bug reports, not “no idea what’s wrong”	</a:t>
            </a:r>
          </a:p>
          <a:p>
            <a:r>
              <a:rPr lang="en-US" altLang="en-US" sz="3000" dirty="0" smtClean="0"/>
              <a:t>Instructors are not on pager duty 24 x 7</a:t>
            </a:r>
          </a:p>
          <a:p>
            <a:pPr lvl="1"/>
            <a:r>
              <a:rPr lang="en-US" altLang="en-US" sz="2400" dirty="0" smtClean="0"/>
              <a:t>Don’t expect response before next business day</a:t>
            </a:r>
          </a:p>
          <a:p>
            <a:pPr lvl="1">
              <a:lnSpc>
                <a:spcPct val="95000"/>
              </a:lnSpc>
            </a:pPr>
            <a:r>
              <a:rPr lang="en-US" altLang="en-US" sz="2400" dirty="0" smtClean="0"/>
              <a:t>Questions Friday night @ 11pm should not expect fast responses.  Be happy with something before Monday.</a:t>
            </a:r>
          </a:p>
          <a:p>
            <a:r>
              <a:rPr lang="en-US" altLang="en-US" sz="2800" dirty="0" smtClean="0"/>
              <a:t>Implications</a:t>
            </a:r>
          </a:p>
          <a:p>
            <a:pPr lvl="1"/>
            <a:r>
              <a:rPr lang="en-US" altLang="en-US" sz="2400" dirty="0" smtClean="0"/>
              <a:t>Students should answer each other (+ it’s worth credit)</a:t>
            </a:r>
          </a:p>
          <a:p>
            <a:pPr lvl="1"/>
            <a:r>
              <a:rPr lang="en-US" altLang="en-US" sz="2400" dirty="0" smtClean="0"/>
              <a:t>Start your assignments early!</a:t>
            </a:r>
            <a:endParaRPr lang="en-US" altLang="en-US" sz="2400" dirty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9176312D-2D42-EC42-BD83-C17402432DA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383" y="856508"/>
            <a:ext cx="2951018" cy="145662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0196" y="182880"/>
            <a:ext cx="8565204" cy="1066800"/>
          </a:xfrm>
        </p:spPr>
        <p:txBody>
          <a:bodyPr anchor="t"/>
          <a:lstStyle/>
          <a:p>
            <a:pPr>
              <a:lnSpc>
                <a:spcPts val="4000"/>
              </a:lnSpc>
            </a:pPr>
            <a:r>
              <a:rPr lang="en-US" altLang="en-US" dirty="0" smtClean="0"/>
              <a:t>Warning #3: </a:t>
            </a:r>
            <a:br>
              <a:rPr lang="en-US" altLang="en-US" dirty="0" smtClean="0"/>
            </a:br>
            <a:r>
              <a:rPr lang="en-US" altLang="en-US" sz="3400" dirty="0" smtClean="0"/>
              <a:t>Don’t expect 24x7 answers</a:t>
            </a:r>
            <a:endParaRPr lang="en-US" altLang="en-US" sz="3400" dirty="0"/>
          </a:p>
        </p:txBody>
      </p:sp>
    </p:spTree>
    <p:extLst>
      <p:ext uri="{BB962C8B-B14F-4D97-AF65-F5344CB8AC3E}">
        <p14:creationId xmlns:p14="http://schemas.microsoft.com/office/powerpoint/2010/main" val="179011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2373" y="2693361"/>
            <a:ext cx="7772400" cy="1166478"/>
          </a:xfrm>
        </p:spPr>
        <p:txBody>
          <a:bodyPr/>
          <a:lstStyle/>
          <a:p>
            <a:r>
              <a:rPr lang="en-US" dirty="0" smtClean="0"/>
              <a:t>Naming and layering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72373" y="3917554"/>
            <a:ext cx="7772400" cy="988430"/>
          </a:xfrm>
        </p:spPr>
        <p:txBody>
          <a:bodyPr/>
          <a:lstStyle/>
          <a:p>
            <a:r>
              <a:rPr lang="en-US" dirty="0" smtClean="0"/>
              <a:t>(Data-parallel programming at scale)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7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Naming and system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76293"/>
            <a:ext cx="8686800" cy="2910257"/>
          </a:xfrm>
        </p:spPr>
        <p:txBody>
          <a:bodyPr>
            <a:normAutofit/>
          </a:bodyPr>
          <a:lstStyle/>
          <a:p>
            <a:r>
              <a:rPr lang="en-US" dirty="0" smtClean="0"/>
              <a:t>How to design interface between components?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Many interactions involve naming things</a:t>
            </a:r>
          </a:p>
          <a:p>
            <a:pPr lvl="1">
              <a:lnSpc>
                <a:spcPct val="100000"/>
              </a:lnSpc>
            </a:pPr>
            <a:r>
              <a:rPr lang="en-US" sz="2600" dirty="0" smtClean="0"/>
              <a:t>Naming objects that caller asks </a:t>
            </a:r>
            <a:r>
              <a:rPr lang="en-US" sz="2600" dirty="0" err="1" smtClean="0"/>
              <a:t>callee</a:t>
            </a:r>
            <a:r>
              <a:rPr lang="en-US" sz="2600" dirty="0" smtClean="0"/>
              <a:t> to manipulate</a:t>
            </a:r>
          </a:p>
          <a:p>
            <a:pPr lvl="1"/>
            <a:r>
              <a:rPr lang="en-US" sz="2600" dirty="0" smtClean="0"/>
              <a:t>Naming caller and </a:t>
            </a:r>
            <a:r>
              <a:rPr lang="en-US" sz="2600" dirty="0" err="1" smtClean="0"/>
              <a:t>callee</a:t>
            </a:r>
            <a:r>
              <a:rPr lang="en-US" sz="2600" dirty="0" smtClean="0"/>
              <a:t> together</a:t>
            </a:r>
            <a:endParaRPr lang="en-US" sz="2600" dirty="0"/>
          </a:p>
        </p:txBody>
      </p:sp>
      <p:sp>
        <p:nvSpPr>
          <p:cNvPr id="4" name="Rectangle 3"/>
          <p:cNvSpPr/>
          <p:nvPr/>
        </p:nvSpPr>
        <p:spPr>
          <a:xfrm>
            <a:off x="2029795" y="1882237"/>
            <a:ext cx="9144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17451" y="1882237"/>
            <a:ext cx="914400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29177" y="2963763"/>
            <a:ext cx="915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Caller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3590" y="2963763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alibri" charset="0"/>
                <a:ea typeface="Calibri" charset="0"/>
                <a:cs typeface="Calibri" charset="0"/>
              </a:rPr>
              <a:t>Callee</a:t>
            </a:r>
            <a:endParaRPr lang="en-US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385424" y="2214695"/>
            <a:ext cx="2376128" cy="2494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Potential Name Syntax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534400" cy="5638800"/>
          </a:xfrm>
        </p:spPr>
        <p:txBody>
          <a:bodyPr>
            <a:normAutofit/>
          </a:bodyPr>
          <a:lstStyle/>
          <a:p>
            <a:pPr>
              <a:buFont typeface="Arial" pitchFamily="1" charset="0"/>
              <a:buChar char="•"/>
              <a:defRPr/>
            </a:pPr>
            <a:r>
              <a:rPr lang="en-US" sz="2800" dirty="0" smtClean="0"/>
              <a:t>Human readable?</a:t>
            </a:r>
          </a:p>
          <a:p>
            <a:pPr lvl="1">
              <a:buFont typeface="Arial" pitchFamily="1" charset="0"/>
              <a:buChar char="–"/>
              <a:defRPr/>
            </a:pPr>
            <a:r>
              <a:rPr lang="en-US" sz="2400" dirty="0" smtClean="0"/>
              <a:t>If users interact with the names</a:t>
            </a:r>
          </a:p>
          <a:p>
            <a:pPr>
              <a:buFont typeface="Arial" pitchFamily="1" charset="0"/>
              <a:buChar char="•"/>
              <a:defRPr/>
            </a:pPr>
            <a:r>
              <a:rPr lang="en-US" sz="2800" dirty="0" smtClean="0"/>
              <a:t>Fixed length?</a:t>
            </a:r>
          </a:p>
          <a:p>
            <a:pPr lvl="1">
              <a:buFont typeface="Arial" pitchFamily="1" charset="0"/>
              <a:buChar char="–"/>
              <a:defRPr/>
            </a:pPr>
            <a:r>
              <a:rPr lang="en-US" sz="2400" dirty="0" smtClean="0"/>
              <a:t>If equipment processes at high speed</a:t>
            </a:r>
          </a:p>
          <a:p>
            <a:pPr>
              <a:buFont typeface="Arial" pitchFamily="1" charset="0"/>
              <a:buChar char="•"/>
              <a:defRPr/>
            </a:pPr>
            <a:r>
              <a:rPr lang="en-US" sz="2800" dirty="0" smtClean="0"/>
              <a:t>Large name space?</a:t>
            </a:r>
          </a:p>
          <a:p>
            <a:pPr lvl="1">
              <a:buFont typeface="Arial" pitchFamily="1" charset="0"/>
              <a:buChar char="–"/>
              <a:defRPr/>
            </a:pPr>
            <a:r>
              <a:rPr lang="en-US" sz="2400" dirty="0" smtClean="0"/>
              <a:t>If many nodes need unique names</a:t>
            </a:r>
          </a:p>
          <a:p>
            <a:pPr>
              <a:buFont typeface="Arial" pitchFamily="1" charset="0"/>
              <a:buChar char="•"/>
              <a:defRPr/>
            </a:pPr>
            <a:r>
              <a:rPr lang="en-US" sz="2800" dirty="0" smtClean="0"/>
              <a:t>Hierarchical names?</a:t>
            </a:r>
          </a:p>
          <a:p>
            <a:pPr lvl="1">
              <a:buFont typeface="Arial" pitchFamily="1" charset="0"/>
              <a:buChar char="–"/>
              <a:defRPr/>
            </a:pPr>
            <a:r>
              <a:rPr lang="en-US" sz="2400" dirty="0" smtClean="0"/>
              <a:t>If the system is very large and/or federated</a:t>
            </a:r>
          </a:p>
          <a:p>
            <a:pPr>
              <a:buFont typeface="Arial" charset="0"/>
              <a:buChar char="•"/>
              <a:defRPr/>
            </a:pPr>
            <a:r>
              <a:rPr lang="en-US" sz="3000" dirty="0" smtClean="0"/>
              <a:t>Self-certifying?</a:t>
            </a:r>
          </a:p>
          <a:p>
            <a:pPr lvl="1">
              <a:buFont typeface="Arial" pitchFamily="1" charset="0"/>
              <a:buChar char="–"/>
              <a:defRPr/>
            </a:pPr>
            <a:r>
              <a:rPr lang="en-US" sz="2400" dirty="0" smtClean="0"/>
              <a:t>If preventing “spoofing” is important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3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584"/>
            <a:ext cx="9144000" cy="687058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629149" cy="1466850"/>
          </a:xfrm>
        </p:spPr>
        <p:txBody>
          <a:bodyPr/>
          <a:lstStyle/>
          <a:p>
            <a:r>
              <a:rPr lang="en-US" sz="4800" dirty="0" smtClean="0"/>
              <a:t>Google</a:t>
            </a:r>
            <a:r>
              <a:rPr lang="en-US" sz="4800" dirty="0"/>
              <a:t> </a:t>
            </a:r>
            <a:r>
              <a:rPr lang="en-US" sz="4800" dirty="0" smtClean="0"/>
              <a:t>2012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3609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Naming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98" y="1390650"/>
            <a:ext cx="8686800" cy="5257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Enabling sharing in applications</a:t>
            </a:r>
          </a:p>
          <a:p>
            <a:pPr lvl="1"/>
            <a:r>
              <a:rPr lang="en-US" sz="2200" dirty="0" smtClean="0"/>
              <a:t>Multiple components or users can name a shared object.</a:t>
            </a:r>
          </a:p>
          <a:p>
            <a:pPr lvl="1"/>
            <a:r>
              <a:rPr lang="en-US" sz="2200" dirty="0" smtClean="0"/>
              <a:t>Without names, client-server interface pass entire object by value</a:t>
            </a:r>
          </a:p>
          <a:p>
            <a:r>
              <a:rPr lang="en-US" sz="2400" dirty="0" smtClean="0"/>
              <a:t>Retrieval</a:t>
            </a:r>
          </a:p>
          <a:p>
            <a:pPr lvl="1"/>
            <a:r>
              <a:rPr lang="en-US" sz="2200" dirty="0" smtClean="0"/>
              <a:t>Accessing same object later on, just by remembering name</a:t>
            </a:r>
          </a:p>
          <a:p>
            <a:r>
              <a:rPr lang="en-US" sz="2400" dirty="0" smtClean="0"/>
              <a:t>Indirection mechanism</a:t>
            </a:r>
          </a:p>
          <a:p>
            <a:pPr lvl="1"/>
            <a:r>
              <a:rPr lang="en-US" sz="2200" dirty="0" smtClean="0"/>
              <a:t>Component A knows about name N</a:t>
            </a:r>
          </a:p>
          <a:p>
            <a:pPr lvl="1"/>
            <a:r>
              <a:rPr lang="en-US" sz="2200" dirty="0" smtClean="0"/>
              <a:t>Interposition: can change what N refers to without changing A</a:t>
            </a:r>
          </a:p>
          <a:p>
            <a:r>
              <a:rPr lang="en-US" sz="2400" dirty="0" smtClean="0"/>
              <a:t>Hiding</a:t>
            </a:r>
          </a:p>
          <a:p>
            <a:pPr lvl="1"/>
            <a:r>
              <a:rPr lang="en-US" sz="2200" dirty="0" smtClean="0"/>
              <a:t>Hides </a:t>
            </a:r>
            <a:r>
              <a:rPr lang="en-US" sz="2200" dirty="0" err="1" smtClean="0"/>
              <a:t>impl</a:t>
            </a:r>
            <a:r>
              <a:rPr lang="en-US" sz="2200" dirty="0" smtClean="0"/>
              <a:t>. details, don’t know where </a:t>
            </a:r>
            <a:r>
              <a:rPr lang="en-US" sz="2200" dirty="0" err="1" smtClean="0"/>
              <a:t>google.com</a:t>
            </a:r>
            <a:r>
              <a:rPr lang="en-US" sz="2200" dirty="0" smtClean="0"/>
              <a:t> located</a:t>
            </a:r>
          </a:p>
          <a:p>
            <a:pPr lvl="1"/>
            <a:r>
              <a:rPr lang="en-US" sz="2200" dirty="0" smtClean="0"/>
              <a:t>For security purposes, might only access resource if know name (e.g., </a:t>
            </a:r>
            <a:r>
              <a:rPr lang="en-US" sz="2200" dirty="0" err="1" smtClean="0"/>
              <a:t>dropbox</a:t>
            </a:r>
            <a:r>
              <a:rPr lang="en-US" sz="2200" dirty="0" smtClean="0"/>
              <a:t> or Google docs URL –&gt; knowledge gives access) 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2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Names all around…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1417638"/>
            <a:ext cx="9150065" cy="497269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Registers:  LD R0, 0x1234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IP addresses: 128.112.132.86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Host names: </a:t>
            </a:r>
            <a:r>
              <a:rPr lang="en-US" sz="2400" dirty="0" err="1" smtClean="0">
                <a:solidFill>
                  <a:schemeClr val="tx1"/>
                </a:solidFill>
              </a:rPr>
              <a:t>www.cs.princeton.edu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Path names: </a:t>
            </a:r>
            <a:r>
              <a:rPr lang="en-US" sz="1800" dirty="0" smtClean="0">
                <a:solidFill>
                  <a:schemeClr val="tx1"/>
                </a:solidFill>
              </a:rPr>
              <a:t>/courses/archive/spring17/cos518/</a:t>
            </a:r>
            <a:r>
              <a:rPr lang="en-US" sz="1800" dirty="0" err="1" smtClean="0">
                <a:solidFill>
                  <a:schemeClr val="tx1"/>
                </a:solidFill>
              </a:rPr>
              <a:t>syllabus.html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vs. “</a:t>
            </a:r>
            <a:r>
              <a:rPr lang="en-US" sz="2000" dirty="0" err="1" smtClean="0">
                <a:solidFill>
                  <a:schemeClr val="tx1"/>
                </a:solidFill>
              </a:rPr>
              <a:t>syllabus.html</a:t>
            </a:r>
            <a:r>
              <a:rPr lang="en-US" sz="2000" dirty="0" smtClean="0">
                <a:solidFill>
                  <a:schemeClr val="tx1"/>
                </a:solidFill>
              </a:rPr>
              <a:t>”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“..” (to parent directory)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URLs: </a:t>
            </a:r>
            <a:r>
              <a:rPr lang="en-US" sz="2000" dirty="0" smtClean="0">
                <a:solidFill>
                  <a:schemeClr val="tx1"/>
                </a:solidFill>
              </a:rPr>
              <a:t>http://</a:t>
            </a:r>
            <a:r>
              <a:rPr lang="en-US" sz="2000" dirty="0" err="1" smtClean="0">
                <a:solidFill>
                  <a:schemeClr val="tx1"/>
                </a:solidFill>
              </a:rPr>
              <a:t>www.cs.princeton.edu</a:t>
            </a:r>
            <a:r>
              <a:rPr lang="en-US" sz="2000" dirty="0" smtClean="0">
                <a:solidFill>
                  <a:schemeClr val="tx1"/>
                </a:solidFill>
              </a:rPr>
              <a:t>/courses/archive/spring17/cos518/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Email addresses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Function names:  </a:t>
            </a:r>
            <a:r>
              <a:rPr lang="en-US" sz="2400" dirty="0" err="1" smtClean="0">
                <a:solidFill>
                  <a:schemeClr val="tx1"/>
                </a:solidFill>
              </a:rPr>
              <a:t>ls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Phone numbers: 609-258-9169  vs.  x8-9179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 smtClean="0">
                <a:solidFill>
                  <a:schemeClr val="tx1"/>
                </a:solidFill>
              </a:rPr>
              <a:t>SSNs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High-level view of naming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000" dirty="0" smtClean="0"/>
              <a:t>Set of possible names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/>
              <a:t>Syntax and semantics?</a:t>
            </a:r>
          </a:p>
          <a:p>
            <a:pPr>
              <a:spcAft>
                <a:spcPts val="1200"/>
              </a:spcAft>
            </a:pPr>
            <a:r>
              <a:rPr lang="en-US" sz="3000" dirty="0" smtClean="0"/>
              <a:t>Set of possible values that names map to</a:t>
            </a:r>
          </a:p>
          <a:p>
            <a:pPr>
              <a:spcAft>
                <a:spcPts val="1200"/>
              </a:spcAft>
            </a:pPr>
            <a:r>
              <a:rPr lang="en-US" sz="3000" dirty="0" smtClean="0"/>
              <a:t>Lookup algorithm that translates name to value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/>
              <a:t>What is context used to resolve (if any)? </a:t>
            </a:r>
          </a:p>
          <a:p>
            <a:pPr lvl="1">
              <a:spcAft>
                <a:spcPts val="1200"/>
              </a:spcAft>
            </a:pPr>
            <a:r>
              <a:rPr lang="en-US" sz="2800" dirty="0" smtClean="0"/>
              <a:t>Who supplies context?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81000" y="1453530"/>
            <a:ext cx="8763000" cy="5410200"/>
          </a:xfrm>
        </p:spPr>
        <p:txBody>
          <a:bodyPr>
            <a:normAutofit/>
          </a:bodyPr>
          <a:lstStyle/>
          <a:p>
            <a:r>
              <a:rPr lang="en-US" sz="2800" b="1" dirty="0">
                <a:ea typeface="ＭＳ Ｐゴシック" pitchFamily="-1" charset="-128"/>
                <a:cs typeface="ＭＳ Ｐゴシック" pitchFamily="-1" charset="-128"/>
              </a:rPr>
              <a:t>Host </a:t>
            </a:r>
            <a:r>
              <a:rPr lang="en-US" sz="2800" b="1" dirty="0" smtClean="0">
                <a:ea typeface="ＭＳ Ｐゴシック" pitchFamily="-1" charset="-128"/>
                <a:cs typeface="ＭＳ Ｐゴシック" pitchFamily="-1" charset="-128"/>
              </a:rPr>
              <a:t>names:</a:t>
            </a:r>
            <a:r>
              <a:rPr lang="en-US" sz="2800" dirty="0" smtClean="0"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2800" dirty="0" err="1" smtClean="0">
                <a:ea typeface="ＭＳ Ｐゴシック" pitchFamily="-1" charset="-128"/>
                <a:cs typeface="ＭＳ Ｐゴシック" pitchFamily="-1" charset="-128"/>
              </a:rPr>
              <a:t>www.cs.princeton.edu</a:t>
            </a:r>
            <a:endParaRPr lang="en-US" sz="2800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sz="2600" dirty="0"/>
              <a:t>Mnemonic, variable-length, appreciated </a:t>
            </a:r>
            <a:r>
              <a:rPr lang="en-US" sz="2600" i="1" dirty="0"/>
              <a:t>by humans</a:t>
            </a:r>
          </a:p>
          <a:p>
            <a:pPr lvl="1">
              <a:spcAft>
                <a:spcPts val="1200"/>
              </a:spcAft>
            </a:pPr>
            <a:r>
              <a:rPr lang="en-US" sz="2600" dirty="0"/>
              <a:t>Hierarchical, based on organizations</a:t>
            </a:r>
          </a:p>
          <a:p>
            <a:r>
              <a:rPr lang="en-US" sz="2800" b="1" dirty="0">
                <a:ea typeface="ＭＳ Ｐゴシック" pitchFamily="-1" charset="-128"/>
                <a:cs typeface="ＭＳ Ｐゴシック" pitchFamily="-1" charset="-128"/>
              </a:rPr>
              <a:t>IP </a:t>
            </a:r>
            <a:r>
              <a:rPr lang="en-US" sz="2800" b="1" dirty="0" smtClean="0">
                <a:ea typeface="ＭＳ Ｐゴシック" pitchFamily="-1" charset="-128"/>
                <a:cs typeface="ＭＳ Ｐゴシック" pitchFamily="-1" charset="-128"/>
              </a:rPr>
              <a:t>addresses</a:t>
            </a:r>
            <a:r>
              <a:rPr lang="en-US" sz="2800" dirty="0" smtClean="0"/>
              <a:t>: </a:t>
            </a:r>
            <a:r>
              <a:rPr lang="en-US" sz="2800" dirty="0" smtClean="0">
                <a:ea typeface="ＭＳ Ｐゴシック" pitchFamily="-1" charset="-128"/>
                <a:cs typeface="ＭＳ Ｐゴシック" pitchFamily="-1" charset="-128"/>
              </a:rPr>
              <a:t>128.112.7.156</a:t>
            </a:r>
            <a:endParaRPr lang="en-US" sz="2800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sz="2600" dirty="0"/>
              <a:t>Numerical 32-bit address appreciated </a:t>
            </a:r>
            <a:r>
              <a:rPr lang="en-US" sz="2600" i="1" dirty="0"/>
              <a:t>by routers</a:t>
            </a:r>
          </a:p>
          <a:p>
            <a:pPr lvl="1">
              <a:spcAft>
                <a:spcPts val="1200"/>
              </a:spcAft>
            </a:pPr>
            <a:r>
              <a:rPr lang="en-US" sz="2600" dirty="0"/>
              <a:t>Hierarchical, based on organizations and topology</a:t>
            </a:r>
          </a:p>
          <a:p>
            <a:r>
              <a:rPr lang="en-US" sz="2800" b="1" dirty="0">
                <a:ea typeface="ＭＳ Ｐゴシック" pitchFamily="-1" charset="-128"/>
                <a:cs typeface="ＭＳ Ｐゴシック" pitchFamily="-1" charset="-128"/>
              </a:rPr>
              <a:t>MAC </a:t>
            </a:r>
            <a:r>
              <a:rPr lang="en-US" sz="2800" b="1" dirty="0" smtClean="0">
                <a:ea typeface="ＭＳ Ｐゴシック" pitchFamily="-1" charset="-128"/>
                <a:cs typeface="ＭＳ Ｐゴシック" pitchFamily="-1" charset="-128"/>
              </a:rPr>
              <a:t>addresses </a:t>
            </a:r>
            <a:r>
              <a:rPr lang="en-US" sz="2800" dirty="0" smtClean="0"/>
              <a:t>: </a:t>
            </a:r>
            <a:r>
              <a:rPr lang="en-US" sz="2800" dirty="0" smtClean="0">
                <a:ea typeface="ＭＳ Ｐゴシック" pitchFamily="-1" charset="-128"/>
                <a:cs typeface="ＭＳ Ｐゴシック" pitchFamily="-1" charset="-128"/>
              </a:rPr>
              <a:t>00-15-C5-49-04-A9</a:t>
            </a:r>
            <a:endParaRPr lang="en-US" sz="2800" dirty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sz="2600" dirty="0"/>
              <a:t>Numerical 48-bit address appreciated</a:t>
            </a:r>
            <a:r>
              <a:rPr lang="en-US" sz="2600" i="1" dirty="0"/>
              <a:t> by adapters</a:t>
            </a:r>
          </a:p>
          <a:p>
            <a:pPr lvl="1"/>
            <a:r>
              <a:rPr lang="en-US" sz="2600" dirty="0"/>
              <a:t>Non-hierarchical, unrelated to network topology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Different Kinds of Names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56395"/>
            <a:ext cx="8915400" cy="4906963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ea typeface="ＭＳ Ｐゴシック" pitchFamily="-1" charset="-128"/>
                <a:cs typeface="ＭＳ Ｐゴシック" pitchFamily="-1" charset="-128"/>
              </a:rPr>
              <a:t>Host names: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dirty="0" err="1" smtClean="0">
                <a:solidFill>
                  <a:srgbClr val="CC0000"/>
                </a:solidFill>
                <a:ea typeface="ＭＳ Ｐゴシック" pitchFamily="-1" charset="-128"/>
                <a:cs typeface="ＭＳ Ｐゴシック" pitchFamily="-1" charset="-128"/>
              </a:rPr>
              <a:t>www.cs.</a:t>
            </a:r>
            <a:r>
              <a:rPr lang="en-US" dirty="0" err="1" smtClean="0">
                <a:solidFill>
                  <a:srgbClr val="009900"/>
                </a:solidFill>
                <a:ea typeface="ＭＳ Ｐゴシック" pitchFamily="-1" charset="-128"/>
                <a:cs typeface="ＭＳ Ｐゴシック" pitchFamily="-1" charset="-128"/>
              </a:rPr>
              <a:t>princeton.edu</a:t>
            </a:r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dirty="0" smtClean="0">
                <a:solidFill>
                  <a:srgbClr val="009900"/>
                </a:solidFill>
              </a:rPr>
              <a:t>Domain</a:t>
            </a:r>
            <a:r>
              <a:rPr lang="en-US" dirty="0" smtClean="0"/>
              <a:t>: registrar for each top-level domain (</a:t>
            </a:r>
            <a:r>
              <a:rPr lang="en-US" dirty="0" err="1" smtClean="0"/>
              <a:t>eg</a:t>
            </a:r>
            <a:r>
              <a:rPr lang="en-US" dirty="0" smtClean="0"/>
              <a:t>, .</a:t>
            </a:r>
            <a:r>
              <a:rPr lang="en-US" dirty="0" err="1" smtClean="0"/>
              <a:t>edu</a:t>
            </a:r>
            <a:r>
              <a:rPr lang="en-US" dirty="0" smtClean="0"/>
              <a:t>)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rgbClr val="CC0000"/>
                </a:solidFill>
              </a:rPr>
              <a:t>Host name</a:t>
            </a:r>
            <a:r>
              <a:rPr lang="en-US" dirty="0" smtClean="0"/>
              <a:t>: local administrator assigns to each host</a:t>
            </a:r>
          </a:p>
          <a:p>
            <a:r>
              <a:rPr lang="en-US" b="1" dirty="0" smtClean="0">
                <a:ea typeface="ＭＳ Ｐゴシック" pitchFamily="-1" charset="-128"/>
                <a:cs typeface="ＭＳ Ｐゴシック" pitchFamily="-1" charset="-128"/>
              </a:rPr>
              <a:t>IP addresses: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dirty="0" smtClean="0">
                <a:solidFill>
                  <a:srgbClr val="009900"/>
                </a:solidFill>
                <a:ea typeface="ＭＳ Ｐゴシック" pitchFamily="-1" charset="-128"/>
                <a:cs typeface="ＭＳ Ｐゴシック" pitchFamily="-1" charset="-128"/>
              </a:rPr>
              <a:t>128.112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.</a:t>
            </a:r>
            <a:r>
              <a:rPr lang="en-US" dirty="0" smtClean="0">
                <a:solidFill>
                  <a:srgbClr val="CC0000"/>
                </a:solidFill>
                <a:ea typeface="ＭＳ Ｐゴシック" pitchFamily="-1" charset="-128"/>
                <a:cs typeface="ＭＳ Ｐゴシック" pitchFamily="-1" charset="-128"/>
              </a:rPr>
              <a:t>7.156</a:t>
            </a:r>
            <a:endParaRPr lang="en-US" dirty="0" smtClean="0">
              <a:ea typeface="ＭＳ Ｐゴシック" pitchFamily="-1" charset="-128"/>
              <a:cs typeface="ＭＳ Ｐゴシック" pitchFamily="-1" charset="-128"/>
            </a:endParaRPr>
          </a:p>
          <a:p>
            <a:pPr lvl="1"/>
            <a:r>
              <a:rPr lang="en-US" dirty="0" smtClean="0">
                <a:solidFill>
                  <a:srgbClr val="009900"/>
                </a:solidFill>
              </a:rPr>
              <a:t>Prefixes</a:t>
            </a:r>
            <a:r>
              <a:rPr lang="en-US" dirty="0" smtClean="0"/>
              <a:t>: ICANN, regional Internet registries, and ISPs</a:t>
            </a:r>
          </a:p>
          <a:p>
            <a:pPr lvl="1">
              <a:spcAft>
                <a:spcPts val="1200"/>
              </a:spcAft>
            </a:pPr>
            <a:r>
              <a:rPr lang="en-US" dirty="0" smtClean="0">
                <a:solidFill>
                  <a:srgbClr val="CC0000"/>
                </a:solidFill>
              </a:rPr>
              <a:t>Hosts</a:t>
            </a:r>
            <a:r>
              <a:rPr lang="en-US" dirty="0" smtClean="0"/>
              <a:t>: static configuration, or dynamic using DHCP</a:t>
            </a:r>
          </a:p>
          <a:p>
            <a:r>
              <a:rPr lang="en-US" b="1" dirty="0" smtClean="0">
                <a:ea typeface="ＭＳ Ｐゴシック" pitchFamily="-1" charset="-128"/>
                <a:cs typeface="ＭＳ Ｐゴシック" pitchFamily="-1" charset="-128"/>
              </a:rPr>
              <a:t>MAC addresses: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dirty="0" smtClean="0">
                <a:solidFill>
                  <a:srgbClr val="009900"/>
                </a:solidFill>
                <a:ea typeface="ＭＳ Ｐゴシック" pitchFamily="-1" charset="-128"/>
                <a:cs typeface="ＭＳ Ｐゴシック" pitchFamily="-1" charset="-128"/>
              </a:rPr>
              <a:t>00-15-C5</a:t>
            </a:r>
            <a:r>
              <a:rPr lang="en-US" dirty="0" smtClean="0">
                <a:ea typeface="ＭＳ Ｐゴシック" pitchFamily="-1" charset="-128"/>
                <a:cs typeface="ＭＳ Ｐゴシック" pitchFamily="-1" charset="-128"/>
              </a:rPr>
              <a:t>-</a:t>
            </a:r>
            <a:r>
              <a:rPr lang="en-US" dirty="0" smtClean="0">
                <a:solidFill>
                  <a:srgbClr val="CC0000"/>
                </a:solidFill>
                <a:ea typeface="ＭＳ Ｐゴシック" pitchFamily="-1" charset="-128"/>
                <a:cs typeface="ＭＳ Ｐゴシック" pitchFamily="-1" charset="-128"/>
              </a:rPr>
              <a:t>49-04-A9</a:t>
            </a:r>
          </a:p>
          <a:p>
            <a:pPr lvl="1"/>
            <a:r>
              <a:rPr lang="en-US" dirty="0" smtClean="0">
                <a:solidFill>
                  <a:srgbClr val="009900"/>
                </a:solidFill>
              </a:rPr>
              <a:t>Blocks</a:t>
            </a:r>
            <a:r>
              <a:rPr lang="en-US" dirty="0" smtClean="0"/>
              <a:t>: assigned to vendors by the IEEE</a:t>
            </a:r>
          </a:p>
          <a:p>
            <a:pPr lvl="1"/>
            <a:r>
              <a:rPr lang="en-US" dirty="0" smtClean="0">
                <a:solidFill>
                  <a:srgbClr val="CC0000"/>
                </a:solidFill>
              </a:rPr>
              <a:t>Adapters</a:t>
            </a:r>
            <a:r>
              <a:rPr lang="en-US" dirty="0" smtClean="0"/>
              <a:t>: assigned by the vendor from its block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ea typeface="ＭＳ Ｐゴシック" pitchFamily="-1" charset="-128"/>
                <a:cs typeface="ＭＳ Ｐゴシック" pitchFamily="-1" charset="-128"/>
              </a:rPr>
              <a:t>Hierarchical Assignment Processes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0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5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ea typeface="ＭＳ Ｐゴシック" pitchFamily="-1" charset="-128"/>
                <a:cs typeface="Calibri"/>
              </a:rPr>
              <a:t>Layering:  </a:t>
            </a:r>
            <a:r>
              <a:rPr lang="en-US" sz="3200" b="0" dirty="0" smtClean="0">
                <a:latin typeface="Calibri"/>
                <a:ea typeface="ＭＳ Ｐゴシック" pitchFamily="-1" charset="-128"/>
                <a:cs typeface="Calibri"/>
              </a:rPr>
              <a:t>abstractions, abstractions, abstractions </a:t>
            </a:r>
            <a:r>
              <a:rPr lang="mr-IN" sz="3200" b="0" dirty="0" smtClean="0">
                <a:latin typeface="Calibri"/>
                <a:ea typeface="ＭＳ Ｐゴシック" pitchFamily="-1" charset="-128"/>
                <a:cs typeface="Calibri"/>
              </a:rPr>
              <a:t>…</a:t>
            </a:r>
            <a:endParaRPr lang="en-US" sz="3200" b="0" dirty="0">
              <a:latin typeface="Calibri"/>
              <a:ea typeface="ＭＳ Ｐゴシック" pitchFamily="-1" charset="-128"/>
              <a:cs typeface="Calibri"/>
            </a:endParaRPr>
          </a:p>
        </p:txBody>
      </p:sp>
      <p:sp>
        <p:nvSpPr>
          <p:cNvPr id="1270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524000"/>
            <a:ext cx="8229600" cy="4049922"/>
          </a:xfrm>
        </p:spPr>
        <p:txBody>
          <a:bodyPr>
            <a:normAutofit/>
          </a:bodyPr>
          <a:lstStyle/>
          <a:p>
            <a:r>
              <a:rPr lang="en-US" sz="3400" dirty="0" smtClean="0">
                <a:latin typeface="Calibri"/>
                <a:ea typeface="ＭＳ Ｐゴシック" pitchFamily="-1" charset="-128"/>
                <a:cs typeface="Calibri"/>
              </a:rPr>
              <a:t>Partition </a:t>
            </a:r>
            <a:r>
              <a:rPr lang="en-US" sz="3400" dirty="0">
                <a:latin typeface="Calibri"/>
                <a:ea typeface="ＭＳ Ｐゴシック" pitchFamily="-1" charset="-128"/>
                <a:cs typeface="Calibri"/>
              </a:rPr>
              <a:t>the system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Each layer 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solely</a:t>
            </a:r>
            <a:r>
              <a:rPr lang="en-US" dirty="0">
                <a:latin typeface="Calibri"/>
                <a:cs typeface="Calibri"/>
              </a:rPr>
              <a:t> relies on services from layer below 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Each layer 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solely</a:t>
            </a:r>
            <a:r>
              <a:rPr lang="en-US" dirty="0">
                <a:latin typeface="Calibri"/>
                <a:cs typeface="Calibri"/>
              </a:rPr>
              <a:t> exports services to layer </a:t>
            </a:r>
            <a:r>
              <a:rPr lang="en-US" dirty="0" smtClean="0">
                <a:latin typeface="Calibri"/>
                <a:cs typeface="Calibri"/>
              </a:rPr>
              <a:t>above</a:t>
            </a:r>
            <a:endParaRPr lang="en-US" dirty="0">
              <a:latin typeface="Calibri"/>
              <a:ea typeface="ＭＳ Ｐゴシック" pitchFamily="-1" charset="-128"/>
              <a:cs typeface="Calibri"/>
            </a:endParaRPr>
          </a:p>
          <a:p>
            <a:pPr>
              <a:spcBef>
                <a:spcPts val="3600"/>
              </a:spcBef>
            </a:pPr>
            <a:r>
              <a:rPr lang="en-US" sz="3400" dirty="0" smtClean="0">
                <a:latin typeface="Calibri"/>
                <a:ea typeface="ＭＳ Ｐゴシック" pitchFamily="-1" charset="-128"/>
                <a:cs typeface="Calibri"/>
              </a:rPr>
              <a:t>Interface between layers defines interaction</a:t>
            </a:r>
            <a:endParaRPr lang="en-US" sz="3400" dirty="0">
              <a:latin typeface="Calibri"/>
              <a:ea typeface="ＭＳ Ｐゴシック" pitchFamily="-1" charset="-128"/>
              <a:cs typeface="Calibri"/>
            </a:endParaRPr>
          </a:p>
          <a:p>
            <a:pPr lvl="1"/>
            <a:r>
              <a:rPr lang="en-US" dirty="0">
                <a:latin typeface="Calibri"/>
                <a:cs typeface="Calibri"/>
              </a:rPr>
              <a:t>Hides implementation details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Layers can change without disturbing other layers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026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66850"/>
            <a:ext cx="7981950" cy="1676400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sz="2600" dirty="0">
                <a:latin typeface="Calibri"/>
                <a:ea typeface="ＭＳ Ｐゴシック" pitchFamily="-1" charset="-128"/>
                <a:cs typeface="Calibri"/>
              </a:rPr>
              <a:t>Lower three layers implemented everywhere</a:t>
            </a:r>
          </a:p>
          <a:p>
            <a:pPr>
              <a:spcBef>
                <a:spcPts val="1800"/>
              </a:spcBef>
            </a:pPr>
            <a:r>
              <a:rPr lang="en-US" sz="2600" dirty="0">
                <a:latin typeface="Calibri"/>
                <a:ea typeface="ＭＳ Ｐゴシック" pitchFamily="-1" charset="-128"/>
                <a:cs typeface="Calibri"/>
              </a:rPr>
              <a:t>Top two layers implemented only at hosts</a:t>
            </a:r>
          </a:p>
          <a:p>
            <a:pPr>
              <a:spcBef>
                <a:spcPts val="1800"/>
              </a:spcBef>
            </a:pPr>
            <a:r>
              <a:rPr lang="en-US" sz="2600" dirty="0">
                <a:latin typeface="Calibri"/>
                <a:ea typeface="ＭＳ Ｐゴシック" pitchFamily="-1" charset="-128"/>
                <a:cs typeface="Calibri"/>
              </a:rPr>
              <a:t>Logically, layers interacts with </a:t>
            </a:r>
            <a:r>
              <a:rPr lang="en-US" sz="2600" dirty="0" smtClean="0">
                <a:latin typeface="Calibri"/>
                <a:ea typeface="ＭＳ Ｐゴシック" pitchFamily="-1" charset="-128"/>
                <a:cs typeface="Calibri"/>
              </a:rPr>
              <a:t>peer’</a:t>
            </a:r>
            <a:r>
              <a:rPr lang="en-US" altLang="ja-JP" sz="2600" dirty="0" smtClean="0">
                <a:latin typeface="Calibri"/>
                <a:ea typeface="ＭＳ Ｐゴシック" pitchFamily="-1" charset="-128"/>
                <a:cs typeface="Calibri"/>
              </a:rPr>
              <a:t>s </a:t>
            </a:r>
            <a:r>
              <a:rPr lang="en-US" altLang="ja-JP" sz="2600" dirty="0">
                <a:latin typeface="Calibri"/>
                <a:ea typeface="ＭＳ Ｐゴシック" pitchFamily="-1" charset="-128"/>
                <a:cs typeface="Calibri"/>
              </a:rPr>
              <a:t>corresponding layer</a:t>
            </a:r>
          </a:p>
          <a:p>
            <a:pPr>
              <a:spcBef>
                <a:spcPts val="1800"/>
              </a:spcBef>
            </a:pPr>
            <a:endParaRPr lang="en-US" sz="2600" dirty="0">
              <a:latin typeface="Calibri"/>
              <a:ea typeface="ＭＳ Ｐゴシック" pitchFamily="-1" charset="-128"/>
              <a:cs typeface="Calibri"/>
            </a:endParaRPr>
          </a:p>
        </p:txBody>
      </p:sp>
      <p:sp>
        <p:nvSpPr>
          <p:cNvPr id="58373" name="Rectangle 6"/>
          <p:cNvSpPr>
            <a:spLocks noChangeArrowheads="1"/>
          </p:cNvSpPr>
          <p:nvPr/>
        </p:nvSpPr>
        <p:spPr bwMode="auto">
          <a:xfrm>
            <a:off x="1066800" y="4432400"/>
            <a:ext cx="1703388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58374" name="Text Box 7"/>
          <p:cNvSpPr txBox="1">
            <a:spLocks noChangeArrowheads="1"/>
          </p:cNvSpPr>
          <p:nvPr/>
        </p:nvSpPr>
        <p:spPr bwMode="auto">
          <a:xfrm>
            <a:off x="1325563" y="4416525"/>
            <a:ext cx="1185862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 dirty="0">
                <a:latin typeface="Helvetica" pitchFamily="-1" charset="0"/>
                <a:ea typeface="Helvetica" pitchFamily="-1" charset="0"/>
                <a:cs typeface="Helvetica" pitchFamily="-1" charset="0"/>
              </a:rPr>
              <a:t>Network</a:t>
            </a:r>
          </a:p>
        </p:txBody>
      </p:sp>
      <p:sp>
        <p:nvSpPr>
          <p:cNvPr id="58375" name="Rectangle 8"/>
          <p:cNvSpPr>
            <a:spLocks noChangeArrowheads="1"/>
          </p:cNvSpPr>
          <p:nvPr/>
        </p:nvSpPr>
        <p:spPr bwMode="auto">
          <a:xfrm>
            <a:off x="1066800" y="4813400"/>
            <a:ext cx="1703388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58376" name="Text Box 9"/>
          <p:cNvSpPr txBox="1">
            <a:spLocks noChangeArrowheads="1"/>
          </p:cNvSpPr>
          <p:nvPr/>
        </p:nvSpPr>
        <p:spPr bwMode="auto">
          <a:xfrm>
            <a:off x="1331913" y="4797525"/>
            <a:ext cx="1171575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Datalink</a:t>
            </a:r>
          </a:p>
        </p:txBody>
      </p:sp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1066800" y="5194400"/>
            <a:ext cx="1703388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58378" name="Text Box 11"/>
          <p:cNvSpPr txBox="1">
            <a:spLocks noChangeArrowheads="1"/>
          </p:cNvSpPr>
          <p:nvPr/>
        </p:nvSpPr>
        <p:spPr bwMode="auto">
          <a:xfrm>
            <a:off x="1311275" y="5178525"/>
            <a:ext cx="12144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Physical</a:t>
            </a:r>
          </a:p>
        </p:txBody>
      </p:sp>
      <p:sp>
        <p:nvSpPr>
          <p:cNvPr id="58381" name="Rectangle 14"/>
          <p:cNvSpPr>
            <a:spLocks noChangeArrowheads="1"/>
          </p:cNvSpPr>
          <p:nvPr/>
        </p:nvSpPr>
        <p:spPr bwMode="auto">
          <a:xfrm>
            <a:off x="6477000" y="4432400"/>
            <a:ext cx="1703388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58382" name="Text Box 15"/>
          <p:cNvSpPr txBox="1">
            <a:spLocks noChangeArrowheads="1"/>
          </p:cNvSpPr>
          <p:nvPr/>
        </p:nvSpPr>
        <p:spPr bwMode="auto">
          <a:xfrm>
            <a:off x="6735763" y="4416525"/>
            <a:ext cx="1185862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Network</a:t>
            </a:r>
          </a:p>
        </p:txBody>
      </p:sp>
      <p:sp>
        <p:nvSpPr>
          <p:cNvPr id="58383" name="Rectangle 16"/>
          <p:cNvSpPr>
            <a:spLocks noChangeArrowheads="1"/>
          </p:cNvSpPr>
          <p:nvPr/>
        </p:nvSpPr>
        <p:spPr bwMode="auto">
          <a:xfrm>
            <a:off x="6477000" y="4813400"/>
            <a:ext cx="1703388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58384" name="Text Box 17"/>
          <p:cNvSpPr txBox="1">
            <a:spLocks noChangeArrowheads="1"/>
          </p:cNvSpPr>
          <p:nvPr/>
        </p:nvSpPr>
        <p:spPr bwMode="auto">
          <a:xfrm>
            <a:off x="6742113" y="4797525"/>
            <a:ext cx="1171575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Datalink</a:t>
            </a:r>
          </a:p>
        </p:txBody>
      </p:sp>
      <p:sp>
        <p:nvSpPr>
          <p:cNvPr id="58385" name="Rectangle 18"/>
          <p:cNvSpPr>
            <a:spLocks noChangeArrowheads="1"/>
          </p:cNvSpPr>
          <p:nvPr/>
        </p:nvSpPr>
        <p:spPr bwMode="auto">
          <a:xfrm>
            <a:off x="6477000" y="5194400"/>
            <a:ext cx="1703388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58386" name="Text Box 19"/>
          <p:cNvSpPr txBox="1">
            <a:spLocks noChangeArrowheads="1"/>
          </p:cNvSpPr>
          <p:nvPr/>
        </p:nvSpPr>
        <p:spPr bwMode="auto">
          <a:xfrm>
            <a:off x="6721475" y="5178525"/>
            <a:ext cx="12144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Physical</a:t>
            </a:r>
          </a:p>
        </p:txBody>
      </p:sp>
      <p:sp>
        <p:nvSpPr>
          <p:cNvPr id="58387" name="Rectangle 20"/>
          <p:cNvSpPr>
            <a:spLocks noChangeArrowheads="1"/>
          </p:cNvSpPr>
          <p:nvPr/>
        </p:nvSpPr>
        <p:spPr bwMode="auto">
          <a:xfrm>
            <a:off x="3783013" y="4432400"/>
            <a:ext cx="1703387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58388" name="Text Box 21"/>
          <p:cNvSpPr txBox="1">
            <a:spLocks noChangeArrowheads="1"/>
          </p:cNvSpPr>
          <p:nvPr/>
        </p:nvSpPr>
        <p:spPr bwMode="auto">
          <a:xfrm>
            <a:off x="4041775" y="4416525"/>
            <a:ext cx="1185863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Network</a:t>
            </a:r>
          </a:p>
        </p:txBody>
      </p:sp>
      <p:sp>
        <p:nvSpPr>
          <p:cNvPr id="58389" name="Rectangle 22"/>
          <p:cNvSpPr>
            <a:spLocks noChangeArrowheads="1"/>
          </p:cNvSpPr>
          <p:nvPr/>
        </p:nvSpPr>
        <p:spPr bwMode="auto">
          <a:xfrm>
            <a:off x="3783013" y="4813400"/>
            <a:ext cx="1703387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58390" name="Text Box 23"/>
          <p:cNvSpPr txBox="1">
            <a:spLocks noChangeArrowheads="1"/>
          </p:cNvSpPr>
          <p:nvPr/>
        </p:nvSpPr>
        <p:spPr bwMode="auto">
          <a:xfrm>
            <a:off x="4048125" y="4797525"/>
            <a:ext cx="1171575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Datalink</a:t>
            </a:r>
          </a:p>
        </p:txBody>
      </p:sp>
      <p:sp>
        <p:nvSpPr>
          <p:cNvPr id="58391" name="Rectangle 24"/>
          <p:cNvSpPr>
            <a:spLocks noChangeArrowheads="1"/>
          </p:cNvSpPr>
          <p:nvPr/>
        </p:nvSpPr>
        <p:spPr bwMode="auto">
          <a:xfrm>
            <a:off x="3783013" y="5194400"/>
            <a:ext cx="1703387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58392" name="Text Box 25"/>
          <p:cNvSpPr txBox="1">
            <a:spLocks noChangeArrowheads="1"/>
          </p:cNvSpPr>
          <p:nvPr/>
        </p:nvSpPr>
        <p:spPr bwMode="auto">
          <a:xfrm>
            <a:off x="4027488" y="5178525"/>
            <a:ext cx="1214437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Physical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66800" y="4035525"/>
            <a:ext cx="7113588" cy="396875"/>
            <a:chOff x="1066800" y="4035525"/>
            <a:chExt cx="7113588" cy="396875"/>
          </a:xfrm>
        </p:grpSpPr>
        <p:sp>
          <p:nvSpPr>
            <p:cNvPr id="58371" name="Rectangle 4"/>
            <p:cNvSpPr>
              <a:spLocks noChangeArrowheads="1"/>
            </p:cNvSpPr>
            <p:nvPr/>
          </p:nvSpPr>
          <p:spPr bwMode="auto">
            <a:xfrm>
              <a:off x="1066800" y="4051400"/>
              <a:ext cx="1703388" cy="381000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Helvetica" pitchFamily="-1" charset="0"/>
                <a:ea typeface="Helvetica" pitchFamily="-1" charset="0"/>
                <a:cs typeface="Helvetica" pitchFamily="-1" charset="0"/>
              </a:endParaRPr>
            </a:p>
          </p:txBody>
        </p:sp>
        <p:sp>
          <p:nvSpPr>
            <p:cNvPr id="58372" name="Text Box 5"/>
            <p:cNvSpPr txBox="1">
              <a:spLocks noChangeArrowheads="1"/>
            </p:cNvSpPr>
            <p:nvPr/>
          </p:nvSpPr>
          <p:spPr bwMode="auto">
            <a:xfrm>
              <a:off x="1233488" y="4035525"/>
              <a:ext cx="1370012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1430" tIns="45716" rIns="91430" bIns="45716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Helvetica" pitchFamily="-1" charset="0"/>
                  <a:ea typeface="Helvetica" pitchFamily="-1" charset="0"/>
                  <a:cs typeface="Helvetica" pitchFamily="-1" charset="0"/>
                </a:rPr>
                <a:t>Transport</a:t>
              </a:r>
            </a:p>
          </p:txBody>
        </p:sp>
        <p:sp>
          <p:nvSpPr>
            <p:cNvPr id="58379" name="Rectangle 12"/>
            <p:cNvSpPr>
              <a:spLocks noChangeArrowheads="1"/>
            </p:cNvSpPr>
            <p:nvPr/>
          </p:nvSpPr>
          <p:spPr bwMode="auto">
            <a:xfrm>
              <a:off x="6477000" y="4051400"/>
              <a:ext cx="1703388" cy="381000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Helvetica" pitchFamily="-1" charset="0"/>
                <a:ea typeface="Helvetica" pitchFamily="-1" charset="0"/>
                <a:cs typeface="Helvetica" pitchFamily="-1" charset="0"/>
              </a:endParaRPr>
            </a:p>
          </p:txBody>
        </p:sp>
        <p:sp>
          <p:nvSpPr>
            <p:cNvPr id="58380" name="Text Box 13"/>
            <p:cNvSpPr txBox="1">
              <a:spLocks noChangeArrowheads="1"/>
            </p:cNvSpPr>
            <p:nvPr/>
          </p:nvSpPr>
          <p:spPr bwMode="auto">
            <a:xfrm>
              <a:off x="6643688" y="4035525"/>
              <a:ext cx="1370012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1430" tIns="45716" rIns="91430" bIns="45716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>
                  <a:latin typeface="Helvetica" pitchFamily="-1" charset="0"/>
                  <a:ea typeface="Helvetica" pitchFamily="-1" charset="0"/>
                  <a:cs typeface="Helvetica" pitchFamily="-1" charset="0"/>
                </a:rPr>
                <a:t>Transport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66800" y="3670400"/>
            <a:ext cx="7113588" cy="396875"/>
            <a:chOff x="1066800" y="3670400"/>
            <a:chExt cx="7113588" cy="396875"/>
          </a:xfrm>
        </p:grpSpPr>
        <p:sp>
          <p:nvSpPr>
            <p:cNvPr id="58404" name="Rectangle 34"/>
            <p:cNvSpPr>
              <a:spLocks noChangeArrowheads="1"/>
            </p:cNvSpPr>
            <p:nvPr/>
          </p:nvSpPr>
          <p:spPr bwMode="auto">
            <a:xfrm>
              <a:off x="1066800" y="3670400"/>
              <a:ext cx="1703388" cy="381000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Helvetica" pitchFamily="-1" charset="0"/>
                <a:ea typeface="Helvetica" pitchFamily="-1" charset="0"/>
                <a:cs typeface="Helvetica" pitchFamily="-1" charset="0"/>
              </a:endParaRPr>
            </a:p>
          </p:txBody>
        </p:sp>
        <p:sp>
          <p:nvSpPr>
            <p:cNvPr id="58405" name="Text Box 35"/>
            <p:cNvSpPr txBox="1">
              <a:spLocks noChangeArrowheads="1"/>
            </p:cNvSpPr>
            <p:nvPr/>
          </p:nvSpPr>
          <p:spPr bwMode="auto">
            <a:xfrm>
              <a:off x="1143000" y="3670400"/>
              <a:ext cx="1566863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1430" tIns="45716" rIns="91430" bIns="45716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 dirty="0">
                  <a:latin typeface="Helvetica" pitchFamily="-1" charset="0"/>
                  <a:ea typeface="Helvetica" pitchFamily="-1" charset="0"/>
                  <a:cs typeface="Helvetica" pitchFamily="-1" charset="0"/>
                </a:rPr>
                <a:t>Application</a:t>
              </a:r>
            </a:p>
          </p:txBody>
        </p:sp>
        <p:sp>
          <p:nvSpPr>
            <p:cNvPr id="58406" name="Rectangle 36"/>
            <p:cNvSpPr>
              <a:spLocks noChangeArrowheads="1"/>
            </p:cNvSpPr>
            <p:nvPr/>
          </p:nvSpPr>
          <p:spPr bwMode="auto">
            <a:xfrm>
              <a:off x="6477000" y="3670400"/>
              <a:ext cx="1703388" cy="381000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Helvetica" pitchFamily="-1" charset="0"/>
                <a:ea typeface="Helvetica" pitchFamily="-1" charset="0"/>
                <a:cs typeface="Helvetica" pitchFamily="-1" charset="0"/>
              </a:endParaRPr>
            </a:p>
          </p:txBody>
        </p:sp>
        <p:sp>
          <p:nvSpPr>
            <p:cNvPr id="58407" name="Text Box 37"/>
            <p:cNvSpPr txBox="1">
              <a:spLocks noChangeArrowheads="1"/>
            </p:cNvSpPr>
            <p:nvPr/>
          </p:nvSpPr>
          <p:spPr bwMode="auto">
            <a:xfrm>
              <a:off x="6510338" y="3670400"/>
              <a:ext cx="1566863" cy="396875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1430" tIns="45716" rIns="91430" bIns="45716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>
                  <a:latin typeface="Helvetica" pitchFamily="-1" charset="0"/>
                  <a:ea typeface="Helvetica" pitchFamily="-1" charset="0"/>
                  <a:cs typeface="Helvetica" pitchFamily="-1" charset="0"/>
                </a:rPr>
                <a:t>Application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70188" y="3860900"/>
            <a:ext cx="3740150" cy="1524000"/>
            <a:chOff x="2770188" y="3860900"/>
            <a:chExt cx="3740150" cy="1524000"/>
          </a:xfrm>
        </p:grpSpPr>
        <p:cxnSp>
          <p:nvCxnSpPr>
            <p:cNvPr id="58393" name="AutoShape 26"/>
            <p:cNvCxnSpPr>
              <a:cxnSpLocks noChangeShapeType="1"/>
              <a:stCxn id="58377" idx="3"/>
              <a:endCxn id="58391" idx="1"/>
            </p:cNvCxnSpPr>
            <p:nvPr/>
          </p:nvCxnSpPr>
          <p:spPr bwMode="auto">
            <a:xfrm>
              <a:off x="2770188" y="5384900"/>
              <a:ext cx="1012825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</p:cxnSp>
        <p:cxnSp>
          <p:nvCxnSpPr>
            <p:cNvPr id="58394" name="AutoShape 27"/>
            <p:cNvCxnSpPr>
              <a:cxnSpLocks noChangeShapeType="1"/>
              <a:stCxn id="58375" idx="3"/>
              <a:endCxn id="58389" idx="1"/>
            </p:cNvCxnSpPr>
            <p:nvPr/>
          </p:nvCxnSpPr>
          <p:spPr bwMode="auto">
            <a:xfrm>
              <a:off x="2770188" y="5003900"/>
              <a:ext cx="1012825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</p:cxnSp>
        <p:cxnSp>
          <p:nvCxnSpPr>
            <p:cNvPr id="58395" name="AutoShape 28"/>
            <p:cNvCxnSpPr>
              <a:cxnSpLocks noChangeShapeType="1"/>
              <a:stCxn id="58373" idx="3"/>
              <a:endCxn id="58387" idx="1"/>
            </p:cNvCxnSpPr>
            <p:nvPr/>
          </p:nvCxnSpPr>
          <p:spPr bwMode="auto">
            <a:xfrm>
              <a:off x="2770188" y="4622900"/>
              <a:ext cx="1012825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</p:cxnSp>
        <p:cxnSp>
          <p:nvCxnSpPr>
            <p:cNvPr id="58396" name="AutoShape 29"/>
            <p:cNvCxnSpPr>
              <a:cxnSpLocks noChangeShapeType="1"/>
              <a:stCxn id="58391" idx="3"/>
              <a:endCxn id="58385" idx="1"/>
            </p:cNvCxnSpPr>
            <p:nvPr/>
          </p:nvCxnSpPr>
          <p:spPr bwMode="auto">
            <a:xfrm>
              <a:off x="5486400" y="5384900"/>
              <a:ext cx="9906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</p:cxnSp>
        <p:cxnSp>
          <p:nvCxnSpPr>
            <p:cNvPr id="58397" name="AutoShape 30"/>
            <p:cNvCxnSpPr>
              <a:cxnSpLocks noChangeShapeType="1"/>
              <a:stCxn id="58389" idx="3"/>
              <a:endCxn id="58383" idx="1"/>
            </p:cNvCxnSpPr>
            <p:nvPr/>
          </p:nvCxnSpPr>
          <p:spPr bwMode="auto">
            <a:xfrm>
              <a:off x="5486400" y="5003900"/>
              <a:ext cx="9906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</p:cxnSp>
        <p:cxnSp>
          <p:nvCxnSpPr>
            <p:cNvPr id="58398" name="AutoShape 31"/>
            <p:cNvCxnSpPr>
              <a:cxnSpLocks noChangeShapeType="1"/>
              <a:stCxn id="58387" idx="3"/>
              <a:endCxn id="58381" idx="1"/>
            </p:cNvCxnSpPr>
            <p:nvPr/>
          </p:nvCxnSpPr>
          <p:spPr bwMode="auto">
            <a:xfrm>
              <a:off x="5486400" y="4622900"/>
              <a:ext cx="990600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</p:cxnSp>
        <p:cxnSp>
          <p:nvCxnSpPr>
            <p:cNvPr id="58399" name="AutoShape 32"/>
            <p:cNvCxnSpPr>
              <a:cxnSpLocks noChangeShapeType="1"/>
              <a:stCxn id="58371" idx="3"/>
              <a:endCxn id="58379" idx="1"/>
            </p:cNvCxnSpPr>
            <p:nvPr/>
          </p:nvCxnSpPr>
          <p:spPr bwMode="auto">
            <a:xfrm>
              <a:off x="2782888" y="4241900"/>
              <a:ext cx="3681412" cy="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</p:cxnSp>
        <p:cxnSp>
          <p:nvCxnSpPr>
            <p:cNvPr id="58408" name="AutoShape 38"/>
            <p:cNvCxnSpPr>
              <a:cxnSpLocks noChangeShapeType="1"/>
              <a:stCxn id="58404" idx="3"/>
              <a:endCxn id="58407" idx="1"/>
            </p:cNvCxnSpPr>
            <p:nvPr/>
          </p:nvCxnSpPr>
          <p:spPr bwMode="auto">
            <a:xfrm>
              <a:off x="2782888" y="3860900"/>
              <a:ext cx="3727450" cy="793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58401" name="Text Box 39"/>
          <p:cNvSpPr txBox="1">
            <a:spLocks noChangeArrowheads="1"/>
          </p:cNvSpPr>
          <p:nvPr/>
        </p:nvSpPr>
        <p:spPr bwMode="auto">
          <a:xfrm>
            <a:off x="1416050" y="5727800"/>
            <a:ext cx="1003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343" tIns="44379" rIns="90343" bIns="44379">
            <a:prstTxWarp prst="textNoShape">
              <a:avLst/>
            </a:prstTxWarp>
            <a:spAutoFit/>
          </a:bodyPr>
          <a:lstStyle/>
          <a:p>
            <a:pPr algn="ctr" defTabSz="912813" eaLnBrk="0" hangingPunct="0"/>
            <a:r>
              <a:rPr lang="en-US" sz="2000">
                <a:solidFill>
                  <a:srgbClr val="FF3300"/>
                </a:solidFill>
                <a:latin typeface="Helvetica" pitchFamily="-1" charset="0"/>
                <a:ea typeface="Helvetica" pitchFamily="-1" charset="0"/>
                <a:cs typeface="Helvetica" pitchFamily="-1" charset="0"/>
              </a:rPr>
              <a:t>Host A</a:t>
            </a:r>
          </a:p>
        </p:txBody>
      </p:sp>
      <p:sp>
        <p:nvSpPr>
          <p:cNvPr id="58402" name="Text Box 40"/>
          <p:cNvSpPr txBox="1">
            <a:spLocks noChangeArrowheads="1"/>
          </p:cNvSpPr>
          <p:nvPr/>
        </p:nvSpPr>
        <p:spPr bwMode="auto">
          <a:xfrm>
            <a:off x="6824663" y="57278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343" tIns="44379" rIns="90343" bIns="44379">
            <a:prstTxWarp prst="textNoShape">
              <a:avLst/>
            </a:prstTxWarp>
            <a:spAutoFit/>
          </a:bodyPr>
          <a:lstStyle/>
          <a:p>
            <a:pPr algn="ctr" defTabSz="912813" eaLnBrk="0" hangingPunct="0"/>
            <a:r>
              <a:rPr lang="en-US" sz="2000">
                <a:solidFill>
                  <a:srgbClr val="FF3300"/>
                </a:solidFill>
                <a:latin typeface="Helvetica" pitchFamily="-1" charset="0"/>
                <a:ea typeface="Helvetica" pitchFamily="-1" charset="0"/>
                <a:cs typeface="Helvetica" pitchFamily="-1" charset="0"/>
              </a:rPr>
              <a:t>Host B</a:t>
            </a:r>
          </a:p>
        </p:txBody>
      </p:sp>
      <p:sp>
        <p:nvSpPr>
          <p:cNvPr id="58403" name="Text Box 41"/>
          <p:cNvSpPr txBox="1">
            <a:spLocks noChangeArrowheads="1"/>
          </p:cNvSpPr>
          <p:nvPr/>
        </p:nvSpPr>
        <p:spPr bwMode="auto">
          <a:xfrm>
            <a:off x="4110038" y="57278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343" tIns="44379" rIns="90343" bIns="44379">
            <a:prstTxWarp prst="textNoShape">
              <a:avLst/>
            </a:prstTxWarp>
            <a:spAutoFit/>
          </a:bodyPr>
          <a:lstStyle/>
          <a:p>
            <a:pPr algn="ctr" defTabSz="912813" eaLnBrk="0" hangingPunct="0"/>
            <a:r>
              <a:rPr lang="en-US" sz="2000">
                <a:solidFill>
                  <a:srgbClr val="FF3300"/>
                </a:solidFill>
                <a:latin typeface="Helvetica" pitchFamily="-1" charset="0"/>
                <a:ea typeface="Helvetica" pitchFamily="-1" charset="0"/>
                <a:cs typeface="Helvetica" pitchFamily="-1" charset="0"/>
              </a:rPr>
              <a:t>Router</a:t>
            </a:r>
          </a:p>
        </p:txBody>
      </p:sp>
      <p:sp>
        <p:nvSpPr>
          <p:cNvPr id="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-1" charset="-128"/>
                <a:cs typeface="Calibri"/>
              </a:rPr>
              <a:t>Five Layers Summary</a:t>
            </a:r>
          </a:p>
        </p:txBody>
      </p:sp>
    </p:spTree>
    <p:extLst>
      <p:ext uri="{BB962C8B-B14F-4D97-AF65-F5344CB8AC3E}">
        <p14:creationId xmlns:p14="http://schemas.microsoft.com/office/powerpoint/2010/main" val="2008531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1466850"/>
            <a:ext cx="7562850" cy="189927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2600" dirty="0">
                <a:latin typeface="Calibri"/>
                <a:ea typeface="ＭＳ Ｐゴシック" pitchFamily="-1" charset="-128"/>
                <a:cs typeface="Calibri"/>
              </a:rPr>
              <a:t>Communication goes down to physical network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2600" dirty="0">
                <a:latin typeface="Calibri"/>
                <a:ea typeface="ＭＳ Ｐゴシック" pitchFamily="-1" charset="-128"/>
                <a:cs typeface="Calibri"/>
              </a:rPr>
              <a:t>Then from network peer to peer</a:t>
            </a:r>
          </a:p>
          <a:p>
            <a:pPr>
              <a:spcBef>
                <a:spcPts val="1800"/>
              </a:spcBef>
              <a:spcAft>
                <a:spcPts val="0"/>
              </a:spcAft>
            </a:pPr>
            <a:r>
              <a:rPr lang="en-US" sz="2600" dirty="0">
                <a:latin typeface="Calibri"/>
                <a:ea typeface="ＭＳ Ｐゴシック" pitchFamily="-1" charset="-128"/>
                <a:cs typeface="Calibri"/>
              </a:rPr>
              <a:t>Then up to relevant layer</a:t>
            </a:r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066800" y="4051400"/>
            <a:ext cx="1703388" cy="381000"/>
          </a:xfrm>
          <a:prstGeom prst="rect">
            <a:avLst/>
          </a:prstGeom>
          <a:solidFill>
            <a:srgbClr val="FF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1233488" y="4035525"/>
            <a:ext cx="1370012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Transport</a:t>
            </a:r>
          </a:p>
        </p:txBody>
      </p:sp>
      <p:sp>
        <p:nvSpPr>
          <p:cNvPr id="60421" name="Rectangle 6"/>
          <p:cNvSpPr>
            <a:spLocks noChangeArrowheads="1"/>
          </p:cNvSpPr>
          <p:nvPr/>
        </p:nvSpPr>
        <p:spPr bwMode="auto">
          <a:xfrm>
            <a:off x="1066800" y="4432400"/>
            <a:ext cx="1703388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60422" name="Text Box 7"/>
          <p:cNvSpPr txBox="1">
            <a:spLocks noChangeArrowheads="1"/>
          </p:cNvSpPr>
          <p:nvPr/>
        </p:nvSpPr>
        <p:spPr bwMode="auto">
          <a:xfrm>
            <a:off x="1325563" y="4416525"/>
            <a:ext cx="1185862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Network</a:t>
            </a:r>
          </a:p>
        </p:txBody>
      </p:sp>
      <p:sp>
        <p:nvSpPr>
          <p:cNvPr id="60423" name="Rectangle 8"/>
          <p:cNvSpPr>
            <a:spLocks noChangeArrowheads="1"/>
          </p:cNvSpPr>
          <p:nvPr/>
        </p:nvSpPr>
        <p:spPr bwMode="auto">
          <a:xfrm>
            <a:off x="1066800" y="4813400"/>
            <a:ext cx="1703388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60424" name="Text Box 9"/>
          <p:cNvSpPr txBox="1">
            <a:spLocks noChangeArrowheads="1"/>
          </p:cNvSpPr>
          <p:nvPr/>
        </p:nvSpPr>
        <p:spPr bwMode="auto">
          <a:xfrm>
            <a:off x="1331913" y="4797525"/>
            <a:ext cx="1171575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Datalink</a:t>
            </a:r>
          </a:p>
        </p:txBody>
      </p:sp>
      <p:sp>
        <p:nvSpPr>
          <p:cNvPr id="60425" name="Rectangle 10"/>
          <p:cNvSpPr>
            <a:spLocks noChangeArrowheads="1"/>
          </p:cNvSpPr>
          <p:nvPr/>
        </p:nvSpPr>
        <p:spPr bwMode="auto">
          <a:xfrm>
            <a:off x="1066800" y="5194400"/>
            <a:ext cx="1703388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60426" name="Text Box 11"/>
          <p:cNvSpPr txBox="1">
            <a:spLocks noChangeArrowheads="1"/>
          </p:cNvSpPr>
          <p:nvPr/>
        </p:nvSpPr>
        <p:spPr bwMode="auto">
          <a:xfrm>
            <a:off x="1311275" y="5178525"/>
            <a:ext cx="12144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Physical</a:t>
            </a:r>
          </a:p>
        </p:txBody>
      </p:sp>
      <p:sp>
        <p:nvSpPr>
          <p:cNvPr id="60427" name="Rectangle 12"/>
          <p:cNvSpPr>
            <a:spLocks noChangeArrowheads="1"/>
          </p:cNvSpPr>
          <p:nvPr/>
        </p:nvSpPr>
        <p:spPr bwMode="auto">
          <a:xfrm>
            <a:off x="6477000" y="4051400"/>
            <a:ext cx="1703388" cy="381000"/>
          </a:xfrm>
          <a:prstGeom prst="rect">
            <a:avLst/>
          </a:prstGeom>
          <a:solidFill>
            <a:srgbClr val="FFFFCC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6643688" y="4035525"/>
            <a:ext cx="1370012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Transport</a:t>
            </a:r>
          </a:p>
        </p:txBody>
      </p:sp>
      <p:sp>
        <p:nvSpPr>
          <p:cNvPr id="60429" name="Rectangle 14"/>
          <p:cNvSpPr>
            <a:spLocks noChangeArrowheads="1"/>
          </p:cNvSpPr>
          <p:nvPr/>
        </p:nvSpPr>
        <p:spPr bwMode="auto">
          <a:xfrm>
            <a:off x="6477000" y="4432400"/>
            <a:ext cx="1703388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60430" name="Text Box 15"/>
          <p:cNvSpPr txBox="1">
            <a:spLocks noChangeArrowheads="1"/>
          </p:cNvSpPr>
          <p:nvPr/>
        </p:nvSpPr>
        <p:spPr bwMode="auto">
          <a:xfrm>
            <a:off x="6735763" y="4416525"/>
            <a:ext cx="1185862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Network</a:t>
            </a:r>
          </a:p>
        </p:txBody>
      </p:sp>
      <p:sp>
        <p:nvSpPr>
          <p:cNvPr id="60431" name="Rectangle 16"/>
          <p:cNvSpPr>
            <a:spLocks noChangeArrowheads="1"/>
          </p:cNvSpPr>
          <p:nvPr/>
        </p:nvSpPr>
        <p:spPr bwMode="auto">
          <a:xfrm>
            <a:off x="6477000" y="4813400"/>
            <a:ext cx="1703388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60432" name="Text Box 17"/>
          <p:cNvSpPr txBox="1">
            <a:spLocks noChangeArrowheads="1"/>
          </p:cNvSpPr>
          <p:nvPr/>
        </p:nvSpPr>
        <p:spPr bwMode="auto">
          <a:xfrm>
            <a:off x="6742113" y="4797525"/>
            <a:ext cx="1171575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Datalink</a:t>
            </a:r>
          </a:p>
        </p:txBody>
      </p:sp>
      <p:sp>
        <p:nvSpPr>
          <p:cNvPr id="60433" name="Rectangle 18"/>
          <p:cNvSpPr>
            <a:spLocks noChangeArrowheads="1"/>
          </p:cNvSpPr>
          <p:nvPr/>
        </p:nvSpPr>
        <p:spPr bwMode="auto">
          <a:xfrm>
            <a:off x="6477000" y="5194400"/>
            <a:ext cx="1703388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60434" name="Text Box 19"/>
          <p:cNvSpPr txBox="1">
            <a:spLocks noChangeArrowheads="1"/>
          </p:cNvSpPr>
          <p:nvPr/>
        </p:nvSpPr>
        <p:spPr bwMode="auto">
          <a:xfrm>
            <a:off x="6721475" y="5178525"/>
            <a:ext cx="12144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Physical</a:t>
            </a:r>
          </a:p>
        </p:txBody>
      </p:sp>
      <p:sp>
        <p:nvSpPr>
          <p:cNvPr id="60435" name="Rectangle 20"/>
          <p:cNvSpPr>
            <a:spLocks noChangeArrowheads="1"/>
          </p:cNvSpPr>
          <p:nvPr/>
        </p:nvSpPr>
        <p:spPr bwMode="auto">
          <a:xfrm>
            <a:off x="3778250" y="4432400"/>
            <a:ext cx="1703388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60436" name="Text Box 21"/>
          <p:cNvSpPr txBox="1">
            <a:spLocks noChangeArrowheads="1"/>
          </p:cNvSpPr>
          <p:nvPr/>
        </p:nvSpPr>
        <p:spPr bwMode="auto">
          <a:xfrm>
            <a:off x="4037013" y="4416525"/>
            <a:ext cx="1185862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Network</a:t>
            </a:r>
          </a:p>
        </p:txBody>
      </p:sp>
      <p:sp>
        <p:nvSpPr>
          <p:cNvPr id="60437" name="Rectangle 22"/>
          <p:cNvSpPr>
            <a:spLocks noChangeArrowheads="1"/>
          </p:cNvSpPr>
          <p:nvPr/>
        </p:nvSpPr>
        <p:spPr bwMode="auto">
          <a:xfrm>
            <a:off x="3778250" y="4813400"/>
            <a:ext cx="1703388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60438" name="Text Box 23"/>
          <p:cNvSpPr txBox="1">
            <a:spLocks noChangeArrowheads="1"/>
          </p:cNvSpPr>
          <p:nvPr/>
        </p:nvSpPr>
        <p:spPr bwMode="auto">
          <a:xfrm>
            <a:off x="4044950" y="4797525"/>
            <a:ext cx="1171575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Datalink</a:t>
            </a:r>
          </a:p>
        </p:txBody>
      </p:sp>
      <p:sp>
        <p:nvSpPr>
          <p:cNvPr id="60439" name="Rectangle 24"/>
          <p:cNvSpPr>
            <a:spLocks noChangeArrowheads="1"/>
          </p:cNvSpPr>
          <p:nvPr/>
        </p:nvSpPr>
        <p:spPr bwMode="auto">
          <a:xfrm>
            <a:off x="3778250" y="5194400"/>
            <a:ext cx="1703388" cy="381000"/>
          </a:xfrm>
          <a:prstGeom prst="rect">
            <a:avLst/>
          </a:prstGeom>
          <a:solidFill>
            <a:srgbClr val="99CC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Helvetica" pitchFamily="-1" charset="0"/>
              <a:ea typeface="Helvetica" pitchFamily="-1" charset="0"/>
              <a:cs typeface="Helvetica" pitchFamily="-1" charset="0"/>
            </a:endParaRPr>
          </a:p>
        </p:txBody>
      </p:sp>
      <p:sp>
        <p:nvSpPr>
          <p:cNvPr id="60440" name="Text Box 25"/>
          <p:cNvSpPr txBox="1">
            <a:spLocks noChangeArrowheads="1"/>
          </p:cNvSpPr>
          <p:nvPr/>
        </p:nvSpPr>
        <p:spPr bwMode="auto">
          <a:xfrm>
            <a:off x="4022725" y="5178525"/>
            <a:ext cx="12144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91430" tIns="45716" rIns="91430" bIns="45716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000">
                <a:latin typeface="Helvetica" pitchFamily="-1" charset="0"/>
                <a:ea typeface="Helvetica" pitchFamily="-1" charset="0"/>
                <a:cs typeface="Helvetica" pitchFamily="-1" charset="0"/>
              </a:rPr>
              <a:t>Physical</a:t>
            </a:r>
          </a:p>
        </p:txBody>
      </p:sp>
      <p:cxnSp>
        <p:nvCxnSpPr>
          <p:cNvPr id="60441" name="AutoShape 26"/>
          <p:cNvCxnSpPr>
            <a:cxnSpLocks noChangeShapeType="1"/>
            <a:stCxn id="60425" idx="3"/>
            <a:endCxn id="60439" idx="1"/>
          </p:cNvCxnSpPr>
          <p:nvPr/>
        </p:nvCxnSpPr>
        <p:spPr bwMode="auto">
          <a:xfrm>
            <a:off x="2770188" y="5384900"/>
            <a:ext cx="10080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</p:spPr>
      </p:cxnSp>
      <p:cxnSp>
        <p:nvCxnSpPr>
          <p:cNvPr id="60442" name="AutoShape 27"/>
          <p:cNvCxnSpPr>
            <a:cxnSpLocks noChangeShapeType="1"/>
            <a:stCxn id="60423" idx="3"/>
            <a:endCxn id="60437" idx="1"/>
          </p:cNvCxnSpPr>
          <p:nvPr/>
        </p:nvCxnSpPr>
        <p:spPr bwMode="auto">
          <a:xfrm>
            <a:off x="2770188" y="5003900"/>
            <a:ext cx="10080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</p:spPr>
      </p:cxnSp>
      <p:cxnSp>
        <p:nvCxnSpPr>
          <p:cNvPr id="60443" name="AutoShape 28"/>
          <p:cNvCxnSpPr>
            <a:cxnSpLocks noChangeShapeType="1"/>
            <a:stCxn id="60421" idx="3"/>
            <a:endCxn id="60435" idx="1"/>
          </p:cNvCxnSpPr>
          <p:nvPr/>
        </p:nvCxnSpPr>
        <p:spPr bwMode="auto">
          <a:xfrm>
            <a:off x="2770188" y="4622900"/>
            <a:ext cx="10080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</p:spPr>
      </p:cxnSp>
      <p:cxnSp>
        <p:nvCxnSpPr>
          <p:cNvPr id="60444" name="AutoShape 29"/>
          <p:cNvCxnSpPr>
            <a:cxnSpLocks noChangeShapeType="1"/>
            <a:stCxn id="60439" idx="3"/>
            <a:endCxn id="60433" idx="1"/>
          </p:cNvCxnSpPr>
          <p:nvPr/>
        </p:nvCxnSpPr>
        <p:spPr bwMode="auto">
          <a:xfrm>
            <a:off x="5481638" y="5384900"/>
            <a:ext cx="9953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</p:spPr>
      </p:cxnSp>
      <p:cxnSp>
        <p:nvCxnSpPr>
          <p:cNvPr id="60445" name="AutoShape 30"/>
          <p:cNvCxnSpPr>
            <a:cxnSpLocks noChangeShapeType="1"/>
            <a:stCxn id="60437" idx="3"/>
            <a:endCxn id="60431" idx="1"/>
          </p:cNvCxnSpPr>
          <p:nvPr/>
        </p:nvCxnSpPr>
        <p:spPr bwMode="auto">
          <a:xfrm>
            <a:off x="5481638" y="5003900"/>
            <a:ext cx="9953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</p:spPr>
      </p:cxnSp>
      <p:cxnSp>
        <p:nvCxnSpPr>
          <p:cNvPr id="60446" name="AutoShape 31"/>
          <p:cNvCxnSpPr>
            <a:cxnSpLocks noChangeShapeType="1"/>
            <a:stCxn id="60435" idx="3"/>
            <a:endCxn id="60429" idx="1"/>
          </p:cNvCxnSpPr>
          <p:nvPr/>
        </p:nvCxnSpPr>
        <p:spPr bwMode="auto">
          <a:xfrm>
            <a:off x="5481638" y="4622900"/>
            <a:ext cx="9953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</p:spPr>
      </p:cxnSp>
      <p:cxnSp>
        <p:nvCxnSpPr>
          <p:cNvPr id="60447" name="AutoShape 32"/>
          <p:cNvCxnSpPr>
            <a:cxnSpLocks noChangeShapeType="1"/>
            <a:stCxn id="60419" idx="3"/>
            <a:endCxn id="60427" idx="1"/>
          </p:cNvCxnSpPr>
          <p:nvPr/>
        </p:nvCxnSpPr>
        <p:spPr bwMode="auto">
          <a:xfrm>
            <a:off x="2782888" y="4241900"/>
            <a:ext cx="368141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</p:spPr>
      </p:cxn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066800" y="3670400"/>
            <a:ext cx="7113588" cy="396875"/>
            <a:chOff x="647" y="2280"/>
            <a:chExt cx="4481" cy="250"/>
          </a:xfrm>
        </p:grpSpPr>
        <p:sp>
          <p:nvSpPr>
            <p:cNvPr id="60453" name="Rectangle 34"/>
            <p:cNvSpPr>
              <a:spLocks noChangeArrowheads="1"/>
            </p:cNvSpPr>
            <p:nvPr/>
          </p:nvSpPr>
          <p:spPr bwMode="auto">
            <a:xfrm>
              <a:off x="647" y="2280"/>
              <a:ext cx="1073" cy="240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Helvetica" pitchFamily="-1" charset="0"/>
                <a:ea typeface="Helvetica" pitchFamily="-1" charset="0"/>
                <a:cs typeface="Helvetica" pitchFamily="-1" charset="0"/>
              </a:endParaRPr>
            </a:p>
          </p:txBody>
        </p:sp>
        <p:sp>
          <p:nvSpPr>
            <p:cNvPr id="60454" name="Text Box 35"/>
            <p:cNvSpPr txBox="1">
              <a:spLocks noChangeArrowheads="1"/>
            </p:cNvSpPr>
            <p:nvPr/>
          </p:nvSpPr>
          <p:spPr bwMode="auto">
            <a:xfrm>
              <a:off x="695" y="2280"/>
              <a:ext cx="987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1430" tIns="45716" rIns="91430" bIns="45716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>
                  <a:latin typeface="Helvetica" pitchFamily="-1" charset="0"/>
                  <a:ea typeface="Helvetica" pitchFamily="-1" charset="0"/>
                  <a:cs typeface="Helvetica" pitchFamily="-1" charset="0"/>
                </a:rPr>
                <a:t>Application</a:t>
              </a:r>
            </a:p>
          </p:txBody>
        </p:sp>
        <p:sp>
          <p:nvSpPr>
            <p:cNvPr id="60455" name="Rectangle 36"/>
            <p:cNvSpPr>
              <a:spLocks noChangeArrowheads="1"/>
            </p:cNvSpPr>
            <p:nvPr/>
          </p:nvSpPr>
          <p:spPr bwMode="auto">
            <a:xfrm>
              <a:off x="4055" y="2280"/>
              <a:ext cx="1073" cy="240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Helvetica" pitchFamily="-1" charset="0"/>
                <a:ea typeface="Helvetica" pitchFamily="-1" charset="0"/>
                <a:cs typeface="Helvetica" pitchFamily="-1" charset="0"/>
              </a:endParaRPr>
            </a:p>
          </p:txBody>
        </p:sp>
        <p:sp>
          <p:nvSpPr>
            <p:cNvPr id="60456" name="Text Box 37"/>
            <p:cNvSpPr txBox="1">
              <a:spLocks noChangeArrowheads="1"/>
            </p:cNvSpPr>
            <p:nvPr/>
          </p:nvSpPr>
          <p:spPr bwMode="auto">
            <a:xfrm>
              <a:off x="4076" y="2280"/>
              <a:ext cx="987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91430" tIns="45716" rIns="91430" bIns="45716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>
                  <a:latin typeface="Helvetica" pitchFamily="-1" charset="0"/>
                  <a:ea typeface="Helvetica" pitchFamily="-1" charset="0"/>
                  <a:cs typeface="Helvetica" pitchFamily="-1" charset="0"/>
                </a:rPr>
                <a:t>Application</a:t>
              </a:r>
            </a:p>
          </p:txBody>
        </p:sp>
        <p:cxnSp>
          <p:nvCxnSpPr>
            <p:cNvPr id="60457" name="AutoShape 38"/>
            <p:cNvCxnSpPr>
              <a:cxnSpLocks noChangeShapeType="1"/>
              <a:stCxn id="60453" idx="3"/>
              <a:endCxn id="60456" idx="1"/>
            </p:cNvCxnSpPr>
            <p:nvPr/>
          </p:nvCxnSpPr>
          <p:spPr bwMode="auto">
            <a:xfrm>
              <a:off x="1728" y="2400"/>
              <a:ext cx="2348" cy="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60449" name="Text Box 39"/>
          <p:cNvSpPr txBox="1">
            <a:spLocks noChangeArrowheads="1"/>
          </p:cNvSpPr>
          <p:nvPr/>
        </p:nvSpPr>
        <p:spPr bwMode="auto">
          <a:xfrm>
            <a:off x="1416050" y="5727800"/>
            <a:ext cx="10033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343" tIns="44379" rIns="90343" bIns="44379">
            <a:prstTxWarp prst="textNoShape">
              <a:avLst/>
            </a:prstTxWarp>
            <a:spAutoFit/>
          </a:bodyPr>
          <a:lstStyle/>
          <a:p>
            <a:pPr algn="ctr" defTabSz="912813" eaLnBrk="0" hangingPunct="0"/>
            <a:r>
              <a:rPr lang="en-US" sz="2000">
                <a:solidFill>
                  <a:srgbClr val="FF3300"/>
                </a:solidFill>
                <a:latin typeface="Helvetica" pitchFamily="-1" charset="0"/>
                <a:ea typeface="Helvetica" pitchFamily="-1" charset="0"/>
                <a:cs typeface="Helvetica" pitchFamily="-1" charset="0"/>
              </a:rPr>
              <a:t>Host A</a:t>
            </a:r>
          </a:p>
        </p:txBody>
      </p:sp>
      <p:sp>
        <p:nvSpPr>
          <p:cNvPr id="60450" name="Text Box 40"/>
          <p:cNvSpPr txBox="1">
            <a:spLocks noChangeArrowheads="1"/>
          </p:cNvSpPr>
          <p:nvPr/>
        </p:nvSpPr>
        <p:spPr bwMode="auto">
          <a:xfrm>
            <a:off x="6824663" y="57278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343" tIns="44379" rIns="90343" bIns="44379">
            <a:prstTxWarp prst="textNoShape">
              <a:avLst/>
            </a:prstTxWarp>
            <a:spAutoFit/>
          </a:bodyPr>
          <a:lstStyle/>
          <a:p>
            <a:pPr algn="ctr" defTabSz="912813" eaLnBrk="0" hangingPunct="0"/>
            <a:r>
              <a:rPr lang="en-US" sz="2000">
                <a:solidFill>
                  <a:srgbClr val="FF3300"/>
                </a:solidFill>
                <a:latin typeface="Helvetica" pitchFamily="-1" charset="0"/>
                <a:ea typeface="Helvetica" pitchFamily="-1" charset="0"/>
                <a:cs typeface="Helvetica" pitchFamily="-1" charset="0"/>
              </a:rPr>
              <a:t>Host B</a:t>
            </a:r>
          </a:p>
        </p:txBody>
      </p:sp>
      <p:sp>
        <p:nvSpPr>
          <p:cNvPr id="60451" name="Text Box 41"/>
          <p:cNvSpPr txBox="1">
            <a:spLocks noChangeArrowheads="1"/>
          </p:cNvSpPr>
          <p:nvPr/>
        </p:nvSpPr>
        <p:spPr bwMode="auto">
          <a:xfrm>
            <a:off x="4110038" y="57278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343" tIns="44379" rIns="90343" bIns="44379">
            <a:prstTxWarp prst="textNoShape">
              <a:avLst/>
            </a:prstTxWarp>
            <a:spAutoFit/>
          </a:bodyPr>
          <a:lstStyle/>
          <a:p>
            <a:pPr algn="ctr" defTabSz="912813" eaLnBrk="0" hangingPunct="0"/>
            <a:r>
              <a:rPr lang="en-US" sz="2000">
                <a:solidFill>
                  <a:srgbClr val="FF3300"/>
                </a:solidFill>
                <a:latin typeface="Helvetica" pitchFamily="-1" charset="0"/>
                <a:ea typeface="Helvetica" pitchFamily="-1" charset="0"/>
                <a:cs typeface="Helvetica" pitchFamily="-1" charset="0"/>
              </a:rPr>
              <a:t>Router</a:t>
            </a:r>
          </a:p>
        </p:txBody>
      </p:sp>
      <p:sp>
        <p:nvSpPr>
          <p:cNvPr id="60452" name="Freeform 42"/>
          <p:cNvSpPr>
            <a:spLocks/>
          </p:cNvSpPr>
          <p:nvPr/>
        </p:nvSpPr>
        <p:spPr bwMode="auto">
          <a:xfrm>
            <a:off x="2438400" y="3670400"/>
            <a:ext cx="4422775" cy="1670050"/>
          </a:xfrm>
          <a:custGeom>
            <a:avLst/>
            <a:gdLst>
              <a:gd name="T0" fmla="*/ 0 w 2352"/>
              <a:gd name="T1" fmla="*/ 0 h 1968"/>
              <a:gd name="T2" fmla="*/ 0 w 2352"/>
              <a:gd name="T3" fmla="*/ 2147483647 h 1968"/>
              <a:gd name="T4" fmla="*/ 2147483647 w 2352"/>
              <a:gd name="T5" fmla="*/ 2147483647 h 1968"/>
              <a:gd name="T6" fmla="*/ 2147483647 w 2352"/>
              <a:gd name="T7" fmla="*/ 2147483647 h 1968"/>
              <a:gd name="T8" fmla="*/ 2147483647 w 2352"/>
              <a:gd name="T9" fmla="*/ 2147483647 h 1968"/>
              <a:gd name="T10" fmla="*/ 2147483647 w 2352"/>
              <a:gd name="T11" fmla="*/ 2147483647 h 1968"/>
              <a:gd name="T12" fmla="*/ 2147483647 w 2352"/>
              <a:gd name="T13" fmla="*/ 2147483647 h 1968"/>
              <a:gd name="T14" fmla="*/ 2147483647 w 2352"/>
              <a:gd name="T15" fmla="*/ 2147483647 h 1968"/>
              <a:gd name="T16" fmla="*/ 2147483647 w 2352"/>
              <a:gd name="T17" fmla="*/ 2147483647 h 1968"/>
              <a:gd name="T18" fmla="*/ 2147483647 w 2352"/>
              <a:gd name="T19" fmla="*/ 0 h 19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352"/>
              <a:gd name="T31" fmla="*/ 0 h 1968"/>
              <a:gd name="T32" fmla="*/ 2352 w 2352"/>
              <a:gd name="T33" fmla="*/ 1968 h 19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352" h="1968">
                <a:moveTo>
                  <a:pt x="0" y="0"/>
                </a:moveTo>
                <a:lnTo>
                  <a:pt x="0" y="1824"/>
                </a:lnTo>
                <a:lnTo>
                  <a:pt x="96" y="1968"/>
                </a:lnTo>
                <a:lnTo>
                  <a:pt x="864" y="1968"/>
                </a:lnTo>
                <a:lnTo>
                  <a:pt x="864" y="1200"/>
                </a:lnTo>
                <a:lnTo>
                  <a:pt x="1488" y="1200"/>
                </a:lnTo>
                <a:lnTo>
                  <a:pt x="1488" y="1968"/>
                </a:lnTo>
                <a:lnTo>
                  <a:pt x="2256" y="1968"/>
                </a:lnTo>
                <a:lnTo>
                  <a:pt x="2352" y="1824"/>
                </a:lnTo>
                <a:lnTo>
                  <a:pt x="2352" y="0"/>
                </a:ln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488" tIns="44450" rIns="90488" bIns="4445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-1" charset="-128"/>
                <a:cs typeface="Calibri"/>
              </a:rPr>
              <a:t>Physical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9063292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5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68367"/>
            <a:ext cx="8229600" cy="525628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Calibri"/>
                <a:ea typeface="ＭＳ Ｐゴシック" pitchFamily="-1" charset="-128"/>
                <a:cs typeface="Calibri"/>
              </a:rPr>
              <a:t>Layer N may duplicate layer N-1 functionality 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Calibri"/>
                <a:cs typeface="Calibri"/>
              </a:rPr>
              <a:t>E.g., error recovery to retransmit lost data</a:t>
            </a:r>
          </a:p>
          <a:p>
            <a:r>
              <a:rPr lang="en-US" sz="2400" dirty="0">
                <a:latin typeface="Calibri"/>
                <a:ea typeface="ＭＳ Ｐゴシック" pitchFamily="-1" charset="-128"/>
                <a:cs typeface="Calibri"/>
              </a:rPr>
              <a:t>Layers may need same information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Calibri"/>
                <a:cs typeface="Calibri"/>
              </a:rPr>
              <a:t>E.g., timestamps, maximum transmission unit size</a:t>
            </a:r>
          </a:p>
          <a:p>
            <a:r>
              <a:rPr lang="en-US" sz="2400" dirty="0">
                <a:latin typeface="Calibri"/>
                <a:ea typeface="ＭＳ Ｐゴシック" pitchFamily="-1" charset="-128"/>
                <a:cs typeface="Calibri"/>
              </a:rPr>
              <a:t>Layering can hurt performance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Calibri"/>
                <a:cs typeface="Calibri"/>
              </a:rPr>
              <a:t>E.g., hiding details about what is really going on</a:t>
            </a:r>
          </a:p>
          <a:p>
            <a:r>
              <a:rPr lang="en-US" sz="2400" dirty="0">
                <a:latin typeface="Calibri"/>
                <a:ea typeface="ＭＳ Ｐゴシック" pitchFamily="-1" charset="-128"/>
                <a:cs typeface="Calibri"/>
              </a:rPr>
              <a:t>Some layers are not always cleanly separated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Calibri"/>
                <a:cs typeface="Calibri"/>
              </a:rPr>
              <a:t>Inter-layer dependencies for performance reasons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Calibri"/>
                <a:cs typeface="Calibri"/>
              </a:rPr>
              <a:t>Some dependencies in standards (header checksums)</a:t>
            </a:r>
          </a:p>
          <a:p>
            <a:r>
              <a:rPr lang="en-US" sz="2400" dirty="0">
                <a:latin typeface="Calibri"/>
                <a:ea typeface="ＭＳ Ｐゴシック" pitchFamily="-1" charset="-128"/>
                <a:cs typeface="Calibri"/>
              </a:rPr>
              <a:t>Headers start to get really big</a:t>
            </a:r>
          </a:p>
          <a:p>
            <a:pPr lvl="1">
              <a:spcBef>
                <a:spcPts val="600"/>
              </a:spcBef>
            </a:pPr>
            <a:r>
              <a:rPr lang="en-US" sz="2400" dirty="0">
                <a:latin typeface="Calibri"/>
                <a:cs typeface="Calibri"/>
              </a:rPr>
              <a:t>Sometimes header bytes &gt;&gt; actual content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-1" charset="0"/>
                <a:ea typeface="ＭＳ Ｐゴシック" pitchFamily="-1" charset="-128"/>
                <a:cs typeface="ＭＳ Ｐゴシック" pitchFamily="-1" charset="-128"/>
              </a:rPr>
              <a:t>Drawbacks of Layering</a:t>
            </a:r>
          </a:p>
        </p:txBody>
      </p:sp>
    </p:spTree>
    <p:extLst>
      <p:ext uri="{BB962C8B-B14F-4D97-AF65-F5344CB8AC3E}">
        <p14:creationId xmlns:p14="http://schemas.microsoft.com/office/powerpoint/2010/main" val="109075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“The Cloud” is not amorphous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-1" charset="-128"/>
                <a:cs typeface="Calibri"/>
              </a:rPr>
              <a:t>Placing Network Functionality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5092"/>
            <a:ext cx="8229600" cy="4351071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-1" charset="-128"/>
                <a:cs typeface="Calibri"/>
              </a:rPr>
              <a:t>Hugely influential paper:</a:t>
            </a:r>
            <a:r>
              <a:rPr lang="en-US" dirty="0" smtClean="0">
                <a:latin typeface="Calibri"/>
                <a:ea typeface="ＭＳ Ｐゴシック" pitchFamily="-1" charset="-128"/>
                <a:cs typeface="Calibri"/>
              </a:rPr>
              <a:t> “</a:t>
            </a:r>
            <a:r>
              <a:rPr lang="en-US" altLang="ja-JP" dirty="0" smtClean="0">
                <a:latin typeface="Calibri"/>
                <a:ea typeface="ＭＳ Ｐゴシック" pitchFamily="-1" charset="-128"/>
                <a:cs typeface="Calibri"/>
              </a:rPr>
              <a:t>End</a:t>
            </a:r>
            <a:r>
              <a:rPr lang="en-US" altLang="ja-JP" dirty="0">
                <a:latin typeface="Calibri"/>
                <a:ea typeface="ＭＳ Ｐゴシック" pitchFamily="-1" charset="-128"/>
                <a:cs typeface="Calibri"/>
              </a:rPr>
              <a:t>-to-End Arguments in System </a:t>
            </a:r>
            <a:r>
              <a:rPr lang="en-US" altLang="ja-JP" dirty="0" smtClean="0">
                <a:latin typeface="Calibri"/>
                <a:ea typeface="ＭＳ Ｐゴシック" pitchFamily="-1" charset="-128"/>
                <a:cs typeface="Calibri"/>
              </a:rPr>
              <a:t>Design” </a:t>
            </a:r>
            <a:r>
              <a:rPr lang="en-US" altLang="ja-JP" dirty="0">
                <a:latin typeface="Calibri"/>
                <a:ea typeface="ＭＳ Ｐゴシック" pitchFamily="-1" charset="-128"/>
                <a:cs typeface="Calibri"/>
              </a:rPr>
              <a:t>by </a:t>
            </a:r>
            <a:r>
              <a:rPr lang="en-US" altLang="ja-JP" dirty="0" err="1">
                <a:latin typeface="Calibri"/>
                <a:ea typeface="ＭＳ Ｐゴシック" pitchFamily="-1" charset="-128"/>
                <a:cs typeface="Calibri"/>
              </a:rPr>
              <a:t>Saltzer</a:t>
            </a:r>
            <a:r>
              <a:rPr lang="en-US" altLang="ja-JP" dirty="0">
                <a:latin typeface="Calibri"/>
                <a:ea typeface="ＭＳ Ｐゴシック" pitchFamily="-1" charset="-128"/>
                <a:cs typeface="Calibri"/>
              </a:rPr>
              <a:t>, Reed, and Clark</a:t>
            </a:r>
            <a:r>
              <a:rPr lang="en-US" altLang="ja-JP" dirty="0" smtClean="0">
                <a:latin typeface="Calibri"/>
                <a:ea typeface="ＭＳ Ｐゴシック" pitchFamily="-1" charset="-128"/>
                <a:cs typeface="Calibri"/>
              </a:rPr>
              <a:t> (1984</a:t>
            </a:r>
            <a:r>
              <a:rPr lang="en-US" altLang="ja-JP" dirty="0">
                <a:latin typeface="Calibri"/>
                <a:ea typeface="ＭＳ Ｐゴシック" pitchFamily="-1" charset="-128"/>
                <a:cs typeface="Calibri"/>
              </a:rPr>
              <a:t>)</a:t>
            </a:r>
          </a:p>
          <a:p>
            <a:endParaRPr lang="en-US" dirty="0" smtClean="0">
              <a:latin typeface="Calibri"/>
              <a:ea typeface="ＭＳ Ｐゴシック" pitchFamily="-1" charset="-128"/>
              <a:cs typeface="Calibri"/>
            </a:endParaRPr>
          </a:p>
          <a:p>
            <a:r>
              <a:rPr lang="en-US" altLang="ja-JP" dirty="0" smtClean="0">
                <a:latin typeface="Calibri"/>
                <a:ea typeface="ＭＳ Ｐゴシック" pitchFamily="-1" charset="-128"/>
                <a:cs typeface="Calibri"/>
              </a:rPr>
              <a:t>“Sacred Text” </a:t>
            </a:r>
            <a:r>
              <a:rPr lang="en-US" altLang="ja-JP" dirty="0">
                <a:latin typeface="Calibri"/>
                <a:ea typeface="ＭＳ Ｐゴシック" pitchFamily="-1" charset="-128"/>
                <a:cs typeface="Calibri"/>
              </a:rPr>
              <a:t>of the Internet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Endless disputes about what it means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Everyone cites it as supporting their position</a:t>
            </a:r>
          </a:p>
        </p:txBody>
      </p:sp>
    </p:spTree>
    <p:extLst>
      <p:ext uri="{BB962C8B-B14F-4D97-AF65-F5344CB8AC3E}">
        <p14:creationId xmlns:p14="http://schemas.microsoft.com/office/powerpoint/2010/main" val="669261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373" y="1919237"/>
            <a:ext cx="7772400" cy="2240589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/>
              <a:t>Monday: </a:t>
            </a:r>
            <a:br>
              <a:rPr lang="en-US" dirty="0" smtClean="0"/>
            </a:br>
            <a:r>
              <a:rPr lang="en-US" sz="3600" dirty="0" smtClean="0"/>
              <a:t>Network communication and RPC 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3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8089"/>
            <a:ext cx="9144000" cy="594696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09549" y="6019800"/>
            <a:ext cx="3390900" cy="952500"/>
          </a:xfrm>
        </p:spPr>
        <p:txBody>
          <a:bodyPr/>
          <a:lstStyle/>
          <a:p>
            <a:r>
              <a:rPr lang="en-US" sz="4800" smtClean="0"/>
              <a:t>Microsoft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203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6957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53150" y="0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 smtClean="0"/>
              <a:t>Google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2234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57150" y="5934358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 dirty="0" smtClean="0"/>
              <a:t>Facebook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5636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975">
            <a:off x="4347443" y="666058"/>
            <a:ext cx="4405031" cy="587337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70" y="245016"/>
            <a:ext cx="4266080" cy="568810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57150" y="5934358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 smtClean="0"/>
              <a:t>Facebook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630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71" y="-13448"/>
            <a:ext cx="9291918" cy="696893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57150" y="5934358"/>
            <a:ext cx="3390900" cy="9525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 cap="none" baseline="0">
                <a:solidFill>
                  <a:schemeClr val="bg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" charset="0"/>
                <a:ea typeface="ＭＳ Ｐゴシック" pitchFamily="-1" charset="-128"/>
                <a:cs typeface="ＭＳ Ｐゴシック" pitchFamily="-1" charset="-128"/>
              </a:defRPr>
            </a:lvl9pPr>
          </a:lstStyle>
          <a:p>
            <a:r>
              <a:rPr lang="en-US" sz="4800" smtClean="0"/>
              <a:t>Facebook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2100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40000"/>
            <a:lumOff val="60000"/>
          </a:schemeClr>
        </a:solidFill>
        <a:ln w="28575">
          <a:solidFill>
            <a:schemeClr val="tx1"/>
          </a:solidFill>
          <a:prstDash val="sysDash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b="0" dirty="0">
            <a:solidFill>
              <a:schemeClr val="tx1"/>
            </a:solidFill>
            <a:latin typeface="+mn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prstDash val="solid"/>
          <a:headEnd type="arrow"/>
          <a:tailEnd type="none"/>
        </a:ln>
        <a:effectLst/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37062</TotalTime>
  <Words>1625</Words>
  <Application>Microsoft Macintosh PowerPoint</Application>
  <PresentationFormat>On-screen Show (4:3)</PresentationFormat>
  <Paragraphs>321</Paragraphs>
  <Slides>41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Calibri</vt:lpstr>
      <vt:lpstr>Comic Sans MS</vt:lpstr>
      <vt:lpstr>Courier New</vt:lpstr>
      <vt:lpstr>Helvetica</vt:lpstr>
      <vt:lpstr>ＭＳ Ｐゴシック</vt:lpstr>
      <vt:lpstr>Times New Roman</vt:lpstr>
      <vt:lpstr>Arial</vt:lpstr>
      <vt:lpstr>1_Office Theme</vt:lpstr>
      <vt:lpstr>Distributed Systems</vt:lpstr>
      <vt:lpstr>Backrub (Google) 1997</vt:lpstr>
      <vt:lpstr>Google 2012</vt:lpstr>
      <vt:lpstr>“The Cloud” is not amorphous</vt:lpstr>
      <vt:lpstr>Microsoft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Everything changes at scale</vt:lpstr>
      <vt:lpstr>The goal of “distributed systems”</vt:lpstr>
      <vt:lpstr>Research results matter:  NoSQL</vt:lpstr>
      <vt:lpstr>Research results matter:  Paxos</vt:lpstr>
      <vt:lpstr>Research results matter:  MapReduce</vt:lpstr>
      <vt:lpstr>Course Organization</vt:lpstr>
      <vt:lpstr>Learning the material:  People</vt:lpstr>
      <vt:lpstr>Learning the Material:  Lectures!</vt:lpstr>
      <vt:lpstr>Grading</vt:lpstr>
      <vt:lpstr>Policies: Write Your Own Code</vt:lpstr>
      <vt:lpstr>Policies: Write Your Own Code</vt:lpstr>
      <vt:lpstr>Assignment 1 (in three parts)</vt:lpstr>
      <vt:lpstr>Warnings</vt:lpstr>
      <vt:lpstr>Warning #1:  Assignments are a LOT of work</vt:lpstr>
      <vt:lpstr>Warning #2:  Software engineering, not just programming</vt:lpstr>
      <vt:lpstr>Warning #3:  Don’t expect 24x7 answers</vt:lpstr>
      <vt:lpstr>Naming and layering</vt:lpstr>
      <vt:lpstr>Naming and system components</vt:lpstr>
      <vt:lpstr>Potential Name Syntax</vt:lpstr>
      <vt:lpstr>Properties of Naming</vt:lpstr>
      <vt:lpstr>Names all around…</vt:lpstr>
      <vt:lpstr>High-level view of naming</vt:lpstr>
      <vt:lpstr>Different Kinds of Names</vt:lpstr>
      <vt:lpstr>Hierarchical Assignment Processes</vt:lpstr>
      <vt:lpstr>Layering</vt:lpstr>
      <vt:lpstr>Layering:  abstractions, abstractions, abstractions …</vt:lpstr>
      <vt:lpstr>Five Layers Summary</vt:lpstr>
      <vt:lpstr>Physical Communication</vt:lpstr>
      <vt:lpstr>Drawbacks of Layering</vt:lpstr>
      <vt:lpstr>Placing Network Functionality</vt:lpstr>
      <vt:lpstr>Monday:  Network communication and RPC </vt:lpstr>
    </vt:vector>
  </TitlesOfParts>
  <Company>Princeton University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</dc:title>
  <dc:creator>Kai Li</dc:creator>
  <cp:lastModifiedBy>Freedman</cp:lastModifiedBy>
  <cp:revision>1463</cp:revision>
  <cp:lastPrinted>2016-09-14T02:16:39Z</cp:lastPrinted>
  <dcterms:created xsi:type="dcterms:W3CDTF">2013-10-08T01:49:25Z</dcterms:created>
  <dcterms:modified xsi:type="dcterms:W3CDTF">2017-09-12T01:13:20Z</dcterms:modified>
</cp:coreProperties>
</file>