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tif" ContentType="image/tiff"/>
  <Default Extension="wdp" ContentType="image/vnd.ms-photo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47"/>
  </p:notesMasterIdLst>
  <p:handoutMasterIdLst>
    <p:handoutMasterId r:id="rId48"/>
  </p:handoutMasterIdLst>
  <p:sldIdLst>
    <p:sldId id="257" r:id="rId2"/>
    <p:sldId id="357" r:id="rId3"/>
    <p:sldId id="358" r:id="rId4"/>
    <p:sldId id="386" r:id="rId5"/>
    <p:sldId id="315" r:id="rId6"/>
    <p:sldId id="349" r:id="rId7"/>
    <p:sldId id="318" r:id="rId8"/>
    <p:sldId id="352" r:id="rId9"/>
    <p:sldId id="354" r:id="rId10"/>
    <p:sldId id="379" r:id="rId11"/>
    <p:sldId id="387" r:id="rId12"/>
    <p:sldId id="319" r:id="rId13"/>
    <p:sldId id="320" r:id="rId14"/>
    <p:sldId id="378" r:id="rId15"/>
    <p:sldId id="359" r:id="rId16"/>
    <p:sldId id="360" r:id="rId17"/>
    <p:sldId id="325" r:id="rId18"/>
    <p:sldId id="322" r:id="rId19"/>
    <p:sldId id="361" r:id="rId20"/>
    <p:sldId id="326" r:id="rId21"/>
    <p:sldId id="327" r:id="rId22"/>
    <p:sldId id="323" r:id="rId23"/>
    <p:sldId id="324" r:id="rId24"/>
    <p:sldId id="329" r:id="rId25"/>
    <p:sldId id="330" r:id="rId26"/>
    <p:sldId id="364" r:id="rId27"/>
    <p:sldId id="331" r:id="rId28"/>
    <p:sldId id="332" r:id="rId29"/>
    <p:sldId id="333" r:id="rId30"/>
    <p:sldId id="382" r:id="rId31"/>
    <p:sldId id="334" r:id="rId32"/>
    <p:sldId id="335" r:id="rId33"/>
    <p:sldId id="336" r:id="rId34"/>
    <p:sldId id="337" r:id="rId35"/>
    <p:sldId id="338" r:id="rId36"/>
    <p:sldId id="339" r:id="rId37"/>
    <p:sldId id="341" r:id="rId38"/>
    <p:sldId id="381" r:id="rId39"/>
    <p:sldId id="377" r:id="rId40"/>
    <p:sldId id="342" r:id="rId41"/>
    <p:sldId id="343" r:id="rId42"/>
    <p:sldId id="344" r:id="rId43"/>
    <p:sldId id="346" r:id="rId44"/>
    <p:sldId id="347" r:id="rId45"/>
    <p:sldId id="348" r:id="rId4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9900"/>
    <a:srgbClr val="0000FF"/>
    <a:srgbClr val="92D050"/>
    <a:srgbClr val="CCFFFF"/>
    <a:srgbClr val="FFCC99"/>
    <a:srgbClr val="FF3300"/>
    <a:srgbClr val="FFCC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644" autoAdjust="0"/>
    <p:restoredTop sz="77111" autoAdjust="0"/>
  </p:normalViewPr>
  <p:slideViewPr>
    <p:cSldViewPr snapToGrid="0">
      <p:cViewPr varScale="1">
        <p:scale>
          <a:sx n="86" d="100"/>
          <a:sy n="86" d="100"/>
        </p:scale>
        <p:origin x="14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"/>
    </p:cViewPr>
    <p:sldLst>
      <p:sld r:id="rId1" collapse="1"/>
    </p:sldLst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viewProps" Target="viewProps.xml"/><Relationship Id="rId51" Type="http://schemas.openxmlformats.org/officeDocument/2006/relationships/theme" Target="theme/theme1.xml"/><Relationship Id="rId5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8740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572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603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79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3926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470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0796103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759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116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15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15680804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66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250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7217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790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66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06418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210810694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5214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i="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90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 defTabSz="90487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altLang="en-US">
              <a:latin typeface="Times New Roman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b="0" dirty="0"/>
          </a:p>
        </p:txBody>
      </p:sp>
    </p:spTree>
    <p:extLst>
      <p:ext uri="{BB962C8B-B14F-4D97-AF65-F5344CB8AC3E}">
        <p14:creationId xmlns:p14="http://schemas.microsoft.com/office/powerpoint/2010/main" val="3296699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1744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999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8444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62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394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4052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9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10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80540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198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2937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86636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55174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6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52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b="0" dirty="0" smtClean="0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874261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88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200">
              <a:latin typeface="Times New Roman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69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0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10/8/17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07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D6988-116D-234B-A76D-9136F0888D35}" type="datetime1">
              <a:rPr lang="en-US" smtClean="0"/>
              <a:t>10/8/17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42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132B-CB77-5E4D-AC7D-8C945C0269B4}" type="datetime1">
              <a:rPr lang="en-US" smtClean="0"/>
              <a:t>10/8/17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6979-CDED-5C4A-9AC2-59601FC96336}" type="datetime1">
              <a:rPr lang="en-US" smtClean="0"/>
              <a:t>10/8/17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4ADB2-0CB4-9D4B-85A7-8502AEDB916C}" type="datetime1">
              <a:rPr lang="en-US" smtClean="0"/>
              <a:t>10/8/17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BA1D0-1B82-AC45-A659-1CD175B7BC7A}" type="datetime1">
              <a:rPr lang="en-US" smtClean="0"/>
              <a:t>10/8/17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A44F-CDED-4242-946A-66263A28DCB4}" type="datetime1">
              <a:rPr lang="en-US" smtClean="0"/>
              <a:t>10/8/17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25157-74A7-0A47-B133-A4BB6EC3A75C}" type="datetime1">
              <a:rPr lang="en-US" smtClean="0"/>
              <a:t>10/8/17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0659-624E-EE45-ADB2-DC742E746762}" type="datetime1">
              <a:rPr lang="en-US" smtClean="0"/>
              <a:t>10/8/17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B3181-7C82-DC4E-8756-50D776CD3DDF}" type="datetime1">
              <a:rPr lang="en-US" smtClean="0"/>
              <a:t>10/8/17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2922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A663CA5-4AFD-9C40-B994-ADAC0452F093}" type="datetime1">
              <a:rPr lang="en-US" smtClean="0"/>
              <a:t>10/8/17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microsoft.com/office/2007/relationships/hdphoto" Target="../media/hdphoto1.wdp"/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685800"/>
            <a:ext cx="8382000" cy="2070100"/>
          </a:xfrm>
        </p:spPr>
        <p:txBody>
          <a:bodyPr/>
          <a:lstStyle/>
          <a:p>
            <a:r>
              <a:rPr lang="en-US" dirty="0" smtClean="0"/>
              <a:t>Scaling Out Key-Value Storage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COS 418: </a:t>
            </a:r>
            <a:r>
              <a:rPr lang="en-US" i="1" dirty="0" smtClean="0"/>
              <a:t>Distributed Systems</a:t>
            </a:r>
          </a:p>
          <a:p>
            <a:r>
              <a:rPr lang="en-US" dirty="0" smtClean="0"/>
              <a:t>Lecture 8</a:t>
            </a:r>
          </a:p>
          <a:p>
            <a:endParaRPr lang="en-US" dirty="0" smtClean="0"/>
          </a:p>
          <a:p>
            <a:r>
              <a:rPr lang="en-US" dirty="0" smtClean="0"/>
              <a:t>Kyle Jamieson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91144" y="6544979"/>
            <a:ext cx="41617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  <a:latin typeface="Arial" charset="0"/>
                <a:ea typeface="Arial" charset="0"/>
                <a:cs typeface="Arial" charset="0"/>
              </a:rPr>
              <a:t>[Selected content adapted from M. Freedman, B. Karp]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b="1" dirty="0" smtClean="0"/>
              <a:t>Idea: </a:t>
            </a:r>
            <a:r>
              <a:rPr lang="en-US" altLang="en-US" dirty="0" smtClean="0"/>
              <a:t>Each physical node implements v </a:t>
            </a:r>
            <a:r>
              <a:rPr lang="en-US" altLang="en-US" b="1" i="1" dirty="0" smtClean="0">
                <a:solidFill>
                  <a:schemeClr val="accent6">
                    <a:lumMod val="75000"/>
                  </a:schemeClr>
                </a:solidFill>
              </a:rPr>
              <a:t>virtual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dirty="0" smtClean="0"/>
              <a:t>nodes</a:t>
            </a:r>
          </a:p>
          <a:p>
            <a:pPr lvl="1"/>
            <a:r>
              <a:rPr lang="en-US" altLang="en-US" dirty="0" smtClean="0"/>
              <a:t>Each </a:t>
            </a:r>
            <a:r>
              <a:rPr lang="en-US" altLang="en-US" b="1" dirty="0" smtClean="0"/>
              <a:t>physical node </a:t>
            </a:r>
            <a:r>
              <a:rPr lang="en-US" altLang="en-US" dirty="0" smtClean="0"/>
              <a:t>maintains </a:t>
            </a:r>
            <a:r>
              <a:rPr lang="en-US" altLang="en-US" b="1" dirty="0" smtClean="0"/>
              <a:t>v &gt; 1 token ids</a:t>
            </a:r>
          </a:p>
          <a:p>
            <a:pPr lvl="2"/>
            <a:r>
              <a:rPr lang="en-US" altLang="en-US" dirty="0" smtClean="0"/>
              <a:t>Each token id corresponds to a virtual node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Each virtual node owns an expected 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1/(</a:t>
            </a:r>
            <a:r>
              <a:rPr lang="en-US" altLang="en-US" b="1" dirty="0" err="1" smtClean="0">
                <a:solidFill>
                  <a:schemeClr val="accent5">
                    <a:lumMod val="50000"/>
                  </a:schemeClr>
                </a:solidFill>
              </a:rPr>
              <a:t>vn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)</a:t>
            </a:r>
            <a:r>
              <a:rPr lang="en-US" altLang="en-US" b="1" baseline="30000" dirty="0" err="1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en-US" dirty="0" smtClean="0"/>
              <a:t>of ID space </a:t>
            </a:r>
          </a:p>
          <a:p>
            <a:endParaRPr lang="en-US" altLang="en-US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Upon a physical node’s failure,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v</a:t>
            </a:r>
            <a:r>
              <a:rPr lang="en-US" altLang="en-US" dirty="0" smtClean="0"/>
              <a:t> virtual nodes fail</a:t>
            </a:r>
          </a:p>
          <a:p>
            <a:pPr lvl="1"/>
            <a:r>
              <a:rPr lang="en-US" altLang="en-US" dirty="0" smtClean="0"/>
              <a:t>Their successors take over</a:t>
            </a:r>
            <a:r>
              <a:rPr lang="en-US" altLang="en-US" dirty="0"/>
              <a:t> </a:t>
            </a:r>
            <a:r>
              <a:rPr lang="en-US" altLang="en-US" dirty="0" smtClean="0"/>
              <a:t>1/(</a:t>
            </a:r>
            <a:r>
              <a:rPr lang="en-US" altLang="en-US" dirty="0" err="1" smtClean="0"/>
              <a:t>vn</a:t>
            </a:r>
            <a:r>
              <a:rPr lang="en-US" altLang="en-US" dirty="0" smtClean="0"/>
              <a:t>)</a:t>
            </a:r>
            <a:r>
              <a:rPr lang="en-US" altLang="en-US" baseline="30000" dirty="0" err="1" smtClean="0"/>
              <a:t>th</a:t>
            </a:r>
            <a:r>
              <a:rPr lang="en-US" altLang="en-US" dirty="0" smtClean="0"/>
              <a:t> more</a:t>
            </a:r>
            <a:endParaRPr lang="en-US" altLang="en-US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en-US" altLang="en-US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</a:rPr>
              <a:t>Result: Better load balance</a:t>
            </a:r>
            <a:r>
              <a:rPr lang="en-US" alt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en-US" dirty="0" smtClean="0"/>
              <a:t>with larger v</a:t>
            </a:r>
            <a:endParaRPr lang="en-US" altLang="en-US" b="1" dirty="0" smtClean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Virtual nodes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>
                    <a:lumMod val="50000"/>
                  </a:schemeClr>
                </a:solidFill>
              </a:rPr>
              <a:t>Techniques for partitioning data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/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Case study: the Amazon Dynamo key-value store</a:t>
            </a:r>
            <a:endParaRPr lang="en-US" sz="32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9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Chord</a:t>
            </a:r>
            <a:r>
              <a:rPr lang="en-US" dirty="0" smtClean="0"/>
              <a:t> and </a:t>
            </a:r>
            <a:r>
              <a:rPr lang="en-US" b="1" dirty="0" err="1" smtClean="0"/>
              <a:t>DHash</a:t>
            </a:r>
            <a:r>
              <a:rPr lang="en-US" dirty="0" smtClean="0"/>
              <a:t> intended for </a:t>
            </a:r>
            <a:r>
              <a:rPr lang="en-US" b="1" dirty="0" smtClean="0"/>
              <a:t>wide-area P2P systems</a:t>
            </a:r>
          </a:p>
          <a:p>
            <a:pPr lvl="1"/>
            <a:r>
              <a:rPr lang="en-US" dirty="0" smtClean="0"/>
              <a:t>Individual nodes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at Internet’s edge</a:t>
            </a:r>
            <a:r>
              <a:rPr lang="en-US" dirty="0" smtClean="0"/>
              <a:t>, file sharing</a:t>
            </a:r>
          </a:p>
          <a:p>
            <a:endParaRPr lang="en-US" dirty="0" smtClean="0"/>
          </a:p>
          <a:p>
            <a:r>
              <a:rPr lang="en-US" dirty="0" smtClean="0"/>
              <a:t>Central challenges: low-latency key lookup with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small forwarding state</a:t>
            </a:r>
            <a:r>
              <a:rPr lang="en-US" dirty="0" smtClean="0"/>
              <a:t> per node</a:t>
            </a:r>
          </a:p>
          <a:p>
            <a:pPr lvl="1"/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Techniques:</a:t>
            </a:r>
          </a:p>
          <a:p>
            <a:pPr lvl="1"/>
            <a:r>
              <a:rPr lang="en-US" b="1" dirty="0" smtClean="0"/>
              <a:t>Consistent hashing </a:t>
            </a:r>
            <a:r>
              <a:rPr lang="en-US" dirty="0" smtClean="0"/>
              <a:t>to map keys to nodes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Replication</a:t>
            </a:r>
            <a:r>
              <a:rPr lang="en-US" dirty="0" smtClean="0"/>
              <a:t> at successors for availability under failure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Dynamo: The P2P context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7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649"/>
          <a:stretch/>
        </p:blipFill>
        <p:spPr>
          <a:xfrm>
            <a:off x="0" y="1447800"/>
            <a:ext cx="9144000" cy="503701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Tens of thousands </a:t>
            </a:r>
            <a:r>
              <a:rPr lang="en-US" sz="2800" dirty="0" smtClean="0"/>
              <a:t>of servers in globally-distributed </a:t>
            </a:r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data centers</a:t>
            </a:r>
          </a:p>
          <a:p>
            <a:endParaRPr lang="en-US" sz="2800" b="1" dirty="0" smtClean="0"/>
          </a:p>
          <a:p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Peak load: </a:t>
            </a:r>
            <a:r>
              <a:rPr lang="en-US" sz="2800" dirty="0" smtClean="0"/>
              <a:t>Tens of millions of customers</a:t>
            </a:r>
          </a:p>
          <a:p>
            <a:endParaRPr lang="en-US" sz="2800" dirty="0"/>
          </a:p>
          <a:p>
            <a:r>
              <a:rPr lang="en-US" sz="28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Tiered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800" dirty="0" smtClean="0"/>
              <a:t>service-oriented architecture</a:t>
            </a:r>
          </a:p>
          <a:p>
            <a:pPr lvl="1"/>
            <a:r>
              <a:rPr lang="en-US" sz="2800" b="1" dirty="0" smtClean="0"/>
              <a:t>Stateless</a:t>
            </a:r>
            <a:r>
              <a:rPr lang="en-US" sz="2800" dirty="0" smtClean="0"/>
              <a:t> web page rendering servers, atop</a:t>
            </a:r>
          </a:p>
          <a:p>
            <a:pPr lvl="1"/>
            <a:r>
              <a:rPr lang="en-US" sz="2800" b="1" dirty="0" smtClean="0"/>
              <a:t>Stateless</a:t>
            </a:r>
            <a:r>
              <a:rPr lang="en-US" sz="2800" dirty="0" smtClean="0"/>
              <a:t> aggregator servers, atop</a:t>
            </a:r>
          </a:p>
          <a:p>
            <a:pPr lvl="1"/>
            <a:r>
              <a:rPr lang="en-US" sz="2800" b="1" dirty="0" smtClean="0"/>
              <a:t>Stateful</a:t>
            </a:r>
            <a:r>
              <a:rPr lang="en-US" sz="2800" dirty="0" smtClean="0"/>
              <a:t> data stores (</a:t>
            </a:r>
            <a:r>
              <a:rPr lang="en-US" sz="2800" b="1" dirty="0" smtClean="0"/>
              <a:t>e.g.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Dynamo</a:t>
            </a:r>
            <a:r>
              <a:rPr lang="en-US" sz="2800" dirty="0" smtClean="0"/>
              <a:t>)</a:t>
            </a:r>
          </a:p>
          <a:p>
            <a:pPr lvl="2"/>
            <a:r>
              <a:rPr lang="en-US" b="1" dirty="0" smtClean="0"/>
              <a:t>put( ), </a:t>
            </a:r>
            <a:r>
              <a:rPr lang="en-US" b="1" dirty="0"/>
              <a:t>get</a:t>
            </a:r>
            <a:r>
              <a:rPr lang="en-US" b="1" dirty="0" smtClean="0"/>
              <a:t>( ): </a:t>
            </a:r>
            <a:r>
              <a:rPr lang="en-US" dirty="0" smtClean="0"/>
              <a:t>values </a:t>
            </a:r>
            <a:r>
              <a:rPr lang="en-US" dirty="0"/>
              <a:t>“usually less than 1 MB”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Amazon’s workload (in 2007)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2099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649"/>
          <a:stretch/>
        </p:blipFill>
        <p:spPr>
          <a:xfrm>
            <a:off x="0" y="1447800"/>
            <a:ext cx="9144000" cy="5037011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Shopping cart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Session info</a:t>
            </a:r>
          </a:p>
          <a:p>
            <a:pPr lvl="1"/>
            <a:r>
              <a:rPr lang="en-US" dirty="0" smtClean="0"/>
              <a:t>Maybe “recently visited products” </a:t>
            </a:r>
            <a:r>
              <a:rPr lang="en-US" i="1" dirty="0" smtClean="0"/>
              <a:t>et c.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Product list</a:t>
            </a:r>
          </a:p>
          <a:p>
            <a:pPr lvl="1"/>
            <a:r>
              <a:rPr lang="en-US" dirty="0" smtClean="0"/>
              <a:t>Mostly read-only, </a:t>
            </a:r>
            <a:r>
              <a:rPr lang="en-US" dirty="0"/>
              <a:t>replication for high read </a:t>
            </a:r>
            <a:r>
              <a:rPr lang="en-US" dirty="0" smtClean="0"/>
              <a:t>throughput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Amazon use Dynamo?  </a:t>
            </a:r>
          </a:p>
        </p:txBody>
      </p:sp>
    </p:spTree>
    <p:extLst>
      <p:ext uri="{BB962C8B-B14F-4D97-AF65-F5344CB8AC3E}">
        <p14:creationId xmlns:p14="http://schemas.microsoft.com/office/powerpoint/2010/main" val="92242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7649"/>
          <a:stretch/>
        </p:blipFill>
        <p:spPr>
          <a:xfrm>
            <a:off x="0" y="1447800"/>
            <a:ext cx="9144000" cy="5037011"/>
          </a:xfrm>
          <a:prstGeom prst="rect">
            <a:avLst/>
          </a:prstGeom>
        </p:spPr>
      </p:pic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Highly available writes </a:t>
            </a:r>
            <a:r>
              <a:rPr lang="en-US" dirty="0" smtClean="0"/>
              <a:t>despite failures</a:t>
            </a:r>
          </a:p>
          <a:p>
            <a:pPr lvl="1"/>
            <a:r>
              <a:rPr lang="en-US" altLang="en-US" dirty="0" smtClean="0"/>
              <a:t>Despite disks failing, network routes flapping, “data centers destroyed by tornadoes”</a:t>
            </a:r>
          </a:p>
          <a:p>
            <a:pPr lvl="1"/>
            <a:r>
              <a:rPr lang="en-US" altLang="en-US" dirty="0" smtClean="0"/>
              <a:t>Always respond quickly, even during failures </a:t>
            </a:r>
            <a:r>
              <a:rPr lang="en-US" altLang="en-US" dirty="0" smtClean="0">
                <a:sym typeface="Wingdings"/>
              </a:rPr>
              <a:t> replication</a:t>
            </a:r>
          </a:p>
          <a:p>
            <a:pPr lvl="1"/>
            <a:endParaRPr lang="en-US" alt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Low request-response latency: </a:t>
            </a:r>
            <a:r>
              <a:rPr lang="en-US" dirty="0"/>
              <a:t>focus on </a:t>
            </a:r>
            <a:r>
              <a:rPr lang="en-US" b="1" dirty="0"/>
              <a:t>99.9%</a:t>
            </a:r>
            <a:r>
              <a:rPr lang="en-US" dirty="0"/>
              <a:t> SLA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Incrementally scalable </a:t>
            </a:r>
            <a:r>
              <a:rPr lang="en-US" dirty="0"/>
              <a:t>as </a:t>
            </a:r>
            <a:r>
              <a:rPr lang="en-US" dirty="0" smtClean="0"/>
              <a:t>servers grow </a:t>
            </a:r>
            <a:r>
              <a:rPr lang="en-US" dirty="0"/>
              <a:t>to </a:t>
            </a:r>
            <a:r>
              <a:rPr lang="en-US" dirty="0" smtClean="0"/>
              <a:t>workload</a:t>
            </a:r>
            <a:endParaRPr lang="en-US" dirty="0"/>
          </a:p>
          <a:p>
            <a:pPr lvl="1"/>
            <a:r>
              <a:rPr lang="en-US" altLang="en-US" dirty="0" smtClean="0"/>
              <a:t>Adding “nodes” should be seamless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Comprehensible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conflict resolution</a:t>
            </a:r>
          </a:p>
          <a:p>
            <a:pPr lvl="1"/>
            <a:r>
              <a:rPr lang="en-US" altLang="en-US" dirty="0" smtClean="0"/>
              <a:t>High availability in above sense implies conflicts</a:t>
            </a:r>
            <a:endParaRPr lang="en-US" alt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Dynamo requirements</a:t>
            </a:r>
            <a:endParaRPr lang="en-US" altLang="en-US" sz="4000" dirty="0"/>
          </a:p>
        </p:txBody>
      </p:sp>
      <p:sp>
        <p:nvSpPr>
          <p:cNvPr id="20" name="Rectangle 19"/>
          <p:cNvSpPr/>
          <p:nvPr/>
        </p:nvSpPr>
        <p:spPr>
          <a:xfrm>
            <a:off x="779166" y="2390793"/>
            <a:ext cx="7585667" cy="10898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2"/>
            <a:r>
              <a:rPr lang="en-US" sz="2800" spc="-100" dirty="0" smtClean="0">
                <a:solidFill>
                  <a:schemeClr val="accent5">
                    <a:lumMod val="50000"/>
                  </a:schemeClr>
                </a:solidFill>
              </a:rPr>
              <a:t>Non-requirement: </a:t>
            </a:r>
            <a:r>
              <a:rPr lang="en-US" sz="2800" b="0" spc="-100" dirty="0" smtClean="0">
                <a:solidFill>
                  <a:schemeClr val="tx1"/>
                </a:solidFill>
              </a:rPr>
              <a:t>Security, </a:t>
            </a:r>
            <a:r>
              <a:rPr lang="en-US" sz="2800" b="0" i="1" spc="-100" dirty="0" smtClean="0">
                <a:solidFill>
                  <a:schemeClr val="tx1"/>
                </a:solidFill>
              </a:rPr>
              <a:t>viz.</a:t>
            </a:r>
            <a:r>
              <a:rPr lang="en-US" sz="2800" b="0" spc="-100" dirty="0" smtClean="0">
                <a:solidFill>
                  <a:schemeClr val="tx1"/>
                </a:solidFill>
              </a:rPr>
              <a:t> authentication, authorization (used in a non-hostile environment)</a:t>
            </a:r>
            <a:endParaRPr lang="en-US" sz="2800" b="0" spc="-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7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How is data 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placed and replicated?</a:t>
            </a:r>
          </a:p>
          <a:p>
            <a:endParaRPr lang="en-US" altLang="en-US" b="1" dirty="0" smtClean="0"/>
          </a:p>
          <a:p>
            <a:r>
              <a:rPr lang="en-US" altLang="en-US" dirty="0" smtClean="0"/>
              <a:t>How are 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requests routed and handled </a:t>
            </a:r>
            <a:r>
              <a:rPr lang="en-US" altLang="en-US" dirty="0" smtClean="0"/>
              <a:t>in a replicated system?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How to cope with temporary and permanent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node</a:t>
            </a:r>
            <a:r>
              <a:rPr lang="en-US" alt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b="1" dirty="0" smtClean="0">
                <a:solidFill>
                  <a:schemeClr val="accent6">
                    <a:lumMod val="75000"/>
                  </a:schemeClr>
                </a:solidFill>
              </a:rPr>
              <a:t>failures?</a:t>
            </a:r>
          </a:p>
        </p:txBody>
      </p:sp>
      <p:sp>
        <p:nvSpPr>
          <p:cNvPr id="3072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CC0C88DD-F715-BB4F-AC89-45C5FFC11E71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Design questions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316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Dynamo’s system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763000" cy="5036949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Basic interface is a key-value store</a:t>
            </a:r>
            <a:endParaRPr lang="en-US" altLang="en-US" dirty="0">
              <a:sym typeface="Wingdings" charset="2"/>
            </a:endParaRPr>
          </a:p>
          <a:p>
            <a:pPr lvl="1"/>
            <a:r>
              <a:rPr lang="en-US" altLang="en-US" b="1" dirty="0">
                <a:sym typeface="Wingdings" charset="2"/>
              </a:rPr>
              <a:t>get(k)</a:t>
            </a:r>
            <a:r>
              <a:rPr lang="en-US" altLang="en-US" dirty="0">
                <a:sym typeface="Wingdings" charset="2"/>
              </a:rPr>
              <a:t> and </a:t>
            </a:r>
            <a:r>
              <a:rPr lang="en-US" altLang="en-US" b="1" dirty="0">
                <a:sym typeface="Wingdings" charset="2"/>
              </a:rPr>
              <a:t>put(k, v)</a:t>
            </a:r>
          </a:p>
          <a:p>
            <a:pPr lvl="1"/>
            <a:r>
              <a:rPr lang="en-US" dirty="0" smtClean="0"/>
              <a:t>Keys and values opaque to Dynamo</a:t>
            </a:r>
          </a:p>
          <a:p>
            <a:endParaRPr lang="en-US" dirty="0" smtClean="0"/>
          </a:p>
          <a:p>
            <a:r>
              <a:rPr lang="en-US" dirty="0" smtClean="0"/>
              <a:t>get(key) </a:t>
            </a:r>
            <a:r>
              <a:rPr lang="en-US" dirty="0" smtClean="0">
                <a:sym typeface="Wingdings"/>
              </a:rPr>
              <a:t> value,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context</a:t>
            </a:r>
          </a:p>
          <a:p>
            <a:pPr lvl="1"/>
            <a:r>
              <a:rPr lang="en-US" dirty="0" smtClean="0">
                <a:sym typeface="Wingdings"/>
              </a:rPr>
              <a:t>Returns one value or multiple conflicting values</a:t>
            </a:r>
          </a:p>
          <a:p>
            <a:pPr lvl="1"/>
            <a:r>
              <a:rPr lang="en-US" dirty="0" smtClean="0">
                <a:sym typeface="Wingdings"/>
              </a:rPr>
              <a:t>Context describes version(s) of value(s)</a:t>
            </a:r>
          </a:p>
          <a:p>
            <a:pPr lvl="1"/>
            <a:endParaRPr lang="en-US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put(key,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context</a:t>
            </a:r>
            <a:r>
              <a:rPr lang="en-US" dirty="0" smtClean="0">
                <a:sym typeface="Wingdings"/>
              </a:rPr>
              <a:t>, value)  “OK”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  <a:sym typeface="Wingdings"/>
              </a:rPr>
              <a:t>C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ontext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indicates </a:t>
            </a:r>
            <a:r>
              <a:rPr lang="en-US" b="1" dirty="0" smtClean="0">
                <a:sym typeface="Wingdings"/>
              </a:rPr>
              <a:t>which versions </a:t>
            </a:r>
            <a:r>
              <a:rPr lang="en-US" dirty="0" smtClean="0">
                <a:sym typeface="Wingdings"/>
              </a:rPr>
              <a:t>this version supersedes or merges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3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192213"/>
          </a:xfrm>
        </p:spPr>
        <p:txBody>
          <a:bodyPr/>
          <a:lstStyle/>
          <a:p>
            <a:r>
              <a:rPr lang="en-US" b="1" spc="-100" dirty="0" smtClean="0">
                <a:solidFill>
                  <a:schemeClr val="accent5">
                    <a:lumMod val="50000"/>
                  </a:schemeClr>
                </a:solidFill>
              </a:rPr>
              <a:t>Place</a:t>
            </a:r>
            <a:r>
              <a:rPr lang="en-US" spc="-1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pc="-100" dirty="0" smtClean="0"/>
              <a:t>replicated data on nodes with </a:t>
            </a:r>
            <a:r>
              <a:rPr lang="en-US" b="1" spc="-100" dirty="0" smtClean="0">
                <a:solidFill>
                  <a:schemeClr val="accent5">
                    <a:lumMod val="50000"/>
                  </a:schemeClr>
                </a:solidFill>
              </a:rPr>
              <a:t>consistent hashing</a:t>
            </a:r>
          </a:p>
          <a:p>
            <a:endParaRPr lang="en-US" dirty="0" smtClean="0"/>
          </a:p>
          <a:p>
            <a:r>
              <a:rPr lang="en-US" dirty="0" smtClean="0"/>
              <a:t>Maintain consistency of replicated data with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vector clocks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Eventual consistency </a:t>
            </a:r>
            <a:r>
              <a:rPr lang="en-US" dirty="0" smtClean="0"/>
              <a:t>for replicated data: prioritize success and low latency of writes over reads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nd availability over consistency (unlike DBs)</a:t>
            </a:r>
          </a:p>
          <a:p>
            <a:endParaRPr lang="en-US" dirty="0" smtClean="0"/>
          </a:p>
          <a:p>
            <a:r>
              <a:rPr lang="en-US" dirty="0" smtClean="0"/>
              <a:t>Efficiently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synchronize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replicas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smtClean="0"/>
              <a:t>using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Merkle trees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Dynamo’s techniques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16258" y="5028795"/>
            <a:ext cx="5635307" cy="10062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Key trade-offs: </a:t>
            </a:r>
            <a:r>
              <a:rPr lang="en-US" sz="2600" b="0" dirty="0" smtClean="0">
                <a:solidFill>
                  <a:schemeClr val="tx1"/>
                </a:solidFill>
              </a:rPr>
              <a:t>Response </a:t>
            </a:r>
            <a:r>
              <a:rPr lang="en-US" sz="2600" b="0" dirty="0">
                <a:solidFill>
                  <a:schemeClr val="tx1"/>
                </a:solidFill>
              </a:rPr>
              <a:t>time vs. consistency vs. </a:t>
            </a:r>
            <a:r>
              <a:rPr lang="en-US" sz="2600" b="0" dirty="0" smtClean="0">
                <a:solidFill>
                  <a:schemeClr val="tx1"/>
                </a:solidFill>
              </a:rPr>
              <a:t>durability</a:t>
            </a:r>
            <a:endParaRPr lang="en-US" sz="26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88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Data placement</a:t>
            </a:r>
            <a:endParaRPr lang="en-US" altLang="en-US" dirty="0"/>
          </a:p>
        </p:txBody>
      </p:sp>
      <p:pic>
        <p:nvPicPr>
          <p:cNvPr id="3277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0061" y="1739154"/>
            <a:ext cx="5680364" cy="4457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71960" y="1575361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smtClean="0">
                <a:latin typeface="Times New Roman" charset="0"/>
                <a:ea typeface="Times New Roman" charset="0"/>
                <a:cs typeface="Times New Roman" charset="0"/>
              </a:rPr>
              <a:t>Key </a:t>
            </a:r>
            <a:r>
              <a:rPr lang="en-US" sz="2400" smtClean="0"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6607" y="2037026"/>
            <a:ext cx="1039091" cy="50569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4920" y="3004382"/>
            <a:ext cx="24336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Coordinator </a:t>
            </a:r>
            <a:r>
              <a:rPr lang="en-US" sz="2400" b="0" dirty="0" smtClean="0">
                <a:latin typeface="Times New Roman" charset="0"/>
                <a:ea typeface="Times New Roman" charset="0"/>
                <a:cs typeface="Times New Roman" charset="0"/>
              </a:rPr>
              <a:t>node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14716" y="6091535"/>
            <a:ext cx="75144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>
                <a:latin typeface="Times New Roman" charset="0"/>
                <a:ea typeface="Times New Roman" charset="0"/>
                <a:cs typeface="Times New Roman" charset="0"/>
              </a:rPr>
              <a:t>Each data item is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replicated</a:t>
            </a:r>
            <a:r>
              <a:rPr lang="en-US" sz="2400" b="0" dirty="0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0" dirty="0" smtClean="0">
                <a:latin typeface="Times New Roman" charset="0"/>
                <a:ea typeface="Times New Roman" charset="0"/>
                <a:cs typeface="Times New Roman" charset="0"/>
              </a:rPr>
              <a:t>at </a:t>
            </a:r>
            <a:r>
              <a:rPr lang="en-US" sz="2400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400" b="0" dirty="0" smtClean="0">
                <a:latin typeface="Times New Roman" charset="0"/>
                <a:ea typeface="Times New Roman" charset="0"/>
                <a:cs typeface="Times New Roman" charset="0"/>
              </a:rPr>
              <a:t> virtual nodes (e.g., </a:t>
            </a:r>
            <a:r>
              <a:rPr lang="en-US" sz="2400" b="0" i="1" dirty="0" smtClean="0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400" b="0" dirty="0" smtClean="0">
                <a:latin typeface="Times New Roman" charset="0"/>
                <a:ea typeface="Times New Roman" charset="0"/>
                <a:cs typeface="Times New Roman" charset="0"/>
              </a:rPr>
              <a:t> = 3)</a:t>
            </a: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926086" y="1596732"/>
            <a:ext cx="2160810" cy="775036"/>
          </a:xfrm>
          <a:prstGeom prst="wedgeRoundRectCallout">
            <a:avLst>
              <a:gd name="adj1" fmla="val -75861"/>
              <a:gd name="adj2" fmla="val 148851"/>
              <a:gd name="adj3" fmla="val 16667"/>
            </a:avLst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put(</a:t>
            </a:r>
            <a:r>
              <a:rPr lang="en-US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en-US" b="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,</a:t>
            </a:r>
            <a:r>
              <a:rPr lang="is-IS" b="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…), get(</a:t>
            </a:r>
            <a:r>
              <a:rPr lang="is-IS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K</a:t>
            </a:r>
            <a:r>
              <a:rPr lang="is-IS" b="0" dirty="0" smtClean="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rPr>
              <a:t>) requests go to me</a:t>
            </a:r>
            <a:endParaRPr lang="en-US" b="0" dirty="0">
              <a:solidFill>
                <a:schemeClr val="tx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461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680200" y="2876550"/>
            <a:ext cx="1824038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Horizontal or vertical scalability?</a:t>
            </a:r>
            <a:endParaRPr lang="en-US" altLang="en-US" dirty="0"/>
          </a:p>
        </p:txBody>
      </p:sp>
      <p:pic>
        <p:nvPicPr>
          <p:cNvPr id="24581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20775" y="1835150"/>
            <a:ext cx="1824038" cy="308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685800" y="5053013"/>
            <a:ext cx="27051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altLang="en-US" sz="3200"/>
              <a:t>Vertical Scaling</a:t>
            </a:r>
          </a:p>
        </p:txBody>
      </p:sp>
      <p:sp>
        <p:nvSpPr>
          <p:cNvPr id="24583" name="TextBox 6"/>
          <p:cNvSpPr txBox="1">
            <a:spLocks noChangeArrowheads="1"/>
          </p:cNvSpPr>
          <p:nvPr/>
        </p:nvSpPr>
        <p:spPr bwMode="auto">
          <a:xfrm>
            <a:off x="4841875" y="5053013"/>
            <a:ext cx="31654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altLang="en-US" sz="3200"/>
              <a:t>Horizontal Scaling</a:t>
            </a:r>
          </a:p>
        </p:txBody>
      </p:sp>
      <p:pic>
        <p:nvPicPr>
          <p:cNvPr id="24584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9088" y="2876550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5" name="Picture 5" descr="j028575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78288" y="2876550"/>
            <a:ext cx="1824037" cy="1120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75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Much like in Chord: a key-value pair </a:t>
            </a:r>
            <a:r>
              <a:rPr lang="en-US" sz="2800" dirty="0" smtClean="0">
                <a:sym typeface="Wingdings"/>
              </a:rPr>
              <a:t> </a:t>
            </a:r>
            <a:r>
              <a:rPr lang="en-US" sz="2800" dirty="0" smtClean="0"/>
              <a:t>key’s </a:t>
            </a:r>
            <a:r>
              <a:rPr lang="en-US" sz="2800" i="1" dirty="0" smtClean="0"/>
              <a:t>N</a:t>
            </a:r>
            <a:r>
              <a:rPr lang="en-US" sz="2800" dirty="0" smtClean="0"/>
              <a:t> successors (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preference list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b="1" dirty="0" smtClean="0"/>
              <a:t>Coordinator receives a put </a:t>
            </a:r>
            <a:r>
              <a:rPr lang="en-US" sz="2800" dirty="0" smtClean="0"/>
              <a:t>for some key</a:t>
            </a:r>
          </a:p>
          <a:p>
            <a:pPr lvl="1"/>
            <a:r>
              <a:rPr lang="en-US" sz="2800" dirty="0" smtClean="0"/>
              <a:t>Coordinator then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replicates data onto nodes </a:t>
            </a:r>
            <a:r>
              <a:rPr lang="en-US" sz="2800" dirty="0" smtClean="0"/>
              <a:t>in the key’s </a:t>
            </a:r>
            <a:r>
              <a:rPr lang="en-US" sz="2800" b="1" dirty="0" smtClean="0"/>
              <a:t>preference list</a:t>
            </a:r>
          </a:p>
          <a:p>
            <a:endParaRPr lang="en-US" sz="2800" dirty="0" smtClean="0"/>
          </a:p>
          <a:p>
            <a:r>
              <a:rPr lang="en-US" sz="2800" dirty="0" smtClean="0"/>
              <a:t>Preference list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size &gt; N </a:t>
            </a:r>
            <a:r>
              <a:rPr lang="en-US" sz="2800" dirty="0" smtClean="0"/>
              <a:t>to account for node failures</a:t>
            </a:r>
          </a:p>
          <a:p>
            <a:endParaRPr lang="en-US" sz="2800" dirty="0"/>
          </a:p>
          <a:p>
            <a:r>
              <a:rPr lang="en-US" sz="2800" dirty="0" smtClean="0"/>
              <a:t>For robustness, the preference list </a:t>
            </a:r>
            <a:r>
              <a:rPr lang="en-US" sz="2800" b="1" dirty="0" smtClean="0"/>
              <a:t>skips tokens </a:t>
            </a:r>
            <a:r>
              <a:rPr lang="en-US" sz="2800" dirty="0" smtClean="0"/>
              <a:t>to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ensure distinct physical nodes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replication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20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Gossip: </a:t>
            </a:r>
            <a:r>
              <a:rPr lang="en-US" sz="2800" dirty="0" smtClean="0"/>
              <a:t>Once per second, each node contacts a </a:t>
            </a:r>
            <a:r>
              <a:rPr lang="en-US" sz="2800" b="1" dirty="0" smtClean="0"/>
              <a:t>randomly chosen other node</a:t>
            </a:r>
          </a:p>
          <a:p>
            <a:pPr lvl="1"/>
            <a:r>
              <a:rPr lang="en-US" sz="2800" dirty="0" smtClean="0"/>
              <a:t>They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exchange their lists of known nodes </a:t>
            </a:r>
            <a:r>
              <a:rPr lang="en-US" sz="2800" dirty="0" smtClean="0"/>
              <a:t>(including virtual node IDs)</a:t>
            </a:r>
          </a:p>
          <a:p>
            <a:endParaRPr lang="en-US" sz="2800" dirty="0" smtClean="0"/>
          </a:p>
          <a:p>
            <a:r>
              <a:rPr lang="en-US" sz="2800" dirty="0" smtClean="0"/>
              <a:t>Each node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learns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which others handle all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key ranges</a:t>
            </a:r>
          </a:p>
          <a:p>
            <a:pPr lvl="1"/>
            <a:endParaRPr lang="en-US" sz="2800" b="1" dirty="0" smtClean="0"/>
          </a:p>
          <a:p>
            <a:pPr lvl="1"/>
            <a:r>
              <a:rPr lang="en-US" sz="2800" b="1" dirty="0" smtClean="0"/>
              <a:t>Result: All</a:t>
            </a:r>
            <a:r>
              <a:rPr lang="en-US" sz="2800" dirty="0" smtClean="0"/>
              <a:t> nodes can send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directly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to any key’s coordinator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(“zero-hop DHT”)</a:t>
            </a:r>
          </a:p>
          <a:p>
            <a:pPr lvl="2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Reduces variability </a:t>
            </a:r>
            <a:r>
              <a:rPr lang="en-US" sz="2800" dirty="0" smtClean="0"/>
              <a:t>in response times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Gossip and “lookup”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07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b="1" dirty="0" smtClean="0"/>
              <a:t>three</a:t>
            </a:r>
            <a:r>
              <a:rPr lang="en-US" dirty="0" smtClean="0"/>
              <a:t> replicas are partitioned into </a:t>
            </a:r>
            <a:r>
              <a:rPr lang="en-US" b="1" dirty="0" smtClean="0"/>
              <a:t>two and one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spc="-150" dirty="0" smtClean="0"/>
              <a:t>If one replica fixed as master, no client in other partition can write</a:t>
            </a:r>
          </a:p>
          <a:p>
            <a:endParaRPr lang="en-US" dirty="0" smtClean="0"/>
          </a:p>
          <a:p>
            <a:r>
              <a:rPr lang="en-US" dirty="0" smtClean="0"/>
              <a:t>In Paxos-based primary-backup, no client in the partition of one can write</a:t>
            </a:r>
          </a:p>
          <a:p>
            <a:endParaRPr lang="en-US" dirty="0" smtClean="0"/>
          </a:p>
          <a:p>
            <a:r>
              <a:rPr lang="en-US" dirty="0" smtClean="0"/>
              <a:t>Traditional distributed databases emphasize consistency over availability when there are partitions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pc="-150" dirty="0" smtClean="0"/>
              <a:t>Partitions force a choice between availability and consistency</a:t>
            </a:r>
            <a:endParaRPr lang="en-US" sz="3600" spc="-150" dirty="0"/>
          </a:p>
        </p:txBody>
      </p:sp>
      <p:grpSp>
        <p:nvGrpSpPr>
          <p:cNvPr id="43" name="Group 42"/>
          <p:cNvGrpSpPr/>
          <p:nvPr/>
        </p:nvGrpSpPr>
        <p:grpSpPr>
          <a:xfrm>
            <a:off x="961169" y="2013667"/>
            <a:ext cx="7221662" cy="1279602"/>
            <a:chOff x="868101" y="2013667"/>
            <a:chExt cx="7221662" cy="1279602"/>
          </a:xfrm>
        </p:grpSpPr>
        <p:grpSp>
          <p:nvGrpSpPr>
            <p:cNvPr id="32" name="Group 31"/>
            <p:cNvGrpSpPr/>
            <p:nvPr/>
          </p:nvGrpSpPr>
          <p:grpSpPr>
            <a:xfrm>
              <a:off x="868101" y="2022084"/>
              <a:ext cx="2055774" cy="1271185"/>
              <a:chOff x="3868476" y="1714903"/>
              <a:chExt cx="2055774" cy="1271185"/>
            </a:xfrm>
          </p:grpSpPr>
          <p:sp>
            <p:nvSpPr>
              <p:cNvPr id="30" name="Cloud 29"/>
              <p:cNvSpPr/>
              <p:nvPr/>
            </p:nvSpPr>
            <p:spPr>
              <a:xfrm>
                <a:off x="3868476" y="1714903"/>
                <a:ext cx="2055774" cy="1271185"/>
              </a:xfrm>
              <a:prstGeom prst="clou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27" name="Oval 26"/>
              <p:cNvSpPr/>
              <p:nvPr/>
            </p:nvSpPr>
            <p:spPr bwMode="auto">
              <a:xfrm>
                <a:off x="4233615" y="2447434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28" name="Oval 27"/>
              <p:cNvSpPr/>
              <p:nvPr/>
            </p:nvSpPr>
            <p:spPr bwMode="auto">
              <a:xfrm>
                <a:off x="4616309" y="1917966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 rot="20856410">
                <a:off x="5364770" y="2246939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cxnSp>
            <p:nvCxnSpPr>
              <p:cNvPr id="31" name="Straight Connector 30"/>
              <p:cNvCxnSpPr>
                <a:stCxn id="27" idx="0"/>
                <a:endCxn id="28" idx="3"/>
              </p:cNvCxnSpPr>
              <p:nvPr/>
            </p:nvCxnSpPr>
            <p:spPr bwMode="auto">
              <a:xfrm flipV="1">
                <a:off x="4347915" y="2113088"/>
                <a:ext cx="301872" cy="334346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Straight Connector 35"/>
              <p:cNvCxnSpPr>
                <a:stCxn id="27" idx="6"/>
                <a:endCxn id="29" idx="2"/>
              </p:cNvCxnSpPr>
              <p:nvPr/>
            </p:nvCxnSpPr>
            <p:spPr bwMode="auto">
              <a:xfrm flipV="1">
                <a:off x="4462215" y="2385770"/>
                <a:ext cx="905218" cy="17596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" name="Straight Connector 40"/>
              <p:cNvCxnSpPr>
                <a:stCxn id="28" idx="6"/>
                <a:endCxn id="29" idx="1"/>
              </p:cNvCxnSpPr>
              <p:nvPr/>
            </p:nvCxnSpPr>
            <p:spPr bwMode="auto">
              <a:xfrm>
                <a:off x="4844909" y="2032266"/>
                <a:ext cx="537876" cy="26738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3" name="Right Arrow 32"/>
            <p:cNvSpPr/>
            <p:nvPr/>
          </p:nvSpPr>
          <p:spPr>
            <a:xfrm>
              <a:off x="3561410" y="2244434"/>
              <a:ext cx="685800" cy="441486"/>
            </a:xfrm>
            <a:prstGeom prst="rightArrow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61" name="Cloud 60"/>
            <p:cNvSpPr/>
            <p:nvPr/>
          </p:nvSpPr>
          <p:spPr>
            <a:xfrm>
              <a:off x="4891750" y="2031658"/>
              <a:ext cx="1444756" cy="951557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42" name="Group 41"/>
            <p:cNvGrpSpPr/>
            <p:nvPr/>
          </p:nvGrpSpPr>
          <p:grpSpPr>
            <a:xfrm>
              <a:off x="5121158" y="2195164"/>
              <a:ext cx="745465" cy="517165"/>
              <a:chOff x="5288472" y="2262240"/>
              <a:chExt cx="745465" cy="517165"/>
            </a:xfrm>
          </p:grpSpPr>
          <p:sp>
            <p:nvSpPr>
              <p:cNvPr id="47" name="Oval 46"/>
              <p:cNvSpPr/>
              <p:nvPr/>
            </p:nvSpPr>
            <p:spPr bwMode="auto">
              <a:xfrm rot="1026486">
                <a:off x="5288472" y="2550805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48" name="Oval 47"/>
              <p:cNvSpPr/>
              <p:nvPr/>
            </p:nvSpPr>
            <p:spPr bwMode="auto">
              <a:xfrm rot="19834220">
                <a:off x="5805337" y="226224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cxnSp>
            <p:nvCxnSpPr>
              <p:cNvPr id="50" name="Straight Connector 49"/>
              <p:cNvCxnSpPr>
                <a:stCxn id="47" idx="7"/>
                <a:endCxn id="48" idx="2"/>
              </p:cNvCxnSpPr>
              <p:nvPr/>
            </p:nvCxnSpPr>
            <p:spPr bwMode="auto">
              <a:xfrm flipV="1">
                <a:off x="5503794" y="2432702"/>
                <a:ext cx="316292" cy="1789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62" name="Cloud 61"/>
            <p:cNvSpPr/>
            <p:nvPr/>
          </p:nvSpPr>
          <p:spPr>
            <a:xfrm>
              <a:off x="6692260" y="2013667"/>
              <a:ext cx="1397503" cy="920435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9" name="Oval 48"/>
            <p:cNvSpPr/>
            <p:nvPr/>
          </p:nvSpPr>
          <p:spPr bwMode="auto">
            <a:xfrm>
              <a:off x="7416816" y="2393136"/>
              <a:ext cx="228600" cy="228600"/>
            </a:xfrm>
            <a:prstGeom prst="ellipse">
              <a:avLst/>
            </a:prstGeom>
            <a:solidFill>
              <a:schemeClr val="tx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Batang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13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0133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Dynamo emphasizes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availability over consistency </a:t>
            </a:r>
            <a:r>
              <a:rPr lang="en-US" dirty="0" smtClean="0"/>
              <a:t>when there are partitions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Tell client write complete when only some replicas have stored it</a:t>
            </a:r>
          </a:p>
          <a:p>
            <a:endParaRPr lang="en-US" dirty="0" smtClean="0"/>
          </a:p>
          <a:p>
            <a:r>
              <a:rPr lang="en-US" dirty="0" smtClean="0"/>
              <a:t>Propagate to other replicas in background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Allows writes in both partitions</a:t>
            </a:r>
            <a:r>
              <a:rPr lang="en-US" dirty="0" smtClean="0"/>
              <a:t>…but risks:</a:t>
            </a:r>
          </a:p>
          <a:p>
            <a:pPr lvl="1"/>
            <a:r>
              <a:rPr lang="en-US" dirty="0"/>
              <a:t>R</a:t>
            </a:r>
            <a:r>
              <a:rPr lang="en-US" dirty="0" smtClean="0"/>
              <a:t>eturning </a:t>
            </a:r>
            <a:r>
              <a:rPr lang="en-US" b="1" dirty="0" smtClean="0">
                <a:solidFill>
                  <a:srgbClr val="FF0000"/>
                </a:solidFill>
              </a:rPr>
              <a:t>stale data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W</a:t>
            </a:r>
            <a:r>
              <a:rPr lang="en-US" b="1" dirty="0" smtClean="0">
                <a:solidFill>
                  <a:srgbClr val="FF0000"/>
                </a:solidFill>
              </a:rPr>
              <a:t>rite conflicts </a:t>
            </a:r>
            <a:r>
              <a:rPr lang="en-US" dirty="0" smtClean="0"/>
              <a:t>when partition heals: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Alternative: Eventual consistency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62532" y="5833867"/>
            <a:ext cx="1352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spc="-150" smtClean="0"/>
              <a:t>put(k,v</a:t>
            </a:r>
            <a:r>
              <a:rPr lang="en-US" i="0" spc="-150" baseline="-25000" smtClean="0"/>
              <a:t>0</a:t>
            </a:r>
            <a:r>
              <a:rPr lang="en-US" i="0" spc="-150" dirty="0" smtClean="0"/>
              <a:t>)</a:t>
            </a:r>
            <a:endParaRPr lang="en-US" i="0" spc="-150" dirty="0"/>
          </a:p>
        </p:txBody>
      </p:sp>
      <p:sp>
        <p:nvSpPr>
          <p:cNvPr id="21" name="TextBox 20"/>
          <p:cNvSpPr txBox="1"/>
          <p:nvPr/>
        </p:nvSpPr>
        <p:spPr>
          <a:xfrm>
            <a:off x="6861978" y="5783758"/>
            <a:ext cx="13871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0" spc="-150" dirty="0" smtClean="0"/>
              <a:t>put(k,v</a:t>
            </a:r>
            <a:r>
              <a:rPr lang="en-US" i="0" spc="-150" baseline="-25000" dirty="0" smtClean="0"/>
              <a:t>1</a:t>
            </a:r>
            <a:r>
              <a:rPr lang="en-US" i="0" spc="-150" dirty="0" smtClean="0"/>
              <a:t>)</a:t>
            </a:r>
            <a:endParaRPr lang="en-US" i="0" spc="-150" dirty="0"/>
          </a:p>
        </p:txBody>
      </p:sp>
      <p:sp>
        <p:nvSpPr>
          <p:cNvPr id="30" name="TextBox 29"/>
          <p:cNvSpPr txBox="1"/>
          <p:nvPr/>
        </p:nvSpPr>
        <p:spPr>
          <a:xfrm>
            <a:off x="1371973" y="6183868"/>
            <a:ext cx="1138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0" dirty="0" smtClean="0">
                <a:solidFill>
                  <a:srgbClr val="FF0000"/>
                </a:solidFill>
              </a:rPr>
              <a:t>?@%$!!</a:t>
            </a:r>
            <a:endParaRPr lang="en-US" b="1" i="0" dirty="0">
              <a:solidFill>
                <a:srgbClr val="FF0000"/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892534" y="4763430"/>
            <a:ext cx="7221662" cy="1279602"/>
            <a:chOff x="868101" y="2013667"/>
            <a:chExt cx="7221662" cy="1279602"/>
          </a:xfrm>
        </p:grpSpPr>
        <p:grpSp>
          <p:nvGrpSpPr>
            <p:cNvPr id="32" name="Group 31"/>
            <p:cNvGrpSpPr/>
            <p:nvPr/>
          </p:nvGrpSpPr>
          <p:grpSpPr>
            <a:xfrm>
              <a:off x="868101" y="2022084"/>
              <a:ext cx="2055774" cy="1271185"/>
              <a:chOff x="3868476" y="1714903"/>
              <a:chExt cx="2055774" cy="1271185"/>
            </a:xfrm>
          </p:grpSpPr>
          <p:sp>
            <p:nvSpPr>
              <p:cNvPr id="41" name="Cloud 40"/>
              <p:cNvSpPr/>
              <p:nvPr/>
            </p:nvSpPr>
            <p:spPr>
              <a:xfrm>
                <a:off x="3868476" y="1714903"/>
                <a:ext cx="2055774" cy="1271185"/>
              </a:xfrm>
              <a:prstGeom prst="cloud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b="0" dirty="0">
                  <a:solidFill>
                    <a:schemeClr val="tx1"/>
                  </a:solidFill>
                  <a:latin typeface="+mn-lt"/>
                </a:endParaRPr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4233615" y="2447434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43" name="Oval 42"/>
              <p:cNvSpPr/>
              <p:nvPr/>
            </p:nvSpPr>
            <p:spPr bwMode="auto">
              <a:xfrm>
                <a:off x="4616309" y="1917966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44" name="Oval 43"/>
              <p:cNvSpPr/>
              <p:nvPr/>
            </p:nvSpPr>
            <p:spPr bwMode="auto">
              <a:xfrm rot="20856410">
                <a:off x="5364770" y="2246939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cxnSp>
            <p:nvCxnSpPr>
              <p:cNvPr id="45" name="Straight Connector 44"/>
              <p:cNvCxnSpPr/>
              <p:nvPr/>
            </p:nvCxnSpPr>
            <p:spPr bwMode="auto">
              <a:xfrm flipV="1">
                <a:off x="4347915" y="2113088"/>
                <a:ext cx="301872" cy="334346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6" name="Straight Connector 45"/>
              <p:cNvCxnSpPr/>
              <p:nvPr/>
            </p:nvCxnSpPr>
            <p:spPr bwMode="auto">
              <a:xfrm flipV="1">
                <a:off x="4462215" y="2385770"/>
                <a:ext cx="905218" cy="175964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>
                <a:off x="4844909" y="2032266"/>
                <a:ext cx="537876" cy="267380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3" name="Right Arrow 32"/>
            <p:cNvSpPr/>
            <p:nvPr/>
          </p:nvSpPr>
          <p:spPr>
            <a:xfrm rot="10800000">
              <a:off x="3561410" y="2244434"/>
              <a:ext cx="685800" cy="441486"/>
            </a:xfrm>
            <a:prstGeom prst="rightArrow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4" name="Cloud 33"/>
            <p:cNvSpPr/>
            <p:nvPr/>
          </p:nvSpPr>
          <p:spPr>
            <a:xfrm>
              <a:off x="4891750" y="2031658"/>
              <a:ext cx="1444756" cy="951557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5121158" y="2195164"/>
              <a:ext cx="745465" cy="517165"/>
              <a:chOff x="5288472" y="2262240"/>
              <a:chExt cx="745465" cy="517165"/>
            </a:xfrm>
          </p:grpSpPr>
          <p:sp>
            <p:nvSpPr>
              <p:cNvPr id="38" name="Oval 37"/>
              <p:cNvSpPr/>
              <p:nvPr/>
            </p:nvSpPr>
            <p:spPr bwMode="auto">
              <a:xfrm rot="1026486">
                <a:off x="5288472" y="2550805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 rot="19834220">
                <a:off x="5805337" y="226224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lg" len="lg"/>
              </a:ln>
              <a:effectLst/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1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ahoma" charset="0"/>
                  <a:ea typeface="Batang" charset="0"/>
                  <a:cs typeface="Arial" charset="0"/>
                </a:endParaRPr>
              </a:p>
            </p:txBody>
          </p:sp>
          <p:cxnSp>
            <p:nvCxnSpPr>
              <p:cNvPr id="40" name="Straight Connector 39"/>
              <p:cNvCxnSpPr/>
              <p:nvPr/>
            </p:nvCxnSpPr>
            <p:spPr bwMode="auto">
              <a:xfrm flipV="1">
                <a:off x="5503794" y="2432702"/>
                <a:ext cx="316292" cy="178933"/>
              </a:xfrm>
              <a:prstGeom prst="line">
                <a:avLst/>
              </a:prstGeom>
              <a:solidFill>
                <a:schemeClr val="accent1"/>
              </a:solidFill>
              <a:ln w="2857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  <a:effectLst/>
              <a:extLst>
                <a:ext uri="{AF507438-7753-43e0-B8FC-AC1667EBCBE1}">
                  <a14:hiddenEffects xmlns="" xmlns:a14="http://schemas.microsoft.com/office/drawing/2010/main">
                    <a:effectLst>
                      <a:outerShdw blurRad="63500"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36" name="Cloud 35"/>
            <p:cNvSpPr/>
            <p:nvPr/>
          </p:nvSpPr>
          <p:spPr>
            <a:xfrm>
              <a:off x="6692260" y="2013667"/>
              <a:ext cx="1397503" cy="920435"/>
            </a:xfrm>
            <a:prstGeom prst="cloud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7416816" y="2393136"/>
              <a:ext cx="228600" cy="228600"/>
            </a:xfrm>
            <a:prstGeom prst="ellipse">
              <a:avLst/>
            </a:prstGeom>
            <a:solidFill>
              <a:schemeClr val="tx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charset="0"/>
                <a:ea typeface="Batang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79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spc="-150" dirty="0" smtClean="0"/>
              <a:t>If </a:t>
            </a:r>
            <a:r>
              <a:rPr lang="en-US" sz="2800" b="1" spc="-150" dirty="0" smtClean="0">
                <a:solidFill>
                  <a:schemeClr val="accent3">
                    <a:lumMod val="50000"/>
                  </a:schemeClr>
                </a:solidFill>
              </a:rPr>
              <a:t>no failure</a:t>
            </a:r>
            <a:r>
              <a:rPr lang="en-US" sz="2800" spc="-150" dirty="0" smtClean="0"/>
              <a:t>, reap </a:t>
            </a:r>
            <a:r>
              <a:rPr lang="en-US" sz="2800" b="1" spc="-150" dirty="0" smtClean="0">
                <a:solidFill>
                  <a:schemeClr val="accent3">
                    <a:lumMod val="50000"/>
                  </a:schemeClr>
                </a:solidFill>
              </a:rPr>
              <a:t>consistency benefits </a:t>
            </a:r>
            <a:r>
              <a:rPr lang="en-US" sz="2800" spc="-150" dirty="0" smtClean="0"/>
              <a:t>of single master</a:t>
            </a:r>
          </a:p>
          <a:p>
            <a:pPr lvl="1"/>
            <a:r>
              <a:rPr lang="en-US" sz="2800" dirty="0" smtClean="0"/>
              <a:t>Else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sacrifice consistency </a:t>
            </a:r>
            <a:r>
              <a:rPr lang="en-US" sz="2800" dirty="0" smtClean="0"/>
              <a:t>to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allow progress</a:t>
            </a:r>
          </a:p>
          <a:p>
            <a:endParaRPr lang="en-US" sz="2800" dirty="0" smtClean="0"/>
          </a:p>
          <a:p>
            <a:r>
              <a:rPr lang="en-US" sz="2800" dirty="0" smtClean="0"/>
              <a:t>Dynamo tries to store all values put() under a key on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first </a:t>
            </a:r>
            <a:r>
              <a:rPr lang="en-US" sz="2800" b="1" i="1" dirty="0" smtClean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 live nodes </a:t>
            </a:r>
            <a:r>
              <a:rPr lang="en-US" sz="2800" dirty="0" smtClean="0"/>
              <a:t>of coordinator’s </a:t>
            </a:r>
            <a:r>
              <a:rPr lang="en-US" sz="2800" b="1" dirty="0" smtClean="0"/>
              <a:t>preference list</a:t>
            </a:r>
          </a:p>
          <a:p>
            <a:endParaRPr lang="en-US" sz="2800" dirty="0" smtClean="0"/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BUT to speed up </a:t>
            </a:r>
            <a:r>
              <a:rPr lang="en-US" sz="2800" dirty="0" smtClean="0"/>
              <a:t>get() and put():</a:t>
            </a:r>
          </a:p>
          <a:p>
            <a:pPr lvl="1"/>
            <a:r>
              <a:rPr lang="en-US" sz="2800" dirty="0" smtClean="0"/>
              <a:t>Coordinator returns “success” for </a:t>
            </a:r>
            <a:r>
              <a:rPr lang="en-US" sz="2800" b="1" dirty="0" smtClean="0"/>
              <a:t>put</a:t>
            </a:r>
            <a:r>
              <a:rPr lang="en-US" sz="2800" dirty="0" smtClean="0"/>
              <a:t> when </a:t>
            </a:r>
            <a:r>
              <a:rPr lang="en-US" sz="2800" b="1" dirty="0" smtClean="0"/>
              <a:t>W</a:t>
            </a:r>
            <a:r>
              <a:rPr lang="en-US" sz="2800" dirty="0" smtClean="0"/>
              <a:t> &lt; N replicas have completed </a:t>
            </a:r>
            <a:r>
              <a:rPr lang="en-US" sz="2800" b="1" dirty="0" smtClean="0"/>
              <a:t>write</a:t>
            </a:r>
          </a:p>
          <a:p>
            <a:pPr lvl="1"/>
            <a:r>
              <a:rPr lang="en-US" sz="2800" dirty="0" smtClean="0"/>
              <a:t>Coordinator returns “success” for </a:t>
            </a:r>
            <a:r>
              <a:rPr lang="en-US" sz="2800" b="1" dirty="0" smtClean="0"/>
              <a:t>get</a:t>
            </a:r>
            <a:r>
              <a:rPr lang="en-US" sz="2800" dirty="0" smtClean="0"/>
              <a:t> when </a:t>
            </a:r>
            <a:r>
              <a:rPr lang="en-US" sz="2800" b="1" dirty="0" smtClean="0"/>
              <a:t>R</a:t>
            </a:r>
            <a:r>
              <a:rPr lang="en-US" sz="2800" dirty="0" smtClean="0"/>
              <a:t> &lt; N replicas have completed </a:t>
            </a:r>
            <a:r>
              <a:rPr lang="en-US" sz="2800" b="1" dirty="0" smtClean="0"/>
              <a:t>read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Mechanism: Sloppy quorums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349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coordinator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doesn’t receive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W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replies </a:t>
            </a:r>
            <a:r>
              <a:rPr lang="en-US" sz="2800" dirty="0" smtClean="0"/>
              <a:t>when replicating a put()</a:t>
            </a:r>
          </a:p>
          <a:p>
            <a:pPr lvl="1"/>
            <a:r>
              <a:rPr lang="en-US" sz="2800" dirty="0" smtClean="0"/>
              <a:t>Could return failure, but remember goal of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high availability for writes…</a:t>
            </a:r>
          </a:p>
          <a:p>
            <a:endParaRPr lang="en-US" sz="2800" dirty="0" smtClean="0"/>
          </a:p>
          <a:p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Hinted handoff: </a:t>
            </a:r>
            <a:r>
              <a:rPr lang="en-US" sz="2800" dirty="0" smtClean="0"/>
              <a:t>Coordinator </a:t>
            </a:r>
            <a:r>
              <a:rPr lang="en-US" sz="2800" b="1" dirty="0" smtClean="0"/>
              <a:t>tries further nodes </a:t>
            </a:r>
            <a:r>
              <a:rPr lang="en-US" sz="2800" dirty="0" smtClean="0"/>
              <a:t>in preference list (</a:t>
            </a:r>
            <a:r>
              <a:rPr lang="en-US" sz="2800" b="1" dirty="0" smtClean="0"/>
              <a:t>beyond first </a:t>
            </a:r>
            <a:r>
              <a:rPr lang="en-US" sz="2800" b="1" i="1" dirty="0" smtClean="0"/>
              <a:t>N</a:t>
            </a:r>
            <a:r>
              <a:rPr lang="en-US" sz="2800" dirty="0" smtClean="0"/>
              <a:t>) if necessary</a:t>
            </a:r>
          </a:p>
          <a:p>
            <a:pPr lvl="1"/>
            <a:r>
              <a:rPr lang="en-US" sz="2800" dirty="0" smtClean="0"/>
              <a:t>Indicates the </a:t>
            </a:r>
            <a:r>
              <a:rPr lang="en-US" sz="2800" b="1" dirty="0" smtClean="0"/>
              <a:t>intended replica node </a:t>
            </a:r>
            <a:r>
              <a:rPr lang="en-US" sz="2800" dirty="0" smtClean="0"/>
              <a:t>to recipient</a:t>
            </a:r>
          </a:p>
          <a:p>
            <a:pPr lvl="1"/>
            <a:r>
              <a:rPr lang="en-US" sz="2800" b="1" dirty="0" smtClean="0"/>
              <a:t>Recipient</a:t>
            </a:r>
            <a:r>
              <a:rPr lang="en-US" sz="2800" dirty="0" smtClean="0"/>
              <a:t> will periodically try to forward to the </a:t>
            </a:r>
            <a:r>
              <a:rPr lang="en-US" sz="2800" b="1" dirty="0" smtClean="0"/>
              <a:t>intended replica node</a:t>
            </a: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Sloppy quorums: Hinted handoff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05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fld id="{258DAD32-E849-D841-AA84-E87C2CF7A7E1}" type="slidenum">
              <a:rPr lang="en-US" altLang="en-US" smtClean="0"/>
              <a:pPr/>
              <a:t>26</a:t>
            </a:fld>
            <a:endParaRPr lang="en-US" altLang="en-US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Hinted handoff: Example</a:t>
            </a:r>
            <a:endParaRPr lang="en-US" alt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630" y="1898643"/>
            <a:ext cx="3886606" cy="305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6881222" y="1943038"/>
            <a:ext cx="1039091" cy="505691"/>
          </a:xfrm>
          <a:prstGeom prst="rect">
            <a:avLst/>
          </a:prstGeom>
          <a:solidFill>
            <a:schemeClr val="bg1"/>
          </a:solidFill>
          <a:ln w="28575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147633" y="2560940"/>
            <a:ext cx="17677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solidFill>
                  <a:schemeClr val="accent6">
                    <a:lumMod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Coordinator</a:t>
            </a:r>
            <a:endParaRPr lang="en-US" sz="2400" b="0" dirty="0" smtClean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05933" y="1572527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smtClean="0">
                <a:latin typeface="Times New Roman" charset="0"/>
                <a:ea typeface="Times New Roman" charset="0"/>
                <a:cs typeface="Times New Roman" charset="0"/>
              </a:rPr>
              <a:t>Key </a:t>
            </a:r>
            <a:r>
              <a:rPr lang="en-US" sz="2400" smtClean="0">
                <a:latin typeface="Times New Roman" charset="0"/>
                <a:ea typeface="Times New Roman" charset="0"/>
                <a:cs typeface="Times New Roman" charset="0"/>
              </a:rPr>
              <a:t>K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152400" y="1447800"/>
            <a:ext cx="5418096" cy="5029200"/>
          </a:xfrm>
        </p:spPr>
        <p:txBody>
          <a:bodyPr>
            <a:normAutofit/>
          </a:bodyPr>
          <a:lstStyle/>
          <a:p>
            <a:r>
              <a:rPr lang="en-US" sz="2800" dirty="0"/>
              <a:t>Suppose </a:t>
            </a:r>
            <a:r>
              <a:rPr lang="en-US" sz="2800" b="1" dirty="0">
                <a:solidFill>
                  <a:srgbClr val="FF0000"/>
                </a:solidFill>
              </a:rPr>
              <a:t>C fails</a:t>
            </a:r>
          </a:p>
          <a:p>
            <a:pPr lvl="1"/>
            <a:r>
              <a:rPr lang="en-US" sz="2800" b="1" dirty="0" smtClean="0"/>
              <a:t>Node E</a:t>
            </a:r>
            <a:r>
              <a:rPr lang="en-US" sz="2800" dirty="0" smtClean="0"/>
              <a:t> </a:t>
            </a:r>
            <a:r>
              <a:rPr lang="en-US" sz="2800" dirty="0"/>
              <a:t>is in </a:t>
            </a:r>
            <a:r>
              <a:rPr lang="en-US" sz="2800" b="1" dirty="0"/>
              <a:t>preference list</a:t>
            </a:r>
          </a:p>
          <a:p>
            <a:pPr lvl="2"/>
            <a:r>
              <a:rPr lang="en-US" sz="2800" dirty="0"/>
              <a:t>Needs to receive </a:t>
            </a:r>
            <a:r>
              <a:rPr lang="en-US" sz="2800" dirty="0" smtClean="0"/>
              <a:t>replica of the data</a:t>
            </a:r>
            <a:endParaRPr lang="en-US" sz="2800" dirty="0"/>
          </a:p>
          <a:p>
            <a:pPr lvl="1"/>
            <a:r>
              <a:rPr lang="en-US" sz="2800" dirty="0"/>
              <a:t>Hinted Handoff: replica </a:t>
            </a:r>
            <a:r>
              <a:rPr lang="en-US" sz="2800" dirty="0" smtClean="0"/>
              <a:t>at </a:t>
            </a:r>
            <a:r>
              <a:rPr lang="en-US" sz="2800" b="1" dirty="0" smtClean="0"/>
              <a:t>E</a:t>
            </a:r>
            <a:r>
              <a:rPr lang="en-US" sz="2800" dirty="0" smtClean="0"/>
              <a:t> points to node </a:t>
            </a:r>
            <a:r>
              <a:rPr lang="en-US" sz="2800" b="1" dirty="0" smtClean="0"/>
              <a:t>C</a:t>
            </a:r>
            <a:endParaRPr lang="en-US" sz="2800" b="1" dirty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When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C comes back</a:t>
            </a:r>
          </a:p>
          <a:p>
            <a:pPr lvl="1"/>
            <a:r>
              <a:rPr lang="en-US" sz="2800" b="1" dirty="0"/>
              <a:t>E</a:t>
            </a:r>
            <a:r>
              <a:rPr lang="en-US" sz="2800" dirty="0"/>
              <a:t> forwards the </a:t>
            </a:r>
            <a:r>
              <a:rPr lang="en-US" sz="2800" dirty="0" smtClean="0"/>
              <a:t>replicated data back to </a:t>
            </a:r>
            <a:r>
              <a:rPr lang="en-US" sz="2800" b="1" dirty="0" smtClean="0"/>
              <a:t>C</a:t>
            </a:r>
            <a:endParaRPr lang="en-US" sz="2800" b="1" dirty="0"/>
          </a:p>
        </p:txBody>
      </p:sp>
      <p:sp>
        <p:nvSpPr>
          <p:cNvPr id="11" name="Cross 10"/>
          <p:cNvSpPr/>
          <p:nvPr/>
        </p:nvSpPr>
        <p:spPr>
          <a:xfrm rot="2700000">
            <a:off x="7007900" y="3752850"/>
            <a:ext cx="419100" cy="419100"/>
          </a:xfrm>
          <a:prstGeom prst="plus">
            <a:avLst>
              <a:gd name="adj" fmla="val 36111"/>
            </a:avLst>
          </a:prstGeom>
          <a:solidFill>
            <a:srgbClr val="FF00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8265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Last ¶,§4.6: </a:t>
            </a:r>
            <a:r>
              <a:rPr lang="en-US" sz="2800" b="1" dirty="0" smtClean="0"/>
              <a:t>Preference lists always</a:t>
            </a:r>
            <a:r>
              <a:rPr lang="en-US" sz="2800" dirty="0" smtClean="0"/>
              <a:t> contain nodes from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more than one data center</a:t>
            </a:r>
          </a:p>
          <a:p>
            <a:pPr lvl="1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Consequence: </a:t>
            </a:r>
            <a:r>
              <a:rPr lang="en-US" sz="2800" dirty="0" smtClean="0"/>
              <a:t>Data likely to </a:t>
            </a:r>
            <a:r>
              <a:rPr lang="en-US" sz="2800" b="1" dirty="0" smtClean="0"/>
              <a:t>survive failure</a:t>
            </a:r>
            <a:r>
              <a:rPr lang="en-US" sz="2800" dirty="0" smtClean="0"/>
              <a:t> of </a:t>
            </a:r>
            <a:r>
              <a:rPr lang="en-US" sz="2800" b="1" dirty="0" smtClean="0"/>
              <a:t>entire data center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Blocking on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writes to a remote data center </a:t>
            </a:r>
            <a:r>
              <a:rPr lang="en-US" sz="2800" dirty="0" smtClean="0"/>
              <a:t>would incur unacceptably high latency</a:t>
            </a:r>
          </a:p>
          <a:p>
            <a:pPr lvl="1"/>
            <a:r>
              <a:rPr lang="en-US" sz="2800" b="1" dirty="0" smtClean="0"/>
              <a:t>Compromise: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W &lt; N</a:t>
            </a:r>
            <a:r>
              <a:rPr lang="en-US" sz="2800" dirty="0" smtClean="0"/>
              <a:t>, eventual consistency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Wide-area replication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77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coordinator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doesn’t receive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 replies </a:t>
            </a:r>
            <a:r>
              <a:rPr lang="en-US" sz="2800" dirty="0" smtClean="0"/>
              <a:t>when processing a get()</a:t>
            </a:r>
          </a:p>
          <a:p>
            <a:pPr lvl="1"/>
            <a:r>
              <a:rPr lang="en-US" sz="2800" dirty="0" smtClean="0"/>
              <a:t>Penultimate ¶,§4.5: “</a:t>
            </a:r>
            <a:r>
              <a:rPr lang="en-US" sz="2800" i="1" dirty="0" smtClean="0"/>
              <a:t>R</a:t>
            </a:r>
            <a:r>
              <a:rPr lang="en-US" sz="2800" dirty="0" smtClean="0"/>
              <a:t> is the min. number of nodes that must participate in a successful read operation.”</a:t>
            </a:r>
          </a:p>
          <a:p>
            <a:pPr lvl="2"/>
            <a:r>
              <a:rPr lang="en-US" sz="2800" dirty="0" smtClean="0"/>
              <a:t>Sounds like these get()s fail</a:t>
            </a:r>
          </a:p>
          <a:p>
            <a:pPr lvl="1"/>
            <a:endParaRPr lang="en-US" sz="2800" dirty="0" smtClean="0"/>
          </a:p>
          <a:p>
            <a:r>
              <a:rPr lang="en-US" sz="2800" b="1" dirty="0" smtClean="0"/>
              <a:t>Why not return whatever data was found, though?</a:t>
            </a:r>
          </a:p>
          <a:p>
            <a:pPr lvl="1"/>
            <a:r>
              <a:rPr lang="en-US" sz="2800" b="1" spc="-150" dirty="0" smtClean="0"/>
              <a:t> </a:t>
            </a:r>
            <a:r>
              <a:rPr lang="en-US" sz="2800" spc="-150" dirty="0" smtClean="0"/>
              <a:t>As we will see, consistency not guaranteed anyway…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Sloppy quorums and get()s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0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Common case given in paper: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N = 3; R = W = 2</a:t>
            </a:r>
          </a:p>
          <a:p>
            <a:pPr lvl="1"/>
            <a:r>
              <a:rPr lang="en-US" sz="2800" dirty="0" smtClean="0"/>
              <a:t>With these values, </a:t>
            </a:r>
            <a:r>
              <a:rPr lang="en-US" sz="2800" b="1" dirty="0" smtClean="0"/>
              <a:t>do sloppy quorums guarantee a get() sees all prior put()s?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If </a:t>
            </a:r>
            <a:r>
              <a:rPr lang="en-US" sz="2800" b="1" dirty="0" smtClean="0"/>
              <a:t>no failures</a:t>
            </a:r>
            <a:r>
              <a:rPr lang="en-US" sz="2800" dirty="0" smtClean="0"/>
              <a:t>,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yes:</a:t>
            </a:r>
          </a:p>
          <a:p>
            <a:pPr lvl="1"/>
            <a:r>
              <a:rPr lang="en-US" sz="2800" b="1" dirty="0" smtClean="0"/>
              <a:t>Two writers </a:t>
            </a:r>
            <a:r>
              <a:rPr lang="en-US" sz="2800" dirty="0" smtClean="0"/>
              <a:t>saw each put()</a:t>
            </a:r>
          </a:p>
          <a:p>
            <a:pPr lvl="1"/>
            <a:r>
              <a:rPr lang="en-US" sz="2800" b="1" dirty="0" smtClean="0"/>
              <a:t>Two readers </a:t>
            </a:r>
            <a:r>
              <a:rPr lang="en-US" sz="2800" dirty="0" smtClean="0"/>
              <a:t>responded to each get()</a:t>
            </a:r>
          </a:p>
          <a:p>
            <a:pPr lvl="1"/>
            <a:r>
              <a:rPr lang="en-US" sz="2800" dirty="0" smtClean="0"/>
              <a:t>Write and read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quorums must overlap!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Sloppy quorums and freshness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417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7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Probability of any failure in given period = 1−(1−</a:t>
            </a:r>
            <a:r>
              <a:rPr lang="en-US" altLang="en-US" i="1" dirty="0" smtClean="0"/>
              <a:t>p</a:t>
            </a:r>
            <a:r>
              <a:rPr lang="en-US" altLang="en-US" dirty="0" smtClean="0"/>
              <a:t>)</a:t>
            </a:r>
            <a:r>
              <a:rPr lang="en-US" altLang="en-US" i="1" baseline="30000" dirty="0" smtClean="0"/>
              <a:t>n</a:t>
            </a:r>
          </a:p>
          <a:p>
            <a:pPr lvl="1"/>
            <a:r>
              <a:rPr lang="en-US" altLang="en-US" i="1" dirty="0" smtClean="0"/>
              <a:t>p</a:t>
            </a:r>
            <a:r>
              <a:rPr lang="en-US" altLang="en-US" dirty="0" smtClean="0"/>
              <a:t> = probability a machine fails in given period</a:t>
            </a:r>
          </a:p>
          <a:p>
            <a:pPr lvl="1"/>
            <a:r>
              <a:rPr lang="en-US" altLang="en-US" i="1" dirty="0" smtClean="0"/>
              <a:t>n</a:t>
            </a:r>
            <a:r>
              <a:rPr lang="en-US" altLang="en-US" dirty="0" smtClean="0"/>
              <a:t> = number of machines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sz="2800" dirty="0" smtClean="0"/>
              <a:t>For </a:t>
            </a:r>
            <a:r>
              <a:rPr lang="en-US" altLang="en-US" sz="2800" b="1" dirty="0" smtClean="0"/>
              <a:t>50K</a:t>
            </a:r>
            <a:r>
              <a:rPr lang="en-US" altLang="en-US" sz="2800" dirty="0" smtClean="0"/>
              <a:t> </a:t>
            </a:r>
            <a:r>
              <a:rPr lang="en-US" altLang="en-US" sz="2800" b="1" dirty="0" smtClean="0"/>
              <a:t>machines</a:t>
            </a:r>
            <a:r>
              <a:rPr lang="en-US" altLang="en-US" sz="2800" dirty="0" smtClean="0"/>
              <a:t>, each with </a:t>
            </a:r>
            <a:r>
              <a:rPr lang="en-US" altLang="en-US" sz="2800" b="1" dirty="0" smtClean="0">
                <a:solidFill>
                  <a:schemeClr val="accent3">
                    <a:lumMod val="50000"/>
                  </a:schemeClr>
                </a:solidFill>
              </a:rPr>
              <a:t>99.99966% available</a:t>
            </a:r>
          </a:p>
          <a:p>
            <a:pPr lvl="1"/>
            <a:r>
              <a:rPr lang="en-US" altLang="en-US" sz="2800" b="1" dirty="0" smtClean="0">
                <a:solidFill>
                  <a:srgbClr val="FF0000"/>
                </a:solidFill>
              </a:rPr>
              <a:t>16%</a:t>
            </a:r>
            <a:r>
              <a:rPr lang="en-US" altLang="en-US" sz="2800" dirty="0" smtClean="0"/>
              <a:t> of the time, </a:t>
            </a:r>
            <a:r>
              <a:rPr lang="en-US" altLang="en-US" sz="2800" b="1" dirty="0" smtClean="0"/>
              <a:t>data center experiences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failures</a:t>
            </a:r>
          </a:p>
          <a:p>
            <a:endParaRPr lang="en-US" altLang="en-US" sz="2800" dirty="0" smtClean="0"/>
          </a:p>
          <a:p>
            <a:r>
              <a:rPr lang="en-US" altLang="en-US" sz="2800" dirty="0" smtClean="0"/>
              <a:t>For </a:t>
            </a:r>
            <a:r>
              <a:rPr lang="en-US" altLang="en-US" sz="2800" b="1" dirty="0" smtClean="0"/>
              <a:t>100K machines,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failures</a:t>
            </a:r>
            <a:r>
              <a:rPr lang="en-US" altLang="en-US" sz="2800" b="1" dirty="0" smtClean="0"/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30%</a:t>
            </a:r>
            <a:r>
              <a:rPr lang="en-US" altLang="en-US" sz="2800" dirty="0" smtClean="0"/>
              <a:t> of the time!</a:t>
            </a:r>
            <a:endParaRPr lang="en-US" altLang="en-US" sz="2800" dirty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Horizontal scaling is challenging</a:t>
            </a:r>
            <a:endParaRPr lang="en-US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26232" y="5771213"/>
            <a:ext cx="8015336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Main challenge: </a:t>
            </a:r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Coping with </a:t>
            </a:r>
            <a:r>
              <a:rPr lang="en-US" sz="28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constant failures</a:t>
            </a:r>
          </a:p>
        </p:txBody>
      </p:sp>
    </p:spTree>
    <p:extLst>
      <p:ext uri="{BB962C8B-B14F-4D97-AF65-F5344CB8AC3E}">
        <p14:creationId xmlns:p14="http://schemas.microsoft.com/office/powerpoint/2010/main" val="80946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Common case given in paper: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N = 3, R = W = 2</a:t>
            </a:r>
          </a:p>
          <a:p>
            <a:pPr lvl="1"/>
            <a:r>
              <a:rPr lang="en-US" sz="2800" dirty="0" smtClean="0"/>
              <a:t>With these values, </a:t>
            </a:r>
            <a:r>
              <a:rPr lang="en-US" sz="2800" b="1" dirty="0" smtClean="0"/>
              <a:t>do sloppy quorums guarantee a get() sees all prior put()s?</a:t>
            </a:r>
          </a:p>
          <a:p>
            <a:pPr lvl="1"/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With </a:t>
            </a:r>
            <a:r>
              <a:rPr lang="en-US" sz="2800" b="1" dirty="0" smtClean="0"/>
              <a:t>node</a:t>
            </a:r>
            <a:r>
              <a:rPr lang="en-US" sz="2800" dirty="0" smtClean="0"/>
              <a:t> </a:t>
            </a:r>
            <a:r>
              <a:rPr lang="en-US" sz="2800" b="1" dirty="0" smtClean="0"/>
              <a:t>failures,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no:</a:t>
            </a:r>
          </a:p>
          <a:p>
            <a:pPr lvl="1"/>
            <a:r>
              <a:rPr lang="en-US" sz="2800" b="1" dirty="0" smtClean="0"/>
              <a:t>Two nodes </a:t>
            </a:r>
            <a:r>
              <a:rPr lang="en-US" sz="2800" dirty="0" smtClean="0"/>
              <a:t>in preference list </a:t>
            </a:r>
            <a:r>
              <a:rPr lang="en-US" sz="2800" b="1" dirty="0" smtClean="0"/>
              <a:t>go down</a:t>
            </a:r>
          </a:p>
          <a:p>
            <a:pPr lvl="2"/>
            <a:r>
              <a:rPr lang="en-US" sz="2800" dirty="0" smtClean="0"/>
              <a:t>put() replicated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outside preference list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b="1" dirty="0" smtClean="0"/>
              <a:t>Two nodes </a:t>
            </a:r>
            <a:r>
              <a:rPr lang="en-US" sz="2800" dirty="0" smtClean="0"/>
              <a:t>in preference list </a:t>
            </a:r>
            <a:r>
              <a:rPr lang="en-US" sz="2800" b="1" dirty="0" smtClean="0"/>
              <a:t>come back up</a:t>
            </a:r>
            <a:endParaRPr lang="en-US" sz="2800" dirty="0"/>
          </a:p>
          <a:p>
            <a:pPr lvl="2"/>
            <a:r>
              <a:rPr lang="en-US" sz="2800" dirty="0" smtClean="0"/>
              <a:t>get() occurs before they receive prior put()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Sloppy quorums and freshness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2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Suppose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N = 3, W = R = 2, </a:t>
            </a:r>
            <a:r>
              <a:rPr lang="en-US" sz="2800" dirty="0" smtClean="0"/>
              <a:t>nodes are named </a:t>
            </a:r>
            <a:r>
              <a:rPr lang="en-US" sz="2800" b="1" dirty="0" smtClean="0"/>
              <a:t>A, B, C</a:t>
            </a:r>
          </a:p>
          <a:p>
            <a:pPr lvl="1"/>
            <a:r>
              <a:rPr lang="en-US" sz="2800" dirty="0" smtClean="0"/>
              <a:t>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put(k, …) completes on </a:t>
            </a:r>
            <a:r>
              <a:rPr lang="en-US" sz="2800" b="1" dirty="0" smtClean="0"/>
              <a:t>A</a:t>
            </a:r>
            <a:r>
              <a:rPr lang="en-US" sz="2800" dirty="0" smtClean="0"/>
              <a:t> and </a:t>
            </a:r>
            <a:r>
              <a:rPr lang="en-US" sz="2800" b="1" dirty="0" smtClean="0"/>
              <a:t>B</a:t>
            </a:r>
          </a:p>
          <a:p>
            <a:pPr lvl="1"/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put(k, …) completes on </a:t>
            </a:r>
            <a:r>
              <a:rPr lang="en-US" sz="2800" b="1" dirty="0" smtClean="0"/>
              <a:t>B</a:t>
            </a:r>
            <a:r>
              <a:rPr lang="en-US" sz="2800" dirty="0" smtClean="0"/>
              <a:t> and </a:t>
            </a:r>
            <a:r>
              <a:rPr lang="en-US" sz="2800" b="1" dirty="0" smtClean="0"/>
              <a:t>C</a:t>
            </a:r>
          </a:p>
          <a:p>
            <a:pPr lvl="1"/>
            <a:r>
              <a:rPr lang="en-US" sz="2800" dirty="0" smtClean="0"/>
              <a:t>Now get(k) arrives, completes first at </a:t>
            </a:r>
            <a:r>
              <a:rPr lang="en-US" sz="2800" b="1" dirty="0" smtClean="0"/>
              <a:t>A</a:t>
            </a:r>
            <a:r>
              <a:rPr lang="en-US" sz="2800" dirty="0" smtClean="0"/>
              <a:t> and </a:t>
            </a:r>
            <a:r>
              <a:rPr lang="en-US" sz="2800" b="1" dirty="0" smtClean="0"/>
              <a:t>C</a:t>
            </a:r>
          </a:p>
          <a:p>
            <a:pPr lvl="1"/>
            <a:endParaRPr lang="en-US" sz="28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Conflicting results </a:t>
            </a:r>
            <a:r>
              <a:rPr lang="en-US" sz="2800" dirty="0" smtClean="0"/>
              <a:t>from </a:t>
            </a:r>
            <a:r>
              <a:rPr lang="en-US" sz="2800" b="1" dirty="0" smtClean="0"/>
              <a:t>A</a:t>
            </a:r>
            <a:r>
              <a:rPr lang="en-US" sz="2800" dirty="0" smtClean="0"/>
              <a:t> and </a:t>
            </a:r>
            <a:r>
              <a:rPr lang="en-US" sz="2800" b="1" dirty="0" smtClean="0"/>
              <a:t>C</a:t>
            </a:r>
          </a:p>
          <a:p>
            <a:pPr lvl="1"/>
            <a:r>
              <a:rPr lang="en-US" sz="2800" dirty="0"/>
              <a:t>E</a:t>
            </a:r>
            <a:r>
              <a:rPr lang="en-US" sz="2800" dirty="0" smtClean="0"/>
              <a:t>ach has seen a </a:t>
            </a:r>
            <a:r>
              <a:rPr lang="en-US" sz="2800" b="1" dirty="0" smtClean="0">
                <a:solidFill>
                  <a:srgbClr val="FF0000"/>
                </a:solidFill>
              </a:rPr>
              <a:t>different put(k, …)</a:t>
            </a:r>
          </a:p>
          <a:p>
            <a:endParaRPr lang="en-US" sz="2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800" b="1" spc="-150" dirty="0" smtClean="0">
                <a:solidFill>
                  <a:schemeClr val="accent6">
                    <a:lumMod val="75000"/>
                  </a:schemeClr>
                </a:solidFill>
              </a:rPr>
              <a:t>Dynamo returns both results;</a:t>
            </a:r>
            <a:r>
              <a:rPr lang="en-US" sz="2800" spc="-150" dirty="0" smtClean="0"/>
              <a:t> what does client do now?</a:t>
            </a:r>
            <a:endParaRPr lang="en-US" sz="2800" spc="-15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Conflicts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3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Shopping cart:</a:t>
            </a:r>
          </a:p>
          <a:p>
            <a:pPr lvl="1"/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Could take union </a:t>
            </a:r>
            <a:r>
              <a:rPr lang="en-US" sz="2800" dirty="0" smtClean="0"/>
              <a:t>of two shopping carts</a:t>
            </a:r>
          </a:p>
          <a:p>
            <a:pPr lvl="1"/>
            <a:r>
              <a:rPr lang="en-US" sz="2800" dirty="0" smtClean="0"/>
              <a:t>What if second put() was result of user deleting item from cart stored in first put()?</a:t>
            </a:r>
          </a:p>
          <a:p>
            <a:pPr lvl="2"/>
            <a:r>
              <a:rPr lang="en-US" sz="2800" b="1" dirty="0" smtClean="0"/>
              <a:t>Result: </a:t>
            </a:r>
            <a:r>
              <a:rPr lang="en-US" sz="2800" b="1" dirty="0" smtClean="0">
                <a:solidFill>
                  <a:srgbClr val="FF0000"/>
                </a:solidFill>
              </a:rPr>
              <a:t>“resurrection” of deleted item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 smtClean="0"/>
          </a:p>
          <a:p>
            <a:r>
              <a:rPr lang="en-US" sz="2800" dirty="0" smtClean="0"/>
              <a:t>Can we do better? Can Dynamo resolve cases when multiple values are found?</a:t>
            </a:r>
          </a:p>
          <a:p>
            <a:pPr lvl="1"/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Sometimes. </a:t>
            </a:r>
            <a:r>
              <a:rPr lang="en-US" sz="2800" dirty="0" smtClean="0"/>
              <a:t>If it can’t, </a:t>
            </a:r>
            <a:r>
              <a:rPr lang="en-US" sz="2800" b="1" dirty="0" smtClean="0"/>
              <a:t>application</a:t>
            </a:r>
            <a:r>
              <a:rPr lang="en-US" sz="2800" dirty="0" smtClean="0"/>
              <a:t> must do so.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 vs.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25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i="1" spc="-150" dirty="0" smtClean="0">
                <a:solidFill>
                  <a:schemeClr val="accent6">
                    <a:lumMod val="75000"/>
                  </a:schemeClr>
                </a:solidFill>
              </a:rPr>
              <a:t>Version vector: </a:t>
            </a:r>
            <a:r>
              <a:rPr lang="en-US" sz="2800" spc="-150" dirty="0" smtClean="0"/>
              <a:t>List of </a:t>
            </a:r>
            <a:r>
              <a:rPr lang="en-US" sz="2800" b="1" spc="-150" dirty="0" smtClean="0"/>
              <a:t>(coordinator node, counter) </a:t>
            </a:r>
            <a:r>
              <a:rPr lang="en-US" sz="2800" spc="-150" dirty="0" smtClean="0"/>
              <a:t>pairs</a:t>
            </a:r>
            <a:endParaRPr lang="en-US" sz="2800" spc="-150" dirty="0"/>
          </a:p>
          <a:p>
            <a:pPr lvl="1"/>
            <a:r>
              <a:rPr lang="en-US" sz="2800" i="1" dirty="0" smtClean="0"/>
              <a:t>e.g., </a:t>
            </a:r>
            <a:r>
              <a:rPr lang="en-US" sz="2800" dirty="0" smtClean="0"/>
              <a:t>[(A, 1), (B, 3), …]</a:t>
            </a:r>
          </a:p>
          <a:p>
            <a:endParaRPr lang="en-US" sz="2800" dirty="0" smtClean="0"/>
          </a:p>
          <a:p>
            <a:r>
              <a:rPr lang="en-US" sz="2800" dirty="0" smtClean="0"/>
              <a:t>Dynamo stores a version vector with </a:t>
            </a:r>
            <a:r>
              <a:rPr lang="en-US" sz="2800" b="1" dirty="0" smtClean="0"/>
              <a:t>each stored </a:t>
            </a:r>
            <a:r>
              <a:rPr lang="en-US" sz="2800" dirty="0" smtClean="0"/>
              <a:t>key-value </a:t>
            </a:r>
            <a:r>
              <a:rPr lang="en-US" sz="2800" b="1" dirty="0" smtClean="0"/>
              <a:t>pair</a:t>
            </a:r>
          </a:p>
          <a:p>
            <a:endParaRPr lang="en-US" sz="2800" dirty="0" smtClean="0"/>
          </a:p>
          <a:p>
            <a:r>
              <a:rPr lang="en-US" sz="2800" b="1" dirty="0" smtClean="0"/>
              <a:t>Idea: </a:t>
            </a:r>
            <a:r>
              <a:rPr lang="en-US" sz="2800" dirty="0" smtClean="0"/>
              <a:t>track “ancestor-descendant” relationship between different versions of data stored under the same key </a:t>
            </a:r>
            <a:r>
              <a:rPr lang="en-US" sz="2800" b="1" dirty="0" smtClean="0"/>
              <a:t>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Version vectors (vector clocks)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71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Rule: </a:t>
            </a:r>
            <a:r>
              <a:rPr lang="en-US" dirty="0" smtClean="0"/>
              <a:t>If vector clock comparison of v1 &lt; v2, then the first is an ancestor of the second –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Dynamo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can forget v1</a:t>
            </a:r>
          </a:p>
          <a:p>
            <a:endParaRPr lang="en-US" dirty="0" smtClean="0"/>
          </a:p>
          <a:p>
            <a:r>
              <a:rPr lang="en-US" dirty="0" smtClean="0"/>
              <a:t>Each time a put() occurs, Dynamo increments the counter in the V.V. for the coordinator node</a:t>
            </a:r>
          </a:p>
          <a:p>
            <a:endParaRPr lang="en-US" dirty="0" smtClean="0"/>
          </a:p>
          <a:p>
            <a:r>
              <a:rPr lang="en-US" dirty="0" smtClean="0"/>
              <a:t>Each time a get() occurs, Dynamo returns the V.V. for the value(s) returned (in the “context”)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Then users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must supply that context </a:t>
            </a:r>
            <a:r>
              <a:rPr lang="en-US" dirty="0" smtClean="0"/>
              <a:t>to put()s that modify the same key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Version vectors: Dynamo’s mechanism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029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Version vectors (auto-resolving case)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271058" y="306307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  <a:endParaRPr lang="en-US" sz="2400" b="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598718" y="3524735"/>
            <a:ext cx="2781300" cy="1909970"/>
            <a:chOff x="3598718" y="3524735"/>
            <a:chExt cx="2781300" cy="1909970"/>
          </a:xfrm>
        </p:grpSpPr>
        <p:sp>
          <p:nvSpPr>
            <p:cNvPr id="6" name="TextBox 5"/>
            <p:cNvSpPr txBox="1"/>
            <p:nvPr/>
          </p:nvSpPr>
          <p:spPr>
            <a:xfrm>
              <a:off x="3598718" y="4973040"/>
              <a:ext cx="2781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 [(A,1), (C,1)]</a:t>
              </a:r>
              <a:endParaRPr lang="en-US" sz="2400" b="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8" name="Straight Connector 7"/>
            <p:cNvCxnSpPr>
              <a:stCxn id="5" idx="2"/>
              <a:endCxn id="6" idx="0"/>
            </p:cNvCxnSpPr>
            <p:nvPr/>
          </p:nvCxnSpPr>
          <p:spPr bwMode="auto">
            <a:xfrm>
              <a:off x="4071158" y="3524735"/>
              <a:ext cx="918210" cy="144830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4570268" y="3615341"/>
              <a:ext cx="18097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1" name="Straight Connector 10"/>
          <p:cNvCxnSpPr>
            <a:endCxn id="5" idx="0"/>
          </p:cNvCxnSpPr>
          <p:nvPr/>
        </p:nvCxnSpPr>
        <p:spPr bwMode="auto">
          <a:xfrm>
            <a:off x="4071158" y="1919565"/>
            <a:ext cx="0" cy="11435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81895" y="1951114"/>
            <a:ext cx="1814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endParaRPr lang="en-US" sz="240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43803" y="5715664"/>
            <a:ext cx="7772919" cy="4924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600" b="0" spc="-150" smtClean="0">
                <a:latin typeface="+mj-lt"/>
              </a:rPr>
              <a:t>v2 &gt; v1, </a:t>
            </a:r>
            <a:r>
              <a:rPr lang="en-US" sz="2600" b="0" spc="-150" dirty="0" smtClean="0">
                <a:latin typeface="+mj-lt"/>
              </a:rPr>
              <a:t>so Dynamo </a:t>
            </a:r>
            <a:r>
              <a:rPr lang="en-US" sz="2600" b="0" spc="-150" dirty="0">
                <a:latin typeface="+mj-lt"/>
              </a:rPr>
              <a:t>nodes </a:t>
            </a:r>
            <a:r>
              <a:rPr lang="en-US" sz="2600" spc="-15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automatically drop</a:t>
            </a:r>
            <a:r>
              <a:rPr lang="en-US" sz="2600" b="0" spc="-150" dirty="0">
                <a:latin typeface="+mj-lt"/>
              </a:rPr>
              <a:t> </a:t>
            </a:r>
            <a:r>
              <a:rPr lang="en-US" sz="2600" spc="-150" dirty="0" smtClean="0">
                <a:latin typeface="+mj-lt"/>
              </a:rPr>
              <a:t>v1</a:t>
            </a:r>
            <a:r>
              <a:rPr lang="en-US" sz="2600" b="0" spc="-150" dirty="0" smtClean="0">
                <a:latin typeface="+mj-lt"/>
              </a:rPr>
              <a:t>, for </a:t>
            </a:r>
            <a:r>
              <a:rPr lang="en-US" sz="2600" spc="-150" dirty="0" smtClean="0">
                <a:latin typeface="+mj-lt"/>
              </a:rPr>
              <a:t>v2</a:t>
            </a:r>
            <a:endParaRPr lang="en-US" sz="2600" spc="-1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9668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Version vectors</a:t>
            </a:r>
            <a:r>
              <a:rPr lang="en-US" sz="3600" dirty="0"/>
              <a:t> </a:t>
            </a:r>
            <a:r>
              <a:rPr lang="en-US" sz="3600" dirty="0" smtClean="0"/>
              <a:t>(app-resolving case)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3532909" y="2465561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  <a:endParaRPr lang="en-US" sz="2400" b="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4371109" y="2927226"/>
            <a:ext cx="2667000" cy="1528465"/>
            <a:chOff x="6324600" y="3124200"/>
            <a:chExt cx="2667000" cy="1528465"/>
          </a:xfrm>
        </p:grpSpPr>
        <p:sp>
          <p:nvSpPr>
            <p:cNvPr id="6" name="TextBox 5"/>
            <p:cNvSpPr txBox="1"/>
            <p:nvPr/>
          </p:nvSpPr>
          <p:spPr>
            <a:xfrm>
              <a:off x="6705600" y="4191000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v3</a:t>
              </a:r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 [(A,1), (C,1)]</a:t>
              </a:r>
              <a:endParaRPr lang="en-US" sz="2400" b="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 bwMode="auto">
            <a:xfrm>
              <a:off x="6324600" y="3124200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Box 7"/>
            <p:cNvSpPr txBox="1"/>
            <p:nvPr/>
          </p:nvSpPr>
          <p:spPr>
            <a:xfrm>
              <a:off x="6551815" y="3129170"/>
              <a:ext cx="19063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4371109" y="1615201"/>
            <a:ext cx="0" cy="77862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Box 9"/>
          <p:cNvSpPr txBox="1"/>
          <p:nvPr/>
        </p:nvSpPr>
        <p:spPr>
          <a:xfrm>
            <a:off x="4371109" y="1515122"/>
            <a:ext cx="1910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endParaRPr lang="en-US" sz="240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627909" y="2927226"/>
            <a:ext cx="2590800" cy="1524000"/>
            <a:chOff x="3581400" y="3124200"/>
            <a:chExt cx="2590800" cy="1524000"/>
          </a:xfrm>
        </p:grpSpPr>
        <p:cxnSp>
          <p:nvCxnSpPr>
            <p:cNvPr id="13" name="Straight Connector 12"/>
            <p:cNvCxnSpPr/>
            <p:nvPr/>
          </p:nvCxnSpPr>
          <p:spPr bwMode="auto">
            <a:xfrm flipH="1">
              <a:off x="5638800" y="3124200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3"/>
            <p:cNvSpPr txBox="1"/>
            <p:nvPr/>
          </p:nvSpPr>
          <p:spPr>
            <a:xfrm>
              <a:off x="4114800" y="3135445"/>
              <a:ext cx="18288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B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581400" y="4186535"/>
              <a:ext cx="2286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 [(A,1), (B,1)]</a:t>
              </a:r>
              <a:endParaRPr lang="en-US" sz="2400" b="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920539" y="5610541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v4</a:t>
            </a:r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 [(A,2), (B,1), (C,1)]</a:t>
            </a:r>
            <a:endParaRPr lang="en-US" sz="2400" b="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28600" y="4527426"/>
            <a:ext cx="4675909" cy="1066800"/>
            <a:chOff x="228600" y="4527426"/>
            <a:chExt cx="4675909" cy="1066800"/>
          </a:xfrm>
        </p:grpSpPr>
        <p:cxnSp>
          <p:nvCxnSpPr>
            <p:cNvPr id="16" name="Straight Connector 15"/>
            <p:cNvCxnSpPr/>
            <p:nvPr/>
          </p:nvCxnSpPr>
          <p:spPr bwMode="auto">
            <a:xfrm flipH="1">
              <a:off x="4371109" y="4527426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3685309" y="4527426"/>
              <a:ext cx="533400" cy="10668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3" name="TextBox 22"/>
            <p:cNvSpPr txBox="1"/>
            <p:nvPr/>
          </p:nvSpPr>
          <p:spPr>
            <a:xfrm>
              <a:off x="228600" y="4707820"/>
              <a:ext cx="368530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dirty="0" smtClean="0">
                  <a:latin typeface="Times New Roman" charset="0"/>
                  <a:ea typeface="Times New Roman" charset="0"/>
                  <a:cs typeface="Times New Roman" charset="0"/>
                </a:rPr>
                <a:t>Client reads v2, v3; context: [(A,1), (B,1), (C,1)]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476403" y="4451226"/>
            <a:ext cx="4468092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600" b="0" spc="-150" dirty="0" smtClean="0">
                <a:latin typeface="+mj-lt"/>
              </a:rPr>
              <a:t>v2 || v3, so </a:t>
            </a:r>
            <a:r>
              <a:rPr lang="en-US" sz="2600" spc="-150" dirty="0" smtClean="0">
                <a:latin typeface="+mj-lt"/>
              </a:rPr>
              <a:t>a client </a:t>
            </a:r>
            <a:r>
              <a:rPr lang="en-US" sz="2600" b="0" spc="-150" dirty="0" smtClean="0">
                <a:latin typeface="+mj-lt"/>
              </a:rPr>
              <a:t>must perform </a:t>
            </a:r>
            <a:r>
              <a:rPr lang="en-US" sz="2600" spc="-150" dirty="0" smtClean="0">
                <a:latin typeface="+mj-lt"/>
              </a:rPr>
              <a:t>semantic reconciliation</a:t>
            </a:r>
            <a:endParaRPr lang="en-US" sz="2600" spc="-15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88027" y="6088521"/>
            <a:ext cx="8091744" cy="4924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+mj-lt"/>
              </a:rPr>
              <a:t>Client reconciles </a:t>
            </a:r>
            <a:r>
              <a:rPr lang="en-US" sz="2600" b="0" dirty="0" smtClean="0">
                <a:latin typeface="+mj-lt"/>
              </a:rPr>
              <a:t>v2 and v3; node </a:t>
            </a:r>
            <a:r>
              <a:rPr lang="en-US" sz="2600" dirty="0" smtClean="0">
                <a:latin typeface="+mj-lt"/>
              </a:rPr>
              <a:t>A</a:t>
            </a:r>
            <a:r>
              <a:rPr lang="en-US" sz="2600" b="0" dirty="0" smtClean="0">
                <a:latin typeface="+mj-lt"/>
              </a:rPr>
              <a:t> handles the put</a:t>
            </a:r>
            <a:endParaRPr lang="en-US" sz="2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65618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1" grpId="0" animBg="1"/>
      <p:bldP spid="2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Many nodes </a:t>
            </a:r>
            <a:r>
              <a:rPr lang="en-US" dirty="0" smtClean="0"/>
              <a:t>may process a series of put()s to </a:t>
            </a:r>
            <a:r>
              <a:rPr lang="en-US" b="1" dirty="0" smtClean="0"/>
              <a:t>same key</a:t>
            </a:r>
          </a:p>
          <a:p>
            <a:pPr lvl="1"/>
            <a:r>
              <a:rPr lang="en-US" dirty="0" smtClean="0"/>
              <a:t>Version vectors </a:t>
            </a:r>
            <a:r>
              <a:rPr lang="en-US" b="1" dirty="0" smtClean="0">
                <a:solidFill>
                  <a:srgbClr val="FF0000"/>
                </a:solidFill>
              </a:rPr>
              <a:t>may get long </a:t>
            </a:r>
            <a:r>
              <a:rPr lang="en-US" dirty="0" smtClean="0"/>
              <a:t>– do they grow forever?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No, there is a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clock truncation scheme</a:t>
            </a:r>
          </a:p>
          <a:p>
            <a:pPr lvl="1"/>
            <a:r>
              <a:rPr lang="en-US" dirty="0" smtClean="0"/>
              <a:t>Dynamo stores time of modification with each V.V. entry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When V.V. &gt; 10 nodes long, V.V.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drops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/>
              <a:t>the timestamp of the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node that least recently processed </a:t>
            </a:r>
            <a:r>
              <a:rPr lang="en-US" dirty="0" smtClean="0"/>
              <a:t>that key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Trimming version vectors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019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Impact of deleting a VV entry?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271058" y="306307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v1</a:t>
            </a:r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 [(A,1)]</a:t>
            </a:r>
            <a:endParaRPr lang="en-US" sz="2400" b="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598718" y="3524735"/>
            <a:ext cx="2781300" cy="1909970"/>
            <a:chOff x="3598718" y="3524735"/>
            <a:chExt cx="2781300" cy="1909970"/>
          </a:xfrm>
        </p:grpSpPr>
        <p:sp>
          <p:nvSpPr>
            <p:cNvPr id="6" name="TextBox 5"/>
            <p:cNvSpPr txBox="1"/>
            <p:nvPr/>
          </p:nvSpPr>
          <p:spPr>
            <a:xfrm>
              <a:off x="3598718" y="4973040"/>
              <a:ext cx="27813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v2</a:t>
              </a:r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 [</a:t>
              </a:r>
              <a:r>
                <a:rPr lang="en-US" sz="2400" b="0" i="0" strike="sngStrike" dirty="0" smtClean="0">
                  <a:solidFill>
                    <a:srgbClr val="FF0000"/>
                  </a:solidFill>
                  <a:latin typeface="Times New Roman" charset="0"/>
                  <a:ea typeface="Times New Roman" charset="0"/>
                  <a:cs typeface="Times New Roman" charset="0"/>
                </a:rPr>
                <a:t>(A,1),</a:t>
              </a:r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 (C,1)]</a:t>
              </a:r>
              <a:endParaRPr lang="en-US" sz="2400" b="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8" name="Straight Connector 7"/>
            <p:cNvCxnSpPr>
              <a:stCxn id="5" idx="2"/>
              <a:endCxn id="6" idx="0"/>
            </p:cNvCxnSpPr>
            <p:nvPr/>
          </p:nvCxnSpPr>
          <p:spPr bwMode="auto">
            <a:xfrm>
              <a:off x="4071158" y="3524735"/>
              <a:ext cx="918210" cy="1448305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Box 9"/>
            <p:cNvSpPr txBox="1"/>
            <p:nvPr/>
          </p:nvSpPr>
          <p:spPr>
            <a:xfrm>
              <a:off x="4570268" y="3615341"/>
              <a:ext cx="180975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0" i="0" dirty="0" smtClean="0">
                  <a:latin typeface="Times New Roman" charset="0"/>
                  <a:ea typeface="Times New Roman" charset="0"/>
                  <a:cs typeface="Times New Roman" charset="0"/>
                </a:rPr>
                <a:t>put handled by node </a:t>
              </a:r>
              <a:r>
                <a:rPr lang="en-US" sz="2400" i="0" dirty="0" smtClean="0">
                  <a:latin typeface="Times New Roman" charset="0"/>
                  <a:ea typeface="Times New Roman" charset="0"/>
                  <a:cs typeface="Times New Roman" charset="0"/>
                </a:rPr>
                <a:t>C</a:t>
              </a:r>
              <a:endParaRPr lang="en-US" sz="2400" i="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</p:grpSp>
      <p:cxnSp>
        <p:nvCxnSpPr>
          <p:cNvPr id="11" name="Straight Connector 10"/>
          <p:cNvCxnSpPr>
            <a:endCxn id="5" idx="0"/>
          </p:cNvCxnSpPr>
          <p:nvPr/>
        </p:nvCxnSpPr>
        <p:spPr bwMode="auto">
          <a:xfrm>
            <a:off x="4071158" y="1919565"/>
            <a:ext cx="0" cy="114350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4081895" y="1951114"/>
            <a:ext cx="1814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i="0" dirty="0" smtClean="0">
                <a:latin typeface="Times New Roman" charset="0"/>
                <a:ea typeface="Times New Roman" charset="0"/>
                <a:cs typeface="Times New Roman" charset="0"/>
              </a:rPr>
              <a:t>put handled by node </a:t>
            </a:r>
            <a:r>
              <a:rPr lang="en-US" sz="2400" i="0" dirty="0" smtClean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endParaRPr lang="en-US" sz="2400" i="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6705" y="5715664"/>
            <a:ext cx="7760017" cy="49244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600" b="0" spc="-150" dirty="0" smtClean="0">
                <a:latin typeface="+mj-lt"/>
              </a:rPr>
              <a:t>v2 || v1, so </a:t>
            </a:r>
            <a:r>
              <a:rPr lang="en-US" sz="2600" spc="-150" dirty="0" smtClean="0">
                <a:latin typeface="+mj-lt"/>
              </a:rPr>
              <a:t>looks like application resolution </a:t>
            </a:r>
            <a:r>
              <a:rPr lang="en-US" sz="2600" b="0" spc="-150" dirty="0" smtClean="0">
                <a:latin typeface="+mj-lt"/>
              </a:rPr>
              <a:t>is required</a:t>
            </a:r>
            <a:endParaRPr lang="en-US" sz="2600" spc="-15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073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if two clients concurrently write w/o </a:t>
            </a:r>
            <a:r>
              <a:rPr lang="en-US" dirty="0" smtClean="0"/>
              <a:t>failure?</a:t>
            </a:r>
          </a:p>
          <a:p>
            <a:pPr lvl="1"/>
            <a:r>
              <a:rPr lang="en-US" i="1" dirty="0" smtClean="0"/>
              <a:t>e.g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dirty="0" smtClean="0"/>
              <a:t>add </a:t>
            </a:r>
            <a:r>
              <a:rPr lang="en-US" b="1" dirty="0" smtClean="0"/>
              <a:t>different </a:t>
            </a:r>
            <a:r>
              <a:rPr lang="en-US" b="1" dirty="0"/>
              <a:t>items</a:t>
            </a:r>
            <a:r>
              <a:rPr lang="en-US" dirty="0"/>
              <a:t>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cart </a:t>
            </a:r>
            <a:r>
              <a:rPr lang="en-US" dirty="0"/>
              <a:t>at </a:t>
            </a:r>
            <a:r>
              <a:rPr lang="en-US" b="1" dirty="0"/>
              <a:t>same </a:t>
            </a:r>
            <a:r>
              <a:rPr lang="en-US" b="1" dirty="0" smtClean="0"/>
              <a:t>time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does </a:t>
            </a:r>
            <a:r>
              <a:rPr lang="en-US" dirty="0" smtClean="0"/>
              <a:t>get-modify-put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both see the same initial </a:t>
            </a:r>
            <a:r>
              <a:rPr lang="en-US" dirty="0" smtClean="0"/>
              <a:t>version</a:t>
            </a:r>
          </a:p>
          <a:p>
            <a:pPr lvl="2"/>
            <a:r>
              <a:rPr lang="en-US" dirty="0" smtClean="0"/>
              <a:t>And </a:t>
            </a:r>
            <a:r>
              <a:rPr lang="en-US" dirty="0"/>
              <a:t>they both send put() to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same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coordinator</a:t>
            </a:r>
          </a:p>
          <a:p>
            <a:endParaRPr lang="en-US" dirty="0" smtClean="0"/>
          </a:p>
          <a:p>
            <a:r>
              <a:rPr lang="en-US" dirty="0" smtClean="0"/>
              <a:t>Will </a:t>
            </a:r>
            <a:r>
              <a:rPr lang="en-US" dirty="0"/>
              <a:t>coordinator create two versions with conflicting </a:t>
            </a:r>
            <a:r>
              <a:rPr lang="en-US" dirty="0" smtClean="0"/>
              <a:t>VVs?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want that outcome, otherwise one was thrown </a:t>
            </a:r>
            <a:r>
              <a:rPr lang="en-US" dirty="0" smtClean="0"/>
              <a:t>away</a:t>
            </a:r>
          </a:p>
          <a:p>
            <a:pPr lvl="1"/>
            <a:r>
              <a:rPr lang="en-US" dirty="0" smtClean="0"/>
              <a:t>Paper </a:t>
            </a:r>
            <a:r>
              <a:rPr lang="en-US" dirty="0"/>
              <a:t>doesn't say, but coordinator could detect problem via put() context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Concurrent writes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Techniques for partitioning data</a:t>
            </a:r>
          </a:p>
          <a:p>
            <a:pPr marL="914400" lvl="1" indent="-514350"/>
            <a:r>
              <a:rPr lang="en-US" sz="3200" b="1" dirty="0" smtClean="0"/>
              <a:t>Metrics for success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Case study: Amazon Dynamo key-value store</a:t>
            </a:r>
            <a:endParaRPr lang="en-US" sz="3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743178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Hinted handoff node </a:t>
            </a:r>
            <a:r>
              <a:rPr lang="en-US" sz="2800" b="1" dirty="0" smtClean="0">
                <a:solidFill>
                  <a:srgbClr val="FF0000"/>
                </a:solidFill>
              </a:rPr>
              <a:t>crashes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before it can replicate data </a:t>
            </a:r>
            <a:r>
              <a:rPr lang="en-US" sz="2800" dirty="0" smtClean="0"/>
              <a:t>to node in </a:t>
            </a:r>
            <a:r>
              <a:rPr lang="en-US" sz="2800" b="1" dirty="0" smtClean="0"/>
              <a:t>preference list</a:t>
            </a:r>
          </a:p>
          <a:p>
            <a:pPr lvl="1"/>
            <a:r>
              <a:rPr lang="en-US" sz="2800" dirty="0" smtClean="0"/>
              <a:t>Need another way to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ensure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that each key-value pair is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replicated N times</a:t>
            </a:r>
          </a:p>
          <a:p>
            <a:endParaRPr lang="en-US" sz="2800" dirty="0" smtClean="0"/>
          </a:p>
          <a:p>
            <a:r>
              <a:rPr lang="en-US" sz="2800" b="1" dirty="0" smtClean="0"/>
              <a:t>Mechanism: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replica synchronization</a:t>
            </a:r>
            <a:endParaRPr lang="en-US" sz="2800" dirty="0" smtClean="0"/>
          </a:p>
          <a:p>
            <a:pPr lvl="1"/>
            <a:r>
              <a:rPr lang="en-US" sz="2800" dirty="0" smtClean="0"/>
              <a:t>Nodes nearby on ring periodically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gossip</a:t>
            </a:r>
          </a:p>
          <a:p>
            <a:pPr lvl="2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Compare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the (k, v) pairs they hold</a:t>
            </a:r>
          </a:p>
          <a:p>
            <a:pPr lvl="2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Copy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800" dirty="0" smtClean="0"/>
              <a:t>any missing keys the other has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threats to durability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17650" y="5435600"/>
            <a:ext cx="6032500" cy="1041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</a:rPr>
              <a:t>How to </a:t>
            </a:r>
            <a:r>
              <a:rPr lang="en-US" sz="2800" dirty="0" smtClean="0">
                <a:solidFill>
                  <a:schemeClr val="tx1"/>
                </a:solidFill>
              </a:rPr>
              <a:t>compare and copy </a:t>
            </a:r>
            <a:r>
              <a:rPr lang="en-US" sz="2800" b="0" dirty="0" smtClean="0">
                <a:solidFill>
                  <a:schemeClr val="tx1"/>
                </a:solidFill>
              </a:rPr>
              <a:t>replica state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quickly and efficiently?</a:t>
            </a:r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7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Merkle trees </a:t>
            </a:r>
            <a:r>
              <a:rPr lang="en-US" sz="2800" b="1" dirty="0" smtClean="0"/>
              <a:t>hierarchically summarize </a:t>
            </a:r>
            <a:r>
              <a:rPr lang="en-US" sz="2800" dirty="0" smtClean="0"/>
              <a:t>the key-value pairs a node holds</a:t>
            </a:r>
          </a:p>
          <a:p>
            <a:endParaRPr lang="en-US" sz="2800" dirty="0"/>
          </a:p>
          <a:p>
            <a:r>
              <a:rPr lang="en-US" sz="2800" spc="-100" dirty="0" smtClean="0"/>
              <a:t>One Merkle tree for each </a:t>
            </a:r>
            <a:r>
              <a:rPr lang="en-US" sz="2800" b="1" spc="-100" dirty="0" smtClean="0"/>
              <a:t>virtual node key range</a:t>
            </a:r>
          </a:p>
          <a:p>
            <a:pPr lvl="1"/>
            <a:r>
              <a:rPr lang="en-US" sz="2800" b="1" dirty="0" smtClean="0"/>
              <a:t>Leaf node</a:t>
            </a:r>
            <a:r>
              <a:rPr lang="en-US" sz="2800" dirty="0" smtClean="0"/>
              <a:t> = hash of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one key’s value</a:t>
            </a:r>
          </a:p>
          <a:p>
            <a:pPr lvl="1"/>
            <a:r>
              <a:rPr lang="en-US" sz="2800" b="1" dirty="0" smtClean="0"/>
              <a:t>Internal node </a:t>
            </a:r>
            <a:r>
              <a:rPr lang="en-US" sz="2800" dirty="0" smtClean="0"/>
              <a:t>= hash of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concatenation of children</a:t>
            </a:r>
          </a:p>
          <a:p>
            <a:pPr lvl="1"/>
            <a:endParaRPr lang="en-US" sz="2800" dirty="0" smtClean="0"/>
          </a:p>
          <a:p>
            <a:r>
              <a:rPr lang="en-US" sz="2800" b="1" dirty="0" smtClean="0"/>
              <a:t>Compare roots;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if match, values match</a:t>
            </a:r>
          </a:p>
          <a:p>
            <a:pPr lvl="1"/>
            <a:r>
              <a:rPr lang="en-US" sz="2800" dirty="0" smtClean="0"/>
              <a:t>If they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don’t match</a:t>
            </a:r>
            <a:r>
              <a:rPr lang="en-US" sz="2800" dirty="0" smtClean="0"/>
              <a:t>, compare </a:t>
            </a:r>
            <a:r>
              <a:rPr lang="en-US" sz="2800" b="1" dirty="0" smtClean="0"/>
              <a:t>children</a:t>
            </a:r>
            <a:endParaRPr lang="en-US" sz="2800" b="1" dirty="0"/>
          </a:p>
          <a:p>
            <a:pPr lvl="2"/>
            <a:r>
              <a:rPr lang="en-US" sz="2800" b="1" dirty="0" smtClean="0"/>
              <a:t>Iterate</a:t>
            </a:r>
            <a:r>
              <a:rPr lang="en-US" sz="2800" dirty="0" smtClean="0"/>
              <a:t> this process down the tree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pc="-150" dirty="0" smtClean="0"/>
              <a:t>Efficient synchronization</a:t>
            </a:r>
            <a:r>
              <a:rPr lang="en-US" sz="3600" spc="-150" dirty="0"/>
              <a:t> </a:t>
            </a:r>
            <a:r>
              <a:rPr lang="en-US" sz="3600" spc="-150" dirty="0" smtClean="0"/>
              <a:t>with Merkle </a:t>
            </a:r>
            <a:r>
              <a:rPr lang="en-US" sz="3600" spc="-150" dirty="0"/>
              <a:t>t</a:t>
            </a:r>
            <a:r>
              <a:rPr lang="en-US" sz="3600" spc="-150" dirty="0" smtClean="0"/>
              <a:t>rees</a:t>
            </a:r>
            <a:endParaRPr lang="en-US" sz="3600" spc="-150" dirty="0"/>
          </a:p>
        </p:txBody>
      </p:sp>
    </p:spTree>
    <p:extLst>
      <p:ext uri="{BB962C8B-B14F-4D97-AF65-F5344CB8AC3E}">
        <p14:creationId xmlns:p14="http://schemas.microsoft.com/office/powerpoint/2010/main" val="72522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1666231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B</a:t>
            </a:r>
            <a:r>
              <a:rPr lang="en-US" sz="2800" dirty="0" smtClean="0"/>
              <a:t> is missing orange key; </a:t>
            </a:r>
            <a:r>
              <a:rPr lang="en-US" sz="2800" b="1" dirty="0" smtClean="0"/>
              <a:t>A</a:t>
            </a:r>
            <a:r>
              <a:rPr lang="en-US" sz="2800" dirty="0" smtClean="0"/>
              <a:t> is missing green one</a:t>
            </a:r>
          </a:p>
          <a:p>
            <a:endParaRPr lang="en-US" sz="2800" dirty="0" smtClean="0"/>
          </a:p>
          <a:p>
            <a:r>
              <a:rPr lang="en-US" sz="2800" dirty="0" smtClean="0"/>
              <a:t>Exchange and compare hash nodes from root downwards, </a:t>
            </a:r>
            <a:r>
              <a:rPr lang="en-US" sz="2800" b="1" dirty="0" smtClean="0">
                <a:solidFill>
                  <a:schemeClr val="accent3">
                    <a:lumMod val="50000"/>
                  </a:schemeClr>
                </a:solidFill>
              </a:rPr>
              <a:t>pruning when hashes match</a:t>
            </a:r>
            <a:endParaRPr lang="en-US" sz="28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Merkle tree reconciliation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0317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4889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4033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6860596" y="5062835"/>
            <a:ext cx="304800" cy="2286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2321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3177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77749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12" name="Text Box 11"/>
          <p:cNvSpPr txBox="1">
            <a:spLocks noChangeArrowheads="1"/>
          </p:cNvSpPr>
          <p:nvPr/>
        </p:nvSpPr>
        <p:spPr bwMode="auto">
          <a:xfrm>
            <a:off x="5882355" y="3183533"/>
            <a:ext cx="1798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i="0" dirty="0" smtClean="0">
                <a:latin typeface="+mn-lt"/>
              </a:rPr>
              <a:t>B</a:t>
            </a:r>
            <a:r>
              <a:rPr lang="en-US" sz="2400" dirty="0" smtClean="0">
                <a:latin typeface="+mn-lt"/>
              </a:rPr>
              <a:t>’</a:t>
            </a:r>
            <a:r>
              <a:rPr lang="en-US" sz="2400" i="0" dirty="0" smtClean="0">
                <a:latin typeface="+mn-lt"/>
              </a:rPr>
              <a:t>s </a:t>
            </a:r>
            <a:r>
              <a:rPr lang="en-US" sz="2400" i="0" dirty="0">
                <a:latin typeface="+mn-lt"/>
              </a:rPr>
              <a:t>values:</a:t>
            </a:r>
          </a:p>
        </p:txBody>
      </p: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5184196" y="4224635"/>
            <a:ext cx="3200400" cy="838200"/>
            <a:chOff x="3456" y="2496"/>
            <a:chExt cx="2016" cy="528"/>
          </a:xfrm>
        </p:grpSpPr>
        <p:grpSp>
          <p:nvGrpSpPr>
            <p:cNvPr id="14" name="Group 13"/>
            <p:cNvGrpSpPr>
              <a:grpSpLocks/>
            </p:cNvGrpSpPr>
            <p:nvPr/>
          </p:nvGrpSpPr>
          <p:grpSpPr bwMode="auto">
            <a:xfrm>
              <a:off x="3456" y="2880"/>
              <a:ext cx="288" cy="144"/>
              <a:chOff x="3504" y="1152"/>
              <a:chExt cx="288" cy="144"/>
            </a:xfrm>
          </p:grpSpPr>
          <p:sp>
            <p:nvSpPr>
              <p:cNvPr id="30" name="Line 14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31" name="Line 15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 flipV="1">
              <a:off x="4176" y="288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  <p:grpSp>
          <p:nvGrpSpPr>
            <p:cNvPr id="16" name="Group 17"/>
            <p:cNvGrpSpPr>
              <a:grpSpLocks/>
            </p:cNvGrpSpPr>
            <p:nvPr/>
          </p:nvGrpSpPr>
          <p:grpSpPr bwMode="auto">
            <a:xfrm>
              <a:off x="4608" y="2880"/>
              <a:ext cx="288" cy="144"/>
              <a:chOff x="3504" y="1152"/>
              <a:chExt cx="288" cy="144"/>
            </a:xfrm>
          </p:grpSpPr>
          <p:sp>
            <p:nvSpPr>
              <p:cNvPr id="28" name="Line 18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29" name="Line 19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17" name="Group 20"/>
            <p:cNvGrpSpPr>
              <a:grpSpLocks/>
            </p:cNvGrpSpPr>
            <p:nvPr/>
          </p:nvGrpSpPr>
          <p:grpSpPr bwMode="auto">
            <a:xfrm>
              <a:off x="5184" y="2880"/>
              <a:ext cx="288" cy="144"/>
              <a:chOff x="3504" y="1152"/>
              <a:chExt cx="288" cy="144"/>
            </a:xfrm>
          </p:grpSpPr>
          <p:sp>
            <p:nvSpPr>
              <p:cNvPr id="26" name="Line 21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27" name="Line 22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18" name="Group 23"/>
            <p:cNvGrpSpPr>
              <a:grpSpLocks/>
            </p:cNvGrpSpPr>
            <p:nvPr/>
          </p:nvGrpSpPr>
          <p:grpSpPr bwMode="auto">
            <a:xfrm>
              <a:off x="3600" y="2688"/>
              <a:ext cx="576" cy="192"/>
              <a:chOff x="3648" y="960"/>
              <a:chExt cx="576" cy="192"/>
            </a:xfrm>
          </p:grpSpPr>
          <p:sp>
            <p:nvSpPr>
              <p:cNvPr id="24" name="Line 24"/>
              <p:cNvSpPr>
                <a:spLocks noChangeShapeType="1"/>
              </p:cNvSpPr>
              <p:nvPr/>
            </p:nvSpPr>
            <p:spPr bwMode="auto">
              <a:xfrm flipH="1">
                <a:off x="3648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25" name="Line 25"/>
              <p:cNvSpPr>
                <a:spLocks noChangeShapeType="1"/>
              </p:cNvSpPr>
              <p:nvPr/>
            </p:nvSpPr>
            <p:spPr bwMode="auto">
              <a:xfrm>
                <a:off x="3936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19" name="Group 26"/>
            <p:cNvGrpSpPr>
              <a:grpSpLocks/>
            </p:cNvGrpSpPr>
            <p:nvPr/>
          </p:nvGrpSpPr>
          <p:grpSpPr bwMode="auto">
            <a:xfrm>
              <a:off x="4752" y="2688"/>
              <a:ext cx="576" cy="192"/>
              <a:chOff x="3648" y="960"/>
              <a:chExt cx="576" cy="192"/>
            </a:xfrm>
          </p:grpSpPr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 flipH="1">
                <a:off x="3648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23" name="Line 28"/>
              <p:cNvSpPr>
                <a:spLocks noChangeShapeType="1"/>
              </p:cNvSpPr>
              <p:nvPr/>
            </p:nvSpPr>
            <p:spPr bwMode="auto">
              <a:xfrm>
                <a:off x="3936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V="1">
              <a:off x="3888" y="2496"/>
              <a:ext cx="57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  <p:sp>
          <p:nvSpPr>
            <p:cNvPr id="21" name="Line 30"/>
            <p:cNvSpPr>
              <a:spLocks noChangeShapeType="1"/>
            </p:cNvSpPr>
            <p:nvPr/>
          </p:nvSpPr>
          <p:spPr bwMode="auto">
            <a:xfrm flipH="1" flipV="1">
              <a:off x="4464" y="2496"/>
              <a:ext cx="57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</p:grp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5359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9931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450396" y="5062835"/>
            <a:ext cx="304800" cy="228600"/>
          </a:xfrm>
          <a:prstGeom prst="rect">
            <a:avLst/>
          </a:prstGeom>
          <a:solidFill>
            <a:srgbClr val="FF80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19075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37363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8219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279196" y="5062835"/>
            <a:ext cx="304800" cy="228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CA" i="0">
              <a:latin typeface="+mn-lt"/>
            </a:endParaRP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1488145" y="3183533"/>
            <a:ext cx="17988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i="0" dirty="0" smtClean="0">
                <a:latin typeface="+mn-lt"/>
              </a:rPr>
              <a:t>A</a:t>
            </a:r>
            <a:r>
              <a:rPr lang="en-US" sz="2400" dirty="0" smtClean="0">
                <a:latin typeface="+mn-lt"/>
              </a:rPr>
              <a:t>’</a:t>
            </a:r>
            <a:r>
              <a:rPr lang="en-US" sz="2400" i="0" dirty="0" smtClean="0">
                <a:latin typeface="+mn-lt"/>
              </a:rPr>
              <a:t>s </a:t>
            </a:r>
            <a:r>
              <a:rPr lang="en-US" sz="2400" i="0" dirty="0">
                <a:latin typeface="+mn-lt"/>
              </a:rPr>
              <a:t>values:</a:t>
            </a:r>
          </a:p>
        </p:txBody>
      </p:sp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688396" y="4224635"/>
            <a:ext cx="3200400" cy="838200"/>
            <a:chOff x="3456" y="1200"/>
            <a:chExt cx="2016" cy="528"/>
          </a:xfrm>
        </p:grpSpPr>
        <p:grpSp>
          <p:nvGrpSpPr>
            <p:cNvPr id="41" name="Group 40"/>
            <p:cNvGrpSpPr>
              <a:grpSpLocks/>
            </p:cNvGrpSpPr>
            <p:nvPr/>
          </p:nvGrpSpPr>
          <p:grpSpPr bwMode="auto">
            <a:xfrm>
              <a:off x="3456" y="1584"/>
              <a:ext cx="288" cy="144"/>
              <a:chOff x="3504" y="1152"/>
              <a:chExt cx="288" cy="144"/>
            </a:xfrm>
          </p:grpSpPr>
          <p:sp>
            <p:nvSpPr>
              <p:cNvPr id="57" name="Line 41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58" name="Line 42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42" name="Group 43"/>
            <p:cNvGrpSpPr>
              <a:grpSpLocks/>
            </p:cNvGrpSpPr>
            <p:nvPr/>
          </p:nvGrpSpPr>
          <p:grpSpPr bwMode="auto">
            <a:xfrm>
              <a:off x="4032" y="1584"/>
              <a:ext cx="288" cy="144"/>
              <a:chOff x="3504" y="1152"/>
              <a:chExt cx="288" cy="144"/>
            </a:xfrm>
          </p:grpSpPr>
          <p:sp>
            <p:nvSpPr>
              <p:cNvPr id="55" name="Line 44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56" name="Line 45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sp>
          <p:nvSpPr>
            <p:cNvPr id="43" name="Line 46"/>
            <p:cNvSpPr>
              <a:spLocks noChangeShapeType="1"/>
            </p:cNvSpPr>
            <p:nvPr/>
          </p:nvSpPr>
          <p:spPr bwMode="auto">
            <a:xfrm flipH="1" flipV="1">
              <a:off x="4752" y="1584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  <p:grpSp>
          <p:nvGrpSpPr>
            <p:cNvPr id="44" name="Group 47"/>
            <p:cNvGrpSpPr>
              <a:grpSpLocks/>
            </p:cNvGrpSpPr>
            <p:nvPr/>
          </p:nvGrpSpPr>
          <p:grpSpPr bwMode="auto">
            <a:xfrm>
              <a:off x="5184" y="1584"/>
              <a:ext cx="288" cy="144"/>
              <a:chOff x="3504" y="1152"/>
              <a:chExt cx="288" cy="144"/>
            </a:xfrm>
          </p:grpSpPr>
          <p:sp>
            <p:nvSpPr>
              <p:cNvPr id="53" name="Line 48"/>
              <p:cNvSpPr>
                <a:spLocks noChangeShapeType="1"/>
              </p:cNvSpPr>
              <p:nvPr/>
            </p:nvSpPr>
            <p:spPr bwMode="auto">
              <a:xfrm flipV="1">
                <a:off x="3504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54" name="Line 49"/>
              <p:cNvSpPr>
                <a:spLocks noChangeShapeType="1"/>
              </p:cNvSpPr>
              <p:nvPr/>
            </p:nvSpPr>
            <p:spPr bwMode="auto">
              <a:xfrm flipH="1" flipV="1">
                <a:off x="3648" y="1152"/>
                <a:ext cx="144" cy="144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45" name="Group 50"/>
            <p:cNvGrpSpPr>
              <a:grpSpLocks/>
            </p:cNvGrpSpPr>
            <p:nvPr/>
          </p:nvGrpSpPr>
          <p:grpSpPr bwMode="auto">
            <a:xfrm>
              <a:off x="3600" y="1392"/>
              <a:ext cx="576" cy="192"/>
              <a:chOff x="3648" y="960"/>
              <a:chExt cx="576" cy="192"/>
            </a:xfrm>
          </p:grpSpPr>
          <p:sp>
            <p:nvSpPr>
              <p:cNvPr id="51" name="Line 51"/>
              <p:cNvSpPr>
                <a:spLocks noChangeShapeType="1"/>
              </p:cNvSpPr>
              <p:nvPr/>
            </p:nvSpPr>
            <p:spPr bwMode="auto">
              <a:xfrm flipH="1">
                <a:off x="3648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52" name="Line 52"/>
              <p:cNvSpPr>
                <a:spLocks noChangeShapeType="1"/>
              </p:cNvSpPr>
              <p:nvPr/>
            </p:nvSpPr>
            <p:spPr bwMode="auto">
              <a:xfrm>
                <a:off x="3936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grpSp>
          <p:nvGrpSpPr>
            <p:cNvPr id="46" name="Group 53"/>
            <p:cNvGrpSpPr>
              <a:grpSpLocks/>
            </p:cNvGrpSpPr>
            <p:nvPr/>
          </p:nvGrpSpPr>
          <p:grpSpPr bwMode="auto">
            <a:xfrm>
              <a:off x="4752" y="1392"/>
              <a:ext cx="576" cy="192"/>
              <a:chOff x="3648" y="960"/>
              <a:chExt cx="576" cy="192"/>
            </a:xfrm>
          </p:grpSpPr>
          <p:sp>
            <p:nvSpPr>
              <p:cNvPr id="49" name="Line 54"/>
              <p:cNvSpPr>
                <a:spLocks noChangeShapeType="1"/>
              </p:cNvSpPr>
              <p:nvPr/>
            </p:nvSpPr>
            <p:spPr bwMode="auto">
              <a:xfrm flipH="1">
                <a:off x="3648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  <p:sp>
            <p:nvSpPr>
              <p:cNvPr id="50" name="Line 55"/>
              <p:cNvSpPr>
                <a:spLocks noChangeShapeType="1"/>
              </p:cNvSpPr>
              <p:nvPr/>
            </p:nvSpPr>
            <p:spPr bwMode="auto">
              <a:xfrm>
                <a:off x="3936" y="960"/>
                <a:ext cx="288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i="0">
                  <a:latin typeface="+mn-lt"/>
                </a:endParaRPr>
              </a:p>
            </p:txBody>
          </p:sp>
        </p:grpSp>
        <p:sp>
          <p:nvSpPr>
            <p:cNvPr id="47" name="Line 56"/>
            <p:cNvSpPr>
              <a:spLocks noChangeShapeType="1"/>
            </p:cNvSpPr>
            <p:nvPr/>
          </p:nvSpPr>
          <p:spPr bwMode="auto">
            <a:xfrm flipV="1">
              <a:off x="3888" y="1200"/>
              <a:ext cx="57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  <p:sp>
          <p:nvSpPr>
            <p:cNvPr id="48" name="Line 57"/>
            <p:cNvSpPr>
              <a:spLocks noChangeShapeType="1"/>
            </p:cNvSpPr>
            <p:nvPr/>
          </p:nvSpPr>
          <p:spPr bwMode="auto">
            <a:xfrm flipH="1" flipV="1">
              <a:off x="4464" y="1200"/>
              <a:ext cx="576" cy="19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i="0">
                <a:latin typeface="+mn-lt"/>
              </a:endParaRPr>
            </a:p>
          </p:txBody>
        </p:sp>
      </p:grpSp>
      <p:sp>
        <p:nvSpPr>
          <p:cNvPr id="59" name="Text Box 58"/>
          <p:cNvSpPr txBox="1">
            <a:spLocks noChangeArrowheads="1"/>
          </p:cNvSpPr>
          <p:nvPr/>
        </p:nvSpPr>
        <p:spPr bwMode="auto">
          <a:xfrm>
            <a:off x="1675286" y="3617268"/>
            <a:ext cx="12266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[0, 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128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sp>
        <p:nvSpPr>
          <p:cNvPr id="60" name="Text Box 59"/>
          <p:cNvSpPr txBox="1">
            <a:spLocks noChangeArrowheads="1"/>
          </p:cNvSpPr>
          <p:nvPr/>
        </p:nvSpPr>
        <p:spPr bwMode="auto">
          <a:xfrm>
            <a:off x="785797" y="3996035"/>
            <a:ext cx="12266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[0, 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127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sp>
        <p:nvSpPr>
          <p:cNvPr id="61" name="Text Box 60"/>
          <p:cNvSpPr txBox="1">
            <a:spLocks noChangeArrowheads="1"/>
          </p:cNvSpPr>
          <p:nvPr/>
        </p:nvSpPr>
        <p:spPr bwMode="auto">
          <a:xfrm>
            <a:off x="2821996" y="3996035"/>
            <a:ext cx="1617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127</a:t>
            </a:r>
            <a:r>
              <a:rPr lang="en-US" sz="2400" b="0" i="0" dirty="0" smtClean="0">
                <a:latin typeface="+mn-lt"/>
              </a:rPr>
              <a:t>, 2</a:t>
            </a:r>
            <a:r>
              <a:rPr lang="en-US" sz="2400" b="0" i="0" baseline="30000" dirty="0" smtClean="0">
                <a:latin typeface="+mn-lt"/>
              </a:rPr>
              <a:t>128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grpSp>
        <p:nvGrpSpPr>
          <p:cNvPr id="62" name="Group 61"/>
          <p:cNvGrpSpPr>
            <a:grpSpLocks/>
          </p:cNvGrpSpPr>
          <p:nvPr/>
        </p:nvGrpSpPr>
        <p:grpSpPr bwMode="auto">
          <a:xfrm>
            <a:off x="2212396" y="4148435"/>
            <a:ext cx="4648200" cy="152400"/>
            <a:chOff x="1536" y="3120"/>
            <a:chExt cx="2928" cy="96"/>
          </a:xfrm>
        </p:grpSpPr>
        <p:sp>
          <p:nvSpPr>
            <p:cNvPr id="63" name="Oval 62"/>
            <p:cNvSpPr>
              <a:spLocks noChangeArrowheads="1"/>
            </p:cNvSpPr>
            <p:nvPr/>
          </p:nvSpPr>
          <p:spPr bwMode="auto">
            <a:xfrm>
              <a:off x="1536" y="3120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b="0" i="0">
                <a:latin typeface="+mn-lt"/>
              </a:endParaRPr>
            </a:p>
          </p:txBody>
        </p:sp>
        <p:sp>
          <p:nvSpPr>
            <p:cNvPr id="64" name="Oval 63"/>
            <p:cNvSpPr>
              <a:spLocks noChangeArrowheads="1"/>
            </p:cNvSpPr>
            <p:nvPr/>
          </p:nvSpPr>
          <p:spPr bwMode="auto">
            <a:xfrm>
              <a:off x="4368" y="3120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b="0" i="0">
                <a:latin typeface="+mn-lt"/>
              </a:endParaRPr>
            </a:p>
          </p:txBody>
        </p:sp>
      </p:grpSp>
      <p:grpSp>
        <p:nvGrpSpPr>
          <p:cNvPr id="65" name="Group 64"/>
          <p:cNvGrpSpPr>
            <a:grpSpLocks/>
          </p:cNvGrpSpPr>
          <p:nvPr/>
        </p:nvGrpSpPr>
        <p:grpSpPr bwMode="auto">
          <a:xfrm>
            <a:off x="1297996" y="4453235"/>
            <a:ext cx="6477000" cy="152400"/>
            <a:chOff x="960" y="3312"/>
            <a:chExt cx="4080" cy="96"/>
          </a:xfrm>
        </p:grpSpPr>
        <p:sp>
          <p:nvSpPr>
            <p:cNvPr id="66" name="Oval 65"/>
            <p:cNvSpPr>
              <a:spLocks noChangeArrowheads="1"/>
            </p:cNvSpPr>
            <p:nvPr/>
          </p:nvSpPr>
          <p:spPr bwMode="auto">
            <a:xfrm>
              <a:off x="960" y="3312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67" name="Oval 66"/>
            <p:cNvSpPr>
              <a:spLocks noChangeArrowheads="1"/>
            </p:cNvSpPr>
            <p:nvPr/>
          </p:nvSpPr>
          <p:spPr bwMode="auto">
            <a:xfrm>
              <a:off x="2112" y="3312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68" name="Oval 67"/>
            <p:cNvSpPr>
              <a:spLocks noChangeArrowheads="1"/>
            </p:cNvSpPr>
            <p:nvPr/>
          </p:nvSpPr>
          <p:spPr bwMode="auto">
            <a:xfrm>
              <a:off x="3792" y="3312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69" name="Oval 68"/>
            <p:cNvSpPr>
              <a:spLocks noChangeArrowheads="1"/>
            </p:cNvSpPr>
            <p:nvPr/>
          </p:nvSpPr>
          <p:spPr bwMode="auto">
            <a:xfrm>
              <a:off x="4944" y="3312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1755196" y="4758035"/>
            <a:ext cx="5562600" cy="152400"/>
            <a:chOff x="1248" y="3504"/>
            <a:chExt cx="3504" cy="96"/>
          </a:xfrm>
        </p:grpSpPr>
        <p:sp>
          <p:nvSpPr>
            <p:cNvPr id="71" name="Oval 70"/>
            <p:cNvSpPr>
              <a:spLocks noChangeArrowheads="1"/>
            </p:cNvSpPr>
            <p:nvPr/>
          </p:nvSpPr>
          <p:spPr bwMode="auto">
            <a:xfrm>
              <a:off x="1248" y="3504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72" name="Oval 71"/>
            <p:cNvSpPr>
              <a:spLocks noChangeArrowheads="1"/>
            </p:cNvSpPr>
            <p:nvPr/>
          </p:nvSpPr>
          <p:spPr bwMode="auto">
            <a:xfrm>
              <a:off x="1824" y="3504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73" name="Oval 72"/>
            <p:cNvSpPr>
              <a:spLocks noChangeArrowheads="1"/>
            </p:cNvSpPr>
            <p:nvPr/>
          </p:nvSpPr>
          <p:spPr bwMode="auto">
            <a:xfrm>
              <a:off x="4080" y="3504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  <p:sp>
          <p:nvSpPr>
            <p:cNvPr id="74" name="Oval 73"/>
            <p:cNvSpPr>
              <a:spLocks noChangeArrowheads="1"/>
            </p:cNvSpPr>
            <p:nvPr/>
          </p:nvSpPr>
          <p:spPr bwMode="auto">
            <a:xfrm>
              <a:off x="4656" y="3504"/>
              <a:ext cx="96" cy="96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CA" i="0">
                <a:latin typeface="+mn-lt"/>
              </a:endParaRPr>
            </a:p>
          </p:txBody>
        </p:sp>
      </p:grpSp>
      <p:sp>
        <p:nvSpPr>
          <p:cNvPr id="75" name="Text Box 74"/>
          <p:cNvSpPr txBox="1">
            <a:spLocks noChangeArrowheads="1"/>
          </p:cNvSpPr>
          <p:nvPr/>
        </p:nvSpPr>
        <p:spPr bwMode="auto">
          <a:xfrm>
            <a:off x="6168490" y="3615035"/>
            <a:ext cx="12266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[0, 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128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sp>
        <p:nvSpPr>
          <p:cNvPr id="76" name="Text Box 75"/>
          <p:cNvSpPr txBox="1">
            <a:spLocks noChangeArrowheads="1"/>
          </p:cNvSpPr>
          <p:nvPr/>
        </p:nvSpPr>
        <p:spPr bwMode="auto">
          <a:xfrm>
            <a:off x="5205397" y="3996035"/>
            <a:ext cx="122661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[0, 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127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sp>
        <p:nvSpPr>
          <p:cNvPr id="77" name="Text Box 76"/>
          <p:cNvSpPr txBox="1">
            <a:spLocks noChangeArrowheads="1"/>
          </p:cNvSpPr>
          <p:nvPr/>
        </p:nvSpPr>
        <p:spPr bwMode="auto">
          <a:xfrm>
            <a:off x="7241596" y="3996035"/>
            <a:ext cx="16177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ahoma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charset="0"/>
                <a:ea typeface="Arial" charset="0"/>
                <a:cs typeface="Arial" charset="0"/>
              </a:defRPr>
            </a:lvl9pPr>
          </a:lstStyle>
          <a:p>
            <a:r>
              <a:rPr lang="en-US" sz="2400" b="0" i="0" dirty="0">
                <a:latin typeface="+mn-lt"/>
              </a:rPr>
              <a:t>[</a:t>
            </a:r>
            <a:r>
              <a:rPr lang="en-US" sz="2400" b="0" i="0" dirty="0" smtClean="0">
                <a:latin typeface="+mn-lt"/>
              </a:rPr>
              <a:t>2</a:t>
            </a:r>
            <a:r>
              <a:rPr lang="en-US" sz="2400" b="0" i="0" baseline="30000" dirty="0" smtClean="0">
                <a:latin typeface="+mn-lt"/>
              </a:rPr>
              <a:t>127</a:t>
            </a:r>
            <a:r>
              <a:rPr lang="en-US" sz="2400" b="0" i="0" dirty="0" smtClean="0">
                <a:latin typeface="+mn-lt"/>
              </a:rPr>
              <a:t>, 2</a:t>
            </a:r>
            <a:r>
              <a:rPr lang="en-US" sz="2400" b="0" i="0" baseline="30000" dirty="0" smtClean="0">
                <a:latin typeface="+mn-lt"/>
              </a:rPr>
              <a:t>128</a:t>
            </a:r>
            <a:r>
              <a:rPr lang="en-US" sz="2400" b="0" i="0" dirty="0" smtClean="0">
                <a:latin typeface="+mn-lt"/>
              </a:rPr>
              <a:t>)</a:t>
            </a:r>
            <a:endParaRPr lang="en-US" sz="2400" b="0" i="0" dirty="0">
              <a:latin typeface="+mn-lt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1324724" y="5481935"/>
            <a:ext cx="6418351" cy="9950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Finds differing keys </a:t>
            </a:r>
            <a:r>
              <a:rPr lang="en-US" sz="2800" dirty="0" smtClean="0">
                <a:solidFill>
                  <a:schemeClr val="tx1"/>
                </a:solidFill>
                <a:latin typeface="+mn-lt"/>
              </a:rPr>
              <a:t>quickly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 and with minimum information exchange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775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useful is it to vary N, R, W?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630366"/>
              </p:ext>
            </p:extLst>
          </p:nvPr>
        </p:nvGraphicFramePr>
        <p:xfrm>
          <a:off x="152400" y="1571625"/>
          <a:ext cx="8762999" cy="35483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694"/>
                <a:gridCol w="405694"/>
                <a:gridCol w="486833"/>
                <a:gridCol w="7464778"/>
              </a:tblGrid>
              <a:tr h="520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Behavior</a:t>
                      </a:r>
                      <a:endParaRPr lang="en-US" sz="2800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3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2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/>
                        <a:t>Parameters from paper:</a:t>
                      </a:r>
                    </a:p>
                    <a:p>
                      <a:r>
                        <a:rPr lang="en-US" sz="2800" b="1" dirty="0" smtClean="0"/>
                        <a:t>Good durability, good R/W</a:t>
                      </a:r>
                      <a:r>
                        <a:rPr lang="en-US" sz="2800" b="1" baseline="0" dirty="0" smtClean="0"/>
                        <a:t> latency</a:t>
                      </a:r>
                      <a:endParaRPr lang="en-US" sz="2800" b="1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Slow reads,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weak durability,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fast writes</a:t>
                      </a:r>
                      <a:endParaRPr lang="en-US" sz="2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Slow writes, </a:t>
                      </a:r>
                      <a:r>
                        <a:rPr lang="en-US" sz="2800" dirty="0" smtClean="0"/>
                        <a:t>strong</a:t>
                      </a:r>
                      <a:r>
                        <a:rPr lang="en-US" sz="2800" baseline="0" dirty="0" smtClean="0"/>
                        <a:t> durability, fast reads</a:t>
                      </a:r>
                      <a:endParaRPr lang="en-US" sz="2800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More likely</a:t>
                      </a:r>
                      <a:r>
                        <a:rPr lang="en-US" sz="2800" baseline="0" dirty="0" smtClean="0"/>
                        <a:t> that </a:t>
                      </a:r>
                      <a:r>
                        <a:rPr lang="en-US" sz="2800" b="1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reads see all prior writes</a:t>
                      </a:r>
                      <a:r>
                        <a:rPr lang="en-US" sz="2800" baseline="0" dirty="0" smtClean="0"/>
                        <a:t>?</a:t>
                      </a:r>
                      <a:endParaRPr lang="en-US" sz="2800" dirty="0"/>
                    </a:p>
                  </a:txBody>
                  <a:tcPr/>
                </a:tc>
              </a:tr>
              <a:tr h="5207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Read quorum </a:t>
                      </a:r>
                      <a:r>
                        <a:rPr lang="en-US" sz="2800" b="1" dirty="0" smtClean="0">
                          <a:solidFill>
                            <a:srgbClr val="FF0000"/>
                          </a:solidFill>
                        </a:rPr>
                        <a:t>doesn’t overlap </a:t>
                      </a:r>
                      <a:r>
                        <a:rPr lang="en-US" sz="2800" dirty="0" smtClean="0"/>
                        <a:t>write quorum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24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Consistent hashing broadly useful for replication—not only in P2P systems</a:t>
            </a:r>
          </a:p>
          <a:p>
            <a:endParaRPr lang="en-US" dirty="0" smtClean="0"/>
          </a:p>
          <a:p>
            <a:r>
              <a:rPr lang="en-US" dirty="0" smtClean="0"/>
              <a:t>Extreme emphasis on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availability and low latency, </a:t>
            </a:r>
            <a:r>
              <a:rPr lang="en-US" dirty="0" smtClean="0"/>
              <a:t>unusually, at the </a:t>
            </a:r>
            <a:r>
              <a:rPr lang="en-US" b="1" dirty="0" smtClean="0"/>
              <a:t>cost of some inconsistency</a:t>
            </a:r>
          </a:p>
          <a:p>
            <a:endParaRPr lang="en-US" dirty="0" smtClean="0"/>
          </a:p>
          <a:p>
            <a:r>
              <a:rPr lang="en-US" dirty="0" smtClean="0"/>
              <a:t>Eventual consistency lets writes and reads return quickly,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even when partitions and failures</a:t>
            </a:r>
          </a:p>
          <a:p>
            <a:endParaRPr lang="en-US" dirty="0" smtClean="0"/>
          </a:p>
          <a:p>
            <a:r>
              <a:rPr lang="en-US" b="1" dirty="0" smtClean="0"/>
              <a:t>Version vectors </a:t>
            </a:r>
            <a:r>
              <a:rPr lang="en-US" dirty="0" smtClean="0"/>
              <a:t>allow some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conflicts to be resolved </a:t>
            </a:r>
            <a:r>
              <a:rPr lang="en-US" dirty="0" smtClean="0"/>
              <a:t>automatically; others left to application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A4DBD-C1B9-FE40-8FEF-473DBC8C018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Dynamo: Take-away ideas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60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Wednesday topic: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Conflict resolution in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eventual consistency</a:t>
            </a:r>
          </a:p>
          <a:p>
            <a:pPr marL="0" indent="0" algn="ctr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b="1" dirty="0" smtClean="0"/>
              <a:t>Friday precept: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Topic TBA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7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Problem 1: Data placement  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On which node(s) </a:t>
            </a:r>
            <a:r>
              <a:rPr lang="en-US" dirty="0" smtClean="0"/>
              <a:t>to </a:t>
            </a:r>
            <a:r>
              <a:rPr lang="en-US" b="1" dirty="0" smtClean="0"/>
              <a:t>place</a:t>
            </a:r>
            <a:r>
              <a:rPr lang="en-US" dirty="0" smtClean="0"/>
              <a:t> a partition?</a:t>
            </a:r>
          </a:p>
          <a:p>
            <a:pPr lvl="2"/>
            <a:r>
              <a:rPr lang="en-US" dirty="0" smtClean="0"/>
              <a:t>Maintain mapping from data object to responsible node(s)</a:t>
            </a:r>
          </a:p>
          <a:p>
            <a:pPr lvl="2"/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Problem 2: Partition management</a:t>
            </a:r>
          </a:p>
          <a:p>
            <a:pPr lvl="1"/>
            <a:r>
              <a:rPr lang="en-US" dirty="0" smtClean="0"/>
              <a:t>Including how to recover from node failure</a:t>
            </a:r>
          </a:p>
          <a:p>
            <a:pPr lvl="2"/>
            <a:r>
              <a:rPr lang="en-US" i="1" dirty="0" smtClean="0"/>
              <a:t>e.g.,</a:t>
            </a:r>
            <a:r>
              <a:rPr lang="en-US" dirty="0" smtClean="0"/>
              <a:t> bringing another node into partition group</a:t>
            </a:r>
          </a:p>
          <a:p>
            <a:pPr lvl="1"/>
            <a:r>
              <a:rPr lang="en-US" dirty="0" smtClean="0"/>
              <a:t>Changes in system size, </a:t>
            </a:r>
            <a:r>
              <a:rPr lang="en-US" i="1" dirty="0" smtClean="0"/>
              <a:t>i.e.</a:t>
            </a:r>
            <a:r>
              <a:rPr lang="en-US" dirty="0" smtClean="0"/>
              <a:t> </a:t>
            </a:r>
            <a:r>
              <a:rPr lang="en-US" b="1" dirty="0" smtClean="0"/>
              <a:t>nodes joining/leaving</a:t>
            </a:r>
          </a:p>
          <a:p>
            <a:pPr lvl="2"/>
            <a:endParaRPr lang="en-US" dirty="0" smtClean="0"/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Centralized:</a:t>
            </a:r>
            <a:r>
              <a:rPr lang="en-US" dirty="0" smtClean="0"/>
              <a:t> Cluster manager</a:t>
            </a: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Decentralized:</a:t>
            </a:r>
            <a:r>
              <a:rPr lang="en-US" dirty="0" smtClean="0"/>
              <a:t> Deterministic hashing and algorithms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52DDF-CCE5-9644-9AF3-BFB84D893AE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Scaling out: Place and partition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778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447800"/>
            <a:ext cx="8763000" cy="3750276"/>
          </a:xfrm>
        </p:spPr>
        <p:txBody>
          <a:bodyPr>
            <a:normAutofit/>
          </a:bodyPr>
          <a:lstStyle/>
          <a:p>
            <a:r>
              <a:rPr lang="en-US" sz="2800" dirty="0"/>
              <a:t>Consider problem of data partition:  </a:t>
            </a:r>
          </a:p>
          <a:p>
            <a:pPr lvl="1"/>
            <a:r>
              <a:rPr lang="en-US" sz="2800" dirty="0"/>
              <a:t>Given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object id X</a:t>
            </a:r>
            <a:r>
              <a:rPr lang="en-US" sz="2800" dirty="0"/>
              <a:t>, choose one of </a:t>
            </a:r>
            <a:r>
              <a:rPr lang="en-US" sz="2800" b="1" i="1" dirty="0"/>
              <a:t>k</a:t>
            </a:r>
            <a:r>
              <a:rPr lang="en-US" sz="2800" dirty="0"/>
              <a:t> servers to use</a:t>
            </a:r>
          </a:p>
          <a:p>
            <a:endParaRPr lang="en-US" sz="2800" dirty="0" smtClean="0"/>
          </a:p>
          <a:p>
            <a:r>
              <a:rPr lang="en-US" sz="2800" dirty="0" smtClean="0"/>
              <a:t>Suppose instead we use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modulo hashing:</a:t>
            </a:r>
          </a:p>
          <a:p>
            <a:pPr lvl="1"/>
            <a:r>
              <a:rPr lang="en-US" sz="2800" dirty="0" smtClean="0"/>
              <a:t>Place </a:t>
            </a:r>
            <a:r>
              <a:rPr lang="en-US" sz="2800" b="1" i="1" dirty="0" smtClean="0"/>
              <a:t>X</a:t>
            </a:r>
            <a:r>
              <a:rPr lang="en-US" sz="2800" dirty="0" smtClean="0"/>
              <a:t> on server </a:t>
            </a:r>
            <a:r>
              <a:rPr lang="en-US" sz="2800" b="1" i="1" dirty="0" err="1" smtClean="0"/>
              <a:t>i</a:t>
            </a:r>
            <a:r>
              <a:rPr lang="en-US" sz="2800" b="1" i="1" dirty="0" smtClean="0"/>
              <a:t> </a:t>
            </a:r>
            <a:r>
              <a:rPr lang="en-US" sz="2800" b="1" dirty="0" smtClean="0"/>
              <a:t>= hash(</a:t>
            </a:r>
            <a:r>
              <a:rPr lang="en-US" sz="2800" b="1" i="1" dirty="0" smtClean="0"/>
              <a:t>X</a:t>
            </a:r>
            <a:r>
              <a:rPr lang="en-US" sz="2800" b="1" dirty="0" smtClean="0"/>
              <a:t>) mod </a:t>
            </a:r>
            <a:r>
              <a:rPr lang="en-US" sz="2800" b="1" i="1" dirty="0" smtClean="0"/>
              <a:t>k</a:t>
            </a:r>
          </a:p>
          <a:p>
            <a:endParaRPr lang="en-US" sz="2800" dirty="0" smtClean="0"/>
          </a:p>
          <a:p>
            <a:r>
              <a:rPr lang="en-US" sz="2800" dirty="0" smtClean="0"/>
              <a:t>What happens if a server fails or joins (k </a:t>
            </a:r>
            <a:r>
              <a:rPr lang="en-US" sz="2800" dirty="0" smtClean="0">
                <a:sym typeface="Wingdings"/>
              </a:rPr>
              <a:t></a:t>
            </a:r>
            <a:r>
              <a:rPr lang="en-US" sz="2800" dirty="0" smtClean="0">
                <a:sym typeface="Wingdings" pitchFamily="-84" charset="2"/>
              </a:rPr>
              <a:t> k±1)?</a:t>
            </a:r>
          </a:p>
          <a:p>
            <a:pPr lvl="1"/>
            <a:r>
              <a:rPr lang="en-US" sz="2800" dirty="0" smtClean="0">
                <a:sym typeface="Wingdings" pitchFamily="-84" charset="2"/>
              </a:rPr>
              <a:t>or different clients have 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sym typeface="Wingdings" pitchFamily="-84" charset="2"/>
              </a:rPr>
              <a:t>different estimate </a:t>
            </a:r>
            <a:r>
              <a:rPr lang="en-US" sz="2800" dirty="0" smtClean="0">
                <a:sym typeface="Wingdings" pitchFamily="-84" charset="2"/>
              </a:rPr>
              <a:t>of k?</a:t>
            </a:r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BCE68-7F05-C54E-A197-EAFC3EA707C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hashing</a:t>
            </a:r>
          </a:p>
        </p:txBody>
      </p:sp>
    </p:spTree>
    <p:extLst>
      <p:ext uri="{BB962C8B-B14F-4D97-AF65-F5344CB8AC3E}">
        <p14:creationId xmlns:p14="http://schemas.microsoft.com/office/powerpoint/2010/main" val="43208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>
            <a:off x="2278577" y="5415280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2278577" y="4839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2278577" y="4204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2278577" y="3569547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2278577" y="2965531"/>
            <a:ext cx="5340726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747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Problem for modulo hashing:</a:t>
            </a:r>
            <a:br>
              <a:rPr lang="en-US" sz="3600" dirty="0" smtClean="0"/>
            </a:br>
            <a:r>
              <a:rPr lang="en-US" sz="3600" dirty="0" smtClean="0"/>
              <a:t>Changing number of servers</a:t>
            </a:r>
            <a:endParaRPr lang="en-US" sz="3600" dirty="0"/>
          </a:p>
        </p:txBody>
      </p:sp>
      <p:sp>
        <p:nvSpPr>
          <p:cNvPr id="41989" name="Line 16"/>
          <p:cNvSpPr>
            <a:spLocks noChangeShapeType="1"/>
          </p:cNvSpPr>
          <p:nvPr/>
        </p:nvSpPr>
        <p:spPr bwMode="auto">
          <a:xfrm>
            <a:off x="2278577" y="5622945"/>
            <a:ext cx="5638800" cy="0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w="med" len="med"/>
            <a:tailEnd type="arrow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2" name="Text Box 19"/>
          <p:cNvSpPr txBox="1">
            <a:spLocks noChangeArrowheads="1"/>
          </p:cNvSpPr>
          <p:nvPr/>
        </p:nvSpPr>
        <p:spPr bwMode="auto">
          <a:xfrm>
            <a:off x="614248" y="2547789"/>
            <a:ext cx="11448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latin typeface="Arial" charset="0"/>
              </a:rPr>
              <a:t>Server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41993" name="Text Box 20"/>
          <p:cNvSpPr txBox="1">
            <a:spLocks noChangeArrowheads="1"/>
          </p:cNvSpPr>
          <p:nvPr/>
        </p:nvSpPr>
        <p:spPr bwMode="auto">
          <a:xfrm>
            <a:off x="4847010" y="6068922"/>
            <a:ext cx="3244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b="1" dirty="0" smtClean="0">
                <a:latin typeface="Arial" charset="0"/>
              </a:rPr>
              <a:t>Object serial number</a:t>
            </a:r>
            <a:endParaRPr lang="en-US" sz="2400" b="1" dirty="0">
              <a:latin typeface="Arial" charset="0"/>
            </a:endParaRPr>
          </a:p>
        </p:txBody>
      </p:sp>
      <p:sp>
        <p:nvSpPr>
          <p:cNvPr id="41995" name="Text Box 22"/>
          <p:cNvSpPr txBox="1">
            <a:spLocks noChangeArrowheads="1"/>
          </p:cNvSpPr>
          <p:nvPr/>
        </p:nvSpPr>
        <p:spPr bwMode="auto">
          <a:xfrm>
            <a:off x="1936349" y="1535646"/>
            <a:ext cx="298671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Arial" charset="0"/>
              </a:rPr>
              <a:t>h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x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)</a:t>
            </a:r>
            <a:r>
              <a:rPr lang="en-US" sz="2400" i="1" dirty="0" smtClean="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Arial" charset="0"/>
              </a:rPr>
              <a:t>=</a:t>
            </a:r>
            <a:r>
              <a:rPr lang="en-US" sz="2400" i="1" dirty="0" smtClean="0">
                <a:solidFill>
                  <a:schemeClr val="tx2"/>
                </a:solidFill>
                <a:latin typeface="Arial" charset="0"/>
              </a:rPr>
              <a:t> x </a:t>
            </a:r>
            <a:r>
              <a:rPr lang="en-US" sz="2400" dirty="0">
                <a:solidFill>
                  <a:schemeClr val="tx2"/>
                </a:solidFill>
                <a:latin typeface="Arial" charset="0"/>
              </a:rPr>
              <a:t>+ 1</a:t>
            </a:r>
            <a:r>
              <a:rPr lang="en-US" sz="2400" dirty="0" smtClean="0">
                <a:solidFill>
                  <a:schemeClr val="tx2"/>
                </a:solidFill>
                <a:latin typeface="Arial" charset="0"/>
              </a:rPr>
              <a:t> (mod 4)</a:t>
            </a:r>
            <a:endParaRPr lang="en-US" sz="2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41996" name="Oval 23"/>
          <p:cNvSpPr>
            <a:spLocks noChangeArrowheads="1"/>
          </p:cNvSpPr>
          <p:nvPr/>
        </p:nvSpPr>
        <p:spPr bwMode="auto">
          <a:xfrm>
            <a:off x="2596473" y="412993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7" name="Oval 24"/>
          <p:cNvSpPr>
            <a:spLocks noChangeArrowheads="1"/>
          </p:cNvSpPr>
          <p:nvPr/>
        </p:nvSpPr>
        <p:spPr bwMode="auto">
          <a:xfrm>
            <a:off x="3090424" y="53390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41998" name="Oval 25"/>
          <p:cNvSpPr>
            <a:spLocks noChangeArrowheads="1"/>
          </p:cNvSpPr>
          <p:nvPr/>
        </p:nvSpPr>
        <p:spPr bwMode="auto">
          <a:xfrm>
            <a:off x="3593298" y="349493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3894" y="565372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7</a:t>
            </a:r>
            <a:endParaRPr lang="en-US" sz="2200" dirty="0">
              <a:latin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18925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10</a:t>
            </a:r>
            <a:endParaRPr lang="en-US" sz="2200" dirty="0">
              <a:latin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31205" y="5653723"/>
            <a:ext cx="4833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11</a:t>
            </a:r>
            <a:endParaRPr lang="en-US" sz="2200" dirty="0">
              <a:latin typeface="Arial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6199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27</a:t>
            </a:r>
            <a:endParaRPr lang="en-US" sz="2200" dirty="0">
              <a:latin typeface="Arial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18845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29</a:t>
            </a:r>
            <a:endParaRPr lang="en-US" sz="2200" dirty="0">
              <a:latin typeface="Arial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9153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36</a:t>
            </a:r>
            <a:endParaRPr lang="en-US" sz="2200" dirty="0"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58716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38</a:t>
            </a:r>
            <a:endParaRPr lang="en-US" sz="2200" dirty="0">
              <a:latin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134549" y="5653723"/>
            <a:ext cx="4988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40</a:t>
            </a:r>
            <a:endParaRPr lang="en-US" sz="2200" dirty="0">
              <a:latin typeface="Arial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41314" y="2730975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4</a:t>
            </a:r>
            <a:endParaRPr lang="en-US" sz="2200" dirty="0">
              <a:latin typeface="Arial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41314" y="3340575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3</a:t>
            </a:r>
            <a:endParaRPr lang="en-US" sz="2200" dirty="0">
              <a:latin typeface="Arial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41314" y="396333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2</a:t>
            </a:r>
            <a:endParaRPr lang="en-US" sz="2200" dirty="0">
              <a:latin typeface="Arial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841314" y="4591297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1</a:t>
            </a:r>
            <a:endParaRPr lang="en-US" sz="2200" dirty="0">
              <a:latin typeface="Arial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41314" y="5192058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0</a:t>
            </a:r>
            <a:endParaRPr lang="en-US" sz="2200" dirty="0">
              <a:latin typeface="Arial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513222" y="5653723"/>
            <a:ext cx="3417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Arial" charset="0"/>
              </a:rPr>
              <a:t>5</a:t>
            </a:r>
            <a:endParaRPr lang="en-US" sz="2200" dirty="0">
              <a:latin typeface="Arial" charset="0"/>
            </a:endParaRPr>
          </a:p>
        </p:txBody>
      </p:sp>
      <p:sp>
        <p:nvSpPr>
          <p:cNvPr id="41988" name="Line 15"/>
          <p:cNvSpPr>
            <a:spLocks noChangeShapeType="1"/>
          </p:cNvSpPr>
          <p:nvPr/>
        </p:nvSpPr>
        <p:spPr bwMode="auto">
          <a:xfrm>
            <a:off x="2278577" y="2547789"/>
            <a:ext cx="0" cy="3075156"/>
          </a:xfrm>
          <a:prstGeom prst="line">
            <a:avLst/>
          </a:prstGeom>
          <a:noFill/>
          <a:ln w="44450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4" name="Oval 25"/>
          <p:cNvSpPr>
            <a:spLocks noChangeArrowheads="1"/>
          </p:cNvSpPr>
          <p:nvPr/>
        </p:nvSpPr>
        <p:spPr bwMode="auto">
          <a:xfrm>
            <a:off x="4190999" y="533908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5" name="Oval 25"/>
          <p:cNvSpPr>
            <a:spLocks noChangeArrowheads="1"/>
          </p:cNvSpPr>
          <p:nvPr/>
        </p:nvSpPr>
        <p:spPr bwMode="auto">
          <a:xfrm>
            <a:off x="4805083" y="5340668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6" name="Oval 25"/>
          <p:cNvSpPr>
            <a:spLocks noChangeArrowheads="1"/>
          </p:cNvSpPr>
          <p:nvPr/>
        </p:nvSpPr>
        <p:spPr bwMode="auto">
          <a:xfrm>
            <a:off x="5516979" y="412993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7" name="Oval 25"/>
          <p:cNvSpPr>
            <a:spLocks noChangeArrowheads="1"/>
          </p:cNvSpPr>
          <p:nvPr/>
        </p:nvSpPr>
        <p:spPr bwMode="auto">
          <a:xfrm>
            <a:off x="6088780" y="4763347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8" name="Oval 25"/>
          <p:cNvSpPr>
            <a:spLocks noChangeArrowheads="1"/>
          </p:cNvSpPr>
          <p:nvPr/>
        </p:nvSpPr>
        <p:spPr bwMode="auto">
          <a:xfrm>
            <a:off x="6764867" y="3494935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sp>
        <p:nvSpPr>
          <p:cNvPr id="59" name="Oval 25"/>
          <p:cNvSpPr>
            <a:spLocks noChangeArrowheads="1"/>
          </p:cNvSpPr>
          <p:nvPr/>
        </p:nvSpPr>
        <p:spPr bwMode="auto">
          <a:xfrm>
            <a:off x="7293017" y="472865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dirty="0">
              <a:latin typeface="Arial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1936349" y="1949892"/>
            <a:ext cx="5737468" cy="3543176"/>
            <a:chOff x="1936349" y="1817812"/>
            <a:chExt cx="5737468" cy="3543176"/>
          </a:xfrm>
        </p:grpSpPr>
        <p:sp>
          <p:nvSpPr>
            <p:cNvPr id="42006" name="Text Box 3"/>
            <p:cNvSpPr txBox="1">
              <a:spLocks noChangeArrowheads="1"/>
            </p:cNvSpPr>
            <p:nvPr/>
          </p:nvSpPr>
          <p:spPr bwMode="auto">
            <a:xfrm>
              <a:off x="1936349" y="1817812"/>
              <a:ext cx="573746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400" dirty="0" smtClean="0">
                  <a:solidFill>
                    <a:srgbClr val="800000"/>
                  </a:solidFill>
                  <a:latin typeface="Arial" charset="0"/>
                </a:rPr>
                <a:t>Add one machine: h(</a:t>
              </a:r>
              <a:r>
                <a:rPr lang="en-US" sz="2400" i="1" dirty="0">
                  <a:solidFill>
                    <a:srgbClr val="800000"/>
                  </a:solidFill>
                  <a:latin typeface="Arial" charset="0"/>
                </a:rPr>
                <a:t>x</a:t>
              </a:r>
              <a:r>
                <a:rPr lang="en-US" sz="2400" dirty="0" smtClean="0">
                  <a:solidFill>
                    <a:srgbClr val="800000"/>
                  </a:solidFill>
                  <a:latin typeface="Arial" charset="0"/>
                </a:rPr>
                <a:t>)</a:t>
              </a:r>
              <a:r>
                <a:rPr lang="en-US" sz="2400" i="1" dirty="0" smtClean="0">
                  <a:solidFill>
                    <a:srgbClr val="800000"/>
                  </a:solidFill>
                  <a:latin typeface="Arial" charset="0"/>
                </a:rPr>
                <a:t> </a:t>
              </a:r>
              <a:r>
                <a:rPr lang="en-US" sz="2400" i="1" dirty="0">
                  <a:solidFill>
                    <a:srgbClr val="800000"/>
                  </a:solidFill>
                  <a:latin typeface="Arial" charset="0"/>
                </a:rPr>
                <a:t>=</a:t>
              </a:r>
              <a:r>
                <a:rPr lang="en-US" sz="2400" i="1" dirty="0" smtClean="0">
                  <a:solidFill>
                    <a:srgbClr val="800000"/>
                  </a:solidFill>
                  <a:latin typeface="Arial" charset="0"/>
                </a:rPr>
                <a:t> x </a:t>
              </a:r>
              <a:r>
                <a:rPr lang="en-US" sz="2400" dirty="0">
                  <a:solidFill>
                    <a:srgbClr val="800000"/>
                  </a:solidFill>
                  <a:latin typeface="Arial" charset="0"/>
                </a:rPr>
                <a:t>+ 1</a:t>
              </a:r>
              <a:r>
                <a:rPr lang="en-US" sz="2400" i="1" dirty="0" smtClean="0">
                  <a:solidFill>
                    <a:srgbClr val="800000"/>
                  </a:solidFill>
                  <a:latin typeface="Arial" charset="0"/>
                </a:rPr>
                <a:t> </a:t>
              </a:r>
              <a:r>
                <a:rPr lang="en-US" sz="2400" dirty="0" smtClean="0">
                  <a:solidFill>
                    <a:srgbClr val="800000"/>
                  </a:solidFill>
                  <a:latin typeface="Arial" charset="0"/>
                </a:rPr>
                <a:t>(mod 5)</a:t>
              </a:r>
              <a:endParaRPr lang="en-US" sz="2400" dirty="0">
                <a:solidFill>
                  <a:srgbClr val="800000"/>
                </a:solidFill>
                <a:latin typeface="Arial" charset="0"/>
              </a:endParaRPr>
            </a:p>
          </p:txBody>
        </p:sp>
        <p:sp>
          <p:nvSpPr>
            <p:cNvPr id="42011" name="Rectangle 8"/>
            <p:cNvSpPr>
              <a:spLocks noChangeArrowheads="1"/>
            </p:cNvSpPr>
            <p:nvPr/>
          </p:nvSpPr>
          <p:spPr bwMode="auto">
            <a:xfrm>
              <a:off x="2596473" y="4631267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0" name="Rectangle 8"/>
            <p:cNvSpPr>
              <a:spLocks noChangeArrowheads="1"/>
            </p:cNvSpPr>
            <p:nvPr/>
          </p:nvSpPr>
          <p:spPr bwMode="auto">
            <a:xfrm>
              <a:off x="3090424" y="3362855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1" name="Rectangle 8"/>
            <p:cNvSpPr>
              <a:spLocks noChangeArrowheads="1"/>
            </p:cNvSpPr>
            <p:nvPr/>
          </p:nvSpPr>
          <p:spPr bwMode="auto">
            <a:xfrm>
              <a:off x="3593298" y="4632855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4190999" y="3996267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>
              <a:off x="4805083" y="3362855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5516979" y="5208588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>
              <a:off x="6088780" y="3996267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6" name="Rectangle 8"/>
            <p:cNvSpPr>
              <a:spLocks noChangeArrowheads="1"/>
            </p:cNvSpPr>
            <p:nvPr/>
          </p:nvSpPr>
          <p:spPr bwMode="auto">
            <a:xfrm>
              <a:off x="6764867" y="2757251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sp>
          <p:nvSpPr>
            <p:cNvPr id="67" name="Rectangle 8"/>
            <p:cNvSpPr>
              <a:spLocks noChangeArrowheads="1"/>
            </p:cNvSpPr>
            <p:nvPr/>
          </p:nvSpPr>
          <p:spPr bwMode="auto">
            <a:xfrm>
              <a:off x="7369217" y="4671182"/>
              <a:ext cx="152400" cy="1524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dirty="0">
                <a:latin typeface="Arial" charset="0"/>
              </a:endParaRPr>
            </a:p>
          </p:txBody>
        </p:sp>
        <p:cxnSp>
          <p:nvCxnSpPr>
            <p:cNvPr id="69" name="Straight Arrow Connector 68"/>
            <p:cNvCxnSpPr>
              <a:stCxn id="41996" idx="4"/>
              <a:endCxn id="42011" idx="0"/>
            </p:cNvCxnSpPr>
            <p:nvPr/>
          </p:nvCxnSpPr>
          <p:spPr>
            <a:xfrm>
              <a:off x="2672673" y="4282335"/>
              <a:ext cx="0" cy="34893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41997" idx="0"/>
              <a:endCxn id="60" idx="2"/>
            </p:cNvCxnSpPr>
            <p:nvPr/>
          </p:nvCxnSpPr>
          <p:spPr>
            <a:xfrm flipV="1">
              <a:off x="3166624" y="3515255"/>
              <a:ext cx="0" cy="182382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41998" idx="4"/>
              <a:endCxn id="61" idx="0"/>
            </p:cNvCxnSpPr>
            <p:nvPr/>
          </p:nvCxnSpPr>
          <p:spPr>
            <a:xfrm>
              <a:off x="3669498" y="3647335"/>
              <a:ext cx="0" cy="98552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>
              <a:stCxn id="54" idx="0"/>
              <a:endCxn id="62" idx="2"/>
            </p:cNvCxnSpPr>
            <p:nvPr/>
          </p:nvCxnSpPr>
          <p:spPr>
            <a:xfrm flipV="1">
              <a:off x="4267199" y="4148667"/>
              <a:ext cx="0" cy="1190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55" idx="0"/>
              <a:endCxn id="63" idx="2"/>
            </p:cNvCxnSpPr>
            <p:nvPr/>
          </p:nvCxnSpPr>
          <p:spPr>
            <a:xfrm flipV="1">
              <a:off x="4881283" y="3515255"/>
              <a:ext cx="0" cy="18254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56" idx="4"/>
              <a:endCxn id="64" idx="0"/>
            </p:cNvCxnSpPr>
            <p:nvPr/>
          </p:nvCxnSpPr>
          <p:spPr>
            <a:xfrm>
              <a:off x="5593179" y="4282335"/>
              <a:ext cx="0" cy="92625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57" idx="0"/>
              <a:endCxn id="65" idx="2"/>
            </p:cNvCxnSpPr>
            <p:nvPr/>
          </p:nvCxnSpPr>
          <p:spPr>
            <a:xfrm flipV="1">
              <a:off x="6164980" y="4148667"/>
              <a:ext cx="0" cy="6146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58" idx="0"/>
              <a:endCxn id="66" idx="2"/>
            </p:cNvCxnSpPr>
            <p:nvPr/>
          </p:nvCxnSpPr>
          <p:spPr>
            <a:xfrm flipV="1">
              <a:off x="6841067" y="2909651"/>
              <a:ext cx="0" cy="58528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327660" y="3592533"/>
            <a:ext cx="8412480" cy="107721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All</a:t>
            </a:r>
            <a:r>
              <a:rPr lang="en-US" sz="3200" b="0" dirty="0"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 entries get </a:t>
            </a:r>
            <a:r>
              <a:rPr lang="en-US" sz="32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remapped</a:t>
            </a:r>
            <a:r>
              <a:rPr lang="en-US" sz="3200" b="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 </a:t>
            </a:r>
            <a:r>
              <a:rPr lang="en-US" sz="3200" b="0" dirty="0"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to new nodes</a:t>
            </a:r>
            <a:r>
              <a:rPr lang="en-US" sz="3200" b="0" dirty="0" smtClean="0">
                <a:latin typeface="Arial" charset="0"/>
                <a:ea typeface="Arial" charset="0"/>
                <a:cs typeface="Arial" charset="0"/>
                <a:sym typeface="Wingdings" pitchFamily="-84" charset="2"/>
              </a:rPr>
              <a:t>!</a:t>
            </a:r>
          </a:p>
          <a:p>
            <a:r>
              <a:rPr lang="en-US" sz="32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 Need to </a:t>
            </a:r>
            <a:r>
              <a:rPr lang="en-US" sz="320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/>
              </a:rPr>
              <a:t>move</a:t>
            </a:r>
            <a:r>
              <a:rPr lang="en-US" sz="3200" b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  <a:sym typeface="Wingdings"/>
              </a:rPr>
              <a:t> </a:t>
            </a:r>
            <a:r>
              <a:rPr lang="en-US" sz="3200" b="0" dirty="0" smtClean="0">
                <a:latin typeface="Arial" charset="0"/>
                <a:ea typeface="Arial" charset="0"/>
                <a:cs typeface="Arial" charset="0"/>
                <a:sym typeface="Wingdings"/>
              </a:rPr>
              <a:t>objects </a:t>
            </a:r>
            <a:r>
              <a:rPr lang="en-US" sz="3200" dirty="0" smtClean="0">
                <a:latin typeface="Arial" charset="0"/>
                <a:ea typeface="Arial" charset="0"/>
                <a:cs typeface="Arial" charset="0"/>
                <a:sym typeface="Wingdings"/>
              </a:rPr>
              <a:t>over the network</a:t>
            </a:r>
            <a:endParaRPr lang="en-US" sz="3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34AC4-E5A6-0446-ADDB-6CB25A5DDD1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4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Consistent hashing</a:t>
            </a:r>
            <a:endParaRPr lang="en-US" altLang="en-US"/>
          </a:p>
        </p:txBody>
      </p:sp>
      <p:sp>
        <p:nvSpPr>
          <p:cNvPr id="24579" name="Oval 6"/>
          <p:cNvSpPr>
            <a:spLocks noChangeArrowheads="1"/>
          </p:cNvSpPr>
          <p:nvPr/>
        </p:nvSpPr>
        <p:spPr bwMode="auto">
          <a:xfrm>
            <a:off x="6781800" y="2011362"/>
            <a:ext cx="1905000" cy="1828800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24580" name="Oval 7"/>
          <p:cNvSpPr>
            <a:spLocks noChangeArrowheads="1"/>
          </p:cNvSpPr>
          <p:nvPr/>
        </p:nvSpPr>
        <p:spPr bwMode="auto">
          <a:xfrm>
            <a:off x="7700962" y="38020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1" name="Oval 8"/>
          <p:cNvSpPr>
            <a:spLocks noChangeArrowheads="1"/>
          </p:cNvSpPr>
          <p:nvPr/>
        </p:nvSpPr>
        <p:spPr bwMode="auto">
          <a:xfrm>
            <a:off x="7700962" y="19637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2" name="Oval 9"/>
          <p:cNvSpPr>
            <a:spLocks noChangeArrowheads="1"/>
          </p:cNvSpPr>
          <p:nvPr/>
        </p:nvSpPr>
        <p:spPr bwMode="auto">
          <a:xfrm>
            <a:off x="6743700" y="28495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3" name="Oval 10"/>
          <p:cNvSpPr>
            <a:spLocks noChangeAspect="1" noChangeArrowheads="1"/>
          </p:cNvSpPr>
          <p:nvPr/>
        </p:nvSpPr>
        <p:spPr bwMode="auto">
          <a:xfrm>
            <a:off x="8639175" y="2849562"/>
            <a:ext cx="101600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584" name="Oval 11"/>
          <p:cNvSpPr>
            <a:spLocks noChangeArrowheads="1"/>
          </p:cNvSpPr>
          <p:nvPr/>
        </p:nvSpPr>
        <p:spPr bwMode="auto">
          <a:xfrm>
            <a:off x="6997700" y="350043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5" name="Oval 12"/>
          <p:cNvSpPr>
            <a:spLocks noChangeArrowheads="1"/>
          </p:cNvSpPr>
          <p:nvPr/>
        </p:nvSpPr>
        <p:spPr bwMode="auto">
          <a:xfrm>
            <a:off x="8443912" y="34591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6" name="Oval 13"/>
          <p:cNvSpPr>
            <a:spLocks noChangeArrowheads="1"/>
          </p:cNvSpPr>
          <p:nvPr/>
        </p:nvSpPr>
        <p:spPr bwMode="auto">
          <a:xfrm>
            <a:off x="7024687" y="22399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7" name="Oval 14"/>
          <p:cNvSpPr>
            <a:spLocks noChangeArrowheads="1"/>
          </p:cNvSpPr>
          <p:nvPr/>
        </p:nvSpPr>
        <p:spPr bwMode="auto">
          <a:xfrm>
            <a:off x="8440737" y="23177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8" name="Oval 15"/>
          <p:cNvSpPr>
            <a:spLocks noChangeArrowheads="1"/>
          </p:cNvSpPr>
          <p:nvPr/>
        </p:nvSpPr>
        <p:spPr bwMode="auto">
          <a:xfrm>
            <a:off x="7272337" y="3702050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89" name="Oval 16"/>
          <p:cNvSpPr>
            <a:spLocks noChangeAspect="1" noChangeArrowheads="1"/>
          </p:cNvSpPr>
          <p:nvPr/>
        </p:nvSpPr>
        <p:spPr bwMode="auto">
          <a:xfrm>
            <a:off x="8170862" y="3673475"/>
            <a:ext cx="101600" cy="104775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590" name="Oval 17"/>
          <p:cNvSpPr>
            <a:spLocks noChangeAspect="1" noChangeArrowheads="1"/>
          </p:cNvSpPr>
          <p:nvPr/>
        </p:nvSpPr>
        <p:spPr bwMode="auto">
          <a:xfrm>
            <a:off x="6794499" y="3236911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24591" name="Oval 18"/>
          <p:cNvSpPr>
            <a:spLocks noChangeArrowheads="1"/>
          </p:cNvSpPr>
          <p:nvPr/>
        </p:nvSpPr>
        <p:spPr bwMode="auto">
          <a:xfrm>
            <a:off x="6835775" y="2478087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92" name="Oval 19"/>
          <p:cNvSpPr>
            <a:spLocks noChangeArrowheads="1"/>
          </p:cNvSpPr>
          <p:nvPr/>
        </p:nvSpPr>
        <p:spPr bwMode="auto">
          <a:xfrm>
            <a:off x="7272337" y="207327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93" name="Oval 20"/>
          <p:cNvSpPr>
            <a:spLocks noChangeArrowheads="1"/>
          </p:cNvSpPr>
          <p:nvPr/>
        </p:nvSpPr>
        <p:spPr bwMode="auto">
          <a:xfrm>
            <a:off x="8610600" y="3154362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94" name="Oval 21"/>
          <p:cNvSpPr>
            <a:spLocks noChangeArrowheads="1"/>
          </p:cNvSpPr>
          <p:nvPr/>
        </p:nvSpPr>
        <p:spPr bwMode="auto">
          <a:xfrm>
            <a:off x="8596312" y="2587625"/>
            <a:ext cx="76200" cy="76200"/>
          </a:xfrm>
          <a:prstGeom prst="ellipse">
            <a:avLst/>
          </a:prstGeom>
          <a:solidFill>
            <a:srgbClr val="3333FF"/>
          </a:solidFill>
          <a:ln w="9525">
            <a:solidFill>
              <a:srgbClr val="3333FF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CC0000"/>
              </a:solidFill>
            </a:endParaRPr>
          </a:p>
        </p:txBody>
      </p:sp>
      <p:sp>
        <p:nvSpPr>
          <p:cNvPr id="24596" name="Text Box 23"/>
          <p:cNvSpPr txBox="1">
            <a:spLocks noChangeArrowheads="1"/>
          </p:cNvSpPr>
          <p:nvPr/>
        </p:nvSpPr>
        <p:spPr bwMode="auto">
          <a:xfrm>
            <a:off x="7662862" y="1658937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0</a:t>
            </a:r>
          </a:p>
        </p:txBody>
      </p:sp>
      <p:sp>
        <p:nvSpPr>
          <p:cNvPr id="24597" name="Text Box 24"/>
          <p:cNvSpPr txBox="1">
            <a:spLocks noChangeArrowheads="1"/>
          </p:cNvSpPr>
          <p:nvPr/>
        </p:nvSpPr>
        <p:spPr bwMode="auto">
          <a:xfrm>
            <a:off x="8763000" y="2727325"/>
            <a:ext cx="1524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4</a:t>
            </a:r>
          </a:p>
        </p:txBody>
      </p:sp>
      <p:sp>
        <p:nvSpPr>
          <p:cNvPr id="24598" name="Text Box 25"/>
          <p:cNvSpPr txBox="1">
            <a:spLocks noChangeArrowheads="1"/>
          </p:cNvSpPr>
          <p:nvPr/>
        </p:nvSpPr>
        <p:spPr bwMode="auto">
          <a:xfrm>
            <a:off x="7662862" y="3840162"/>
            <a:ext cx="1524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8</a:t>
            </a:r>
          </a:p>
        </p:txBody>
      </p:sp>
      <p:sp>
        <p:nvSpPr>
          <p:cNvPr id="24599" name="Text Box 26"/>
          <p:cNvSpPr txBox="1">
            <a:spLocks noChangeArrowheads="1"/>
          </p:cNvSpPr>
          <p:nvPr/>
        </p:nvSpPr>
        <p:spPr bwMode="auto">
          <a:xfrm>
            <a:off x="6357937" y="2725737"/>
            <a:ext cx="4238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12</a:t>
            </a:r>
          </a:p>
        </p:txBody>
      </p:sp>
      <p:sp>
        <p:nvSpPr>
          <p:cNvPr id="98330" name="Text Box 27"/>
          <p:cNvSpPr txBox="1">
            <a:spLocks noChangeArrowheads="1"/>
          </p:cNvSpPr>
          <p:nvPr/>
        </p:nvSpPr>
        <p:spPr bwMode="auto">
          <a:xfrm>
            <a:off x="7272337" y="2506165"/>
            <a:ext cx="91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smtClean="0">
                <a:solidFill>
                  <a:srgbClr val="CC0000"/>
                </a:solidFill>
              </a:rPr>
              <a:t>Token</a:t>
            </a: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98331" name="Line 28"/>
          <p:cNvSpPr>
            <a:spLocks noChangeShapeType="1"/>
          </p:cNvSpPr>
          <p:nvPr/>
        </p:nvSpPr>
        <p:spPr bwMode="auto">
          <a:xfrm flipH="1">
            <a:off x="6911974" y="2708275"/>
            <a:ext cx="436561" cy="53557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101600" tIns="50800" rIns="101600" bIns="50800"/>
          <a:lstStyle/>
          <a:p>
            <a:endParaRPr lang="en-US"/>
          </a:p>
        </p:txBody>
      </p:sp>
      <p:sp>
        <p:nvSpPr>
          <p:cNvPr id="24602" name="Text Box 29"/>
          <p:cNvSpPr txBox="1">
            <a:spLocks noChangeArrowheads="1"/>
          </p:cNvSpPr>
          <p:nvPr/>
        </p:nvSpPr>
        <p:spPr bwMode="auto">
          <a:xfrm>
            <a:off x="6629400" y="2039937"/>
            <a:ext cx="381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1800"/>
              <a:t>14</a:t>
            </a:r>
          </a:p>
        </p:txBody>
      </p:sp>
      <p:sp>
        <p:nvSpPr>
          <p:cNvPr id="24603" name="Rectangle 3"/>
          <p:cNvSpPr txBox="1">
            <a:spLocks noChangeArrowheads="1"/>
          </p:cNvSpPr>
          <p:nvPr/>
        </p:nvSpPr>
        <p:spPr bwMode="auto">
          <a:xfrm>
            <a:off x="152400" y="1435100"/>
            <a:ext cx="6310312" cy="267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200150" indent="-285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altLang="en-US" sz="2800" b="0" spc="-100" dirty="0" smtClean="0">
                <a:ea typeface="Arial" charset="0"/>
                <a:cs typeface="Arial" charset="0"/>
              </a:rPr>
              <a:t>Assign </a:t>
            </a:r>
            <a:r>
              <a:rPr lang="en-US" altLang="en-US" sz="2800" b="0" i="1" spc="-100" dirty="0">
                <a:ea typeface="Arial" charset="0"/>
                <a:cs typeface="Arial" charset="0"/>
              </a:rPr>
              <a:t>n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 </a:t>
            </a:r>
            <a:r>
              <a:rPr lang="en-US" altLang="en-US" sz="2800" i="1" spc="-100" dirty="0" smtClean="0">
                <a:solidFill>
                  <a:srgbClr val="C00000"/>
                </a:solidFill>
                <a:ea typeface="Arial" charset="0"/>
                <a:cs typeface="Arial" charset="0"/>
              </a:rPr>
              <a:t>tokens</a:t>
            </a:r>
            <a:r>
              <a:rPr lang="en-US" altLang="en-US" sz="2800" b="0" spc="-100" dirty="0" smtClean="0">
                <a:solidFill>
                  <a:srgbClr val="C00000"/>
                </a:solidFill>
                <a:ea typeface="Arial" charset="0"/>
                <a:cs typeface="Arial" charset="0"/>
              </a:rPr>
              <a:t> 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to 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random points on mod 2</a:t>
            </a:r>
            <a:r>
              <a:rPr lang="en-US" altLang="en-US" sz="2800" b="0" i="1" spc="-100" baseline="30000" dirty="0">
                <a:ea typeface="Arial" charset="0"/>
                <a:cs typeface="Arial" charset="0"/>
              </a:rPr>
              <a:t>k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 circle; hash key size = </a:t>
            </a:r>
            <a:r>
              <a:rPr lang="en-US" altLang="en-US" sz="2800" b="0" i="1" spc="-100" dirty="0" smtClean="0">
                <a:ea typeface="Arial" charset="0"/>
                <a:cs typeface="Arial" charset="0"/>
              </a:rPr>
              <a:t>k</a:t>
            </a:r>
            <a:endParaRPr lang="en-US" altLang="en-US" sz="2800" b="0" spc="-100" dirty="0" smtClean="0">
              <a:ea typeface="Arial" charset="0"/>
              <a:cs typeface="Arial" charset="0"/>
            </a:endParaRP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altLang="en-US" sz="2800" b="0" spc="-100" dirty="0" smtClean="0">
                <a:ea typeface="Arial" charset="0"/>
                <a:cs typeface="Arial" charset="0"/>
              </a:rPr>
              <a:t>Hash object 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to random 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circle position</a:t>
            </a: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altLang="en-US" sz="2800" b="0" spc="-150" dirty="0" smtClean="0">
                <a:ea typeface="Arial" charset="0"/>
                <a:cs typeface="Arial" charset="0"/>
              </a:rPr>
              <a:t>Put object in </a:t>
            </a:r>
            <a:r>
              <a:rPr lang="en-US" altLang="en-US" sz="2800" spc="-150" dirty="0" smtClean="0">
                <a:ea typeface="Arial" charset="0"/>
                <a:cs typeface="Arial" charset="0"/>
              </a:rPr>
              <a:t>closest </a:t>
            </a:r>
            <a:r>
              <a:rPr lang="en-US" altLang="en-US" sz="2800" spc="-150" dirty="0">
                <a:ea typeface="Arial" charset="0"/>
                <a:cs typeface="Arial" charset="0"/>
              </a:rPr>
              <a:t>clockwise </a:t>
            </a:r>
            <a:r>
              <a:rPr lang="en-US" altLang="en-US" sz="2800" spc="-150" dirty="0">
                <a:solidFill>
                  <a:schemeClr val="accent6">
                    <a:lumMod val="75000"/>
                  </a:schemeClr>
                </a:solidFill>
                <a:ea typeface="Arial" charset="0"/>
                <a:cs typeface="Arial" charset="0"/>
              </a:rPr>
              <a:t>bucket</a:t>
            </a:r>
          </a:p>
          <a:p>
            <a:pPr lvl="1" algn="l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Char char="–"/>
            </a:pPr>
            <a:r>
              <a:rPr lang="en-US" altLang="en-US" sz="2800" i="1" spc="-100" dirty="0">
                <a:ea typeface="Arial" charset="0"/>
                <a:cs typeface="Arial" charset="0"/>
              </a:rPr>
              <a:t>successor</a:t>
            </a:r>
            <a:r>
              <a:rPr lang="en-US" altLang="en-US" sz="2800" b="0" i="1" spc="-100" dirty="0">
                <a:ea typeface="Arial" charset="0"/>
                <a:cs typeface="Arial" charset="0"/>
              </a:rPr>
              <a:t> 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(key) </a:t>
            </a:r>
            <a:r>
              <a:rPr lang="en-US" altLang="en-US" sz="2800" b="0" spc="-100" dirty="0">
                <a:ea typeface="Arial" charset="0"/>
                <a:cs typeface="Arial" charset="0"/>
                <a:sym typeface="Wingdings" charset="2"/>
              </a:rPr>
              <a:t> bucket</a:t>
            </a:r>
            <a:endParaRPr lang="en-US" altLang="en-US" sz="2800" b="0" spc="-100" dirty="0">
              <a:ea typeface="Arial" charset="0"/>
              <a:cs typeface="Arial" charset="0"/>
            </a:endParaRPr>
          </a:p>
          <a:p>
            <a:pPr algn="l" eaLnBrk="1" hangingPunct="1">
              <a:spcBef>
                <a:spcPts val="0"/>
              </a:spcBef>
              <a:spcAft>
                <a:spcPts val="0"/>
              </a:spcAft>
            </a:pPr>
            <a:endParaRPr lang="en-US" altLang="en-US" sz="2800" b="0" spc="-100" dirty="0">
              <a:solidFill>
                <a:srgbClr val="800000"/>
              </a:solidFill>
              <a:ea typeface="Arial" charset="0"/>
              <a:cs typeface="Arial" charset="0"/>
            </a:endParaRPr>
          </a:p>
        </p:txBody>
      </p:sp>
      <p:sp>
        <p:nvSpPr>
          <p:cNvPr id="34" name="Rectangle 3"/>
          <p:cNvSpPr txBox="1">
            <a:spLocks noChangeArrowheads="1"/>
          </p:cNvSpPr>
          <p:nvPr/>
        </p:nvSpPr>
        <p:spPr bwMode="auto">
          <a:xfrm>
            <a:off x="152400" y="4126909"/>
            <a:ext cx="8534400" cy="2169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ts val="0"/>
              </a:spcBef>
              <a:buFont typeface="Arial" charset="0"/>
              <a:buChar char="•"/>
            </a:pPr>
            <a:r>
              <a:rPr lang="en-US" altLang="en-US" sz="2800" spc="-100" dirty="0">
                <a:ea typeface="Arial" charset="0"/>
                <a:cs typeface="Arial" charset="0"/>
              </a:rPr>
              <a:t>Desired </a:t>
            </a:r>
            <a:r>
              <a:rPr lang="en-US" altLang="en-US" sz="2800" spc="-100" dirty="0" smtClean="0">
                <a:ea typeface="Arial" charset="0"/>
                <a:cs typeface="Arial" charset="0"/>
              </a:rPr>
              <a:t>features –</a:t>
            </a:r>
            <a:endParaRPr lang="en-US" altLang="en-US" sz="2800" spc="-100" dirty="0">
              <a:ea typeface="Arial" charset="0"/>
              <a:cs typeface="Arial" charset="0"/>
            </a:endParaRPr>
          </a:p>
          <a:p>
            <a:pPr lvl="1" algn="l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</a:pPr>
            <a:r>
              <a:rPr lang="en-US" altLang="en-US" sz="2800" spc="-100" dirty="0" smtClean="0">
                <a:solidFill>
                  <a:schemeClr val="accent5">
                    <a:lumMod val="50000"/>
                  </a:schemeClr>
                </a:solidFill>
                <a:ea typeface="Arial" charset="0"/>
                <a:cs typeface="Arial" charset="0"/>
              </a:rPr>
              <a:t>Balance: 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 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No bucket has 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“too many” objects</a:t>
            </a:r>
            <a:endParaRPr lang="en-US" altLang="en-US" sz="2800" b="0" spc="-100" dirty="0">
              <a:ea typeface="Arial" charset="0"/>
              <a:cs typeface="Arial" charset="0"/>
            </a:endParaRPr>
          </a:p>
          <a:p>
            <a:pPr lvl="1" algn="l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</a:pPr>
            <a:r>
              <a:rPr lang="en-US" altLang="en-US" sz="2800" spc="-100" dirty="0">
                <a:solidFill>
                  <a:schemeClr val="accent5">
                    <a:lumMod val="50000"/>
                  </a:schemeClr>
                </a:solidFill>
                <a:ea typeface="Arial" charset="0"/>
                <a:cs typeface="Arial" charset="0"/>
              </a:rPr>
              <a:t>Smoothness:</a:t>
            </a:r>
            <a:r>
              <a:rPr lang="en-US" altLang="en-US" sz="2800" b="0" spc="-100" dirty="0">
                <a:ea typeface="Arial" charset="0"/>
                <a:cs typeface="Arial" charset="0"/>
              </a:rPr>
              <a:t>  Addition/removal of 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token </a:t>
            </a:r>
            <a:r>
              <a:rPr lang="en-US" altLang="en-US" sz="2800" spc="-100" dirty="0" smtClean="0">
                <a:solidFill>
                  <a:schemeClr val="accent3">
                    <a:lumMod val="50000"/>
                  </a:schemeClr>
                </a:solidFill>
                <a:ea typeface="Arial" charset="0"/>
                <a:cs typeface="Arial" charset="0"/>
              </a:rPr>
              <a:t>minimizes object movements</a:t>
            </a:r>
            <a:r>
              <a:rPr lang="en-US" altLang="en-US" sz="2800" b="0" spc="-100" dirty="0" smtClean="0">
                <a:ea typeface="Arial" charset="0"/>
                <a:cs typeface="Arial" charset="0"/>
              </a:rPr>
              <a:t> for other buckets</a:t>
            </a:r>
            <a:endParaRPr lang="en-US" altLang="en-US" sz="2800" b="0" spc="-100" dirty="0">
              <a:ea typeface="Arial" charset="0"/>
              <a:cs typeface="Arial" charset="0"/>
            </a:endParaRPr>
          </a:p>
          <a:p>
            <a:pPr lvl="1" algn="l" eaLnBrk="1" hangingPunct="1">
              <a:spcBef>
                <a:spcPts val="0"/>
              </a:spcBef>
              <a:spcAft>
                <a:spcPts val="600"/>
              </a:spcAft>
              <a:buFont typeface="Arial" charset="0"/>
              <a:buChar char="–"/>
            </a:pPr>
            <a:endParaRPr lang="en-US" altLang="en-US" sz="2800" b="0" spc="-100" dirty="0">
              <a:ea typeface="Arial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7" name="Oval 17"/>
          <p:cNvSpPr>
            <a:spLocks noChangeAspect="1" noChangeArrowheads="1"/>
          </p:cNvSpPr>
          <p:nvPr/>
        </p:nvSpPr>
        <p:spPr bwMode="auto">
          <a:xfrm>
            <a:off x="8117681" y="2056606"/>
            <a:ext cx="106362" cy="109538"/>
          </a:xfrm>
          <a:prstGeom prst="ellipse">
            <a:avLst/>
          </a:prstGeom>
          <a:solidFill>
            <a:srgbClr val="CC0000"/>
          </a:solidFill>
          <a:ln w="9525">
            <a:solidFill>
              <a:srgbClr val="CC0000"/>
            </a:solidFill>
            <a:round/>
            <a:headEnd/>
            <a:tailEnd/>
          </a:ln>
        </p:spPr>
        <p:txBody>
          <a:bodyPr wrap="none" lIns="101600" tIns="50800" rIns="101600" bIns="50800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en-US" altLang="en-US" sz="1800">
              <a:solidFill>
                <a:srgbClr val="FF0000"/>
              </a:solidFill>
            </a:endParaRP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7331869" y="3303091"/>
            <a:ext cx="914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 b="1" smtClean="0">
                <a:solidFill>
                  <a:schemeClr val="accent6">
                    <a:lumMod val="75000"/>
                  </a:schemeClr>
                </a:solidFill>
              </a:rPr>
              <a:t>Bucket</a:t>
            </a:r>
            <a:endParaRPr lang="en-US" altLang="en-US" sz="2000" b="1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Arc 1"/>
          <p:cNvSpPr/>
          <p:nvPr/>
        </p:nvSpPr>
        <p:spPr>
          <a:xfrm>
            <a:off x="6896100" y="2085181"/>
            <a:ext cx="1700212" cy="1678782"/>
          </a:xfrm>
          <a:prstGeom prst="arc">
            <a:avLst>
              <a:gd name="adj1" fmla="val 3790699"/>
              <a:gd name="adj2" fmla="val 9345609"/>
            </a:avLst>
          </a:prstGeom>
          <a:ln w="76200">
            <a:solidFill>
              <a:schemeClr val="accent6">
                <a:lumMod val="75000"/>
              </a:schemeClr>
            </a:solidFill>
            <a:prstDash val="soli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8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Each node owns </a:t>
            </a:r>
            <a:r>
              <a:rPr lang="en-US" altLang="en-US" b="1" dirty="0" smtClean="0">
                <a:solidFill>
                  <a:schemeClr val="accent5">
                    <a:lumMod val="50000"/>
                  </a:schemeClr>
                </a:solidFill>
              </a:rPr>
              <a:t>1/n</a:t>
            </a:r>
            <a:r>
              <a:rPr lang="en-US" altLang="en-US" b="1" baseline="30000" dirty="0" smtClean="0">
                <a:solidFill>
                  <a:schemeClr val="accent5">
                    <a:lumMod val="50000"/>
                  </a:schemeClr>
                </a:solidFill>
              </a:rPr>
              <a:t>th</a:t>
            </a:r>
            <a:r>
              <a:rPr lang="en-US" altLang="en-US" dirty="0" smtClean="0"/>
              <a:t> of the ID space in expectation</a:t>
            </a:r>
          </a:p>
          <a:p>
            <a:pPr lvl="1"/>
            <a:r>
              <a:rPr lang="en-US" altLang="en-US" dirty="0" smtClean="0"/>
              <a:t>Says nothing of request load per bucket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If a node fails, its successor takes over bucket</a:t>
            </a:r>
          </a:p>
          <a:p>
            <a:pPr lvl="1"/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</a:rPr>
              <a:t>Smoothness goal </a:t>
            </a:r>
            <a:r>
              <a:rPr lang="en-US" altLang="en-US" dirty="0" smtClean="0">
                <a:solidFill>
                  <a:schemeClr val="accent3">
                    <a:lumMod val="50000"/>
                  </a:schemeClr>
                </a:solidFill>
              </a:rPr>
              <a:t>✔</a:t>
            </a:r>
            <a:r>
              <a:rPr lang="en-US" altLang="en-US" b="1" dirty="0" smtClean="0">
                <a:solidFill>
                  <a:schemeClr val="accent3">
                    <a:lumMod val="50000"/>
                  </a:schemeClr>
                </a:solidFill>
              </a:rPr>
              <a:t>: </a:t>
            </a:r>
            <a:r>
              <a:rPr lang="en-US" alt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altLang="en-US" dirty="0" smtClean="0"/>
              <a:t>Only localized shift, not O(n)</a:t>
            </a:r>
          </a:p>
          <a:p>
            <a:pPr lvl="1"/>
            <a:endParaRPr lang="en-US" altLang="en-US" spc="-150" dirty="0" smtClean="0"/>
          </a:p>
          <a:p>
            <a:pPr lvl="1"/>
            <a:r>
              <a:rPr lang="en-US" altLang="en-US" spc="-150" dirty="0" smtClean="0"/>
              <a:t>But now successor owns </a:t>
            </a:r>
            <a:r>
              <a:rPr lang="en-US" altLang="en-US" b="1" spc="-150" dirty="0" smtClean="0"/>
              <a:t>two</a:t>
            </a:r>
            <a:r>
              <a:rPr lang="en-US" altLang="en-US" spc="-150" dirty="0" smtClean="0"/>
              <a:t> buckets: </a:t>
            </a:r>
            <a:r>
              <a:rPr lang="en-US" altLang="en-US" b="1" spc="-150" dirty="0" smtClean="0">
                <a:solidFill>
                  <a:schemeClr val="accent6">
                    <a:lumMod val="75000"/>
                  </a:schemeClr>
                </a:solidFill>
              </a:rPr>
              <a:t>2/n</a:t>
            </a:r>
            <a:r>
              <a:rPr lang="en-US" altLang="en-US" b="1" spc="-150" baseline="30000" dirty="0" smtClean="0">
                <a:solidFill>
                  <a:schemeClr val="accent6">
                    <a:lumMod val="75000"/>
                  </a:schemeClr>
                </a:solidFill>
              </a:rPr>
              <a:t>th</a:t>
            </a:r>
            <a:r>
              <a:rPr lang="en-US" altLang="en-US" b="1" spc="-150" dirty="0" smtClean="0">
                <a:solidFill>
                  <a:schemeClr val="accent6">
                    <a:lumMod val="75000"/>
                  </a:schemeClr>
                </a:solidFill>
              </a:rPr>
              <a:t> of key space</a:t>
            </a:r>
          </a:p>
          <a:p>
            <a:pPr lvl="2"/>
            <a:r>
              <a:rPr lang="en-US" altLang="en-US" dirty="0" smtClean="0"/>
              <a:t>The failure has </a:t>
            </a:r>
            <a:r>
              <a:rPr lang="en-US" altLang="en-US" b="1" dirty="0" smtClean="0">
                <a:solidFill>
                  <a:srgbClr val="FF0000"/>
                </a:solidFill>
              </a:rPr>
              <a:t>upset the load balance </a:t>
            </a:r>
          </a:p>
          <a:p>
            <a:pPr lvl="2"/>
            <a:endParaRPr lang="en-US" altLang="en-US" dirty="0" smtClean="0"/>
          </a:p>
        </p:txBody>
      </p:sp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 spc="-150" dirty="0" smtClean="0"/>
              <a:t>Consistent </a:t>
            </a:r>
            <a:r>
              <a:rPr lang="en-US" altLang="en-US" sz="3400" spc="-150" smtClean="0"/>
              <a:t>hashing’s load </a:t>
            </a:r>
            <a:r>
              <a:rPr lang="en-US" altLang="en-US" sz="3400" spc="-150" dirty="0" smtClean="0"/>
              <a:t>balancing problem</a:t>
            </a:r>
            <a:endParaRPr lang="en-US" altLang="en-US" sz="3400" spc="-15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21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ysDash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34681</TotalTime>
  <Words>2482</Words>
  <Application>Microsoft Macintosh PowerPoint</Application>
  <PresentationFormat>On-screen Show (4:3)</PresentationFormat>
  <Paragraphs>473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4" baseType="lpstr">
      <vt:lpstr>Batang</vt:lpstr>
      <vt:lpstr>Calibri</vt:lpstr>
      <vt:lpstr>Courier New</vt:lpstr>
      <vt:lpstr>ＭＳ Ｐゴシック</vt:lpstr>
      <vt:lpstr>Tahoma</vt:lpstr>
      <vt:lpstr>Times New Roman</vt:lpstr>
      <vt:lpstr>Wingdings</vt:lpstr>
      <vt:lpstr>Arial</vt:lpstr>
      <vt:lpstr>1_Office Theme</vt:lpstr>
      <vt:lpstr>Scaling Out Key-Value Storage</vt:lpstr>
      <vt:lpstr>Horizontal or vertical scalability?</vt:lpstr>
      <vt:lpstr>Horizontal scaling is challenging</vt:lpstr>
      <vt:lpstr>Today</vt:lpstr>
      <vt:lpstr>Scaling out: Place and partition</vt:lpstr>
      <vt:lpstr>Modulo hashing</vt:lpstr>
      <vt:lpstr>Problem for modulo hashing: Changing number of servers</vt:lpstr>
      <vt:lpstr>Consistent hashing</vt:lpstr>
      <vt:lpstr>Consistent hashing’s load balancing problem</vt:lpstr>
      <vt:lpstr>Virtual nodes</vt:lpstr>
      <vt:lpstr>Today</vt:lpstr>
      <vt:lpstr>Dynamo: The P2P context</vt:lpstr>
      <vt:lpstr>Amazon’s workload (in 2007)</vt:lpstr>
      <vt:lpstr>How does Amazon use Dynamo?  </vt:lpstr>
      <vt:lpstr>Dynamo requirements</vt:lpstr>
      <vt:lpstr>Design questions</vt:lpstr>
      <vt:lpstr>Dynamo’s system interface</vt:lpstr>
      <vt:lpstr>Dynamo’s techniques</vt:lpstr>
      <vt:lpstr>Data placement</vt:lpstr>
      <vt:lpstr>Data replication</vt:lpstr>
      <vt:lpstr>Gossip and “lookup”</vt:lpstr>
      <vt:lpstr>Partitions force a choice between availability and consistency</vt:lpstr>
      <vt:lpstr>Alternative: Eventual consistency</vt:lpstr>
      <vt:lpstr>Mechanism: Sloppy quorums</vt:lpstr>
      <vt:lpstr>Sloppy quorums: Hinted handoff</vt:lpstr>
      <vt:lpstr>Hinted handoff: Example</vt:lpstr>
      <vt:lpstr>Wide-area replication</vt:lpstr>
      <vt:lpstr>Sloppy quorums and get()s</vt:lpstr>
      <vt:lpstr>Sloppy quorums and freshness</vt:lpstr>
      <vt:lpstr>Sloppy quorums and freshness</vt:lpstr>
      <vt:lpstr>Conflicts</vt:lpstr>
      <vt:lpstr>Conflicts vs. applications</vt:lpstr>
      <vt:lpstr>Version vectors (vector clocks)</vt:lpstr>
      <vt:lpstr>Version vectors: Dynamo’s mechanism</vt:lpstr>
      <vt:lpstr>Version vectors (auto-resolving case)</vt:lpstr>
      <vt:lpstr>Version vectors (app-resolving case)</vt:lpstr>
      <vt:lpstr>Trimming version vectors</vt:lpstr>
      <vt:lpstr>Impact of deleting a VV entry?</vt:lpstr>
      <vt:lpstr>Concurrent writes</vt:lpstr>
      <vt:lpstr>Removing threats to durability</vt:lpstr>
      <vt:lpstr>Efficient synchronization with Merkle trees</vt:lpstr>
      <vt:lpstr>Merkle tree reconciliation</vt:lpstr>
      <vt:lpstr>How useful is it to vary N, R, W?</vt:lpstr>
      <vt:lpstr>Dynamo: Take-away ideas</vt:lpstr>
      <vt:lpstr>PowerPoint Presentation</vt:lpstr>
    </vt:vector>
  </TitlesOfParts>
  <Company>Princeton University</Company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Kyle Jamieson</cp:lastModifiedBy>
  <cp:revision>1614</cp:revision>
  <cp:lastPrinted>2017-10-09T00:24:39Z</cp:lastPrinted>
  <dcterms:created xsi:type="dcterms:W3CDTF">2013-10-08T01:49:25Z</dcterms:created>
  <dcterms:modified xsi:type="dcterms:W3CDTF">2017-10-09T00:25:28Z</dcterms:modified>
</cp:coreProperties>
</file>