
<file path=[Content_Types].xml><?xml version="1.0" encoding="utf-8"?>
<Types xmlns="http://schemas.openxmlformats.org/package/2006/content-types">
  <Default Extension="xml" ContentType="application/xml"/>
  <Default Extension="tif" ContentType="image/tiff"/>
  <Default Extension="png" ContentType="image/png"/>
  <Default Extension="rels" ContentType="application/vnd.openxmlformats-package.relationships+xml"/>
  <Default Extension="emf" ContentType="image/x-emf"/>
  <Default Extension="xlsm" ContentType="application/vnd.ms-excel.sheet.macroEnabled.12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chart1.xml" ContentType="application/vnd.openxmlformats-officedocument.drawingml.chart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58"/>
  </p:notesMasterIdLst>
  <p:handoutMasterIdLst>
    <p:handoutMasterId r:id="rId59"/>
  </p:handoutMasterIdLst>
  <p:sldIdLst>
    <p:sldId id="257" r:id="rId2"/>
    <p:sldId id="322" r:id="rId3"/>
    <p:sldId id="335" r:id="rId4"/>
    <p:sldId id="326" r:id="rId5"/>
    <p:sldId id="328" r:id="rId6"/>
    <p:sldId id="329" r:id="rId7"/>
    <p:sldId id="266" r:id="rId8"/>
    <p:sldId id="336" r:id="rId9"/>
    <p:sldId id="337" r:id="rId10"/>
    <p:sldId id="338" r:id="rId11"/>
    <p:sldId id="341" r:id="rId12"/>
    <p:sldId id="261" r:id="rId13"/>
    <p:sldId id="262" r:id="rId14"/>
    <p:sldId id="263" r:id="rId15"/>
    <p:sldId id="330" r:id="rId16"/>
    <p:sldId id="331" r:id="rId17"/>
    <p:sldId id="264" r:id="rId18"/>
    <p:sldId id="265" r:id="rId19"/>
    <p:sldId id="342" r:id="rId20"/>
    <p:sldId id="271" r:id="rId21"/>
    <p:sldId id="272" r:id="rId22"/>
    <p:sldId id="273" r:id="rId23"/>
    <p:sldId id="343" r:id="rId24"/>
    <p:sldId id="344" r:id="rId25"/>
    <p:sldId id="275" r:id="rId26"/>
    <p:sldId id="348" r:id="rId27"/>
    <p:sldId id="346" r:id="rId28"/>
    <p:sldId id="347" r:id="rId29"/>
    <p:sldId id="349" r:id="rId30"/>
    <p:sldId id="278" r:id="rId31"/>
    <p:sldId id="350" r:id="rId32"/>
    <p:sldId id="332" r:id="rId33"/>
    <p:sldId id="285" r:id="rId34"/>
    <p:sldId id="286" r:id="rId35"/>
    <p:sldId id="287" r:id="rId36"/>
    <p:sldId id="351" r:id="rId37"/>
    <p:sldId id="352" r:id="rId38"/>
    <p:sldId id="288" r:id="rId39"/>
    <p:sldId id="353" r:id="rId40"/>
    <p:sldId id="290" r:id="rId41"/>
    <p:sldId id="291" r:id="rId42"/>
    <p:sldId id="292" r:id="rId43"/>
    <p:sldId id="354" r:id="rId44"/>
    <p:sldId id="298" r:id="rId45"/>
    <p:sldId id="355" r:id="rId46"/>
    <p:sldId id="296" r:id="rId47"/>
    <p:sldId id="293" r:id="rId48"/>
    <p:sldId id="294" r:id="rId49"/>
    <p:sldId id="295" r:id="rId50"/>
    <p:sldId id="297" r:id="rId51"/>
    <p:sldId id="358" r:id="rId52"/>
    <p:sldId id="299" r:id="rId53"/>
    <p:sldId id="301" r:id="rId54"/>
    <p:sldId id="356" r:id="rId55"/>
    <p:sldId id="300" r:id="rId56"/>
    <p:sldId id="340" r:id="rId57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99"/>
    <a:srgbClr val="0000FF"/>
    <a:srgbClr val="92D050"/>
    <a:srgbClr val="CCFFFF"/>
    <a:srgbClr val="FFCC99"/>
    <a:srgbClr val="FF3300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474" autoAdjust="0"/>
    <p:restoredTop sz="78039" autoAdjust="0"/>
  </p:normalViewPr>
  <p:slideViewPr>
    <p:cSldViewPr snapToGrid="0">
      <p:cViewPr varScale="1">
        <p:scale>
          <a:sx n="97" d="100"/>
          <a:sy n="97" d="100"/>
        </p:scale>
        <p:origin x="22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289617486339"/>
          <c:y val="0.0860655737704918"/>
          <c:w val="0.871584699453552"/>
          <c:h val="0.75409836065573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ln w="57150">
              <a:solidFill>
                <a:srgbClr val="63AAFE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63AAFE"/>
              </a:solidFill>
              <a:ln w="57150">
                <a:solidFill>
                  <a:srgbClr val="63AAFE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cat>
            <c:numRef>
              <c:f>Sheet1!$B$1:$K$1</c:f>
              <c:numCache>
                <c:formatCode>General</c:formatCode>
                <c:ptCount val="10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  <c:pt idx="4">
                  <c:v>25.0</c:v>
                </c:pt>
                <c:pt idx="5">
                  <c:v>30.0</c:v>
                </c:pt>
                <c:pt idx="6">
                  <c:v>35.0</c:v>
                </c:pt>
                <c:pt idx="7">
                  <c:v>40.0</c:v>
                </c:pt>
                <c:pt idx="8">
                  <c:v>45.0</c:v>
                </c:pt>
                <c:pt idx="9">
                  <c:v>50.0</c:v>
                </c:pt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0.08</c:v>
                </c:pt>
                <c:pt idx="5">
                  <c:v>0.0</c:v>
                </c:pt>
                <c:pt idx="6">
                  <c:v>0.2</c:v>
                </c:pt>
                <c:pt idx="7">
                  <c:v>0.58</c:v>
                </c:pt>
                <c:pt idx="8">
                  <c:v>0.52</c:v>
                </c:pt>
                <c:pt idx="9">
                  <c:v>1.26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2003648"/>
        <c:axId val="1102005696"/>
      </c:lineChart>
      <c:catAx>
        <c:axId val="1102003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97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102005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02005696"/>
        <c:scaling>
          <c:orientation val="minMax"/>
          <c:min val="0.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97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102003648"/>
        <c:crosses val="autoZero"/>
        <c:crossBetween val="between"/>
      </c:valAx>
      <c:spPr>
        <a:noFill/>
        <a:ln w="1267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7" b="1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74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82236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61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59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76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23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3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31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1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302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07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486025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68464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44585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271353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1845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47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699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4672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63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10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6421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4615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607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859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875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010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047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910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781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b="0" i="1" u="sng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0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900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591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3777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302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20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085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5197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19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4484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13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07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15868628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591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9755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54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2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817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032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9612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2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27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10/3/17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91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F9FE-3308-7D4E-8B46-F9836AC42425}" type="datetime1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6C878-1A61-1D40-8C94-88B875F76C97}" type="datetime1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35113"/>
            <a:ext cx="4344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174875"/>
            <a:ext cx="4344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7AF70-5002-B24C-BAA9-0C2EC79E2C37}" type="datetime1">
              <a:rPr lang="en-US" smtClean="0"/>
              <a:t>10/3/17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44EB9-203A-2649-A5DC-C807C557D821}" type="datetime1">
              <a:rPr lang="en-US" smtClean="0"/>
              <a:t>10/3/17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10/3/17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0B6B8-460D-9A45-A983-067DAFC8AE2B}" type="datetime1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2C562-3101-0D43-9BC5-1FD230FF41EF}" type="datetime1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AB581CF-9A74-854B-A279-C8C42F61C879}" type="datetime1">
              <a:rPr lang="en-US" smtClean="0"/>
              <a:pPr>
                <a:defRPr/>
              </a:pPr>
              <a:t>10/3/17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6" r:id="rId10"/>
    <p:sldLayoutId id="2147483687" r:id="rId11"/>
    <p:sldLayoutId id="2147483688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0.xml"/><Relationship Id="rId3" Type="http://schemas.openxmlformats.org/officeDocument/2006/relationships/chart" Target="../charts/char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85800"/>
            <a:ext cx="8382000" cy="2070100"/>
          </a:xfrm>
        </p:spPr>
        <p:txBody>
          <a:bodyPr/>
          <a:lstStyle/>
          <a:p>
            <a:r>
              <a:rPr lang="en-US" smtClean="0"/>
              <a:t>Peer-to-Peer </a:t>
            </a:r>
            <a:r>
              <a:rPr lang="en-US" dirty="0" smtClean="0"/>
              <a:t>Systems and Distributed Hash Tables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COS 418: </a:t>
            </a:r>
            <a:r>
              <a:rPr lang="en-US" i="1" dirty="0" smtClean="0"/>
              <a:t>Distributed Systems</a:t>
            </a:r>
          </a:p>
          <a:p>
            <a:r>
              <a:rPr lang="en-US" dirty="0" smtClean="0"/>
              <a:t>Lecture 7</a:t>
            </a:r>
          </a:p>
          <a:p>
            <a:endParaRPr lang="en-US" dirty="0" smtClean="0"/>
          </a:p>
          <a:p>
            <a:r>
              <a:rPr lang="en-US" dirty="0" smtClean="0"/>
              <a:t>Kyle Jamieson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62901" y="6544979"/>
            <a:ext cx="4418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[Credit: Selected content adapted from B. Karp, R. Morris]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775E-F619-184B-9AAF-7E985C709E3F}" type="slidenum">
              <a:rPr lang="en-US"/>
              <a:pPr/>
              <a:t>10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Routed DHT queries (Chord)</a:t>
            </a:r>
            <a:endParaRPr lang="en-US" dirty="0"/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2424876" y="2916909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1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3457699" y="2098150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2</a:t>
            </a: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4903560" y="2213717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3</a:t>
            </a:r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5749367" y="4838906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6</a:t>
            </a:r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4282506" y="5029200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Arial" charset="0"/>
              </a:rPr>
              <a:t>N</a:t>
            </a:r>
            <a:r>
              <a:rPr lang="en-US" sz="2800" baseline="-25000" dirty="0" smtClean="0">
                <a:latin typeface="Arial" charset="0"/>
              </a:rPr>
              <a:t>5</a:t>
            </a:r>
            <a:endParaRPr lang="en-US" sz="2800" baseline="-25000" dirty="0">
              <a:latin typeface="Arial" charset="0"/>
            </a:endParaRP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1665465" y="4721638"/>
            <a:ext cx="2212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charset="0"/>
              </a:rPr>
              <a:t>Publisher (N</a:t>
            </a:r>
            <a:r>
              <a:rPr lang="en-US" sz="2400" baseline="-25000" dirty="0" smtClean="0">
                <a:latin typeface="Arial" charset="0"/>
              </a:rPr>
              <a:t>4</a:t>
            </a:r>
            <a:r>
              <a:rPr lang="en-US" sz="2400" dirty="0" smtClean="0">
                <a:latin typeface="Arial" charset="0"/>
              </a:rPr>
              <a:t>)</a:t>
            </a:r>
            <a:endParaRPr lang="en-US" sz="2400" dirty="0">
              <a:latin typeface="Arial" charset="0"/>
            </a:endParaRP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6326769" y="2810785"/>
            <a:ext cx="1039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Client</a:t>
            </a:r>
          </a:p>
        </p:txBody>
      </p:sp>
      <p:sp>
        <p:nvSpPr>
          <p:cNvPr id="23" name="computr2"/>
          <p:cNvSpPr>
            <a:spLocks noEditPoints="1" noChangeArrowheads="1"/>
          </p:cNvSpPr>
          <p:nvPr/>
        </p:nvSpPr>
        <p:spPr bwMode="auto">
          <a:xfrm>
            <a:off x="2435586" y="259546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computr2"/>
          <p:cNvSpPr>
            <a:spLocks noEditPoints="1" noChangeArrowheads="1"/>
          </p:cNvSpPr>
          <p:nvPr/>
        </p:nvSpPr>
        <p:spPr bwMode="auto">
          <a:xfrm>
            <a:off x="3480151" y="1807536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computr2"/>
          <p:cNvSpPr>
            <a:spLocks noEditPoints="1" noChangeArrowheads="1"/>
          </p:cNvSpPr>
          <p:nvPr/>
        </p:nvSpPr>
        <p:spPr bwMode="auto">
          <a:xfrm>
            <a:off x="4946262" y="1896030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computr2"/>
          <p:cNvSpPr>
            <a:spLocks noEditPoints="1" noChangeArrowheads="1"/>
          </p:cNvSpPr>
          <p:nvPr/>
        </p:nvSpPr>
        <p:spPr bwMode="auto">
          <a:xfrm>
            <a:off x="5739749" y="4528349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computr2"/>
          <p:cNvSpPr>
            <a:spLocks noEditPoints="1" noChangeArrowheads="1"/>
          </p:cNvSpPr>
          <p:nvPr/>
        </p:nvSpPr>
        <p:spPr bwMode="auto">
          <a:xfrm>
            <a:off x="4272888" y="472391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computr2"/>
          <p:cNvSpPr>
            <a:spLocks noEditPoints="1" noChangeArrowheads="1"/>
          </p:cNvSpPr>
          <p:nvPr/>
        </p:nvSpPr>
        <p:spPr bwMode="auto">
          <a:xfrm>
            <a:off x="6660247" y="2452223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computr2"/>
          <p:cNvSpPr>
            <a:spLocks noEditPoints="1" noChangeArrowheads="1"/>
          </p:cNvSpPr>
          <p:nvPr/>
        </p:nvSpPr>
        <p:spPr bwMode="auto">
          <a:xfrm>
            <a:off x="2576253" y="4383345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Rounded Rectangular Callout 31"/>
          <p:cNvSpPr/>
          <p:nvPr/>
        </p:nvSpPr>
        <p:spPr>
          <a:xfrm>
            <a:off x="6326769" y="1426694"/>
            <a:ext cx="2568412" cy="734387"/>
          </a:xfrm>
          <a:prstGeom prst="wedgeRoundRectCallout">
            <a:avLst>
              <a:gd name="adj1" fmla="val -47659"/>
              <a:gd name="adj2" fmla="val 89380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Lookup(H(audio data</a:t>
            </a:r>
            <a:r>
              <a:rPr lang="en-US" altLang="ja-JP" dirty="0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dirty="0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endParaRPr lang="en-US" dirty="0">
              <a:solidFill>
                <a:prstClr val="black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4" name="Freeform 16"/>
          <p:cNvSpPr>
            <a:spLocks/>
          </p:cNvSpPr>
          <p:nvPr/>
        </p:nvSpPr>
        <p:spPr bwMode="auto">
          <a:xfrm rot="17100000">
            <a:off x="5965399" y="2067107"/>
            <a:ext cx="199797" cy="1023105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42" h="11669">
                <a:moveTo>
                  <a:pt x="5464" y="11669"/>
                </a:moveTo>
                <a:cubicBezTo>
                  <a:pt x="7739" y="9526"/>
                  <a:pt x="15702" y="8002"/>
                  <a:pt x="6531" y="5107"/>
                </a:cubicBezTo>
                <a:cubicBezTo>
                  <a:pt x="-2654" y="2212"/>
                  <a:pt x="197" y="3241"/>
                  <a:pt x="1284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7" name="Freeform 16"/>
          <p:cNvSpPr>
            <a:spLocks/>
          </p:cNvSpPr>
          <p:nvPr/>
        </p:nvSpPr>
        <p:spPr bwMode="auto">
          <a:xfrm rot="17100000">
            <a:off x="3578280" y="4099626"/>
            <a:ext cx="94247" cy="110954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  <a:gd name="connsiteX0" fmla="*/ 5282 w 5282"/>
              <a:gd name="connsiteY0" fmla="*/ 14739 h 14739"/>
              <a:gd name="connsiteX1" fmla="*/ 2589 w 5282"/>
              <a:gd name="connsiteY1" fmla="*/ 10687 h 14739"/>
              <a:gd name="connsiteX2" fmla="*/ 548 w 5282"/>
              <a:gd name="connsiteY2" fmla="*/ 0 h 14739"/>
              <a:gd name="connsiteX0" fmla="*/ 8963 w 8963"/>
              <a:gd name="connsiteY0" fmla="*/ 10000 h 10000"/>
              <a:gd name="connsiteX1" fmla="*/ 3865 w 8963"/>
              <a:gd name="connsiteY1" fmla="*/ 7251 h 10000"/>
              <a:gd name="connsiteX2" fmla="*/ 0 w 8963"/>
              <a:gd name="connsiteY2" fmla="*/ 0 h 10000"/>
              <a:gd name="connsiteX0" fmla="*/ 10000 w 10000"/>
              <a:gd name="connsiteY0" fmla="*/ 10000 h 10000"/>
              <a:gd name="connsiteX1" fmla="*/ 4312 w 10000"/>
              <a:gd name="connsiteY1" fmla="*/ 7251 h 10000"/>
              <a:gd name="connsiteX2" fmla="*/ 0 w 10000"/>
              <a:gd name="connsiteY2" fmla="*/ 0 h 10000"/>
              <a:gd name="connsiteX0" fmla="*/ 10000 w 10249"/>
              <a:gd name="connsiteY0" fmla="*/ 10000 h 10000"/>
              <a:gd name="connsiteX1" fmla="*/ 8525 w 10249"/>
              <a:gd name="connsiteY1" fmla="*/ 5359 h 10000"/>
              <a:gd name="connsiteX2" fmla="*/ 0 w 10249"/>
              <a:gd name="connsiteY2" fmla="*/ 0 h 10000"/>
              <a:gd name="connsiteX0" fmla="*/ 10000 w 15043"/>
              <a:gd name="connsiteY0" fmla="*/ 10000 h 10000"/>
              <a:gd name="connsiteX1" fmla="*/ 8525 w 15043"/>
              <a:gd name="connsiteY1" fmla="*/ 5359 h 10000"/>
              <a:gd name="connsiteX2" fmla="*/ 0 w 15043"/>
              <a:gd name="connsiteY2" fmla="*/ 0 h 10000"/>
              <a:gd name="connsiteX0" fmla="*/ 10000 w 15043"/>
              <a:gd name="connsiteY0" fmla="*/ 10000 h 10000"/>
              <a:gd name="connsiteX1" fmla="*/ 8525 w 15043"/>
              <a:gd name="connsiteY1" fmla="*/ 5359 h 10000"/>
              <a:gd name="connsiteX2" fmla="*/ 0 w 15043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43" h="10000">
                <a:moveTo>
                  <a:pt x="10000" y="10000"/>
                </a:moveTo>
                <a:cubicBezTo>
                  <a:pt x="7600" y="8918"/>
                  <a:pt x="23528" y="8678"/>
                  <a:pt x="8525" y="5359"/>
                </a:cubicBezTo>
                <a:cubicBezTo>
                  <a:pt x="-1362" y="2701"/>
                  <a:pt x="10030" y="4765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9" name="Freeform 16"/>
          <p:cNvSpPr>
            <a:spLocks/>
          </p:cNvSpPr>
          <p:nvPr/>
        </p:nvSpPr>
        <p:spPr bwMode="auto">
          <a:xfrm rot="17100000">
            <a:off x="4948892" y="-788652"/>
            <a:ext cx="134654" cy="75279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75" h="10000">
                <a:moveTo>
                  <a:pt x="10175" y="10000"/>
                </a:moveTo>
                <a:cubicBezTo>
                  <a:pt x="9039" y="8405"/>
                  <a:pt x="9475" y="7488"/>
                  <a:pt x="7482" y="5948"/>
                </a:cubicBezTo>
                <a:cubicBezTo>
                  <a:pt x="5329" y="4806"/>
                  <a:pt x="-1142" y="3416"/>
                  <a:pt x="175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0" name="Freeform 16"/>
          <p:cNvSpPr>
            <a:spLocks/>
          </p:cNvSpPr>
          <p:nvPr/>
        </p:nvSpPr>
        <p:spPr bwMode="auto">
          <a:xfrm rot="13663699">
            <a:off x="4244943" y="2761546"/>
            <a:ext cx="1045604" cy="1777803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  <a:gd name="connsiteX0" fmla="*/ 79027 w 79027"/>
              <a:gd name="connsiteY0" fmla="*/ 23616 h 23616"/>
              <a:gd name="connsiteX1" fmla="*/ 76334 w 79027"/>
              <a:gd name="connsiteY1" fmla="*/ 19564 h 23616"/>
              <a:gd name="connsiteX2" fmla="*/ 17 w 79027"/>
              <a:gd name="connsiteY2" fmla="*/ 0 h 23616"/>
              <a:gd name="connsiteX0" fmla="*/ 79048 w 79048"/>
              <a:gd name="connsiteY0" fmla="*/ 23616 h 23616"/>
              <a:gd name="connsiteX1" fmla="*/ 34012 w 79048"/>
              <a:gd name="connsiteY1" fmla="*/ 10780 h 23616"/>
              <a:gd name="connsiteX2" fmla="*/ 38 w 79048"/>
              <a:gd name="connsiteY2" fmla="*/ 0 h 23616"/>
              <a:gd name="connsiteX0" fmla="*/ 79048 w 79048"/>
              <a:gd name="connsiteY0" fmla="*/ 23616 h 23616"/>
              <a:gd name="connsiteX1" fmla="*/ 34012 w 79048"/>
              <a:gd name="connsiteY1" fmla="*/ 10780 h 23616"/>
              <a:gd name="connsiteX2" fmla="*/ 38 w 79048"/>
              <a:gd name="connsiteY2" fmla="*/ 0 h 23616"/>
              <a:gd name="connsiteX0" fmla="*/ 79059 w 79059"/>
              <a:gd name="connsiteY0" fmla="*/ 23616 h 23616"/>
              <a:gd name="connsiteX1" fmla="*/ 34023 w 79059"/>
              <a:gd name="connsiteY1" fmla="*/ 10780 h 23616"/>
              <a:gd name="connsiteX2" fmla="*/ 49 w 79059"/>
              <a:gd name="connsiteY2" fmla="*/ 0 h 23616"/>
              <a:gd name="connsiteX0" fmla="*/ 79010 w 79010"/>
              <a:gd name="connsiteY0" fmla="*/ 23616 h 23616"/>
              <a:gd name="connsiteX1" fmla="*/ 33974 w 79010"/>
              <a:gd name="connsiteY1" fmla="*/ 10780 h 23616"/>
              <a:gd name="connsiteX2" fmla="*/ 0 w 79010"/>
              <a:gd name="connsiteY2" fmla="*/ 0 h 2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010" h="23616">
                <a:moveTo>
                  <a:pt x="79010" y="23616"/>
                </a:moveTo>
                <a:cubicBezTo>
                  <a:pt x="77874" y="22021"/>
                  <a:pt x="46072" y="17832"/>
                  <a:pt x="33974" y="10780"/>
                </a:cubicBezTo>
                <a:cubicBezTo>
                  <a:pt x="24129" y="5709"/>
                  <a:pt x="3311" y="8687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7853" y="5232966"/>
            <a:ext cx="331942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key=“H(audio data)”, value=[content]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947133" y="5201337"/>
            <a:ext cx="7248147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0" dirty="0" smtClean="0">
                <a:latin typeface="Arial" charset="0"/>
              </a:rPr>
              <a:t>Can we make it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robust</a:t>
            </a:r>
            <a:r>
              <a:rPr lang="en-US" sz="3200" b="0" dirty="0" smtClean="0">
                <a:latin typeface="Arial" charset="0"/>
              </a:rPr>
              <a:t>,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reasonable state</a:t>
            </a:r>
            <a:r>
              <a:rPr lang="en-US" sz="3200" b="0" dirty="0" smtClean="0">
                <a:latin typeface="Arial" charset="0"/>
              </a:rPr>
              <a:t>, reasonable number of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hops</a:t>
            </a:r>
            <a:r>
              <a:rPr lang="en-US" sz="3200" b="0" dirty="0" smtClean="0">
                <a:latin typeface="Arial" charset="0"/>
              </a:rPr>
              <a:t>?</a:t>
            </a:r>
            <a:endParaRPr lang="en-US" sz="32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47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Peer-to-Peer Systems</a:t>
            </a:r>
          </a:p>
          <a:p>
            <a:pPr marL="514350" indent="-514350"/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b="1" dirty="0" smtClean="0"/>
              <a:t>Distributed Hash Tables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/>
              <a:t>The Chord Lookup </a:t>
            </a:r>
            <a:r>
              <a:rPr lang="en-US" sz="3200" dirty="0" smtClean="0"/>
              <a:t>Service</a:t>
            </a:r>
            <a:endParaRPr lang="en-US" sz="32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29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3286-4D43-8E45-B475-7F618E230AA6}" type="slidenum">
              <a:rPr lang="en-US"/>
              <a:pPr/>
              <a:t>12</a:t>
            </a:fld>
            <a:endParaRPr lang="en-US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is </a:t>
            </a:r>
            <a:r>
              <a:rPr lang="en-US" dirty="0"/>
              <a:t>a </a:t>
            </a:r>
            <a:r>
              <a:rPr lang="en-US" dirty="0" smtClean="0"/>
              <a:t>DHT (and why)?</a:t>
            </a:r>
            <a:endParaRPr lang="en-US" dirty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763000" cy="275249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Local</a:t>
            </a:r>
            <a:r>
              <a:rPr lang="en-US" sz="2800" b="1" dirty="0" smtClean="0"/>
              <a:t> </a:t>
            </a:r>
            <a:r>
              <a:rPr lang="en-US" sz="2800" dirty="0" smtClean="0"/>
              <a:t>hash table:</a:t>
            </a:r>
            <a:endParaRPr lang="en-US" sz="2800" dirty="0"/>
          </a:p>
          <a:p>
            <a:pPr lvl="1">
              <a:buFontTx/>
              <a:buNone/>
            </a:pP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key 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= 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Hash(name)</a:t>
            </a:r>
            <a:endParaRPr lang="en-US" sz="2800" dirty="0">
              <a:latin typeface="Courier" charset="0"/>
              <a:ea typeface="Courier" charset="0"/>
              <a:cs typeface="Courier" charset="0"/>
            </a:endParaRPr>
          </a:p>
          <a:p>
            <a:pPr lvl="1">
              <a:buFontTx/>
              <a:buNone/>
            </a:pP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put(key, value)</a:t>
            </a:r>
          </a:p>
          <a:p>
            <a:pPr lvl="1">
              <a:buFontTx/>
              <a:buNone/>
            </a:pP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get(key) 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  <a:sym typeface="Wingdings"/>
              </a:rPr>
              <a:t>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value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Service</a:t>
            </a:r>
            <a:r>
              <a:rPr lang="en-US" sz="2800" b="1" dirty="0"/>
              <a:t>:</a:t>
            </a:r>
            <a:r>
              <a:rPr lang="en-US" sz="2800" dirty="0"/>
              <a:t> </a:t>
            </a:r>
            <a:r>
              <a:rPr lang="en-US" sz="2800" dirty="0" smtClean="0"/>
              <a:t>Constant-time insertion and lookup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1358348" y="4467639"/>
            <a:ext cx="5941943" cy="1364974"/>
          </a:xfrm>
          <a:prstGeom prst="wedgeRoundRectCallout">
            <a:avLst>
              <a:gd name="adj1" fmla="val -60178"/>
              <a:gd name="adj2" fmla="val 11764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600" i="1" dirty="0">
                <a:solidFill>
                  <a:schemeClr val="tx1"/>
                </a:solidFill>
              </a:rPr>
              <a:t>How can I </a:t>
            </a:r>
            <a:r>
              <a:rPr lang="en-US" sz="2600" i="1">
                <a:solidFill>
                  <a:schemeClr val="tx1"/>
                </a:solidFill>
              </a:rPr>
              <a:t>do </a:t>
            </a:r>
            <a:r>
              <a:rPr lang="en-US" sz="2600" i="1" smtClean="0">
                <a:solidFill>
                  <a:schemeClr val="tx1"/>
                </a:solidFill>
              </a:rPr>
              <a:t>(roughly) </a:t>
            </a:r>
            <a:r>
              <a:rPr lang="en-US" sz="2600" i="1" dirty="0">
                <a:solidFill>
                  <a:schemeClr val="tx1"/>
                </a:solidFill>
              </a:rPr>
              <a:t>this across </a:t>
            </a:r>
            <a:r>
              <a:rPr lang="en-US" sz="2600" i="1" dirty="0" smtClean="0">
                <a:solidFill>
                  <a:schemeClr val="tx1"/>
                </a:solidFill>
              </a:rPr>
              <a:t>millions of hosts on </a:t>
            </a:r>
            <a:r>
              <a:rPr lang="en-US" sz="2600" i="1" dirty="0">
                <a:solidFill>
                  <a:schemeClr val="tx1"/>
                </a:solidFill>
              </a:rPr>
              <a:t>the </a:t>
            </a:r>
            <a:r>
              <a:rPr lang="en-US" sz="2600" i="1" dirty="0" smtClean="0">
                <a:solidFill>
                  <a:schemeClr val="tx1"/>
                </a:solidFill>
              </a:rPr>
              <a:t>Internet?</a:t>
            </a:r>
          </a:p>
          <a:p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Distributed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Hash Table (DHT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sz="2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3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9AF7-DB81-BF4C-A38D-2E5CA14A4900}" type="slidenum">
              <a:rPr lang="en-US"/>
              <a:pPr/>
              <a:t>13</a:t>
            </a:fld>
            <a:endParaRPr lang="en-US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is </a:t>
            </a:r>
            <a:r>
              <a:rPr lang="en-US" dirty="0"/>
              <a:t>a </a:t>
            </a:r>
            <a:r>
              <a:rPr lang="en-US" dirty="0" smtClean="0"/>
              <a:t>DHT (and why)?</a:t>
            </a:r>
            <a:endParaRPr lang="en-US" dirty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Distributed Hash Table: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	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key 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= 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hash(data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800" spc="-150" dirty="0">
                <a:latin typeface="Courier" charset="0"/>
                <a:ea typeface="Courier" charset="0"/>
                <a:cs typeface="Courier" charset="0"/>
              </a:rPr>
              <a:t>lookup(key) </a:t>
            </a:r>
            <a:r>
              <a:rPr lang="en-US" sz="2800" spc="-150" dirty="0" smtClean="0">
                <a:latin typeface="Courier" charset="0"/>
                <a:ea typeface="Courier" charset="0"/>
                <a:cs typeface="Courier" charset="0"/>
                <a:sym typeface="Wingdings"/>
              </a:rPr>
              <a:t></a:t>
            </a:r>
            <a:r>
              <a:rPr lang="en-US" sz="2800" spc="-15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800" b="1" spc="-150" dirty="0">
                <a:latin typeface="Courier" charset="0"/>
                <a:ea typeface="Courier" charset="0"/>
                <a:cs typeface="Courier" charset="0"/>
              </a:rPr>
              <a:t>IP </a:t>
            </a:r>
            <a:r>
              <a:rPr lang="en-US" sz="2800" b="1" spc="-150" dirty="0" err="1" smtClean="0">
                <a:latin typeface="Courier" charset="0"/>
                <a:ea typeface="Courier" charset="0"/>
                <a:cs typeface="Courier" charset="0"/>
              </a:rPr>
              <a:t>addr</a:t>
            </a:r>
            <a:r>
              <a:rPr lang="en-US" sz="2800" spc="-150" dirty="0"/>
              <a:t>	</a:t>
            </a:r>
            <a:r>
              <a:rPr lang="en-US" sz="2800" spc="-150" dirty="0" smtClean="0"/>
              <a:t> </a:t>
            </a:r>
            <a:r>
              <a:rPr lang="en-US" sz="2800" b="1" spc="-150" dirty="0" smtClean="0">
                <a:solidFill>
                  <a:schemeClr val="accent6">
                    <a:lumMod val="75000"/>
                  </a:schemeClr>
                </a:solidFill>
              </a:rPr>
              <a:t>(Chord lookup service)</a:t>
            </a:r>
            <a:endParaRPr lang="en-US" sz="2800" b="1" spc="-15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	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send-RPC(IP address, </a:t>
            </a:r>
            <a:r>
              <a:rPr lang="en-US" sz="2800" b="1" dirty="0" smtClean="0">
                <a:latin typeface="Courier" charset="0"/>
                <a:ea typeface="Courier" charset="0"/>
                <a:cs typeface="Courier" charset="0"/>
              </a:rPr>
              <a:t>put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key, 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data)</a:t>
            </a:r>
            <a:endParaRPr lang="en-US" sz="2800" dirty="0"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	send-RPC(IP address, </a:t>
            </a:r>
            <a:r>
              <a:rPr lang="en-US" sz="2800" b="1" dirty="0" smtClean="0">
                <a:latin typeface="Courier" charset="0"/>
                <a:ea typeface="Courier" charset="0"/>
                <a:cs typeface="Courier" charset="0"/>
              </a:rPr>
              <a:t>get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key) 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  <a:sym typeface="Wingdings"/>
              </a:rPr>
              <a:t>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 data</a:t>
            </a:r>
          </a:p>
          <a:p>
            <a:pPr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b="1" dirty="0" smtClean="0"/>
              <a:t>Partitioning data </a:t>
            </a:r>
            <a:r>
              <a:rPr lang="en-US" sz="2800" dirty="0" smtClean="0"/>
              <a:t>in truly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large-scale distributed systems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Tuples in </a:t>
            </a:r>
            <a:r>
              <a:rPr lang="en-US" sz="2800" dirty="0"/>
              <a:t>a global database engine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Data blocks in </a:t>
            </a:r>
            <a:r>
              <a:rPr lang="en-US" sz="2800" dirty="0"/>
              <a:t>a global file system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Files in </a:t>
            </a:r>
            <a:r>
              <a:rPr lang="en-US" sz="2800" dirty="0"/>
              <a:t>a P2P file-sharing system</a:t>
            </a:r>
          </a:p>
        </p:txBody>
      </p:sp>
    </p:spTree>
    <p:extLst>
      <p:ext uri="{BB962C8B-B14F-4D97-AF65-F5344CB8AC3E}">
        <p14:creationId xmlns:p14="http://schemas.microsoft.com/office/powerpoint/2010/main" val="194254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5494635"/>
            <a:ext cx="8763000" cy="982364"/>
          </a:xfrm>
        </p:spPr>
        <p:txBody>
          <a:bodyPr>
            <a:noAutofit/>
          </a:bodyPr>
          <a:lstStyle/>
          <a:p>
            <a:pPr>
              <a:buFontTx/>
              <a:buChar char="•"/>
            </a:pPr>
            <a:r>
              <a:rPr lang="en-US" sz="2800" spc="-150" dirty="0">
                <a:latin typeface="Arial" charset="0"/>
              </a:rPr>
              <a:t> </a:t>
            </a:r>
            <a:r>
              <a:rPr lang="en-US" sz="2800" spc="-150" dirty="0" smtClean="0">
                <a:latin typeface="Arial" charset="0"/>
              </a:rPr>
              <a:t>App may </a:t>
            </a:r>
            <a:r>
              <a:rPr lang="en-US" sz="2800" spc="-150" dirty="0">
                <a:latin typeface="Arial" charset="0"/>
              </a:rPr>
              <a:t>be </a:t>
            </a:r>
            <a:r>
              <a:rPr lang="en-US" sz="2800" b="1" spc="-150" dirty="0">
                <a:latin typeface="Arial" charset="0"/>
              </a:rPr>
              <a:t>distributed</a:t>
            </a:r>
            <a:r>
              <a:rPr lang="en-US" sz="2800" spc="-150" dirty="0">
                <a:latin typeface="Arial" charset="0"/>
              </a:rPr>
              <a:t> over many </a:t>
            </a:r>
            <a:r>
              <a:rPr lang="en-US" sz="2800" spc="-150" dirty="0" smtClean="0">
                <a:latin typeface="Arial" charset="0"/>
              </a:rPr>
              <a:t>nodes</a:t>
            </a:r>
          </a:p>
          <a:p>
            <a:pPr>
              <a:buFontTx/>
              <a:buChar char="•"/>
            </a:pPr>
            <a:r>
              <a:rPr lang="en-US" sz="2800" spc="-150" dirty="0" smtClean="0">
                <a:latin typeface="Arial" charset="0"/>
              </a:rPr>
              <a:t>DHT </a:t>
            </a:r>
            <a:r>
              <a:rPr lang="en-US" sz="2800" b="1" spc="-150" dirty="0">
                <a:latin typeface="Arial" charset="0"/>
              </a:rPr>
              <a:t>distributes data storage </a:t>
            </a:r>
            <a:r>
              <a:rPr lang="en-US" sz="2800" spc="-150" dirty="0">
                <a:latin typeface="Arial" charset="0"/>
              </a:rPr>
              <a:t>over many </a:t>
            </a:r>
            <a:r>
              <a:rPr lang="en-US" sz="2800" spc="-150" dirty="0" smtClean="0">
                <a:latin typeface="Arial" charset="0"/>
              </a:rPr>
              <a:t>nodes</a:t>
            </a:r>
            <a:endParaRPr lang="en-US" sz="2800" spc="-150" dirty="0">
              <a:latin typeface="Arial" charset="0"/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1D87-35A6-754F-88D3-3DEB7893796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Cooperative storage with a DHT</a:t>
            </a:r>
            <a:endParaRPr lang="en-US" dirty="0"/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1215736" y="2794656"/>
            <a:ext cx="6019800" cy="461665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Distributed hash table</a:t>
            </a: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1215736" y="1952171"/>
            <a:ext cx="6019800" cy="461665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Distributed application</a:t>
            </a:r>
          </a:p>
        </p:txBody>
      </p:sp>
      <p:sp>
        <p:nvSpPr>
          <p:cNvPr id="191493" name="Line 5"/>
          <p:cNvSpPr>
            <a:spLocks noChangeShapeType="1"/>
          </p:cNvSpPr>
          <p:nvPr/>
        </p:nvSpPr>
        <p:spPr bwMode="auto">
          <a:xfrm>
            <a:off x="2663536" y="2413656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494" name="Line 6"/>
          <p:cNvSpPr>
            <a:spLocks noChangeShapeType="1"/>
          </p:cNvSpPr>
          <p:nvPr/>
        </p:nvSpPr>
        <p:spPr bwMode="auto">
          <a:xfrm>
            <a:off x="5940136" y="2413656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495" name="Text Box 7"/>
          <p:cNvSpPr txBox="1">
            <a:spLocks noChangeArrowheads="1"/>
          </p:cNvSpPr>
          <p:nvPr/>
        </p:nvSpPr>
        <p:spPr bwMode="auto">
          <a:xfrm>
            <a:off x="4567154" y="2413656"/>
            <a:ext cx="12378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rial" charset="0"/>
              </a:rPr>
              <a:t>get (key)</a:t>
            </a:r>
          </a:p>
        </p:txBody>
      </p:sp>
      <p:sp>
        <p:nvSpPr>
          <p:cNvPr id="191496" name="Line 8"/>
          <p:cNvSpPr>
            <a:spLocks noChangeShapeType="1"/>
          </p:cNvSpPr>
          <p:nvPr/>
        </p:nvSpPr>
        <p:spPr bwMode="auto">
          <a:xfrm flipV="1">
            <a:off x="6321136" y="2413656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6418341" y="2397781"/>
            <a:ext cx="7120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rial" charset="0"/>
              </a:rPr>
              <a:t>data</a:t>
            </a:r>
          </a:p>
        </p:txBody>
      </p:sp>
      <p:grpSp>
        <p:nvGrpSpPr>
          <p:cNvPr id="191498" name="Group 10"/>
          <p:cNvGrpSpPr>
            <a:grpSpLocks/>
          </p:cNvGrpSpPr>
          <p:nvPr/>
        </p:nvGrpSpPr>
        <p:grpSpPr bwMode="auto">
          <a:xfrm>
            <a:off x="1520536" y="4256839"/>
            <a:ext cx="5638800" cy="504825"/>
            <a:chOff x="1200" y="2292"/>
            <a:chExt cx="3552" cy="318"/>
          </a:xfrm>
        </p:grpSpPr>
        <p:sp>
          <p:nvSpPr>
            <p:cNvPr id="191499" name="Rectangle 11"/>
            <p:cNvSpPr>
              <a:spLocks noChangeArrowheads="1"/>
            </p:cNvSpPr>
            <p:nvPr/>
          </p:nvSpPr>
          <p:spPr bwMode="auto">
            <a:xfrm>
              <a:off x="1200" y="2319"/>
              <a:ext cx="768" cy="2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2400" b="1" dirty="0">
                  <a:latin typeface="Arial" charset="0"/>
                </a:rPr>
                <a:t>node</a:t>
              </a:r>
            </a:p>
          </p:txBody>
        </p:sp>
        <p:sp>
          <p:nvSpPr>
            <p:cNvPr id="191500" name="Rectangle 12"/>
            <p:cNvSpPr>
              <a:spLocks noChangeArrowheads="1"/>
            </p:cNvSpPr>
            <p:nvPr/>
          </p:nvSpPr>
          <p:spPr bwMode="auto">
            <a:xfrm>
              <a:off x="2208" y="2319"/>
              <a:ext cx="768" cy="2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2400" b="1" dirty="0">
                  <a:latin typeface="Arial" charset="0"/>
                </a:rPr>
                <a:t>node</a:t>
              </a:r>
            </a:p>
          </p:txBody>
        </p:sp>
        <p:sp>
          <p:nvSpPr>
            <p:cNvPr id="191501" name="Rectangle 13"/>
            <p:cNvSpPr>
              <a:spLocks noChangeArrowheads="1"/>
            </p:cNvSpPr>
            <p:nvPr/>
          </p:nvSpPr>
          <p:spPr bwMode="auto">
            <a:xfrm>
              <a:off x="3984" y="2319"/>
              <a:ext cx="768" cy="2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2400" b="1" dirty="0">
                  <a:latin typeface="Arial" charset="0"/>
                </a:rPr>
                <a:t>node</a:t>
              </a:r>
            </a:p>
          </p:txBody>
        </p:sp>
        <p:sp>
          <p:nvSpPr>
            <p:cNvPr id="191502" name="Text Box 14"/>
            <p:cNvSpPr txBox="1">
              <a:spLocks noChangeArrowheads="1"/>
            </p:cNvSpPr>
            <p:nvPr/>
          </p:nvSpPr>
          <p:spPr bwMode="auto">
            <a:xfrm>
              <a:off x="3245" y="2292"/>
              <a:ext cx="3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Arial" charset="0"/>
                </a:rPr>
                <a:t>….</a:t>
              </a:r>
            </a:p>
          </p:txBody>
        </p:sp>
      </p:grpSp>
      <p:sp>
        <p:nvSpPr>
          <p:cNvPr id="191503" name="Text Box 15"/>
          <p:cNvSpPr txBox="1">
            <a:spLocks noChangeArrowheads="1"/>
          </p:cNvSpPr>
          <p:nvPr/>
        </p:nvSpPr>
        <p:spPr bwMode="auto">
          <a:xfrm>
            <a:off x="658925" y="2423181"/>
            <a:ext cx="18406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rial" charset="0"/>
              </a:rPr>
              <a:t>put(key, data)</a:t>
            </a:r>
          </a:p>
        </p:txBody>
      </p:sp>
      <p:sp>
        <p:nvSpPr>
          <p:cNvPr id="191504" name="Text Box 16"/>
          <p:cNvSpPr txBox="1">
            <a:spLocks noChangeArrowheads="1"/>
          </p:cNvSpPr>
          <p:nvPr/>
        </p:nvSpPr>
        <p:spPr bwMode="auto">
          <a:xfrm>
            <a:off x="1215736" y="3648158"/>
            <a:ext cx="6019800" cy="461665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Lookup service</a:t>
            </a:r>
          </a:p>
        </p:txBody>
      </p:sp>
      <p:sp>
        <p:nvSpPr>
          <p:cNvPr id="191505" name="Line 17"/>
          <p:cNvSpPr>
            <a:spLocks noChangeShapeType="1"/>
          </p:cNvSpPr>
          <p:nvPr/>
        </p:nvSpPr>
        <p:spPr bwMode="auto">
          <a:xfrm>
            <a:off x="3882736" y="3263792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506" name="Text Box 18"/>
          <p:cNvSpPr txBox="1">
            <a:spLocks noChangeArrowheads="1"/>
          </p:cNvSpPr>
          <p:nvPr/>
        </p:nvSpPr>
        <p:spPr bwMode="auto">
          <a:xfrm>
            <a:off x="2129267" y="3262300"/>
            <a:ext cx="16241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rial" charset="0"/>
              </a:rPr>
              <a:t>lookup(key)</a:t>
            </a:r>
          </a:p>
        </p:txBody>
      </p:sp>
      <p:sp>
        <p:nvSpPr>
          <p:cNvPr id="191507" name="Line 19"/>
          <p:cNvSpPr>
            <a:spLocks noChangeShapeType="1"/>
          </p:cNvSpPr>
          <p:nvPr/>
        </p:nvSpPr>
        <p:spPr bwMode="auto">
          <a:xfrm flipV="1">
            <a:off x="4339936" y="3256141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508" name="Text Box 20"/>
          <p:cNvSpPr txBox="1">
            <a:spLocks noChangeArrowheads="1"/>
          </p:cNvSpPr>
          <p:nvPr/>
        </p:nvSpPr>
        <p:spPr bwMode="auto">
          <a:xfrm>
            <a:off x="4461048" y="3262300"/>
            <a:ext cx="21564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rial" charset="0"/>
              </a:rPr>
              <a:t>node IP address</a:t>
            </a:r>
          </a:p>
        </p:txBody>
      </p:sp>
      <p:sp>
        <p:nvSpPr>
          <p:cNvPr id="191511" name="Text Box 23"/>
          <p:cNvSpPr txBox="1">
            <a:spLocks noChangeArrowheads="1"/>
          </p:cNvSpPr>
          <p:nvPr/>
        </p:nvSpPr>
        <p:spPr bwMode="auto">
          <a:xfrm>
            <a:off x="7277984" y="2777194"/>
            <a:ext cx="13660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(DHash)</a:t>
            </a:r>
          </a:p>
        </p:txBody>
      </p:sp>
      <p:sp>
        <p:nvSpPr>
          <p:cNvPr id="191512" name="Text Box 24"/>
          <p:cNvSpPr txBox="1">
            <a:spLocks noChangeArrowheads="1"/>
          </p:cNvSpPr>
          <p:nvPr/>
        </p:nvSpPr>
        <p:spPr bwMode="auto">
          <a:xfrm>
            <a:off x="7271182" y="3571958"/>
            <a:ext cx="12955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(Chord)</a:t>
            </a:r>
          </a:p>
        </p:txBody>
      </p:sp>
    </p:spTree>
    <p:extLst>
      <p:ext uri="{BB962C8B-B14F-4D97-AF65-F5344CB8AC3E}">
        <p14:creationId xmlns:p14="http://schemas.microsoft.com/office/powerpoint/2010/main" val="17655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BitTorrent can </a:t>
            </a:r>
            <a:r>
              <a:rPr lang="en-US" dirty="0" smtClean="0"/>
              <a:t>use DHT instead of (or with) a tracker</a:t>
            </a:r>
          </a:p>
          <a:p>
            <a:endParaRPr lang="en-US" dirty="0" smtClean="0"/>
          </a:p>
          <a:p>
            <a:r>
              <a:rPr lang="en-US" dirty="0" smtClean="0"/>
              <a:t>BT </a:t>
            </a:r>
            <a:r>
              <a:rPr lang="en-US" dirty="0"/>
              <a:t>clients </a:t>
            </a:r>
            <a:r>
              <a:rPr lang="en-US" dirty="0" smtClean="0"/>
              <a:t>use DHT:</a:t>
            </a:r>
          </a:p>
          <a:p>
            <a:pPr lvl="1"/>
            <a:r>
              <a:rPr lang="en-US" dirty="0" smtClean="0"/>
              <a:t>Key = </a:t>
            </a:r>
            <a:r>
              <a:rPr lang="en-US" b="1" dirty="0" smtClean="0"/>
              <a:t>file </a:t>
            </a:r>
            <a:r>
              <a:rPr lang="en-US" b="1" dirty="0"/>
              <a:t>content hash </a:t>
            </a:r>
            <a:r>
              <a:rPr lang="en-US" dirty="0" smtClean="0"/>
              <a:t>(“</a:t>
            </a:r>
            <a:r>
              <a:rPr lang="en-US" dirty="0" err="1" smtClean="0"/>
              <a:t>infohash</a:t>
            </a:r>
            <a:r>
              <a:rPr lang="en-US" dirty="0" smtClean="0"/>
              <a:t>”)</a:t>
            </a:r>
          </a:p>
          <a:p>
            <a:pPr lvl="1"/>
            <a:r>
              <a:rPr lang="en-US" dirty="0" smtClean="0"/>
              <a:t>Value = </a:t>
            </a:r>
            <a:r>
              <a:rPr lang="en-US" b="1" dirty="0" smtClean="0"/>
              <a:t>IP </a:t>
            </a:r>
            <a:r>
              <a:rPr lang="en-US" b="1" dirty="0"/>
              <a:t>address</a:t>
            </a:r>
            <a:r>
              <a:rPr lang="en-US" dirty="0"/>
              <a:t> </a:t>
            </a:r>
            <a:r>
              <a:rPr lang="en-US" b="1" dirty="0"/>
              <a:t>of</a:t>
            </a:r>
            <a:r>
              <a:rPr lang="en-US" dirty="0"/>
              <a:t> </a:t>
            </a:r>
            <a:r>
              <a:rPr lang="en-US" b="1" dirty="0" smtClean="0"/>
              <a:t>peer</a:t>
            </a:r>
            <a:r>
              <a:rPr lang="en-US" dirty="0" smtClean="0"/>
              <a:t> willing </a:t>
            </a:r>
            <a:r>
              <a:rPr lang="en-US" dirty="0"/>
              <a:t>to serve </a:t>
            </a:r>
            <a:r>
              <a:rPr lang="en-US" dirty="0" smtClean="0"/>
              <a:t>file</a:t>
            </a:r>
          </a:p>
          <a:p>
            <a:pPr lvl="2"/>
            <a:r>
              <a:rPr lang="en-US" dirty="0" smtClean="0"/>
              <a:t>Can </a:t>
            </a:r>
            <a:r>
              <a:rPr lang="en-US" dirty="0"/>
              <a:t>store multiple </a:t>
            </a:r>
            <a:r>
              <a:rPr lang="en-US" dirty="0" smtClean="0"/>
              <a:t>values (</a:t>
            </a:r>
            <a:r>
              <a:rPr lang="en-US" i="1" dirty="0" smtClean="0"/>
              <a:t>i.e.</a:t>
            </a:r>
            <a:r>
              <a:rPr lang="en-US" dirty="0" smtClean="0"/>
              <a:t> IP addresses) </a:t>
            </a:r>
            <a:r>
              <a:rPr lang="en-US" dirty="0"/>
              <a:t>for a </a:t>
            </a:r>
            <a:r>
              <a:rPr lang="en-US" dirty="0" smtClean="0"/>
              <a:t>key</a:t>
            </a:r>
          </a:p>
          <a:p>
            <a:endParaRPr lang="en-US" dirty="0" smtClean="0"/>
          </a:p>
          <a:p>
            <a:r>
              <a:rPr lang="en-US" dirty="0" smtClean="0"/>
              <a:t>Client does: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get(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infohash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dirty="0"/>
              <a:t> to find other clients willing to </a:t>
            </a:r>
            <a:r>
              <a:rPr lang="en-US" dirty="0" smtClean="0"/>
              <a:t>serve</a:t>
            </a:r>
          </a:p>
          <a:p>
            <a:pPr lvl="1"/>
            <a:r>
              <a:rPr lang="en-US" spc="-300" dirty="0" smtClean="0">
                <a:latin typeface="Courier" charset="0"/>
                <a:ea typeface="Courier" charset="0"/>
                <a:cs typeface="Courier" charset="0"/>
              </a:rPr>
              <a:t>put(</a:t>
            </a:r>
            <a:r>
              <a:rPr lang="en-US" spc="-300" dirty="0" err="1" smtClean="0">
                <a:latin typeface="Courier" charset="0"/>
                <a:ea typeface="Courier" charset="0"/>
                <a:cs typeface="Courier" charset="0"/>
              </a:rPr>
              <a:t>infohash</a:t>
            </a:r>
            <a:r>
              <a:rPr lang="en-US" spc="-300" dirty="0" smtClean="0">
                <a:latin typeface="Courier" charset="0"/>
                <a:ea typeface="Courier" charset="0"/>
                <a:cs typeface="Courier" charset="0"/>
              </a:rPr>
              <a:t>, my-</a:t>
            </a:r>
            <a:r>
              <a:rPr lang="en-US" spc="-300" dirty="0" err="1" smtClean="0">
                <a:latin typeface="Courier" charset="0"/>
                <a:ea typeface="Courier" charset="0"/>
                <a:cs typeface="Courier" charset="0"/>
              </a:rPr>
              <a:t>ipaddr</a:t>
            </a:r>
            <a:r>
              <a:rPr lang="en-US" spc="-300" dirty="0" smtClean="0"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spc="-3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/>
              <a:t>to identify itself </a:t>
            </a:r>
            <a:r>
              <a:rPr lang="en-US" dirty="0"/>
              <a:t>as </a:t>
            </a:r>
            <a:r>
              <a:rPr lang="en-US" dirty="0" smtClean="0"/>
              <a:t>willing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BitTorrent over DHT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0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DHT comprises a single </a:t>
            </a:r>
            <a:r>
              <a:rPr lang="en-US" dirty="0"/>
              <a:t>giant tracker, less fragmented than many </a:t>
            </a:r>
            <a:r>
              <a:rPr lang="en-US" dirty="0" smtClean="0"/>
              <a:t>trackers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 peers more </a:t>
            </a:r>
            <a:r>
              <a:rPr lang="en-US" dirty="0"/>
              <a:t>likely to </a:t>
            </a:r>
            <a:r>
              <a:rPr lang="en-US" b="1" dirty="0">
                <a:solidFill>
                  <a:srgbClr val="009900"/>
                </a:solidFill>
              </a:rPr>
              <a:t>find each </a:t>
            </a:r>
            <a:r>
              <a:rPr lang="en-US" b="1" dirty="0" smtClean="0">
                <a:solidFill>
                  <a:srgbClr val="009900"/>
                </a:solidFill>
              </a:rPr>
              <a:t>other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Maybe </a:t>
            </a:r>
            <a:r>
              <a:rPr lang="en-US" dirty="0"/>
              <a:t>a classic </a:t>
            </a:r>
            <a:r>
              <a:rPr lang="en-US" dirty="0" err="1" smtClean="0"/>
              <a:t>BitTorrent</a:t>
            </a:r>
            <a:r>
              <a:rPr lang="en-US" dirty="0" smtClean="0"/>
              <a:t> tracker is </a:t>
            </a:r>
            <a:r>
              <a:rPr lang="en-US" dirty="0"/>
              <a:t>too exposed to </a:t>
            </a:r>
            <a:r>
              <a:rPr lang="en-US" b="1" dirty="0"/>
              <a:t>legal </a:t>
            </a:r>
            <a:r>
              <a:rPr lang="en-US" b="1" i="1" dirty="0" smtClean="0"/>
              <a:t>&amp; c.</a:t>
            </a:r>
            <a:r>
              <a:rPr lang="en-US" b="1" dirty="0" smtClean="0"/>
              <a:t> attacks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Why might </a:t>
            </a:r>
            <a:r>
              <a:rPr lang="en-US" sz="3600" dirty="0" smtClean="0"/>
              <a:t>DHT </a:t>
            </a:r>
            <a:r>
              <a:rPr lang="en-US" sz="3600" dirty="0"/>
              <a:t>be a win for BitTorrent?</a:t>
            </a:r>
          </a:p>
        </p:txBody>
      </p:sp>
    </p:spTree>
    <p:extLst>
      <p:ext uri="{BB962C8B-B14F-4D97-AF65-F5344CB8AC3E}">
        <p14:creationId xmlns:p14="http://schemas.microsoft.com/office/powerpoint/2010/main" val="15655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API supports a </a:t>
            </a:r>
            <a:r>
              <a:rPr lang="en-US" sz="2800" b="1" dirty="0" smtClean="0">
                <a:solidFill>
                  <a:srgbClr val="009900"/>
                </a:solidFill>
              </a:rPr>
              <a:t>wide range of applications</a:t>
            </a:r>
          </a:p>
          <a:p>
            <a:pPr lvl="1"/>
            <a:r>
              <a:rPr lang="en-US" sz="2800" dirty="0" smtClean="0"/>
              <a:t>DHT imposes no structure/meaning on keys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Key-value </a:t>
            </a:r>
            <a:r>
              <a:rPr lang="en-US" sz="2800" dirty="0" smtClean="0"/>
              <a:t>pairs are </a:t>
            </a:r>
            <a:r>
              <a:rPr lang="en-US" sz="2800" b="1" dirty="0" smtClean="0">
                <a:solidFill>
                  <a:srgbClr val="009900"/>
                </a:solidFill>
              </a:rPr>
              <a:t>persistent and global</a:t>
            </a:r>
          </a:p>
          <a:p>
            <a:pPr lvl="1"/>
            <a:r>
              <a:rPr lang="en-US" sz="2800" dirty="0" smtClean="0"/>
              <a:t>Can store keys in other DHT values</a:t>
            </a:r>
          </a:p>
          <a:p>
            <a:pPr lvl="1"/>
            <a:r>
              <a:rPr lang="en-US" sz="2800" dirty="0" smtClean="0"/>
              <a:t>And thus build </a:t>
            </a:r>
            <a:r>
              <a:rPr lang="en-US" sz="2800" b="1" dirty="0" smtClean="0"/>
              <a:t>complex data structures</a:t>
            </a:r>
            <a:endParaRPr lang="en-US" sz="2800" b="1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838D-91C6-124E-80CA-A9E4E6D4FE5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put/get DHT interface?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88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Decentralized:</a:t>
            </a:r>
            <a:r>
              <a:rPr lang="en-US" sz="2800" dirty="0" smtClean="0"/>
              <a:t> no central authority</a:t>
            </a:r>
          </a:p>
          <a:p>
            <a:endParaRPr lang="en-US" sz="2800" dirty="0" smtClean="0"/>
          </a:p>
          <a:p>
            <a:r>
              <a:rPr lang="en-US" sz="2800" b="1" dirty="0" smtClean="0"/>
              <a:t>Scalable:</a:t>
            </a:r>
            <a:r>
              <a:rPr lang="en-US" sz="2800" dirty="0" smtClean="0"/>
              <a:t> low network traffic overhead </a:t>
            </a:r>
          </a:p>
          <a:p>
            <a:endParaRPr lang="en-US" sz="2800" dirty="0" smtClean="0"/>
          </a:p>
          <a:p>
            <a:r>
              <a:rPr lang="en-US" sz="2800" b="1" dirty="0" smtClean="0"/>
              <a:t>Efficient:</a:t>
            </a:r>
            <a:r>
              <a:rPr lang="en-US" sz="2800" dirty="0" smtClean="0"/>
              <a:t> find items quickly (latency)</a:t>
            </a:r>
          </a:p>
          <a:p>
            <a:endParaRPr lang="en-US" sz="2800" dirty="0" smtClean="0"/>
          </a:p>
          <a:p>
            <a:r>
              <a:rPr lang="en-US" sz="2800" b="1" dirty="0" smtClean="0"/>
              <a:t>Dynamic:</a:t>
            </a:r>
            <a:r>
              <a:rPr lang="en-US" sz="2800" dirty="0" smtClean="0"/>
              <a:t> nodes fail, new nodes join</a:t>
            </a:r>
          </a:p>
          <a:p>
            <a:endParaRPr lang="en-US" sz="28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3225-3B9B-BC4B-819E-E14E5E69254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might DHT design be hard?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32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Peer-to-Peer Systems</a:t>
            </a:r>
          </a:p>
          <a:p>
            <a:pPr marL="514350" indent="-514350"/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Distributed Hash Tables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b="1" dirty="0" smtClean="0"/>
              <a:t>The Chord Lookup Service</a:t>
            </a:r>
          </a:p>
          <a:p>
            <a:pPr marL="914400" lvl="1" indent="-514350"/>
            <a:r>
              <a:rPr lang="en-US" sz="3200" b="1" dirty="0" smtClean="0"/>
              <a:t>Basic design</a:t>
            </a:r>
          </a:p>
          <a:p>
            <a:pPr marL="914400" lvl="1" indent="-514350"/>
            <a:r>
              <a:rPr lang="en-US" sz="3200" dirty="0" smtClean="0"/>
              <a:t>Integration with </a:t>
            </a:r>
            <a:r>
              <a:rPr lang="en-US" sz="3200" i="1" dirty="0" smtClean="0"/>
              <a:t>DHash</a:t>
            </a:r>
            <a:r>
              <a:rPr lang="en-US" sz="3200" dirty="0" smtClean="0"/>
              <a:t> DHT, performance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6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Peer-to-Peer Systems</a:t>
            </a:r>
          </a:p>
          <a:p>
            <a:pPr marL="914400" lvl="1" indent="-514350"/>
            <a:r>
              <a:rPr lang="en-US" sz="2800" b="1" dirty="0" smtClean="0"/>
              <a:t>Napster, Gnutella, BitTorrent, challenges</a:t>
            </a:r>
          </a:p>
          <a:p>
            <a:pPr marL="514350" indent="-514350"/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/>
              <a:t>Distributed Hash Tables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/>
              <a:t>The Chord Lookup </a:t>
            </a:r>
            <a:r>
              <a:rPr lang="en-US" sz="3200" dirty="0" smtClean="0"/>
              <a:t>Service</a:t>
            </a:r>
            <a:endParaRPr lang="en-US" sz="32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77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867891"/>
            <a:ext cx="8763000" cy="3609108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Efficient</a:t>
            </a:r>
            <a:r>
              <a:rPr lang="en-US" sz="2800" b="1" dirty="0" smtClean="0"/>
              <a:t>: </a:t>
            </a:r>
            <a:r>
              <a:rPr lang="en-US" sz="2800" dirty="0" smtClean="0"/>
              <a:t>O(log </a:t>
            </a:r>
            <a:r>
              <a:rPr lang="en-US" sz="2800" i="1" dirty="0" smtClean="0"/>
              <a:t>N</a:t>
            </a:r>
            <a:r>
              <a:rPr lang="en-US" sz="2800" dirty="0" smtClean="0"/>
              <a:t>) messages per lookup</a:t>
            </a:r>
          </a:p>
          <a:p>
            <a:pPr lvl="1"/>
            <a:r>
              <a:rPr lang="en-US" sz="2800" i="1" dirty="0" smtClean="0"/>
              <a:t>N</a:t>
            </a:r>
            <a:r>
              <a:rPr lang="en-US" sz="2800" dirty="0" smtClean="0"/>
              <a:t> is the total number of servers</a:t>
            </a:r>
          </a:p>
          <a:p>
            <a:endParaRPr lang="en-US" sz="2800" dirty="0" smtClean="0"/>
          </a:p>
          <a:p>
            <a:r>
              <a:rPr lang="en-US" sz="2800" b="1" dirty="0" smtClean="0"/>
              <a:t>Scalable: </a:t>
            </a:r>
            <a:r>
              <a:rPr lang="en-US" sz="2800" dirty="0" smtClean="0"/>
              <a:t>O(log </a:t>
            </a:r>
            <a:r>
              <a:rPr lang="en-US" sz="2800" i="1" dirty="0" smtClean="0"/>
              <a:t>N</a:t>
            </a:r>
            <a:r>
              <a:rPr lang="en-US" sz="2800" dirty="0" smtClean="0"/>
              <a:t>) state per node</a:t>
            </a:r>
          </a:p>
          <a:p>
            <a:endParaRPr lang="en-US" sz="2800" dirty="0" smtClean="0"/>
          </a:p>
          <a:p>
            <a:r>
              <a:rPr lang="en-US" sz="2800" b="1" dirty="0" smtClean="0"/>
              <a:t>Robust: </a:t>
            </a:r>
            <a:r>
              <a:rPr lang="en-US" sz="2800" dirty="0" smtClean="0"/>
              <a:t>survives massive failures</a:t>
            </a:r>
          </a:p>
          <a:p>
            <a:endParaRPr lang="en-US" sz="2800" dirty="0" smtClean="0"/>
          </a:p>
          <a:p>
            <a:r>
              <a:rPr lang="en-US" sz="2800" b="1" dirty="0" smtClean="0">
                <a:solidFill>
                  <a:srgbClr val="009900"/>
                </a:solidFill>
              </a:rPr>
              <a:t>Simple to analyze</a:t>
            </a:r>
            <a:endParaRPr lang="en-US" sz="2800" b="1" dirty="0">
              <a:solidFill>
                <a:srgbClr val="0099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342C-67F9-A944-A90B-0CD0A4180F9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Chord lookup algorithm </a:t>
            </a:r>
            <a:r>
              <a:rPr lang="en-US" dirty="0"/>
              <a:t>p</a:t>
            </a:r>
            <a:r>
              <a:rPr lang="en-US" dirty="0" smtClean="0"/>
              <a:t>roperties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381991" y="1911274"/>
            <a:ext cx="630381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800">
                <a:latin typeface="Arial" charset="0"/>
                <a:ea typeface="Arial" charset="0"/>
                <a:cs typeface="Arial" charset="0"/>
              </a:rPr>
              <a:t>Interface: lookup(key) </a:t>
            </a:r>
            <a:r>
              <a:rPr lang="en-US" sz="2800">
                <a:latin typeface="Arial" charset="0"/>
                <a:ea typeface="Arial" charset="0"/>
                <a:cs typeface="Arial" charset="0"/>
                <a:sym typeface="Symbol" charset="0"/>
              </a:rPr>
              <a:t></a:t>
            </a:r>
            <a:r>
              <a:rPr lang="en-US" sz="2800">
                <a:latin typeface="Arial" charset="0"/>
                <a:ea typeface="Arial" charset="0"/>
                <a:cs typeface="Arial" charset="0"/>
              </a:rPr>
              <a:t> IP address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0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Key identifier </a:t>
            </a:r>
            <a:r>
              <a:rPr lang="en-US" sz="2800" dirty="0" smtClean="0"/>
              <a:t>= SHA-1(key)</a:t>
            </a:r>
          </a:p>
          <a:p>
            <a:endParaRPr lang="en-US" sz="2800" dirty="0" smtClean="0"/>
          </a:p>
          <a:p>
            <a:r>
              <a:rPr lang="en-US" sz="2800" b="1" dirty="0" smtClean="0"/>
              <a:t>Node identifier </a:t>
            </a:r>
            <a:r>
              <a:rPr lang="en-US" sz="2800" dirty="0" smtClean="0"/>
              <a:t>= SHA-1(IP address)</a:t>
            </a:r>
          </a:p>
          <a:p>
            <a:endParaRPr lang="en-US" sz="2800" dirty="0" smtClean="0"/>
          </a:p>
          <a:p>
            <a:r>
              <a:rPr lang="en-US" sz="2800" dirty="0" smtClean="0"/>
              <a:t>SHA-1 distributes both uniformly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b="1" i="1" dirty="0" smtClean="0"/>
              <a:t>How does Chord partition data?</a:t>
            </a:r>
          </a:p>
          <a:p>
            <a:pPr lvl="1"/>
            <a:r>
              <a:rPr lang="en-US" sz="2800" i="1" dirty="0" smtClean="0"/>
              <a:t>i.e.</a:t>
            </a:r>
            <a:r>
              <a:rPr lang="en-US" sz="2800" dirty="0" smtClean="0"/>
              <a:t>, map key IDs to node IDs</a:t>
            </a:r>
            <a:endParaRPr lang="en-US" sz="2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BA30-1550-5E41-9068-59B9603F0E3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Chord Lookup: Identifiers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62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EB36-A8C5-6749-AC06-7B14898DE63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Consistent hashing [</a:t>
            </a:r>
            <a:r>
              <a:rPr lang="en-US" dirty="0" err="1" smtClean="0"/>
              <a:t>Karger</a:t>
            </a:r>
            <a:r>
              <a:rPr lang="en-US" dirty="0" smtClean="0"/>
              <a:t> ‘97]</a:t>
            </a:r>
            <a:endParaRPr lang="en-US" dirty="0"/>
          </a:p>
        </p:txBody>
      </p:sp>
      <p:sp>
        <p:nvSpPr>
          <p:cNvPr id="208912" name="Text Box 16"/>
          <p:cNvSpPr txBox="1">
            <a:spLocks noChangeArrowheads="1"/>
          </p:cNvSpPr>
          <p:nvPr/>
        </p:nvSpPr>
        <p:spPr bwMode="auto">
          <a:xfrm>
            <a:off x="582898" y="5799147"/>
            <a:ext cx="796106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0">
                <a:latin typeface="Arial" charset="0"/>
              </a:rPr>
              <a:t>K</a:t>
            </a:r>
            <a:r>
              <a:rPr lang="en-US" sz="2400" b="0" smtClean="0">
                <a:latin typeface="Arial" charset="0"/>
              </a:rPr>
              <a:t>ey </a:t>
            </a:r>
            <a:r>
              <a:rPr lang="en-US" sz="2400" b="0" dirty="0">
                <a:latin typeface="Arial" charset="0"/>
              </a:rPr>
              <a:t>is stored at its </a:t>
            </a:r>
            <a:r>
              <a:rPr lang="en-US" sz="2400" dirty="0">
                <a:solidFill>
                  <a:schemeClr val="accent2"/>
                </a:solidFill>
                <a:latin typeface="Arial" charset="0"/>
              </a:rPr>
              <a:t>successor: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smtClean="0">
                <a:latin typeface="Arial" charset="0"/>
              </a:rPr>
              <a:t>node </a:t>
            </a:r>
            <a:r>
              <a:rPr lang="en-US" sz="2400" b="0" dirty="0">
                <a:latin typeface="Arial" charset="0"/>
              </a:rPr>
              <a:t>with </a:t>
            </a:r>
            <a:r>
              <a:rPr lang="en-US" sz="2400" b="0" dirty="0" smtClean="0">
                <a:latin typeface="Arial" charset="0"/>
              </a:rPr>
              <a:t>next-higher </a:t>
            </a:r>
            <a:r>
              <a:rPr lang="en-US" sz="2400" b="0" dirty="0">
                <a:latin typeface="Arial" charset="0"/>
              </a:rPr>
              <a:t>ID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74820" y="1598246"/>
            <a:ext cx="5706980" cy="4200901"/>
            <a:chOff x="1585995" y="1541525"/>
            <a:chExt cx="5706980" cy="4200901"/>
          </a:xfrm>
        </p:grpSpPr>
        <p:sp>
          <p:nvSpPr>
            <p:cNvPr id="208903" name="Text Box 7"/>
            <p:cNvSpPr txBox="1">
              <a:spLocks noChangeAspect="1" noChangeArrowheads="1"/>
            </p:cNvSpPr>
            <p:nvPr/>
          </p:nvSpPr>
          <p:spPr bwMode="auto">
            <a:xfrm>
              <a:off x="3503580" y="5085721"/>
              <a:ext cx="726859" cy="456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BE00"/>
                  </a:solidFill>
                  <a:latin typeface="Helvetica" charset="0"/>
                </a:rPr>
                <a:t>K80</a:t>
              </a:r>
            </a:p>
          </p:txBody>
        </p:sp>
        <p:sp>
          <p:nvSpPr>
            <p:cNvPr id="208899" name="Oval 3"/>
            <p:cNvSpPr>
              <a:spLocks noChangeAspect="1" noChangeArrowheads="1"/>
            </p:cNvSpPr>
            <p:nvPr/>
          </p:nvSpPr>
          <p:spPr bwMode="auto">
            <a:xfrm>
              <a:off x="3314307" y="2118179"/>
              <a:ext cx="3154543" cy="315556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08900" name="Text Box 4"/>
            <p:cNvSpPr txBox="1">
              <a:spLocks noChangeAspect="1" noChangeArrowheads="1"/>
            </p:cNvSpPr>
            <p:nvPr/>
          </p:nvSpPr>
          <p:spPr bwMode="auto">
            <a:xfrm>
              <a:off x="6538513" y="3506626"/>
              <a:ext cx="754462" cy="4667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latin typeface="Helvetica" charset="0"/>
                </a:rPr>
                <a:t>N32</a:t>
              </a:r>
            </a:p>
          </p:txBody>
        </p:sp>
        <p:sp>
          <p:nvSpPr>
            <p:cNvPr id="208901" name="Text Box 5"/>
            <p:cNvSpPr txBox="1">
              <a:spLocks noChangeAspect="1" noChangeArrowheads="1"/>
            </p:cNvSpPr>
            <p:nvPr/>
          </p:nvSpPr>
          <p:spPr bwMode="auto">
            <a:xfrm>
              <a:off x="2600550" y="4335380"/>
              <a:ext cx="754462" cy="4667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latin typeface="Helvetica" charset="0"/>
                </a:rPr>
                <a:t>N90</a:t>
              </a:r>
            </a:p>
          </p:txBody>
        </p:sp>
        <p:sp>
          <p:nvSpPr>
            <p:cNvPr id="208902" name="Text Box 6"/>
            <p:cNvSpPr txBox="1">
              <a:spLocks noChangeAspect="1" noChangeArrowheads="1"/>
            </p:cNvSpPr>
            <p:nvPr/>
          </p:nvSpPr>
          <p:spPr bwMode="auto">
            <a:xfrm>
              <a:off x="2601038" y="2328174"/>
              <a:ext cx="924018" cy="4667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latin typeface="Helvetica" charset="0"/>
                </a:rPr>
                <a:t>N105</a:t>
              </a:r>
            </a:p>
          </p:txBody>
        </p:sp>
        <p:sp>
          <p:nvSpPr>
            <p:cNvPr id="208904" name="Text Box 8"/>
            <p:cNvSpPr txBox="1">
              <a:spLocks noChangeAspect="1" noChangeArrowheads="1"/>
            </p:cNvSpPr>
            <p:nvPr/>
          </p:nvSpPr>
          <p:spPr bwMode="auto">
            <a:xfrm>
              <a:off x="6388670" y="2323226"/>
              <a:ext cx="728174" cy="456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BE00"/>
                  </a:solidFill>
                  <a:latin typeface="Helvetica" charset="0"/>
                </a:rPr>
                <a:t>K20</a:t>
              </a:r>
            </a:p>
          </p:txBody>
        </p:sp>
        <p:sp>
          <p:nvSpPr>
            <p:cNvPr id="208905" name="Text Box 9"/>
            <p:cNvSpPr txBox="1">
              <a:spLocks noChangeAspect="1" noChangeArrowheads="1"/>
            </p:cNvSpPr>
            <p:nvPr/>
          </p:nvSpPr>
          <p:spPr bwMode="auto">
            <a:xfrm>
              <a:off x="4891579" y="1739511"/>
              <a:ext cx="557303" cy="457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BE00"/>
                  </a:solidFill>
                  <a:latin typeface="Helvetica" charset="0"/>
                </a:rPr>
                <a:t>K5</a:t>
              </a:r>
            </a:p>
          </p:txBody>
        </p:sp>
        <p:sp>
          <p:nvSpPr>
            <p:cNvPr id="208906" name="Text Box 10"/>
            <p:cNvSpPr txBox="1">
              <a:spLocks noChangeAspect="1" noChangeArrowheads="1"/>
            </p:cNvSpPr>
            <p:nvPr/>
          </p:nvSpPr>
          <p:spPr bwMode="auto">
            <a:xfrm>
              <a:off x="3850579" y="3389786"/>
              <a:ext cx="2081998" cy="830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latin typeface="Arial" charset="0"/>
                </a:rPr>
                <a:t>Circular 7-bit</a:t>
              </a:r>
            </a:p>
            <a:p>
              <a:pPr algn="ctr"/>
              <a:r>
                <a:rPr lang="en-US" sz="2400" dirty="0">
                  <a:latin typeface="Arial" charset="0"/>
                </a:rPr>
                <a:t>ID space</a:t>
              </a:r>
            </a:p>
          </p:txBody>
        </p:sp>
        <p:sp>
          <p:nvSpPr>
            <p:cNvPr id="208908" name="Text Box 12"/>
            <p:cNvSpPr txBox="1">
              <a:spLocks noChangeAspect="1" noChangeArrowheads="1"/>
            </p:cNvSpPr>
            <p:nvPr/>
          </p:nvSpPr>
          <p:spPr bwMode="auto">
            <a:xfrm>
              <a:off x="3176388" y="1572809"/>
              <a:ext cx="100700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Arial" charset="0"/>
                </a:rPr>
                <a:t>Key 5</a:t>
              </a:r>
            </a:p>
          </p:txBody>
        </p:sp>
        <p:sp>
          <p:nvSpPr>
            <p:cNvPr id="208909" name="Line 13"/>
            <p:cNvSpPr>
              <a:spLocks noChangeAspect="1" noChangeShapeType="1"/>
            </p:cNvSpPr>
            <p:nvPr/>
          </p:nvSpPr>
          <p:spPr bwMode="auto">
            <a:xfrm>
              <a:off x="4196356" y="1859300"/>
              <a:ext cx="695224" cy="695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08910" name="Text Box 14"/>
            <p:cNvSpPr txBox="1">
              <a:spLocks noChangeAspect="1" noChangeArrowheads="1"/>
            </p:cNvSpPr>
            <p:nvPr/>
          </p:nvSpPr>
          <p:spPr bwMode="auto">
            <a:xfrm>
              <a:off x="1585995" y="3247830"/>
              <a:ext cx="155363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Arial" charset="0"/>
                </a:rPr>
                <a:t>Node 105</a:t>
              </a:r>
            </a:p>
          </p:txBody>
        </p:sp>
        <p:sp>
          <p:nvSpPr>
            <p:cNvPr id="2" name="Arc 1"/>
            <p:cNvSpPr/>
            <p:nvPr/>
          </p:nvSpPr>
          <p:spPr>
            <a:xfrm>
              <a:off x="3257525" y="1920920"/>
              <a:ext cx="3447124" cy="3448237"/>
            </a:xfrm>
            <a:prstGeom prst="arc">
              <a:avLst>
                <a:gd name="adj1" fmla="val 17209997"/>
                <a:gd name="adj2" fmla="val 21147000"/>
              </a:avLst>
            </a:prstGeom>
            <a:ln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>
              <a:off x="3021727" y="1541525"/>
              <a:ext cx="3977085" cy="3978369"/>
            </a:xfrm>
            <a:prstGeom prst="arc">
              <a:avLst>
                <a:gd name="adj1" fmla="val 20210009"/>
                <a:gd name="adj2" fmla="val 21442565"/>
              </a:avLst>
            </a:prstGeom>
            <a:ln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>
              <a:off x="2809581" y="1551843"/>
              <a:ext cx="4189231" cy="4190583"/>
            </a:xfrm>
            <a:prstGeom prst="arc">
              <a:avLst>
                <a:gd name="adj1" fmla="val 7854732"/>
                <a:gd name="adj2" fmla="val 8595762"/>
              </a:avLst>
            </a:prstGeom>
            <a:ln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2207172" y="2794934"/>
              <a:ext cx="273269" cy="452896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949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EB36-A8C5-6749-AC06-7B14898DE63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Chord: Successor pointers</a:t>
            </a:r>
            <a:endParaRPr lang="en-US" dirty="0"/>
          </a:p>
        </p:txBody>
      </p:sp>
      <p:sp>
        <p:nvSpPr>
          <p:cNvPr id="208903" name="Text Box 7"/>
          <p:cNvSpPr txBox="1">
            <a:spLocks noChangeAspect="1" noChangeArrowheads="1"/>
          </p:cNvSpPr>
          <p:nvPr/>
        </p:nvSpPr>
        <p:spPr bwMode="auto">
          <a:xfrm>
            <a:off x="1277384" y="4392101"/>
            <a:ext cx="726859" cy="45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BE00"/>
                </a:solidFill>
                <a:latin typeface="Helvetica" charset="0"/>
              </a:rPr>
              <a:t>K80</a:t>
            </a:r>
          </a:p>
        </p:txBody>
      </p:sp>
      <p:sp>
        <p:nvSpPr>
          <p:cNvPr id="208899" name="Oval 3"/>
          <p:cNvSpPr>
            <a:spLocks noChangeAspect="1" noChangeArrowheads="1"/>
          </p:cNvSpPr>
          <p:nvPr/>
        </p:nvSpPr>
        <p:spPr bwMode="auto">
          <a:xfrm>
            <a:off x="2803132" y="2174900"/>
            <a:ext cx="3154543" cy="3155561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08900" name="Text Box 4"/>
          <p:cNvSpPr txBox="1">
            <a:spLocks noChangeAspect="1" noChangeArrowheads="1"/>
          </p:cNvSpPr>
          <p:nvPr/>
        </p:nvSpPr>
        <p:spPr bwMode="auto">
          <a:xfrm>
            <a:off x="6027338" y="3563347"/>
            <a:ext cx="754462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208901" name="Text Box 5"/>
          <p:cNvSpPr txBox="1">
            <a:spLocks noChangeAspect="1" noChangeArrowheads="1"/>
          </p:cNvSpPr>
          <p:nvPr/>
        </p:nvSpPr>
        <p:spPr bwMode="auto">
          <a:xfrm>
            <a:off x="2089375" y="4392101"/>
            <a:ext cx="754462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N90</a:t>
            </a:r>
          </a:p>
        </p:txBody>
      </p:sp>
      <p:sp>
        <p:nvSpPr>
          <p:cNvPr id="208902" name="Text Box 6"/>
          <p:cNvSpPr txBox="1">
            <a:spLocks noChangeAspect="1" noChangeArrowheads="1"/>
          </p:cNvSpPr>
          <p:nvPr/>
        </p:nvSpPr>
        <p:spPr bwMode="auto">
          <a:xfrm>
            <a:off x="2089863" y="2384895"/>
            <a:ext cx="924018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N105</a:t>
            </a:r>
          </a:p>
        </p:txBody>
      </p:sp>
      <p:sp>
        <p:nvSpPr>
          <p:cNvPr id="23" name="Arc 22"/>
          <p:cNvSpPr/>
          <p:nvPr/>
        </p:nvSpPr>
        <p:spPr>
          <a:xfrm>
            <a:off x="2448910" y="1598247"/>
            <a:ext cx="4038728" cy="4040032"/>
          </a:xfrm>
          <a:prstGeom prst="arc">
            <a:avLst>
              <a:gd name="adj1" fmla="val 19697290"/>
              <a:gd name="adj2" fmla="val 21207213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4"/>
          <p:cNvSpPr txBox="1">
            <a:spLocks noChangeAspect="1" noChangeArrowheads="1"/>
          </p:cNvSpPr>
          <p:nvPr/>
        </p:nvSpPr>
        <p:spPr bwMode="auto">
          <a:xfrm>
            <a:off x="5454118" y="1941520"/>
            <a:ext cx="750526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chemeClr val="accent2"/>
                </a:solidFill>
                <a:latin typeface="Helvetica" charset="0"/>
              </a:rPr>
              <a:t>N10</a:t>
            </a:r>
            <a:endParaRPr lang="en-US" sz="2400">
              <a:solidFill>
                <a:schemeClr val="accent2"/>
              </a:solidFill>
              <a:latin typeface="Helvetica" charset="0"/>
            </a:endParaRPr>
          </a:p>
        </p:txBody>
      </p:sp>
      <p:sp>
        <p:nvSpPr>
          <p:cNvPr id="27" name="Text Box 4"/>
          <p:cNvSpPr txBox="1">
            <a:spLocks noChangeAspect="1" noChangeArrowheads="1"/>
          </p:cNvSpPr>
          <p:nvPr/>
        </p:nvSpPr>
        <p:spPr bwMode="auto">
          <a:xfrm>
            <a:off x="5423370" y="5120173"/>
            <a:ext cx="750526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chemeClr val="accent2"/>
                </a:solidFill>
                <a:latin typeface="Helvetica" charset="0"/>
              </a:rPr>
              <a:t>N60</a:t>
            </a:r>
            <a:endParaRPr lang="en-US" sz="2400">
              <a:solidFill>
                <a:schemeClr val="accent2"/>
              </a:solidFill>
              <a:latin typeface="Helvetica" charset="0"/>
            </a:endParaRPr>
          </a:p>
        </p:txBody>
      </p:sp>
      <p:sp>
        <p:nvSpPr>
          <p:cNvPr id="28" name="Text Box 6"/>
          <p:cNvSpPr txBox="1">
            <a:spLocks noChangeAspect="1" noChangeArrowheads="1"/>
          </p:cNvSpPr>
          <p:nvPr/>
        </p:nvSpPr>
        <p:spPr bwMode="auto">
          <a:xfrm>
            <a:off x="2878380" y="1685253"/>
            <a:ext cx="922048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Helvetica" charset="0"/>
              </a:rPr>
              <a:t>N120</a:t>
            </a:r>
            <a:endParaRPr lang="en-US" sz="2400" dirty="0">
              <a:solidFill>
                <a:schemeClr val="accent2"/>
              </a:solidFill>
              <a:latin typeface="Helvetica" charset="0"/>
            </a:endParaRPr>
          </a:p>
        </p:txBody>
      </p:sp>
      <p:sp>
        <p:nvSpPr>
          <p:cNvPr id="29" name="Arc 28"/>
          <p:cNvSpPr/>
          <p:nvPr/>
        </p:nvSpPr>
        <p:spPr>
          <a:xfrm>
            <a:off x="2448910" y="1598247"/>
            <a:ext cx="4038728" cy="4040032"/>
          </a:xfrm>
          <a:prstGeom prst="arc">
            <a:avLst>
              <a:gd name="adj1" fmla="val 978989"/>
              <a:gd name="adj2" fmla="val 2736251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>
            <a:off x="2448910" y="1598247"/>
            <a:ext cx="4038728" cy="4040032"/>
          </a:xfrm>
          <a:prstGeom prst="arc">
            <a:avLst>
              <a:gd name="adj1" fmla="val 978989"/>
              <a:gd name="adj2" fmla="val 2736251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>
            <a:off x="2228193" y="1590296"/>
            <a:ext cx="4259445" cy="4124141"/>
          </a:xfrm>
          <a:prstGeom prst="arc">
            <a:avLst>
              <a:gd name="adj1" fmla="val 3936916"/>
              <a:gd name="adj2" fmla="val 8350573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2297856" y="1612961"/>
            <a:ext cx="4259445" cy="4124141"/>
          </a:xfrm>
          <a:prstGeom prst="arc">
            <a:avLst>
              <a:gd name="adj1" fmla="val 10007382"/>
              <a:gd name="adj2" fmla="val 11949605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2224411" y="1476183"/>
            <a:ext cx="2903244" cy="2811021"/>
          </a:xfrm>
          <a:prstGeom prst="arc">
            <a:avLst>
              <a:gd name="adj1" fmla="val 12376268"/>
              <a:gd name="adj2" fmla="val 13669507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1277384" y="1699331"/>
            <a:ext cx="5906814" cy="5027259"/>
          </a:xfrm>
          <a:prstGeom prst="arc">
            <a:avLst>
              <a:gd name="adj1" fmla="val 15931530"/>
              <a:gd name="adj2" fmla="val 17562927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2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EB36-A8C5-6749-AC06-7B14898DE63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lookup</a:t>
            </a:r>
            <a:endParaRPr lang="en-US" dirty="0"/>
          </a:p>
        </p:txBody>
      </p:sp>
      <p:sp>
        <p:nvSpPr>
          <p:cNvPr id="208903" name="Text Box 7"/>
          <p:cNvSpPr txBox="1">
            <a:spLocks noChangeAspect="1" noChangeArrowheads="1"/>
          </p:cNvSpPr>
          <p:nvPr/>
        </p:nvSpPr>
        <p:spPr bwMode="auto">
          <a:xfrm>
            <a:off x="1277384" y="4392101"/>
            <a:ext cx="726859" cy="45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BE00"/>
                </a:solidFill>
                <a:latin typeface="Helvetica" charset="0"/>
              </a:rPr>
              <a:t>K80</a:t>
            </a:r>
          </a:p>
        </p:txBody>
      </p:sp>
      <p:sp>
        <p:nvSpPr>
          <p:cNvPr id="208899" name="Oval 3"/>
          <p:cNvSpPr>
            <a:spLocks noChangeAspect="1" noChangeArrowheads="1"/>
          </p:cNvSpPr>
          <p:nvPr/>
        </p:nvSpPr>
        <p:spPr bwMode="auto">
          <a:xfrm>
            <a:off x="2803132" y="2174900"/>
            <a:ext cx="3154543" cy="3155561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08900" name="Text Box 4"/>
          <p:cNvSpPr txBox="1">
            <a:spLocks noChangeAspect="1" noChangeArrowheads="1"/>
          </p:cNvSpPr>
          <p:nvPr/>
        </p:nvSpPr>
        <p:spPr bwMode="auto">
          <a:xfrm>
            <a:off x="6027338" y="3563347"/>
            <a:ext cx="754462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208901" name="Text Box 5"/>
          <p:cNvSpPr txBox="1">
            <a:spLocks noChangeAspect="1" noChangeArrowheads="1"/>
          </p:cNvSpPr>
          <p:nvPr/>
        </p:nvSpPr>
        <p:spPr bwMode="auto">
          <a:xfrm>
            <a:off x="2089375" y="4392101"/>
            <a:ext cx="754462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N90</a:t>
            </a:r>
          </a:p>
        </p:txBody>
      </p:sp>
      <p:sp>
        <p:nvSpPr>
          <p:cNvPr id="208902" name="Text Box 6"/>
          <p:cNvSpPr txBox="1">
            <a:spLocks noChangeAspect="1" noChangeArrowheads="1"/>
          </p:cNvSpPr>
          <p:nvPr/>
        </p:nvSpPr>
        <p:spPr bwMode="auto">
          <a:xfrm>
            <a:off x="2089863" y="2384895"/>
            <a:ext cx="924018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N105</a:t>
            </a:r>
          </a:p>
        </p:txBody>
      </p:sp>
      <p:sp>
        <p:nvSpPr>
          <p:cNvPr id="23" name="Arc 22"/>
          <p:cNvSpPr/>
          <p:nvPr/>
        </p:nvSpPr>
        <p:spPr>
          <a:xfrm>
            <a:off x="2448910" y="1598247"/>
            <a:ext cx="4038728" cy="4040032"/>
          </a:xfrm>
          <a:prstGeom prst="arc">
            <a:avLst>
              <a:gd name="adj1" fmla="val 19697290"/>
              <a:gd name="adj2" fmla="val 21207213"/>
            </a:avLst>
          </a:prstGeom>
          <a:ln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4"/>
          <p:cNvSpPr txBox="1">
            <a:spLocks noChangeAspect="1" noChangeArrowheads="1"/>
          </p:cNvSpPr>
          <p:nvPr/>
        </p:nvSpPr>
        <p:spPr bwMode="auto">
          <a:xfrm>
            <a:off x="5454118" y="1941520"/>
            <a:ext cx="750526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chemeClr val="accent2"/>
                </a:solidFill>
                <a:latin typeface="Helvetica" charset="0"/>
              </a:rPr>
              <a:t>N10</a:t>
            </a:r>
            <a:endParaRPr lang="en-US" sz="2400">
              <a:solidFill>
                <a:schemeClr val="accent2"/>
              </a:solidFill>
              <a:latin typeface="Helvetica" charset="0"/>
            </a:endParaRPr>
          </a:p>
        </p:txBody>
      </p:sp>
      <p:sp>
        <p:nvSpPr>
          <p:cNvPr id="27" name="Text Box 4"/>
          <p:cNvSpPr txBox="1">
            <a:spLocks noChangeAspect="1" noChangeArrowheads="1"/>
          </p:cNvSpPr>
          <p:nvPr/>
        </p:nvSpPr>
        <p:spPr bwMode="auto">
          <a:xfrm>
            <a:off x="5423370" y="5120173"/>
            <a:ext cx="750526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chemeClr val="accent2"/>
                </a:solidFill>
                <a:latin typeface="Helvetica" charset="0"/>
              </a:rPr>
              <a:t>N60</a:t>
            </a:r>
            <a:endParaRPr lang="en-US" sz="2400">
              <a:solidFill>
                <a:schemeClr val="accent2"/>
              </a:solidFill>
              <a:latin typeface="Helvetica" charset="0"/>
            </a:endParaRPr>
          </a:p>
        </p:txBody>
      </p:sp>
      <p:sp>
        <p:nvSpPr>
          <p:cNvPr id="28" name="Text Box 6"/>
          <p:cNvSpPr txBox="1">
            <a:spLocks noChangeAspect="1" noChangeArrowheads="1"/>
          </p:cNvSpPr>
          <p:nvPr/>
        </p:nvSpPr>
        <p:spPr bwMode="auto">
          <a:xfrm>
            <a:off x="2878380" y="1685253"/>
            <a:ext cx="922048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Helvetica" charset="0"/>
              </a:rPr>
              <a:t>N120</a:t>
            </a:r>
            <a:endParaRPr lang="en-US" sz="2400" dirty="0">
              <a:solidFill>
                <a:schemeClr val="accent2"/>
              </a:solidFill>
              <a:latin typeface="Helvetica" charset="0"/>
            </a:endParaRPr>
          </a:p>
        </p:txBody>
      </p:sp>
      <p:sp>
        <p:nvSpPr>
          <p:cNvPr id="29" name="Arc 28"/>
          <p:cNvSpPr/>
          <p:nvPr/>
        </p:nvSpPr>
        <p:spPr>
          <a:xfrm>
            <a:off x="2448910" y="1598247"/>
            <a:ext cx="4038728" cy="4040032"/>
          </a:xfrm>
          <a:prstGeom prst="arc">
            <a:avLst>
              <a:gd name="adj1" fmla="val 978989"/>
              <a:gd name="adj2" fmla="val 2736251"/>
            </a:avLst>
          </a:prstGeom>
          <a:ln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>
            <a:off x="2448910" y="1598247"/>
            <a:ext cx="4038728" cy="4040032"/>
          </a:xfrm>
          <a:prstGeom prst="arc">
            <a:avLst>
              <a:gd name="adj1" fmla="val 978989"/>
              <a:gd name="adj2" fmla="val 2736251"/>
            </a:avLst>
          </a:prstGeom>
          <a:ln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>
            <a:off x="2228193" y="1590296"/>
            <a:ext cx="4259445" cy="4124141"/>
          </a:xfrm>
          <a:prstGeom prst="arc">
            <a:avLst>
              <a:gd name="adj1" fmla="val 3936916"/>
              <a:gd name="adj2" fmla="val 8350573"/>
            </a:avLst>
          </a:prstGeom>
          <a:ln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2297856" y="1612961"/>
            <a:ext cx="4259445" cy="4124141"/>
          </a:xfrm>
          <a:prstGeom prst="arc">
            <a:avLst>
              <a:gd name="adj1" fmla="val 10007382"/>
              <a:gd name="adj2" fmla="val 11949605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2224411" y="1476183"/>
            <a:ext cx="2903244" cy="2811021"/>
          </a:xfrm>
          <a:prstGeom prst="arc">
            <a:avLst>
              <a:gd name="adj1" fmla="val 12376268"/>
              <a:gd name="adj2" fmla="val 13669507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1277384" y="1699331"/>
            <a:ext cx="5906814" cy="5027259"/>
          </a:xfrm>
          <a:prstGeom prst="arc">
            <a:avLst>
              <a:gd name="adj1" fmla="val 15931530"/>
              <a:gd name="adj2" fmla="val 17562927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551872" y="2154869"/>
            <a:ext cx="2830118" cy="2077052"/>
            <a:chOff x="2551872" y="2154869"/>
            <a:chExt cx="2830118" cy="2077052"/>
          </a:xfrm>
        </p:grpSpPr>
        <p:sp>
          <p:nvSpPr>
            <p:cNvPr id="208906" name="Text Box 10"/>
            <p:cNvSpPr txBox="1">
              <a:spLocks noChangeAspect="1" noChangeArrowheads="1"/>
            </p:cNvSpPr>
            <p:nvPr/>
          </p:nvSpPr>
          <p:spPr bwMode="auto">
            <a:xfrm rot="19380000">
              <a:off x="3065329" y="3157151"/>
              <a:ext cx="231666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FF0000"/>
                  </a:solidFill>
                  <a:latin typeface="Arial" charset="0"/>
                </a:rPr>
                <a:t>“N90 has K80”</a:t>
              </a:r>
              <a:endParaRPr lang="en-US" sz="2400" dirty="0">
                <a:solidFill>
                  <a:srgbClr val="FF0000"/>
                </a:solidFill>
                <a:latin typeface="Arial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2551872" y="2154869"/>
              <a:ext cx="2796500" cy="2077052"/>
            </a:xfrm>
            <a:prstGeom prst="straightConnector1">
              <a:avLst/>
            </a:prstGeom>
            <a:ln>
              <a:solidFill>
                <a:srgbClr val="FF0000"/>
              </a:solidFill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 Box 10"/>
          <p:cNvSpPr txBox="1">
            <a:spLocks noChangeAspect="1" noChangeArrowheads="1"/>
          </p:cNvSpPr>
          <p:nvPr/>
        </p:nvSpPr>
        <p:spPr bwMode="auto">
          <a:xfrm>
            <a:off x="6231812" y="1938842"/>
            <a:ext cx="26132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  <a:latin typeface="Arial" charset="0"/>
              </a:rPr>
              <a:t>“Where is K80?”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48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33A0-2871-4249-B073-AEF2B6B0FC1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lookup algorithm</a:t>
            </a:r>
            <a:endParaRPr lang="en-US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62100"/>
            <a:ext cx="8534400" cy="4533900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b="1" spc="-300" dirty="0" smtClean="0">
                <a:latin typeface="Courier" charset="0"/>
                <a:ea typeface="Courier" charset="0"/>
                <a:cs typeface="Courier" charset="0"/>
              </a:rPr>
              <a:t>Lookup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(key-id)</a:t>
            </a:r>
            <a:endParaRPr lang="en-US" sz="3200" i="1" spc="-300" dirty="0" smtClean="0">
              <a:latin typeface="Courier" charset="0"/>
              <a:ea typeface="Courier" charset="0"/>
              <a:cs typeface="Courier" charset="0"/>
            </a:endParaRPr>
          </a:p>
          <a:p>
            <a:pPr>
              <a:buFontTx/>
              <a:buNone/>
            </a:pP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3200" spc="-300" dirty="0" err="1" smtClean="0">
                <a:latin typeface="Courier" charset="0"/>
                <a:ea typeface="Courier" charset="0"/>
                <a:cs typeface="Courier" charset="0"/>
              </a:rPr>
              <a:t>succ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  <a:sym typeface="Wingdings"/>
              </a:rPr>
              <a:t>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my successor</a:t>
            </a:r>
          </a:p>
          <a:p>
            <a:pPr>
              <a:buFontTx/>
              <a:buNone/>
            </a:pP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3200" b="1" spc="-300" dirty="0" smtClean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my-id 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  <a:sym typeface="Symbol" charset="0"/>
              </a:rPr>
              <a:t>&lt;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200" spc="-300" dirty="0" err="1" smtClean="0">
                <a:latin typeface="Courier" charset="0"/>
                <a:ea typeface="Courier" charset="0"/>
                <a:cs typeface="Courier" charset="0"/>
              </a:rPr>
              <a:t>succ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  <a:sym typeface="Symbol" charset="0"/>
              </a:rPr>
              <a:t>&lt;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key-id </a:t>
            </a:r>
            <a:r>
              <a:rPr lang="en-US" sz="3200" i="1" spc="-300" dirty="0" smtClean="0">
                <a:latin typeface="Times New Roman"/>
                <a:cs typeface="Times New Roman"/>
              </a:rPr>
              <a:t>// next hop</a:t>
            </a:r>
          </a:p>
          <a:p>
            <a:pPr>
              <a:buFontTx/>
              <a:buNone/>
            </a:pP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		 call Lookup(key-id) on </a:t>
            </a:r>
            <a:r>
              <a:rPr lang="en-US" sz="3200" spc="-300" dirty="0" err="1" smtClean="0">
                <a:latin typeface="Courier" charset="0"/>
                <a:ea typeface="Courier" charset="0"/>
                <a:cs typeface="Courier" charset="0"/>
              </a:rPr>
              <a:t>succ</a:t>
            </a:r>
            <a:endParaRPr lang="en-US" sz="3200" i="1" spc="-300" dirty="0" smtClean="0">
              <a:latin typeface="Courier" charset="0"/>
              <a:ea typeface="Courier" charset="0"/>
              <a:cs typeface="Courier" charset="0"/>
            </a:endParaRPr>
          </a:p>
          <a:p>
            <a:pPr>
              <a:buFontTx/>
              <a:buNone/>
            </a:pP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3200" b="1" spc="-300" dirty="0" smtClean="0">
                <a:latin typeface="Courier" charset="0"/>
                <a:ea typeface="Courier" charset="0"/>
                <a:cs typeface="Courier" charset="0"/>
              </a:rPr>
              <a:t>else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3200" spc="-300" dirty="0" smtClean="0"/>
              <a:t>  					</a:t>
            </a:r>
            <a:r>
              <a:rPr lang="en-US" sz="3200" i="1" spc="-300" dirty="0" smtClean="0">
                <a:latin typeface="Times New Roman"/>
                <a:cs typeface="Times New Roman"/>
              </a:rPr>
              <a:t>// done</a:t>
            </a:r>
          </a:p>
          <a:p>
            <a:pPr>
              <a:buFontTx/>
              <a:buNone/>
            </a:pP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3200" b="1" spc="-300" dirty="0" smtClean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200" spc="-300" dirty="0" err="1" smtClean="0">
                <a:latin typeface="Courier" charset="0"/>
                <a:ea typeface="Courier" charset="0"/>
                <a:cs typeface="Courier" charset="0"/>
              </a:rPr>
              <a:t>succ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	  	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	</a:t>
            </a:r>
            <a:endParaRPr lang="en-US" sz="2800" i="1" dirty="0" smtClean="0">
              <a:latin typeface="Courier" charset="0"/>
              <a:ea typeface="Courier" charset="0"/>
              <a:cs typeface="Courier" charset="0"/>
            </a:endParaRPr>
          </a:p>
          <a:p>
            <a:pPr>
              <a:buFontTx/>
              <a:buNone/>
            </a:pPr>
            <a:endParaRPr lang="en-US" sz="2800" i="1" dirty="0" smtClean="0">
              <a:latin typeface="Times New Roman" charset="0"/>
            </a:endParaRPr>
          </a:p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Correctness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smtClean="0"/>
              <a:t>depends only on </a:t>
            </a:r>
            <a:r>
              <a:rPr lang="en-US" sz="3200" b="1" dirty="0" smtClean="0"/>
              <a:t>successors</a:t>
            </a:r>
            <a:r>
              <a:rPr lang="en-US" sz="3200" dirty="0" smtClean="0"/>
              <a:t>	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207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spc="-150" dirty="0" smtClean="0">
                <a:solidFill>
                  <a:srgbClr val="FF0000"/>
                </a:solidFill>
              </a:rPr>
              <a:t>Problem:</a:t>
            </a:r>
            <a:r>
              <a:rPr lang="en-US" sz="3200" spc="-150" dirty="0" smtClean="0"/>
              <a:t> Forwarding </a:t>
            </a:r>
            <a:r>
              <a:rPr lang="en-US" sz="3200" spc="-150" dirty="0"/>
              <a:t>through successor is </a:t>
            </a:r>
            <a:r>
              <a:rPr lang="en-US" sz="3200" spc="-150" dirty="0" smtClean="0"/>
              <a:t>slow</a:t>
            </a:r>
          </a:p>
          <a:p>
            <a:endParaRPr lang="en-US" sz="3200" dirty="0"/>
          </a:p>
          <a:p>
            <a:r>
              <a:rPr lang="en-US" sz="3200" dirty="0" smtClean="0"/>
              <a:t>Data </a:t>
            </a:r>
            <a:r>
              <a:rPr lang="en-US" sz="3200" dirty="0"/>
              <a:t>structure is a linked list: </a:t>
            </a:r>
            <a:r>
              <a:rPr lang="en-US" sz="3200" dirty="0" smtClean="0"/>
              <a:t>O(n)</a:t>
            </a:r>
          </a:p>
          <a:p>
            <a:endParaRPr lang="en-US" sz="3200" dirty="0"/>
          </a:p>
          <a:p>
            <a:r>
              <a:rPr lang="en-US" sz="3200" b="1" spc="-150" dirty="0" smtClean="0"/>
              <a:t>Idea: </a:t>
            </a:r>
            <a:r>
              <a:rPr lang="en-US" sz="3200" spc="-150" dirty="0" smtClean="0"/>
              <a:t>Can </a:t>
            </a:r>
            <a:r>
              <a:rPr lang="en-US" sz="3200" spc="-150" dirty="0"/>
              <a:t>we make it more like a binary search?    </a:t>
            </a:r>
            <a:endParaRPr lang="en-US" sz="3200" spc="-150" dirty="0" smtClean="0"/>
          </a:p>
          <a:p>
            <a:pPr lvl="1"/>
            <a:r>
              <a:rPr lang="en-US" sz="3200" spc="-150" dirty="0" smtClean="0"/>
              <a:t>Need </a:t>
            </a:r>
            <a:r>
              <a:rPr lang="en-US" sz="3200" spc="-150" dirty="0"/>
              <a:t>to be able to halve </a:t>
            </a:r>
            <a:r>
              <a:rPr lang="en-US" sz="3200" spc="-150" dirty="0" smtClean="0"/>
              <a:t>distance </a:t>
            </a:r>
            <a:r>
              <a:rPr lang="en-US" sz="3200" spc="-150" dirty="0"/>
              <a:t>at each </a:t>
            </a:r>
            <a:r>
              <a:rPr lang="en-US" sz="3200" spc="-150" dirty="0" smtClean="0"/>
              <a:t>step</a:t>
            </a:r>
            <a:endParaRPr lang="en-US" sz="3200" spc="-1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6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883E-0DC0-4C47-B0AF-536DCC0419DA}" type="slidenum">
              <a:rPr lang="en-US"/>
              <a:pPr/>
              <a:t>27</a:t>
            </a:fld>
            <a:endParaRPr lang="en-US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/>
              </a:rPr>
              <a:t>“</a:t>
            </a:r>
            <a:r>
              <a:rPr lang="en-US" sz="3600" dirty="0" smtClean="0"/>
              <a:t>Finger table</a:t>
            </a:r>
            <a:r>
              <a:rPr lang="en-US" sz="3600" dirty="0" smtClean="0">
                <a:latin typeface="Arial"/>
              </a:rPr>
              <a:t>”</a:t>
            </a:r>
            <a:r>
              <a:rPr lang="en-US" sz="3600" dirty="0" smtClean="0"/>
              <a:t> </a:t>
            </a:r>
            <a:r>
              <a:rPr lang="en-US" sz="3600" dirty="0" smtClean="0"/>
              <a:t>for O(log </a:t>
            </a:r>
            <a:r>
              <a:rPr lang="en-US" sz="3600" i="1" dirty="0" smtClean="0"/>
              <a:t>N)</a:t>
            </a:r>
            <a:r>
              <a:rPr lang="en-US" sz="3600" dirty="0" smtClean="0"/>
              <a:t>-</a:t>
            </a:r>
            <a:r>
              <a:rPr lang="en-US" sz="3600" dirty="0" smtClean="0"/>
              <a:t>time lookups</a:t>
            </a:r>
            <a:endParaRPr lang="en-US" sz="3600" dirty="0"/>
          </a:p>
        </p:txBody>
      </p:sp>
      <p:sp>
        <p:nvSpPr>
          <p:cNvPr id="215043" name="Oval 3"/>
          <p:cNvSpPr>
            <a:spLocks noChangeArrowheads="1"/>
          </p:cNvSpPr>
          <p:nvPr/>
        </p:nvSpPr>
        <p:spPr bwMode="auto">
          <a:xfrm>
            <a:off x="2897188" y="2439988"/>
            <a:ext cx="3427412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2514600" y="5478463"/>
            <a:ext cx="7540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5775325" y="2557463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Helvetica" charset="0"/>
                <a:cs typeface="Times New Roman" charset="0"/>
              </a:rPr>
              <a:t>½</a:t>
            </a:r>
            <a:endParaRPr lang="en-US" sz="2400">
              <a:latin typeface="Helvetica" charset="0"/>
            </a:endParaRPr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2971800" y="2592388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Helvetica" charset="0"/>
                <a:cs typeface="Times New Roman" charset="0"/>
              </a:rPr>
              <a:t>¼</a:t>
            </a:r>
            <a:endParaRPr lang="en-US" sz="2400">
              <a:latin typeface="Helvetica" charset="0"/>
            </a:endParaRPr>
          </a:p>
        </p:txBody>
      </p:sp>
      <p:sp>
        <p:nvSpPr>
          <p:cNvPr id="215047" name="Text Box 7"/>
          <p:cNvSpPr txBox="1">
            <a:spLocks noChangeArrowheads="1"/>
          </p:cNvSpPr>
          <p:nvPr/>
        </p:nvSpPr>
        <p:spPr bwMode="auto">
          <a:xfrm>
            <a:off x="2465388" y="3963988"/>
            <a:ext cx="430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1/8</a:t>
            </a:r>
            <a:endParaRPr lang="en-US" sz="1400" b="1">
              <a:latin typeface="Helvetica" charset="0"/>
            </a:endParaRPr>
          </a:p>
        </p:txBody>
      </p:sp>
      <p:sp>
        <p:nvSpPr>
          <p:cNvPr id="215048" name="Text Box 8"/>
          <p:cNvSpPr txBox="1">
            <a:spLocks noChangeArrowheads="1"/>
          </p:cNvSpPr>
          <p:nvPr/>
        </p:nvSpPr>
        <p:spPr bwMode="auto">
          <a:xfrm>
            <a:off x="2514600" y="4649788"/>
            <a:ext cx="528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1/16</a:t>
            </a:r>
            <a:endParaRPr lang="en-US" sz="1400" b="1">
              <a:latin typeface="Helvetica" charset="0"/>
            </a:endParaRPr>
          </a:p>
        </p:txBody>
      </p:sp>
      <p:sp>
        <p:nvSpPr>
          <p:cNvPr id="215049" name="Text Box 9"/>
          <p:cNvSpPr txBox="1">
            <a:spLocks noChangeArrowheads="1"/>
          </p:cNvSpPr>
          <p:nvPr/>
        </p:nvSpPr>
        <p:spPr bwMode="auto">
          <a:xfrm>
            <a:off x="2590800" y="4802188"/>
            <a:ext cx="528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1/32</a:t>
            </a:r>
            <a:endParaRPr lang="en-US" sz="1400" b="1">
              <a:latin typeface="Helvetica" charset="0"/>
            </a:endParaRPr>
          </a:p>
        </p:txBody>
      </p:sp>
      <p:sp>
        <p:nvSpPr>
          <p:cNvPr id="215050" name="Text Box 10"/>
          <p:cNvSpPr txBox="1">
            <a:spLocks noChangeArrowheads="1"/>
          </p:cNvSpPr>
          <p:nvPr/>
        </p:nvSpPr>
        <p:spPr bwMode="auto">
          <a:xfrm>
            <a:off x="2671763" y="4954588"/>
            <a:ext cx="528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1/64</a:t>
            </a:r>
            <a:endParaRPr lang="en-US" sz="1400" b="1">
              <a:latin typeface="Helvetica" charset="0"/>
            </a:endParaRPr>
          </a:p>
        </p:txBody>
      </p:sp>
      <p:sp>
        <p:nvSpPr>
          <p:cNvPr id="215052" name="Freeform 12"/>
          <p:cNvSpPr>
            <a:spLocks/>
          </p:cNvSpPr>
          <p:nvPr/>
        </p:nvSpPr>
        <p:spPr bwMode="auto">
          <a:xfrm>
            <a:off x="3251596" y="5009358"/>
            <a:ext cx="118269" cy="236537"/>
          </a:xfrm>
          <a:custGeom>
            <a:avLst/>
            <a:gdLst>
              <a:gd name="T0" fmla="*/ 96 w 112"/>
              <a:gd name="T1" fmla="*/ 224 h 224"/>
              <a:gd name="T2" fmla="*/ 96 w 112"/>
              <a:gd name="T3" fmla="*/ 32 h 224"/>
              <a:gd name="T4" fmla="*/ 0 w 112"/>
              <a:gd name="T5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2" h="224">
                <a:moveTo>
                  <a:pt x="96" y="224"/>
                </a:moveTo>
                <a:cubicBezTo>
                  <a:pt x="104" y="144"/>
                  <a:pt x="112" y="64"/>
                  <a:pt x="96" y="32"/>
                </a:cubicBezTo>
                <a:cubicBezTo>
                  <a:pt x="80" y="0"/>
                  <a:pt x="40" y="16"/>
                  <a:pt x="0" y="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15053" name="Freeform 13"/>
          <p:cNvSpPr>
            <a:spLocks/>
          </p:cNvSpPr>
          <p:nvPr/>
        </p:nvSpPr>
        <p:spPr bwMode="auto">
          <a:xfrm>
            <a:off x="3124200" y="4814888"/>
            <a:ext cx="419100" cy="444500"/>
          </a:xfrm>
          <a:custGeom>
            <a:avLst/>
            <a:gdLst>
              <a:gd name="T0" fmla="*/ 144 w 264"/>
              <a:gd name="T1" fmla="*/ 280 h 280"/>
              <a:gd name="T2" fmla="*/ 240 w 264"/>
              <a:gd name="T3" fmla="*/ 40 h 280"/>
              <a:gd name="T4" fmla="*/ 0 w 264"/>
              <a:gd name="T5" fmla="*/ 4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4" h="280">
                <a:moveTo>
                  <a:pt x="144" y="280"/>
                </a:moveTo>
                <a:cubicBezTo>
                  <a:pt x="204" y="180"/>
                  <a:pt x="264" y="80"/>
                  <a:pt x="240" y="40"/>
                </a:cubicBezTo>
                <a:cubicBezTo>
                  <a:pt x="216" y="0"/>
                  <a:pt x="108" y="20"/>
                  <a:pt x="0" y="4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054" name="Freeform 14"/>
          <p:cNvSpPr>
            <a:spLocks/>
          </p:cNvSpPr>
          <p:nvPr/>
        </p:nvSpPr>
        <p:spPr bwMode="auto">
          <a:xfrm>
            <a:off x="3048000" y="4637088"/>
            <a:ext cx="736600" cy="622300"/>
          </a:xfrm>
          <a:custGeom>
            <a:avLst/>
            <a:gdLst>
              <a:gd name="T0" fmla="*/ 192 w 464"/>
              <a:gd name="T1" fmla="*/ 392 h 392"/>
              <a:gd name="T2" fmla="*/ 432 w 464"/>
              <a:gd name="T3" fmla="*/ 56 h 392"/>
              <a:gd name="T4" fmla="*/ 0 w 464"/>
              <a:gd name="T5" fmla="*/ 56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4" h="392">
                <a:moveTo>
                  <a:pt x="192" y="392"/>
                </a:moveTo>
                <a:cubicBezTo>
                  <a:pt x="328" y="252"/>
                  <a:pt x="464" y="112"/>
                  <a:pt x="432" y="56"/>
                </a:cubicBezTo>
                <a:cubicBezTo>
                  <a:pt x="400" y="0"/>
                  <a:pt x="200" y="28"/>
                  <a:pt x="0" y="5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055" name="Freeform 15"/>
          <p:cNvSpPr>
            <a:spLocks/>
          </p:cNvSpPr>
          <p:nvPr/>
        </p:nvSpPr>
        <p:spPr bwMode="auto">
          <a:xfrm>
            <a:off x="2895600" y="4116388"/>
            <a:ext cx="1447800" cy="1143000"/>
          </a:xfrm>
          <a:custGeom>
            <a:avLst/>
            <a:gdLst>
              <a:gd name="T0" fmla="*/ 288 w 912"/>
              <a:gd name="T1" fmla="*/ 720 h 720"/>
              <a:gd name="T2" fmla="*/ 864 w 912"/>
              <a:gd name="T3" fmla="*/ 144 h 720"/>
              <a:gd name="T4" fmla="*/ 0 w 912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2" h="720">
                <a:moveTo>
                  <a:pt x="288" y="720"/>
                </a:moveTo>
                <a:cubicBezTo>
                  <a:pt x="600" y="492"/>
                  <a:pt x="912" y="264"/>
                  <a:pt x="864" y="144"/>
                </a:cubicBezTo>
                <a:cubicBezTo>
                  <a:pt x="816" y="24"/>
                  <a:pt x="408" y="12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056" name="Freeform 16"/>
          <p:cNvSpPr>
            <a:spLocks/>
          </p:cNvSpPr>
          <p:nvPr/>
        </p:nvSpPr>
        <p:spPr bwMode="auto">
          <a:xfrm>
            <a:off x="3352800" y="2973388"/>
            <a:ext cx="1231900" cy="2286000"/>
          </a:xfrm>
          <a:custGeom>
            <a:avLst/>
            <a:gdLst>
              <a:gd name="T0" fmla="*/ 0 w 776"/>
              <a:gd name="T1" fmla="*/ 1440 h 1440"/>
              <a:gd name="T2" fmla="*/ 768 w 776"/>
              <a:gd name="T3" fmla="*/ 864 h 1440"/>
              <a:gd name="T4" fmla="*/ 48 w 776"/>
              <a:gd name="T5" fmla="*/ 0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6" h="1440">
                <a:moveTo>
                  <a:pt x="0" y="1440"/>
                </a:moveTo>
                <a:cubicBezTo>
                  <a:pt x="380" y="1272"/>
                  <a:pt x="760" y="1104"/>
                  <a:pt x="768" y="864"/>
                </a:cubicBezTo>
                <a:cubicBezTo>
                  <a:pt x="776" y="624"/>
                  <a:pt x="412" y="312"/>
                  <a:pt x="4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057" name="Freeform 17"/>
          <p:cNvSpPr>
            <a:spLocks/>
          </p:cNvSpPr>
          <p:nvPr/>
        </p:nvSpPr>
        <p:spPr bwMode="auto">
          <a:xfrm>
            <a:off x="3352800" y="3049588"/>
            <a:ext cx="2514600" cy="2209800"/>
          </a:xfrm>
          <a:custGeom>
            <a:avLst/>
            <a:gdLst>
              <a:gd name="T0" fmla="*/ 0 w 1584"/>
              <a:gd name="T1" fmla="*/ 1392 h 1392"/>
              <a:gd name="T2" fmla="*/ 864 w 1584"/>
              <a:gd name="T3" fmla="*/ 960 h 1392"/>
              <a:gd name="T4" fmla="*/ 1584 w 1584"/>
              <a:gd name="T5" fmla="*/ 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84" h="1392">
                <a:moveTo>
                  <a:pt x="0" y="1392"/>
                </a:moveTo>
                <a:cubicBezTo>
                  <a:pt x="300" y="1292"/>
                  <a:pt x="600" y="1192"/>
                  <a:pt x="864" y="960"/>
                </a:cubicBezTo>
                <a:cubicBezTo>
                  <a:pt x="1128" y="728"/>
                  <a:pt x="1356" y="364"/>
                  <a:pt x="158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0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9B31-82CB-BD4E-9B63-986E8222AA19}" type="slidenum">
              <a:rPr lang="en-US"/>
              <a:pPr/>
              <a:t>28</a:t>
            </a:fld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2" y="242888"/>
            <a:ext cx="8618537" cy="937418"/>
          </a:xfrm>
        </p:spPr>
        <p:txBody>
          <a:bodyPr/>
          <a:lstStyle/>
          <a:p>
            <a:r>
              <a:rPr lang="en-US"/>
              <a:t>Finger 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dirty="0"/>
              <a:t> Points to Successor of </a:t>
            </a:r>
            <a:r>
              <a:rPr lang="en-US" i="1" dirty="0">
                <a:latin typeface="Times New Roman" charset="0"/>
              </a:rPr>
              <a:t>n+2</a:t>
            </a:r>
            <a:r>
              <a:rPr lang="en-US" i="1" baseline="30000" dirty="0">
                <a:latin typeface="Times New Roman" charset="0"/>
              </a:rPr>
              <a:t>i</a:t>
            </a:r>
          </a:p>
        </p:txBody>
      </p:sp>
      <p:sp>
        <p:nvSpPr>
          <p:cNvPr id="217091" name="Oval 3"/>
          <p:cNvSpPr>
            <a:spLocks noChangeArrowheads="1"/>
          </p:cNvSpPr>
          <p:nvPr/>
        </p:nvSpPr>
        <p:spPr bwMode="auto">
          <a:xfrm>
            <a:off x="2897188" y="2439988"/>
            <a:ext cx="3427412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2" name="Text Box 4"/>
          <p:cNvSpPr txBox="1">
            <a:spLocks noChangeArrowheads="1"/>
          </p:cNvSpPr>
          <p:nvPr/>
        </p:nvSpPr>
        <p:spPr bwMode="auto">
          <a:xfrm>
            <a:off x="2518568" y="5461000"/>
            <a:ext cx="7540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5775325" y="2557463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Helvetica" charset="0"/>
                <a:cs typeface="Times New Roman" charset="0"/>
              </a:rPr>
              <a:t>½</a:t>
            </a:r>
            <a:endParaRPr lang="en-US" sz="2400">
              <a:latin typeface="Helvetica" charset="0"/>
            </a:endParaRP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2971800" y="2592388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Helvetica" charset="0"/>
                <a:cs typeface="Times New Roman" charset="0"/>
              </a:rPr>
              <a:t>¼</a:t>
            </a:r>
            <a:endParaRPr lang="en-US" sz="2400">
              <a:latin typeface="Helvetica" charset="0"/>
            </a:endParaRPr>
          </a:p>
        </p:txBody>
      </p:sp>
      <p:sp>
        <p:nvSpPr>
          <p:cNvPr id="217095" name="Text Box 7"/>
          <p:cNvSpPr txBox="1">
            <a:spLocks noChangeArrowheads="1"/>
          </p:cNvSpPr>
          <p:nvPr/>
        </p:nvSpPr>
        <p:spPr bwMode="auto">
          <a:xfrm>
            <a:off x="2465388" y="3963988"/>
            <a:ext cx="430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1/8</a:t>
            </a:r>
            <a:endParaRPr lang="en-US" sz="1400" b="1">
              <a:latin typeface="Helvetica" charset="0"/>
            </a:endParaRPr>
          </a:p>
        </p:txBody>
      </p:sp>
      <p:sp>
        <p:nvSpPr>
          <p:cNvPr id="217096" name="Text Box 8"/>
          <p:cNvSpPr txBox="1">
            <a:spLocks noChangeArrowheads="1"/>
          </p:cNvSpPr>
          <p:nvPr/>
        </p:nvSpPr>
        <p:spPr bwMode="auto">
          <a:xfrm>
            <a:off x="2514600" y="4649788"/>
            <a:ext cx="528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1/16</a:t>
            </a:r>
            <a:endParaRPr lang="en-US" sz="1400" b="1">
              <a:latin typeface="Helvetica" charset="0"/>
            </a:endParaRPr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2590800" y="4802188"/>
            <a:ext cx="528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1/32</a:t>
            </a:r>
            <a:endParaRPr lang="en-US" sz="1400" b="1">
              <a:latin typeface="Helvetica" charset="0"/>
            </a:endParaRPr>
          </a:p>
        </p:txBody>
      </p:sp>
      <p:sp>
        <p:nvSpPr>
          <p:cNvPr id="217098" name="Text Box 10"/>
          <p:cNvSpPr txBox="1">
            <a:spLocks noChangeArrowheads="1"/>
          </p:cNvSpPr>
          <p:nvPr/>
        </p:nvSpPr>
        <p:spPr bwMode="auto">
          <a:xfrm>
            <a:off x="2671763" y="4954588"/>
            <a:ext cx="528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1/64</a:t>
            </a:r>
            <a:endParaRPr lang="en-US" sz="1400" b="1">
              <a:latin typeface="Helvetica" charset="0"/>
            </a:endParaRPr>
          </a:p>
        </p:txBody>
      </p:sp>
      <p:sp>
        <p:nvSpPr>
          <p:cNvPr id="217100" name="Freeform 12"/>
          <p:cNvSpPr>
            <a:spLocks/>
          </p:cNvSpPr>
          <p:nvPr/>
        </p:nvSpPr>
        <p:spPr bwMode="auto">
          <a:xfrm>
            <a:off x="3200400" y="4979988"/>
            <a:ext cx="177800" cy="355600"/>
          </a:xfrm>
          <a:custGeom>
            <a:avLst/>
            <a:gdLst>
              <a:gd name="T0" fmla="*/ 96 w 112"/>
              <a:gd name="T1" fmla="*/ 224 h 224"/>
              <a:gd name="T2" fmla="*/ 96 w 112"/>
              <a:gd name="T3" fmla="*/ 32 h 224"/>
              <a:gd name="T4" fmla="*/ 0 w 112"/>
              <a:gd name="T5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2" h="224">
                <a:moveTo>
                  <a:pt x="96" y="224"/>
                </a:moveTo>
                <a:cubicBezTo>
                  <a:pt x="104" y="144"/>
                  <a:pt x="112" y="64"/>
                  <a:pt x="96" y="32"/>
                </a:cubicBezTo>
                <a:cubicBezTo>
                  <a:pt x="80" y="0"/>
                  <a:pt x="40" y="16"/>
                  <a:pt x="0" y="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1" name="Freeform 13"/>
          <p:cNvSpPr>
            <a:spLocks/>
          </p:cNvSpPr>
          <p:nvPr/>
        </p:nvSpPr>
        <p:spPr bwMode="auto">
          <a:xfrm>
            <a:off x="3124200" y="4814888"/>
            <a:ext cx="419100" cy="444500"/>
          </a:xfrm>
          <a:custGeom>
            <a:avLst/>
            <a:gdLst>
              <a:gd name="T0" fmla="*/ 144 w 264"/>
              <a:gd name="T1" fmla="*/ 280 h 280"/>
              <a:gd name="T2" fmla="*/ 240 w 264"/>
              <a:gd name="T3" fmla="*/ 40 h 280"/>
              <a:gd name="T4" fmla="*/ 0 w 264"/>
              <a:gd name="T5" fmla="*/ 4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4" h="280">
                <a:moveTo>
                  <a:pt x="144" y="280"/>
                </a:moveTo>
                <a:cubicBezTo>
                  <a:pt x="204" y="180"/>
                  <a:pt x="264" y="80"/>
                  <a:pt x="240" y="40"/>
                </a:cubicBezTo>
                <a:cubicBezTo>
                  <a:pt x="216" y="0"/>
                  <a:pt x="108" y="20"/>
                  <a:pt x="0" y="4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2" name="Freeform 14"/>
          <p:cNvSpPr>
            <a:spLocks/>
          </p:cNvSpPr>
          <p:nvPr/>
        </p:nvSpPr>
        <p:spPr bwMode="auto">
          <a:xfrm>
            <a:off x="3048000" y="4637088"/>
            <a:ext cx="736600" cy="622300"/>
          </a:xfrm>
          <a:custGeom>
            <a:avLst/>
            <a:gdLst>
              <a:gd name="T0" fmla="*/ 192 w 464"/>
              <a:gd name="T1" fmla="*/ 392 h 392"/>
              <a:gd name="T2" fmla="*/ 432 w 464"/>
              <a:gd name="T3" fmla="*/ 56 h 392"/>
              <a:gd name="T4" fmla="*/ 0 w 464"/>
              <a:gd name="T5" fmla="*/ 56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4" h="392">
                <a:moveTo>
                  <a:pt x="192" y="392"/>
                </a:moveTo>
                <a:cubicBezTo>
                  <a:pt x="328" y="252"/>
                  <a:pt x="464" y="112"/>
                  <a:pt x="432" y="56"/>
                </a:cubicBezTo>
                <a:cubicBezTo>
                  <a:pt x="400" y="0"/>
                  <a:pt x="200" y="28"/>
                  <a:pt x="0" y="5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3" name="Freeform 15"/>
          <p:cNvSpPr>
            <a:spLocks/>
          </p:cNvSpPr>
          <p:nvPr/>
        </p:nvSpPr>
        <p:spPr bwMode="auto">
          <a:xfrm>
            <a:off x="2895600" y="4116388"/>
            <a:ext cx="1447800" cy="1143000"/>
          </a:xfrm>
          <a:custGeom>
            <a:avLst/>
            <a:gdLst>
              <a:gd name="T0" fmla="*/ 288 w 912"/>
              <a:gd name="T1" fmla="*/ 720 h 720"/>
              <a:gd name="T2" fmla="*/ 864 w 912"/>
              <a:gd name="T3" fmla="*/ 144 h 720"/>
              <a:gd name="T4" fmla="*/ 0 w 912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2" h="720">
                <a:moveTo>
                  <a:pt x="288" y="720"/>
                </a:moveTo>
                <a:cubicBezTo>
                  <a:pt x="600" y="492"/>
                  <a:pt x="912" y="264"/>
                  <a:pt x="864" y="144"/>
                </a:cubicBezTo>
                <a:cubicBezTo>
                  <a:pt x="816" y="24"/>
                  <a:pt x="408" y="12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4" name="Freeform 16"/>
          <p:cNvSpPr>
            <a:spLocks/>
          </p:cNvSpPr>
          <p:nvPr/>
        </p:nvSpPr>
        <p:spPr bwMode="auto">
          <a:xfrm>
            <a:off x="3352800" y="3049588"/>
            <a:ext cx="2514600" cy="2209800"/>
          </a:xfrm>
          <a:custGeom>
            <a:avLst/>
            <a:gdLst>
              <a:gd name="T0" fmla="*/ 0 w 1584"/>
              <a:gd name="T1" fmla="*/ 1392 h 1392"/>
              <a:gd name="T2" fmla="*/ 864 w 1584"/>
              <a:gd name="T3" fmla="*/ 960 h 1392"/>
              <a:gd name="T4" fmla="*/ 1584 w 1584"/>
              <a:gd name="T5" fmla="*/ 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84" h="1392">
                <a:moveTo>
                  <a:pt x="0" y="1392"/>
                </a:moveTo>
                <a:cubicBezTo>
                  <a:pt x="300" y="1292"/>
                  <a:pt x="600" y="1192"/>
                  <a:pt x="864" y="960"/>
                </a:cubicBezTo>
                <a:cubicBezTo>
                  <a:pt x="1128" y="728"/>
                  <a:pt x="1356" y="364"/>
                  <a:pt x="158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5" name="Text Box 17"/>
          <p:cNvSpPr txBox="1">
            <a:spLocks noChangeArrowheads="1"/>
          </p:cNvSpPr>
          <p:nvPr/>
        </p:nvSpPr>
        <p:spPr bwMode="auto">
          <a:xfrm>
            <a:off x="1342233" y="2439988"/>
            <a:ext cx="8531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smtClean="0">
                <a:latin typeface="Tahoma" charset="0"/>
              </a:rPr>
              <a:t>K112</a:t>
            </a:r>
            <a:endParaRPr lang="en-US" sz="2000">
              <a:latin typeface="Tahoma" charset="0"/>
            </a:endParaRPr>
          </a:p>
        </p:txBody>
      </p:sp>
      <p:sp>
        <p:nvSpPr>
          <p:cNvPr id="217106" name="Line 18"/>
          <p:cNvSpPr>
            <a:spLocks noChangeShapeType="1"/>
          </p:cNvSpPr>
          <p:nvPr/>
        </p:nvSpPr>
        <p:spPr bwMode="auto">
          <a:xfrm>
            <a:off x="2133600" y="2667000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7" name="Text Box 19"/>
          <p:cNvSpPr txBox="1">
            <a:spLocks noChangeArrowheads="1"/>
          </p:cNvSpPr>
          <p:nvPr/>
        </p:nvSpPr>
        <p:spPr bwMode="auto">
          <a:xfrm>
            <a:off x="3124200" y="1981200"/>
            <a:ext cx="9239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N120</a:t>
            </a:r>
          </a:p>
        </p:txBody>
      </p:sp>
      <p:sp>
        <p:nvSpPr>
          <p:cNvPr id="217108" name="Freeform 20"/>
          <p:cNvSpPr>
            <a:spLocks/>
          </p:cNvSpPr>
          <p:nvPr/>
        </p:nvSpPr>
        <p:spPr bwMode="auto">
          <a:xfrm>
            <a:off x="3352800" y="3048000"/>
            <a:ext cx="1079500" cy="2209800"/>
          </a:xfrm>
          <a:custGeom>
            <a:avLst/>
            <a:gdLst>
              <a:gd name="T0" fmla="*/ 0 w 680"/>
              <a:gd name="T1" fmla="*/ 1392 h 1392"/>
              <a:gd name="T2" fmla="*/ 672 w 680"/>
              <a:gd name="T3" fmla="*/ 816 h 1392"/>
              <a:gd name="T4" fmla="*/ 48 w 680"/>
              <a:gd name="T5" fmla="*/ 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0" h="1392">
                <a:moveTo>
                  <a:pt x="0" y="1392"/>
                </a:moveTo>
                <a:cubicBezTo>
                  <a:pt x="332" y="1220"/>
                  <a:pt x="664" y="1048"/>
                  <a:pt x="672" y="816"/>
                </a:cubicBezTo>
                <a:cubicBezTo>
                  <a:pt x="680" y="584"/>
                  <a:pt x="364" y="292"/>
                  <a:pt x="48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9" name="Freeform 21"/>
          <p:cNvSpPr>
            <a:spLocks/>
          </p:cNvSpPr>
          <p:nvPr/>
        </p:nvSpPr>
        <p:spPr bwMode="auto">
          <a:xfrm>
            <a:off x="3289300" y="2590800"/>
            <a:ext cx="1447800" cy="2743200"/>
          </a:xfrm>
          <a:custGeom>
            <a:avLst/>
            <a:gdLst>
              <a:gd name="T0" fmla="*/ 40 w 912"/>
              <a:gd name="T1" fmla="*/ 1680 h 1728"/>
              <a:gd name="T2" fmla="*/ 136 w 912"/>
              <a:gd name="T3" fmla="*/ 1632 h 1728"/>
              <a:gd name="T4" fmla="*/ 856 w 912"/>
              <a:gd name="T5" fmla="*/ 1104 h 1728"/>
              <a:gd name="T6" fmla="*/ 472 w 912"/>
              <a:gd name="T7" fmla="*/ 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1728">
                <a:moveTo>
                  <a:pt x="40" y="1680"/>
                </a:moveTo>
                <a:cubicBezTo>
                  <a:pt x="20" y="1704"/>
                  <a:pt x="0" y="1728"/>
                  <a:pt x="136" y="1632"/>
                </a:cubicBezTo>
                <a:cubicBezTo>
                  <a:pt x="272" y="1536"/>
                  <a:pt x="800" y="1376"/>
                  <a:pt x="856" y="1104"/>
                </a:cubicBezTo>
                <a:cubicBezTo>
                  <a:pt x="912" y="832"/>
                  <a:pt x="692" y="416"/>
                  <a:pt x="472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0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</a:t>
            </a:r>
            <a:r>
              <a:rPr lang="en-US" sz="3200" b="1" dirty="0"/>
              <a:t>binary lookup tree </a:t>
            </a:r>
            <a:r>
              <a:rPr lang="en-US" sz="3200" dirty="0"/>
              <a:t>rooted at every node  </a:t>
            </a:r>
            <a:endParaRPr lang="en-US" sz="3200" dirty="0" smtClean="0"/>
          </a:p>
          <a:p>
            <a:pPr lvl="1"/>
            <a:r>
              <a:rPr lang="en-US" sz="3200" dirty="0" smtClean="0"/>
              <a:t>Threaded </a:t>
            </a:r>
            <a:r>
              <a:rPr lang="en-US" sz="3200" dirty="0"/>
              <a:t>through other nodes' finger </a:t>
            </a:r>
            <a:r>
              <a:rPr lang="en-US" sz="3200" dirty="0" smtClean="0"/>
              <a:t>tables</a:t>
            </a:r>
          </a:p>
          <a:p>
            <a:pPr lvl="1"/>
            <a:endParaRPr lang="en-US" sz="3200" dirty="0"/>
          </a:p>
          <a:p>
            <a:r>
              <a:rPr lang="en-US" sz="3200" dirty="0" smtClean="0"/>
              <a:t>This </a:t>
            </a:r>
            <a:r>
              <a:rPr lang="en-US" sz="3200" dirty="0"/>
              <a:t>is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better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/>
              <a:t>than simply arranging the nodes in a single </a:t>
            </a:r>
            <a:r>
              <a:rPr lang="en-US" sz="3200" dirty="0" smtClean="0"/>
              <a:t>tree</a:t>
            </a:r>
          </a:p>
          <a:p>
            <a:pPr lvl="1"/>
            <a:r>
              <a:rPr lang="en-US" sz="3200" dirty="0" smtClean="0"/>
              <a:t>Every </a:t>
            </a:r>
            <a:r>
              <a:rPr lang="en-US" sz="3200" dirty="0"/>
              <a:t>node acts as a </a:t>
            </a:r>
            <a:r>
              <a:rPr lang="en-US" sz="3200" dirty="0" smtClean="0"/>
              <a:t>root</a:t>
            </a:r>
          </a:p>
          <a:p>
            <a:pPr lvl="2"/>
            <a:r>
              <a:rPr lang="en-US" sz="3200" dirty="0" smtClean="0"/>
              <a:t>So there's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no root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hotspot</a:t>
            </a:r>
          </a:p>
          <a:p>
            <a:pPr lvl="2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No single point </a:t>
            </a:r>
            <a:r>
              <a:rPr lang="en-US" sz="3200" dirty="0" smtClean="0"/>
              <a:t>of failure</a:t>
            </a:r>
          </a:p>
          <a:p>
            <a:pPr lvl="2"/>
            <a:r>
              <a:rPr lang="en-US" sz="3200" dirty="0" smtClean="0"/>
              <a:t>But </a:t>
            </a:r>
            <a:r>
              <a:rPr lang="en-US" sz="3200" dirty="0"/>
              <a:t>a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lot more state </a:t>
            </a:r>
            <a:r>
              <a:rPr lang="en-US" sz="3200" dirty="0"/>
              <a:t>in total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Implication of finger tables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9227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419418" y="2231352"/>
            <a:ext cx="2116858" cy="140970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085832"/>
            <a:ext cx="8763000" cy="239116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/>
              <a:t>distributed</a:t>
            </a:r>
            <a:r>
              <a:rPr lang="en-US" sz="2800" dirty="0" smtClean="0"/>
              <a:t> system architecture:</a:t>
            </a:r>
          </a:p>
          <a:p>
            <a:pPr lvl="1"/>
            <a:r>
              <a:rPr lang="en-US" sz="2800" b="1" dirty="0" smtClean="0"/>
              <a:t>No centralized control</a:t>
            </a:r>
          </a:p>
          <a:p>
            <a:pPr lvl="1"/>
            <a:r>
              <a:rPr lang="en-US" sz="2800" dirty="0" smtClean="0"/>
              <a:t>Nodes are </a:t>
            </a:r>
            <a:r>
              <a:rPr lang="en-US" sz="2800" b="1" dirty="0" smtClean="0"/>
              <a:t>roughly symmetric </a:t>
            </a:r>
            <a:r>
              <a:rPr lang="en-US" sz="2800" dirty="0" smtClean="0"/>
              <a:t>in function</a:t>
            </a:r>
          </a:p>
          <a:p>
            <a:endParaRPr lang="en-US" sz="2800" dirty="0" smtClean="0"/>
          </a:p>
          <a:p>
            <a:r>
              <a:rPr lang="en-US" sz="2800" b="1" dirty="0" smtClean="0"/>
              <a:t>Large</a:t>
            </a:r>
            <a:r>
              <a:rPr lang="en-US" sz="2800" dirty="0" smtClean="0"/>
              <a:t> number of </a:t>
            </a:r>
            <a:r>
              <a:rPr lang="en-US" sz="2800" b="1" dirty="0" smtClean="0">
                <a:solidFill>
                  <a:srgbClr val="FF0000"/>
                </a:solidFill>
              </a:rPr>
              <a:t>unreliable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nodes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79B9-30CA-DB4E-8E38-6DD737A1B3A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What is a Peer-to-Peer (P2P) system?</a:t>
            </a:r>
            <a:endParaRPr lang="en-US" sz="3800" dirty="0"/>
          </a:p>
        </p:txBody>
      </p:sp>
      <p:sp>
        <p:nvSpPr>
          <p:cNvPr id="187407" name="computr2"/>
          <p:cNvSpPr>
            <a:spLocks noEditPoints="1" noChangeArrowheads="1"/>
          </p:cNvSpPr>
          <p:nvPr/>
        </p:nvSpPr>
        <p:spPr bwMode="auto">
          <a:xfrm>
            <a:off x="5843323" y="3122190"/>
            <a:ext cx="436706" cy="289087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08" name="computr2"/>
          <p:cNvSpPr>
            <a:spLocks noEditPoints="1" noChangeArrowheads="1"/>
          </p:cNvSpPr>
          <p:nvPr/>
        </p:nvSpPr>
        <p:spPr bwMode="auto">
          <a:xfrm>
            <a:off x="2777158" y="2030427"/>
            <a:ext cx="436706" cy="289087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09" name="computr2"/>
          <p:cNvSpPr>
            <a:spLocks noEditPoints="1" noChangeArrowheads="1"/>
          </p:cNvSpPr>
          <p:nvPr/>
        </p:nvSpPr>
        <p:spPr bwMode="auto">
          <a:xfrm>
            <a:off x="2737178" y="3123215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10" name="computr2"/>
          <p:cNvSpPr>
            <a:spLocks noEditPoints="1" noChangeArrowheads="1"/>
          </p:cNvSpPr>
          <p:nvPr/>
        </p:nvSpPr>
        <p:spPr bwMode="auto">
          <a:xfrm>
            <a:off x="4286150" y="1718787"/>
            <a:ext cx="436706" cy="289087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11" name="computr2"/>
          <p:cNvSpPr>
            <a:spLocks noEditPoints="1" noChangeArrowheads="1"/>
          </p:cNvSpPr>
          <p:nvPr/>
        </p:nvSpPr>
        <p:spPr bwMode="auto">
          <a:xfrm>
            <a:off x="5855624" y="1973019"/>
            <a:ext cx="436706" cy="289087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12" name="Line 20"/>
          <p:cNvSpPr>
            <a:spLocks noChangeShapeType="1"/>
          </p:cNvSpPr>
          <p:nvPr/>
        </p:nvSpPr>
        <p:spPr bwMode="auto">
          <a:xfrm flipV="1">
            <a:off x="4501137" y="2030427"/>
            <a:ext cx="0" cy="40185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413" name="Line 21"/>
          <p:cNvSpPr>
            <a:spLocks noChangeShapeType="1"/>
          </p:cNvSpPr>
          <p:nvPr/>
        </p:nvSpPr>
        <p:spPr bwMode="auto">
          <a:xfrm flipH="1" flipV="1">
            <a:off x="3286777" y="2172715"/>
            <a:ext cx="554235" cy="39395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7414" name="Line 22"/>
          <p:cNvSpPr>
            <a:spLocks noChangeShapeType="1"/>
          </p:cNvSpPr>
          <p:nvPr/>
        </p:nvSpPr>
        <p:spPr bwMode="auto">
          <a:xfrm flipV="1">
            <a:off x="3154539" y="3163684"/>
            <a:ext cx="529759" cy="1413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7415" name="Line 23"/>
          <p:cNvSpPr>
            <a:spLocks noChangeShapeType="1"/>
          </p:cNvSpPr>
          <p:nvPr/>
        </p:nvSpPr>
        <p:spPr bwMode="auto">
          <a:xfrm flipH="1" flipV="1">
            <a:off x="5090457" y="3015506"/>
            <a:ext cx="692988" cy="196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416" name="Line 24"/>
          <p:cNvSpPr>
            <a:spLocks noChangeShapeType="1"/>
          </p:cNvSpPr>
          <p:nvPr/>
        </p:nvSpPr>
        <p:spPr bwMode="auto">
          <a:xfrm flipV="1">
            <a:off x="5101394" y="2164635"/>
            <a:ext cx="708365" cy="38544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417" name="Text Box 25"/>
          <p:cNvSpPr txBox="1">
            <a:spLocks noChangeArrowheads="1"/>
          </p:cNvSpPr>
          <p:nvPr/>
        </p:nvSpPr>
        <p:spPr bwMode="auto">
          <a:xfrm>
            <a:off x="4768081" y="1643745"/>
            <a:ext cx="827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 Regular" charset="0"/>
              </a:rPr>
              <a:t>Node</a:t>
            </a:r>
          </a:p>
        </p:txBody>
      </p:sp>
      <p:sp>
        <p:nvSpPr>
          <p:cNvPr id="187418" name="Text Box 26"/>
          <p:cNvSpPr txBox="1">
            <a:spLocks noChangeArrowheads="1"/>
          </p:cNvSpPr>
          <p:nvPr/>
        </p:nvSpPr>
        <p:spPr bwMode="auto">
          <a:xfrm>
            <a:off x="2547946" y="2309262"/>
            <a:ext cx="827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 Regular" charset="0"/>
              </a:rPr>
              <a:t>Node</a:t>
            </a:r>
          </a:p>
        </p:txBody>
      </p:sp>
      <p:sp>
        <p:nvSpPr>
          <p:cNvPr id="187419" name="Text Box 27"/>
          <p:cNvSpPr txBox="1">
            <a:spLocks noChangeArrowheads="1"/>
          </p:cNvSpPr>
          <p:nvPr/>
        </p:nvSpPr>
        <p:spPr bwMode="auto">
          <a:xfrm>
            <a:off x="2547946" y="3441005"/>
            <a:ext cx="827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 Regular" charset="0"/>
              </a:rPr>
              <a:t>Node</a:t>
            </a:r>
          </a:p>
        </p:txBody>
      </p:sp>
      <p:sp>
        <p:nvSpPr>
          <p:cNvPr id="187420" name="Text Box 28"/>
          <p:cNvSpPr txBox="1">
            <a:spLocks noChangeArrowheads="1"/>
          </p:cNvSpPr>
          <p:nvPr/>
        </p:nvSpPr>
        <p:spPr bwMode="auto">
          <a:xfrm>
            <a:off x="5697146" y="3441006"/>
            <a:ext cx="827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 Regular" charset="0"/>
              </a:rPr>
              <a:t>Node</a:t>
            </a:r>
          </a:p>
        </p:txBody>
      </p:sp>
      <p:sp>
        <p:nvSpPr>
          <p:cNvPr id="187421" name="Text Box 29"/>
          <p:cNvSpPr txBox="1">
            <a:spLocks noChangeArrowheads="1"/>
          </p:cNvSpPr>
          <p:nvPr/>
        </p:nvSpPr>
        <p:spPr bwMode="auto">
          <a:xfrm>
            <a:off x="5697146" y="2260056"/>
            <a:ext cx="827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 Regular" charset="0"/>
              </a:rPr>
              <a:t>Node</a:t>
            </a:r>
          </a:p>
        </p:txBody>
      </p:sp>
      <p:sp>
        <p:nvSpPr>
          <p:cNvPr id="187422" name="Text Box 30"/>
          <p:cNvSpPr txBox="1">
            <a:spLocks noChangeArrowheads="1"/>
          </p:cNvSpPr>
          <p:nvPr/>
        </p:nvSpPr>
        <p:spPr bwMode="auto">
          <a:xfrm>
            <a:off x="3932238" y="2752118"/>
            <a:ext cx="11240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 Regular" charset="0"/>
              </a:rPr>
              <a:t>Internet</a:t>
            </a:r>
          </a:p>
        </p:txBody>
      </p:sp>
    </p:spTree>
    <p:extLst>
      <p:ext uri="{BB962C8B-B14F-4D97-AF65-F5344CB8AC3E}">
        <p14:creationId xmlns:p14="http://schemas.microsoft.com/office/powerpoint/2010/main" val="142601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DBA5-77BB-4F4D-B417-738E8B7D250B}" type="slidenum">
              <a:rPr lang="en-US"/>
              <a:pPr/>
              <a:t>30</a:t>
            </a:fld>
            <a:endParaRPr lang="en-US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Lookup with </a:t>
            </a:r>
            <a:r>
              <a:rPr lang="en-US" sz="4000" dirty="0" smtClean="0"/>
              <a:t>finger table</a:t>
            </a:r>
            <a:endParaRPr lang="en-US" sz="4000" dirty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14475"/>
            <a:ext cx="8763000" cy="487203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b="1" spc="-300" dirty="0" smtClean="0">
                <a:latin typeface="Courier" charset="0"/>
                <a:ea typeface="Courier" charset="0"/>
                <a:cs typeface="Courier" charset="0"/>
              </a:rPr>
              <a:t>Lookup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(key-id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)</a:t>
            </a:r>
            <a:endParaRPr lang="en-US" sz="3200" i="1" spc="-300" dirty="0">
              <a:latin typeface="Courier" charset="0"/>
              <a:ea typeface="Courier" charset="0"/>
              <a:cs typeface="Courier" charset="0"/>
            </a:endParaRPr>
          </a:p>
          <a:p>
            <a:pPr>
              <a:buFontTx/>
              <a:buNone/>
            </a:pP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	look in local finger table for		</a:t>
            </a:r>
          </a:p>
          <a:p>
            <a:pPr>
              <a:buFontTx/>
              <a:buNone/>
            </a:pP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 highest n: 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my-id 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  <a:sym typeface="Symbol" charset="0"/>
              </a:rPr>
              <a:t>&lt;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n 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  <a:sym typeface="Symbol" charset="0"/>
              </a:rPr>
              <a:t>&lt;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 key-id</a:t>
            </a:r>
          </a:p>
          <a:p>
            <a:pPr>
              <a:buFontTx/>
              <a:buNone/>
            </a:pP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3200" b="1" spc="-300" dirty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 n exists</a:t>
            </a:r>
          </a:p>
          <a:p>
            <a:pPr>
              <a:buFontTx/>
              <a:buNone/>
            </a:pP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 call 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Lookup(key-id) on node 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n </a:t>
            </a:r>
            <a:r>
              <a:rPr lang="en-US" sz="3200" spc="-300" dirty="0" smtClean="0"/>
              <a:t> </a:t>
            </a:r>
            <a:r>
              <a:rPr lang="en-US" sz="3200" i="1" spc="-300" dirty="0" smtClean="0">
                <a:latin typeface="Times New Roman" charset="0"/>
              </a:rPr>
              <a:t>// </a:t>
            </a:r>
            <a:r>
              <a:rPr lang="en-US" sz="3200" i="1" spc="-300" dirty="0">
                <a:latin typeface="Times New Roman" charset="0"/>
              </a:rPr>
              <a:t>next hop</a:t>
            </a:r>
          </a:p>
          <a:p>
            <a:pPr>
              <a:buFontTx/>
              <a:buNone/>
            </a:pPr>
            <a:r>
              <a:rPr lang="en-US" sz="3200" spc="-300" dirty="0"/>
              <a:t>	</a:t>
            </a:r>
            <a:r>
              <a:rPr lang="en-US" sz="3200" b="1" spc="-300" dirty="0">
                <a:latin typeface="Courier" charset="0"/>
                <a:ea typeface="Courier" charset="0"/>
                <a:cs typeface="Courier" charset="0"/>
              </a:rPr>
              <a:t>else</a:t>
            </a:r>
          </a:p>
          <a:p>
            <a:pPr>
              <a:buFontTx/>
              <a:buNone/>
            </a:pP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3200" b="1" spc="-300" dirty="0" smtClean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my successor</a:t>
            </a:r>
            <a:r>
              <a:rPr lang="en-US" sz="3200" spc="-300" dirty="0"/>
              <a:t>	</a:t>
            </a:r>
            <a:r>
              <a:rPr lang="en-US" sz="3200" i="1" spc="-300" dirty="0" smtClean="0">
                <a:latin typeface="Times New Roman" charset="0"/>
              </a:rPr>
              <a:t>// </a:t>
            </a:r>
            <a:r>
              <a:rPr lang="en-US" sz="3200" i="1" spc="-300" dirty="0">
                <a:latin typeface="Times New Roman" charset="0"/>
              </a:rPr>
              <a:t>done</a:t>
            </a:r>
            <a:r>
              <a:rPr lang="en-US" sz="3200" spc="-3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3469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24A9-E700-FC4E-B8B1-449D78B17878}" type="slidenum">
              <a:rPr lang="en-US"/>
              <a:pPr/>
              <a:t>31</a:t>
            </a:fld>
            <a:endParaRPr lang="en-US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Lookups Take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O(log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 N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)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Hops</a:t>
            </a:r>
          </a:p>
        </p:txBody>
      </p:sp>
      <p:sp>
        <p:nvSpPr>
          <p:cNvPr id="221187" name="Oval 3"/>
          <p:cNvSpPr>
            <a:spLocks noChangeArrowheads="1"/>
          </p:cNvSpPr>
          <p:nvPr/>
        </p:nvSpPr>
        <p:spPr bwMode="auto">
          <a:xfrm>
            <a:off x="2897188" y="2211388"/>
            <a:ext cx="3427412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6400800" y="37338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5867400" y="22860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N10</a:t>
            </a: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4724400" y="1752600"/>
            <a:ext cx="5191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N5</a:t>
            </a: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6248400" y="2819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Helvetica" charset="0"/>
              </a:rPr>
              <a:t>N20</a:t>
            </a:r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2438400" y="2438400"/>
            <a:ext cx="8016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N110</a:t>
            </a:r>
          </a:p>
        </p:txBody>
      </p:sp>
      <p:sp>
        <p:nvSpPr>
          <p:cNvPr id="221193" name="Text Box 9"/>
          <p:cNvSpPr txBox="1">
            <a:spLocks noChangeArrowheads="1"/>
          </p:cNvSpPr>
          <p:nvPr/>
        </p:nvSpPr>
        <p:spPr bwMode="auto">
          <a:xfrm>
            <a:off x="2209800" y="3276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N99</a:t>
            </a:r>
          </a:p>
        </p:txBody>
      </p:sp>
      <p:sp>
        <p:nvSpPr>
          <p:cNvPr id="221194" name="Text Box 10"/>
          <p:cNvSpPr txBox="1">
            <a:spLocks noChangeArrowheads="1"/>
          </p:cNvSpPr>
          <p:nvPr/>
        </p:nvSpPr>
        <p:spPr bwMode="auto">
          <a:xfrm>
            <a:off x="2514600" y="49530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221195" name="Text Box 11"/>
          <p:cNvSpPr txBox="1">
            <a:spLocks noChangeArrowheads="1"/>
          </p:cNvSpPr>
          <p:nvPr/>
        </p:nvSpPr>
        <p:spPr bwMode="auto">
          <a:xfrm>
            <a:off x="4800600" y="57150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N60</a:t>
            </a:r>
          </a:p>
        </p:txBody>
      </p:sp>
      <p:sp>
        <p:nvSpPr>
          <p:cNvPr id="221196" name="Freeform 12"/>
          <p:cNvSpPr>
            <a:spLocks/>
          </p:cNvSpPr>
          <p:nvPr/>
        </p:nvSpPr>
        <p:spPr bwMode="auto">
          <a:xfrm>
            <a:off x="2971800" y="3581400"/>
            <a:ext cx="3276600" cy="381000"/>
          </a:xfrm>
          <a:custGeom>
            <a:avLst/>
            <a:gdLst>
              <a:gd name="T0" fmla="*/ 2064 w 2064"/>
              <a:gd name="T1" fmla="*/ 240 h 240"/>
              <a:gd name="T2" fmla="*/ 960 w 2064"/>
              <a:gd name="T3" fmla="*/ 192 h 240"/>
              <a:gd name="T4" fmla="*/ 0 w 2064"/>
              <a:gd name="T5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4" h="240">
                <a:moveTo>
                  <a:pt x="2064" y="240"/>
                </a:moveTo>
                <a:cubicBezTo>
                  <a:pt x="1684" y="236"/>
                  <a:pt x="1304" y="232"/>
                  <a:pt x="960" y="192"/>
                </a:cubicBezTo>
                <a:cubicBezTo>
                  <a:pt x="616" y="152"/>
                  <a:pt x="308" y="76"/>
                  <a:pt x="0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1197" name="Freeform 13"/>
          <p:cNvSpPr>
            <a:spLocks/>
          </p:cNvSpPr>
          <p:nvPr/>
        </p:nvSpPr>
        <p:spPr bwMode="auto">
          <a:xfrm>
            <a:off x="2971800" y="2362200"/>
            <a:ext cx="1905000" cy="1219200"/>
          </a:xfrm>
          <a:custGeom>
            <a:avLst/>
            <a:gdLst>
              <a:gd name="T0" fmla="*/ 0 w 1200"/>
              <a:gd name="T1" fmla="*/ 768 h 768"/>
              <a:gd name="T2" fmla="*/ 864 w 1200"/>
              <a:gd name="T3" fmla="*/ 432 h 768"/>
              <a:gd name="T4" fmla="*/ 1200 w 1200"/>
              <a:gd name="T5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0" h="768">
                <a:moveTo>
                  <a:pt x="0" y="768"/>
                </a:moveTo>
                <a:cubicBezTo>
                  <a:pt x="332" y="664"/>
                  <a:pt x="664" y="560"/>
                  <a:pt x="864" y="432"/>
                </a:cubicBezTo>
                <a:cubicBezTo>
                  <a:pt x="1064" y="304"/>
                  <a:pt x="1132" y="152"/>
                  <a:pt x="1200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1198" name="Freeform 14"/>
          <p:cNvSpPr>
            <a:spLocks/>
          </p:cNvSpPr>
          <p:nvPr/>
        </p:nvSpPr>
        <p:spPr bwMode="auto">
          <a:xfrm>
            <a:off x="4876800" y="2362200"/>
            <a:ext cx="838200" cy="355600"/>
          </a:xfrm>
          <a:custGeom>
            <a:avLst/>
            <a:gdLst>
              <a:gd name="T0" fmla="*/ 0 w 528"/>
              <a:gd name="T1" fmla="*/ 0 h 224"/>
              <a:gd name="T2" fmla="*/ 192 w 528"/>
              <a:gd name="T3" fmla="*/ 192 h 224"/>
              <a:gd name="T4" fmla="*/ 528 w 528"/>
              <a:gd name="T5" fmla="*/ 19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224">
                <a:moveTo>
                  <a:pt x="0" y="0"/>
                </a:moveTo>
                <a:cubicBezTo>
                  <a:pt x="52" y="80"/>
                  <a:pt x="104" y="160"/>
                  <a:pt x="192" y="192"/>
                </a:cubicBezTo>
                <a:cubicBezTo>
                  <a:pt x="280" y="224"/>
                  <a:pt x="404" y="208"/>
                  <a:pt x="528" y="192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1199" name="Freeform 15"/>
          <p:cNvSpPr>
            <a:spLocks/>
          </p:cNvSpPr>
          <p:nvPr/>
        </p:nvSpPr>
        <p:spPr bwMode="auto">
          <a:xfrm>
            <a:off x="5664200" y="2667000"/>
            <a:ext cx="355600" cy="444500"/>
          </a:xfrm>
          <a:custGeom>
            <a:avLst/>
            <a:gdLst>
              <a:gd name="T0" fmla="*/ 32 w 224"/>
              <a:gd name="T1" fmla="*/ 0 h 280"/>
              <a:gd name="T2" fmla="*/ 32 w 224"/>
              <a:gd name="T3" fmla="*/ 240 h 280"/>
              <a:gd name="T4" fmla="*/ 224 w 224"/>
              <a:gd name="T5" fmla="*/ 24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4" h="280">
                <a:moveTo>
                  <a:pt x="32" y="0"/>
                </a:moveTo>
                <a:cubicBezTo>
                  <a:pt x="16" y="100"/>
                  <a:pt x="0" y="200"/>
                  <a:pt x="32" y="240"/>
                </a:cubicBezTo>
                <a:cubicBezTo>
                  <a:pt x="64" y="280"/>
                  <a:pt x="144" y="260"/>
                  <a:pt x="224" y="24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1200" name="Text Box 16"/>
          <p:cNvSpPr txBox="1">
            <a:spLocks noChangeArrowheads="1"/>
          </p:cNvSpPr>
          <p:nvPr/>
        </p:nvSpPr>
        <p:spPr bwMode="auto">
          <a:xfrm>
            <a:off x="7061200" y="3725039"/>
            <a:ext cx="17860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Lookup(K19</a:t>
            </a:r>
            <a:r>
              <a:rPr lang="en-US" sz="2000">
                <a:latin typeface="Tahoma" charset="0"/>
              </a:rPr>
              <a:t>)</a:t>
            </a:r>
          </a:p>
        </p:txBody>
      </p:sp>
      <p:sp>
        <p:nvSpPr>
          <p:cNvPr id="221201" name="Text Box 17"/>
          <p:cNvSpPr txBox="1">
            <a:spLocks noChangeArrowheads="1"/>
          </p:cNvSpPr>
          <p:nvPr/>
        </p:nvSpPr>
        <p:spPr bwMode="auto">
          <a:xfrm>
            <a:off x="6705600" y="2438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CC00"/>
                </a:solidFill>
                <a:latin typeface="Tahoma" charset="0"/>
              </a:rPr>
              <a:t>K19</a:t>
            </a:r>
          </a:p>
        </p:txBody>
      </p:sp>
    </p:spTree>
    <p:extLst>
      <p:ext uri="{BB962C8B-B14F-4D97-AF65-F5344CB8AC3E}">
        <p14:creationId xmlns:p14="http://schemas.microsoft.com/office/powerpoint/2010/main" val="127408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For </a:t>
            </a:r>
            <a:r>
              <a:rPr lang="en-US" sz="2800" dirty="0"/>
              <a:t>a million </a:t>
            </a:r>
            <a:r>
              <a:rPr lang="en-US" sz="2800" dirty="0" smtClean="0"/>
              <a:t>nodes, it’s </a:t>
            </a:r>
            <a:r>
              <a:rPr lang="en-US" sz="2800" dirty="0"/>
              <a:t>20 </a:t>
            </a:r>
            <a:r>
              <a:rPr lang="en-US" sz="2800" dirty="0" smtClean="0"/>
              <a:t>hops</a:t>
            </a:r>
          </a:p>
          <a:p>
            <a:endParaRPr lang="en-US" sz="2800" dirty="0" smtClean="0"/>
          </a:p>
          <a:p>
            <a:r>
              <a:rPr lang="en-US" sz="2800" dirty="0" smtClean="0"/>
              <a:t>If </a:t>
            </a:r>
            <a:r>
              <a:rPr lang="en-US" sz="2800" dirty="0"/>
              <a:t>each hop takes 50 </a:t>
            </a:r>
            <a:r>
              <a:rPr lang="en-US" sz="2800" dirty="0" smtClean="0"/>
              <a:t>milliseconds, </a:t>
            </a:r>
            <a:r>
              <a:rPr lang="en-US" sz="2800" dirty="0"/>
              <a:t>lookups take </a:t>
            </a:r>
            <a:r>
              <a:rPr lang="en-US" sz="2800" b="1" dirty="0" smtClean="0">
                <a:solidFill>
                  <a:srgbClr val="FF0000"/>
                </a:solidFill>
              </a:rPr>
              <a:t>one</a:t>
            </a:r>
            <a:r>
              <a:rPr lang="en-US" sz="2800" b="1" dirty="0">
                <a:solidFill>
                  <a:srgbClr val="FF0000"/>
                </a:solidFill>
              </a:rPr>
              <a:t> </a:t>
            </a:r>
            <a:r>
              <a:rPr lang="en-US" sz="2800" b="1" dirty="0" smtClean="0">
                <a:solidFill>
                  <a:srgbClr val="FF0000"/>
                </a:solidFill>
              </a:rPr>
              <a:t>second</a:t>
            </a:r>
          </a:p>
          <a:p>
            <a:endParaRPr lang="en-US" sz="2800" dirty="0" smtClean="0"/>
          </a:p>
          <a:p>
            <a:r>
              <a:rPr lang="en-US" sz="2800" dirty="0" smtClean="0"/>
              <a:t>If </a:t>
            </a:r>
            <a:r>
              <a:rPr lang="en-US" sz="2800" dirty="0"/>
              <a:t>each hop has 10% chance of failure, </a:t>
            </a:r>
            <a:r>
              <a:rPr lang="en-US" sz="2800" dirty="0" smtClean="0"/>
              <a:t>it’s </a:t>
            </a:r>
            <a:r>
              <a:rPr lang="en-US" sz="2800" dirty="0"/>
              <a:t>a couple of </a:t>
            </a:r>
            <a:r>
              <a:rPr lang="en-US" sz="2800" dirty="0" smtClean="0"/>
              <a:t>timeouts</a:t>
            </a:r>
          </a:p>
          <a:p>
            <a:endParaRPr lang="en-US" sz="2800" dirty="0" smtClean="0"/>
          </a:p>
          <a:p>
            <a:r>
              <a:rPr lang="en-US" sz="2800" dirty="0" smtClean="0"/>
              <a:t>So </a:t>
            </a:r>
            <a:r>
              <a:rPr lang="en-US" sz="2800" dirty="0"/>
              <a:t>in practice log(n) is better than O(n) </a:t>
            </a:r>
            <a:r>
              <a:rPr lang="en-US" sz="2800" b="1" dirty="0">
                <a:solidFill>
                  <a:srgbClr val="FF0000"/>
                </a:solidFill>
              </a:rPr>
              <a:t>but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not </a:t>
            </a:r>
            <a:r>
              <a:rPr lang="en-US" sz="2800" b="1" dirty="0" smtClean="0">
                <a:solidFill>
                  <a:srgbClr val="FF0000"/>
                </a:solidFill>
              </a:rPr>
              <a:t>great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An aside: Is O(log </a:t>
            </a:r>
            <a:r>
              <a:rPr lang="en-US" sz="4000" i="1" dirty="0" smtClean="0"/>
              <a:t>N</a:t>
            </a:r>
            <a:r>
              <a:rPr lang="en-US" sz="4000" dirty="0" smtClean="0"/>
              <a:t>) </a:t>
            </a:r>
            <a:r>
              <a:rPr lang="en-US" sz="4000" dirty="0"/>
              <a:t>fast or slow</a:t>
            </a:r>
            <a:r>
              <a:rPr lang="en-US" sz="4000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7810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7EB-CD5E-E543-BC42-5B2E6F3D9C9F}" type="slidenum">
              <a:rPr lang="en-US"/>
              <a:pPr/>
              <a:t>33</a:t>
            </a:fld>
            <a:endParaRPr lang="en-US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Joining: Linked </a:t>
            </a:r>
            <a:r>
              <a:rPr lang="en-US" sz="4000" dirty="0" smtClean="0"/>
              <a:t>list insert</a:t>
            </a:r>
            <a:endParaRPr lang="en-US" sz="4000" dirty="0"/>
          </a:p>
        </p:txBody>
      </p:sp>
      <p:sp>
        <p:nvSpPr>
          <p:cNvPr id="223235" name="Oval 3"/>
          <p:cNvSpPr>
            <a:spLocks noChangeArrowheads="1"/>
          </p:cNvSpPr>
          <p:nvPr/>
        </p:nvSpPr>
        <p:spPr bwMode="auto">
          <a:xfrm>
            <a:off x="1447800" y="2211388"/>
            <a:ext cx="3427413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2819400" y="3581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3237" name="Text Box 5"/>
          <p:cNvSpPr txBox="1">
            <a:spLocks noChangeArrowheads="1"/>
          </p:cNvSpPr>
          <p:nvPr/>
        </p:nvSpPr>
        <p:spPr bwMode="auto">
          <a:xfrm>
            <a:off x="4826000" y="4470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3238" name="Text Box 6"/>
          <p:cNvSpPr txBox="1">
            <a:spLocks noChangeArrowheads="1"/>
          </p:cNvSpPr>
          <p:nvPr/>
        </p:nvSpPr>
        <p:spPr bwMode="auto">
          <a:xfrm>
            <a:off x="4800600" y="2895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3239" name="Line 7"/>
          <p:cNvSpPr>
            <a:spLocks noChangeShapeType="1"/>
          </p:cNvSpPr>
          <p:nvPr/>
        </p:nvSpPr>
        <p:spPr bwMode="auto">
          <a:xfrm>
            <a:off x="5105400" y="3352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3240" name="Text Box 8"/>
          <p:cNvSpPr txBox="1">
            <a:spLocks noChangeArrowheads="1"/>
          </p:cNvSpPr>
          <p:nvPr/>
        </p:nvSpPr>
        <p:spPr bwMode="auto">
          <a:xfrm>
            <a:off x="2073670" y="4114800"/>
            <a:ext cx="21836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1. Lookup(36)</a:t>
            </a:r>
          </a:p>
        </p:txBody>
      </p:sp>
      <p:sp>
        <p:nvSpPr>
          <p:cNvPr id="223241" name="Text Box 9"/>
          <p:cNvSpPr txBox="1">
            <a:spLocks noChangeArrowheads="1"/>
          </p:cNvSpPr>
          <p:nvPr/>
        </p:nvSpPr>
        <p:spPr bwMode="auto">
          <a:xfrm>
            <a:off x="5539425" y="4327525"/>
            <a:ext cx="6559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K30</a:t>
            </a:r>
          </a:p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K38</a:t>
            </a:r>
          </a:p>
        </p:txBody>
      </p:sp>
    </p:spTree>
    <p:extLst>
      <p:ext uri="{BB962C8B-B14F-4D97-AF65-F5344CB8AC3E}">
        <p14:creationId xmlns:p14="http://schemas.microsoft.com/office/powerpoint/2010/main" val="102402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9F06-9B8D-054E-A8AC-66B10CC70936}" type="slidenum">
              <a:rPr lang="en-US"/>
              <a:pPr/>
              <a:t>34</a:t>
            </a:fld>
            <a:endParaRPr 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Join (2)</a:t>
            </a:r>
          </a:p>
        </p:txBody>
      </p:sp>
      <p:sp>
        <p:nvSpPr>
          <p:cNvPr id="224259" name="Oval 3"/>
          <p:cNvSpPr>
            <a:spLocks noChangeArrowheads="1"/>
          </p:cNvSpPr>
          <p:nvPr/>
        </p:nvSpPr>
        <p:spPr bwMode="auto">
          <a:xfrm>
            <a:off x="1447800" y="2211388"/>
            <a:ext cx="3427413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5943600" y="3657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4826000" y="4470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4800600" y="2895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4263" name="Line 7"/>
          <p:cNvSpPr>
            <a:spLocks noChangeShapeType="1"/>
          </p:cNvSpPr>
          <p:nvPr/>
        </p:nvSpPr>
        <p:spPr bwMode="auto">
          <a:xfrm>
            <a:off x="5105400" y="3352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4264" name="Text Box 8"/>
          <p:cNvSpPr txBox="1">
            <a:spLocks noChangeArrowheads="1"/>
          </p:cNvSpPr>
          <p:nvPr/>
        </p:nvSpPr>
        <p:spPr bwMode="auto">
          <a:xfrm>
            <a:off x="1678708" y="3581400"/>
            <a:ext cx="293702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2. N36 sets its own</a:t>
            </a:r>
          </a:p>
          <a:p>
            <a:r>
              <a:rPr lang="en-US" sz="2400" dirty="0">
                <a:latin typeface="Arial" charset="0"/>
              </a:rPr>
              <a:t>successor pointer</a:t>
            </a:r>
          </a:p>
        </p:txBody>
      </p:sp>
      <p:sp>
        <p:nvSpPr>
          <p:cNvPr id="224265" name="Line 9"/>
          <p:cNvSpPr>
            <a:spLocks noChangeShapeType="1"/>
          </p:cNvSpPr>
          <p:nvPr/>
        </p:nvSpPr>
        <p:spPr bwMode="auto">
          <a:xfrm flipH="1">
            <a:off x="5389919" y="4094723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4266" name="Text Box 10"/>
          <p:cNvSpPr txBox="1">
            <a:spLocks noChangeArrowheads="1"/>
          </p:cNvSpPr>
          <p:nvPr/>
        </p:nvSpPr>
        <p:spPr bwMode="auto">
          <a:xfrm>
            <a:off x="5539425" y="4327525"/>
            <a:ext cx="6559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K30</a:t>
            </a:r>
          </a:p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K38</a:t>
            </a:r>
          </a:p>
        </p:txBody>
      </p:sp>
    </p:spTree>
    <p:extLst>
      <p:ext uri="{BB962C8B-B14F-4D97-AF65-F5344CB8AC3E}">
        <p14:creationId xmlns:p14="http://schemas.microsoft.com/office/powerpoint/2010/main" val="115245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80AD-A341-554F-8C2E-534717E80EEB}" type="slidenum">
              <a:rPr lang="en-US"/>
              <a:pPr/>
              <a:t>35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Join (3)</a:t>
            </a:r>
          </a:p>
        </p:txBody>
      </p:sp>
      <p:sp>
        <p:nvSpPr>
          <p:cNvPr id="225283" name="Oval 3"/>
          <p:cNvSpPr>
            <a:spLocks noChangeArrowheads="1"/>
          </p:cNvSpPr>
          <p:nvPr/>
        </p:nvSpPr>
        <p:spPr bwMode="auto">
          <a:xfrm>
            <a:off x="1447800" y="2211388"/>
            <a:ext cx="3427413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5943600" y="3657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4826000" y="4470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4800600" y="2895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5287" name="Line 7"/>
          <p:cNvSpPr>
            <a:spLocks noChangeShapeType="1"/>
          </p:cNvSpPr>
          <p:nvPr/>
        </p:nvSpPr>
        <p:spPr bwMode="auto">
          <a:xfrm>
            <a:off x="5105400" y="3352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8" name="Text Box 8"/>
          <p:cNvSpPr txBox="1">
            <a:spLocks noChangeArrowheads="1"/>
          </p:cNvSpPr>
          <p:nvPr/>
        </p:nvSpPr>
        <p:spPr bwMode="auto">
          <a:xfrm>
            <a:off x="1676779" y="3581400"/>
            <a:ext cx="30075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3. Copy keys 26..36</a:t>
            </a:r>
          </a:p>
          <a:p>
            <a:r>
              <a:rPr lang="en-US" sz="2400" dirty="0">
                <a:latin typeface="Arial" charset="0"/>
              </a:rPr>
              <a:t>from N40 to N36</a:t>
            </a:r>
          </a:p>
        </p:txBody>
      </p:sp>
      <p:sp>
        <p:nvSpPr>
          <p:cNvPr id="225289" name="Line 9"/>
          <p:cNvSpPr>
            <a:spLocks noChangeShapeType="1"/>
          </p:cNvSpPr>
          <p:nvPr/>
        </p:nvSpPr>
        <p:spPr bwMode="auto">
          <a:xfrm flipH="1">
            <a:off x="5333999" y="4107597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90" name="Text Box 10"/>
          <p:cNvSpPr txBox="1">
            <a:spLocks noChangeArrowheads="1"/>
          </p:cNvSpPr>
          <p:nvPr/>
        </p:nvSpPr>
        <p:spPr bwMode="auto">
          <a:xfrm>
            <a:off x="5539425" y="4327525"/>
            <a:ext cx="6559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K30</a:t>
            </a:r>
          </a:p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K38</a:t>
            </a:r>
          </a:p>
        </p:txBody>
      </p:sp>
      <p:sp>
        <p:nvSpPr>
          <p:cNvPr id="225291" name="Text Box 11"/>
          <p:cNvSpPr txBox="1">
            <a:spLocks noChangeArrowheads="1"/>
          </p:cNvSpPr>
          <p:nvPr/>
        </p:nvSpPr>
        <p:spPr bwMode="auto">
          <a:xfrm>
            <a:off x="6606225" y="3657600"/>
            <a:ext cx="655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K30</a:t>
            </a:r>
          </a:p>
        </p:txBody>
      </p:sp>
    </p:spTree>
    <p:extLst>
      <p:ext uri="{BB962C8B-B14F-4D97-AF65-F5344CB8AC3E}">
        <p14:creationId xmlns:p14="http://schemas.microsoft.com/office/powerpoint/2010/main" val="112200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80AD-A341-554F-8C2E-534717E80EEB}" type="slidenum">
              <a:rPr lang="en-US"/>
              <a:pPr/>
              <a:t>36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Notify</a:t>
            </a:r>
            <a:r>
              <a:rPr lang="en-US" dirty="0" smtClean="0"/>
              <a:t> messages maintain predecessors</a:t>
            </a:r>
            <a:endParaRPr lang="en-US" dirty="0"/>
          </a:p>
        </p:txBody>
      </p:sp>
      <p:sp>
        <p:nvSpPr>
          <p:cNvPr id="225283" name="Oval 3"/>
          <p:cNvSpPr>
            <a:spLocks noChangeArrowheads="1"/>
          </p:cNvSpPr>
          <p:nvPr/>
        </p:nvSpPr>
        <p:spPr bwMode="auto">
          <a:xfrm>
            <a:off x="1447800" y="2211388"/>
            <a:ext cx="3427413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5943600" y="3657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4826000" y="4470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4800600" y="2895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5287" name="Line 7"/>
          <p:cNvSpPr>
            <a:spLocks noChangeShapeType="1"/>
          </p:cNvSpPr>
          <p:nvPr/>
        </p:nvSpPr>
        <p:spPr bwMode="auto">
          <a:xfrm>
            <a:off x="5105400" y="3352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9" name="Line 9"/>
          <p:cNvSpPr>
            <a:spLocks noChangeShapeType="1"/>
          </p:cNvSpPr>
          <p:nvPr/>
        </p:nvSpPr>
        <p:spPr bwMode="auto">
          <a:xfrm flipH="1">
            <a:off x="5333999" y="4107597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5774531" y="4470400"/>
            <a:ext cx="1497808" cy="515938"/>
          </a:xfrm>
          <a:prstGeom prst="wedgeRectCallout">
            <a:avLst>
              <a:gd name="adj1" fmla="val -48205"/>
              <a:gd name="adj2" fmla="val -95346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n-lt"/>
              </a:rPr>
              <a:t>notify</a:t>
            </a:r>
            <a:r>
              <a:rPr lang="en-US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N36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3143250" y="3383756"/>
            <a:ext cx="1471612" cy="515938"/>
          </a:xfrm>
          <a:prstGeom prst="wedgeRectCallout">
            <a:avLst>
              <a:gd name="adj1" fmla="val 77756"/>
              <a:gd name="adj2" fmla="val -6730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  <a:latin typeface="+mn-lt"/>
              </a:rPr>
              <a:t>notify</a:t>
            </a:r>
            <a:r>
              <a:rPr lang="en-US" b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mtClean="0">
                <a:solidFill>
                  <a:schemeClr val="tx1"/>
                </a:solidFill>
                <a:latin typeface="+mn-lt"/>
              </a:rPr>
              <a:t>N25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248274" y="3369468"/>
            <a:ext cx="0" cy="1028641"/>
          </a:xfrm>
          <a:prstGeom prst="straightConnector1">
            <a:avLst/>
          </a:prstGeom>
          <a:ln w="28575">
            <a:solidFill>
              <a:srgbClr val="7030A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305426" y="3933825"/>
            <a:ext cx="495300" cy="280986"/>
          </a:xfrm>
          <a:prstGeom prst="straightConnector1">
            <a:avLst/>
          </a:prstGeom>
          <a:ln w="28575">
            <a:solidFill>
              <a:srgbClr val="7030A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22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80AD-A341-554F-8C2E-534717E80EEB}" type="slidenum">
              <a:rPr lang="en-US"/>
              <a:pPr/>
              <a:t>37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 smtClean="0"/>
              <a:t>Stabilize </a:t>
            </a:r>
            <a:r>
              <a:rPr lang="en-US" sz="4000" dirty="0" smtClean="0"/>
              <a:t>message fixes successor</a:t>
            </a:r>
            <a:endParaRPr lang="en-US" sz="4000" dirty="0"/>
          </a:p>
        </p:txBody>
      </p:sp>
      <p:sp>
        <p:nvSpPr>
          <p:cNvPr id="225283" name="Oval 3"/>
          <p:cNvSpPr>
            <a:spLocks noChangeArrowheads="1"/>
          </p:cNvSpPr>
          <p:nvPr/>
        </p:nvSpPr>
        <p:spPr bwMode="auto">
          <a:xfrm>
            <a:off x="1447800" y="2211388"/>
            <a:ext cx="3427413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5943600" y="3657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4826000" y="4470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4800600" y="2895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5287" name="Line 7"/>
          <p:cNvSpPr>
            <a:spLocks noChangeShapeType="1"/>
          </p:cNvSpPr>
          <p:nvPr/>
        </p:nvSpPr>
        <p:spPr bwMode="auto">
          <a:xfrm>
            <a:off x="5105400" y="3352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9" name="Line 9"/>
          <p:cNvSpPr>
            <a:spLocks noChangeShapeType="1"/>
          </p:cNvSpPr>
          <p:nvPr/>
        </p:nvSpPr>
        <p:spPr bwMode="auto">
          <a:xfrm flipH="1">
            <a:off x="5333999" y="4107597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305426" y="3933825"/>
            <a:ext cx="495300" cy="280986"/>
          </a:xfrm>
          <a:prstGeom prst="straightConnector1">
            <a:avLst/>
          </a:prstGeom>
          <a:ln w="28575">
            <a:solidFill>
              <a:srgbClr val="7030A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ular Callout 13"/>
          <p:cNvSpPr/>
          <p:nvPr/>
        </p:nvSpPr>
        <p:spPr>
          <a:xfrm>
            <a:off x="3186113" y="3548062"/>
            <a:ext cx="1347787" cy="515938"/>
          </a:xfrm>
          <a:prstGeom prst="wedgeRectCallout">
            <a:avLst>
              <a:gd name="adj1" fmla="val 88357"/>
              <a:gd name="adj2" fmla="val -39961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  <a:latin typeface="+mn-lt"/>
              </a:rPr>
              <a:t>stabilize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5422900" y="5305421"/>
            <a:ext cx="2362200" cy="739779"/>
          </a:xfrm>
          <a:prstGeom prst="wedgeRectCallout">
            <a:avLst>
              <a:gd name="adj1" fmla="val -61125"/>
              <a:gd name="adj2" fmla="val -10014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n-lt"/>
              </a:rPr>
              <a:t>“</a:t>
            </a:r>
            <a:r>
              <a:rPr lang="en-US" smtClean="0">
                <a:solidFill>
                  <a:schemeClr val="tx1"/>
                </a:solidFill>
                <a:latin typeface="+mn-lt"/>
              </a:rPr>
              <a:t>My predecessor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is N36.”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5553076" y="3127806"/>
            <a:ext cx="619124" cy="3706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83264" y="285012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18087" y="331311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✘</a:t>
            </a:r>
            <a:endParaRPr lang="en-US" sz="2800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75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7" grpId="0" animBg="1"/>
      <p:bldP spid="14" grpId="0" animBg="1"/>
      <p:bldP spid="14" grpId="1" animBg="1"/>
      <p:bldP spid="16" grpId="0" animBg="1"/>
      <p:bldP spid="17" grpId="0" animBg="1"/>
      <p:bldP spid="2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5121336"/>
            <a:ext cx="8763000" cy="1355664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800" dirty="0">
                <a:latin typeface="Arial" charset="0"/>
              </a:rPr>
              <a:t>Predecessor pointer allows link to new node</a:t>
            </a:r>
          </a:p>
          <a:p>
            <a:pPr>
              <a:buFont typeface="Arial"/>
              <a:buChar char="•"/>
            </a:pPr>
            <a:r>
              <a:rPr lang="en-US" sz="2800" dirty="0">
                <a:latin typeface="Arial" charset="0"/>
              </a:rPr>
              <a:t>Update finger pointers in the background</a:t>
            </a:r>
          </a:p>
          <a:p>
            <a:pPr>
              <a:buFont typeface="Arial"/>
              <a:buChar char="•"/>
            </a:pPr>
            <a:r>
              <a:rPr lang="en-US" sz="2800" dirty="0">
                <a:latin typeface="Arial" charset="0"/>
              </a:rPr>
              <a:t>Correct successors </a:t>
            </a:r>
            <a:r>
              <a:rPr lang="en-US" sz="2800" dirty="0" smtClean="0">
                <a:latin typeface="Arial" charset="0"/>
              </a:rPr>
              <a:t>generally produce </a:t>
            </a:r>
            <a:r>
              <a:rPr lang="en-US" sz="2800" dirty="0">
                <a:latin typeface="Arial" charset="0"/>
              </a:rPr>
              <a:t>correct lookups</a:t>
            </a:r>
          </a:p>
          <a:p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90DE-36D0-DA47-A7CB-A0391F639C8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Joining: Summary</a:t>
            </a:r>
            <a:endParaRPr lang="en-US" sz="4000" dirty="0"/>
          </a:p>
        </p:txBody>
      </p:sp>
      <p:sp>
        <p:nvSpPr>
          <p:cNvPr id="226307" name="Oval 3"/>
          <p:cNvSpPr>
            <a:spLocks noChangeArrowheads="1"/>
          </p:cNvSpPr>
          <p:nvPr/>
        </p:nvSpPr>
        <p:spPr bwMode="auto">
          <a:xfrm>
            <a:off x="1447800" y="1524000"/>
            <a:ext cx="3427413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5943600" y="2970213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4826000" y="3783013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4800600" y="2208213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6311" name="Line 7"/>
          <p:cNvSpPr>
            <a:spLocks noChangeShapeType="1"/>
          </p:cNvSpPr>
          <p:nvPr/>
        </p:nvSpPr>
        <p:spPr bwMode="auto">
          <a:xfrm>
            <a:off x="5539425" y="2603127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6313" name="Line 9"/>
          <p:cNvSpPr>
            <a:spLocks noChangeShapeType="1"/>
          </p:cNvSpPr>
          <p:nvPr/>
        </p:nvSpPr>
        <p:spPr bwMode="auto">
          <a:xfrm flipH="1">
            <a:off x="5333999" y="3415927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6315" name="Text Box 11"/>
          <p:cNvSpPr txBox="1">
            <a:spLocks noChangeArrowheads="1"/>
          </p:cNvSpPr>
          <p:nvPr/>
        </p:nvSpPr>
        <p:spPr bwMode="auto">
          <a:xfrm>
            <a:off x="5539425" y="3640138"/>
            <a:ext cx="6559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K30</a:t>
            </a:r>
          </a:p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K38</a:t>
            </a:r>
          </a:p>
        </p:txBody>
      </p:sp>
      <p:sp>
        <p:nvSpPr>
          <p:cNvPr id="226316" name="Text Box 12"/>
          <p:cNvSpPr txBox="1">
            <a:spLocks noChangeArrowheads="1"/>
          </p:cNvSpPr>
          <p:nvPr/>
        </p:nvSpPr>
        <p:spPr bwMode="auto">
          <a:xfrm>
            <a:off x="6606225" y="2970213"/>
            <a:ext cx="655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K30</a:t>
            </a:r>
          </a:p>
        </p:txBody>
      </p:sp>
    </p:spTree>
    <p:extLst>
      <p:ext uri="{BB962C8B-B14F-4D97-AF65-F5344CB8AC3E}">
        <p14:creationId xmlns:p14="http://schemas.microsoft.com/office/powerpoint/2010/main" val="95489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68F5-9640-F045-A590-4EE493E1D609}" type="slidenum">
              <a:rPr lang="en-US"/>
              <a:pPr/>
              <a:t>39</a:t>
            </a:fld>
            <a:endParaRPr 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99220"/>
            <a:ext cx="8801100" cy="1143000"/>
          </a:xfrm>
        </p:spPr>
        <p:txBody>
          <a:bodyPr/>
          <a:lstStyle/>
          <a:p>
            <a:r>
              <a:rPr lang="en-US" dirty="0"/>
              <a:t>Failures </a:t>
            </a:r>
            <a:r>
              <a:rPr lang="en-US" dirty="0" smtClean="0"/>
              <a:t>may cause incorrect lookup</a:t>
            </a:r>
            <a:endParaRPr lang="en-US" dirty="0"/>
          </a:p>
        </p:txBody>
      </p:sp>
      <p:sp>
        <p:nvSpPr>
          <p:cNvPr id="227331" name="Oval 3"/>
          <p:cNvSpPr>
            <a:spLocks noChangeArrowheads="1"/>
          </p:cNvSpPr>
          <p:nvPr/>
        </p:nvSpPr>
        <p:spPr bwMode="auto">
          <a:xfrm>
            <a:off x="2897188" y="2211388"/>
            <a:ext cx="3427412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3429000" y="1830388"/>
            <a:ext cx="8016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N120</a:t>
            </a:r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2590800" y="2211388"/>
            <a:ext cx="8016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N113</a:t>
            </a:r>
          </a:p>
        </p:txBody>
      </p:sp>
      <p:sp>
        <p:nvSpPr>
          <p:cNvPr id="227334" name="Text Box 6"/>
          <p:cNvSpPr txBox="1">
            <a:spLocks noChangeArrowheads="1"/>
          </p:cNvSpPr>
          <p:nvPr/>
        </p:nvSpPr>
        <p:spPr bwMode="auto">
          <a:xfrm>
            <a:off x="2133600" y="2944813"/>
            <a:ext cx="8016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N102</a:t>
            </a:r>
          </a:p>
        </p:txBody>
      </p:sp>
      <p:sp>
        <p:nvSpPr>
          <p:cNvPr id="227335" name="Text Box 7"/>
          <p:cNvSpPr txBox="1">
            <a:spLocks noChangeArrowheads="1"/>
          </p:cNvSpPr>
          <p:nvPr/>
        </p:nvSpPr>
        <p:spPr bwMode="auto">
          <a:xfrm>
            <a:off x="2387600" y="4776788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227336" name="Text Box 8"/>
          <p:cNvSpPr txBox="1">
            <a:spLocks noChangeArrowheads="1"/>
          </p:cNvSpPr>
          <p:nvPr/>
        </p:nvSpPr>
        <p:spPr bwMode="auto">
          <a:xfrm>
            <a:off x="2133600" y="4116388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N85</a:t>
            </a:r>
          </a:p>
        </p:txBody>
      </p:sp>
      <p:sp>
        <p:nvSpPr>
          <p:cNvPr id="227337" name="Line 9"/>
          <p:cNvSpPr>
            <a:spLocks noChangeShapeType="1"/>
          </p:cNvSpPr>
          <p:nvPr/>
        </p:nvSpPr>
        <p:spPr bwMode="auto">
          <a:xfrm>
            <a:off x="2057400" y="4344988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7338" name="Line 10"/>
          <p:cNvSpPr>
            <a:spLocks noChangeShapeType="1"/>
          </p:cNvSpPr>
          <p:nvPr/>
        </p:nvSpPr>
        <p:spPr bwMode="auto">
          <a:xfrm>
            <a:off x="2057400" y="3124200"/>
            <a:ext cx="9906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7339" name="Freeform 11"/>
          <p:cNvSpPr>
            <a:spLocks/>
          </p:cNvSpPr>
          <p:nvPr/>
        </p:nvSpPr>
        <p:spPr bwMode="auto">
          <a:xfrm>
            <a:off x="3048000" y="4344988"/>
            <a:ext cx="152400" cy="457200"/>
          </a:xfrm>
          <a:custGeom>
            <a:avLst/>
            <a:gdLst>
              <a:gd name="T0" fmla="*/ 48 w 104"/>
              <a:gd name="T1" fmla="*/ 240 h 240"/>
              <a:gd name="T2" fmla="*/ 96 w 104"/>
              <a:gd name="T3" fmla="*/ 48 h 240"/>
              <a:gd name="T4" fmla="*/ 0 w 104"/>
              <a:gd name="T5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" h="240">
                <a:moveTo>
                  <a:pt x="48" y="240"/>
                </a:moveTo>
                <a:cubicBezTo>
                  <a:pt x="76" y="164"/>
                  <a:pt x="104" y="88"/>
                  <a:pt x="96" y="48"/>
                </a:cubicBezTo>
                <a:cubicBezTo>
                  <a:pt x="88" y="8"/>
                  <a:pt x="44" y="4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7340" name="Freeform 12"/>
          <p:cNvSpPr>
            <a:spLocks/>
          </p:cNvSpPr>
          <p:nvPr/>
        </p:nvSpPr>
        <p:spPr bwMode="auto">
          <a:xfrm>
            <a:off x="3048000" y="3354388"/>
            <a:ext cx="546100" cy="1447800"/>
          </a:xfrm>
          <a:custGeom>
            <a:avLst/>
            <a:gdLst>
              <a:gd name="T0" fmla="*/ 48 w 344"/>
              <a:gd name="T1" fmla="*/ 912 h 912"/>
              <a:gd name="T2" fmla="*/ 336 w 344"/>
              <a:gd name="T3" fmla="*/ 336 h 912"/>
              <a:gd name="T4" fmla="*/ 0 w 344"/>
              <a:gd name="T5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4" h="912">
                <a:moveTo>
                  <a:pt x="48" y="912"/>
                </a:moveTo>
                <a:cubicBezTo>
                  <a:pt x="196" y="700"/>
                  <a:pt x="344" y="488"/>
                  <a:pt x="336" y="336"/>
                </a:cubicBezTo>
                <a:cubicBezTo>
                  <a:pt x="328" y="184"/>
                  <a:pt x="164" y="92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7341" name="Freeform 13"/>
          <p:cNvSpPr>
            <a:spLocks/>
          </p:cNvSpPr>
          <p:nvPr/>
        </p:nvSpPr>
        <p:spPr bwMode="auto">
          <a:xfrm>
            <a:off x="3124200" y="2363788"/>
            <a:ext cx="1079500" cy="2438400"/>
          </a:xfrm>
          <a:custGeom>
            <a:avLst/>
            <a:gdLst>
              <a:gd name="T0" fmla="*/ 0 w 680"/>
              <a:gd name="T1" fmla="*/ 1536 h 1536"/>
              <a:gd name="T2" fmla="*/ 576 w 680"/>
              <a:gd name="T3" fmla="*/ 768 h 1536"/>
              <a:gd name="T4" fmla="*/ 624 w 680"/>
              <a:gd name="T5" fmla="*/ 0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0" h="1536">
                <a:moveTo>
                  <a:pt x="0" y="1536"/>
                </a:moveTo>
                <a:cubicBezTo>
                  <a:pt x="236" y="1280"/>
                  <a:pt x="472" y="1024"/>
                  <a:pt x="576" y="768"/>
                </a:cubicBezTo>
                <a:cubicBezTo>
                  <a:pt x="680" y="512"/>
                  <a:pt x="652" y="256"/>
                  <a:pt x="624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7342" name="Text Box 14"/>
          <p:cNvSpPr txBox="1">
            <a:spLocks noChangeArrowheads="1"/>
          </p:cNvSpPr>
          <p:nvPr/>
        </p:nvSpPr>
        <p:spPr bwMode="auto">
          <a:xfrm>
            <a:off x="1845866" y="5448281"/>
            <a:ext cx="553005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N80</a:t>
            </a:r>
            <a:r>
              <a:rPr lang="en-US" sz="2800" b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0" dirty="0" smtClean="0">
                <a:latin typeface="Arial" charset="0"/>
                <a:ea typeface="Arial" charset="0"/>
                <a:cs typeface="Arial" charset="0"/>
              </a:rPr>
              <a:t>does not </a:t>
            </a:r>
            <a:r>
              <a:rPr lang="en-US" sz="2800" b="0" dirty="0">
                <a:latin typeface="Arial" charset="0"/>
                <a:ea typeface="Arial" charset="0"/>
                <a:cs typeface="Arial" charset="0"/>
              </a:rPr>
              <a:t>know correct successor, so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incorrect lookup</a:t>
            </a:r>
          </a:p>
        </p:txBody>
      </p:sp>
      <p:sp>
        <p:nvSpPr>
          <p:cNvPr id="227343" name="Text Box 15"/>
          <p:cNvSpPr txBox="1">
            <a:spLocks noChangeArrowheads="1"/>
          </p:cNvSpPr>
          <p:nvPr/>
        </p:nvSpPr>
        <p:spPr bwMode="auto">
          <a:xfrm>
            <a:off x="5562600" y="2057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N10</a:t>
            </a:r>
          </a:p>
        </p:txBody>
      </p:sp>
      <p:sp>
        <p:nvSpPr>
          <p:cNvPr id="227344" name="Text Box 16"/>
          <p:cNvSpPr txBox="1">
            <a:spLocks noChangeArrowheads="1"/>
          </p:cNvSpPr>
          <p:nvPr/>
        </p:nvSpPr>
        <p:spPr bwMode="auto">
          <a:xfrm>
            <a:off x="4230688" y="4284583"/>
            <a:ext cx="17540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smtClean="0">
                <a:latin typeface="Arial" charset="0"/>
                <a:ea typeface="Arial" charset="0"/>
                <a:cs typeface="Arial" charset="0"/>
              </a:rPr>
              <a:t>Lookup(K90</a:t>
            </a:r>
            <a:r>
              <a:rPr lang="en-US" sz="200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227345" name="Freeform 17"/>
          <p:cNvSpPr>
            <a:spLocks/>
          </p:cNvSpPr>
          <p:nvPr/>
        </p:nvSpPr>
        <p:spPr bwMode="auto">
          <a:xfrm>
            <a:off x="3276600" y="2590800"/>
            <a:ext cx="2209800" cy="2209800"/>
          </a:xfrm>
          <a:custGeom>
            <a:avLst/>
            <a:gdLst>
              <a:gd name="T0" fmla="*/ 1392 w 1392"/>
              <a:gd name="T1" fmla="*/ 0 h 1392"/>
              <a:gd name="T2" fmla="*/ 864 w 1392"/>
              <a:gd name="T3" fmla="*/ 912 h 1392"/>
              <a:gd name="T4" fmla="*/ 0 w 1392"/>
              <a:gd name="T5" fmla="*/ 1392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92" h="1392">
                <a:moveTo>
                  <a:pt x="1392" y="0"/>
                </a:moveTo>
                <a:cubicBezTo>
                  <a:pt x="1244" y="340"/>
                  <a:pt x="1096" y="680"/>
                  <a:pt x="864" y="912"/>
                </a:cubicBezTo>
                <a:cubicBezTo>
                  <a:pt x="632" y="1144"/>
                  <a:pt x="316" y="1268"/>
                  <a:pt x="0" y="139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High capacity for services </a:t>
            </a:r>
            <a:r>
              <a:rPr lang="en-US" dirty="0" smtClean="0"/>
              <a:t>through parallelism:</a:t>
            </a:r>
          </a:p>
          <a:p>
            <a:pPr lvl="1"/>
            <a:r>
              <a:rPr lang="en-US" dirty="0" smtClean="0"/>
              <a:t>Many disks</a:t>
            </a:r>
          </a:p>
          <a:p>
            <a:pPr lvl="1"/>
            <a:r>
              <a:rPr lang="en-US" dirty="0" smtClean="0"/>
              <a:t>Many network connections</a:t>
            </a:r>
          </a:p>
          <a:p>
            <a:pPr lvl="1"/>
            <a:r>
              <a:rPr lang="en-US" dirty="0" smtClean="0"/>
              <a:t>Many CPUs</a:t>
            </a:r>
          </a:p>
          <a:p>
            <a:endParaRPr lang="en-US" dirty="0" smtClean="0"/>
          </a:p>
          <a:p>
            <a:r>
              <a:rPr lang="en-US" b="1" dirty="0" smtClean="0"/>
              <a:t>Absence of a centralized server </a:t>
            </a:r>
            <a:r>
              <a:rPr lang="en-US" dirty="0" smtClean="0"/>
              <a:t>or servers may mean:</a:t>
            </a:r>
          </a:p>
          <a:p>
            <a:pPr lvl="1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Less chance </a:t>
            </a:r>
            <a:r>
              <a:rPr lang="en-US" dirty="0" smtClean="0"/>
              <a:t>of service overload as load increases</a:t>
            </a:r>
          </a:p>
          <a:p>
            <a:pPr lvl="1"/>
            <a:r>
              <a:rPr lang="en-US" dirty="0" smtClean="0"/>
              <a:t>Easier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deployment</a:t>
            </a:r>
          </a:p>
          <a:p>
            <a:pPr lvl="1"/>
            <a:r>
              <a:rPr lang="en-US" dirty="0" smtClean="0"/>
              <a:t>A single failure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won’t wreck </a:t>
            </a:r>
            <a:r>
              <a:rPr lang="en-US" dirty="0" smtClean="0"/>
              <a:t>the whole system</a:t>
            </a:r>
          </a:p>
          <a:p>
            <a:pPr lvl="1"/>
            <a:r>
              <a:rPr lang="en-US" dirty="0" smtClean="0"/>
              <a:t>System as a whole is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harder to attack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might P2P be a win?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FC21-0D5E-B34D-AE67-BBCEC90958FF}" type="slidenum">
              <a:rPr lang="en-US"/>
              <a:pPr/>
              <a:t>40</a:t>
            </a:fld>
            <a:endParaRPr lang="en-US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Successor lists</a:t>
            </a:r>
            <a:endParaRPr lang="en-US" dirty="0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57326"/>
            <a:ext cx="8763000" cy="4410074"/>
          </a:xfrm>
        </p:spPr>
        <p:txBody>
          <a:bodyPr/>
          <a:lstStyle/>
          <a:p>
            <a:r>
              <a:rPr lang="en-US" sz="3000" spc="-150" dirty="0"/>
              <a:t>Each node </a:t>
            </a:r>
            <a:r>
              <a:rPr lang="en-US" sz="3000" spc="-150" dirty="0" smtClean="0"/>
              <a:t>stores a </a:t>
            </a:r>
            <a:r>
              <a:rPr lang="en-US" sz="3000" b="1" spc="-150" dirty="0" smtClean="0"/>
              <a:t>list</a:t>
            </a:r>
            <a:r>
              <a:rPr lang="en-US" sz="3000" spc="-150" dirty="0" smtClean="0"/>
              <a:t> of its </a:t>
            </a:r>
            <a:r>
              <a:rPr lang="en-US" sz="3000" b="1" i="1" spc="-150" dirty="0">
                <a:latin typeface="Times New Roman" charset="0"/>
              </a:rPr>
              <a:t>r</a:t>
            </a:r>
            <a:r>
              <a:rPr lang="en-US" sz="3000" spc="-150" dirty="0"/>
              <a:t> </a:t>
            </a:r>
            <a:r>
              <a:rPr lang="en-US" sz="3000" b="1" spc="-150" dirty="0">
                <a:solidFill>
                  <a:schemeClr val="accent6">
                    <a:lumMod val="75000"/>
                  </a:schemeClr>
                </a:solidFill>
              </a:rPr>
              <a:t>immediate successors</a:t>
            </a:r>
          </a:p>
          <a:p>
            <a:endParaRPr lang="en-US" sz="2800" dirty="0" smtClean="0"/>
          </a:p>
          <a:p>
            <a:pPr lvl="1"/>
            <a:r>
              <a:rPr lang="en-US" sz="2800" dirty="0" smtClean="0"/>
              <a:t>After </a:t>
            </a:r>
            <a:r>
              <a:rPr lang="en-US" sz="2800" dirty="0"/>
              <a:t>failure, will know first live successor</a:t>
            </a:r>
          </a:p>
          <a:p>
            <a:pPr lvl="1"/>
            <a:r>
              <a:rPr lang="en-US" sz="2800" b="1" dirty="0"/>
              <a:t>Correct successors </a:t>
            </a:r>
            <a:r>
              <a:rPr lang="en-US" sz="2800" dirty="0" smtClean="0"/>
              <a:t>generally produce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correct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lookups</a:t>
            </a:r>
          </a:p>
          <a:p>
            <a:pPr lvl="1"/>
            <a:endParaRPr lang="en-US" dirty="0"/>
          </a:p>
          <a:p>
            <a:pPr lvl="2"/>
            <a:r>
              <a:rPr lang="en-US" sz="2800" dirty="0"/>
              <a:t>Guarantee is with some probability</a:t>
            </a:r>
          </a:p>
        </p:txBody>
      </p:sp>
    </p:spTree>
    <p:extLst>
      <p:ext uri="{BB962C8B-B14F-4D97-AF65-F5344CB8AC3E}">
        <p14:creationId xmlns:p14="http://schemas.microsoft.com/office/powerpoint/2010/main" val="115483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4286-6EC1-904C-A258-DE15FB87E320}" type="slidenum">
              <a:rPr lang="en-US"/>
              <a:pPr/>
              <a:t>41</a:t>
            </a:fld>
            <a:endParaRPr lang="en-US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</a:t>
            </a:r>
            <a:r>
              <a:rPr lang="en-US" dirty="0" smtClean="0"/>
              <a:t>successor </a:t>
            </a:r>
            <a:r>
              <a:rPr lang="en-US" dirty="0"/>
              <a:t>l</a:t>
            </a:r>
            <a:r>
              <a:rPr lang="en-US" dirty="0" smtClean="0"/>
              <a:t>ist </a:t>
            </a:r>
            <a:r>
              <a:rPr lang="en-US" dirty="0" smtClean="0"/>
              <a:t>length </a:t>
            </a:r>
            <a:r>
              <a:rPr lang="en-US" i="1" dirty="0" smtClean="0"/>
              <a:t>r</a:t>
            </a:r>
            <a:endParaRPr lang="en-US" i="1" dirty="0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87500"/>
            <a:ext cx="8572500" cy="43561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000" dirty="0"/>
              <a:t>Assume </a:t>
            </a:r>
            <a:r>
              <a:rPr lang="en-US" sz="3000" b="1" dirty="0" smtClean="0"/>
              <a:t>one half </a:t>
            </a:r>
            <a:r>
              <a:rPr lang="en-US" sz="3000" dirty="0" smtClean="0"/>
              <a:t>of the nodes </a:t>
            </a:r>
            <a:r>
              <a:rPr lang="en-US" sz="3000" b="1" dirty="0" smtClean="0">
                <a:solidFill>
                  <a:srgbClr val="FF0000"/>
                </a:solidFill>
              </a:rPr>
              <a:t>fail</a:t>
            </a:r>
          </a:p>
          <a:p>
            <a:pPr>
              <a:lnSpc>
                <a:spcPct val="70000"/>
              </a:lnSpc>
            </a:pPr>
            <a:endParaRPr lang="en-US" sz="3000" dirty="0"/>
          </a:p>
          <a:p>
            <a:pPr>
              <a:lnSpc>
                <a:spcPct val="70000"/>
              </a:lnSpc>
            </a:pPr>
            <a:r>
              <a:rPr lang="en-US" sz="3000" dirty="0"/>
              <a:t>P(successor list all dead) = </a:t>
            </a:r>
            <a:r>
              <a:rPr lang="en-US" sz="3000" dirty="0" smtClean="0">
                <a:latin typeface="Times New Roman" charset="0"/>
              </a:rPr>
              <a:t>(½)</a:t>
            </a:r>
            <a:r>
              <a:rPr lang="en-US" sz="3000" i="1" baseline="30000" dirty="0">
                <a:latin typeface="Times New Roman" charset="0"/>
              </a:rPr>
              <a:t>r</a:t>
            </a:r>
            <a:r>
              <a:rPr lang="en-US" sz="3000" dirty="0"/>
              <a:t>  </a:t>
            </a:r>
          </a:p>
          <a:p>
            <a:pPr lvl="1">
              <a:lnSpc>
                <a:spcPct val="70000"/>
              </a:lnSpc>
            </a:pPr>
            <a:r>
              <a:rPr lang="en-US" sz="3000" i="1" dirty="0"/>
              <a:t>i.e.</a:t>
            </a:r>
            <a:r>
              <a:rPr lang="en-US" sz="3000" dirty="0"/>
              <a:t>, P(this node breaks the Chord ring)</a:t>
            </a:r>
          </a:p>
          <a:p>
            <a:pPr lvl="1">
              <a:lnSpc>
                <a:spcPct val="70000"/>
              </a:lnSpc>
            </a:pPr>
            <a:r>
              <a:rPr lang="en-US" sz="3000" dirty="0"/>
              <a:t>Depends on independent </a:t>
            </a:r>
            <a:r>
              <a:rPr lang="en-US" sz="3000" dirty="0" smtClean="0"/>
              <a:t>failure</a:t>
            </a:r>
          </a:p>
          <a:p>
            <a:pPr lvl="1">
              <a:lnSpc>
                <a:spcPct val="70000"/>
              </a:lnSpc>
            </a:pPr>
            <a:endParaRPr lang="en-US" sz="3000" dirty="0"/>
          </a:p>
          <a:p>
            <a:pPr>
              <a:lnSpc>
                <a:spcPct val="100000"/>
              </a:lnSpc>
            </a:pPr>
            <a:r>
              <a:rPr lang="en-US" sz="3000" dirty="0" smtClean="0"/>
              <a:t>Successor list of 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</a:rPr>
              <a:t>size </a:t>
            </a:r>
            <a:r>
              <a:rPr lang="en-US" sz="3000" b="1" i="1" dirty="0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</a:rPr>
              <a:t> = O(log </a:t>
            </a:r>
            <a:r>
              <a:rPr lang="en-US" sz="3000" b="1" i="1" dirty="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sz="3000" dirty="0" smtClean="0"/>
              <a:t>makes this probability 1/</a:t>
            </a:r>
            <a:r>
              <a:rPr lang="en-US" sz="3000" i="1" dirty="0" smtClean="0"/>
              <a:t>N</a:t>
            </a:r>
            <a:r>
              <a:rPr lang="en-US" sz="3000" dirty="0" smtClean="0"/>
              <a:t>: low for large </a:t>
            </a:r>
            <a:r>
              <a:rPr lang="en-US" sz="3000" i="1" dirty="0" smtClean="0"/>
              <a:t>N</a:t>
            </a:r>
            <a:endParaRPr lang="en-US" sz="3000" i="1" dirty="0"/>
          </a:p>
        </p:txBody>
      </p:sp>
    </p:spTree>
    <p:extLst>
      <p:ext uri="{BB962C8B-B14F-4D97-AF65-F5344CB8AC3E}">
        <p14:creationId xmlns:p14="http://schemas.microsoft.com/office/powerpoint/2010/main" val="31462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850F-2765-434C-8869-3C08DCF59F1A}" type="slidenum">
              <a:rPr lang="en-US"/>
              <a:pPr/>
              <a:t>42</a:t>
            </a:fld>
            <a:endParaRPr lang="en-US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Lookup with </a:t>
            </a:r>
            <a:r>
              <a:rPr lang="en-US" sz="4000" dirty="0" smtClean="0"/>
              <a:t>fault tolerance</a:t>
            </a:r>
            <a:endParaRPr lang="en-US" sz="4000" dirty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85888"/>
            <a:ext cx="8763000" cy="4843462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buFontTx/>
              <a:buNone/>
            </a:pPr>
            <a:r>
              <a:rPr lang="en-US" sz="2800" b="1" spc="-300" dirty="0" smtClean="0">
                <a:latin typeface="Courier" charset="0"/>
                <a:ea typeface="Courier" charset="0"/>
                <a:cs typeface="Courier" charset="0"/>
              </a:rPr>
              <a:t>Lookup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</a:rPr>
              <a:t>(key-id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)</a:t>
            </a:r>
            <a:endParaRPr lang="en-US" sz="2800" i="1" spc="-300" dirty="0"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	look in local finger table </a:t>
            </a:r>
            <a:r>
              <a:rPr lang="en-US" sz="2800" b="1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and successor-list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	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</a:rPr>
              <a:t>  for 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highest 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</a:rPr>
              <a:t>n: my-id 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  <a:sym typeface="Symbol" charset="0"/>
              </a:rPr>
              <a:t>&lt; 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</a:rPr>
              <a:t>n 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  <a:sym typeface="Symbol" charset="0"/>
              </a:rPr>
              <a:t>&lt; 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</a:rPr>
              <a:t>key-id</a:t>
            </a:r>
            <a:endParaRPr lang="en-US" sz="2800" spc="-300" dirty="0"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800" b="1" spc="-300" dirty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 n exists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</a:rPr>
              <a:t>  call 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Lookup(key-id) on node n	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200" i="1" spc="-300" dirty="0" smtClean="0">
                <a:latin typeface="Times New Roman" charset="0"/>
                <a:ea typeface="Times New Roman" charset="0"/>
                <a:cs typeface="Times New Roman" charset="0"/>
              </a:rPr>
              <a:t>// </a:t>
            </a:r>
            <a:r>
              <a:rPr lang="en-US" sz="3200" i="1" spc="-300" dirty="0">
                <a:latin typeface="Times New Roman" charset="0"/>
                <a:ea typeface="Times New Roman" charset="0"/>
                <a:cs typeface="Times New Roman" charset="0"/>
              </a:rPr>
              <a:t>next hop</a:t>
            </a:r>
            <a:endParaRPr lang="en-US" sz="2800" i="1" spc="-3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2800" spc="-3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800" b="1" spc="-3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if </a:t>
            </a:r>
            <a:r>
              <a:rPr lang="en-US" sz="2800" b="1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call failed,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b="1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			</a:t>
            </a:r>
            <a:r>
              <a:rPr lang="en-US" sz="2800" b="1" spc="-3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 remove </a:t>
            </a:r>
            <a:r>
              <a:rPr lang="en-US" sz="2800" b="1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n from finger </a:t>
            </a:r>
            <a:r>
              <a:rPr lang="en-US" sz="2800" b="1" spc="-3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table and/or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b="1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800" b="1" spc="-3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				successor list</a:t>
            </a:r>
            <a:endParaRPr lang="en-US" sz="2800" b="1" spc="-300" dirty="0">
              <a:solidFill>
                <a:srgbClr val="FF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b="1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			</a:t>
            </a:r>
            <a:r>
              <a:rPr lang="en-US" sz="2800" b="1" spc="-3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 return Lookup(key-id</a:t>
            </a:r>
            <a:r>
              <a:rPr lang="en-US" sz="2800" b="1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800" b="1" spc="-300" dirty="0">
                <a:latin typeface="Courier" charset="0"/>
                <a:ea typeface="Courier" charset="0"/>
                <a:cs typeface="Courier" charset="0"/>
              </a:rPr>
              <a:t>else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2800" spc="-300" dirty="0" smtClean="0"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2800" b="1" spc="-300" dirty="0" smtClean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my 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</a:rPr>
              <a:t>successor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200" i="1" spc="-300" dirty="0" smtClean="0">
                <a:latin typeface="Times New Roman" charset="0"/>
                <a:ea typeface="Times New Roman" charset="0"/>
                <a:cs typeface="Times New Roman" charset="0"/>
              </a:rPr>
              <a:t>// done</a:t>
            </a:r>
            <a:endParaRPr lang="en-US" sz="2800" spc="-300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55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Peer-to-Peer Systems</a:t>
            </a:r>
          </a:p>
          <a:p>
            <a:pPr marL="514350" indent="-514350"/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Distributed Hash Tables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b="1" dirty="0" smtClean="0"/>
              <a:t>The Chord Lookup Service</a:t>
            </a:r>
          </a:p>
          <a:p>
            <a:pPr marL="914400" lvl="1" indent="-514350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Basic design</a:t>
            </a:r>
          </a:p>
          <a:p>
            <a:pPr marL="914400" lvl="1" indent="-514350"/>
            <a:r>
              <a:rPr lang="en-US" sz="3200" b="1" spc="-150" dirty="0" smtClean="0"/>
              <a:t>Integration with </a:t>
            </a:r>
            <a:r>
              <a:rPr lang="en-US" sz="3200" b="1" i="1" spc="-150" dirty="0" smtClean="0"/>
              <a:t>DHash</a:t>
            </a:r>
            <a:r>
              <a:rPr lang="en-US" sz="3200" b="1" spc="-150" dirty="0" smtClean="0"/>
              <a:t> DHT, performance</a:t>
            </a:r>
            <a:endParaRPr lang="en-US" sz="3200" b="1" spc="-1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8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FD67-94D0-C745-A934-873D3A0CDAE3}" type="slidenum">
              <a:rPr lang="en-US"/>
              <a:pPr/>
              <a:t>44</a:t>
            </a:fld>
            <a:endParaRPr 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DHash</a:t>
            </a:r>
            <a:r>
              <a:rPr lang="en-US" dirty="0" smtClean="0"/>
              <a:t> DHT</a:t>
            </a:r>
            <a:endParaRPr lang="en-US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800" dirty="0"/>
              <a:t>Builds key/value storage on </a:t>
            </a:r>
            <a:r>
              <a:rPr lang="en-US" sz="2800" dirty="0" smtClean="0"/>
              <a:t>Chord</a:t>
            </a:r>
          </a:p>
          <a:p>
            <a:pPr>
              <a:lnSpc>
                <a:spcPct val="70000"/>
              </a:lnSpc>
            </a:pPr>
            <a:endParaRPr lang="en-US" sz="2800" dirty="0"/>
          </a:p>
          <a:p>
            <a:pPr>
              <a:lnSpc>
                <a:spcPct val="70000"/>
              </a:lnSpc>
            </a:pPr>
            <a:r>
              <a:rPr lang="en-US" sz="2800" b="1" dirty="0"/>
              <a:t>Replicates</a:t>
            </a:r>
            <a:r>
              <a:rPr lang="en-US" sz="2800" dirty="0"/>
              <a:t> blocks for </a:t>
            </a:r>
            <a:r>
              <a:rPr lang="en-US" sz="2800" dirty="0" smtClean="0"/>
              <a:t>availability</a:t>
            </a:r>
          </a:p>
          <a:p>
            <a:pPr lvl="1">
              <a:lnSpc>
                <a:spcPct val="70000"/>
              </a:lnSpc>
            </a:pPr>
            <a:r>
              <a:rPr lang="en-US" sz="2800" dirty="0" smtClean="0"/>
              <a:t>Stores </a:t>
            </a:r>
            <a:r>
              <a:rPr lang="en-US" sz="3200" b="1" i="1" dirty="0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2800" dirty="0" smtClean="0"/>
              <a:t> </a:t>
            </a:r>
            <a:r>
              <a:rPr lang="en-US" sz="2800" b="1" dirty="0" smtClean="0"/>
              <a:t>replicas</a:t>
            </a:r>
            <a:r>
              <a:rPr lang="en-US" sz="2800" dirty="0" smtClean="0"/>
              <a:t> at the </a:t>
            </a:r>
            <a:r>
              <a:rPr lang="en-US" sz="3200" b="1" i="1" dirty="0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2800" dirty="0" smtClean="0"/>
              <a:t> </a:t>
            </a:r>
            <a:r>
              <a:rPr lang="en-US" sz="2800" b="1" dirty="0" smtClean="0"/>
              <a:t>successors </a:t>
            </a:r>
            <a:r>
              <a:rPr lang="en-US" sz="2800" dirty="0" smtClean="0"/>
              <a:t>after the block on the Chord ring </a:t>
            </a:r>
            <a:endParaRPr lang="en-US" sz="2800" dirty="0"/>
          </a:p>
          <a:p>
            <a:pPr>
              <a:lnSpc>
                <a:spcPct val="70000"/>
              </a:lnSpc>
            </a:pPr>
            <a:endParaRPr lang="en-US" sz="2800" dirty="0" smtClean="0"/>
          </a:p>
          <a:p>
            <a:pPr>
              <a:lnSpc>
                <a:spcPct val="70000"/>
              </a:lnSpc>
            </a:pPr>
            <a:r>
              <a:rPr lang="en-US" sz="2800" b="1" dirty="0" smtClean="0"/>
              <a:t>Caches</a:t>
            </a:r>
            <a:r>
              <a:rPr lang="en-US" sz="2800" dirty="0" smtClean="0"/>
              <a:t> </a:t>
            </a:r>
            <a:r>
              <a:rPr lang="en-US" sz="2800" dirty="0"/>
              <a:t>blocks for load </a:t>
            </a:r>
            <a:r>
              <a:rPr lang="en-US" sz="2800" dirty="0" smtClean="0"/>
              <a:t>balancing</a:t>
            </a:r>
          </a:p>
          <a:p>
            <a:pPr lvl="1">
              <a:lnSpc>
                <a:spcPct val="70000"/>
              </a:lnSpc>
            </a:pPr>
            <a:r>
              <a:rPr lang="en-US" sz="2800" b="1" dirty="0" smtClean="0"/>
              <a:t>Client</a:t>
            </a:r>
            <a:r>
              <a:rPr lang="en-US" sz="2800" dirty="0" smtClean="0"/>
              <a:t> sends </a:t>
            </a:r>
            <a:r>
              <a:rPr lang="en-US" sz="2800" b="1" dirty="0" smtClean="0"/>
              <a:t>copy of block </a:t>
            </a:r>
            <a:r>
              <a:rPr lang="en-US" sz="2800" dirty="0" smtClean="0"/>
              <a:t>to each of the servers it contacted along the </a:t>
            </a:r>
            <a:r>
              <a:rPr lang="en-US" sz="2800" b="1" dirty="0" smtClean="0"/>
              <a:t>lookup path</a:t>
            </a:r>
            <a:endParaRPr lang="en-US" sz="2800" b="1" dirty="0"/>
          </a:p>
          <a:p>
            <a:pPr>
              <a:lnSpc>
                <a:spcPct val="70000"/>
              </a:lnSpc>
            </a:pPr>
            <a:endParaRPr lang="en-US" sz="2800" dirty="0" smtClean="0"/>
          </a:p>
          <a:p>
            <a:pPr>
              <a:lnSpc>
                <a:spcPct val="70000"/>
              </a:lnSpc>
            </a:pPr>
            <a:r>
              <a:rPr lang="en-US" sz="2800" b="1" dirty="0" smtClean="0"/>
              <a:t>Authenticates</a:t>
            </a:r>
            <a:r>
              <a:rPr lang="en-US" sz="2800" dirty="0" smtClean="0"/>
              <a:t> </a:t>
            </a:r>
            <a:r>
              <a:rPr lang="en-US" sz="2800" dirty="0"/>
              <a:t>block contents</a:t>
            </a:r>
          </a:p>
        </p:txBody>
      </p:sp>
    </p:spTree>
    <p:extLst>
      <p:ext uri="{BB962C8B-B14F-4D97-AF65-F5344CB8AC3E}">
        <p14:creationId xmlns:p14="http://schemas.microsoft.com/office/powerpoint/2010/main" val="65866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C11D-36AE-0C44-BA8D-13EB8B7F1643}" type="slidenum">
              <a:rPr lang="en-US"/>
              <a:pPr/>
              <a:t>45</a:t>
            </a:fld>
            <a:endParaRPr lang="en-US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DHash d</a:t>
            </a:r>
            <a:r>
              <a:rPr lang="en-US" dirty="0" smtClean="0"/>
              <a:t>ata </a:t>
            </a:r>
            <a:r>
              <a:rPr lang="en-US" dirty="0"/>
              <a:t>a</a:t>
            </a:r>
            <a:r>
              <a:rPr lang="en-US" dirty="0" smtClean="0"/>
              <a:t>uthentication</a:t>
            </a:r>
            <a:endParaRPr lang="en-US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types of </a:t>
            </a:r>
            <a:r>
              <a:rPr lang="en-US" dirty="0" err="1"/>
              <a:t>DHash</a:t>
            </a:r>
            <a:r>
              <a:rPr lang="en-US" dirty="0"/>
              <a:t> blocks: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Content-hash: </a:t>
            </a:r>
            <a:r>
              <a:rPr lang="en-US" dirty="0"/>
              <a:t>key = SHA-1(data)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Public-key: </a:t>
            </a:r>
            <a:r>
              <a:rPr lang="en-US" dirty="0"/>
              <a:t>key is a </a:t>
            </a:r>
            <a:r>
              <a:rPr lang="en-US" dirty="0" smtClean="0"/>
              <a:t>cryptographic public </a:t>
            </a:r>
            <a:r>
              <a:rPr lang="en-US" dirty="0"/>
              <a:t>key, data are signed by </a:t>
            </a:r>
            <a:r>
              <a:rPr lang="en-US" dirty="0" smtClean="0"/>
              <a:t>corresponding private key</a:t>
            </a:r>
          </a:p>
          <a:p>
            <a:endParaRPr lang="en-US" dirty="0"/>
          </a:p>
          <a:p>
            <a:r>
              <a:rPr lang="en-US" dirty="0" smtClean="0"/>
              <a:t>Chord File System example: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50" y="3851563"/>
            <a:ext cx="8361700" cy="258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43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5477549"/>
            <a:ext cx="8763000" cy="99945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b="1" dirty="0" smtClean="0">
                <a:ea typeface="ＭＳ Ｐゴシック" charset="0"/>
              </a:rPr>
              <a:t>Replicas</a:t>
            </a:r>
            <a:r>
              <a:rPr lang="en-US" sz="2800" dirty="0" smtClean="0">
                <a:ea typeface="ＭＳ Ｐゴシック" charset="0"/>
              </a:rPr>
              <a:t> </a:t>
            </a:r>
            <a:r>
              <a:rPr lang="en-US" sz="2800" dirty="0">
                <a:ea typeface="ＭＳ Ｐゴシック" charset="0"/>
              </a:rPr>
              <a:t>are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a typeface="ＭＳ Ｐゴシック" charset="0"/>
              </a:rPr>
              <a:t>easy to find </a:t>
            </a:r>
            <a:r>
              <a:rPr lang="en-US" sz="2800" dirty="0">
                <a:ea typeface="ＭＳ Ｐゴシック" charset="0"/>
              </a:rPr>
              <a:t>if successor fails</a:t>
            </a:r>
          </a:p>
          <a:p>
            <a:pPr>
              <a:buFontTx/>
              <a:buChar char="•"/>
            </a:pPr>
            <a:r>
              <a:rPr lang="en-US" sz="2800" dirty="0" smtClean="0">
                <a:ea typeface="ＭＳ Ｐゴシック" charset="0"/>
              </a:rPr>
              <a:t>Hashed </a:t>
            </a:r>
            <a:r>
              <a:rPr lang="en-US" sz="2800" dirty="0">
                <a:ea typeface="ＭＳ Ｐゴシック" charset="0"/>
              </a:rPr>
              <a:t>node IDs ensure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a typeface="ＭＳ Ｐゴシック" charset="0"/>
              </a:rPr>
              <a:t>independent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ea typeface="ＭＳ Ｐゴシック" charset="0"/>
              </a:rPr>
              <a:t>failure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ea typeface="ＭＳ Ｐゴシック" charset="0"/>
            </a:endParaRP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6A8F-D81E-704E-AD8F-2F4891366758}" type="slidenum">
              <a:rPr lang="en-US"/>
              <a:pPr/>
              <a:t>46</a:t>
            </a:fld>
            <a:endParaRPr lang="en-US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DHash </a:t>
            </a:r>
            <a:r>
              <a:rPr lang="en-US" sz="3600" dirty="0" smtClean="0"/>
              <a:t>replicates </a:t>
            </a:r>
            <a:r>
              <a:rPr lang="en-US" sz="3600" dirty="0"/>
              <a:t>b</a:t>
            </a:r>
            <a:r>
              <a:rPr lang="en-US" sz="3600" dirty="0" smtClean="0"/>
              <a:t>locks </a:t>
            </a:r>
            <a:r>
              <a:rPr lang="en-US" sz="3600" dirty="0"/>
              <a:t>at </a:t>
            </a:r>
            <a:r>
              <a:rPr lang="en-US" sz="3600" i="1" dirty="0" smtClean="0"/>
              <a:t>r</a:t>
            </a:r>
            <a:r>
              <a:rPr lang="en-US" sz="3600" dirty="0"/>
              <a:t> </a:t>
            </a:r>
            <a:r>
              <a:rPr lang="en-US" sz="3600" dirty="0" smtClean="0"/>
              <a:t>successors</a:t>
            </a:r>
            <a:endParaRPr lang="en-US" sz="3600" dirty="0"/>
          </a:p>
        </p:txBody>
      </p:sp>
      <p:grpSp>
        <p:nvGrpSpPr>
          <p:cNvPr id="240659" name="Group 19"/>
          <p:cNvGrpSpPr>
            <a:grpSpLocks noChangeAspect="1"/>
          </p:cNvGrpSpPr>
          <p:nvPr/>
        </p:nvGrpSpPr>
        <p:grpSpPr bwMode="auto">
          <a:xfrm>
            <a:off x="2529983" y="1828800"/>
            <a:ext cx="6020837" cy="3240088"/>
            <a:chOff x="1032" y="1011"/>
            <a:chExt cx="4744" cy="2553"/>
          </a:xfrm>
        </p:grpSpPr>
        <p:sp>
          <p:nvSpPr>
            <p:cNvPr id="240643" name="Oval 3"/>
            <p:cNvSpPr>
              <a:spLocks noChangeAspect="1" noChangeArrowheads="1"/>
            </p:cNvSpPr>
            <p:nvPr/>
          </p:nvSpPr>
          <p:spPr bwMode="auto">
            <a:xfrm>
              <a:off x="1632" y="1299"/>
              <a:ext cx="1917" cy="192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40644" name="Text Box 4"/>
            <p:cNvSpPr txBox="1">
              <a:spLocks noChangeAspect="1" noChangeArrowheads="1"/>
            </p:cNvSpPr>
            <p:nvPr/>
          </p:nvSpPr>
          <p:spPr bwMode="auto">
            <a:xfrm>
              <a:off x="3552" y="2448"/>
              <a:ext cx="482" cy="2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N40</a:t>
              </a:r>
            </a:p>
          </p:txBody>
        </p:sp>
        <p:sp>
          <p:nvSpPr>
            <p:cNvPr id="240645" name="Text Box 5"/>
            <p:cNvSpPr txBox="1">
              <a:spLocks noChangeAspect="1" noChangeArrowheads="1"/>
            </p:cNvSpPr>
            <p:nvPr/>
          </p:nvSpPr>
          <p:spPr bwMode="auto">
            <a:xfrm>
              <a:off x="3311" y="1299"/>
              <a:ext cx="483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N10</a:t>
              </a:r>
            </a:p>
          </p:txBody>
        </p:sp>
        <p:sp>
          <p:nvSpPr>
            <p:cNvPr id="240646" name="Text Box 6"/>
            <p:cNvSpPr txBox="1">
              <a:spLocks noChangeAspect="1" noChangeArrowheads="1"/>
            </p:cNvSpPr>
            <p:nvPr/>
          </p:nvSpPr>
          <p:spPr bwMode="auto">
            <a:xfrm>
              <a:off x="2688" y="1011"/>
              <a:ext cx="383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N5</a:t>
              </a:r>
            </a:p>
          </p:txBody>
        </p:sp>
        <p:sp>
          <p:nvSpPr>
            <p:cNvPr id="240647" name="Text Box 7"/>
            <p:cNvSpPr txBox="1">
              <a:spLocks noChangeAspect="1" noChangeArrowheads="1"/>
            </p:cNvSpPr>
            <p:nvPr/>
          </p:nvSpPr>
          <p:spPr bwMode="auto">
            <a:xfrm>
              <a:off x="3552" y="1782"/>
              <a:ext cx="482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N20</a:t>
              </a:r>
            </a:p>
          </p:txBody>
        </p:sp>
        <p:sp>
          <p:nvSpPr>
            <p:cNvPr id="240648" name="Text Box 8"/>
            <p:cNvSpPr txBox="1">
              <a:spLocks noChangeAspect="1" noChangeArrowheads="1"/>
            </p:cNvSpPr>
            <p:nvPr/>
          </p:nvSpPr>
          <p:spPr bwMode="auto">
            <a:xfrm>
              <a:off x="1253" y="1236"/>
              <a:ext cx="583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N110</a:t>
              </a:r>
            </a:p>
          </p:txBody>
        </p:sp>
        <p:sp>
          <p:nvSpPr>
            <p:cNvPr id="240649" name="Text Box 9"/>
            <p:cNvSpPr txBox="1">
              <a:spLocks noChangeAspect="1" noChangeArrowheads="1"/>
            </p:cNvSpPr>
            <p:nvPr/>
          </p:nvSpPr>
          <p:spPr bwMode="auto">
            <a:xfrm>
              <a:off x="1032" y="2016"/>
              <a:ext cx="483" cy="2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N99</a:t>
              </a:r>
            </a:p>
          </p:txBody>
        </p:sp>
        <p:sp>
          <p:nvSpPr>
            <p:cNvPr id="240650" name="Text Box 10"/>
            <p:cNvSpPr txBox="1">
              <a:spLocks noChangeAspect="1" noChangeArrowheads="1"/>
            </p:cNvSpPr>
            <p:nvPr/>
          </p:nvSpPr>
          <p:spPr bwMode="auto">
            <a:xfrm>
              <a:off x="1303" y="2939"/>
              <a:ext cx="483" cy="2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N80</a:t>
              </a:r>
            </a:p>
          </p:txBody>
        </p:sp>
        <p:sp>
          <p:nvSpPr>
            <p:cNvPr id="240651" name="Text Box 11"/>
            <p:cNvSpPr txBox="1">
              <a:spLocks noChangeAspect="1" noChangeArrowheads="1"/>
            </p:cNvSpPr>
            <p:nvPr/>
          </p:nvSpPr>
          <p:spPr bwMode="auto">
            <a:xfrm>
              <a:off x="2736" y="3268"/>
              <a:ext cx="483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N60</a:t>
              </a:r>
            </a:p>
          </p:txBody>
        </p:sp>
        <p:sp>
          <p:nvSpPr>
            <p:cNvPr id="240652" name="Text Box 12"/>
            <p:cNvSpPr txBox="1">
              <a:spLocks noChangeAspect="1" noChangeArrowheads="1"/>
            </p:cNvSpPr>
            <p:nvPr/>
          </p:nvSpPr>
          <p:spPr bwMode="auto">
            <a:xfrm>
              <a:off x="3311" y="2929"/>
              <a:ext cx="483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N50</a:t>
              </a:r>
            </a:p>
          </p:txBody>
        </p:sp>
        <p:sp>
          <p:nvSpPr>
            <p:cNvPr id="240653" name="Text Box 13"/>
            <p:cNvSpPr txBox="1">
              <a:spLocks noChangeAspect="1" noChangeArrowheads="1"/>
            </p:cNvSpPr>
            <p:nvPr/>
          </p:nvSpPr>
          <p:spPr bwMode="auto">
            <a:xfrm>
              <a:off x="4414" y="2188"/>
              <a:ext cx="1362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 smtClean="0">
                  <a:latin typeface="Arial" charset="0"/>
                </a:rPr>
                <a:t>Block 17</a:t>
              </a:r>
              <a:endParaRPr lang="en-US" sz="2400" dirty="0">
                <a:latin typeface="Arial" charset="0"/>
              </a:endParaRPr>
            </a:p>
          </p:txBody>
        </p:sp>
        <p:sp>
          <p:nvSpPr>
            <p:cNvPr id="240654" name="Line 14"/>
            <p:cNvSpPr>
              <a:spLocks noChangeAspect="1" noChangeShapeType="1"/>
            </p:cNvSpPr>
            <p:nvPr/>
          </p:nvSpPr>
          <p:spPr bwMode="auto">
            <a:xfrm flipH="1" flipV="1">
              <a:off x="4094" y="1942"/>
              <a:ext cx="384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40655" name="Line 15"/>
            <p:cNvSpPr>
              <a:spLocks noChangeAspect="1" noChangeShapeType="1"/>
            </p:cNvSpPr>
            <p:nvPr/>
          </p:nvSpPr>
          <p:spPr bwMode="auto">
            <a:xfrm flipH="1">
              <a:off x="4094" y="2404"/>
              <a:ext cx="43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40656" name="Line 16"/>
            <p:cNvSpPr>
              <a:spLocks noChangeAspect="1" noChangeShapeType="1"/>
            </p:cNvSpPr>
            <p:nvPr/>
          </p:nvSpPr>
          <p:spPr bwMode="auto">
            <a:xfrm flipH="1">
              <a:off x="3878" y="2549"/>
              <a:ext cx="672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40657" name="Text Box 17"/>
            <p:cNvSpPr txBox="1">
              <a:spLocks noChangeAspect="1" noChangeArrowheads="1"/>
            </p:cNvSpPr>
            <p:nvPr/>
          </p:nvSpPr>
          <p:spPr bwMode="auto">
            <a:xfrm>
              <a:off x="2206" y="3268"/>
              <a:ext cx="482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N68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229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5AF9-BC3D-1648-9462-71FDBEDC7677}" type="slidenum">
              <a:rPr lang="en-US"/>
              <a:pPr/>
              <a:t>47</a:t>
            </a:fld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799"/>
            <a:ext cx="8763000" cy="294132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Quick lookup </a:t>
            </a:r>
            <a:r>
              <a:rPr lang="en-US" sz="3200" dirty="0"/>
              <a:t>in large </a:t>
            </a:r>
            <a:r>
              <a:rPr lang="en-US" sz="3200" dirty="0" smtClean="0"/>
              <a:t>systems</a:t>
            </a:r>
          </a:p>
          <a:p>
            <a:endParaRPr lang="en-US" sz="3200" dirty="0"/>
          </a:p>
          <a:p>
            <a:r>
              <a:rPr lang="en-US" sz="3200" dirty="0"/>
              <a:t>Low </a:t>
            </a:r>
            <a:r>
              <a:rPr lang="en-US" sz="3200" b="1" dirty="0"/>
              <a:t>variation</a:t>
            </a:r>
            <a:r>
              <a:rPr lang="en-US" sz="3200" dirty="0"/>
              <a:t> in lookup costs</a:t>
            </a:r>
          </a:p>
          <a:p>
            <a:endParaRPr lang="en-US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Robust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/>
              <a:t>despite </a:t>
            </a:r>
            <a:r>
              <a:rPr lang="en-US" sz="3200" b="1" dirty="0">
                <a:solidFill>
                  <a:srgbClr val="FF0000"/>
                </a:solidFill>
              </a:rPr>
              <a:t>massive </a:t>
            </a:r>
            <a:r>
              <a:rPr lang="en-US" sz="3200" b="1" dirty="0" smtClean="0">
                <a:solidFill>
                  <a:srgbClr val="FF0000"/>
                </a:solidFill>
              </a:rPr>
              <a:t>failure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21173" y="4393942"/>
            <a:ext cx="6225453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Goal</a:t>
            </a:r>
            <a:r>
              <a:rPr lang="en-US" sz="3200" smtClean="0">
                <a:latin typeface="Arial" charset="0"/>
                <a:ea typeface="Arial" charset="0"/>
                <a:cs typeface="Arial" charset="0"/>
              </a:rPr>
              <a:t>: Experimentally confirm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theoretical results</a:t>
            </a:r>
          </a:p>
        </p:txBody>
      </p:sp>
    </p:spTree>
    <p:extLst>
      <p:ext uri="{BB962C8B-B14F-4D97-AF65-F5344CB8AC3E}">
        <p14:creationId xmlns:p14="http://schemas.microsoft.com/office/powerpoint/2010/main" val="11564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9A35-91B0-574D-B524-453E933803A4}" type="slidenum">
              <a:rPr lang="en-US"/>
              <a:pPr/>
              <a:t>48</a:t>
            </a:fld>
            <a:endParaRPr lang="en-US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 </a:t>
            </a:r>
            <a:r>
              <a:rPr lang="en-US" dirty="0" smtClean="0"/>
              <a:t>lookup cost is O(log </a:t>
            </a:r>
            <a:r>
              <a:rPr lang="en-US" i="1" dirty="0"/>
              <a:t>N</a:t>
            </a:r>
            <a:r>
              <a:rPr lang="en-US" dirty="0"/>
              <a:t>)</a:t>
            </a:r>
          </a:p>
        </p:txBody>
      </p:sp>
      <p:pic>
        <p:nvPicPr>
          <p:cNvPr id="234499" name="Picture 3" descr="ho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3949700" cy="3949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3416020" y="5638800"/>
            <a:ext cx="23230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Arial" charset="0"/>
              </a:rPr>
              <a:t>Number of Nodes</a:t>
            </a:r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 rot="16200000">
            <a:off x="339436" y="3420239"/>
            <a:ext cx="39534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Arial" charset="0"/>
              </a:rPr>
              <a:t>Average Messages per Lookup</a:t>
            </a:r>
          </a:p>
        </p:txBody>
      </p:sp>
      <p:sp>
        <p:nvSpPr>
          <p:cNvPr id="234502" name="Text Box 6"/>
          <p:cNvSpPr txBox="1">
            <a:spLocks noChangeArrowheads="1"/>
          </p:cNvSpPr>
          <p:nvPr/>
        </p:nvSpPr>
        <p:spPr bwMode="auto">
          <a:xfrm>
            <a:off x="287612" y="6207125"/>
            <a:ext cx="23727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Constant is 1/2</a:t>
            </a:r>
            <a:endParaRPr lang="en-US" sz="2400" i="1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4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0CA7-3545-484D-AAEB-F7D5D34EA59E}" type="slidenum">
              <a:rPr lang="en-US"/>
              <a:pPr/>
              <a:t>49</a:t>
            </a:fld>
            <a:endParaRPr lang="en-US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</a:t>
            </a:r>
            <a:r>
              <a:rPr lang="en-US" dirty="0" smtClean="0"/>
              <a:t>experiment </a:t>
            </a:r>
            <a:r>
              <a:rPr lang="en-US" dirty="0"/>
              <a:t>s</a:t>
            </a:r>
            <a:r>
              <a:rPr lang="en-US" dirty="0" smtClean="0"/>
              <a:t>etup</a:t>
            </a:r>
            <a:endParaRPr lang="en-US" dirty="0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Start </a:t>
            </a:r>
            <a:r>
              <a:rPr lang="en-US" sz="2800" b="1" dirty="0"/>
              <a:t>1,000 </a:t>
            </a:r>
            <a:r>
              <a:rPr lang="en-US" sz="2800" b="1" dirty="0" smtClean="0"/>
              <a:t>Chord servers</a:t>
            </a:r>
            <a:endParaRPr lang="en-US" sz="2800" b="1" dirty="0"/>
          </a:p>
          <a:p>
            <a:pPr lvl="1"/>
            <a:r>
              <a:rPr lang="en-US" sz="2800" dirty="0" smtClean="0"/>
              <a:t>Each server’s </a:t>
            </a:r>
            <a:r>
              <a:rPr lang="en-US" sz="2800" b="1" dirty="0" smtClean="0"/>
              <a:t>successor </a:t>
            </a:r>
            <a:r>
              <a:rPr lang="en-US" sz="2800" b="1" dirty="0"/>
              <a:t>list </a:t>
            </a:r>
            <a:r>
              <a:rPr lang="en-US" sz="2800" dirty="0"/>
              <a:t>has 20 </a:t>
            </a:r>
            <a:r>
              <a:rPr lang="en-US" sz="2800" dirty="0" smtClean="0"/>
              <a:t>entries</a:t>
            </a:r>
          </a:p>
          <a:p>
            <a:pPr lvl="1"/>
            <a:r>
              <a:rPr lang="en-US" sz="2800" dirty="0" smtClean="0"/>
              <a:t>Wait </a:t>
            </a:r>
            <a:r>
              <a:rPr lang="en-US" sz="2800" dirty="0"/>
              <a:t>until they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stabilize</a:t>
            </a:r>
          </a:p>
          <a:p>
            <a:endParaRPr lang="en-US" sz="2800" dirty="0" smtClean="0"/>
          </a:p>
          <a:p>
            <a:r>
              <a:rPr lang="en-US" sz="2800" dirty="0" smtClean="0"/>
              <a:t>Insert </a:t>
            </a:r>
            <a:r>
              <a:rPr lang="en-US" sz="2800" dirty="0"/>
              <a:t>1,000 key/value pairs</a:t>
            </a:r>
          </a:p>
          <a:p>
            <a:pPr lvl="1"/>
            <a:r>
              <a:rPr lang="en-US" sz="2800" b="1" dirty="0"/>
              <a:t>Five</a:t>
            </a:r>
            <a:r>
              <a:rPr lang="en-US" sz="2800" dirty="0"/>
              <a:t> </a:t>
            </a:r>
            <a:r>
              <a:rPr lang="en-US" sz="2800" b="1" dirty="0"/>
              <a:t>replicas</a:t>
            </a:r>
            <a:r>
              <a:rPr lang="en-US" sz="2800" dirty="0"/>
              <a:t> of </a:t>
            </a:r>
            <a:r>
              <a:rPr lang="en-US" sz="2800" dirty="0" smtClean="0"/>
              <a:t>each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b="1" spc="-150" dirty="0" smtClean="0"/>
              <a:t>Stop </a:t>
            </a:r>
            <a:r>
              <a:rPr lang="en-US" sz="2800" b="1" spc="-150" dirty="0"/>
              <a:t>X% </a:t>
            </a:r>
            <a:r>
              <a:rPr lang="en-US" sz="2800" spc="-150" dirty="0"/>
              <a:t>of the </a:t>
            </a:r>
            <a:r>
              <a:rPr lang="en-US" sz="2800" spc="-150" dirty="0" smtClean="0"/>
              <a:t>servers, immediately make 1,000 </a:t>
            </a:r>
            <a:r>
              <a:rPr lang="en-US" sz="2800" spc="-150" dirty="0"/>
              <a:t>lookups</a:t>
            </a:r>
          </a:p>
        </p:txBody>
      </p:sp>
    </p:spTree>
    <p:extLst>
      <p:ext uri="{BB962C8B-B14F-4D97-AF65-F5344CB8AC3E}">
        <p14:creationId xmlns:p14="http://schemas.microsoft.com/office/powerpoint/2010/main" val="75768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Successful adoption in </a:t>
            </a:r>
            <a:r>
              <a:rPr lang="en-US" sz="2800" b="1" dirty="0" smtClean="0"/>
              <a:t>some niche areas –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Client-to-client (legal, illegal) </a:t>
            </a:r>
            <a:r>
              <a:rPr lang="en-US" sz="2800" b="1" dirty="0" smtClean="0"/>
              <a:t>file sharing</a:t>
            </a:r>
          </a:p>
          <a:p>
            <a:pPr lvl="1"/>
            <a:r>
              <a:rPr lang="en-US" sz="2800" dirty="0" smtClean="0"/>
              <a:t>Popular data but owning organization has no money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Digital currency:</a:t>
            </a:r>
            <a:r>
              <a:rPr lang="en-US" sz="2800" dirty="0" smtClean="0"/>
              <a:t> no natural single owner (Bitcoin)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Voice/video telephony:</a:t>
            </a:r>
            <a:r>
              <a:rPr lang="en-US" sz="2800" dirty="0" smtClean="0"/>
              <a:t> user to user anyway</a:t>
            </a:r>
          </a:p>
          <a:p>
            <a:pPr marL="914400" lvl="1" indent="-514350"/>
            <a:r>
              <a:rPr lang="en-US" sz="2800" dirty="0" smtClean="0"/>
              <a:t>Issues: Privacy and control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P2P adoption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41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ECB8-94EA-634D-B643-6BFC0F4B125A}" type="slidenum">
              <a:rPr lang="en-US"/>
              <a:pPr/>
              <a:t>50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Massive </a:t>
            </a:r>
            <a:r>
              <a:rPr lang="en-US" dirty="0" smtClean="0"/>
              <a:t>failures </a:t>
            </a:r>
            <a:r>
              <a:rPr lang="en-US" dirty="0"/>
              <a:t>h</a:t>
            </a:r>
            <a:r>
              <a:rPr lang="en-US" dirty="0" smtClean="0"/>
              <a:t>ave </a:t>
            </a:r>
            <a:r>
              <a:rPr lang="en-US" dirty="0"/>
              <a:t>l</a:t>
            </a:r>
            <a:r>
              <a:rPr lang="en-US" dirty="0" smtClean="0"/>
              <a:t>ittle impact</a:t>
            </a:r>
            <a:endParaRPr lang="en-US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809328"/>
              </p:ext>
            </p:extLst>
          </p:nvPr>
        </p:nvGraphicFramePr>
        <p:xfrm>
          <a:off x="1574800" y="1698625"/>
          <a:ext cx="5994400" cy="396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7572" name="Text Box 4"/>
          <p:cNvSpPr txBox="1">
            <a:spLocks noChangeArrowheads="1"/>
          </p:cNvSpPr>
          <p:nvPr/>
        </p:nvSpPr>
        <p:spPr bwMode="auto">
          <a:xfrm rot="16200000">
            <a:off x="-285739" y="3217833"/>
            <a:ext cx="32480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Arial" charset="0"/>
              </a:rPr>
              <a:t>Failed Lookups (Percent)</a:t>
            </a:r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3021609" y="5568950"/>
            <a:ext cx="29626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Arial" charset="0"/>
              </a:rPr>
              <a:t>Failed Nodes (Percent)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4058642" y="2133600"/>
            <a:ext cx="20601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(1/2)</a:t>
            </a:r>
            <a:r>
              <a:rPr lang="en-US" sz="2400" baseline="30000" dirty="0">
                <a:latin typeface="Arial" charset="0"/>
              </a:rPr>
              <a:t>6</a:t>
            </a:r>
            <a:r>
              <a:rPr lang="en-US" sz="2400" dirty="0">
                <a:latin typeface="Arial" charset="0"/>
              </a:rPr>
              <a:t> is 1.6%</a:t>
            </a:r>
          </a:p>
        </p:txBody>
      </p:sp>
      <p:sp>
        <p:nvSpPr>
          <p:cNvPr id="237575" name="Line 7"/>
          <p:cNvSpPr>
            <a:spLocks noChangeShapeType="1"/>
          </p:cNvSpPr>
          <p:nvPr/>
        </p:nvSpPr>
        <p:spPr bwMode="auto">
          <a:xfrm flipV="1">
            <a:off x="6172200" y="2286000"/>
            <a:ext cx="914400" cy="762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6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Peer-to-Peer Systems</a:t>
            </a:r>
          </a:p>
          <a:p>
            <a:pPr marL="514350" indent="-514350"/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Distributed Hash Tables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Chord Lookup Service</a:t>
            </a:r>
          </a:p>
          <a:p>
            <a:pPr marL="914400" lvl="1" indent="-514350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Basic design</a:t>
            </a:r>
          </a:p>
          <a:p>
            <a:pPr marL="914400" lvl="1" indent="-514350"/>
            <a:r>
              <a:rPr lang="en-US" sz="3200" spc="-1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Integration with </a:t>
            </a:r>
            <a:r>
              <a:rPr lang="en-US" sz="3200" i="1" spc="-1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DHash</a:t>
            </a:r>
            <a:r>
              <a:rPr lang="en-US" sz="3200" spc="-1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DHT, performance</a:t>
            </a:r>
          </a:p>
          <a:p>
            <a:pPr marL="514350" indent="-514350">
              <a:buFont typeface="+mj-lt"/>
              <a:buAutoNum type="arabicPeriod"/>
            </a:pPr>
            <a:endParaRPr lang="en-US" sz="3200" spc="-1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b="1" spc="-150" dirty="0" smtClean="0"/>
              <a:t>Concluding thoughts on DHT, P2P</a:t>
            </a:r>
            <a:endParaRPr lang="en-US" sz="3200" b="1" spc="-1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34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 DHTs (CAN, Chord, </a:t>
            </a:r>
            <a:r>
              <a:rPr lang="en-US" dirty="0" err="1" smtClean="0"/>
              <a:t>Kademlia</a:t>
            </a:r>
            <a:r>
              <a:rPr lang="en-US" dirty="0" smtClean="0"/>
              <a:t>, Pastry, Tapestry) proposed in 2001-02</a:t>
            </a:r>
          </a:p>
          <a:p>
            <a:endParaRPr lang="en-US" dirty="0" smtClean="0"/>
          </a:p>
          <a:p>
            <a:r>
              <a:rPr lang="en-US" dirty="0" smtClean="0"/>
              <a:t>Following 5-6 years saw proliferation of DHT-based applications:</a:t>
            </a:r>
          </a:p>
          <a:p>
            <a:pPr lvl="1"/>
            <a:r>
              <a:rPr lang="en-US" dirty="0" smtClean="0"/>
              <a:t>Filesystems (e.g., CFS, Ivy, </a:t>
            </a:r>
            <a:r>
              <a:rPr lang="en-US" dirty="0" err="1" smtClean="0"/>
              <a:t>OceanStore</a:t>
            </a:r>
            <a:r>
              <a:rPr lang="en-US" dirty="0" smtClean="0"/>
              <a:t>, Pond, PAST)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aming systems (e.g., SFR, Beehive)</a:t>
            </a:r>
          </a:p>
          <a:p>
            <a:pPr lvl="1"/>
            <a:r>
              <a:rPr lang="en-US" dirty="0"/>
              <a:t>DB query processing [PIER, </a:t>
            </a:r>
            <a:r>
              <a:rPr lang="en-US" dirty="0" err="1"/>
              <a:t>Wisc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Content distribution systems (e.g., Coral)</a:t>
            </a:r>
          </a:p>
          <a:p>
            <a:pPr lvl="1"/>
            <a:r>
              <a:rPr lang="en-US" dirty="0" smtClean="0"/>
              <a:t>distributed databases (e.g., PIER)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09EB-B5B0-5843-A8C6-E38AAD469A33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DHTs: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35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don’t all </a:t>
            </a:r>
            <a:r>
              <a:rPr lang="en-US" dirty="0" smtClean="0"/>
              <a:t>services </a:t>
            </a:r>
            <a:r>
              <a:rPr lang="en-US" dirty="0"/>
              <a:t>use P2P?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High latency and limited bandwidth </a:t>
            </a:r>
            <a:r>
              <a:rPr lang="en-US" sz="3200" dirty="0" smtClean="0"/>
              <a:t>between peers (</a:t>
            </a:r>
            <a:r>
              <a:rPr lang="en-US" sz="3200" i="1" dirty="0" smtClean="0"/>
              <a:t>cf. </a:t>
            </a:r>
            <a:r>
              <a:rPr lang="en-US" sz="3200" dirty="0" smtClean="0"/>
              <a:t>between server cluster in datacenter)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User </a:t>
            </a:r>
            <a:r>
              <a:rPr lang="en-US" sz="3200" dirty="0"/>
              <a:t>computers are </a:t>
            </a:r>
            <a:r>
              <a:rPr lang="en-US" sz="3200" b="1" dirty="0">
                <a:solidFill>
                  <a:srgbClr val="FF0000"/>
                </a:solidFill>
              </a:rPr>
              <a:t>less reliable </a:t>
            </a:r>
            <a:r>
              <a:rPr lang="en-US" sz="3200" dirty="0"/>
              <a:t>than managed </a:t>
            </a:r>
            <a:r>
              <a:rPr lang="en-US" sz="3200" dirty="0" smtClean="0"/>
              <a:t>servers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Lack of trust </a:t>
            </a:r>
            <a:r>
              <a:rPr lang="en-US" sz="3200" dirty="0" smtClean="0"/>
              <a:t>in peers’ correct behavior</a:t>
            </a:r>
          </a:p>
          <a:p>
            <a:pPr lvl="1"/>
            <a:r>
              <a:rPr lang="en-US" sz="3200" spc="-150" dirty="0"/>
              <a:t>S</a:t>
            </a:r>
            <a:r>
              <a:rPr lang="en-US" sz="3200" spc="-150" dirty="0" smtClean="0"/>
              <a:t>ecuring DHT routing hard, unsolved in practice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09EB-B5B0-5843-A8C6-E38AAD469A33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Seem promising </a:t>
            </a:r>
            <a:r>
              <a:rPr lang="en-US" sz="2800" dirty="0"/>
              <a:t>for finding data in large </a:t>
            </a:r>
            <a:r>
              <a:rPr lang="en-US" sz="2800" dirty="0" smtClean="0"/>
              <a:t>P2P systems</a:t>
            </a:r>
          </a:p>
          <a:p>
            <a:r>
              <a:rPr lang="en-US" sz="2800" dirty="0" smtClean="0"/>
              <a:t>Decentralization </a:t>
            </a:r>
            <a:r>
              <a:rPr lang="en-US" sz="2800" dirty="0"/>
              <a:t>seems good for load, fault tolerance  </a:t>
            </a:r>
          </a:p>
          <a:p>
            <a:pPr lvl="1"/>
            <a:endParaRPr lang="en-US" sz="2800" dirty="0" smtClean="0"/>
          </a:p>
          <a:p>
            <a:r>
              <a:rPr lang="en-US" sz="2800" b="1" dirty="0" smtClean="0"/>
              <a:t>But</a:t>
            </a:r>
            <a:r>
              <a:rPr lang="en-US" sz="2800" b="1" dirty="0"/>
              <a:t>: </a:t>
            </a:r>
            <a:r>
              <a:rPr lang="en-US" sz="2800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security problems </a:t>
            </a:r>
            <a:r>
              <a:rPr lang="en-US" sz="2800" dirty="0"/>
              <a:t>are </a:t>
            </a:r>
            <a:r>
              <a:rPr lang="en-US" sz="2800" dirty="0" smtClean="0"/>
              <a:t>difficult</a:t>
            </a:r>
            <a:endParaRPr lang="en-US" sz="2800" b="1" dirty="0" smtClean="0"/>
          </a:p>
          <a:p>
            <a:r>
              <a:rPr lang="en-US" sz="2800" b="1" dirty="0" smtClean="0"/>
              <a:t>But</a:t>
            </a:r>
            <a:r>
              <a:rPr lang="en-US" sz="2800" b="1" dirty="0"/>
              <a:t>: </a:t>
            </a:r>
            <a:r>
              <a:rPr lang="en-US" sz="2800" b="1" dirty="0">
                <a:solidFill>
                  <a:srgbClr val="FF0000"/>
                </a:solidFill>
              </a:rPr>
              <a:t>churn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is a </a:t>
            </a:r>
            <a:r>
              <a:rPr lang="en-US" sz="2800" dirty="0" smtClean="0"/>
              <a:t>problem</a:t>
            </a:r>
            <a:r>
              <a:rPr lang="en-US" sz="2800" dirty="0"/>
              <a:t>, particularly if log(n) is big</a:t>
            </a:r>
          </a:p>
          <a:p>
            <a:endParaRPr lang="en-US" sz="2800" dirty="0" smtClean="0"/>
          </a:p>
          <a:p>
            <a:r>
              <a:rPr lang="en-US" sz="2800" dirty="0" smtClean="0"/>
              <a:t>So </a:t>
            </a:r>
            <a:r>
              <a:rPr lang="en-US" sz="2800" dirty="0"/>
              <a:t>DHTs have not had the impact that many hoped for</a:t>
            </a:r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DHTs in retrospective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0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Consistent hashing</a:t>
            </a:r>
          </a:p>
          <a:p>
            <a:pPr lvl="1"/>
            <a:r>
              <a:rPr lang="en-US" dirty="0" smtClean="0"/>
              <a:t>Elegant way to divide a workload across machines</a:t>
            </a:r>
          </a:p>
          <a:p>
            <a:pPr lvl="1"/>
            <a:r>
              <a:rPr lang="en-US" dirty="0" smtClean="0"/>
              <a:t>Very useful in clusters: actively used today in Amazon Dynamo and other systems</a:t>
            </a:r>
          </a:p>
          <a:p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Replication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for high availability, efficient recovery after node failure</a:t>
            </a:r>
          </a:p>
          <a:p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Incremental scalability: </a:t>
            </a:r>
            <a:r>
              <a:rPr lang="en-US" dirty="0" smtClean="0"/>
              <a:t>“add nodes, capacity increases”</a:t>
            </a:r>
          </a:p>
          <a:p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Self-management: </a:t>
            </a:r>
            <a:r>
              <a:rPr lang="en-US" dirty="0" smtClean="0"/>
              <a:t>minimal configuration</a:t>
            </a:r>
          </a:p>
          <a:p>
            <a:endParaRPr lang="en-US" dirty="0" smtClean="0"/>
          </a:p>
          <a:p>
            <a:r>
              <a:rPr lang="en-US" b="1" dirty="0" smtClean="0"/>
              <a:t>Unique trait: </a:t>
            </a:r>
            <a:r>
              <a:rPr lang="en-US" dirty="0" smtClean="0"/>
              <a:t>no single server to shut down/monitor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09EB-B5B0-5843-A8C6-E38AAD469A33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DHTs </a:t>
            </a:r>
            <a:r>
              <a:rPr lang="en-US" dirty="0"/>
              <a:t>g</a:t>
            </a:r>
            <a:r>
              <a:rPr lang="en-US" dirty="0" smtClean="0"/>
              <a:t>ot </a:t>
            </a:r>
            <a:r>
              <a:rPr lang="en-US" dirty="0"/>
              <a:t>r</a:t>
            </a:r>
            <a:r>
              <a:rPr lang="en-US" dirty="0" smtClean="0"/>
              <a:t>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1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Friday precept: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Chandy-Lamport examples,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Go and channels,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Assignment 2 Introduction &amp; API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b="1" dirty="0" smtClean="0"/>
              <a:t>Monday topic: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Scaling out Key-Value Storage: 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Amazon Dynamo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1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392222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User </a:t>
            </a:r>
            <a:r>
              <a:rPr lang="en-US" dirty="0"/>
              <a:t>clicks on download </a:t>
            </a:r>
            <a:r>
              <a:rPr lang="en-US" dirty="0" smtClean="0"/>
              <a:t>link</a:t>
            </a:r>
          </a:p>
          <a:p>
            <a:pPr marL="914400" lvl="1" indent="-514350"/>
            <a:r>
              <a:rPr lang="en-US" dirty="0" smtClean="0"/>
              <a:t>Gets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torrent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file </a:t>
            </a:r>
            <a:r>
              <a:rPr lang="en-US" dirty="0" smtClean="0"/>
              <a:t>with </a:t>
            </a:r>
            <a:r>
              <a:rPr lang="en-US" dirty="0"/>
              <a:t>content </a:t>
            </a:r>
            <a:r>
              <a:rPr lang="en-US" dirty="0" smtClean="0"/>
              <a:t>hash, IP addr of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tracker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User’s BitTorrent (BT) </a:t>
            </a:r>
            <a:r>
              <a:rPr lang="en-US" dirty="0"/>
              <a:t>client talks to </a:t>
            </a:r>
            <a:r>
              <a:rPr lang="en-US" dirty="0" smtClean="0"/>
              <a:t>tracker</a:t>
            </a:r>
          </a:p>
          <a:p>
            <a:pPr marL="914400" lvl="1" indent="-514350"/>
            <a:r>
              <a:rPr lang="en-US" dirty="0"/>
              <a:t>T</a:t>
            </a:r>
            <a:r>
              <a:rPr lang="en-US" dirty="0" smtClean="0"/>
              <a:t>racker </a:t>
            </a:r>
            <a:r>
              <a:rPr lang="en-US" dirty="0"/>
              <a:t>tells it </a:t>
            </a:r>
            <a:r>
              <a:rPr lang="en-US" b="1" dirty="0"/>
              <a:t>list of </a:t>
            </a:r>
            <a:r>
              <a:rPr lang="en-US" b="1" dirty="0" smtClean="0"/>
              <a:t>peers </a:t>
            </a:r>
            <a:r>
              <a:rPr lang="en-US" dirty="0" smtClean="0"/>
              <a:t>who have file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User’s </a:t>
            </a:r>
            <a:r>
              <a:rPr lang="en-US" dirty="0"/>
              <a:t>BT client </a:t>
            </a:r>
            <a:r>
              <a:rPr lang="en-US" dirty="0" smtClean="0"/>
              <a:t>downloads file from one </a:t>
            </a:r>
            <a:r>
              <a:rPr lang="en-US" dirty="0"/>
              <a:t>or more </a:t>
            </a:r>
            <a:r>
              <a:rPr lang="en-US" dirty="0" smtClean="0"/>
              <a:t>peers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User’s </a:t>
            </a:r>
            <a:r>
              <a:rPr lang="en-US" dirty="0"/>
              <a:t>BT client tells tracker it has a copy </a:t>
            </a:r>
            <a:r>
              <a:rPr lang="en-US" dirty="0" smtClean="0"/>
              <a:t>now, too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User’s </a:t>
            </a:r>
            <a:r>
              <a:rPr lang="en-US" dirty="0"/>
              <a:t>BT client serves the file to others for a </a:t>
            </a:r>
            <a:r>
              <a:rPr lang="en-US" dirty="0" smtClean="0"/>
              <a:t>while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smtClean="0"/>
              <a:t>Classic BitTorrent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256953" y="5467696"/>
            <a:ext cx="6553893" cy="10474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600" b="0" dirty="0" smtClean="0">
                <a:solidFill>
                  <a:schemeClr val="tx1"/>
                </a:solidFill>
              </a:rPr>
              <a:t>Provides </a:t>
            </a:r>
            <a:r>
              <a:rPr lang="en-US" sz="2600" b="0" dirty="0">
                <a:solidFill>
                  <a:schemeClr val="tx1"/>
                </a:solidFill>
              </a:rPr>
              <a:t>huge download </a:t>
            </a:r>
            <a:r>
              <a:rPr lang="en-US" sz="2600" b="0" dirty="0" smtClean="0">
                <a:solidFill>
                  <a:schemeClr val="tx1"/>
                </a:solidFill>
              </a:rPr>
              <a:t>bandwidth, </a:t>
            </a:r>
            <a:r>
              <a:rPr lang="en-US" sz="2600" dirty="0" smtClean="0">
                <a:solidFill>
                  <a:schemeClr val="tx1"/>
                </a:solidFill>
              </a:rPr>
              <a:t>without</a:t>
            </a:r>
            <a:r>
              <a:rPr lang="en-US" sz="2600" b="0" dirty="0" smtClean="0">
                <a:solidFill>
                  <a:schemeClr val="tx1"/>
                </a:solidFill>
              </a:rPr>
              <a:t> </a:t>
            </a:r>
            <a:r>
              <a:rPr lang="en-US" sz="2600" b="0" dirty="0">
                <a:solidFill>
                  <a:schemeClr val="tx1"/>
                </a:solidFill>
              </a:rPr>
              <a:t>expensive </a:t>
            </a:r>
            <a:r>
              <a:rPr lang="en-US" sz="2600" b="0" dirty="0" smtClean="0">
                <a:solidFill>
                  <a:schemeClr val="tx1"/>
                </a:solidFill>
              </a:rPr>
              <a:t>server or network links</a:t>
            </a:r>
            <a:endParaRPr lang="en-US" sz="2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5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775E-F619-184B-9AAF-7E985C709E3F}" type="slidenum">
              <a:rPr lang="en-US"/>
              <a:pPr/>
              <a:t>7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lookup problem</a:t>
            </a:r>
            <a:endParaRPr lang="en-US" dirty="0"/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2424876" y="2916909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1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3457699" y="2098150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2</a:t>
            </a: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4903560" y="2213717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3</a:t>
            </a:r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5749367" y="4838906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6</a:t>
            </a:r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4282506" y="5029200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5</a:t>
            </a: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1055865" y="3830068"/>
            <a:ext cx="2212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charset="0"/>
              </a:rPr>
              <a:t>Publisher (N</a:t>
            </a:r>
            <a:r>
              <a:rPr lang="en-US" sz="2400" baseline="-25000" dirty="0" smtClean="0">
                <a:latin typeface="Arial" charset="0"/>
              </a:rPr>
              <a:t>4</a:t>
            </a:r>
            <a:r>
              <a:rPr lang="en-US" sz="2400" dirty="0" smtClean="0">
                <a:latin typeface="Arial" charset="0"/>
              </a:rPr>
              <a:t>)</a:t>
            </a:r>
            <a:endParaRPr lang="en-US" sz="2400" dirty="0">
              <a:latin typeface="Arial" charset="0"/>
            </a:endParaRP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6326769" y="2810785"/>
            <a:ext cx="1039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Client</a:t>
            </a:r>
          </a:p>
        </p:txBody>
      </p:sp>
      <p:sp>
        <p:nvSpPr>
          <p:cNvPr id="194575" name="Text Box 15"/>
          <p:cNvSpPr txBox="1">
            <a:spLocks noChangeArrowheads="1"/>
          </p:cNvSpPr>
          <p:nvPr/>
        </p:nvSpPr>
        <p:spPr bwMode="auto">
          <a:xfrm>
            <a:off x="6124630" y="3223272"/>
            <a:ext cx="4042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sp>
        <p:nvSpPr>
          <p:cNvPr id="194576" name="Freeform 16"/>
          <p:cNvSpPr>
            <a:spLocks/>
          </p:cNvSpPr>
          <p:nvPr/>
        </p:nvSpPr>
        <p:spPr bwMode="auto">
          <a:xfrm rot="17100000">
            <a:off x="6559844" y="3180063"/>
            <a:ext cx="313709" cy="400110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168">
                <a:moveTo>
                  <a:pt x="768" y="144"/>
                </a:moveTo>
                <a:cubicBezTo>
                  <a:pt x="568" y="156"/>
                  <a:pt x="368" y="168"/>
                  <a:pt x="240" y="144"/>
                </a:cubicBezTo>
                <a:cubicBezTo>
                  <a:pt x="112" y="120"/>
                  <a:pt x="56" y="60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01479" y="2959663"/>
            <a:ext cx="2116858" cy="1409708"/>
            <a:chOff x="6374437" y="1843136"/>
            <a:chExt cx="2116858" cy="1409708"/>
          </a:xfrm>
        </p:grpSpPr>
        <p:sp>
          <p:nvSpPr>
            <p:cNvPr id="20" name="Cloud 19"/>
            <p:cNvSpPr/>
            <p:nvPr/>
          </p:nvSpPr>
          <p:spPr>
            <a:xfrm>
              <a:off x="6374437" y="1843136"/>
              <a:ext cx="2116858" cy="1409708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noFill/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" name="Text Box 30"/>
            <p:cNvSpPr txBox="1">
              <a:spLocks noChangeArrowheads="1"/>
            </p:cNvSpPr>
            <p:nvPr/>
          </p:nvSpPr>
          <p:spPr bwMode="auto">
            <a:xfrm>
              <a:off x="6781800" y="2326367"/>
              <a:ext cx="131318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Internet</a:t>
              </a:r>
            </a:p>
          </p:txBody>
        </p:sp>
      </p:grpSp>
      <p:sp>
        <p:nvSpPr>
          <p:cNvPr id="23" name="computr2"/>
          <p:cNvSpPr>
            <a:spLocks noEditPoints="1" noChangeArrowheads="1"/>
          </p:cNvSpPr>
          <p:nvPr/>
        </p:nvSpPr>
        <p:spPr bwMode="auto">
          <a:xfrm>
            <a:off x="2435586" y="259546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computr2"/>
          <p:cNvSpPr>
            <a:spLocks noEditPoints="1" noChangeArrowheads="1"/>
          </p:cNvSpPr>
          <p:nvPr/>
        </p:nvSpPr>
        <p:spPr bwMode="auto">
          <a:xfrm>
            <a:off x="3480151" y="1807536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computr2"/>
          <p:cNvSpPr>
            <a:spLocks noEditPoints="1" noChangeArrowheads="1"/>
          </p:cNvSpPr>
          <p:nvPr/>
        </p:nvSpPr>
        <p:spPr bwMode="auto">
          <a:xfrm>
            <a:off x="4946262" y="1896030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computr2"/>
          <p:cNvSpPr>
            <a:spLocks noEditPoints="1" noChangeArrowheads="1"/>
          </p:cNvSpPr>
          <p:nvPr/>
        </p:nvSpPr>
        <p:spPr bwMode="auto">
          <a:xfrm>
            <a:off x="5739749" y="4528349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computr2"/>
          <p:cNvSpPr>
            <a:spLocks noEditPoints="1" noChangeArrowheads="1"/>
          </p:cNvSpPr>
          <p:nvPr/>
        </p:nvSpPr>
        <p:spPr bwMode="auto">
          <a:xfrm>
            <a:off x="4272888" y="472391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77" name="Freeform 17"/>
          <p:cNvSpPr>
            <a:spLocks/>
          </p:cNvSpPr>
          <p:nvPr/>
        </p:nvSpPr>
        <p:spPr bwMode="auto">
          <a:xfrm>
            <a:off x="3036073" y="2584629"/>
            <a:ext cx="636130" cy="1937034"/>
          </a:xfrm>
          <a:custGeom>
            <a:avLst/>
            <a:gdLst>
              <a:gd name="T0" fmla="*/ 0 w 1872"/>
              <a:gd name="T1" fmla="*/ 1056 h 1056"/>
              <a:gd name="T2" fmla="*/ 1248 w 1872"/>
              <a:gd name="T3" fmla="*/ 816 h 1056"/>
              <a:gd name="T4" fmla="*/ 1872 w 1872"/>
              <a:gd name="T5" fmla="*/ 0 h 1056"/>
              <a:gd name="connsiteX0" fmla="*/ 0 w 10921"/>
              <a:gd name="connsiteY0" fmla="*/ 32672 h 32672"/>
              <a:gd name="connsiteX1" fmla="*/ 6667 w 10921"/>
              <a:gd name="connsiteY1" fmla="*/ 30399 h 32672"/>
              <a:gd name="connsiteX2" fmla="*/ 10921 w 10921"/>
              <a:gd name="connsiteY2" fmla="*/ 0 h 32672"/>
              <a:gd name="connsiteX0" fmla="*/ 0 w 10921"/>
              <a:gd name="connsiteY0" fmla="*/ 32672 h 32672"/>
              <a:gd name="connsiteX1" fmla="*/ 6667 w 10921"/>
              <a:gd name="connsiteY1" fmla="*/ 30399 h 32672"/>
              <a:gd name="connsiteX2" fmla="*/ 10921 w 10921"/>
              <a:gd name="connsiteY2" fmla="*/ 0 h 3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21" h="32672">
                <a:moveTo>
                  <a:pt x="0" y="32672"/>
                </a:moveTo>
                <a:cubicBezTo>
                  <a:pt x="2500" y="32369"/>
                  <a:pt x="5000" y="32066"/>
                  <a:pt x="6667" y="30399"/>
                </a:cubicBezTo>
                <a:cubicBezTo>
                  <a:pt x="8333" y="28733"/>
                  <a:pt x="10088" y="6476"/>
                  <a:pt x="10921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9" name="computr2"/>
          <p:cNvSpPr>
            <a:spLocks noEditPoints="1" noChangeArrowheads="1"/>
          </p:cNvSpPr>
          <p:nvPr/>
        </p:nvSpPr>
        <p:spPr bwMode="auto">
          <a:xfrm>
            <a:off x="6660247" y="2452223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computr2"/>
          <p:cNvSpPr>
            <a:spLocks noEditPoints="1" noChangeArrowheads="1"/>
          </p:cNvSpPr>
          <p:nvPr/>
        </p:nvSpPr>
        <p:spPr bwMode="auto">
          <a:xfrm>
            <a:off x="2576253" y="4383345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768948" y="5100516"/>
            <a:ext cx="3333275" cy="794999"/>
          </a:xfrm>
          <a:prstGeom prst="wedgeRoundRectCallout">
            <a:avLst>
              <a:gd name="adj1" fmla="val 25374"/>
              <a:gd name="adj2" fmla="val -115343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put(“Star Wars.mov”, </a:t>
            </a:r>
            <a:r>
              <a:rPr lang="en-US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[content])</a:t>
            </a:r>
            <a:endParaRPr lang="en-US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5477428" y="1543205"/>
            <a:ext cx="3437972" cy="528662"/>
          </a:xfrm>
          <a:prstGeom prst="wedgeRoundRectCallout">
            <a:avLst>
              <a:gd name="adj1" fmla="val -8575"/>
              <a:gd name="adj2" fmla="val 98574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get(</a:t>
            </a:r>
            <a:r>
              <a:rPr lang="ja-JP" altLang="en-US" dirty="0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“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Star Wars.mov</a:t>
            </a:r>
            <a:r>
              <a:rPr lang="ja-JP" alt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”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2459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775E-F619-184B-9AAF-7E985C709E3F}" type="slidenum">
              <a:rPr lang="en-US"/>
              <a:pPr/>
              <a:t>8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Centralized lookup (Napster)</a:t>
            </a:r>
            <a:endParaRPr lang="en-US" dirty="0"/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2424876" y="2916909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1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3457699" y="2098150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2</a:t>
            </a: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4903560" y="2213717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3</a:t>
            </a:r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5749367" y="4838906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6</a:t>
            </a:r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4282506" y="5029200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Arial" charset="0"/>
              </a:rPr>
              <a:t>N</a:t>
            </a:r>
            <a:r>
              <a:rPr lang="en-US" sz="2800" baseline="-25000" dirty="0" smtClean="0">
                <a:latin typeface="Arial" charset="0"/>
              </a:rPr>
              <a:t>5</a:t>
            </a:r>
            <a:endParaRPr lang="en-US" sz="2800" baseline="-25000" dirty="0">
              <a:latin typeface="Arial" charset="0"/>
            </a:endParaRP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1665465" y="4721638"/>
            <a:ext cx="2212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charset="0"/>
              </a:rPr>
              <a:t>Publisher (N</a:t>
            </a:r>
            <a:r>
              <a:rPr lang="en-US" sz="2400" baseline="-25000" dirty="0" smtClean="0">
                <a:latin typeface="Arial" charset="0"/>
              </a:rPr>
              <a:t>4</a:t>
            </a:r>
            <a:r>
              <a:rPr lang="en-US" sz="2400" dirty="0" smtClean="0">
                <a:latin typeface="Arial" charset="0"/>
              </a:rPr>
              <a:t>)</a:t>
            </a:r>
            <a:endParaRPr lang="en-US" sz="2400" dirty="0">
              <a:latin typeface="Arial" charset="0"/>
            </a:endParaRP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6326769" y="2810785"/>
            <a:ext cx="1039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Client</a:t>
            </a:r>
          </a:p>
        </p:txBody>
      </p:sp>
      <p:sp>
        <p:nvSpPr>
          <p:cNvPr id="194576" name="Freeform 16"/>
          <p:cNvSpPr>
            <a:spLocks/>
          </p:cNvSpPr>
          <p:nvPr/>
        </p:nvSpPr>
        <p:spPr bwMode="auto">
          <a:xfrm rot="17100000">
            <a:off x="5453458" y="2652031"/>
            <a:ext cx="1014923" cy="1777101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168">
                <a:moveTo>
                  <a:pt x="768" y="144"/>
                </a:moveTo>
                <a:cubicBezTo>
                  <a:pt x="568" y="156"/>
                  <a:pt x="368" y="168"/>
                  <a:pt x="240" y="144"/>
                </a:cubicBezTo>
                <a:cubicBezTo>
                  <a:pt x="112" y="120"/>
                  <a:pt x="56" y="60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3" name="computr2"/>
          <p:cNvSpPr>
            <a:spLocks noEditPoints="1" noChangeArrowheads="1"/>
          </p:cNvSpPr>
          <p:nvPr/>
        </p:nvSpPr>
        <p:spPr bwMode="auto">
          <a:xfrm>
            <a:off x="2435586" y="259546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computr2"/>
          <p:cNvSpPr>
            <a:spLocks noEditPoints="1" noChangeArrowheads="1"/>
          </p:cNvSpPr>
          <p:nvPr/>
        </p:nvSpPr>
        <p:spPr bwMode="auto">
          <a:xfrm>
            <a:off x="3480151" y="1807536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computr2"/>
          <p:cNvSpPr>
            <a:spLocks noEditPoints="1" noChangeArrowheads="1"/>
          </p:cNvSpPr>
          <p:nvPr/>
        </p:nvSpPr>
        <p:spPr bwMode="auto">
          <a:xfrm>
            <a:off x="4946262" y="1896030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computr2"/>
          <p:cNvSpPr>
            <a:spLocks noEditPoints="1" noChangeArrowheads="1"/>
          </p:cNvSpPr>
          <p:nvPr/>
        </p:nvSpPr>
        <p:spPr bwMode="auto">
          <a:xfrm>
            <a:off x="5739749" y="4528349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computr2"/>
          <p:cNvSpPr>
            <a:spLocks noEditPoints="1" noChangeArrowheads="1"/>
          </p:cNvSpPr>
          <p:nvPr/>
        </p:nvSpPr>
        <p:spPr bwMode="auto">
          <a:xfrm>
            <a:off x="4272888" y="472391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77" name="Freeform 17"/>
          <p:cNvSpPr>
            <a:spLocks/>
          </p:cNvSpPr>
          <p:nvPr/>
        </p:nvSpPr>
        <p:spPr bwMode="auto">
          <a:xfrm>
            <a:off x="3036072" y="4090121"/>
            <a:ext cx="1470613" cy="431542"/>
          </a:xfrm>
          <a:custGeom>
            <a:avLst/>
            <a:gdLst>
              <a:gd name="T0" fmla="*/ 0 w 1872"/>
              <a:gd name="T1" fmla="*/ 1056 h 1056"/>
              <a:gd name="T2" fmla="*/ 1248 w 1872"/>
              <a:gd name="T3" fmla="*/ 816 h 1056"/>
              <a:gd name="T4" fmla="*/ 1872 w 1872"/>
              <a:gd name="T5" fmla="*/ 0 h 1056"/>
              <a:gd name="connsiteX0" fmla="*/ 0 w 10921"/>
              <a:gd name="connsiteY0" fmla="*/ 32672 h 32672"/>
              <a:gd name="connsiteX1" fmla="*/ 6667 w 10921"/>
              <a:gd name="connsiteY1" fmla="*/ 30399 h 32672"/>
              <a:gd name="connsiteX2" fmla="*/ 10921 w 10921"/>
              <a:gd name="connsiteY2" fmla="*/ 0 h 32672"/>
              <a:gd name="connsiteX0" fmla="*/ 0 w 10921"/>
              <a:gd name="connsiteY0" fmla="*/ 32672 h 32672"/>
              <a:gd name="connsiteX1" fmla="*/ 6667 w 10921"/>
              <a:gd name="connsiteY1" fmla="*/ 30399 h 32672"/>
              <a:gd name="connsiteX2" fmla="*/ 10921 w 10921"/>
              <a:gd name="connsiteY2" fmla="*/ 0 h 3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21" h="32672">
                <a:moveTo>
                  <a:pt x="0" y="32672"/>
                </a:moveTo>
                <a:cubicBezTo>
                  <a:pt x="2500" y="32369"/>
                  <a:pt x="5000" y="32066"/>
                  <a:pt x="6667" y="30399"/>
                </a:cubicBezTo>
                <a:cubicBezTo>
                  <a:pt x="8333" y="28733"/>
                  <a:pt x="10088" y="6476"/>
                  <a:pt x="10921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9" name="computr2"/>
          <p:cNvSpPr>
            <a:spLocks noEditPoints="1" noChangeArrowheads="1"/>
          </p:cNvSpPr>
          <p:nvPr/>
        </p:nvSpPr>
        <p:spPr bwMode="auto">
          <a:xfrm>
            <a:off x="6660247" y="2452223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computr2"/>
          <p:cNvSpPr>
            <a:spLocks noEditPoints="1" noChangeArrowheads="1"/>
          </p:cNvSpPr>
          <p:nvPr/>
        </p:nvSpPr>
        <p:spPr bwMode="auto">
          <a:xfrm>
            <a:off x="2576253" y="4383345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319784" y="3479476"/>
            <a:ext cx="3799437" cy="794999"/>
          </a:xfrm>
          <a:prstGeom prst="wedgeRoundRectCallout">
            <a:avLst>
              <a:gd name="adj1" fmla="val 41980"/>
              <a:gd name="adj2" fmla="val 67227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SetLoc</a:t>
            </a:r>
            <a:r>
              <a:rPr lang="en-US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(“</a:t>
            </a:r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Star Wars.mov”, </a:t>
            </a:r>
            <a:r>
              <a:rPr lang="en-US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IP address of N</a:t>
            </a:r>
            <a:r>
              <a:rPr lang="en-US" baseline="-2500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4</a:t>
            </a:r>
            <a:r>
              <a:rPr lang="en-US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endParaRPr lang="en-US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6052453" y="3405535"/>
            <a:ext cx="2198345" cy="781230"/>
          </a:xfrm>
          <a:prstGeom prst="wedgeRoundRectCallout">
            <a:avLst>
              <a:gd name="adj1" fmla="val -64898"/>
              <a:gd name="adj2" fmla="val -736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Lookup(</a:t>
            </a:r>
            <a:r>
              <a:rPr lang="ja-JP" altLang="en-US" dirty="0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“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Star Wars.mov</a:t>
            </a:r>
            <a:r>
              <a:rPr lang="ja-JP" alt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”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4267266" y="3566901"/>
            <a:ext cx="7040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smtClean="0">
                <a:latin typeface="Arial" charset="0"/>
              </a:rPr>
              <a:t>DB</a:t>
            </a:r>
            <a:endParaRPr lang="en-US" sz="2800" baseline="-25000" dirty="0">
              <a:latin typeface="Arial" charset="0"/>
            </a:endParaRPr>
          </a:p>
        </p:txBody>
      </p:sp>
      <p:sp>
        <p:nvSpPr>
          <p:cNvPr id="31" name="computr2"/>
          <p:cNvSpPr>
            <a:spLocks noEditPoints="1" noChangeArrowheads="1"/>
          </p:cNvSpPr>
          <p:nvPr/>
        </p:nvSpPr>
        <p:spPr bwMode="auto">
          <a:xfrm>
            <a:off x="4386553" y="3245113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77853" y="5232966"/>
            <a:ext cx="331942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key=“Star Wars.mov”, value=[content]</a:t>
            </a: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4749204" y="5577029"/>
            <a:ext cx="422316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9900"/>
                </a:solidFill>
                <a:latin typeface="Arial" charset="0"/>
              </a:rPr>
              <a:t>Simple,</a:t>
            </a:r>
            <a:r>
              <a:rPr lang="en-US" sz="2400" dirty="0">
                <a:latin typeface="Arial" charset="0"/>
              </a:rPr>
              <a:t> but O(</a:t>
            </a:r>
            <a:r>
              <a:rPr lang="en-US" sz="2400" i="1" dirty="0">
                <a:latin typeface="Times New Roman" charset="0"/>
              </a:rPr>
              <a:t>N</a:t>
            </a:r>
            <a:r>
              <a:rPr lang="en-US" sz="2400" dirty="0">
                <a:latin typeface="Arial" charset="0"/>
              </a:rPr>
              <a:t>) state and a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single point of failure</a:t>
            </a:r>
          </a:p>
        </p:txBody>
      </p:sp>
    </p:spTree>
    <p:extLst>
      <p:ext uri="{BB962C8B-B14F-4D97-AF65-F5344CB8AC3E}">
        <p14:creationId xmlns:p14="http://schemas.microsoft.com/office/powerpoint/2010/main" val="1758174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775E-F619-184B-9AAF-7E985C709E3F}" type="slidenum">
              <a:rPr lang="en-US"/>
              <a:pPr/>
              <a:t>9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Flooded queries (original Gnutella)</a:t>
            </a:r>
            <a:endParaRPr lang="en-US" dirty="0"/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2424876" y="2916909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1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3457699" y="2098150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2</a:t>
            </a: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4903560" y="2213717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3</a:t>
            </a:r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5749367" y="4838906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6</a:t>
            </a:r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4282506" y="5029200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Arial" charset="0"/>
              </a:rPr>
              <a:t>N</a:t>
            </a:r>
            <a:r>
              <a:rPr lang="en-US" sz="2800" baseline="-25000" dirty="0" smtClean="0">
                <a:latin typeface="Arial" charset="0"/>
              </a:rPr>
              <a:t>5</a:t>
            </a:r>
            <a:endParaRPr lang="en-US" sz="2800" baseline="-25000" dirty="0">
              <a:latin typeface="Arial" charset="0"/>
            </a:endParaRP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1665465" y="4721638"/>
            <a:ext cx="2212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charset="0"/>
              </a:rPr>
              <a:t>Publisher (N</a:t>
            </a:r>
            <a:r>
              <a:rPr lang="en-US" sz="2400" baseline="-25000" dirty="0" smtClean="0">
                <a:latin typeface="Arial" charset="0"/>
              </a:rPr>
              <a:t>4</a:t>
            </a:r>
            <a:r>
              <a:rPr lang="en-US" sz="2400" dirty="0" smtClean="0">
                <a:latin typeface="Arial" charset="0"/>
              </a:rPr>
              <a:t>)</a:t>
            </a:r>
            <a:endParaRPr lang="en-US" sz="2400" dirty="0">
              <a:latin typeface="Arial" charset="0"/>
            </a:endParaRP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6326769" y="2810785"/>
            <a:ext cx="1039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Client</a:t>
            </a:r>
          </a:p>
        </p:txBody>
      </p:sp>
      <p:sp>
        <p:nvSpPr>
          <p:cNvPr id="194576" name="Freeform 16"/>
          <p:cNvSpPr>
            <a:spLocks/>
          </p:cNvSpPr>
          <p:nvPr/>
        </p:nvSpPr>
        <p:spPr bwMode="auto">
          <a:xfrm rot="17100000">
            <a:off x="5736173" y="3958248"/>
            <a:ext cx="1873142" cy="43462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8456 w 18456"/>
              <a:gd name="connsiteY0" fmla="*/ 241 h 2005"/>
              <a:gd name="connsiteX1" fmla="*/ 11581 w 18456"/>
              <a:gd name="connsiteY1" fmla="*/ 241 h 2005"/>
              <a:gd name="connsiteX2" fmla="*/ 0 w 18456"/>
              <a:gd name="connsiteY2" fmla="*/ 785 h 2005"/>
              <a:gd name="connsiteX0" fmla="*/ 10000 w 10000"/>
              <a:gd name="connsiteY0" fmla="*/ 0 h 10163"/>
              <a:gd name="connsiteX1" fmla="*/ 3863 w 10000"/>
              <a:gd name="connsiteY1" fmla="*/ 6982 h 10163"/>
              <a:gd name="connsiteX2" fmla="*/ 0 w 10000"/>
              <a:gd name="connsiteY2" fmla="*/ 2713 h 10163"/>
              <a:gd name="connsiteX0" fmla="*/ 10000 w 10000"/>
              <a:gd name="connsiteY0" fmla="*/ 0 h 10163"/>
              <a:gd name="connsiteX1" fmla="*/ 3863 w 10000"/>
              <a:gd name="connsiteY1" fmla="*/ 6982 h 10163"/>
              <a:gd name="connsiteX2" fmla="*/ 0 w 10000"/>
              <a:gd name="connsiteY2" fmla="*/ 2713 h 10163"/>
              <a:gd name="connsiteX0" fmla="*/ 10000 w 10000"/>
              <a:gd name="connsiteY0" fmla="*/ 0 h 12198"/>
              <a:gd name="connsiteX1" fmla="*/ 3863 w 10000"/>
              <a:gd name="connsiteY1" fmla="*/ 6982 h 12198"/>
              <a:gd name="connsiteX2" fmla="*/ 0 w 10000"/>
              <a:gd name="connsiteY2" fmla="*/ 2713 h 1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2198">
                <a:moveTo>
                  <a:pt x="10000" y="0"/>
                </a:moveTo>
                <a:cubicBezTo>
                  <a:pt x="8589" y="3566"/>
                  <a:pt x="5915" y="5954"/>
                  <a:pt x="3863" y="6982"/>
                </a:cubicBezTo>
                <a:cubicBezTo>
                  <a:pt x="2291" y="7972"/>
                  <a:pt x="395" y="20524"/>
                  <a:pt x="0" y="2713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3" name="computr2"/>
          <p:cNvSpPr>
            <a:spLocks noEditPoints="1" noChangeArrowheads="1"/>
          </p:cNvSpPr>
          <p:nvPr/>
        </p:nvSpPr>
        <p:spPr bwMode="auto">
          <a:xfrm>
            <a:off x="2435586" y="259546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computr2"/>
          <p:cNvSpPr>
            <a:spLocks noEditPoints="1" noChangeArrowheads="1"/>
          </p:cNvSpPr>
          <p:nvPr/>
        </p:nvSpPr>
        <p:spPr bwMode="auto">
          <a:xfrm>
            <a:off x="3480151" y="1807536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computr2"/>
          <p:cNvSpPr>
            <a:spLocks noEditPoints="1" noChangeArrowheads="1"/>
          </p:cNvSpPr>
          <p:nvPr/>
        </p:nvSpPr>
        <p:spPr bwMode="auto">
          <a:xfrm>
            <a:off x="4946262" y="1896030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computr2"/>
          <p:cNvSpPr>
            <a:spLocks noEditPoints="1" noChangeArrowheads="1"/>
          </p:cNvSpPr>
          <p:nvPr/>
        </p:nvSpPr>
        <p:spPr bwMode="auto">
          <a:xfrm>
            <a:off x="5739749" y="4528349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computr2"/>
          <p:cNvSpPr>
            <a:spLocks noEditPoints="1" noChangeArrowheads="1"/>
          </p:cNvSpPr>
          <p:nvPr/>
        </p:nvSpPr>
        <p:spPr bwMode="auto">
          <a:xfrm>
            <a:off x="4272888" y="472391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computr2"/>
          <p:cNvSpPr>
            <a:spLocks noEditPoints="1" noChangeArrowheads="1"/>
          </p:cNvSpPr>
          <p:nvPr/>
        </p:nvSpPr>
        <p:spPr bwMode="auto">
          <a:xfrm>
            <a:off x="6660247" y="2452223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computr2"/>
          <p:cNvSpPr>
            <a:spLocks noEditPoints="1" noChangeArrowheads="1"/>
          </p:cNvSpPr>
          <p:nvPr/>
        </p:nvSpPr>
        <p:spPr bwMode="auto">
          <a:xfrm>
            <a:off x="2576253" y="4383345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Rounded Rectangular Callout 31"/>
          <p:cNvSpPr/>
          <p:nvPr/>
        </p:nvSpPr>
        <p:spPr>
          <a:xfrm>
            <a:off x="6774379" y="1426695"/>
            <a:ext cx="2120801" cy="761682"/>
          </a:xfrm>
          <a:prstGeom prst="wedgeRoundRectCallout">
            <a:avLst>
              <a:gd name="adj1" fmla="val -42451"/>
              <a:gd name="adj2" fmla="val 72849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Lookup(</a:t>
            </a:r>
            <a:r>
              <a:rPr lang="ja-JP" altLang="en-US" dirty="0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“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Star Wars.mov</a:t>
            </a:r>
            <a:r>
              <a:rPr lang="ja-JP" alt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”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</p:txBody>
      </p:sp>
      <p:sp>
        <p:nvSpPr>
          <p:cNvPr id="34" name="Freeform 16"/>
          <p:cNvSpPr>
            <a:spLocks/>
          </p:cNvSpPr>
          <p:nvPr/>
        </p:nvSpPr>
        <p:spPr bwMode="auto">
          <a:xfrm rot="17100000">
            <a:off x="5965399" y="2067107"/>
            <a:ext cx="199797" cy="1023105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42" h="11669">
                <a:moveTo>
                  <a:pt x="5464" y="11669"/>
                </a:moveTo>
                <a:cubicBezTo>
                  <a:pt x="7739" y="9526"/>
                  <a:pt x="15702" y="8002"/>
                  <a:pt x="6531" y="5107"/>
                </a:cubicBezTo>
                <a:cubicBezTo>
                  <a:pt x="-2654" y="2212"/>
                  <a:pt x="197" y="3241"/>
                  <a:pt x="1284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5" name="Freeform 16"/>
          <p:cNvSpPr>
            <a:spLocks/>
          </p:cNvSpPr>
          <p:nvPr/>
        </p:nvSpPr>
        <p:spPr bwMode="auto">
          <a:xfrm rot="15194316">
            <a:off x="5116412" y="4381732"/>
            <a:ext cx="199797" cy="1023105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42" h="11669">
                <a:moveTo>
                  <a:pt x="5464" y="11669"/>
                </a:moveTo>
                <a:cubicBezTo>
                  <a:pt x="7739" y="9526"/>
                  <a:pt x="15702" y="8002"/>
                  <a:pt x="6531" y="5107"/>
                </a:cubicBezTo>
                <a:cubicBezTo>
                  <a:pt x="-2654" y="2212"/>
                  <a:pt x="197" y="3241"/>
                  <a:pt x="1284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7" name="Freeform 16"/>
          <p:cNvSpPr>
            <a:spLocks/>
          </p:cNvSpPr>
          <p:nvPr/>
        </p:nvSpPr>
        <p:spPr bwMode="auto">
          <a:xfrm rot="17100000">
            <a:off x="3578280" y="4099626"/>
            <a:ext cx="94247" cy="110954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  <a:gd name="connsiteX0" fmla="*/ 5282 w 5282"/>
              <a:gd name="connsiteY0" fmla="*/ 14739 h 14739"/>
              <a:gd name="connsiteX1" fmla="*/ 2589 w 5282"/>
              <a:gd name="connsiteY1" fmla="*/ 10687 h 14739"/>
              <a:gd name="connsiteX2" fmla="*/ 548 w 5282"/>
              <a:gd name="connsiteY2" fmla="*/ 0 h 14739"/>
              <a:gd name="connsiteX0" fmla="*/ 8963 w 8963"/>
              <a:gd name="connsiteY0" fmla="*/ 10000 h 10000"/>
              <a:gd name="connsiteX1" fmla="*/ 3865 w 8963"/>
              <a:gd name="connsiteY1" fmla="*/ 7251 h 10000"/>
              <a:gd name="connsiteX2" fmla="*/ 0 w 8963"/>
              <a:gd name="connsiteY2" fmla="*/ 0 h 10000"/>
              <a:gd name="connsiteX0" fmla="*/ 10000 w 10000"/>
              <a:gd name="connsiteY0" fmla="*/ 10000 h 10000"/>
              <a:gd name="connsiteX1" fmla="*/ 4312 w 10000"/>
              <a:gd name="connsiteY1" fmla="*/ 7251 h 10000"/>
              <a:gd name="connsiteX2" fmla="*/ 0 w 10000"/>
              <a:gd name="connsiteY2" fmla="*/ 0 h 10000"/>
              <a:gd name="connsiteX0" fmla="*/ 10000 w 10249"/>
              <a:gd name="connsiteY0" fmla="*/ 10000 h 10000"/>
              <a:gd name="connsiteX1" fmla="*/ 8525 w 10249"/>
              <a:gd name="connsiteY1" fmla="*/ 5359 h 10000"/>
              <a:gd name="connsiteX2" fmla="*/ 0 w 10249"/>
              <a:gd name="connsiteY2" fmla="*/ 0 h 10000"/>
              <a:gd name="connsiteX0" fmla="*/ 10000 w 15043"/>
              <a:gd name="connsiteY0" fmla="*/ 10000 h 10000"/>
              <a:gd name="connsiteX1" fmla="*/ 8525 w 15043"/>
              <a:gd name="connsiteY1" fmla="*/ 5359 h 10000"/>
              <a:gd name="connsiteX2" fmla="*/ 0 w 15043"/>
              <a:gd name="connsiteY2" fmla="*/ 0 h 10000"/>
              <a:gd name="connsiteX0" fmla="*/ 10000 w 15043"/>
              <a:gd name="connsiteY0" fmla="*/ 10000 h 10000"/>
              <a:gd name="connsiteX1" fmla="*/ 8525 w 15043"/>
              <a:gd name="connsiteY1" fmla="*/ 5359 h 10000"/>
              <a:gd name="connsiteX2" fmla="*/ 0 w 15043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43" h="10000">
                <a:moveTo>
                  <a:pt x="10000" y="10000"/>
                </a:moveTo>
                <a:cubicBezTo>
                  <a:pt x="7600" y="8918"/>
                  <a:pt x="23528" y="8678"/>
                  <a:pt x="8525" y="5359"/>
                </a:cubicBezTo>
                <a:cubicBezTo>
                  <a:pt x="-1362" y="2701"/>
                  <a:pt x="10030" y="4765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8" name="Freeform 16"/>
          <p:cNvSpPr>
            <a:spLocks/>
          </p:cNvSpPr>
          <p:nvPr/>
        </p:nvSpPr>
        <p:spPr bwMode="auto">
          <a:xfrm rot="17100000">
            <a:off x="4368009" y="2060028"/>
            <a:ext cx="134654" cy="75279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75" h="10000">
                <a:moveTo>
                  <a:pt x="10175" y="10000"/>
                </a:moveTo>
                <a:cubicBezTo>
                  <a:pt x="9039" y="8405"/>
                  <a:pt x="9475" y="7488"/>
                  <a:pt x="7482" y="5948"/>
                </a:cubicBezTo>
                <a:cubicBezTo>
                  <a:pt x="5329" y="4806"/>
                  <a:pt x="-1142" y="3416"/>
                  <a:pt x="175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9" name="Freeform 16"/>
          <p:cNvSpPr>
            <a:spLocks/>
          </p:cNvSpPr>
          <p:nvPr/>
        </p:nvSpPr>
        <p:spPr bwMode="auto">
          <a:xfrm rot="17100000">
            <a:off x="4948892" y="-788652"/>
            <a:ext cx="134654" cy="75279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75" h="10000">
                <a:moveTo>
                  <a:pt x="10175" y="10000"/>
                </a:moveTo>
                <a:cubicBezTo>
                  <a:pt x="9039" y="8405"/>
                  <a:pt x="9475" y="7488"/>
                  <a:pt x="7482" y="5948"/>
                </a:cubicBezTo>
                <a:cubicBezTo>
                  <a:pt x="5329" y="4806"/>
                  <a:pt x="-1142" y="3416"/>
                  <a:pt x="175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0" name="Freeform 16"/>
          <p:cNvSpPr>
            <a:spLocks/>
          </p:cNvSpPr>
          <p:nvPr/>
        </p:nvSpPr>
        <p:spPr bwMode="auto">
          <a:xfrm rot="17100000">
            <a:off x="3452008" y="2007234"/>
            <a:ext cx="1045604" cy="1777803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  <a:gd name="connsiteX0" fmla="*/ 79027 w 79027"/>
              <a:gd name="connsiteY0" fmla="*/ 23616 h 23616"/>
              <a:gd name="connsiteX1" fmla="*/ 76334 w 79027"/>
              <a:gd name="connsiteY1" fmla="*/ 19564 h 23616"/>
              <a:gd name="connsiteX2" fmla="*/ 17 w 79027"/>
              <a:gd name="connsiteY2" fmla="*/ 0 h 23616"/>
              <a:gd name="connsiteX0" fmla="*/ 79048 w 79048"/>
              <a:gd name="connsiteY0" fmla="*/ 23616 h 23616"/>
              <a:gd name="connsiteX1" fmla="*/ 34012 w 79048"/>
              <a:gd name="connsiteY1" fmla="*/ 10780 h 23616"/>
              <a:gd name="connsiteX2" fmla="*/ 38 w 79048"/>
              <a:gd name="connsiteY2" fmla="*/ 0 h 23616"/>
              <a:gd name="connsiteX0" fmla="*/ 79048 w 79048"/>
              <a:gd name="connsiteY0" fmla="*/ 23616 h 23616"/>
              <a:gd name="connsiteX1" fmla="*/ 34012 w 79048"/>
              <a:gd name="connsiteY1" fmla="*/ 10780 h 23616"/>
              <a:gd name="connsiteX2" fmla="*/ 38 w 79048"/>
              <a:gd name="connsiteY2" fmla="*/ 0 h 23616"/>
              <a:gd name="connsiteX0" fmla="*/ 79059 w 79059"/>
              <a:gd name="connsiteY0" fmla="*/ 23616 h 23616"/>
              <a:gd name="connsiteX1" fmla="*/ 34023 w 79059"/>
              <a:gd name="connsiteY1" fmla="*/ 10780 h 23616"/>
              <a:gd name="connsiteX2" fmla="*/ 49 w 79059"/>
              <a:gd name="connsiteY2" fmla="*/ 0 h 23616"/>
              <a:gd name="connsiteX0" fmla="*/ 79010 w 79010"/>
              <a:gd name="connsiteY0" fmla="*/ 23616 h 23616"/>
              <a:gd name="connsiteX1" fmla="*/ 33974 w 79010"/>
              <a:gd name="connsiteY1" fmla="*/ 10780 h 23616"/>
              <a:gd name="connsiteX2" fmla="*/ 0 w 79010"/>
              <a:gd name="connsiteY2" fmla="*/ 0 h 2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010" h="23616">
                <a:moveTo>
                  <a:pt x="79010" y="23616"/>
                </a:moveTo>
                <a:cubicBezTo>
                  <a:pt x="77874" y="22021"/>
                  <a:pt x="46072" y="17832"/>
                  <a:pt x="33974" y="10780"/>
                </a:cubicBezTo>
                <a:cubicBezTo>
                  <a:pt x="24129" y="5709"/>
                  <a:pt x="3311" y="8687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7853" y="5232966"/>
            <a:ext cx="331942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key=“Star Wars.mov”, value=[content]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326787" y="3399922"/>
            <a:ext cx="589364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  <a:latin typeface="Arial" charset="0"/>
              </a:rPr>
              <a:t>Robust,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>
                <a:latin typeface="Arial" charset="0"/>
              </a:rPr>
              <a:t>but </a:t>
            </a:r>
            <a:r>
              <a:rPr lang="en-US" sz="2800" smtClean="0">
                <a:solidFill>
                  <a:srgbClr val="FF0000"/>
                </a:solidFill>
                <a:latin typeface="Arial" charset="0"/>
              </a:rPr>
              <a:t>O(</a:t>
            </a:r>
            <a:r>
              <a:rPr lang="en-US" sz="2800" i="1" smtClean="0">
                <a:solidFill>
                  <a:srgbClr val="FF0000"/>
                </a:solidFill>
                <a:latin typeface="Times New Roman" charset="0"/>
              </a:rPr>
              <a:t>N = number of peers</a:t>
            </a:r>
            <a:r>
              <a:rPr lang="en-US" sz="2800" smtClean="0">
                <a:solidFill>
                  <a:srgbClr val="FF0000"/>
                </a:solidFill>
                <a:latin typeface="Arial" charset="0"/>
              </a:rPr>
              <a:t>) </a:t>
            </a:r>
            <a:r>
              <a:rPr lang="en-US" sz="2800" dirty="0" smtClean="0">
                <a:latin typeface="Arial" charset="0"/>
              </a:rPr>
              <a:t>messages per lookup</a:t>
            </a:r>
            <a:endParaRPr lang="en-US" sz="280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462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tx1"/>
          </a:solidFill>
          <a:prstDash val="soli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ysDash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38120</TotalTime>
  <Words>1876</Words>
  <Application>Microsoft Macintosh PowerPoint</Application>
  <PresentationFormat>On-screen Show (4:3)</PresentationFormat>
  <Paragraphs>565</Paragraphs>
  <Slides>56</Slides>
  <Notes>56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8" baseType="lpstr">
      <vt:lpstr>Arial Regular</vt:lpstr>
      <vt:lpstr>Calibri</vt:lpstr>
      <vt:lpstr>Courier</vt:lpstr>
      <vt:lpstr>Courier New</vt:lpstr>
      <vt:lpstr>Helvetica</vt:lpstr>
      <vt:lpstr>ＭＳ Ｐゴシック</vt:lpstr>
      <vt:lpstr>Symbol</vt:lpstr>
      <vt:lpstr>Tahoma</vt:lpstr>
      <vt:lpstr>Times New Roman</vt:lpstr>
      <vt:lpstr>Wingdings</vt:lpstr>
      <vt:lpstr>Arial</vt:lpstr>
      <vt:lpstr>1_Office Theme</vt:lpstr>
      <vt:lpstr>Peer-to-Peer Systems and Distributed Hash Tables</vt:lpstr>
      <vt:lpstr>Today</vt:lpstr>
      <vt:lpstr>What is a Peer-to-Peer (P2P) system?</vt:lpstr>
      <vt:lpstr>Why might P2P be a win?</vt:lpstr>
      <vt:lpstr>P2P adoption</vt:lpstr>
      <vt:lpstr>Example: Classic BitTorrent</vt:lpstr>
      <vt:lpstr>The lookup problem</vt:lpstr>
      <vt:lpstr>Centralized lookup (Napster)</vt:lpstr>
      <vt:lpstr>Flooded queries (original Gnutella)</vt:lpstr>
      <vt:lpstr>Routed DHT queries (Chord)</vt:lpstr>
      <vt:lpstr>Today</vt:lpstr>
      <vt:lpstr>What is a DHT (and why)?</vt:lpstr>
      <vt:lpstr>What is a DHT (and why)?</vt:lpstr>
      <vt:lpstr>Cooperative storage with a DHT</vt:lpstr>
      <vt:lpstr>BitTorrent over DHT</vt:lpstr>
      <vt:lpstr>Why might DHT be a win for BitTorrent?</vt:lpstr>
      <vt:lpstr>Why the put/get DHT interface?</vt:lpstr>
      <vt:lpstr>Why might DHT design be hard?</vt:lpstr>
      <vt:lpstr>Today</vt:lpstr>
      <vt:lpstr>Chord lookup algorithm properties</vt:lpstr>
      <vt:lpstr>Chord Lookup: Identifiers</vt:lpstr>
      <vt:lpstr>Consistent hashing [Karger ‘97]</vt:lpstr>
      <vt:lpstr>Chord: Successor pointers</vt:lpstr>
      <vt:lpstr>Basic lookup</vt:lpstr>
      <vt:lpstr>Simple lookup algorithm</vt:lpstr>
      <vt:lpstr>Improving performance</vt:lpstr>
      <vt:lpstr>“Finger table” for O(log N)-time lookups</vt:lpstr>
      <vt:lpstr>Finger i Points to Successor of n+2i</vt:lpstr>
      <vt:lpstr>Implication of finger tables</vt:lpstr>
      <vt:lpstr>Lookup with finger table</vt:lpstr>
      <vt:lpstr>Lookups Take O(log N) Hops</vt:lpstr>
      <vt:lpstr>An aside: Is O(log N) fast or slow?</vt:lpstr>
      <vt:lpstr>Joining: Linked list insert</vt:lpstr>
      <vt:lpstr>Join (2)</vt:lpstr>
      <vt:lpstr>Join (3)</vt:lpstr>
      <vt:lpstr>Notify messages maintain predecessors</vt:lpstr>
      <vt:lpstr>Stabilize message fixes successor</vt:lpstr>
      <vt:lpstr>Joining: Summary</vt:lpstr>
      <vt:lpstr>Failures may cause incorrect lookup</vt:lpstr>
      <vt:lpstr>Successor lists</vt:lpstr>
      <vt:lpstr>Choosing successor list length r</vt:lpstr>
      <vt:lpstr>Lookup with fault tolerance</vt:lpstr>
      <vt:lpstr>Today</vt:lpstr>
      <vt:lpstr>The DHash DHT</vt:lpstr>
      <vt:lpstr>DHash data authentication</vt:lpstr>
      <vt:lpstr>DHash replicates blocks at r successors</vt:lpstr>
      <vt:lpstr>Experimental overview</vt:lpstr>
      <vt:lpstr>Chord lookup cost is O(log N)</vt:lpstr>
      <vt:lpstr>Failure experiment setup</vt:lpstr>
      <vt:lpstr>Massive failures have little impact</vt:lpstr>
      <vt:lpstr>Today</vt:lpstr>
      <vt:lpstr>DHTs: Impact</vt:lpstr>
      <vt:lpstr>Why don’t all services use P2P?</vt:lpstr>
      <vt:lpstr>DHTs in retrospective</vt:lpstr>
      <vt:lpstr>What DHTs got right</vt:lpstr>
      <vt:lpstr>PowerPoint Presentation</vt:lpstr>
    </vt:vector>
  </TitlesOfParts>
  <Company>Princeton University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Kyle A. Jamieson</cp:lastModifiedBy>
  <cp:revision>1860</cp:revision>
  <cp:lastPrinted>2016-10-17T11:52:07Z</cp:lastPrinted>
  <dcterms:created xsi:type="dcterms:W3CDTF">2013-10-08T01:49:25Z</dcterms:created>
  <dcterms:modified xsi:type="dcterms:W3CDTF">2017-10-04T15:13:43Z</dcterms:modified>
</cp:coreProperties>
</file>