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7" r:id="rId2"/>
    <p:sldId id="285" r:id="rId3"/>
    <p:sldId id="287" r:id="rId4"/>
    <p:sldId id="313" r:id="rId5"/>
    <p:sldId id="308" r:id="rId6"/>
    <p:sldId id="261" r:id="rId7"/>
    <p:sldId id="258" r:id="rId8"/>
    <p:sldId id="289" r:id="rId9"/>
    <p:sldId id="290" r:id="rId10"/>
    <p:sldId id="300" r:id="rId11"/>
    <p:sldId id="301" r:id="rId12"/>
    <p:sldId id="302" r:id="rId13"/>
    <p:sldId id="310" r:id="rId14"/>
    <p:sldId id="288" r:id="rId15"/>
    <p:sldId id="311" r:id="rId16"/>
    <p:sldId id="262" r:id="rId17"/>
    <p:sldId id="263" r:id="rId18"/>
    <p:sldId id="268" r:id="rId19"/>
    <p:sldId id="264" r:id="rId20"/>
    <p:sldId id="265" r:id="rId21"/>
    <p:sldId id="266" r:id="rId22"/>
    <p:sldId id="269" r:id="rId23"/>
    <p:sldId id="267" r:id="rId24"/>
    <p:sldId id="270" r:id="rId25"/>
    <p:sldId id="284" r:id="rId26"/>
    <p:sldId id="271" r:id="rId27"/>
    <p:sldId id="272" r:id="rId28"/>
    <p:sldId id="273" r:id="rId29"/>
    <p:sldId id="274" r:id="rId30"/>
    <p:sldId id="298" r:id="rId31"/>
    <p:sldId id="299" r:id="rId32"/>
    <p:sldId id="295" r:id="rId33"/>
    <p:sldId id="275" r:id="rId34"/>
    <p:sldId id="276" r:id="rId35"/>
    <p:sldId id="279" r:id="rId36"/>
    <p:sldId id="280" r:id="rId37"/>
    <p:sldId id="312" r:id="rId38"/>
    <p:sldId id="305" r:id="rId39"/>
    <p:sldId id="296" r:id="rId40"/>
    <p:sldId id="306" r:id="rId41"/>
    <p:sldId id="309" r:id="rId4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6" autoAdjust="0"/>
    <p:restoredTop sz="77365" autoAdjust="0"/>
  </p:normalViewPr>
  <p:slideViewPr>
    <p:cSldViewPr snapToGrid="0">
      <p:cViewPr varScale="1">
        <p:scale>
          <a:sx n="72" d="100"/>
          <a:sy n="72" d="100"/>
        </p:scale>
        <p:origin x="11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6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4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9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smtClean="0"/>
              <a:t>Lecture 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Accept(N0:1</a:t>
            </a:r>
            <a:r>
              <a:rPr lang="en-US" altLang="en-US" dirty="0"/>
              <a:t>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=xyz)</a:t>
            </a:r>
            <a:endParaRPr lang="en-US" altLang="en-US" dirty="0"/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Accept(N0:1,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=xyz)</a:t>
            </a:r>
            <a:endParaRPr lang="en-US" altLang="en-US" dirty="0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051298" cy="2224180"/>
            <a:chOff x="1204292" y="2335510"/>
            <a:chExt cx="3051298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3051903" y="254889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mtClean="0"/>
                <a:t>OK</a:t>
              </a:r>
              <a:endParaRPr lang="en-US" altLang="en-US" sz="28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smtClean="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smtClean="0"/>
              <a:t>n</a:t>
            </a:r>
            <a:r>
              <a:rPr lang="en-US" altLang="en-US" sz="2000" baseline="-25000" dirty="0" smtClean="0"/>
              <a:t>h</a:t>
            </a:r>
            <a:r>
              <a:rPr lang="en-US" altLang="en-US" sz="2000" dirty="0" smtClean="0"/>
              <a:t>=N2:1</a:t>
            </a:r>
            <a:endParaRPr lang="en-US" altLang="en-US" sz="2000" dirty="0"/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Prepare(N2:1)</a:t>
            </a:r>
            <a:endParaRPr lang="en-US" altLang="en-US" dirty="0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OK</a:t>
            </a:r>
            <a:endParaRPr lang="en-US" alt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smtClean="0"/>
              <a:t>n</a:t>
            </a:r>
            <a:r>
              <a:rPr lang="en-US" altLang="en-US" sz="2000" baseline="-25000" dirty="0" smtClean="0"/>
              <a:t>h</a:t>
            </a:r>
            <a:r>
              <a:rPr lang="en-US" altLang="en-US" sz="2000" dirty="0" smtClean="0"/>
              <a:t>=N2:1</a:t>
            </a:r>
            <a:endParaRPr lang="en-US" altLang="en-US" sz="2000" dirty="0"/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OK</a:t>
            </a:r>
            <a:endParaRPr lang="en-US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Accept(N1:1</a:t>
            </a:r>
            <a:r>
              <a:rPr lang="en-US" altLang="en-US" dirty="0"/>
              <a:t>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</a:t>
            </a:r>
            <a:r>
              <a:rPr lang="en-US" altLang="en-US" dirty="0" err="1" smtClean="0"/>
              <a:t>abc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Conflicting decisions!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0382"/>
            <a:ext cx="8763000" cy="5017163"/>
          </a:xfrm>
        </p:spPr>
        <p:txBody>
          <a:bodyPr>
            <a:normAutofit/>
          </a:bodyPr>
          <a:lstStyle/>
          <a:p>
            <a:r>
              <a:rPr lang="en-US" dirty="0" smtClean="0"/>
              <a:t>Generals camped outside a city, waiting to attack</a:t>
            </a:r>
          </a:p>
          <a:p>
            <a:endParaRPr lang="en-US" dirty="0"/>
          </a:p>
          <a:p>
            <a:r>
              <a:rPr lang="en-US" dirty="0" smtClean="0"/>
              <a:t>Must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agree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common battle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  <a:p>
            <a:pPr lvl="1"/>
            <a:r>
              <a:rPr lang="en-US" sz="3000" dirty="0" smtClean="0"/>
              <a:t>Attack or wait </a:t>
            </a:r>
            <a:r>
              <a:rPr lang="en-US" sz="3000" b="1" dirty="0" smtClean="0"/>
              <a:t>together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/>
              </a:rPr>
              <a:t> success</a:t>
            </a:r>
            <a:endParaRPr lang="en-US" sz="3000" dirty="0" smtClean="0"/>
          </a:p>
          <a:p>
            <a:pPr lvl="1"/>
            <a:r>
              <a:rPr lang="en-US" sz="3000" dirty="0" smtClean="0"/>
              <a:t>However</a:t>
            </a:r>
            <a:r>
              <a:rPr lang="en-US" sz="3000" dirty="0"/>
              <a:t>, one or more of them may be </a:t>
            </a:r>
            <a:r>
              <a:rPr lang="en-US" sz="3000" b="1" dirty="0">
                <a:solidFill>
                  <a:srgbClr val="FF0000"/>
                </a:solidFill>
              </a:rPr>
              <a:t>traitors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who will try to confuse the </a:t>
            </a:r>
            <a:r>
              <a:rPr lang="en-US" sz="3000" dirty="0" smtClean="0"/>
              <a:t>others</a:t>
            </a:r>
          </a:p>
          <a:p>
            <a:endParaRPr lang="en-US" dirty="0" smtClean="0"/>
          </a:p>
          <a:p>
            <a:r>
              <a:rPr lang="en-US" dirty="0" smtClean="0"/>
              <a:t>Problem: Find an algorithm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ensure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loyal generals agree 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 to theoretical fundamentals: Byzantine generals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52400" y="4693386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spc="-150" dirty="0">
                <a:latin typeface="+mn-lt"/>
              </a:rPr>
              <a:t>Using messengers, problem solvable if and only if </a:t>
            </a:r>
            <a:r>
              <a:rPr lang="en-US" sz="3200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more than two-thirds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</p:spTree>
    <p:extLst>
      <p:ext uri="{BB962C8B-B14F-4D97-AF65-F5344CB8AC3E}">
        <p14:creationId xmlns:p14="http://schemas.microsoft.com/office/powerpoint/2010/main" val="1734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Clients </a:t>
            </a:r>
            <a:r>
              <a:rPr lang="en-US" altLang="en-US" b="1" dirty="0" smtClean="0"/>
              <a:t>sign</a:t>
            </a:r>
            <a:r>
              <a:rPr lang="en-US" altLang="en-US" dirty="0" smtClean="0"/>
              <a:t> input data before storing it, then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/>
              <a:t>signatures on data retrieved from service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Example: </a:t>
            </a:r>
            <a:r>
              <a:rPr lang="en-US" altLang="en-US" dirty="0" smtClean="0"/>
              <a:t>Store signed file f1=“</a:t>
            </a:r>
            <a:r>
              <a:rPr lang="en-US" altLang="en-US" dirty="0" err="1" smtClean="0"/>
              <a:t>aaa</a:t>
            </a:r>
            <a:r>
              <a:rPr lang="en-US" altLang="en-US" dirty="0" smtClean="0"/>
              <a:t>” with server</a:t>
            </a:r>
          </a:p>
          <a:p>
            <a:pPr lvl="1"/>
            <a:r>
              <a:rPr lang="en-US" altLang="en-US" dirty="0" smtClean="0"/>
              <a:t>Verify that returned f1 </a:t>
            </a:r>
            <a:r>
              <a:rPr lang="en-US" altLang="en-US" dirty="0"/>
              <a:t>is </a:t>
            </a:r>
            <a:r>
              <a:rPr lang="en-US" altLang="en-US" dirty="0" smtClean="0"/>
              <a:t>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Put burden on client instead?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in its response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 smtClean="0"/>
              <a:t>[</a:t>
            </a:r>
            <a:r>
              <a:rPr lang="en-US" sz="2800" b="1" dirty="0" err="1" smtClean="0"/>
              <a:t>Liskov</a:t>
            </a:r>
            <a:r>
              <a:rPr lang="en-US" sz="2800" b="1" dirty="0" smtClean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Performance and Discussion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3</a:t>
            </a:r>
            <a:r>
              <a:rPr lang="en-US" i="1" dirty="0" smtClean="0"/>
              <a:t>f</a:t>
            </a:r>
            <a:r>
              <a:rPr lang="en-US" dirty="0" smtClean="0"/>
              <a:t>+1 </a:t>
            </a:r>
            <a:r>
              <a:rPr lang="en-US" b="1" dirty="0" smtClean="0"/>
              <a:t>replicas</a:t>
            </a:r>
            <a:r>
              <a:rPr lang="en-US" dirty="0" smtClean="0"/>
              <a:t> to survive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b="1" dirty="0" smtClean="0"/>
              <a:t>failures</a:t>
            </a:r>
          </a:p>
          <a:p>
            <a:pPr lvl="1"/>
            <a:r>
              <a:rPr lang="en-US" dirty="0" smtClean="0"/>
              <a:t>Shown to be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 smtClean="0"/>
              <a:t> (</a:t>
            </a:r>
            <a:r>
              <a:rPr lang="en-US" b="1" dirty="0" err="1" smtClean="0"/>
              <a:t>Lamport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b="1" dirty="0" smtClean="0"/>
              <a:t>three phases (not two)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 smtClean="0"/>
              <a:t>Arbitrary service accessed by operations, </a:t>
            </a:r>
            <a:r>
              <a:rPr lang="en-US" i="1" dirty="0" smtClean="0"/>
              <a:t>e.g.,</a:t>
            </a:r>
          </a:p>
          <a:p>
            <a:pPr lvl="2"/>
            <a:r>
              <a:rPr lang="en-US" dirty="0" smtClean="0"/>
              <a:t>File system ops read and write files and directories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Byzantine-faulty clients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BFT: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Operations are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pPr lvl="1"/>
            <a:r>
              <a:rPr lang="en-US" dirty="0" smtClean="0"/>
              <a:t>Replicas </a:t>
            </a:r>
            <a:r>
              <a:rPr lang="en-US" b="1" dirty="0" smtClean="0"/>
              <a:t>start in same state</a:t>
            </a:r>
          </a:p>
          <a:p>
            <a:endParaRPr lang="en-US" dirty="0"/>
          </a:p>
          <a:p>
            <a:r>
              <a:rPr lang="en-US" dirty="0" smtClean="0"/>
              <a:t>Then if replicas execute the </a:t>
            </a:r>
            <a:r>
              <a:rPr lang="en-US" b="1" dirty="0" smtClean="0"/>
              <a:t>same requests </a:t>
            </a:r>
            <a:r>
              <a:rPr lang="en-US" dirty="0" smtClean="0"/>
              <a:t>in the </a:t>
            </a:r>
            <a:r>
              <a:rPr lang="en-US" b="1" dirty="0" smtClean="0"/>
              <a:t>same order:</a:t>
            </a:r>
          </a:p>
          <a:p>
            <a:pPr lvl="1"/>
            <a:r>
              <a:rPr lang="en-US" dirty="0" smtClean="0"/>
              <a:t>Correct replicas will produce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argument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</a:t>
            </a:r>
            <a:r>
              <a:rPr lang="en-US" b="1" dirty="0" smtClean="0"/>
              <a:t>can’t</a:t>
            </a:r>
            <a:r>
              <a:rPr lang="en-US" dirty="0" smtClean="0"/>
              <a:t> cause internal inconsistencies the data in the servers</a:t>
            </a:r>
          </a:p>
          <a:p>
            <a:pPr lvl="1"/>
            <a:r>
              <a:rPr lang="en-US" dirty="0" smtClean="0"/>
              <a:t>State machine replication property</a:t>
            </a:r>
          </a:p>
          <a:p>
            <a:pPr lvl="1"/>
            <a:endParaRPr lang="en-US" dirty="0"/>
          </a:p>
          <a:p>
            <a:r>
              <a:rPr lang="en-US" dirty="0" smtClean="0"/>
              <a:t>Clients </a:t>
            </a:r>
            <a:r>
              <a:rPr lang="en-US" b="1" dirty="0" smtClean="0"/>
              <a:t>can</a:t>
            </a:r>
            <a:r>
              <a:rPr lang="en-US" dirty="0" smtClean="0"/>
              <a:t> write bogus data to the system</a:t>
            </a:r>
          </a:p>
          <a:p>
            <a:pPr lvl="1"/>
            <a:r>
              <a:rPr lang="en-US" dirty="0" smtClean="0"/>
              <a:t>System should authenticate clients and separate their data just like any other </a:t>
            </a:r>
            <a:r>
              <a:rPr lang="en-US" dirty="0" err="1" smtClean="0"/>
              <a:t>datastore</a:t>
            </a:r>
            <a:endParaRPr lang="en-US" dirty="0" smtClean="0"/>
          </a:p>
          <a:p>
            <a:pPr lvl="2"/>
            <a:r>
              <a:rPr lang="en-US" dirty="0" smtClean="0"/>
              <a:t>This is a separate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</a:t>
            </a: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for </a:t>
            </a:r>
            <a:r>
              <a:rPr lang="en-US" i="1" dirty="0" smtClean="0"/>
              <a:t>f</a:t>
            </a:r>
            <a:r>
              <a:rPr lang="en-US" dirty="0" smtClean="0"/>
              <a:t>+1 </a:t>
            </a:r>
            <a:r>
              <a:rPr lang="en-US" b="1" dirty="0" smtClean="0"/>
              <a:t>identical</a:t>
            </a:r>
            <a:r>
              <a:rPr lang="en-US" dirty="0" smtClean="0"/>
              <a:t> replies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The replies may be deceptive</a:t>
            </a:r>
            <a:endParaRPr lang="en-US" dirty="0"/>
          </a:p>
          <a:p>
            <a:pPr lvl="2"/>
            <a:r>
              <a:rPr lang="en-US" i="1" dirty="0" smtClean="0"/>
              <a:t>i.e.</a:t>
            </a:r>
            <a:r>
              <a:rPr lang="en-US" dirty="0" smtClean="0"/>
              <a:t> replica returns “correct” answer, but locally does otherwise!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 smtClean="0"/>
              <a:t>reply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replica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clients 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Traditional state machine replication tolerates </a:t>
            </a:r>
            <a:r>
              <a:rPr lang="en-US" altLang="en-US" sz="3200" b="1" dirty="0" smtClean="0"/>
              <a:t>fail-stop failures:</a:t>
            </a:r>
          </a:p>
          <a:p>
            <a:pPr lvl="1"/>
            <a:r>
              <a:rPr lang="en-US" altLang="en-US" sz="3200" dirty="0" smtClean="0"/>
              <a:t>Node crashes</a:t>
            </a:r>
          </a:p>
          <a:p>
            <a:pPr lvl="1"/>
            <a:r>
              <a:rPr lang="en-US" altLang="en-US" sz="3200" dirty="0" smtClean="0"/>
              <a:t>Network breaks or partitions</a:t>
            </a:r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State machine replication with </a:t>
            </a:r>
            <a:r>
              <a:rPr lang="en-US" altLang="en-US" sz="3200" b="1" i="1" dirty="0" smtClean="0"/>
              <a:t>N</a:t>
            </a:r>
            <a:r>
              <a:rPr lang="en-US" altLang="en-US" sz="3200" b="1" dirty="0" smtClean="0"/>
              <a:t> = 2</a:t>
            </a:r>
            <a:r>
              <a:rPr lang="en-US" altLang="en-US" sz="3200" b="1" i="1" dirty="0" smtClean="0"/>
              <a:t>f</a:t>
            </a:r>
            <a:r>
              <a:rPr lang="en-US" altLang="en-US" sz="3200" b="1" dirty="0" smtClean="0"/>
              <a:t>+1</a:t>
            </a:r>
            <a:r>
              <a:rPr lang="en-US" altLang="en-US" sz="3200" dirty="0" smtClean="0"/>
              <a:t> replicas can tolerate </a:t>
            </a:r>
            <a:r>
              <a:rPr lang="en-US" altLang="en-US" sz="3200" b="1" i="1" dirty="0" smtClean="0"/>
              <a:t>f</a:t>
            </a:r>
            <a:r>
              <a:rPr lang="en-US" altLang="en-US" sz="3200" dirty="0" smtClean="0"/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 smtClean="0"/>
              <a:t>Two algorithms:</a:t>
            </a:r>
            <a:r>
              <a:rPr lang="en-US" altLang="en-US" dirty="0" smtClean="0"/>
              <a:t> Paxos, RAFT</a:t>
            </a:r>
            <a:endParaRPr lang="en-US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 far: Fail-stop failures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out a protocol that ensures that</a:t>
            </a:r>
          </a:p>
          <a:p>
            <a:pPr lvl="1"/>
            <a:r>
              <a:rPr lang="en-US" dirty="0" smtClean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 smtClean="0"/>
              <a:t>Enough replicas process each request to ensure that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/>
              <a:t>non-faulty </a:t>
            </a:r>
            <a:r>
              <a:rPr lang="en-US" dirty="0" smtClean="0"/>
              <a:t>replicas process the </a:t>
            </a:r>
            <a:r>
              <a:rPr lang="en-US" b="1" dirty="0" smtClean="0"/>
              <a:t>same</a:t>
            </a:r>
            <a:r>
              <a:rPr lang="en-US" dirty="0" smtClean="0"/>
              <a:t> </a:t>
            </a:r>
            <a:r>
              <a:rPr lang="en-US" b="1" dirty="0" smtClean="0"/>
              <a:t>requests </a:t>
            </a:r>
          </a:p>
          <a:p>
            <a:pPr lvl="2"/>
            <a:r>
              <a:rPr lang="en-US" dirty="0" smtClean="0"/>
              <a:t>In the </a:t>
            </a:r>
            <a:r>
              <a:rPr lang="en-US" b="1" dirty="0" smtClean="0"/>
              <a:t>same order</a:t>
            </a:r>
          </a:p>
          <a:p>
            <a:endParaRPr lang="en-US" dirty="0" smtClean="0"/>
          </a:p>
          <a:p>
            <a:r>
              <a:rPr lang="en-US" dirty="0" smtClean="0"/>
              <a:t>Non-faulty replicas obey </a:t>
            </a:r>
            <a:r>
              <a:rPr lang="en-US" dirty="0"/>
              <a:t>the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replicas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Primary-Backup protocol: Group runs in a </a:t>
            </a:r>
            <a:r>
              <a:rPr lang="en-US" b="1" dirty="0" smtClean="0"/>
              <a:t>view</a:t>
            </a:r>
            <a:endParaRPr lang="en-US" dirty="0" smtClean="0"/>
          </a:p>
          <a:p>
            <a:pPr lvl="1"/>
            <a:r>
              <a:rPr lang="en-US" dirty="0" smtClean="0"/>
              <a:t>View </a:t>
            </a:r>
            <a:r>
              <a:rPr lang="en-US" b="1" dirty="0" smtClean="0"/>
              <a:t>number</a:t>
            </a:r>
            <a:r>
              <a:rPr lang="en-US" dirty="0" smtClean="0"/>
              <a:t> designates the </a:t>
            </a:r>
            <a:r>
              <a:rPr lang="en-US" b="1" dirty="0" smtClean="0"/>
              <a:t>primary</a:t>
            </a:r>
            <a:r>
              <a:rPr lang="en-US" dirty="0" smtClean="0"/>
              <a:t> replica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Primary is the node whose id </a:t>
            </a:r>
            <a:r>
              <a:rPr lang="en-US" dirty="0" smtClean="0"/>
              <a:t>(modulo </a:t>
            </a:r>
            <a:r>
              <a:rPr lang="en-US" dirty="0"/>
              <a:t>view </a:t>
            </a:r>
            <a:r>
              <a:rPr lang="en-US" dirty="0" smtClean="0"/>
              <a:t>#) </a:t>
            </a:r>
            <a:r>
              <a:rPr lang="en-US" dirty="0"/>
              <a:t>= </a:t>
            </a:r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protocol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picks the ordering of requests</a:t>
            </a:r>
          </a:p>
          <a:p>
            <a:pPr lvl="1"/>
            <a:r>
              <a:rPr lang="en-US" dirty="0" smtClean="0"/>
              <a:t>But the </a:t>
            </a:r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might be a liar!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Backups ensure primary behaves correctly</a:t>
            </a:r>
          </a:p>
          <a:p>
            <a:pPr lvl="1"/>
            <a:r>
              <a:rPr lang="en-US" dirty="0" smtClean="0"/>
              <a:t>Check and certify correct ordering</a:t>
            </a:r>
          </a:p>
          <a:p>
            <a:pPr lvl="1"/>
            <a:r>
              <a:rPr lang="en-US" dirty="0" smtClean="0"/>
              <a:t>Trigger </a:t>
            </a:r>
            <a:r>
              <a:rPr lang="en-US" b="1" dirty="0" smtClean="0"/>
              <a:t>view changes </a:t>
            </a:r>
            <a:r>
              <a:rPr lang="en-US" dirty="0" smtClean="0"/>
              <a:t>to replace faulty primary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requests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 smtClean="0"/>
              <a:t>One op’s quorum </a:t>
            </a:r>
            <a:r>
              <a:rPr lang="en-US" sz="3200" b="1" spc="-150" dirty="0" smtClean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 smtClean="0"/>
              <a:t>with next op’s quorum</a:t>
            </a:r>
            <a:endParaRPr lang="en-US" sz="3200" spc="-100" dirty="0" smtClean="0"/>
          </a:p>
          <a:p>
            <a:pPr lvl="1">
              <a:lnSpc>
                <a:spcPct val="75000"/>
              </a:lnSpc>
            </a:pPr>
            <a:r>
              <a:rPr lang="en-US" spc="-100" dirty="0" smtClean="0"/>
              <a:t>There are </a:t>
            </a:r>
            <a:r>
              <a:rPr lang="en-US" b="1" spc="-100" dirty="0" smtClean="0"/>
              <a:t>3</a:t>
            </a:r>
            <a:r>
              <a:rPr lang="en-US" b="1" i="1" spc="-100" dirty="0" smtClean="0"/>
              <a:t>f</a:t>
            </a:r>
            <a:r>
              <a:rPr lang="en-US" b="1" spc="-100" dirty="0" smtClean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 smtClean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 smtClean="0">
                <a:sym typeface="Wingdings"/>
              </a:rPr>
              <a:t>f</a:t>
            </a:r>
            <a:r>
              <a:rPr lang="en-US" sz="3200" spc="-100" dirty="0" smtClean="0">
                <a:sym typeface="Wingdings"/>
              </a:rPr>
              <a:t>+1 replicas must contain </a:t>
            </a:r>
            <a:r>
              <a:rPr lang="en-US" sz="3200" spc="-100" dirty="0" smtClean="0"/>
              <a:t>≥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quorums		    		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dirty="0" smtClean="0"/>
              <a:t> = 1)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uorum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 smtClean="0"/>
              <a:t>a</a:t>
            </a:r>
            <a:r>
              <a:rPr lang="en-US" sz="3200" spc="-150" dirty="0" smtClean="0"/>
              <a:t> collection of 2</a:t>
            </a:r>
            <a:r>
              <a:rPr lang="en-US" sz="3200" i="1" spc="-150" dirty="0" smtClean="0"/>
              <a:t>f</a:t>
            </a:r>
            <a:r>
              <a:rPr lang="en-US" sz="3200" spc="-150" dirty="0" smtClean="0"/>
              <a:t> + 1 signed, </a:t>
            </a:r>
            <a:r>
              <a:rPr lang="en-US" sz="3200" b="1" spc="-150" dirty="0" smtClean="0"/>
              <a:t>identical</a:t>
            </a:r>
            <a:r>
              <a:rPr lang="en-US" sz="3200" spc="-150" dirty="0" smtClean="0"/>
              <a:t> messages from a Byzantine quorum</a:t>
            </a:r>
            <a:endParaRPr lang="en-US" sz="3200" b="1" spc="-15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All messages agree on the </a:t>
            </a:r>
            <a:r>
              <a:rPr lang="en-US" sz="3200" b="1" dirty="0" smtClean="0"/>
              <a:t>same statement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certificates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uorum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client and replica has a </a:t>
            </a:r>
            <a:r>
              <a:rPr lang="en-US" b="1" dirty="0" smtClean="0"/>
              <a:t>private-public keypair</a:t>
            </a:r>
          </a:p>
          <a:p>
            <a:endParaRPr lang="en-US" dirty="0" smtClean="0"/>
          </a:p>
          <a:p>
            <a:r>
              <a:rPr lang="en-US" b="1" dirty="0" smtClean="0"/>
              <a:t>Secret keys: </a:t>
            </a:r>
            <a:r>
              <a:rPr lang="en-US" dirty="0" smtClean="0"/>
              <a:t>symmetric cryptography</a:t>
            </a:r>
          </a:p>
          <a:p>
            <a:pPr lvl="1"/>
            <a:r>
              <a:rPr lang="en-US" dirty="0" smtClean="0"/>
              <a:t>Key is known only to the two communicating parties</a:t>
            </a:r>
          </a:p>
          <a:p>
            <a:pPr lvl="1"/>
            <a:r>
              <a:rPr lang="en-US" dirty="0" smtClean="0"/>
              <a:t>Bootstrapped using the public keys</a:t>
            </a:r>
          </a:p>
          <a:p>
            <a:endParaRPr lang="en-US" dirty="0"/>
          </a:p>
          <a:p>
            <a:r>
              <a:rPr lang="en-US" b="1" dirty="0" smtClean="0"/>
              <a:t>Each client, replica </a:t>
            </a:r>
            <a:r>
              <a:rPr lang="en-US" dirty="0" smtClean="0"/>
              <a:t>has the following secret keys:</a:t>
            </a:r>
          </a:p>
          <a:p>
            <a:pPr lvl="1"/>
            <a:r>
              <a:rPr lang="en-US" dirty="0" smtClean="0"/>
              <a:t>One key per replica for sending messages</a:t>
            </a:r>
          </a:p>
          <a:p>
            <a:pPr lvl="1"/>
            <a:r>
              <a:rPr lang="en-US" dirty="0" smtClean="0"/>
              <a:t>One key per replica for receiving messages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Primary chooses the request’s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 smtClean="0"/>
              <a:t>(</a:t>
            </a:r>
            <a:r>
              <a:rPr lang="en-US" i="1" spc="-150" dirty="0" smtClean="0"/>
              <a:t>n</a:t>
            </a:r>
            <a:r>
              <a:rPr lang="en-US" spc="-150" dirty="0" smtClean="0"/>
              <a:t>)</a:t>
            </a:r>
          </a:p>
          <a:p>
            <a:pPr lvl="1"/>
            <a:r>
              <a:rPr lang="en-US" dirty="0" smtClean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requests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37635" y="1548668"/>
            <a:ext cx="3756156" cy="2720501"/>
            <a:chOff x="2337635" y="1548668"/>
            <a:chExt cx="3756156" cy="27205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337635" y="1548668"/>
              <a:ext cx="3756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Let </a:t>
              </a:r>
              <a:r>
                <a:rPr lang="en-US" sz="24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</a:t>
              </a:r>
              <a:r>
                <a:rPr lang="en-US" sz="2400" baseline="-250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  <a:endPara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43036" y="2599895"/>
            <a:ext cx="4297378" cy="12926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0" dirty="0">
                <a:solidFill>
                  <a:schemeClr val="bg1"/>
                </a:solidFill>
                <a:latin typeface="+mn-lt"/>
              </a:rPr>
              <a:t>Primary could be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lying,</a:t>
            </a:r>
            <a:r>
              <a:rPr lang="en-US" sz="2600" b="0" dirty="0">
                <a:solidFill>
                  <a:schemeClr val="bg1"/>
                </a:solidFill>
                <a:latin typeface="+mn-lt"/>
              </a:rPr>
              <a:t> sending a different message to each backup!</a:t>
            </a:r>
          </a:p>
        </p:txBody>
      </p:sp>
    </p:spTree>
    <p:extLst>
      <p:ext uri="{BB962C8B-B14F-4D97-AF65-F5344CB8AC3E}">
        <p14:creationId xmlns:p14="http://schemas.microsoft.com/office/powerpoint/2010/main" val="604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Backups </a:t>
            </a:r>
            <a:r>
              <a:rPr lang="en-US" sz="2800" b="1" dirty="0" smtClean="0"/>
              <a:t>locally</a:t>
            </a:r>
            <a:r>
              <a:rPr lang="en-US" sz="2800" dirty="0" smtClean="0"/>
              <a:t> verify they’ve seen </a:t>
            </a:r>
            <a:r>
              <a:rPr lang="en-US" sz="2800" b="1" dirty="0" smtClean="0"/>
              <a:t>≤ one </a:t>
            </a:r>
            <a:r>
              <a:rPr lang="en-US" sz="2800" dirty="0" smtClean="0"/>
              <a:t>client request for sequence number </a:t>
            </a:r>
            <a:r>
              <a:rPr lang="en-US" sz="2800" i="1" dirty="0" smtClean="0"/>
              <a:t>n</a:t>
            </a:r>
          </a:p>
          <a:p>
            <a:pPr lvl="1"/>
            <a:r>
              <a:rPr lang="en-US" sz="2400" dirty="0" smtClean="0"/>
              <a:t>If local check passes, replica broadcasts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message</a:t>
            </a:r>
          </a:p>
          <a:p>
            <a:pPr lvl="2"/>
            <a:r>
              <a:rPr lang="en-US" sz="2000" dirty="0" smtClean="0"/>
              <a:t>Each replica makes this decision </a:t>
            </a:r>
            <a:r>
              <a:rPr lang="en-US" sz="2000" b="1" dirty="0" smtClean="0"/>
              <a:t>independently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primary’s message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Backups wait to collect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quorum certificate</a:t>
            </a:r>
          </a:p>
          <a:p>
            <a:r>
              <a:rPr lang="en-US" dirty="0" smtClean="0"/>
              <a:t>Message is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at a replica when it has:</a:t>
            </a:r>
          </a:p>
          <a:p>
            <a:pPr lvl="1"/>
            <a:r>
              <a:rPr lang="en-US" sz="2600" b="1" dirty="0" smtClean="0"/>
              <a:t>A message </a:t>
            </a:r>
            <a:r>
              <a:rPr lang="en-US" sz="2600" dirty="0" smtClean="0"/>
              <a:t>from the primary </a:t>
            </a:r>
            <a:r>
              <a:rPr lang="en-US" sz="2600" b="1" dirty="0" smtClean="0"/>
              <a:t>proposing</a:t>
            </a:r>
            <a:r>
              <a:rPr lang="en-US" sz="2600" dirty="0" smtClean="0"/>
              <a:t> the seqno</a:t>
            </a:r>
          </a:p>
          <a:p>
            <a:pPr lvl="1"/>
            <a:r>
              <a:rPr lang="en-US" sz="2600" b="1" dirty="0" smtClean="0"/>
              <a:t>2</a:t>
            </a:r>
            <a:r>
              <a:rPr lang="en-US" sz="2600" b="1" i="1" dirty="0" smtClean="0"/>
              <a:t>f</a:t>
            </a:r>
            <a:r>
              <a:rPr lang="en-US" sz="2600" dirty="0" smtClean="0"/>
              <a:t> messages from itself and others </a:t>
            </a:r>
            <a:r>
              <a:rPr lang="en-US" sz="2600" b="1" dirty="0" smtClean="0"/>
              <a:t>accepting</a:t>
            </a:r>
            <a:r>
              <a:rPr lang="en-US" sz="2600" dirty="0" smtClean="0"/>
              <a:t> the seqno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 </a:t>
            </a:r>
            <a:r>
              <a:rPr lang="en-US" i="1" dirty="0" smtClean="0"/>
              <a:t>prepared certificate</a:t>
            </a:r>
            <a:r>
              <a:rPr lang="en-US" dirty="0"/>
              <a:t>	</a:t>
            </a:r>
            <a:r>
              <a:rPr lang="en-US" sz="2400" dirty="0" smtClean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Each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 smtClean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 smtClean="0">
                <a:solidFill>
                  <a:schemeClr val="tx1"/>
                </a:solidFill>
              </a:rPr>
              <a:t>locally,</a:t>
            </a:r>
            <a:r>
              <a:rPr lang="en-US" sz="2800" b="0" dirty="0" smtClean="0">
                <a:solidFill>
                  <a:schemeClr val="tx1"/>
                </a:solidFill>
              </a:rPr>
              <a:t> but does not </a:t>
            </a:r>
            <a:r>
              <a:rPr lang="en-US" sz="2800" u="sng" dirty="0" smtClean="0">
                <a:solidFill>
                  <a:schemeClr val="tx1"/>
                </a:solidFill>
              </a:rPr>
              <a:t>know</a:t>
            </a:r>
            <a:r>
              <a:rPr lang="en-US" sz="2800" b="0" dirty="0" smtClean="0">
                <a:solidFill>
                  <a:schemeClr val="tx1"/>
                </a:solidFill>
              </a:rPr>
              <a:t> whether the </a:t>
            </a:r>
            <a:r>
              <a:rPr lang="en-US" sz="2800" dirty="0" smtClean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nodes </a:t>
            </a:r>
            <a:r>
              <a:rPr lang="en-US" sz="2800" b="0" dirty="0" smtClean="0">
                <a:solidFill>
                  <a:schemeClr val="tx1"/>
                </a:solidFill>
              </a:rPr>
              <a:t>do too!  So, we </a:t>
            </a:r>
            <a:r>
              <a:rPr lang="en-US" sz="2800" dirty="0" smtClean="0">
                <a:solidFill>
                  <a:srgbClr val="FF0000"/>
                </a:solidFill>
              </a:rPr>
              <a:t>can’t commit </a:t>
            </a:r>
            <a:r>
              <a:rPr lang="en-US" sz="2800" b="0" dirty="0" smtClean="0">
                <a:solidFill>
                  <a:schemeClr val="tx1"/>
                </a:solidFill>
              </a:rPr>
              <a:t>yet!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 smtClean="0"/>
              <a:t>Prepared replicas announce: </a:t>
            </a:r>
            <a:r>
              <a:rPr lang="en-US" sz="2800" b="1" spc="-150" dirty="0" smtClean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 smtClean="0"/>
              <a:t>a quorum accepts</a:t>
            </a:r>
            <a:endParaRPr lang="en-US" sz="2800" spc="-150" dirty="0"/>
          </a:p>
          <a:p>
            <a:r>
              <a:rPr lang="en-US" sz="2800" dirty="0" smtClean="0"/>
              <a:t>Replicas wait for a </a:t>
            </a:r>
            <a:r>
              <a:rPr lang="en-US" sz="2800" b="1" i="1" dirty="0" smtClean="0">
                <a:solidFill>
                  <a:srgbClr val="0000FF"/>
                </a:solidFill>
              </a:rPr>
              <a:t>committed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quorum certificate </a:t>
            </a:r>
            <a:r>
              <a:rPr lang="en-US" sz="2800" b="1" dirty="0" smtClean="0">
                <a:solidFill>
                  <a:srgbClr val="0000FF"/>
                </a:solidFill>
              </a:rPr>
              <a:t>C</a:t>
            </a:r>
            <a:r>
              <a:rPr lang="en-US" sz="2800" dirty="0" smtClean="0"/>
              <a:t>: 2</a:t>
            </a:r>
            <a:r>
              <a:rPr lang="en-US" sz="2800" i="1" dirty="0" smtClean="0"/>
              <a:t>f</a:t>
            </a:r>
            <a:r>
              <a:rPr lang="en-US" sz="2800" dirty="0" smtClean="0"/>
              <a:t>+1 different statements that a replica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 </a:t>
            </a:r>
            <a:r>
              <a:rPr lang="en-US" i="1" dirty="0" smtClean="0"/>
              <a:t>committed</a:t>
            </a:r>
            <a:r>
              <a:rPr lang="en-US" dirty="0" smtClean="0"/>
              <a:t> certificate </a:t>
            </a:r>
            <a:r>
              <a:rPr lang="en-US" sz="2400" dirty="0" smtClean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equest: m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Once the request is </a:t>
            </a:r>
            <a:r>
              <a:rPr lang="en-US" sz="3200" dirty="0" smtClean="0">
                <a:solidFill>
                  <a:schemeClr val="tx2"/>
                </a:solidFill>
              </a:rPr>
              <a:t>committed</a:t>
            </a:r>
            <a:r>
              <a:rPr lang="en-US" sz="3200" b="0" dirty="0" smtClean="0">
                <a:solidFill>
                  <a:schemeClr val="tx1"/>
                </a:solidFill>
              </a:rPr>
              <a:t>, replicas </a:t>
            </a:r>
            <a:r>
              <a:rPr lang="en-US" sz="3200" dirty="0" smtClean="0">
                <a:solidFill>
                  <a:schemeClr val="tx1"/>
                </a:solidFill>
              </a:rPr>
              <a:t>execute</a:t>
            </a:r>
            <a:r>
              <a:rPr lang="en-US" sz="3200" b="0" dirty="0" smtClean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directly back to the client.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 smtClean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 smtClean="0"/>
              <a:t>Node/component </a:t>
            </a:r>
            <a:r>
              <a:rPr lang="en-US" altLang="en-US" sz="3200" b="1" spc="-150" dirty="0" smtClean="0"/>
              <a:t>fails</a:t>
            </a:r>
            <a:r>
              <a:rPr lang="en-US" altLang="en-US" sz="3200" spc="-150" dirty="0" smtClean="0"/>
              <a:t> </a:t>
            </a:r>
            <a:r>
              <a:rPr lang="en-US" altLang="en-US" sz="3200" b="1" spc="-150" dirty="0" smtClean="0"/>
              <a:t>arbitrarily</a:t>
            </a:r>
          </a:p>
          <a:p>
            <a:pPr lvl="1"/>
            <a:r>
              <a:rPr lang="en-US" altLang="en-US" sz="3200" dirty="0" smtClean="0"/>
              <a:t>Might perform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 smtClean="0"/>
              <a:t>Might give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 smtClean="0"/>
              <a:t>to different parts of the system</a:t>
            </a:r>
          </a:p>
          <a:p>
            <a:pPr lvl="1"/>
            <a:r>
              <a:rPr lang="en-US" altLang="en-US" sz="3200" dirty="0" smtClean="0"/>
              <a:t>Might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collude</a:t>
            </a:r>
            <a:r>
              <a:rPr lang="en-US" altLang="en-US" sz="3200" dirty="0" smtClean="0"/>
              <a:t> with other failed nodes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lvl="1"/>
            <a:endParaRPr lang="en-US" altLang="en-US" sz="3200" b="1" dirty="0" smtClean="0"/>
          </a:p>
          <a:p>
            <a:r>
              <a:rPr lang="en-US" altLang="en-US" sz="3200" dirty="0" smtClean="0"/>
              <a:t>Why might nodes or components fail arbitrarily?</a:t>
            </a:r>
          </a:p>
          <a:p>
            <a:pPr lvl="1"/>
            <a:r>
              <a:rPr lang="en-US" altLang="en-US" sz="3200" b="1" dirty="0" smtClean="0">
                <a:solidFill>
                  <a:srgbClr val="FF0000"/>
                </a:solidFill>
              </a:rPr>
              <a:t>Software bug </a:t>
            </a:r>
            <a:r>
              <a:rPr lang="en-US" altLang="en-US" sz="3200" dirty="0" smtClean="0"/>
              <a:t>present in code</a:t>
            </a:r>
          </a:p>
          <a:p>
            <a:pPr lvl="1"/>
            <a:r>
              <a:rPr lang="en-US" altLang="en-US" sz="3200" b="1" dirty="0" smtClean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 smtClean="0"/>
              <a:t>occurs</a:t>
            </a:r>
          </a:p>
          <a:p>
            <a:pPr lvl="1"/>
            <a:r>
              <a:rPr lang="en-US" altLang="en-US" sz="3200" b="1" dirty="0" smtClean="0">
                <a:solidFill>
                  <a:srgbClr val="FF0000"/>
                </a:solidFill>
              </a:rPr>
              <a:t>Hack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Byzantine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faults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 smtClean="0"/>
              <a:t>Recall: </a:t>
            </a:r>
            <a:r>
              <a:rPr lang="en-US" sz="2800" spc="-150" dirty="0" smtClean="0"/>
              <a:t>To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 smtClean="0"/>
              <a:t>, need primary message and 2</a:t>
            </a:r>
            <a:r>
              <a:rPr lang="en-US" sz="2800" i="1" spc="-150" dirty="0" smtClean="0"/>
              <a:t>f</a:t>
            </a:r>
            <a:r>
              <a:rPr lang="en-US" sz="2800" spc="-150" dirty="0" smtClean="0"/>
              <a:t> accepts</a:t>
            </a:r>
          </a:p>
          <a:p>
            <a:pPr lvl="1"/>
            <a:r>
              <a:rPr lang="en-US" sz="2600" spc="-150" dirty="0" smtClean="0"/>
              <a:t>Backup 1: Has primary message for m, accepts for m′</a:t>
            </a:r>
          </a:p>
          <a:p>
            <a:pPr lvl="1"/>
            <a:r>
              <a:rPr lang="en-US" sz="2600" spc="-150" dirty="0" smtClean="0"/>
              <a:t>Backups 2, 3: Have primary message + one matching accept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Byzantine primary</a:t>
            </a:r>
            <a:r>
              <a:rPr lang="en-US" dirty="0" smtClean="0"/>
              <a:t>								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n-US" sz="2400" dirty="0"/>
              <a:t>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equest: m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95432" y="238946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</a:t>
            </a:r>
            <a:r>
              <a:rPr lang="en-US" sz="2400" dirty="0" smtClean="0">
                <a:solidFill>
                  <a:srgbClr val="C00000"/>
                </a:solidFill>
                <a:ea typeface="Arial" charset="0"/>
                <a:cs typeface="Arial" charset="0"/>
              </a:rPr>
              <a:t>′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</a:t>
            </a:r>
            <a:r>
              <a:rPr lang="en-US" sz="2400" dirty="0" smtClean="0">
                <a:solidFill>
                  <a:srgbClr val="C00000"/>
                </a:solidFill>
                <a:ea typeface="Arial" charset="0"/>
                <a:cs typeface="Arial" charset="0"/>
              </a:rPr>
              <a:t>′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41598" y="423773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ccept m′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4941060"/>
            <a:ext cx="8768608" cy="1307992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No one has accumulated enough messages to prepare </a:t>
            </a:r>
            <a:r>
              <a:rPr lang="en-US" sz="3200" b="0" dirty="0" smtClean="0">
                <a:solidFill>
                  <a:schemeClr val="tx1"/>
                </a:solidFill>
                <a:sym typeface="Wingdings"/>
              </a:rPr>
              <a:t> time for a view change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backups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prepare </a:t>
            </a:r>
            <a:r>
              <a:rPr lang="en-US" dirty="0" smtClean="0"/>
              <a:t>if primary lies</a:t>
            </a:r>
          </a:p>
          <a:p>
            <a:endParaRPr lang="en-US" dirty="0"/>
          </a:p>
          <a:p>
            <a:r>
              <a:rPr lang="en-US" b="1" dirty="0" smtClean="0"/>
              <a:t>Suppose they did: </a:t>
            </a:r>
            <a:r>
              <a:rPr lang="en-US" dirty="0" smtClean="0"/>
              <a:t>two distinct requests </a:t>
            </a:r>
            <a:r>
              <a:rPr lang="en-US" b="1" dirty="0" smtClean="0"/>
              <a:t>m</a:t>
            </a:r>
            <a:r>
              <a:rPr lang="en-US" dirty="0" smtClean="0"/>
              <a:t> and </a:t>
            </a:r>
            <a:r>
              <a:rPr lang="en-US" b="1" dirty="0" smtClean="0"/>
              <a:t>m′</a:t>
            </a:r>
            <a:r>
              <a:rPr lang="en-US" dirty="0" smtClean="0"/>
              <a:t> for the same sequence number 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prepared quorum certificates (each of size 2</a:t>
            </a:r>
            <a:r>
              <a:rPr lang="en-US" i="1" dirty="0" smtClean="0"/>
              <a:t>f</a:t>
            </a:r>
            <a:r>
              <a:rPr lang="en-US" dirty="0" smtClean="0"/>
              <a:t>+1) would </a:t>
            </a:r>
            <a:r>
              <a:rPr lang="en-US" b="1" dirty="0" smtClean="0"/>
              <a:t>intersect</a:t>
            </a:r>
            <a:r>
              <a:rPr lang="en-US" dirty="0" smtClean="0"/>
              <a:t> at an </a:t>
            </a:r>
            <a:r>
              <a:rPr lang="en-US" b="1" dirty="0" smtClean="0"/>
              <a:t>honest</a:t>
            </a:r>
            <a:r>
              <a:rPr lang="en-US" dirty="0" smtClean="0"/>
              <a:t> replica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that honest replica would have sent an accept message for both </a:t>
            </a:r>
            <a:r>
              <a:rPr lang="en-US" dirty="0"/>
              <a:t>m and m</a:t>
            </a:r>
            <a:r>
              <a:rPr lang="en-US" dirty="0" smtClean="0"/>
              <a:t>′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So m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Byzantine primary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763000" cy="244849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If a replica suspects the primary is faulty, it requests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 smtClean="0"/>
              <a:t>Sends a </a:t>
            </a:r>
            <a:r>
              <a:rPr lang="en-US" alt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viewchange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request to all replicas</a:t>
            </a:r>
          </a:p>
          <a:p>
            <a:pPr lvl="2"/>
            <a:r>
              <a:rPr lang="en-US" altLang="en-US" dirty="0" smtClean="0"/>
              <a:t>Everyone </a:t>
            </a:r>
            <a:r>
              <a:rPr lang="en-US" altLang="en-US" dirty="0" err="1" smtClean="0"/>
              <a:t>acks</a:t>
            </a:r>
            <a:r>
              <a:rPr lang="en-US" altLang="en-US" dirty="0" smtClean="0"/>
              <a:t> the view change request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New primary collects a quorum (2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+1) of responses</a:t>
            </a:r>
          </a:p>
          <a:p>
            <a:pPr lvl="1"/>
            <a:r>
              <a:rPr lang="en-US" altLang="en-US" dirty="0" smtClean="0"/>
              <a:t>Sends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 smtClean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View change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Need committed operations to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into next view</a:t>
            </a:r>
          </a:p>
          <a:p>
            <a:pPr lvl="1"/>
            <a:r>
              <a:rPr lang="en-US" dirty="0" smtClean="0"/>
              <a:t>Client may have gotten answer</a:t>
            </a:r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 smtClean="0"/>
              <a:t>If replicas are too fast to do view change, but really primary is okay – then performance problem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malicious replica tries to subvert the system by proposing a </a:t>
            </a:r>
            <a:r>
              <a:rPr lang="en-US" b="1" dirty="0" smtClean="0">
                <a:solidFill>
                  <a:srgbClr val="FF0000"/>
                </a:solidFill>
              </a:rPr>
              <a:t>bogus view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view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Storing all messages and certificates into a </a:t>
            </a:r>
            <a:r>
              <a:rPr lang="en-US" b="1" dirty="0" smtClean="0"/>
              <a:t>log</a:t>
            </a:r>
            <a:endParaRPr lang="en-US" dirty="0" smtClean="0"/>
          </a:p>
          <a:p>
            <a:pPr lvl="1"/>
            <a:r>
              <a:rPr lang="en-US" dirty="0" smtClean="0"/>
              <a:t>Can’t let log </a:t>
            </a:r>
            <a:r>
              <a:rPr lang="en-US" b="1" dirty="0" smtClean="0">
                <a:solidFill>
                  <a:srgbClr val="FF0000"/>
                </a:solidFill>
              </a:rPr>
              <a:t>grow without bound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Protocol to </a:t>
            </a:r>
            <a:r>
              <a:rPr lang="en-US" b="1" dirty="0" smtClean="0"/>
              <a:t>shrink the log </a:t>
            </a:r>
            <a:r>
              <a:rPr lang="en-US" dirty="0" smtClean="0"/>
              <a:t>when it gets too big</a:t>
            </a:r>
          </a:p>
          <a:p>
            <a:pPr lvl="1"/>
            <a:r>
              <a:rPr lang="en-US" dirty="0" smtClean="0"/>
              <a:t>Discard messages, certificates on commit?</a:t>
            </a:r>
          </a:p>
          <a:p>
            <a:pPr lvl="2"/>
            <a:r>
              <a:rPr lang="en-US" dirty="0" smtClean="0"/>
              <a:t>No!  Need them for view change</a:t>
            </a:r>
          </a:p>
          <a:p>
            <a:pPr lvl="1"/>
            <a:r>
              <a:rPr lang="en-US" dirty="0" smtClean="0"/>
              <a:t>Replicas have to agree to shrink the 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What we’ve done so far: good service provided there are no more than </a:t>
            </a:r>
            <a:r>
              <a:rPr lang="en-US" i="1" spc="-150" dirty="0" smtClean="0"/>
              <a:t>f</a:t>
            </a:r>
            <a:r>
              <a:rPr lang="en-US" spc="-150" dirty="0" smtClean="0"/>
              <a:t> failures </a:t>
            </a:r>
            <a:r>
              <a:rPr lang="en-US" b="1" spc="-150" dirty="0" smtClean="0"/>
              <a:t>over system lifetime</a:t>
            </a:r>
          </a:p>
          <a:p>
            <a:pPr lvl="1"/>
            <a:r>
              <a:rPr lang="en-US" dirty="0" smtClean="0"/>
              <a:t>But cannot </a:t>
            </a:r>
            <a:r>
              <a:rPr lang="en-US" b="1" dirty="0" smtClean="0">
                <a:solidFill>
                  <a:srgbClr val="FF0000"/>
                </a:solidFill>
              </a:rPr>
              <a:t>recognize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faulty replicas!</a:t>
            </a:r>
          </a:p>
          <a:p>
            <a:endParaRPr lang="en-US" dirty="0"/>
          </a:p>
          <a:p>
            <a:r>
              <a:rPr lang="en-US" dirty="0" smtClean="0"/>
              <a:t>Therefore </a:t>
            </a:r>
            <a:r>
              <a:rPr lang="en-US" b="1" dirty="0" smtClean="0"/>
              <a:t>proactive</a:t>
            </a:r>
            <a:r>
              <a:rPr lang="en-US" dirty="0" smtClean="0"/>
              <a:t> </a:t>
            </a:r>
            <a:r>
              <a:rPr lang="en-US" b="1" dirty="0" smtClean="0"/>
              <a:t>recovery: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replica to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 smtClean="0"/>
              <a:t>whether faulty or not</a:t>
            </a:r>
          </a:p>
          <a:p>
            <a:endParaRPr lang="en-US" dirty="0" smtClean="0"/>
          </a:p>
          <a:p>
            <a:r>
              <a:rPr lang="en-US" dirty="0" smtClean="0"/>
              <a:t>Correct service provided no more than </a:t>
            </a:r>
            <a:r>
              <a:rPr lang="en-US" i="1" dirty="0" smtClean="0"/>
              <a:t>f</a:t>
            </a:r>
            <a:r>
              <a:rPr lang="en-US" dirty="0" smtClean="0"/>
              <a:t> failures in a small time window – </a:t>
            </a:r>
            <a:r>
              <a:rPr lang="en-US" i="1" dirty="0" smtClean="0"/>
              <a:t>e.g.,</a:t>
            </a:r>
            <a:r>
              <a:rPr lang="en-US" dirty="0" smtClean="0"/>
              <a:t> 10 minutes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Watchdog timer</a:t>
            </a:r>
          </a:p>
          <a:p>
            <a:r>
              <a:rPr lang="en-US" dirty="0" smtClean="0"/>
              <a:t>Secure co-processor</a:t>
            </a:r>
          </a:p>
          <a:p>
            <a:pPr lvl="1"/>
            <a:r>
              <a:rPr lang="en-US" dirty="0" smtClean="0"/>
              <a:t>Stores node’s </a:t>
            </a:r>
            <a:r>
              <a:rPr lang="en-US" b="1" dirty="0" smtClean="0"/>
              <a:t>private</a:t>
            </a:r>
            <a:r>
              <a:rPr lang="en-US" dirty="0" smtClean="0"/>
              <a:t> key (of private-public keypair)</a:t>
            </a:r>
          </a:p>
          <a:p>
            <a:r>
              <a:rPr lang="en-US" dirty="0" smtClean="0"/>
              <a:t>Read-only memory</a:t>
            </a:r>
          </a:p>
          <a:p>
            <a:endParaRPr lang="en-US" dirty="0"/>
          </a:p>
          <a:p>
            <a:r>
              <a:rPr lang="en-US" dirty="0" smtClean="0"/>
              <a:t>Restart node periodically:</a:t>
            </a:r>
          </a:p>
          <a:p>
            <a:pPr lvl="1"/>
            <a:r>
              <a:rPr lang="en-US" dirty="0" smtClean="0"/>
              <a:t>Saves its state (timed operation)</a:t>
            </a:r>
          </a:p>
          <a:p>
            <a:pPr lvl="1"/>
            <a:r>
              <a:rPr lang="en-US" dirty="0" smtClean="0"/>
              <a:t>Reboot, reload code from read-only memory</a:t>
            </a:r>
          </a:p>
          <a:p>
            <a:pPr lvl="1"/>
            <a:r>
              <a:rPr lang="en-US" dirty="0" smtClean="0"/>
              <a:t>Discard all secret keys (prevent impersonation)</a:t>
            </a:r>
          </a:p>
          <a:p>
            <a:pPr lvl="1"/>
            <a:r>
              <a:rPr lang="en-US" dirty="0" smtClean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protocol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Performance and Discussion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</a:t>
            </a:r>
            <a:r>
              <a:rPr lang="en-US" dirty="0" smtClean="0"/>
              <a:t>filesystem runs atop BFT</a:t>
            </a:r>
          </a:p>
          <a:p>
            <a:pPr lvl="1"/>
            <a:r>
              <a:rPr lang="en-US" dirty="0" smtClean="0"/>
              <a:t>Four replicas tolerating one Byzantine failure</a:t>
            </a:r>
            <a:endParaRPr lang="en-US" dirty="0"/>
          </a:p>
          <a:p>
            <a:pPr lvl="1"/>
            <a:r>
              <a:rPr lang="en-US" dirty="0" smtClean="0"/>
              <a:t>Modified Andrew filesystem benchmark</a:t>
            </a:r>
          </a:p>
          <a:p>
            <a:endParaRPr lang="en-US" dirty="0"/>
          </a:p>
          <a:p>
            <a:r>
              <a:rPr lang="en-US" dirty="0" smtClean="0"/>
              <a:t>What’s performance relative to NFS?</a:t>
            </a:r>
          </a:p>
          <a:p>
            <a:pPr lvl="1"/>
            <a:r>
              <a:rPr lang="en-US" dirty="0" smtClean="0"/>
              <a:t>Compare BFS versus Linux NFSv2 (unsafe!)</a:t>
            </a:r>
          </a:p>
          <a:p>
            <a:pPr lvl="2"/>
            <a:r>
              <a:rPr lang="en-US" sz="2800" dirty="0" smtClean="0"/>
              <a:t>BFS </a:t>
            </a:r>
            <a:r>
              <a:rPr lang="en-US" sz="2800" b="1" dirty="0" smtClean="0"/>
              <a:t>15% slower: </a:t>
            </a:r>
            <a:r>
              <a:rPr lang="en-US" sz="2800" dirty="0" smtClean="0"/>
              <a:t>claim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 smtClean="0"/>
              <a:t>Protection is achieved only when at most </a:t>
            </a:r>
            <a:r>
              <a:rPr lang="en-US" altLang="en-US" i="1" spc="-150" dirty="0" smtClean="0"/>
              <a:t>f</a:t>
            </a:r>
            <a:r>
              <a:rPr lang="en-US" altLang="en-US" spc="-150" dirty="0" smtClean="0"/>
              <a:t> nodes fail</a:t>
            </a:r>
          </a:p>
          <a:p>
            <a:pPr lvl="1"/>
            <a:r>
              <a:rPr lang="en-US" altLang="en-US" dirty="0" smtClean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</a:t>
            </a:r>
            <a:r>
              <a:rPr lang="en-US" sz="2800" dirty="0" smtClean="0"/>
              <a:t>service</a:t>
            </a:r>
            <a:endParaRPr lang="en-US" altLang="en-US" sz="2800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Needs </a:t>
            </a:r>
            <a:r>
              <a:rPr lang="en-US" altLang="en-US" b="1" dirty="0" smtClean="0">
                <a:solidFill>
                  <a:srgbClr val="FF0000"/>
                </a:solidFill>
              </a:rPr>
              <a:t>more messages, rounds </a:t>
            </a:r>
            <a:r>
              <a:rPr lang="en-US" altLang="en-US" dirty="0" smtClean="0"/>
              <a:t>than conventional state machine replication</a:t>
            </a:r>
          </a:p>
          <a:p>
            <a:endParaRPr lang="en-US" altLang="en-US" dirty="0" smtClean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Does not prevent </a:t>
            </a:r>
            <a:r>
              <a:rPr lang="en-US" altLang="en-US" dirty="0" smtClean="0"/>
              <a:t>many classes of attacks:</a:t>
            </a:r>
          </a:p>
          <a:p>
            <a:pPr lvl="1"/>
            <a:r>
              <a:rPr lang="en-US" altLang="en-US" dirty="0" smtClean="0"/>
              <a:t>Turn a machine into a botnet node</a:t>
            </a:r>
          </a:p>
          <a:p>
            <a:pPr lvl="1"/>
            <a:r>
              <a:rPr lang="en-US" altLang="en-US" dirty="0" smtClean="0"/>
              <a:t>Steal SSNs from servers</a:t>
            </a:r>
            <a:endParaRPr lang="en-US" alt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Practical limitations of BFT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we provide state machine replication for a service </a:t>
            </a:r>
            <a:r>
              <a:rPr lang="en-US" sz="3200" b="1" dirty="0" smtClean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Such a service is called 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 smtClean="0"/>
              <a:t>) service</a:t>
            </a:r>
          </a:p>
          <a:p>
            <a:endParaRPr lang="en-US" sz="3200" i="1" dirty="0" smtClean="0"/>
          </a:p>
          <a:p>
            <a:endParaRPr lang="en-US" sz="3200" i="1" dirty="0" smtClean="0"/>
          </a:p>
          <a:p>
            <a:r>
              <a:rPr lang="en-US" sz="3200" i="1" dirty="0" smtClean="0"/>
              <a:t>Why might we care about this level of reliability?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Byzantine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Inspired </a:t>
            </a:r>
            <a:r>
              <a:rPr lang="en-US" b="1" spc="-150" dirty="0" smtClean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 smtClean="0"/>
              <a:t>to address its limitations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 smtClean="0"/>
              <a:t>have found numerous applications:</a:t>
            </a:r>
          </a:p>
          <a:p>
            <a:pPr lvl="1"/>
            <a:r>
              <a:rPr lang="en-US" dirty="0" smtClean="0"/>
              <a:t>Boeing 777 and 787 flight control computer systems</a:t>
            </a:r>
          </a:p>
          <a:p>
            <a:pPr lvl="1"/>
            <a:r>
              <a:rPr lang="en-US" dirty="0" smtClean="0"/>
              <a:t>Digital currency systems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Friday precept: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Big Data and Spark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Guest lecturer: Patrick Wendell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(co-founder, 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Databricks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inc.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Room: Robertson 016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/>
              <a:t>Monday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Peer-to-Peer Systems and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Distributed Hash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 smtClean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Mini-case-study: Boeing 777 fly-by-wire primary flight control system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Simplified</a:t>
            </a:r>
            <a:r>
              <a:rPr lang="en-US" dirty="0" smtClean="0"/>
              <a:t> design:</a:t>
            </a:r>
          </a:p>
          <a:p>
            <a:r>
              <a:rPr lang="en-US" b="0" dirty="0" smtClean="0"/>
              <a:t>Pilot inputs </a:t>
            </a:r>
            <a:r>
              <a:rPr lang="en-US" b="0" dirty="0" smtClean="0">
                <a:sym typeface="Wingdings"/>
              </a:rPr>
              <a:t> three processors</a:t>
            </a:r>
            <a:endParaRPr lang="en-US" b="0" dirty="0" smtClean="0"/>
          </a:p>
          <a:p>
            <a:r>
              <a:rPr lang="en-US" b="0" spc="-150" dirty="0" smtClean="0"/>
              <a:t>Processors </a:t>
            </a:r>
            <a:r>
              <a:rPr lang="en-US" spc="-150" dirty="0" smtClean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 smtClean="0">
                <a:sym typeface="Wingdings"/>
              </a:rPr>
              <a:t> </a:t>
            </a:r>
            <a:r>
              <a:rPr lang="en-US" spc="-150" dirty="0" smtClean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Hardware and software </a:t>
            </a:r>
            <a:r>
              <a:rPr lang="en-US" sz="3200" dirty="0" smtClean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Voting</a:t>
            </a:r>
            <a:r>
              <a:rPr lang="en-US" sz="3200" b="0" dirty="0" smtClean="0">
                <a:solidFill>
                  <a:schemeClr val="tx1"/>
                </a:solidFill>
              </a:rPr>
              <a:t> between components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 smtClean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Performance and Discussion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 smtClean="0"/>
              <a:t>requires, </a:t>
            </a:r>
            <a:r>
              <a:rPr lang="en-US" sz="3200" i="1" dirty="0" smtClean="0"/>
              <a:t>e.g.</a:t>
            </a:r>
            <a:r>
              <a:rPr lang="en-US" sz="3200" dirty="0" smtClean="0"/>
              <a:t>, 2</a:t>
            </a:r>
            <a:r>
              <a:rPr lang="en-US" sz="3200" i="1" dirty="0" smtClean="0"/>
              <a:t>f </a:t>
            </a:r>
            <a:r>
              <a:rPr lang="en-US" sz="3200" dirty="0" smtClean="0"/>
              <a:t>+ 1 = </a:t>
            </a:r>
            <a:r>
              <a:rPr lang="en-US" sz="3200" b="1" dirty="0" smtClean="0"/>
              <a:t>three</a:t>
            </a:r>
            <a:r>
              <a:rPr lang="en-US" sz="3200" dirty="0" smtClean="0"/>
              <a:t> replicas, if </a:t>
            </a:r>
            <a:r>
              <a:rPr lang="en-US" sz="3200" i="1" dirty="0" smtClean="0"/>
              <a:t>f</a:t>
            </a:r>
            <a:r>
              <a:rPr lang="en-US" sz="3200" dirty="0" smtClean="0"/>
              <a:t> = 1</a:t>
            </a:r>
          </a:p>
          <a:p>
            <a:endParaRPr lang="en-US" sz="3200" dirty="0" smtClean="0"/>
          </a:p>
          <a:p>
            <a:r>
              <a:rPr lang="en-US" sz="3200" dirty="0" smtClean="0"/>
              <a:t>Operations are totally ordered </a:t>
            </a:r>
            <a:r>
              <a:rPr lang="en-US" sz="3200" dirty="0" smtClean="0">
                <a:sym typeface="Wingdings"/>
              </a:rPr>
              <a:t> correctness</a:t>
            </a:r>
            <a:endParaRPr lang="en-US" sz="3200" dirty="0" smtClean="0"/>
          </a:p>
          <a:p>
            <a:pPr lvl="1"/>
            <a:r>
              <a:rPr lang="en-US" sz="3200" dirty="0" smtClean="0"/>
              <a:t>A two-phase protocol</a:t>
            </a:r>
          </a:p>
          <a:p>
            <a:endParaRPr lang="en-US" sz="3200" dirty="0" smtClean="0"/>
          </a:p>
          <a:p>
            <a:r>
              <a:rPr lang="en-US" sz="3200" dirty="0" smtClean="0"/>
              <a:t>Each operation uses ≥ </a:t>
            </a:r>
            <a:r>
              <a:rPr lang="en-US" sz="3200" i="1" dirty="0" smtClean="0"/>
              <a:t>f</a:t>
            </a:r>
            <a:r>
              <a:rPr lang="en-US" sz="3200" dirty="0" smtClean="0"/>
              <a:t> + 1 = 2</a:t>
            </a:r>
            <a:r>
              <a:rPr lang="en-US" sz="3200" b="1" dirty="0" smtClean="0"/>
              <a:t> </a:t>
            </a:r>
            <a:r>
              <a:rPr lang="en-US" sz="3200" dirty="0" smtClean="0"/>
              <a:t>of them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quorums</a:t>
            </a:r>
          </a:p>
          <a:p>
            <a:pPr lvl="2"/>
            <a:r>
              <a:rPr lang="en-US" sz="3200" dirty="0" smtClean="0"/>
              <a:t>So at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 smtClean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 smtClean="0"/>
              <a:t>to assign seqno</a:t>
            </a:r>
          </a:p>
          <a:p>
            <a:pPr lvl="1"/>
            <a:r>
              <a:rPr lang="en-US" altLang="en-US" dirty="0" smtClean="0"/>
              <a:t>Could assign same seqno to different requests</a:t>
            </a:r>
          </a:p>
          <a:p>
            <a:endParaRPr lang="en-US" alt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 smtClean="0"/>
              <a:t>Can’t use Paxos </a:t>
            </a:r>
            <a:r>
              <a:rPr lang="en-US" altLang="en-US" dirty="0" smtClean="0"/>
              <a:t>for view change</a:t>
            </a:r>
          </a:p>
          <a:p>
            <a:pPr lvl="1"/>
            <a:r>
              <a:rPr lang="en-US" altLang="en-US" dirty="0" smtClean="0"/>
              <a:t>Under Byzantine faults, the intersection of two majority (</a:t>
            </a:r>
            <a:r>
              <a:rPr lang="en-US" altLang="en-US" i="1" dirty="0" smtClean="0"/>
              <a:t>f </a:t>
            </a:r>
            <a:r>
              <a:rPr lang="en-US" altLang="en-US" dirty="0" smtClean="0"/>
              <a:t>+ 1 node) quorums </a:t>
            </a:r>
            <a:r>
              <a:rPr lang="en-US" altLang="en-US" b="1" dirty="0" smtClean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Bad node tells </a:t>
            </a:r>
            <a:r>
              <a:rPr lang="en-US" altLang="en-US" b="1" dirty="0" smtClean="0"/>
              <a:t>different</a:t>
            </a:r>
            <a:r>
              <a:rPr lang="en-US" altLang="en-US" dirty="0" smtClean="0"/>
              <a:t> quorums </a:t>
            </a:r>
            <a:r>
              <a:rPr lang="en-US" altLang="en-US" b="1" dirty="0" smtClean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 smtClean="0"/>
              <a:t>e.g.</a:t>
            </a:r>
            <a:r>
              <a:rPr lang="en-US" altLang="en-US" sz="2800" dirty="0" smtClean="0"/>
              <a:t> tells N0 accept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val1,</a:t>
            </a:r>
            <a:r>
              <a:rPr lang="en-US" altLang="en-US" sz="2800" dirty="0" smtClean="0"/>
              <a:t> but N1 accept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Paxos for BFT?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			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f </a:t>
            </a:r>
            <a:r>
              <a:rPr lang="en-US" altLang="en-US" sz="2400" dirty="0" smtClean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66008" y="3654176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Prepare(N0:1)</a:t>
            </a:r>
            <a:endParaRPr lang="en-US" altLang="en-US" dirty="0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Prepare(N0:1)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66999" y="4797634"/>
              <a:ext cx="2004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 smtClean="0"/>
                <a:t>OK(</a:t>
              </a:r>
              <a:r>
                <a:rPr lang="en-US" altLang="en-US" dirty="0" err="1" smtClean="0"/>
                <a:t>val</a:t>
              </a:r>
              <a:r>
                <a:rPr lang="en-US" altLang="en-US" dirty="0" smtClean="0"/>
                <a:t>=null)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766381" y="2767851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 smtClean="0"/>
                <a:t>OK(</a:t>
              </a:r>
              <a:r>
                <a:rPr lang="en-US" altLang="en-US" sz="2000" dirty="0" err="1" smtClean="0"/>
                <a:t>val</a:t>
              </a:r>
              <a:r>
                <a:rPr lang="en-US" altLang="en-US" sz="2000" dirty="0" smtClean="0"/>
                <a:t>=null)</a:t>
              </a:r>
              <a:endParaRPr lang="en-US" alt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2" y="4140666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smtClean="0"/>
              <a:t>OK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43591</TotalTime>
  <Words>1876</Words>
  <Application>Microsoft Macintosh PowerPoint</Application>
  <PresentationFormat>On-screen Show (4:3)</PresentationFormat>
  <Paragraphs>435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ＭＳ Ｐゴシック</vt:lpstr>
      <vt:lpstr>Times New Roman</vt:lpstr>
      <vt:lpstr>Wingdings</vt:lpstr>
      <vt:lpstr>1_Office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Back to theoretical fundamentals: Byzantine generals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        (f = 1)</vt:lpstr>
      <vt:lpstr>Byzantine primary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  <vt:lpstr>PowerPoint Presentation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1994</cp:revision>
  <cp:lastPrinted>2016-10-12T09:37:44Z</cp:lastPrinted>
  <dcterms:created xsi:type="dcterms:W3CDTF">2013-10-08T01:49:25Z</dcterms:created>
  <dcterms:modified xsi:type="dcterms:W3CDTF">2017-10-03T19:20:25Z</dcterms:modified>
</cp:coreProperties>
</file>