
<file path=[Content_Types].xml><?xml version="1.0" encoding="utf-8"?>
<Types xmlns="http://schemas.openxmlformats.org/package/2006/content-types">
  <Default Extension="xml" ContentType="application/xml"/>
  <Default Extension="tif" ContentType="image/tiff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3" r:id="rId1"/>
    <p:sldMasterId id="2147483687" r:id="rId2"/>
  </p:sldMasterIdLst>
  <p:notesMasterIdLst>
    <p:notesMasterId r:id="rId44"/>
  </p:notesMasterIdLst>
  <p:handoutMasterIdLst>
    <p:handoutMasterId r:id="rId45"/>
  </p:handoutMasterIdLst>
  <p:sldIdLst>
    <p:sldId id="257" r:id="rId3"/>
    <p:sldId id="304" r:id="rId4"/>
    <p:sldId id="263" r:id="rId5"/>
    <p:sldId id="261" r:id="rId6"/>
    <p:sldId id="269" r:id="rId7"/>
    <p:sldId id="270" r:id="rId8"/>
    <p:sldId id="267" r:id="rId9"/>
    <p:sldId id="268" r:id="rId10"/>
    <p:sldId id="302" r:id="rId11"/>
    <p:sldId id="336" r:id="rId12"/>
    <p:sldId id="371" r:id="rId13"/>
    <p:sldId id="306" r:id="rId14"/>
    <p:sldId id="342" r:id="rId15"/>
    <p:sldId id="343" r:id="rId16"/>
    <p:sldId id="370" r:id="rId17"/>
    <p:sldId id="344" r:id="rId18"/>
    <p:sldId id="347" r:id="rId19"/>
    <p:sldId id="348" r:id="rId20"/>
    <p:sldId id="349" r:id="rId21"/>
    <p:sldId id="350" r:id="rId22"/>
    <p:sldId id="372" r:id="rId23"/>
    <p:sldId id="351" r:id="rId24"/>
    <p:sldId id="352" r:id="rId25"/>
    <p:sldId id="353" r:id="rId26"/>
    <p:sldId id="354" r:id="rId27"/>
    <p:sldId id="355" r:id="rId28"/>
    <p:sldId id="356" r:id="rId29"/>
    <p:sldId id="357" r:id="rId30"/>
    <p:sldId id="358" r:id="rId31"/>
    <p:sldId id="359" r:id="rId32"/>
    <p:sldId id="373" r:id="rId33"/>
    <p:sldId id="374" r:id="rId34"/>
    <p:sldId id="362" r:id="rId35"/>
    <p:sldId id="363" r:id="rId36"/>
    <p:sldId id="375" r:id="rId37"/>
    <p:sldId id="365" r:id="rId38"/>
    <p:sldId id="367" r:id="rId39"/>
    <p:sldId id="379" r:id="rId40"/>
    <p:sldId id="378" r:id="rId41"/>
    <p:sldId id="380" r:id="rId42"/>
    <p:sldId id="376" r:id="rId43"/>
  </p:sldIdLst>
  <p:sldSz cx="9144000" cy="6858000" type="screen4x3"/>
  <p:notesSz cx="9601200" cy="73152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5pPr>
    <a:lvl6pPr marL="22860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6pPr>
    <a:lvl7pPr marL="27432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7pPr>
    <a:lvl8pPr marL="32004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8pPr>
    <a:lvl9pPr marL="3657600" algn="l" defTabSz="457200" rtl="0" eaLnBrk="1" latinLnBrk="0" hangingPunct="1">
      <a:defRPr sz="2000" b="1" kern="1200">
        <a:solidFill>
          <a:schemeClr val="tx1"/>
        </a:solidFill>
        <a:latin typeface="Courier New" pitchFamily="-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4899"/>
    <a:srgbClr val="FF6501"/>
    <a:srgbClr val="FF9300"/>
    <a:srgbClr val="C0504D"/>
    <a:srgbClr val="D5FED5"/>
    <a:srgbClr val="0000FF"/>
    <a:srgbClr val="CCFFFF"/>
    <a:srgbClr val="FF3300"/>
    <a:srgbClr val="FFFF99"/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466" autoAdjust="0"/>
    <p:restoredTop sz="83873" autoAdjust="0"/>
  </p:normalViewPr>
  <p:slideViewPr>
    <p:cSldViewPr snapToGrid="0">
      <p:cViewPr>
        <p:scale>
          <a:sx n="113" d="100"/>
          <a:sy n="113" d="100"/>
        </p:scale>
        <p:origin x="-344" y="-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848"/>
    </p:cViewPr>
  </p:outlin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slide" Target="slides/slide28.xml"/><Relationship Id="rId31" Type="http://schemas.openxmlformats.org/officeDocument/2006/relationships/slide" Target="slides/slide29.xml"/><Relationship Id="rId32" Type="http://schemas.openxmlformats.org/officeDocument/2006/relationships/slide" Target="slides/slide30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slide" Target="slides/slide31.xml"/><Relationship Id="rId34" Type="http://schemas.openxmlformats.org/officeDocument/2006/relationships/slide" Target="slides/slide32.xml"/><Relationship Id="rId35" Type="http://schemas.openxmlformats.org/officeDocument/2006/relationships/slide" Target="slides/slide33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37" Type="http://schemas.openxmlformats.org/officeDocument/2006/relationships/slide" Target="slides/slide35.xml"/><Relationship Id="rId38" Type="http://schemas.openxmlformats.org/officeDocument/2006/relationships/slide" Target="slides/slide36.xml"/><Relationship Id="rId39" Type="http://schemas.openxmlformats.org/officeDocument/2006/relationships/slide" Target="slides/slide37.xml"/><Relationship Id="rId40" Type="http://schemas.openxmlformats.org/officeDocument/2006/relationships/slide" Target="slides/slide38.xml"/><Relationship Id="rId41" Type="http://schemas.openxmlformats.org/officeDocument/2006/relationships/slide" Target="slides/slide39.xml"/><Relationship Id="rId42" Type="http://schemas.openxmlformats.org/officeDocument/2006/relationships/slide" Target="slides/slide40.xml"/><Relationship Id="rId43" Type="http://schemas.openxmlformats.org/officeDocument/2006/relationships/slide" Target="slides/slide41.xml"/><Relationship Id="rId44" Type="http://schemas.openxmlformats.org/officeDocument/2006/relationships/notesMaster" Target="notesMasters/notesMaster1.xml"/><Relationship Id="rId4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9924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49924"/>
            <a:ext cx="4160936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45" tIns="48322" rIns="96645" bIns="48322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urier New" pitchFamily="-107" charset="0"/>
              </a:defRPr>
            </a:lvl1pPr>
          </a:lstStyle>
          <a:p>
            <a:pPr>
              <a:defRPr/>
            </a:pPr>
            <a:fld id="{227F3E45-4A14-2D47-8F04-4BB42089EFB5}" type="slidenum">
              <a:rPr lang="en-US">
                <a:latin typeface="Arial" charset="0"/>
              </a:rPr>
              <a:pPr>
                <a:defRPr/>
              </a:pPr>
              <a:t>‹#›</a:t>
            </a:fld>
            <a:endParaRPr lang="en-US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5706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6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6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6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8715"/>
            <a:ext cx="4160937" cy="3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8" tIns="47869" rIns="95738" bIns="47869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 b="0">
                <a:latin typeface="Times New Roman" pitchFamily="-107" charset="0"/>
              </a:defRPr>
            </a:lvl1pPr>
          </a:lstStyle>
          <a:p>
            <a:pPr>
              <a:defRPr/>
            </a:pPr>
            <a:fld id="{B069701C-02A1-CE43-ADB4-E98A80C283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1505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663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13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903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948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F33C5A0-49AD-4456-B170-B4454905C7F9}" type="slidenum">
              <a:rPr lang="en-US">
                <a:solidFill>
                  <a:srgbClr val="000000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7320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SEGUE: Don't want clients to have to resubmit their jobs.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22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282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4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16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190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5728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0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69701C-02A1-CE43-ADB4-E98A80C283F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92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ti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685800"/>
            <a:ext cx="8382000" cy="1905000"/>
          </a:xfrm>
          <a:prstGeom prst="rect">
            <a:avLst/>
          </a:prstGeom>
        </p:spPr>
        <p:txBody>
          <a:bodyPr anchor="b"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/>
          <a:lstStyle>
            <a:lvl1pPr marL="0" indent="0" algn="ctr">
              <a:buNone/>
              <a:defRPr sz="28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6" descr="Princeton_shield.tif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66"/>
          <a:stretch/>
        </p:blipFill>
        <p:spPr>
          <a:xfrm>
            <a:off x="4169050" y="2971800"/>
            <a:ext cx="805900" cy="1018171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152400" y="4343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9394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0B851-7313-6B4B-90F0-D21AC23BC8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8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8A700-9ACA-CA49-8640-C2576E34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pic>
        <p:nvPicPr>
          <p:cNvPr id="8" name="Picture 7" descr="Princeton_shield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9600" y="457200"/>
            <a:ext cx="685800" cy="763628"/>
          </a:xfrm>
          <a:prstGeom prst="rect">
            <a:avLst/>
          </a:prstGeom>
        </p:spPr>
      </p:pic>
      <p:cxnSp>
        <p:nvCxnSpPr>
          <p:cNvPr id="9" name="Straight Connector 8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67694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1C3E-524C-584F-BE26-32C52DE4BA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589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800" b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77461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472" y="1453896"/>
            <a:ext cx="8229600" cy="4906963"/>
          </a:xfrm>
        </p:spPr>
        <p:txBody>
          <a:bodyPr/>
          <a:lstStyle>
            <a:lvl1pPr marL="342900" indent="-342900">
              <a:spcBef>
                <a:spcPts val="1200"/>
              </a:spcBef>
              <a:buClr>
                <a:schemeClr val="tx1"/>
              </a:buClr>
              <a:buFont typeface="Arial" charset="0"/>
              <a:buChar char="•"/>
              <a:defRPr/>
            </a:lvl1pPr>
            <a:lvl2pPr marL="800100" indent="-342900">
              <a:spcBef>
                <a:spcPts val="6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2pPr>
            <a:lvl3pPr marL="1200150" indent="-285750">
              <a:spcBef>
                <a:spcPts val="400"/>
              </a:spcBef>
              <a:buClr>
                <a:schemeClr val="tx1"/>
              </a:buClr>
              <a:buFont typeface="Arial" charset="0"/>
              <a:buChar char="•"/>
              <a:defRPr/>
            </a:lvl3pPr>
            <a:lvl4pPr marL="1657350" indent="-285750">
              <a:spcBef>
                <a:spcPts val="300"/>
              </a:spcBef>
              <a:buClr>
                <a:schemeClr val="tx1"/>
              </a:buClr>
              <a:buFont typeface=".HelveticaNeueDeskInterface-Regular" charset="-120"/>
              <a:buChar char="–"/>
              <a:defRPr/>
            </a:lvl4pPr>
            <a:lvl5pPr marL="2114550" indent="-285750">
              <a:spcBef>
                <a:spcPts val="300"/>
              </a:spcBef>
              <a:buClr>
                <a:schemeClr val="tx1"/>
              </a:buClr>
              <a:buFont typeface="Arial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lnSpc>
                <a:spcPct val="80000"/>
              </a:lnSpc>
              <a:defRPr sz="4000" spc="-100" baseline="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81800" y="6553200"/>
            <a:ext cx="2133600" cy="212725"/>
          </a:xfrm>
        </p:spPr>
        <p:txBody>
          <a:bodyPr/>
          <a:lstStyle>
            <a:lvl1pPr>
              <a:defRPr sz="1400">
                <a:solidFill>
                  <a:srgbClr val="FF650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855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2162002-2512-45FD-82AF-2FE8F2E91859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860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CBA6D86-DBBA-4E58-B0C7-18EC35491596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40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buClr>
                <a:schemeClr val="tx2"/>
              </a:buClr>
              <a:defRPr sz="2200"/>
            </a:lvl1pPr>
            <a:lvl2pPr>
              <a:buClr>
                <a:schemeClr val="tx2"/>
              </a:buClr>
              <a:defRPr sz="2000"/>
            </a:lvl2pPr>
            <a:lvl3pPr>
              <a:buClr>
                <a:schemeClr val="tx2"/>
              </a:buClr>
              <a:defRPr sz="1800"/>
            </a:lvl3pPr>
            <a:lvl4pPr>
              <a:buClr>
                <a:schemeClr val="tx2"/>
              </a:buClr>
              <a:defRPr sz="1600"/>
            </a:lvl4pPr>
            <a:lvl5pPr>
              <a:buClr>
                <a:schemeClr val="tx2"/>
              </a:buCl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1659D765-7126-4B95-ADF3-403BFECAA36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914400"/>
            <a:ext cx="8229600" cy="0"/>
          </a:xfrm>
          <a:prstGeom prst="line">
            <a:avLst/>
          </a:prstGeom>
          <a:ln w="50800" cap="flat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33001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9F191DFC-BCA0-443D-B994-97C841DC0450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62728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FB45DFE7-D7AD-4ECD-A9C8-CA1FF5BAF73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033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0196" y="1449421"/>
            <a:ext cx="8565204" cy="5008124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3000"/>
              </a:spcBef>
              <a:spcAft>
                <a:spcPts val="800"/>
              </a:spcAft>
              <a:defRPr sz="3000" baseline="0">
                <a:solidFill>
                  <a:schemeClr val="tx1"/>
                </a:solidFill>
              </a:defRPr>
            </a:lvl1pPr>
            <a:lvl2pPr marL="742950" marR="0" indent="-285750" algn="l" defTabSz="457200" rtl="0" eaLnBrk="0" fontAlgn="base" latinLnBrk="0" hangingPunct="0">
              <a:lnSpc>
                <a:spcPct val="95000"/>
              </a:lnSpc>
              <a:spcBef>
                <a:spcPts val="800"/>
              </a:spcBef>
              <a:spcAft>
                <a:spcPts val="800"/>
              </a:spcAft>
              <a:buClrTx/>
              <a:buSzTx/>
              <a:buFont typeface="Arial" pitchFamily="-1" charset="0"/>
              <a:buChar char="–"/>
              <a:tabLst/>
              <a:defRPr sz="2800" baseline="0"/>
            </a:lvl2pPr>
            <a:lvl3pPr>
              <a:lnSpc>
                <a:spcPct val="90000"/>
              </a:lnSpc>
              <a:spcBef>
                <a:spcPts val="800"/>
              </a:spcBef>
              <a:defRPr sz="2400"/>
            </a:lvl3pPr>
            <a:lvl4pPr>
              <a:lnSpc>
                <a:spcPct val="90000"/>
              </a:lnSpc>
              <a:spcBef>
                <a:spcPts val="800"/>
              </a:spcBef>
              <a:defRPr sz="2200"/>
            </a:lvl4pPr>
            <a:lvl5pPr>
              <a:lnSpc>
                <a:spcPct val="90000"/>
              </a:lnSpc>
              <a:spcBef>
                <a:spcPts val="800"/>
              </a:spcBef>
              <a:defRPr sz="2200"/>
            </a:lvl5pPr>
          </a:lstStyle>
          <a:p>
            <a:pPr lvl="0"/>
            <a:r>
              <a:rPr lang="en-US" dirty="0" smtClean="0"/>
              <a:t>Click to edit Master text styles and more text and more text</a:t>
            </a:r>
          </a:p>
          <a:p>
            <a:pPr lvl="1"/>
            <a:r>
              <a:rPr lang="en-US" dirty="0" smtClean="0"/>
              <a:t>Second level test test test test test test test test test test test test test test test test test test 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0"/>
            <a:r>
              <a:rPr lang="en-US" dirty="0" smtClean="0"/>
              <a:t>Second main line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9111C5-E04E-4942-8174-12BB645D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350196" y="16215"/>
            <a:ext cx="8565204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z="4000"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125649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66502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4FA54A8-AC05-4E51-97BF-0AE6FFDEEBE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01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8E048402-9490-480C-B493-607B1E845ABA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855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EBF7A2FB-5E63-4F6B-AD89-DAD0D43D40D8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777836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3D21A300-A8DA-4985-B9D1-8777291959AF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408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7F7F7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>
                <a:solidFill>
                  <a:srgbClr val="7F7F7F"/>
                </a:solidFill>
              </a:rPr>
              <a:t>Slide </a:t>
            </a:r>
            <a:fld id="{569EA510-711E-4808-BDFF-EEB70A6ECC87}" type="slidenum">
              <a:rPr lang="en-US">
                <a:solidFill>
                  <a:srgbClr val="7F7F7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7F7F7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907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76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2845761"/>
            <a:ext cx="7772400" cy="1166478"/>
          </a:xfrm>
          <a:prstGeom prst="rect">
            <a:avLst/>
          </a:prstGeom>
        </p:spPr>
        <p:txBody>
          <a:bodyPr anchor="ctr"/>
          <a:lstStyle>
            <a:lvl1pPr algn="ctr">
              <a:defRPr sz="4000" b="1" cap="none"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4069954"/>
            <a:ext cx="7772400" cy="988430"/>
          </a:xfrm>
        </p:spPr>
        <p:txBody>
          <a:bodyPr anchor="ctr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559B53-AEC7-9D43-BD4D-FB123296C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813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25" y="1470346"/>
            <a:ext cx="434037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1470346"/>
            <a:ext cx="4263565" cy="4877434"/>
          </a:xfrm>
        </p:spPr>
        <p:txBody>
          <a:bodyPr>
            <a:normAutofit/>
          </a:bodyPr>
          <a:lstStyle>
            <a:lvl1pPr>
              <a:defRPr sz="2600"/>
            </a:lvl1pPr>
            <a:lvl2pPr>
              <a:defRPr sz="2600"/>
            </a:lvl2pPr>
            <a:lvl3pPr>
              <a:defRPr sz="2600"/>
            </a:lvl3pPr>
            <a:lvl4pPr>
              <a:defRPr sz="2600"/>
            </a:lvl4pPr>
            <a:lvl5pPr>
              <a:defRPr sz="2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00562-6296-9E41-94C7-4DAE5BF4E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75731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929D7-7AD0-024D-8F69-58F7A677FF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3578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34AC4-E5A6-0446-ADDB-6CB25A5DDD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001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80000"/>
              </a:lnSpc>
              <a:defRPr spc="-100"/>
            </a:lvl1pPr>
          </a:lstStyle>
          <a:p>
            <a:pPr lvl="0"/>
            <a:r>
              <a:rPr lang="en-US" dirty="0"/>
              <a:t>Click to edit Master title style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1295400"/>
            <a:ext cx="8763000" cy="0"/>
          </a:xfrm>
          <a:prstGeom prst="line">
            <a:avLst/>
          </a:prstGeom>
          <a:ln>
            <a:solidFill>
              <a:srgbClr val="FF66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372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25072-9793-DD45-A50B-C84D5FD44B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875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BDEDE-40D3-1C4C-B3CB-CF078D2D5C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066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4.xml"/><Relationship Id="rId13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2" Type="http://schemas.openxmlformats.org/officeDocument/2006/relationships/slideLayout" Target="../slideLayouts/slideLayout14.xml"/><Relationship Id="rId3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7.xml"/><Relationship Id="rId6" Type="http://schemas.openxmlformats.org/officeDocument/2006/relationships/slideLayout" Target="../slideLayouts/slideLayout18.xml"/><Relationship Id="rId7" Type="http://schemas.openxmlformats.org/officeDocument/2006/relationships/slideLayout" Target="../slideLayouts/slideLayout19.xml"/><Relationship Id="rId8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47800"/>
            <a:ext cx="87630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000" tIns="36000" rIns="36000" bIns="3600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" y="6553200"/>
            <a:ext cx="2133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1800" y="6553200"/>
            <a:ext cx="2133600" cy="2127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sz="1400" b="1">
                <a:solidFill>
                  <a:srgbClr val="FF6600"/>
                </a:solidFill>
                <a:latin typeface="+mn-lt"/>
              </a:defRPr>
            </a:lvl1pPr>
          </a:lstStyle>
          <a:p>
            <a:pPr>
              <a:defRPr/>
            </a:pPr>
            <a:fld id="{62406363-7E77-DB4B-97E5-317AD9418D5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13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85" r:id="rId3"/>
    <p:sldLayoutId id="214748368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rgbClr val="000090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-1" charset="0"/>
          <a:ea typeface="ＭＳ Ｐゴシック" pitchFamily="-1" charset="-128"/>
          <a:cs typeface="ＭＳ Ｐゴシック" pitchFamily="-1" charset="-128"/>
        </a:defRPr>
      </a:lvl9pPr>
    </p:titleStyle>
    <p:bodyStyle>
      <a:lvl1pPr marL="342900" indent="-3429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2pPr>
      <a:lvl3pPr marL="11430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•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3pPr>
      <a:lvl4pPr marL="16002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–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4pPr>
      <a:lvl5pPr marL="2057400" indent="-228600" algn="l" defTabSz="457200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Arial" pitchFamily="-1" charset="0"/>
        <a:buChar char="»"/>
        <a:defRPr sz="2400" kern="1200" spc="-50">
          <a:solidFill>
            <a:schemeClr val="tx1"/>
          </a:solidFill>
          <a:latin typeface="+mn-lt"/>
          <a:ea typeface="ＭＳ Ｐゴシック" pitchFamily="-1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b="0">
                <a:solidFill>
                  <a:srgbClr val="7F7F7F"/>
                </a:solidFill>
                <a:latin typeface="Arial" charset="0"/>
              </a:rPr>
              <a:t>Slide </a:t>
            </a:r>
            <a:fld id="{E2162002-2512-45FD-82AF-2FE8F2E91859}" type="slidenum">
              <a:rPr lang="en-US" b="0">
                <a:solidFill>
                  <a:srgbClr val="7F7F7F"/>
                </a:solidFill>
                <a:latin typeface="Arial" charset="0"/>
              </a:rPr>
              <a:pPr>
                <a:defRPr/>
              </a:pPr>
              <a:t>‹#›</a:t>
            </a:fld>
            <a:endParaRPr lang="en-US" b="0">
              <a:solidFill>
                <a:srgbClr val="7F7F7F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48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sz="3800" b="0" dirty="0"/>
              <a:t>Consensus 2</a:t>
            </a:r>
            <a:r>
              <a:rPr lang="en-US" b="0" dirty="0" smtClean="0"/>
              <a:t/>
            </a:r>
            <a:br>
              <a:rPr lang="en-US" b="0" dirty="0" smtClean="0"/>
            </a:br>
            <a:r>
              <a:rPr lang="en-US" sz="3200" b="0" dirty="0" smtClean="0"/>
              <a:t>Replicated State Machines, RAFT</a:t>
            </a:r>
            <a:endParaRPr lang="en-US" sz="3200" dirty="0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75747"/>
            <a:ext cx="9144000" cy="2382253"/>
          </a:xfrm>
        </p:spPr>
        <p:txBody>
          <a:bodyPr>
            <a:normAutofit lnSpcReduction="10000"/>
          </a:bodyPr>
          <a:lstStyle/>
          <a:p>
            <a:r>
              <a:rPr lang="en-US" sz="3000" dirty="0" smtClean="0"/>
              <a:t>COS 418: </a:t>
            </a:r>
            <a:r>
              <a:rPr lang="en-US" sz="3000" i="1" dirty="0" smtClean="0"/>
              <a:t>Distributed Systems</a:t>
            </a:r>
          </a:p>
          <a:p>
            <a:r>
              <a:rPr lang="en-US" sz="3000" dirty="0" smtClean="0"/>
              <a:t>Lecture 8</a:t>
            </a:r>
          </a:p>
          <a:p>
            <a:endParaRPr lang="en-US" sz="3000" dirty="0" smtClean="0"/>
          </a:p>
          <a:p>
            <a:r>
              <a:rPr lang="en-US" sz="3000" dirty="0" smtClean="0"/>
              <a:t>Michael Freedman</a:t>
            </a:r>
          </a:p>
          <a:p>
            <a:endParaRPr lang="en-US" sz="1900" dirty="0"/>
          </a:p>
          <a:p>
            <a:r>
              <a:rPr lang="en-US" sz="1900" dirty="0" smtClean="0"/>
              <a:t>RAFT slides heavily based on those from Diego </a:t>
            </a:r>
            <a:r>
              <a:rPr lang="en-US" sz="1900" dirty="0" err="1" smtClean="0"/>
              <a:t>Ongaro</a:t>
            </a:r>
            <a:r>
              <a:rPr lang="en-US" sz="1900" dirty="0" smtClean="0"/>
              <a:t> and John </a:t>
            </a:r>
            <a:r>
              <a:rPr lang="en-US" sz="1900" dirty="0" err="1" smtClean="0"/>
              <a:t>Ousterhout</a:t>
            </a: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72394"/>
            <a:ext cx="9143999" cy="2516305"/>
          </a:xfrm>
        </p:spPr>
        <p:txBody>
          <a:bodyPr/>
          <a:lstStyle/>
          <a:p>
            <a:r>
              <a:rPr lang="en-US" dirty="0" smtClean="0"/>
              <a:t>Why bother with a leader?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185" y="2698142"/>
            <a:ext cx="8504465" cy="3778858"/>
          </a:xfrm>
        </p:spPr>
        <p:txBody>
          <a:bodyPr>
            <a:noAutofit/>
          </a:bodyPr>
          <a:lstStyle/>
          <a:p>
            <a:pPr lvl="1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bg1"/>
                </a:solidFill>
              </a:rPr>
              <a:t>Not necessary, but …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Decomposition:  normal operation vs. leader changes</a:t>
            </a:r>
            <a:endParaRPr lang="en-US" sz="2600" dirty="0">
              <a:solidFill>
                <a:schemeClr val="bg1"/>
              </a:solidFill>
            </a:endParaRP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Simplifies normal operation (no conflicts)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>
                <a:solidFill>
                  <a:schemeClr val="bg1"/>
                </a:solidFill>
              </a:rPr>
              <a:t>More efficient than leader-less </a:t>
            </a:r>
            <a:r>
              <a:rPr lang="en-US" sz="2600" dirty="0" smtClean="0">
                <a:solidFill>
                  <a:schemeClr val="bg1"/>
                </a:solidFill>
              </a:rPr>
              <a:t>approaches</a:t>
            </a:r>
          </a:p>
          <a:p>
            <a:pPr marL="742950" lvl="1" indent="-285750">
              <a:lnSpc>
                <a:spcPct val="100000"/>
              </a:lnSpc>
              <a:spcBef>
                <a:spcPts val="800"/>
              </a:spcBef>
              <a:spcAft>
                <a:spcPts val="800"/>
              </a:spcAft>
              <a:buFont typeface="Arial" charset="0"/>
              <a:buChar char="•"/>
            </a:pPr>
            <a:r>
              <a:rPr lang="en-US" sz="2600" dirty="0" smtClean="0">
                <a:solidFill>
                  <a:schemeClr val="bg1"/>
                </a:solidFill>
              </a:rPr>
              <a:t>Obvious place to handle non-determinism</a:t>
            </a:r>
            <a:endParaRPr lang="en-US" sz="2600" dirty="0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4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1668681"/>
            <a:ext cx="9143999" cy="2516305"/>
          </a:xfrm>
        </p:spPr>
        <p:txBody>
          <a:bodyPr/>
          <a:lstStyle/>
          <a:p>
            <a:pPr eaLnBrk="1" hangingPunct="1"/>
            <a:r>
              <a:rPr lang="en-US" dirty="0"/>
              <a:t>Raft: A Consensus Algorithm</a:t>
            </a:r>
            <a:br>
              <a:rPr lang="en-US" dirty="0"/>
            </a:br>
            <a:r>
              <a:rPr lang="en-US" dirty="0"/>
              <a:t>for Replicated Logs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085" y="4339988"/>
            <a:ext cx="8969828" cy="1135222"/>
          </a:xfrm>
        </p:spPr>
        <p:txBody>
          <a:bodyPr>
            <a:noAutofit/>
          </a:bodyPr>
          <a:lstStyle/>
          <a:p>
            <a:pPr eaLnBrk="1" hangingPunct="1"/>
            <a:r>
              <a:rPr lang="en-US" sz="2200" dirty="0"/>
              <a:t>Diego </a:t>
            </a:r>
            <a:r>
              <a:rPr lang="en-US" sz="2200" dirty="0" err="1"/>
              <a:t>Ongaro</a:t>
            </a:r>
            <a:r>
              <a:rPr lang="en-US" sz="2200" dirty="0"/>
              <a:t> and John </a:t>
            </a:r>
            <a:r>
              <a:rPr lang="en-US" sz="2200" dirty="0" err="1"/>
              <a:t>Ousterhout</a:t>
            </a:r>
            <a:endParaRPr lang="en-US" sz="2200" dirty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/>
              <a:t>Stanford University</a:t>
            </a:r>
          </a:p>
          <a:p>
            <a:pPr eaLnBrk="1" hangingPunct="1"/>
            <a:endParaRPr lang="en-US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71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1141" y="5105400"/>
            <a:ext cx="7653343" cy="1600200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Replicated log =&gt; replicated state </a:t>
            </a:r>
            <a:r>
              <a:rPr lang="en-US" sz="2400" dirty="0"/>
              <a:t>machine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/>
              <a:t>All servers execute same commands in same </a:t>
            </a:r>
            <a:r>
              <a:rPr lang="en-US" sz="2400" dirty="0" smtClean="0"/>
              <a:t>order</a:t>
            </a:r>
            <a:endParaRPr lang="en-US" sz="2400" dirty="0">
              <a:solidFill>
                <a:schemeClr val="accent4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Consensus module ensures proper log replication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Goal: Replicated Log</a:t>
            </a:r>
            <a:endParaRPr lang="en-US" dirty="0"/>
          </a:p>
        </p:txBody>
      </p:sp>
      <p:sp>
        <p:nvSpPr>
          <p:cNvPr id="64" name="Rounded Rectangle 63"/>
          <p:cNvSpPr/>
          <p:nvPr/>
        </p:nvSpPr>
        <p:spPr>
          <a:xfrm>
            <a:off x="5512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1" name="Group 90"/>
          <p:cNvGrpSpPr/>
          <p:nvPr/>
        </p:nvGrpSpPr>
        <p:grpSpPr>
          <a:xfrm>
            <a:off x="856074" y="4190394"/>
            <a:ext cx="1524000" cy="228600"/>
            <a:chOff x="1828800" y="3733800"/>
            <a:chExt cx="1524000" cy="228600"/>
          </a:xfrm>
        </p:grpSpPr>
        <p:sp>
          <p:nvSpPr>
            <p:cNvPr id="66" name="Rectangle 6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70" name="TextBox 69"/>
          <p:cNvSpPr txBox="1"/>
          <p:nvPr/>
        </p:nvSpPr>
        <p:spPr>
          <a:xfrm>
            <a:off x="14545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0" name="Group 89"/>
          <p:cNvGrpSpPr/>
          <p:nvPr/>
        </p:nvGrpSpPr>
        <p:grpSpPr>
          <a:xfrm>
            <a:off x="1950041" y="3199794"/>
            <a:ext cx="658633" cy="609600"/>
            <a:chOff x="3075167" y="2286000"/>
            <a:chExt cx="658633" cy="609600"/>
          </a:xfrm>
        </p:grpSpPr>
        <p:sp>
          <p:nvSpPr>
            <p:cNvPr id="72" name="Oval 71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Oval 72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Oval 73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reeform 75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Freeform 76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Freeform 77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Freeform 78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Freeform 79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1" name="Straight Connector 80"/>
            <p:cNvCxnSpPr>
              <a:stCxn id="74" idx="0"/>
              <a:endCxn id="72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89" name="Group 88"/>
          <p:cNvGrpSpPr/>
          <p:nvPr/>
        </p:nvGrpSpPr>
        <p:grpSpPr>
          <a:xfrm>
            <a:off x="919602" y="3199794"/>
            <a:ext cx="531549" cy="533400"/>
            <a:chOff x="2057400" y="2438400"/>
            <a:chExt cx="379678" cy="381000"/>
          </a:xfrm>
        </p:grpSpPr>
        <p:sp>
          <p:nvSpPr>
            <p:cNvPr id="8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7" name="TextBox 86"/>
          <p:cNvSpPr txBox="1"/>
          <p:nvPr/>
        </p:nvSpPr>
        <p:spPr>
          <a:xfrm>
            <a:off x="7036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9228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96" name="Rounded Rectangle 195"/>
          <p:cNvSpPr/>
          <p:nvPr/>
        </p:nvSpPr>
        <p:spPr>
          <a:xfrm>
            <a:off x="29896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7" name="Group 196"/>
          <p:cNvGrpSpPr/>
          <p:nvPr/>
        </p:nvGrpSpPr>
        <p:grpSpPr>
          <a:xfrm>
            <a:off x="3294474" y="4190394"/>
            <a:ext cx="1524000" cy="228600"/>
            <a:chOff x="1828800" y="3733800"/>
            <a:chExt cx="1524000" cy="228600"/>
          </a:xfrm>
        </p:grpSpPr>
        <p:sp>
          <p:nvSpPr>
            <p:cNvPr id="216" name="Rectangle 215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98" name="TextBox 197"/>
          <p:cNvSpPr txBox="1"/>
          <p:nvPr/>
        </p:nvSpPr>
        <p:spPr>
          <a:xfrm>
            <a:off x="38929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99" name="Group 198"/>
          <p:cNvGrpSpPr/>
          <p:nvPr/>
        </p:nvGrpSpPr>
        <p:grpSpPr>
          <a:xfrm>
            <a:off x="4388441" y="3199794"/>
            <a:ext cx="658633" cy="609600"/>
            <a:chOff x="3075167" y="2286000"/>
            <a:chExt cx="658633" cy="609600"/>
          </a:xfrm>
        </p:grpSpPr>
        <p:sp>
          <p:nvSpPr>
            <p:cNvPr id="206" name="Oval 205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7" name="Oval 206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Oval 207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Oval 208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eeform 209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1" name="Freeform 210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2" name="Freeform 211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3" name="Freeform 212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4" name="Freeform 213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15" name="Straight Connector 214"/>
            <p:cNvCxnSpPr>
              <a:stCxn id="208" idx="0"/>
              <a:endCxn id="206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00" name="Group 199"/>
          <p:cNvGrpSpPr/>
          <p:nvPr/>
        </p:nvGrpSpPr>
        <p:grpSpPr>
          <a:xfrm>
            <a:off x="3358002" y="3199794"/>
            <a:ext cx="531549" cy="533400"/>
            <a:chOff x="2057400" y="2438400"/>
            <a:chExt cx="379678" cy="381000"/>
          </a:xfrm>
        </p:grpSpPr>
        <p:sp>
          <p:nvSpPr>
            <p:cNvPr id="203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4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01" name="TextBox 200"/>
          <p:cNvSpPr txBox="1"/>
          <p:nvPr/>
        </p:nvSpPr>
        <p:spPr>
          <a:xfrm>
            <a:off x="31420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02" name="TextBox 201"/>
          <p:cNvSpPr txBox="1"/>
          <p:nvPr/>
        </p:nvSpPr>
        <p:spPr>
          <a:xfrm>
            <a:off x="43612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1" name="Rounded Rectangle 220"/>
          <p:cNvSpPr/>
          <p:nvPr/>
        </p:nvSpPr>
        <p:spPr>
          <a:xfrm>
            <a:off x="5428074" y="2666394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22" name="Group 221"/>
          <p:cNvGrpSpPr/>
          <p:nvPr/>
        </p:nvGrpSpPr>
        <p:grpSpPr>
          <a:xfrm>
            <a:off x="5732874" y="4190394"/>
            <a:ext cx="1524000" cy="228600"/>
            <a:chOff x="1828800" y="3733800"/>
            <a:chExt cx="1524000" cy="228600"/>
          </a:xfrm>
        </p:grpSpPr>
        <p:sp>
          <p:nvSpPr>
            <p:cNvPr id="241" name="Rectangle 24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223" name="TextBox 222"/>
          <p:cNvSpPr txBox="1"/>
          <p:nvPr/>
        </p:nvSpPr>
        <p:spPr>
          <a:xfrm>
            <a:off x="6331368" y="3961794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24" name="Group 223"/>
          <p:cNvGrpSpPr/>
          <p:nvPr/>
        </p:nvGrpSpPr>
        <p:grpSpPr>
          <a:xfrm>
            <a:off x="6826841" y="3199794"/>
            <a:ext cx="658633" cy="609600"/>
            <a:chOff x="3075167" y="2286000"/>
            <a:chExt cx="658633" cy="609600"/>
          </a:xfrm>
        </p:grpSpPr>
        <p:sp>
          <p:nvSpPr>
            <p:cNvPr id="231" name="Oval 23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Oval 23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3" name="Oval 23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4" name="Oval 23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Freeform 23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Freeform 23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Freeform 23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Freeform 23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9" name="Freeform 23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0" name="Straight Connector 239"/>
            <p:cNvCxnSpPr>
              <a:stCxn id="233" idx="0"/>
              <a:endCxn id="231" idx="4"/>
            </p:cNvCxnSpPr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225" name="Group 224"/>
          <p:cNvGrpSpPr/>
          <p:nvPr/>
        </p:nvGrpSpPr>
        <p:grpSpPr>
          <a:xfrm>
            <a:off x="5796402" y="3199794"/>
            <a:ext cx="531549" cy="533400"/>
            <a:chOff x="2057400" y="2438400"/>
            <a:chExt cx="379678" cy="381000"/>
          </a:xfrm>
        </p:grpSpPr>
        <p:sp>
          <p:nvSpPr>
            <p:cNvPr id="22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6" name="TextBox 225"/>
          <p:cNvSpPr txBox="1"/>
          <p:nvPr/>
        </p:nvSpPr>
        <p:spPr>
          <a:xfrm>
            <a:off x="5580474" y="2742594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27" name="TextBox 226"/>
          <p:cNvSpPr txBox="1"/>
          <p:nvPr/>
        </p:nvSpPr>
        <p:spPr>
          <a:xfrm>
            <a:off x="6799674" y="2742594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45" name="TextBox 244"/>
          <p:cNvSpPr txBox="1"/>
          <p:nvPr/>
        </p:nvSpPr>
        <p:spPr>
          <a:xfrm>
            <a:off x="7837060" y="3434228"/>
            <a:ext cx="112562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Servers</a:t>
            </a:r>
            <a:endParaRPr lang="en-US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2" name="TextBox 261"/>
          <p:cNvSpPr txBox="1"/>
          <p:nvPr/>
        </p:nvSpPr>
        <p:spPr>
          <a:xfrm>
            <a:off x="7841868" y="1810527"/>
            <a:ext cx="10390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" charset="0"/>
                <a:ea typeface="Arial" charset="0"/>
                <a:cs typeface="Arial" charset="0"/>
              </a:rPr>
              <a:t>Clients</a:t>
            </a:r>
          </a:p>
        </p:txBody>
      </p:sp>
      <p:pic>
        <p:nvPicPr>
          <p:cNvPr id="263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4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5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7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8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9" name="Picture 559" descr="j043156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674" y="1671222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2" name="Straight Connector 271"/>
          <p:cNvCxnSpPr/>
          <p:nvPr/>
        </p:nvCxnSpPr>
        <p:spPr>
          <a:xfrm>
            <a:off x="6037674" y="236159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3" name="Freeform 272"/>
          <p:cNvSpPr/>
          <p:nvPr/>
        </p:nvSpPr>
        <p:spPr>
          <a:xfrm>
            <a:off x="3845955" y="2858216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4" name="Freeform 273"/>
          <p:cNvSpPr/>
          <p:nvPr/>
        </p:nvSpPr>
        <p:spPr>
          <a:xfrm>
            <a:off x="1389475" y="2614567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5" name="Freeform 274"/>
          <p:cNvSpPr/>
          <p:nvPr/>
        </p:nvSpPr>
        <p:spPr>
          <a:xfrm>
            <a:off x="3628979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7" name="Straight Connector 276"/>
          <p:cNvCxnSpPr/>
          <p:nvPr/>
        </p:nvCxnSpPr>
        <p:spPr>
          <a:xfrm flipV="1">
            <a:off x="471256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8" name="Freeform 277"/>
          <p:cNvSpPr/>
          <p:nvPr/>
        </p:nvSpPr>
        <p:spPr>
          <a:xfrm>
            <a:off x="60609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9" name="Freeform 278"/>
          <p:cNvSpPr/>
          <p:nvPr/>
        </p:nvSpPr>
        <p:spPr>
          <a:xfrm>
            <a:off x="1184122" y="3771940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3" name="Straight Connector 282"/>
          <p:cNvCxnSpPr/>
          <p:nvPr/>
        </p:nvCxnSpPr>
        <p:spPr>
          <a:xfrm flipV="1">
            <a:off x="71496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4" name="Straight Connector 283"/>
          <p:cNvCxnSpPr/>
          <p:nvPr/>
        </p:nvCxnSpPr>
        <p:spPr>
          <a:xfrm flipV="1">
            <a:off x="2272878" y="3843043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5" name="Freeform 284"/>
          <p:cNvSpPr/>
          <p:nvPr/>
        </p:nvSpPr>
        <p:spPr>
          <a:xfrm>
            <a:off x="6224945" y="2090374"/>
            <a:ext cx="922149" cy="102288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600986" y="2333519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21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3" grpId="0" animBg="1"/>
      <p:bldP spid="274" grpId="0" animBg="1"/>
      <p:bldP spid="275" grpId="0" animBg="1"/>
      <p:bldP spid="278" grpId="0" animBg="1"/>
      <p:bldP spid="279" grpId="0" animBg="1"/>
      <p:bldP spid="28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Leader election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Normal operation (basic log replication)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Safety and consistency after leader changes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Neutralizing old leaders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Client interactions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Reconfiguration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Raft Overview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58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107237" cy="2311698"/>
          </a:xfrm>
        </p:spPr>
        <p:txBody>
          <a:bodyPr/>
          <a:lstStyle/>
          <a:p>
            <a:r>
              <a:rPr lang="en-US" b="0" dirty="0" smtClean="0"/>
              <a:t>At any given time, each server is either: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Leader</a:t>
            </a:r>
            <a:r>
              <a:rPr lang="en-US" dirty="0" smtClean="0"/>
              <a:t>: handles </a:t>
            </a:r>
            <a:r>
              <a:rPr lang="en-US" dirty="0"/>
              <a:t>all client interactions, log </a:t>
            </a:r>
            <a:r>
              <a:rPr lang="en-US" dirty="0" smtClean="0"/>
              <a:t>replication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Follower</a:t>
            </a:r>
            <a:r>
              <a:rPr lang="en-US" dirty="0" smtClean="0"/>
              <a:t>: completely passive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Candidate</a:t>
            </a:r>
            <a:r>
              <a:rPr lang="en-US" dirty="0" smtClean="0"/>
              <a:t>: used to elect a new leader</a:t>
            </a:r>
          </a:p>
          <a:p>
            <a:r>
              <a:rPr lang="en-US" b="0" dirty="0" smtClean="0"/>
              <a:t>Normal operation: 1 leader, N-1 followers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Server States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02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92608" y="1453896"/>
            <a:ext cx="8851392" cy="2311698"/>
          </a:xfrm>
        </p:spPr>
        <p:txBody>
          <a:bodyPr/>
          <a:lstStyle/>
          <a:p>
            <a:r>
              <a:rPr lang="en-US" b="0" dirty="0"/>
              <a:t>Servers start </a:t>
            </a:r>
            <a:r>
              <a:rPr lang="en-US" b="0" dirty="0" smtClean="0"/>
              <a:t>as </a:t>
            </a:r>
            <a:r>
              <a:rPr lang="en-US" b="0" dirty="0"/>
              <a:t>followers</a:t>
            </a:r>
          </a:p>
          <a:p>
            <a:r>
              <a:rPr lang="en-US" b="0" dirty="0" smtClean="0"/>
              <a:t>Leaders send </a:t>
            </a:r>
            <a:r>
              <a:rPr lang="en-US" b="0" dirty="0">
                <a:solidFill>
                  <a:schemeClr val="accent4"/>
                </a:solidFill>
              </a:rPr>
              <a:t>heartbeats</a:t>
            </a:r>
            <a:r>
              <a:rPr lang="en-US" b="0" dirty="0"/>
              <a:t> (empty </a:t>
            </a:r>
            <a:r>
              <a:rPr lang="en-US" b="0" dirty="0" err="1"/>
              <a:t>AppendEntries</a:t>
            </a:r>
            <a:r>
              <a:rPr lang="en-US" b="0" dirty="0"/>
              <a:t> RPCs) to maintain authority</a:t>
            </a:r>
          </a:p>
          <a:p>
            <a:r>
              <a:rPr lang="en-US" b="0" dirty="0"/>
              <a:t>If </a:t>
            </a:r>
            <a:r>
              <a:rPr lang="en-US" b="0" dirty="0" err="1">
                <a:solidFill>
                  <a:schemeClr val="accent4"/>
                </a:solidFill>
              </a:rPr>
              <a:t>electionTimeout</a:t>
            </a:r>
            <a:r>
              <a:rPr lang="en-US" b="0" dirty="0">
                <a:solidFill>
                  <a:schemeClr val="accent4"/>
                </a:solidFill>
              </a:rPr>
              <a:t> </a:t>
            </a:r>
            <a:r>
              <a:rPr lang="en-US" b="0" dirty="0"/>
              <a:t>elapses with no </a:t>
            </a:r>
            <a:r>
              <a:rPr lang="en-US" b="0" dirty="0" smtClean="0"/>
              <a:t>RPCs (100-500ms), follower assumes leader has crashed and starts new election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13156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>
                <a:solidFill>
                  <a:srgbClr val="4974CB"/>
                </a:solidFill>
              </a:rPr>
              <a:t>Follower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8302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Candidate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6344887" y="4900634"/>
            <a:ext cx="1752600" cy="533400"/>
          </a:xfrm>
          <a:prstGeom prst="roundRect">
            <a:avLst>
              <a:gd name="adj" fmla="val 50000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400" b="0" dirty="0" smtClean="0">
                <a:solidFill>
                  <a:srgbClr val="4974CB"/>
                </a:solidFill>
              </a:rPr>
              <a:t>Leader</a:t>
            </a:r>
            <a:endParaRPr lang="en-US" sz="2400" b="0" dirty="0">
              <a:solidFill>
                <a:srgbClr val="4974CB"/>
              </a:solidFill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969980" y="4558937"/>
            <a:ext cx="365760" cy="606392"/>
          </a:xfrm>
          <a:custGeom>
            <a:avLst/>
            <a:gdLst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  <a:gd name="connsiteX0" fmla="*/ 0 w 365760"/>
              <a:gd name="connsiteY0" fmla="*/ 0 h 606392"/>
              <a:gd name="connsiteX1" fmla="*/ 365760 w 365760"/>
              <a:gd name="connsiteY1" fmla="*/ 606392 h 606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65760" h="606392">
                <a:moveTo>
                  <a:pt x="0" y="0"/>
                </a:moveTo>
                <a:cubicBezTo>
                  <a:pt x="4812" y="521369"/>
                  <a:pt x="115504" y="599975"/>
                  <a:pt x="365760" y="606392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53932" y="4214834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2644775" y="4598630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06287" y="4034359"/>
            <a:ext cx="1492716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start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5146541" y="4595834"/>
            <a:ext cx="1655546" cy="306816"/>
          </a:xfrm>
          <a:custGeom>
            <a:avLst/>
            <a:gdLst>
              <a:gd name="connsiteX0" fmla="*/ 0 w 1655546"/>
              <a:gd name="connsiteY0" fmla="*/ 0 h 22228"/>
              <a:gd name="connsiteX1" fmla="*/ 1655546 w 1655546"/>
              <a:gd name="connsiteY1" fmla="*/ 0 h 22228"/>
              <a:gd name="connsiteX0" fmla="*/ 0 w 1655546"/>
              <a:gd name="connsiteY0" fmla="*/ 179958 h 182265"/>
              <a:gd name="connsiteX1" fmla="*/ 1655546 w 1655546"/>
              <a:gd name="connsiteY1" fmla="*/ 179958 h 182265"/>
              <a:gd name="connsiteX0" fmla="*/ 0 w 1655546"/>
              <a:gd name="connsiteY0" fmla="*/ 272714 h 272714"/>
              <a:gd name="connsiteX1" fmla="*/ 1655546 w 1655546"/>
              <a:gd name="connsiteY1" fmla="*/ 272714 h 272714"/>
              <a:gd name="connsiteX0" fmla="*/ 0 w 1655546"/>
              <a:gd name="connsiteY0" fmla="*/ 279333 h 279333"/>
              <a:gd name="connsiteX1" fmla="*/ 1655546 w 1655546"/>
              <a:gd name="connsiteY1" fmla="*/ 279333 h 279333"/>
              <a:gd name="connsiteX0" fmla="*/ 0 w 1655546"/>
              <a:gd name="connsiteY0" fmla="*/ 275498 h 275498"/>
              <a:gd name="connsiteX1" fmla="*/ 1655546 w 1655546"/>
              <a:gd name="connsiteY1" fmla="*/ 275498 h 275498"/>
              <a:gd name="connsiteX0" fmla="*/ 0 w 1655546"/>
              <a:gd name="connsiteY0" fmla="*/ 306816 h 306816"/>
              <a:gd name="connsiteX1" fmla="*/ 1655546 w 1655546"/>
              <a:gd name="connsiteY1" fmla="*/ 306816 h 306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655546" h="306816">
                <a:moveTo>
                  <a:pt x="0" y="306816"/>
                </a:moveTo>
                <a:cubicBezTo>
                  <a:pt x="321644" y="-107070"/>
                  <a:pt x="1432561" y="-97446"/>
                  <a:pt x="1655546" y="30681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6690" y="4034359"/>
            <a:ext cx="2069797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receive votes from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majority of servers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>
          <a:xfrm>
            <a:off x="4458097" y="4434685"/>
            <a:ext cx="500310" cy="480386"/>
          </a:xfrm>
          <a:custGeom>
            <a:avLst/>
            <a:gdLst>
              <a:gd name="connsiteX0" fmla="*/ 0 w 413887"/>
              <a:gd name="connsiteY0" fmla="*/ 19661 h 29286"/>
              <a:gd name="connsiteX1" fmla="*/ 413887 w 413887"/>
              <a:gd name="connsiteY1" fmla="*/ 29286 h 29286"/>
              <a:gd name="connsiteX0" fmla="*/ 46492 w 460379"/>
              <a:gd name="connsiteY0" fmla="*/ 242950 h 252575"/>
              <a:gd name="connsiteX1" fmla="*/ 460379 w 460379"/>
              <a:gd name="connsiteY1" fmla="*/ 252575 h 252575"/>
              <a:gd name="connsiteX0" fmla="*/ 34625 w 483137"/>
              <a:gd name="connsiteY0" fmla="*/ 439122 h 448747"/>
              <a:gd name="connsiteX1" fmla="*/ 448512 w 483137"/>
              <a:gd name="connsiteY1" fmla="*/ 448747 h 448747"/>
              <a:gd name="connsiteX0" fmla="*/ 53980 w 500310"/>
              <a:gd name="connsiteY0" fmla="*/ 470761 h 480386"/>
              <a:gd name="connsiteX1" fmla="*/ 467867 w 500310"/>
              <a:gd name="connsiteY1" fmla="*/ 480386 h 480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00310" h="480386">
                <a:moveTo>
                  <a:pt x="53980" y="470761"/>
                </a:moveTo>
                <a:cubicBezTo>
                  <a:pt x="-225153" y="-144455"/>
                  <a:pt x="679624" y="-172527"/>
                  <a:pt x="467867" y="480386"/>
                </a:cubicBezTo>
              </a:path>
            </a:pathLst>
          </a:custGeom>
          <a:noFill/>
          <a:ln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77061" y="3833834"/>
            <a:ext cx="1467068" cy="60529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timeout,</a:t>
            </a:r>
            <a:br>
              <a:rPr lang="en-US" sz="1800" b="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new election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57000" y="5434034"/>
            <a:ext cx="7710832" cy="1219200"/>
            <a:chOff x="857000" y="5434034"/>
            <a:chExt cx="7710832" cy="1219200"/>
          </a:xfrm>
        </p:grpSpPr>
        <p:sp>
          <p:nvSpPr>
            <p:cNvPr id="19" name="Freeform 18"/>
            <p:cNvSpPr/>
            <p:nvPr/>
          </p:nvSpPr>
          <p:spPr>
            <a:xfrm>
              <a:off x="1720702" y="5444462"/>
              <a:ext cx="2974253" cy="590137"/>
            </a:xfrm>
            <a:custGeom>
              <a:avLst/>
              <a:gdLst>
                <a:gd name="connsiteX0" fmla="*/ 2974206 w 2974206"/>
                <a:gd name="connsiteY0" fmla="*/ 64833 h 64833"/>
                <a:gd name="connsiteX1" fmla="*/ 0 w 2974206"/>
                <a:gd name="connsiteY1" fmla="*/ 64833 h 64833"/>
                <a:gd name="connsiteX0" fmla="*/ 2974206 w 2974206"/>
                <a:gd name="connsiteY0" fmla="*/ 2990 h 304592"/>
                <a:gd name="connsiteX1" fmla="*/ 0 w 2974206"/>
                <a:gd name="connsiteY1" fmla="*/ 2990 h 304592"/>
                <a:gd name="connsiteX0" fmla="*/ 2974206 w 2974206"/>
                <a:gd name="connsiteY0" fmla="*/ 0 h 358866"/>
                <a:gd name="connsiteX1" fmla="*/ 0 w 2974206"/>
                <a:gd name="connsiteY1" fmla="*/ 0 h 358866"/>
                <a:gd name="connsiteX0" fmla="*/ 2974206 w 2974206"/>
                <a:gd name="connsiteY0" fmla="*/ 0 h 342000"/>
                <a:gd name="connsiteX1" fmla="*/ 0 w 2974206"/>
                <a:gd name="connsiteY1" fmla="*/ 0 h 342000"/>
                <a:gd name="connsiteX0" fmla="*/ 2974206 w 2974206"/>
                <a:gd name="connsiteY0" fmla="*/ 0 h 386787"/>
                <a:gd name="connsiteX1" fmla="*/ 0 w 2974206"/>
                <a:gd name="connsiteY1" fmla="*/ 0 h 386787"/>
                <a:gd name="connsiteX0" fmla="*/ 2974253 w 2974253"/>
                <a:gd name="connsiteY0" fmla="*/ 0 h 590137"/>
                <a:gd name="connsiteX1" fmla="*/ 47 w 2974253"/>
                <a:gd name="connsiteY1" fmla="*/ 0 h 590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2974253" h="590137">
                  <a:moveTo>
                    <a:pt x="2974253" y="0"/>
                  </a:moveTo>
                  <a:cubicBezTo>
                    <a:pt x="2563576" y="338488"/>
                    <a:pt x="-12787" y="1138990"/>
                    <a:pt x="47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0" name="Freeform 19"/>
            <p:cNvSpPr/>
            <p:nvPr/>
          </p:nvSpPr>
          <p:spPr>
            <a:xfrm>
              <a:off x="2519647" y="5444462"/>
              <a:ext cx="4677878" cy="391941"/>
            </a:xfrm>
            <a:custGeom>
              <a:avLst/>
              <a:gdLst>
                <a:gd name="connsiteX0" fmla="*/ 4677878 w 4677878"/>
                <a:gd name="connsiteY0" fmla="*/ 75947 h 75947"/>
                <a:gd name="connsiteX1" fmla="*/ 0 w 4677878"/>
                <a:gd name="connsiteY1" fmla="*/ 75947 h 75947"/>
                <a:gd name="connsiteX0" fmla="*/ 4677878 w 4677878"/>
                <a:gd name="connsiteY0" fmla="*/ 3074 h 413768"/>
                <a:gd name="connsiteX1" fmla="*/ 0 w 4677878"/>
                <a:gd name="connsiteY1" fmla="*/ 3074 h 413768"/>
                <a:gd name="connsiteX0" fmla="*/ 4677878 w 4677878"/>
                <a:gd name="connsiteY0" fmla="*/ 0 h 468982"/>
                <a:gd name="connsiteX1" fmla="*/ 0 w 4677878"/>
                <a:gd name="connsiteY1" fmla="*/ 0 h 468982"/>
                <a:gd name="connsiteX0" fmla="*/ 4677878 w 4677878"/>
                <a:gd name="connsiteY0" fmla="*/ 0 h 409604"/>
                <a:gd name="connsiteX1" fmla="*/ 0 w 4677878"/>
                <a:gd name="connsiteY1" fmla="*/ 0 h 409604"/>
                <a:gd name="connsiteX0" fmla="*/ 4677878 w 4677878"/>
                <a:gd name="connsiteY0" fmla="*/ 0 h 384212"/>
                <a:gd name="connsiteX1" fmla="*/ 0 w 4677878"/>
                <a:gd name="connsiteY1" fmla="*/ 0 h 384212"/>
                <a:gd name="connsiteX0" fmla="*/ 4677878 w 4677878"/>
                <a:gd name="connsiteY0" fmla="*/ 0 h 391941"/>
                <a:gd name="connsiteX1" fmla="*/ 0 w 4677878"/>
                <a:gd name="connsiteY1" fmla="*/ 0 h 3919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677878" h="391941">
                  <a:moveTo>
                    <a:pt x="4677878" y="0"/>
                  </a:moveTo>
                  <a:cubicBezTo>
                    <a:pt x="4561573" y="213360"/>
                    <a:pt x="575911" y="763604"/>
                    <a:pt x="0" y="0"/>
                  </a:cubicBezTo>
                </a:path>
              </a:pathLst>
            </a:custGeom>
            <a:noFill/>
            <a:ln>
              <a:solidFill>
                <a:schemeClr val="accent4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344146" y="5738834"/>
              <a:ext cx="2223686" cy="605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server with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57000" y="6047940"/>
              <a:ext cx="2531463" cy="605294"/>
            </a:xfrm>
            <a:prstGeom prst="rect">
              <a:avLst/>
            </a:prstGeom>
            <a:solidFill>
              <a:schemeClr val="bg1"/>
            </a:solidFill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discover </a:t>
              </a: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current leader</a:t>
              </a: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/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or higher term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25287" y="5434034"/>
              <a:ext cx="671979" cy="4770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ts val="1500"/>
                </a:lnSpc>
              </a:pP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“step</a:t>
              </a:r>
              <a:b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400" b="0" dirty="0" smtClean="0">
                  <a:solidFill>
                    <a:srgbClr val="A5001E"/>
                  </a:solidFill>
                  <a:latin typeface="Arial" charset="0"/>
                </a:rPr>
                <a:t>down”</a:t>
              </a:r>
              <a:endParaRPr lang="en-US" sz="1400" b="0" dirty="0">
                <a:solidFill>
                  <a:srgbClr val="A5001E"/>
                </a:solidFill>
                <a:latin typeface="Arial" charset="0"/>
              </a:endParaRPr>
            </a:p>
          </p:txBody>
        </p:sp>
      </p:grp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Liveness Validation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4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943600" y="2225683"/>
            <a:ext cx="9144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43600" y="2225683"/>
            <a:ext cx="762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3900615"/>
            <a:ext cx="8229600" cy="2527481"/>
          </a:xfrm>
        </p:spPr>
        <p:txBody>
          <a:bodyPr/>
          <a:lstStyle/>
          <a:p>
            <a:r>
              <a:rPr lang="en-US" b="0" dirty="0" smtClean="0"/>
              <a:t>Time divided into terms</a:t>
            </a:r>
          </a:p>
          <a:p>
            <a:pPr lvl="1"/>
            <a:r>
              <a:rPr lang="en-US" dirty="0" smtClean="0"/>
              <a:t>Election (either failed or resulted in 1 leader)</a:t>
            </a:r>
          </a:p>
          <a:p>
            <a:pPr lvl="1"/>
            <a:r>
              <a:rPr lang="en-US" dirty="0" smtClean="0"/>
              <a:t>Normal operation </a:t>
            </a:r>
            <a:r>
              <a:rPr lang="en-US" dirty="0"/>
              <a:t>u</a:t>
            </a:r>
            <a:r>
              <a:rPr lang="en-US" dirty="0" smtClean="0"/>
              <a:t>nder a single leader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/>
              <a:t>Each server maintains </a:t>
            </a:r>
            <a:r>
              <a:rPr lang="en-US" b="0" dirty="0" smtClean="0">
                <a:solidFill>
                  <a:schemeClr val="accent4"/>
                </a:solidFill>
              </a:rPr>
              <a:t>current term </a:t>
            </a:r>
            <a:r>
              <a:rPr lang="en-US" b="0" dirty="0" smtClean="0"/>
              <a:t>value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b="0" dirty="0" smtClean="0">
                <a:solidFill>
                  <a:schemeClr val="tx2"/>
                </a:solidFill>
              </a:rPr>
              <a:t>Key role of terms: identify obsolete information</a:t>
            </a:r>
            <a:endParaRPr lang="en-US" b="0" dirty="0">
              <a:solidFill>
                <a:schemeClr val="tx2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1524000" y="2835283"/>
            <a:ext cx="5943600" cy="0"/>
          </a:xfrm>
          <a:prstGeom prst="line">
            <a:avLst/>
          </a:prstGeom>
          <a:ln w="38100"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1905000" y="2225683"/>
            <a:ext cx="685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905000" y="2225683"/>
            <a:ext cx="304799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62400" y="2225683"/>
            <a:ext cx="3810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419600" y="2225683"/>
            <a:ext cx="14478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4419600" y="2225683"/>
            <a:ext cx="1524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667000" y="2225683"/>
            <a:ext cx="1219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667000" y="2225683"/>
            <a:ext cx="228600" cy="457200"/>
          </a:xfrm>
          <a:prstGeom prst="rect">
            <a:avLst/>
          </a:prstGeom>
          <a:solidFill>
            <a:srgbClr val="B3C7EF"/>
          </a:solidFill>
          <a:ln w="190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9338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9625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810000" y="1979462"/>
            <a:ext cx="6858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8294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086772" y="1979462"/>
            <a:ext cx="628057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Term 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858000" y="2835283"/>
            <a:ext cx="387928" cy="2462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3216283"/>
            <a:ext cx="93615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Elections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976418" y="3216283"/>
            <a:ext cx="182101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Normal Operation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flipH="1" flipV="1">
            <a:off x="21336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V="1">
            <a:off x="25908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53340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248400" y="2682883"/>
            <a:ext cx="15240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673510" y="3216283"/>
            <a:ext cx="97469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Split Vote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8" name="Straight Connector 37"/>
          <p:cNvCxnSpPr/>
          <p:nvPr/>
        </p:nvCxnSpPr>
        <p:spPr>
          <a:xfrm flipV="1">
            <a:off x="4152900" y="2682883"/>
            <a:ext cx="0" cy="533400"/>
          </a:xfrm>
          <a:prstGeom prst="line">
            <a:avLst/>
          </a:prstGeom>
          <a:ln w="19050" cap="rnd">
            <a:solidFill>
              <a:schemeClr val="accent4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1" name="Title 6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Terms (aka epochs)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197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4906963"/>
          </a:xfrm>
        </p:spPr>
        <p:txBody>
          <a:bodyPr/>
          <a:lstStyle/>
          <a:p>
            <a:r>
              <a:rPr lang="en-US" dirty="0" smtClean="0"/>
              <a:t>Start election:</a:t>
            </a:r>
          </a:p>
          <a:p>
            <a:pPr lvl="1"/>
            <a:r>
              <a:rPr lang="en-US" sz="2200" b="0" dirty="0" smtClean="0"/>
              <a:t>Increment current term, change to candidate state, vote for self</a:t>
            </a:r>
          </a:p>
          <a:p>
            <a:pPr>
              <a:lnSpc>
                <a:spcPct val="250000"/>
              </a:lnSpc>
            </a:pPr>
            <a:r>
              <a:rPr lang="en-US" dirty="0" smtClean="0"/>
              <a:t>Send </a:t>
            </a:r>
            <a:r>
              <a:rPr lang="en-US" dirty="0" err="1" smtClean="0"/>
              <a:t>RequestVote</a:t>
            </a:r>
            <a:r>
              <a:rPr lang="en-US" dirty="0" smtClean="0"/>
              <a:t> to all other servers, retry until either: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Receive votes from majority of servers:</a:t>
            </a:r>
          </a:p>
          <a:p>
            <a:pPr marL="1314450" lvl="2" indent="-457200"/>
            <a:r>
              <a:rPr lang="en-US" sz="2000" dirty="0" smtClean="0"/>
              <a:t>Become leader</a:t>
            </a:r>
          </a:p>
          <a:p>
            <a:pPr marL="1314450" lvl="2" indent="-457200"/>
            <a:r>
              <a:rPr lang="en-US" sz="2000" dirty="0" smtClean="0"/>
              <a:t>Send </a:t>
            </a:r>
            <a:r>
              <a:rPr lang="en-US" sz="2000" dirty="0" err="1" smtClean="0"/>
              <a:t>AppendEntries</a:t>
            </a:r>
            <a:r>
              <a:rPr lang="en-US" sz="2000" dirty="0" smtClean="0"/>
              <a:t> heartbeats to all other servers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Receive RPC from valid leader:</a:t>
            </a:r>
          </a:p>
          <a:p>
            <a:pPr marL="1314450" lvl="2" indent="-457200"/>
            <a:r>
              <a:rPr lang="en-US" sz="2000" dirty="0" smtClean="0"/>
              <a:t>Return to follower state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No-one wins election (election timeout elapses):</a:t>
            </a:r>
          </a:p>
          <a:p>
            <a:pPr marL="1314450" lvl="2" indent="-457200"/>
            <a:r>
              <a:rPr lang="en-US" sz="2000" dirty="0" smtClean="0"/>
              <a:t>Increment term, start new election</a:t>
            </a:r>
            <a:endParaRPr lang="en-US" sz="2000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677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029199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Safety</a:t>
            </a:r>
            <a:r>
              <a:rPr lang="en-US" dirty="0" smtClean="0"/>
              <a:t>:  allow at most one winner per term</a:t>
            </a:r>
          </a:p>
          <a:p>
            <a:pPr lvl="1"/>
            <a:r>
              <a:rPr lang="en-US" sz="2200" dirty="0" smtClean="0"/>
              <a:t>Each server votes only once per term (persists on disk)</a:t>
            </a:r>
          </a:p>
          <a:p>
            <a:pPr lvl="1"/>
            <a:r>
              <a:rPr lang="en-US" sz="2200" dirty="0" smtClean="0"/>
              <a:t>Two different candidates can’t get majorities in same term</a:t>
            </a: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 smtClean="0">
              <a:solidFill>
                <a:schemeClr val="accent4"/>
              </a:solidFill>
            </a:endParaRPr>
          </a:p>
          <a:p>
            <a:endParaRPr lang="en-US" dirty="0">
              <a:solidFill>
                <a:schemeClr val="accent4"/>
              </a:solidFill>
            </a:endParaRPr>
          </a:p>
          <a:p>
            <a:pPr>
              <a:spcBef>
                <a:spcPts val="2400"/>
              </a:spcBef>
            </a:pPr>
            <a:r>
              <a:rPr lang="en-US" dirty="0" err="1" smtClean="0">
                <a:solidFill>
                  <a:schemeClr val="accent4"/>
                </a:solidFill>
              </a:rPr>
              <a:t>Liveness</a:t>
            </a:r>
            <a:r>
              <a:rPr lang="en-US" dirty="0" smtClean="0"/>
              <a:t>: some candidate must eventually win</a:t>
            </a:r>
          </a:p>
          <a:p>
            <a:pPr lvl="1"/>
            <a:r>
              <a:rPr lang="en-US" sz="2200" dirty="0" smtClean="0"/>
              <a:t>Each choose election timeouts randomly in [T, 2T]</a:t>
            </a:r>
          </a:p>
          <a:p>
            <a:pPr lvl="1"/>
            <a:r>
              <a:rPr lang="en-US" sz="2200" dirty="0" smtClean="0"/>
              <a:t>One usually initiates and wins election before others start</a:t>
            </a:r>
          </a:p>
          <a:p>
            <a:pPr lvl="1"/>
            <a:r>
              <a:rPr lang="en-US" sz="2200" dirty="0" smtClean="0"/>
              <a:t>Works well if T &gt;&gt; network RTT </a:t>
            </a:r>
            <a:endParaRPr lang="en-US" sz="2200" dirty="0"/>
          </a:p>
        </p:txBody>
      </p:sp>
      <p:sp>
        <p:nvSpPr>
          <p:cNvPr id="7" name="Rounded Rectangle 6"/>
          <p:cNvSpPr/>
          <p:nvPr/>
        </p:nvSpPr>
        <p:spPr>
          <a:xfrm>
            <a:off x="2743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05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4267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029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5791200" y="3284707"/>
            <a:ext cx="457200" cy="457200"/>
          </a:xfrm>
          <a:prstGeom prst="round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>
              <a:solidFill>
                <a:srgbClr val="0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62400" y="3829775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Servers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Voted for candidate A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90600" y="3208507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704316"/>
                </a:solidFill>
                <a:latin typeface="Arial" charset="0"/>
              </a:rPr>
              <a:t>B can’t also get majority</a:t>
            </a:r>
            <a:endParaRPr lang="en-US" sz="1800" b="0" dirty="0">
              <a:solidFill>
                <a:srgbClr val="704316"/>
              </a:solidFill>
              <a:latin typeface="Arial" charset="0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191000" y="3208507"/>
            <a:ext cx="2133600" cy="609600"/>
          </a:xfrm>
          <a:prstGeom prst="roundRect">
            <a:avLst/>
          </a:prstGeom>
          <a:noFill/>
          <a:ln>
            <a:solidFill>
              <a:schemeClr val="accent4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2667000" y="3208507"/>
            <a:ext cx="1371600" cy="609600"/>
          </a:xfrm>
          <a:prstGeom prst="roundRect">
            <a:avLst/>
          </a:prstGeom>
          <a:noFill/>
          <a:ln>
            <a:solidFill>
              <a:srgbClr val="704316"/>
            </a:solidFill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Elections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76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69067" y="5128446"/>
            <a:ext cx="8229600" cy="1586069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entry = &lt; index, term, command &gt;</a:t>
            </a:r>
          </a:p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US" sz="2000" b="0" dirty="0" smtClean="0"/>
              <a:t>Log stored on stable storage (disk); survives crashes</a:t>
            </a:r>
          </a:p>
          <a:p>
            <a:pPr>
              <a:spcBef>
                <a:spcPts val="600"/>
              </a:spcBef>
            </a:pPr>
            <a:r>
              <a:rPr lang="en-US" sz="2000" b="0" dirty="0" smtClean="0"/>
              <a:t>Entry </a:t>
            </a:r>
            <a:r>
              <a:rPr lang="en-US" sz="2000" b="0" dirty="0" smtClean="0">
                <a:solidFill>
                  <a:schemeClr val="accent4"/>
                </a:solidFill>
              </a:rPr>
              <a:t>committed</a:t>
            </a:r>
            <a:r>
              <a:rPr lang="en-US" sz="2000" b="0" dirty="0" smtClean="0"/>
              <a:t> if known to be stored on majority of servers</a:t>
            </a:r>
          </a:p>
          <a:p>
            <a:pPr lvl="1">
              <a:spcBef>
                <a:spcPts val="300"/>
              </a:spcBef>
            </a:pPr>
            <a:r>
              <a:rPr lang="en-US" sz="1800" dirty="0" smtClean="0"/>
              <a:t>Durable / stable, will eventually be executed by state machines</a:t>
            </a:r>
          </a:p>
        </p:txBody>
      </p:sp>
      <p:sp>
        <p:nvSpPr>
          <p:cNvPr id="7" name="Rectangle 6"/>
          <p:cNvSpPr/>
          <p:nvPr/>
        </p:nvSpPr>
        <p:spPr>
          <a:xfrm>
            <a:off x="21549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1549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121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693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526567" y="135668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837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171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6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0505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7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583967" y="135668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8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9837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26121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3069367" y="17376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526567" y="17376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45171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505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5583967" y="17376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2" name="Rectangle 61"/>
          <p:cNvSpPr/>
          <p:nvPr/>
        </p:nvSpPr>
        <p:spPr>
          <a:xfrm>
            <a:off x="21549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3983767" y="23472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26121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3069367" y="23472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3526567" y="23472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1549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9837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6121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069367" y="29568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3526567" y="29568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5171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0505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5583967" y="29568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sub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1549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2612167" y="35664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21549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39837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26121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069367" y="4176088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526567" y="4176088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5171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div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5050567" y="4176088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shl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TextBox 93"/>
          <p:cNvSpPr txBox="1"/>
          <p:nvPr/>
        </p:nvSpPr>
        <p:spPr>
          <a:xfrm>
            <a:off x="6879367" y="1812400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5" name="TextBox 94"/>
          <p:cNvSpPr txBox="1"/>
          <p:nvPr/>
        </p:nvSpPr>
        <p:spPr>
          <a:xfrm>
            <a:off x="6879367" y="1375938"/>
            <a:ext cx="1027525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log index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879367" y="3374500"/>
            <a:ext cx="1013099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followers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97" name="Right Brace 96"/>
          <p:cNvSpPr/>
          <p:nvPr/>
        </p:nvSpPr>
        <p:spPr>
          <a:xfrm>
            <a:off x="6422167" y="2347288"/>
            <a:ext cx="228600" cy="2283023"/>
          </a:xfrm>
          <a:prstGeom prst="rightBrace">
            <a:avLst>
              <a:gd name="adj1" fmla="val 37205"/>
              <a:gd name="adj2" fmla="val 50000"/>
            </a:avLst>
          </a:prstGeom>
          <a:ln w="19050" cap="rnd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154967" y="4709488"/>
            <a:ext cx="3429000" cy="228600"/>
            <a:chOff x="2154967" y="4709488"/>
            <a:chExt cx="3429000" cy="228600"/>
          </a:xfrm>
        </p:grpSpPr>
        <p:cxnSp>
          <p:nvCxnSpPr>
            <p:cNvPr id="99" name="Straight Connector 98"/>
            <p:cNvCxnSpPr/>
            <p:nvPr/>
          </p:nvCxnSpPr>
          <p:spPr>
            <a:xfrm>
              <a:off x="2154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>
            <a:xfrm>
              <a:off x="5583967" y="4709488"/>
              <a:ext cx="0" cy="228600"/>
            </a:xfrm>
            <a:prstGeom prst="line">
              <a:avLst/>
            </a:prstGeom>
            <a:ln w="28575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>
              <a:off x="2154967" y="4823788"/>
              <a:ext cx="3429000" cy="0"/>
            </a:xfrm>
            <a:prstGeom prst="line">
              <a:avLst/>
            </a:prstGeom>
            <a:ln w="28575" cap="rnd">
              <a:solidFill>
                <a:schemeClr val="accent4"/>
              </a:solidFill>
              <a:headEnd type="triangle" w="med" len="lg"/>
              <a:tailEnd type="triangle" w="med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3" name="TextBox 102"/>
          <p:cNvSpPr txBox="1"/>
          <p:nvPr/>
        </p:nvSpPr>
        <p:spPr>
          <a:xfrm>
            <a:off x="6879367" y="4630311"/>
            <a:ext cx="202138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A5001E"/>
                </a:solidFill>
                <a:latin typeface="Arial" charset="0"/>
              </a:rPr>
              <a:t>committed entries</a:t>
            </a:r>
            <a:endParaRPr lang="en-US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1110209" y="1473832"/>
            <a:ext cx="5113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term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496259" y="2127715"/>
            <a:ext cx="112530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1F4899"/>
                </a:solidFill>
                <a:latin typeface="Arial" charset="0"/>
              </a:rPr>
              <a:t>command</a:t>
            </a:r>
            <a:endParaRPr lang="en-US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9" name="Freeform 108"/>
          <p:cNvSpPr/>
          <p:nvPr/>
        </p:nvSpPr>
        <p:spPr>
          <a:xfrm>
            <a:off x="1702580" y="1649485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0" name="Freeform 109"/>
          <p:cNvSpPr/>
          <p:nvPr/>
        </p:nvSpPr>
        <p:spPr>
          <a:xfrm flipV="1">
            <a:off x="1697767" y="2040852"/>
            <a:ext cx="375385" cy="240640"/>
          </a:xfrm>
          <a:custGeom>
            <a:avLst/>
            <a:gdLst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0 h 240632"/>
              <a:gd name="connsiteX1" fmla="*/ 375385 w 375385"/>
              <a:gd name="connsiteY1" fmla="*/ 240632 h 240632"/>
              <a:gd name="connsiteX0" fmla="*/ 0 w 375385"/>
              <a:gd name="connsiteY0" fmla="*/ 8 h 240640"/>
              <a:gd name="connsiteX1" fmla="*/ 375385 w 375385"/>
              <a:gd name="connsiteY1" fmla="*/ 240640 h 2406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5385" h="240640">
                <a:moveTo>
                  <a:pt x="0" y="8"/>
                </a:moveTo>
                <a:cubicBezTo>
                  <a:pt x="363353" y="-1597"/>
                  <a:pt x="-33689" y="237432"/>
                  <a:pt x="375385" y="240640"/>
                </a:cubicBezTo>
              </a:path>
            </a:pathLst>
          </a:custGeom>
          <a:ln w="19050" cap="rnd">
            <a:solidFill>
              <a:schemeClr val="tx2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 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7655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" grpId="0"/>
      <p:bldP spid="96" grpId="0"/>
      <p:bldP spid="97" grpId="0" animBg="1"/>
      <p:bldP spid="10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Mechanism:</a:t>
            </a:r>
            <a:r>
              <a:rPr lang="en-US" sz="3200" dirty="0"/>
              <a:t> </a:t>
            </a:r>
            <a:r>
              <a:rPr lang="en-US" sz="3200" dirty="0" smtClean="0"/>
              <a:t> Replicate </a:t>
            </a:r>
            <a:r>
              <a:rPr lang="en-US" sz="3200" dirty="0"/>
              <a:t>and separate </a:t>
            </a:r>
            <a:r>
              <a:rPr lang="en-US" sz="3200" dirty="0" smtClean="0"/>
              <a:t>servers</a:t>
            </a:r>
            <a:endParaRPr lang="en-US" sz="3200" b="1" dirty="0" smtClean="0"/>
          </a:p>
          <a:p>
            <a:r>
              <a:rPr lang="en-US" sz="3200" b="1" dirty="0" smtClean="0"/>
              <a:t>Goal #1:  </a:t>
            </a:r>
            <a:r>
              <a:rPr lang="en-US" sz="3200" dirty="0" smtClean="0"/>
              <a:t>Provide a highly reliable service</a:t>
            </a:r>
          </a:p>
          <a:p>
            <a:r>
              <a:rPr lang="en-US" sz="3200" b="1" dirty="0" smtClean="0"/>
              <a:t>Goal #2:  </a:t>
            </a:r>
            <a:r>
              <a:rPr lang="en-US" sz="3200" dirty="0" smtClean="0"/>
              <a:t>Servers should behave just like a single, more reliable server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 Primary-Backup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2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3793145"/>
            <a:ext cx="8686800" cy="3064855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Client sends command to leader</a:t>
            </a:r>
            <a:endParaRPr lang="en-US" sz="2200" b="0" dirty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appends command to its log</a:t>
            </a:r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sz="2200" b="0" dirty="0" smtClean="0"/>
              <a:t>Leader sends </a:t>
            </a:r>
            <a:r>
              <a:rPr lang="en-US" sz="2200" b="0" dirty="0" err="1" smtClean="0"/>
              <a:t>AppendEntries</a:t>
            </a:r>
            <a:r>
              <a:rPr lang="en-US" sz="2200" b="0" dirty="0" smtClean="0"/>
              <a:t> RPCs to followers</a:t>
            </a:r>
          </a:p>
          <a:p>
            <a:pPr>
              <a:spcBef>
                <a:spcPts val="1000"/>
              </a:spcBef>
              <a:spcAft>
                <a:spcPts val="300"/>
              </a:spcAft>
            </a:pPr>
            <a:r>
              <a:rPr lang="en-US" sz="2200" b="0" dirty="0" smtClean="0">
                <a:solidFill>
                  <a:srgbClr val="C00000"/>
                </a:solidFill>
              </a:rPr>
              <a:t>Once new entry committed: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passes command to its state machine, sends result to client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Leader piggybacks commitment to followers in later </a:t>
            </a:r>
            <a:r>
              <a:rPr lang="en-US" dirty="0" err="1" smtClean="0"/>
              <a:t>AppendEntries</a:t>
            </a:r>
            <a:endParaRPr lang="en-US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dirty="0" smtClean="0"/>
              <a:t>Followers pass committed commands to their state machines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29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1" grpId="0" animBg="1"/>
      <p:bldP spid="192" grpId="0" animBg="1"/>
      <p:bldP spid="19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016" y="4161636"/>
            <a:ext cx="7314511" cy="2143631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Crashed / slow followers?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Leader retries RPCs until they succeed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endParaRPr lang="en-US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US" b="0" dirty="0" smtClean="0"/>
              <a:t>Performance is optimal in common case: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sz="2200" dirty="0" smtClean="0"/>
              <a:t>One successful RPC to any majority of servers</a:t>
            </a:r>
            <a:endParaRPr lang="en-US" sz="22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Normal operation</a:t>
            </a:r>
            <a:endParaRPr lang="en-US" dirty="0"/>
          </a:p>
        </p:txBody>
      </p:sp>
      <p:sp>
        <p:nvSpPr>
          <p:cNvPr id="105" name="Rounded Rectangle 104"/>
          <p:cNvSpPr/>
          <p:nvPr/>
        </p:nvSpPr>
        <p:spPr>
          <a:xfrm>
            <a:off x="10016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6" name="Group 105"/>
          <p:cNvGrpSpPr/>
          <p:nvPr/>
        </p:nvGrpSpPr>
        <p:grpSpPr>
          <a:xfrm>
            <a:off x="1306456" y="3207738"/>
            <a:ext cx="1524000" cy="228600"/>
            <a:chOff x="1828800" y="3733800"/>
            <a:chExt cx="1524000" cy="228600"/>
          </a:xfrm>
        </p:grpSpPr>
        <p:sp>
          <p:nvSpPr>
            <p:cNvPr id="107" name="Rectangle 106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8" name="Rectangle 107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09" name="Rectangle 108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10" name="Rectangle 109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11" name="TextBox 110"/>
          <p:cNvSpPr txBox="1"/>
          <p:nvPr/>
        </p:nvSpPr>
        <p:spPr>
          <a:xfrm>
            <a:off x="19049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12" name="Group 111"/>
          <p:cNvGrpSpPr/>
          <p:nvPr/>
        </p:nvGrpSpPr>
        <p:grpSpPr>
          <a:xfrm>
            <a:off x="2400423" y="2217138"/>
            <a:ext cx="658633" cy="609600"/>
            <a:chOff x="3075167" y="2286000"/>
            <a:chExt cx="658633" cy="609600"/>
          </a:xfrm>
        </p:grpSpPr>
        <p:sp>
          <p:nvSpPr>
            <p:cNvPr id="113" name="Oval 112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Oval 114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Oval 115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reeform 116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Freeform 117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Freeform 118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Freeform 119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2" name="Straight Connector 121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23" name="Group 122"/>
          <p:cNvGrpSpPr/>
          <p:nvPr/>
        </p:nvGrpSpPr>
        <p:grpSpPr>
          <a:xfrm>
            <a:off x="1369984" y="2217138"/>
            <a:ext cx="531549" cy="533400"/>
            <a:chOff x="2057400" y="2438400"/>
            <a:chExt cx="379678" cy="381000"/>
          </a:xfrm>
        </p:grpSpPr>
        <p:sp>
          <p:nvSpPr>
            <p:cNvPr id="124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5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6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7" name="TextBox 126"/>
          <p:cNvSpPr txBox="1"/>
          <p:nvPr/>
        </p:nvSpPr>
        <p:spPr>
          <a:xfrm>
            <a:off x="11540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3732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9" name="Rounded Rectangle 128"/>
          <p:cNvSpPr/>
          <p:nvPr/>
        </p:nvSpPr>
        <p:spPr>
          <a:xfrm>
            <a:off x="34400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0" name="Group 129"/>
          <p:cNvGrpSpPr/>
          <p:nvPr/>
        </p:nvGrpSpPr>
        <p:grpSpPr>
          <a:xfrm>
            <a:off x="3744856" y="3207738"/>
            <a:ext cx="1524000" cy="228600"/>
            <a:chOff x="1828800" y="3733800"/>
            <a:chExt cx="1524000" cy="228600"/>
          </a:xfrm>
        </p:grpSpPr>
        <p:sp>
          <p:nvSpPr>
            <p:cNvPr id="131" name="Rectangle 130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35" name="TextBox 134"/>
          <p:cNvSpPr txBox="1"/>
          <p:nvPr/>
        </p:nvSpPr>
        <p:spPr>
          <a:xfrm>
            <a:off x="43433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36" name="Group 135"/>
          <p:cNvGrpSpPr/>
          <p:nvPr/>
        </p:nvGrpSpPr>
        <p:grpSpPr>
          <a:xfrm>
            <a:off x="4838823" y="2217138"/>
            <a:ext cx="658633" cy="609600"/>
            <a:chOff x="3075167" y="2286000"/>
            <a:chExt cx="658633" cy="609600"/>
          </a:xfrm>
        </p:grpSpPr>
        <p:sp>
          <p:nvSpPr>
            <p:cNvPr id="137" name="Oval 136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Oval 137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Oval 138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0" name="Oval 139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Freeform 140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2" name="Freeform 141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3" name="Freeform 142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4" name="Freeform 143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5" name="Freeform 144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46" name="Straight Connector 145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47" name="Group 146"/>
          <p:cNvGrpSpPr/>
          <p:nvPr/>
        </p:nvGrpSpPr>
        <p:grpSpPr>
          <a:xfrm>
            <a:off x="3808384" y="2217138"/>
            <a:ext cx="531549" cy="533400"/>
            <a:chOff x="2057400" y="2438400"/>
            <a:chExt cx="379678" cy="381000"/>
          </a:xfrm>
        </p:grpSpPr>
        <p:sp>
          <p:nvSpPr>
            <p:cNvPr id="148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9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0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1" name="TextBox 150"/>
          <p:cNvSpPr txBox="1"/>
          <p:nvPr/>
        </p:nvSpPr>
        <p:spPr>
          <a:xfrm>
            <a:off x="35924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48116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5878456" y="1683738"/>
            <a:ext cx="2286000" cy="1905000"/>
          </a:xfrm>
          <a:prstGeom prst="roundRect">
            <a:avLst>
              <a:gd name="adj" fmla="val 11074"/>
            </a:avLst>
          </a:prstGeom>
          <a:solidFill>
            <a:srgbClr val="E3EAF9"/>
          </a:solidFill>
          <a:ln>
            <a:solidFill>
              <a:srgbClr val="4974CB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4" name="Group 153"/>
          <p:cNvGrpSpPr/>
          <p:nvPr/>
        </p:nvGrpSpPr>
        <p:grpSpPr>
          <a:xfrm>
            <a:off x="6183256" y="3207738"/>
            <a:ext cx="1524000" cy="228600"/>
            <a:chOff x="1828800" y="3733800"/>
            <a:chExt cx="1524000" cy="228600"/>
          </a:xfrm>
        </p:grpSpPr>
        <p:sp>
          <p:nvSpPr>
            <p:cNvPr id="155" name="Rectangle 154"/>
            <p:cNvSpPr/>
            <p:nvPr/>
          </p:nvSpPr>
          <p:spPr>
            <a:xfrm>
              <a:off x="1828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smtClean="0">
                  <a:solidFill>
                    <a:schemeClr val="tx1"/>
                  </a:solidFill>
                  <a:latin typeface="Arial" charset="0"/>
                </a:rPr>
                <a:t>add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6" name="Rectangle 155"/>
            <p:cNvSpPr/>
            <p:nvPr/>
          </p:nvSpPr>
          <p:spPr>
            <a:xfrm>
              <a:off x="2209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jmp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7" name="Rectangle 156"/>
            <p:cNvSpPr/>
            <p:nvPr/>
          </p:nvSpPr>
          <p:spPr>
            <a:xfrm>
              <a:off x="2590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mov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158" name="Rectangle 157"/>
            <p:cNvSpPr/>
            <p:nvPr/>
          </p:nvSpPr>
          <p:spPr>
            <a:xfrm>
              <a:off x="2971800" y="3733800"/>
              <a:ext cx="381000" cy="228600"/>
            </a:xfrm>
            <a:prstGeom prst="rect">
              <a:avLst/>
            </a:prstGeom>
            <a:solidFill>
              <a:srgbClr val="EDFFED"/>
            </a:solidFill>
            <a:ln w="12700" algn="ctr">
              <a:solidFill>
                <a:srgbClr val="43A343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r>
                <a:rPr lang="en-US" sz="1400" dirty="0" err="1" smtClean="0">
                  <a:solidFill>
                    <a:schemeClr val="tx1"/>
                  </a:solidFill>
                  <a:latin typeface="Arial" charset="0"/>
                </a:rPr>
                <a:t>shl</a:t>
              </a:r>
              <a:endParaRPr lang="en-US" sz="140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sp>
        <p:nvSpPr>
          <p:cNvPr id="159" name="TextBox 158"/>
          <p:cNvSpPr txBox="1"/>
          <p:nvPr/>
        </p:nvSpPr>
        <p:spPr>
          <a:xfrm>
            <a:off x="6781750" y="2979138"/>
            <a:ext cx="327013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Log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7277223" y="2217138"/>
            <a:ext cx="658633" cy="609600"/>
            <a:chOff x="3075167" y="2286000"/>
            <a:chExt cx="658633" cy="609600"/>
          </a:xfrm>
        </p:grpSpPr>
        <p:sp>
          <p:nvSpPr>
            <p:cNvPr id="161" name="Oval 160"/>
            <p:cNvSpPr/>
            <p:nvPr/>
          </p:nvSpPr>
          <p:spPr>
            <a:xfrm>
              <a:off x="3322154" y="2401625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2" name="Oval 161"/>
            <p:cNvSpPr/>
            <p:nvPr/>
          </p:nvSpPr>
          <p:spPr>
            <a:xfrm>
              <a:off x="3569142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3" name="Oval 162"/>
            <p:cNvSpPr/>
            <p:nvPr/>
          </p:nvSpPr>
          <p:spPr>
            <a:xfrm>
              <a:off x="3322154" y="2730942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4" name="Oval 163"/>
            <p:cNvSpPr/>
            <p:nvPr/>
          </p:nvSpPr>
          <p:spPr>
            <a:xfrm>
              <a:off x="3075167" y="2566284"/>
              <a:ext cx="164658" cy="164658"/>
            </a:xfrm>
            <a:prstGeom prst="ellipse">
              <a:avLst/>
            </a:prstGeom>
            <a:solidFill>
              <a:srgbClr val="F3DCC4"/>
            </a:solidFill>
            <a:ln w="19050">
              <a:solidFill>
                <a:srgbClr val="B26B24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5" name="Freeform 164"/>
            <p:cNvSpPr/>
            <p:nvPr/>
          </p:nvSpPr>
          <p:spPr>
            <a:xfrm>
              <a:off x="3492394" y="2479551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6" name="Freeform 165"/>
            <p:cNvSpPr/>
            <p:nvPr/>
          </p:nvSpPr>
          <p:spPr>
            <a:xfrm rot="10800000">
              <a:off x="3157496" y="2725143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7" name="Freeform 166"/>
            <p:cNvSpPr/>
            <p:nvPr/>
          </p:nvSpPr>
          <p:spPr>
            <a:xfrm flipH="1">
              <a:off x="3158892" y="248395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8" name="Freeform 167"/>
            <p:cNvSpPr/>
            <p:nvPr/>
          </p:nvSpPr>
          <p:spPr>
            <a:xfrm rot="10800000" flipH="1">
              <a:off x="3488208" y="2725144"/>
              <a:ext cx="163263" cy="88127"/>
            </a:xfrm>
            <a:custGeom>
              <a:avLst/>
              <a:gdLst>
                <a:gd name="connsiteX0" fmla="*/ 0 w 302217"/>
                <a:gd name="connsiteY0" fmla="*/ 0 h 162791"/>
                <a:gd name="connsiteX1" fmla="*/ 302217 w 302217"/>
                <a:gd name="connsiteY1" fmla="*/ 162732 h 162791"/>
                <a:gd name="connsiteX0" fmla="*/ 0 w 302217"/>
                <a:gd name="connsiteY0" fmla="*/ 23898 h 186630"/>
                <a:gd name="connsiteX1" fmla="*/ 302217 w 302217"/>
                <a:gd name="connsiteY1" fmla="*/ 186630 h 186630"/>
                <a:gd name="connsiteX0" fmla="*/ 0 w 321571"/>
                <a:gd name="connsiteY0" fmla="*/ 44231 h 206963"/>
                <a:gd name="connsiteX1" fmla="*/ 302217 w 321571"/>
                <a:gd name="connsiteY1" fmla="*/ 206963 h 206963"/>
                <a:gd name="connsiteX0" fmla="*/ 0 w 321571"/>
                <a:gd name="connsiteY0" fmla="*/ 0 h 162732"/>
                <a:gd name="connsiteX1" fmla="*/ 302217 w 321571"/>
                <a:gd name="connsiteY1" fmla="*/ 162732 h 162732"/>
                <a:gd name="connsiteX0" fmla="*/ 0 w 302217"/>
                <a:gd name="connsiteY0" fmla="*/ 2667 h 165399"/>
                <a:gd name="connsiteX1" fmla="*/ 302217 w 302217"/>
                <a:gd name="connsiteY1" fmla="*/ 165399 h 165399"/>
                <a:gd name="connsiteX0" fmla="*/ 0 w 302217"/>
                <a:gd name="connsiteY0" fmla="*/ 0 h 162732"/>
                <a:gd name="connsiteX1" fmla="*/ 302217 w 302217"/>
                <a:gd name="connsiteY1" fmla="*/ 162732 h 162732"/>
                <a:gd name="connsiteX0" fmla="*/ 0 w 302217"/>
                <a:gd name="connsiteY0" fmla="*/ 401 h 163133"/>
                <a:gd name="connsiteX1" fmla="*/ 302217 w 302217"/>
                <a:gd name="connsiteY1" fmla="*/ 163133 h 1631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2217" h="163133">
                  <a:moveTo>
                    <a:pt x="0" y="401"/>
                  </a:moveTo>
                  <a:cubicBezTo>
                    <a:pt x="190500" y="-2182"/>
                    <a:pt x="295760" y="2984"/>
                    <a:pt x="302217" y="163133"/>
                  </a:cubicBezTo>
                </a:path>
              </a:pathLst>
            </a:custGeom>
            <a:noFill/>
            <a:ln w="19050">
              <a:headEnd type="triangle" w="sm" len="med"/>
              <a:tailEnd type="non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9" name="Freeform 168"/>
            <p:cNvSpPr/>
            <p:nvPr/>
          </p:nvSpPr>
          <p:spPr>
            <a:xfrm>
              <a:off x="3334455" y="2286000"/>
              <a:ext cx="136991" cy="126788"/>
            </a:xfrm>
            <a:custGeom>
              <a:avLst/>
              <a:gdLst>
                <a:gd name="connsiteX0" fmla="*/ 0 w 185980"/>
                <a:gd name="connsiteY0" fmla="*/ 0 h 6711"/>
                <a:gd name="connsiteX1" fmla="*/ 185980 w 185980"/>
                <a:gd name="connsiteY1" fmla="*/ 0 h 6711"/>
                <a:gd name="connsiteX0" fmla="*/ 2160 w 12160"/>
                <a:gd name="connsiteY0" fmla="*/ 223289 h 223707"/>
                <a:gd name="connsiteX1" fmla="*/ 12160 w 12160"/>
                <a:gd name="connsiteY1" fmla="*/ 223289 h 223707"/>
                <a:gd name="connsiteX0" fmla="*/ 1366 w 13800"/>
                <a:gd name="connsiteY0" fmla="*/ 342290 h 342290"/>
                <a:gd name="connsiteX1" fmla="*/ 11366 w 13800"/>
                <a:gd name="connsiteY1" fmla="*/ 342290 h 342290"/>
                <a:gd name="connsiteX0" fmla="*/ 1989 w 14293"/>
                <a:gd name="connsiteY0" fmla="*/ 324153 h 324153"/>
                <a:gd name="connsiteX1" fmla="*/ 11989 w 14293"/>
                <a:gd name="connsiteY1" fmla="*/ 324153 h 324153"/>
                <a:gd name="connsiteX0" fmla="*/ 2255 w 14511"/>
                <a:gd name="connsiteY0" fmla="*/ 370090 h 370090"/>
                <a:gd name="connsiteX1" fmla="*/ 12255 w 14511"/>
                <a:gd name="connsiteY1" fmla="*/ 370090 h 370090"/>
                <a:gd name="connsiteX0" fmla="*/ 2329 w 14189"/>
                <a:gd name="connsiteY0" fmla="*/ 440603 h 440603"/>
                <a:gd name="connsiteX1" fmla="*/ 12329 w 14189"/>
                <a:gd name="connsiteY1" fmla="*/ 440603 h 440603"/>
                <a:gd name="connsiteX0" fmla="*/ 2751 w 14550"/>
                <a:gd name="connsiteY0" fmla="*/ 444918 h 444918"/>
                <a:gd name="connsiteX1" fmla="*/ 12751 w 14550"/>
                <a:gd name="connsiteY1" fmla="*/ 444918 h 444918"/>
                <a:gd name="connsiteX0" fmla="*/ 2670 w 14857"/>
                <a:gd name="connsiteY0" fmla="*/ 449265 h 449265"/>
                <a:gd name="connsiteX1" fmla="*/ 12670 w 14857"/>
                <a:gd name="connsiteY1" fmla="*/ 449265 h 449265"/>
                <a:gd name="connsiteX0" fmla="*/ 2810 w 14974"/>
                <a:gd name="connsiteY0" fmla="*/ 403354 h 403354"/>
                <a:gd name="connsiteX1" fmla="*/ 12810 w 14974"/>
                <a:gd name="connsiteY1" fmla="*/ 403354 h 403354"/>
                <a:gd name="connsiteX0" fmla="*/ 2954 w 14489"/>
                <a:gd name="connsiteY0" fmla="*/ 354005 h 354005"/>
                <a:gd name="connsiteX1" fmla="*/ 12954 w 14489"/>
                <a:gd name="connsiteY1" fmla="*/ 354005 h 354005"/>
                <a:gd name="connsiteX0" fmla="*/ 1970 w 13635"/>
                <a:gd name="connsiteY0" fmla="*/ 349722 h 349722"/>
                <a:gd name="connsiteX1" fmla="*/ 11970 w 13635"/>
                <a:gd name="connsiteY1" fmla="*/ 349722 h 3497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3635" h="349722">
                  <a:moveTo>
                    <a:pt x="1970" y="349722"/>
                  </a:moveTo>
                  <a:cubicBezTo>
                    <a:pt x="-7474" y="-103494"/>
                    <a:pt x="20582" y="-129473"/>
                    <a:pt x="11970" y="349722"/>
                  </a:cubicBezTo>
                </a:path>
              </a:pathLst>
            </a:cu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0" name="Straight Connector 169"/>
            <p:cNvCxnSpPr/>
            <p:nvPr/>
          </p:nvCxnSpPr>
          <p:spPr>
            <a:xfrm flipV="1">
              <a:off x="3404484" y="2566284"/>
              <a:ext cx="0" cy="164658"/>
            </a:xfrm>
            <a:prstGeom prst="line">
              <a:avLst/>
            </a:prstGeom>
            <a:noFill/>
            <a:ln w="19050">
              <a:tailEnd type="triangle" w="sm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6246784" y="2217138"/>
            <a:ext cx="531549" cy="533400"/>
            <a:chOff x="2057400" y="2438400"/>
            <a:chExt cx="379678" cy="381000"/>
          </a:xfrm>
        </p:grpSpPr>
        <p:sp>
          <p:nvSpPr>
            <p:cNvPr id="172" name="AutoShape 568"/>
            <p:cNvSpPr>
              <a:spLocks noChangeArrowheads="1"/>
            </p:cNvSpPr>
            <p:nvPr/>
          </p:nvSpPr>
          <p:spPr bwMode="auto">
            <a:xfrm>
              <a:off x="2057400" y="2438400"/>
              <a:ext cx="379678" cy="379204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" name="AutoShape 569"/>
            <p:cNvSpPr>
              <a:spLocks noChangeArrowheads="1"/>
            </p:cNvSpPr>
            <p:nvPr/>
          </p:nvSpPr>
          <p:spPr bwMode="auto">
            <a:xfrm rot="7281778">
              <a:off x="2057637" y="2439959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" name="AutoShape 570"/>
            <p:cNvSpPr>
              <a:spLocks noChangeArrowheads="1"/>
            </p:cNvSpPr>
            <p:nvPr/>
          </p:nvSpPr>
          <p:spPr bwMode="auto">
            <a:xfrm rot="14395787">
              <a:off x="2057637" y="2438163"/>
              <a:ext cx="379204" cy="379678"/>
            </a:xfrm>
            <a:custGeom>
              <a:avLst/>
              <a:gdLst>
                <a:gd name="T0" fmla="*/ 101 w 21600"/>
                <a:gd name="T1" fmla="*/ 217 h 21600"/>
                <a:gd name="T2" fmla="*/ 134 w 21600"/>
                <a:gd name="T3" fmla="*/ 528 h 21600"/>
                <a:gd name="T4" fmla="*/ 317 w 21600"/>
                <a:gd name="T5" fmla="*/ 375 h 21600"/>
                <a:gd name="T6" fmla="*/ 325 w 21600"/>
                <a:gd name="T7" fmla="*/ -100 h 21600"/>
                <a:gd name="T8" fmla="*/ 660 w 21600"/>
                <a:gd name="T9" fmla="*/ 71 h 21600"/>
                <a:gd name="T10" fmla="*/ 488 w 21600"/>
                <a:gd name="T11" fmla="*/ 406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3170 w 21600"/>
                <a:gd name="T19" fmla="*/ 3170 h 21600"/>
                <a:gd name="T20" fmla="*/ 18430 w 21600"/>
                <a:gd name="T21" fmla="*/ 1843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9164" y="5727"/>
                  </a:moveTo>
                  <a:cubicBezTo>
                    <a:pt x="6962" y="6437"/>
                    <a:pt x="5470" y="8486"/>
                    <a:pt x="5470" y="10799"/>
                  </a:cubicBezTo>
                  <a:lnTo>
                    <a:pt x="0" y="10800"/>
                  </a:lnTo>
                  <a:cubicBezTo>
                    <a:pt x="0" y="6112"/>
                    <a:pt x="3023" y="1960"/>
                    <a:pt x="7485" y="521"/>
                  </a:cubicBezTo>
                  <a:lnTo>
                    <a:pt x="6656" y="-2049"/>
                  </a:lnTo>
                  <a:lnTo>
                    <a:pt x="13496" y="1456"/>
                  </a:lnTo>
                  <a:lnTo>
                    <a:pt x="9992" y="8296"/>
                  </a:lnTo>
                  <a:lnTo>
                    <a:pt x="9164" y="5727"/>
                  </a:lnTo>
                  <a:close/>
                </a:path>
              </a:pathLst>
            </a:custGeom>
            <a:solidFill>
              <a:srgbClr val="7171E5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75" name="TextBox 174"/>
          <p:cNvSpPr txBox="1"/>
          <p:nvPr/>
        </p:nvSpPr>
        <p:spPr>
          <a:xfrm>
            <a:off x="6030856" y="1759938"/>
            <a:ext cx="963405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Consensus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Module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250056" y="1759938"/>
            <a:ext cx="714939" cy="38472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>
              <a:lnSpc>
                <a:spcPts val="1500"/>
              </a:lnSpc>
            </a:pP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State</a:t>
            </a:r>
            <a:br>
              <a:rPr lang="en-US" sz="1400" b="1" dirty="0" smtClean="0">
                <a:latin typeface="Arial" charset="0"/>
                <a:ea typeface="Arial" charset="0"/>
                <a:cs typeface="Arial" charset="0"/>
              </a:rPr>
            </a:br>
            <a:r>
              <a:rPr lang="en-US" sz="1400" b="1" dirty="0" smtClean="0">
                <a:latin typeface="Arial" charset="0"/>
                <a:ea typeface="Arial" charset="0"/>
                <a:cs typeface="Arial" charset="0"/>
              </a:rPr>
              <a:t>Machine</a:t>
            </a:r>
            <a:endParaRPr lang="en-US" sz="14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86" name="Straight Connector 185"/>
          <p:cNvCxnSpPr/>
          <p:nvPr/>
        </p:nvCxnSpPr>
        <p:spPr>
          <a:xfrm>
            <a:off x="6501704" y="1406234"/>
            <a:ext cx="0" cy="7620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Freeform 186"/>
          <p:cNvSpPr/>
          <p:nvPr/>
        </p:nvSpPr>
        <p:spPr>
          <a:xfrm>
            <a:off x="4296337" y="1875560"/>
            <a:ext cx="2007031" cy="355783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355783">
                <a:moveTo>
                  <a:pt x="2007031" y="324786"/>
                </a:moveTo>
                <a:cubicBezTo>
                  <a:pt x="1444571" y="-30384"/>
                  <a:pt x="796872" y="-191824"/>
                  <a:pt x="0" y="355783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8" name="Freeform 187"/>
          <p:cNvSpPr/>
          <p:nvPr/>
        </p:nvSpPr>
        <p:spPr>
          <a:xfrm>
            <a:off x="1839857" y="1631911"/>
            <a:ext cx="4463512" cy="599432"/>
          </a:xfrm>
          <a:custGeom>
            <a:avLst/>
            <a:gdLst>
              <a:gd name="connsiteX0" fmla="*/ 1983783 w 1983783"/>
              <a:gd name="connsiteY0" fmla="*/ 25352 h 25352"/>
              <a:gd name="connsiteX1" fmla="*/ 0 w 1983783"/>
              <a:gd name="connsiteY1" fmla="*/ 25352 h 25352"/>
              <a:gd name="connsiteX0" fmla="*/ 1983783 w 1983783"/>
              <a:gd name="connsiteY0" fmla="*/ 203577 h 203577"/>
              <a:gd name="connsiteX1" fmla="*/ 0 w 1983783"/>
              <a:gd name="connsiteY1" fmla="*/ 203577 h 203577"/>
              <a:gd name="connsiteX0" fmla="*/ 1983783 w 1983783"/>
              <a:gd name="connsiteY0" fmla="*/ 283044 h 283044"/>
              <a:gd name="connsiteX1" fmla="*/ 0 w 1983783"/>
              <a:gd name="connsiteY1" fmla="*/ 283044 h 283044"/>
              <a:gd name="connsiteX0" fmla="*/ 2007031 w 2007031"/>
              <a:gd name="connsiteY0" fmla="*/ 265800 h 296797"/>
              <a:gd name="connsiteX1" fmla="*/ 0 w 2007031"/>
              <a:gd name="connsiteY1" fmla="*/ 296797 h 296797"/>
              <a:gd name="connsiteX0" fmla="*/ 2007031 w 2007031"/>
              <a:gd name="connsiteY0" fmla="*/ 306367 h 337364"/>
              <a:gd name="connsiteX1" fmla="*/ 0 w 2007031"/>
              <a:gd name="connsiteY1" fmla="*/ 337364 h 337364"/>
              <a:gd name="connsiteX0" fmla="*/ 2007031 w 2007031"/>
              <a:gd name="connsiteY0" fmla="*/ 324786 h 355783"/>
              <a:gd name="connsiteX1" fmla="*/ 0 w 2007031"/>
              <a:gd name="connsiteY1" fmla="*/ 355783 h 355783"/>
              <a:gd name="connsiteX0" fmla="*/ 2007031 w 2007031"/>
              <a:gd name="connsiteY0" fmla="*/ 375253 h 406250"/>
              <a:gd name="connsiteX1" fmla="*/ 0 w 2007031"/>
              <a:gd name="connsiteY1" fmla="*/ 406250 h 406250"/>
              <a:gd name="connsiteX0" fmla="*/ 2007031 w 2007031"/>
              <a:gd name="connsiteY0" fmla="*/ 568435 h 599432"/>
              <a:gd name="connsiteX1" fmla="*/ 0 w 2007031"/>
              <a:gd name="connsiteY1" fmla="*/ 599432 h 599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007031" h="599432">
                <a:moveTo>
                  <a:pt x="2007031" y="568435"/>
                </a:moveTo>
                <a:cubicBezTo>
                  <a:pt x="1570010" y="-305928"/>
                  <a:pt x="605228" y="-72162"/>
                  <a:pt x="0" y="599432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9" name="Freeform 188"/>
          <p:cNvSpPr/>
          <p:nvPr/>
        </p:nvSpPr>
        <p:spPr>
          <a:xfrm>
            <a:off x="4079361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0" name="Straight Connector 189"/>
          <p:cNvCxnSpPr/>
          <p:nvPr/>
        </p:nvCxnSpPr>
        <p:spPr>
          <a:xfrm flipV="1">
            <a:off x="516295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1" name="Freeform 190"/>
          <p:cNvSpPr/>
          <p:nvPr/>
        </p:nvSpPr>
        <p:spPr>
          <a:xfrm>
            <a:off x="65113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2" name="Freeform 191"/>
          <p:cNvSpPr/>
          <p:nvPr/>
        </p:nvSpPr>
        <p:spPr>
          <a:xfrm>
            <a:off x="1634504" y="2789284"/>
            <a:ext cx="867905" cy="371959"/>
          </a:xfrm>
          <a:custGeom>
            <a:avLst/>
            <a:gdLst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  <a:gd name="connsiteX0" fmla="*/ 0 w 867905"/>
              <a:gd name="connsiteY0" fmla="*/ 0 h 371959"/>
              <a:gd name="connsiteX1" fmla="*/ 867905 w 867905"/>
              <a:gd name="connsiteY1" fmla="*/ 371959 h 3719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67905" h="371959">
                <a:moveTo>
                  <a:pt x="0" y="0"/>
                </a:moveTo>
                <a:cubicBezTo>
                  <a:pt x="12916" y="335796"/>
                  <a:pt x="552773" y="-41330"/>
                  <a:pt x="867905" y="371959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3" name="Straight Connector 192"/>
          <p:cNvCxnSpPr/>
          <p:nvPr/>
        </p:nvCxnSpPr>
        <p:spPr>
          <a:xfrm flipV="1">
            <a:off x="76000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4" name="Straight Connector 193"/>
          <p:cNvCxnSpPr/>
          <p:nvPr/>
        </p:nvCxnSpPr>
        <p:spPr>
          <a:xfrm flipV="1">
            <a:off x="2723260" y="2860387"/>
            <a:ext cx="0" cy="457200"/>
          </a:xfrm>
          <a:prstGeom prst="line">
            <a:avLst/>
          </a:pr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5" name="Freeform 194"/>
          <p:cNvSpPr/>
          <p:nvPr/>
        </p:nvSpPr>
        <p:spPr>
          <a:xfrm>
            <a:off x="6690858" y="1325090"/>
            <a:ext cx="922149" cy="833998"/>
          </a:xfrm>
          <a:custGeom>
            <a:avLst/>
            <a:gdLst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68644 w 968644"/>
              <a:gd name="connsiteY0" fmla="*/ 759417 h 759417"/>
              <a:gd name="connsiteX1" fmla="*/ 0 w 968644"/>
              <a:gd name="connsiteY1" fmla="*/ 0 h 759417"/>
              <a:gd name="connsiteX0" fmla="*/ 922149 w 922149"/>
              <a:gd name="connsiteY0" fmla="*/ 1022888 h 1022888"/>
              <a:gd name="connsiteX1" fmla="*/ 0 w 922149"/>
              <a:gd name="connsiteY1" fmla="*/ 0 h 1022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922149" h="1022888">
                <a:moveTo>
                  <a:pt x="922149" y="1022888"/>
                </a:moveTo>
                <a:cubicBezTo>
                  <a:pt x="876945" y="548898"/>
                  <a:pt x="669011" y="198894"/>
                  <a:pt x="0" y="0"/>
                </a:cubicBezTo>
              </a:path>
            </a:pathLst>
          </a:custGeom>
          <a:ln w="57150" cap="rnd">
            <a:solidFill>
              <a:srgbClr val="C000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6" name="TextBox 195"/>
          <p:cNvSpPr txBox="1"/>
          <p:nvPr/>
        </p:nvSpPr>
        <p:spPr>
          <a:xfrm>
            <a:off x="6051368" y="1350863"/>
            <a:ext cx="4138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/>
              <a:t>shl</a:t>
            </a:r>
            <a:endParaRPr lang="en-US" sz="1400" dirty="0"/>
          </a:p>
        </p:txBody>
      </p:sp>
      <p:pic>
        <p:nvPicPr>
          <p:cNvPr id="207" name="Picture 559" descr="j043156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2363" y="758284"/>
            <a:ext cx="685800" cy="6903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8005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4128" y="3556947"/>
            <a:ext cx="8769872" cy="3048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0" dirty="0" smtClean="0"/>
              <a:t>If log entries on different server have same index and term: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S</a:t>
            </a:r>
            <a:r>
              <a:rPr lang="en-US" sz="2400" dirty="0" smtClean="0"/>
              <a:t>tore the same command</a:t>
            </a:r>
          </a:p>
          <a:p>
            <a:pPr lvl="1">
              <a:spcAft>
                <a:spcPts val="600"/>
              </a:spcAft>
            </a:pPr>
            <a:r>
              <a:rPr lang="en-US" sz="2400" dirty="0"/>
              <a:t>L</a:t>
            </a:r>
            <a:r>
              <a:rPr lang="en-US" sz="2400" dirty="0" smtClean="0"/>
              <a:t>ogs are identical in all preceding entries</a:t>
            </a:r>
            <a:endParaRPr lang="en-US" sz="2400" dirty="0"/>
          </a:p>
          <a:p>
            <a:pPr>
              <a:spcBef>
                <a:spcPts val="2400"/>
              </a:spcBef>
            </a:pPr>
            <a:r>
              <a:rPr lang="en-US" b="0" dirty="0" smtClean="0"/>
              <a:t>If given entry is committed, all preceding also committed</a:t>
            </a:r>
            <a:endParaRPr lang="en-US" b="0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8" name="Title 8"/>
          <p:cNvSpPr>
            <a:spLocks noGrp="1"/>
          </p:cNvSpPr>
          <p:nvPr>
            <p:ph type="title"/>
          </p:nvPr>
        </p:nvSpPr>
        <p:spPr>
          <a:xfrm>
            <a:off x="350196" y="16215"/>
            <a:ext cx="8565204" cy="1066800"/>
          </a:xfrm>
        </p:spPr>
        <p:txBody>
          <a:bodyPr/>
          <a:lstStyle/>
          <a:p>
            <a:r>
              <a:rPr lang="en-US" dirty="0" smtClean="0"/>
              <a:t>Log Operation:  Highly Coherent</a:t>
            </a:r>
            <a:endParaRPr lang="en-US" dirty="0"/>
          </a:p>
        </p:txBody>
      </p:sp>
      <p:grpSp>
        <p:nvGrpSpPr>
          <p:cNvPr id="119" name="Group 118"/>
          <p:cNvGrpSpPr/>
          <p:nvPr/>
        </p:nvGrpSpPr>
        <p:grpSpPr>
          <a:xfrm>
            <a:off x="1860028" y="1510352"/>
            <a:ext cx="2895600" cy="1447800"/>
            <a:chOff x="1860028" y="1510352"/>
            <a:chExt cx="2895600" cy="1447800"/>
          </a:xfrm>
        </p:grpSpPr>
        <p:sp>
          <p:nvSpPr>
            <p:cNvPr id="120" name="Rectangle 119"/>
            <p:cNvSpPr/>
            <p:nvPr/>
          </p:nvSpPr>
          <p:spPr>
            <a:xfrm>
              <a:off x="18600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8600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23172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27744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3231628" y="1510352"/>
              <a:ext cx="457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6888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4222228" y="1510352"/>
              <a:ext cx="533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6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27" name="Rectangle 126"/>
            <p:cNvSpPr/>
            <p:nvPr/>
          </p:nvSpPr>
          <p:spPr>
            <a:xfrm>
              <a:off x="36888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8" name="Rectangle 127"/>
            <p:cNvSpPr/>
            <p:nvPr/>
          </p:nvSpPr>
          <p:spPr>
            <a:xfrm>
              <a:off x="23172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29" name="Rectangle 128"/>
            <p:cNvSpPr/>
            <p:nvPr/>
          </p:nvSpPr>
          <p:spPr>
            <a:xfrm>
              <a:off x="2774428" y="18913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0" name="Rectangle 129"/>
            <p:cNvSpPr/>
            <p:nvPr/>
          </p:nvSpPr>
          <p:spPr>
            <a:xfrm>
              <a:off x="3231628" y="18913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1" name="Rectangle 130"/>
            <p:cNvSpPr/>
            <p:nvPr/>
          </p:nvSpPr>
          <p:spPr>
            <a:xfrm>
              <a:off x="4222228" y="18913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div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2" name="Rectangle 131"/>
            <p:cNvSpPr/>
            <p:nvPr/>
          </p:nvSpPr>
          <p:spPr>
            <a:xfrm>
              <a:off x="4222228" y="2500952"/>
              <a:ext cx="533400" cy="4572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sub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3" name="Rectangle 132"/>
            <p:cNvSpPr/>
            <p:nvPr/>
          </p:nvSpPr>
          <p:spPr>
            <a:xfrm>
              <a:off x="18600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4" name="Rectangle 133"/>
            <p:cNvSpPr/>
            <p:nvPr/>
          </p:nvSpPr>
          <p:spPr>
            <a:xfrm>
              <a:off x="3688828" y="2500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23172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6" name="Rectangle 135"/>
            <p:cNvSpPr/>
            <p:nvPr/>
          </p:nvSpPr>
          <p:spPr>
            <a:xfrm>
              <a:off x="2774428" y="2500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7" name="Rectangle 136"/>
            <p:cNvSpPr/>
            <p:nvPr/>
          </p:nvSpPr>
          <p:spPr>
            <a:xfrm>
              <a:off x="3231628" y="2500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138" name="TextBox 137"/>
          <p:cNvSpPr txBox="1"/>
          <p:nvPr/>
        </p:nvSpPr>
        <p:spPr>
          <a:xfrm>
            <a:off x="835598" y="19660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server1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835598" y="2575664"/>
            <a:ext cx="854401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server2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030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8004" y="4920060"/>
            <a:ext cx="8467396" cy="1459132"/>
          </a:xfrm>
        </p:spPr>
        <p:txBody>
          <a:bodyPr/>
          <a:lstStyle/>
          <a:p>
            <a:r>
              <a:rPr lang="en-US" sz="2200" b="0" dirty="0" err="1" smtClean="0"/>
              <a:t>AppendEntries</a:t>
            </a:r>
            <a:r>
              <a:rPr lang="en-US" sz="2200" b="0" dirty="0" smtClean="0"/>
              <a:t> has &lt;</a:t>
            </a:r>
            <a:r>
              <a:rPr lang="en-US" sz="2200" b="0" dirty="0" err="1" smtClean="0"/>
              <a:t>index,term</a:t>
            </a:r>
            <a:r>
              <a:rPr lang="en-US" sz="2200" b="0" dirty="0"/>
              <a:t>&gt;</a:t>
            </a:r>
            <a:r>
              <a:rPr lang="en-US" sz="2200" b="0" dirty="0" smtClean="0"/>
              <a:t> of entry preceding new ones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Follower must contain matching entry; otherwise it rejects</a:t>
            </a:r>
          </a:p>
          <a:p>
            <a:pPr>
              <a:spcBef>
                <a:spcPts val="1600"/>
              </a:spcBef>
            </a:pPr>
            <a:r>
              <a:rPr lang="en-US" sz="2200" b="0" dirty="0" smtClean="0"/>
              <a:t>Implements an </a:t>
            </a:r>
            <a:r>
              <a:rPr lang="en-US" sz="2200" b="0" dirty="0" smtClean="0">
                <a:solidFill>
                  <a:schemeClr val="tx2"/>
                </a:solidFill>
              </a:rPr>
              <a:t>induction step</a:t>
            </a:r>
            <a:r>
              <a:rPr lang="en-US" sz="2200" b="0" dirty="0" smtClean="0"/>
              <a:t>, ensures coherency</a:t>
            </a:r>
            <a:endParaRPr lang="en-US" sz="2200" b="0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 Operation:  </a:t>
            </a:r>
            <a:r>
              <a:rPr lang="en-US" dirty="0" smtClean="0"/>
              <a:t>Consistency Check</a:t>
            </a:r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18520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3680884" y="1891352"/>
            <a:ext cx="533400" cy="4572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jmp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3092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2766484" y="18913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3223684" y="18913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18520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add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23092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cmp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2766484" y="2500952"/>
            <a:ext cx="457200" cy="4572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br>
              <a:rPr lang="en-US" sz="1600" b="0" dirty="0" smtClean="0">
                <a:solidFill>
                  <a:srgbClr val="000000"/>
                </a:solidFill>
              </a:rPr>
            </a:br>
            <a:r>
              <a:rPr lang="en-US" sz="1600" b="0" dirty="0" smtClean="0">
                <a:solidFill>
                  <a:srgbClr val="000000"/>
                </a:solidFill>
              </a:rPr>
              <a:t>ret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3223684" y="2500952"/>
            <a:ext cx="457200" cy="4572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r>
              <a:rPr lang="en-US" sz="1600" b="0" dirty="0">
                <a:solidFill>
                  <a:srgbClr val="000000"/>
                </a:solidFill>
              </a:rPr>
              <a:t/>
            </a:r>
            <a:br>
              <a:rPr lang="en-US" sz="1600" b="0" dirty="0">
                <a:solidFill>
                  <a:srgbClr val="000000"/>
                </a:solidFill>
              </a:rPr>
            </a:br>
            <a:r>
              <a:rPr lang="en-US" sz="1600" b="0" dirty="0" err="1" smtClean="0">
                <a:solidFill>
                  <a:srgbClr val="000000"/>
                </a:solidFill>
              </a:rPr>
              <a:t>mov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947072" y="1966064"/>
            <a:ext cx="713337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leader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75551" y="2575664"/>
            <a:ext cx="884858" cy="30777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b="0" dirty="0" smtClean="0">
                <a:solidFill>
                  <a:srgbClr val="000000"/>
                </a:solidFill>
                <a:latin typeface="Arial" charset="0"/>
              </a:rPr>
              <a:t>follower</a:t>
            </a:r>
            <a:endParaRPr lang="en-US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18520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23092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27664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3223684" y="15240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3680884" y="15240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482154" y="3106000"/>
            <a:ext cx="8229600" cy="1223752"/>
            <a:chOff x="482154" y="3106000"/>
            <a:chExt cx="8229600" cy="1223752"/>
          </a:xfrm>
        </p:grpSpPr>
        <p:cxnSp>
          <p:nvCxnSpPr>
            <p:cNvPr id="14" name="Straight Connector 13"/>
            <p:cNvCxnSpPr/>
            <p:nvPr/>
          </p:nvCxnSpPr>
          <p:spPr>
            <a:xfrm>
              <a:off x="482154" y="3106000"/>
              <a:ext cx="8229600" cy="0"/>
            </a:xfrm>
            <a:prstGeom prst="line">
              <a:avLst/>
            </a:prstGeom>
            <a:ln w="19050" cap="rnd">
              <a:prstDash val="sysDot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70" name="Rectangle 69"/>
            <p:cNvSpPr/>
            <p:nvPr/>
          </p:nvSpPr>
          <p:spPr>
            <a:xfrm>
              <a:off x="18520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3680884" y="3262952"/>
              <a:ext cx="533400" cy="4572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jmp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23092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2766484" y="32629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Rectangle 73"/>
            <p:cNvSpPr/>
            <p:nvPr/>
          </p:nvSpPr>
          <p:spPr>
            <a:xfrm>
              <a:off x="3223684" y="3262952"/>
              <a:ext cx="457200" cy="4572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mov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5" name="Rectangle 74"/>
            <p:cNvSpPr/>
            <p:nvPr/>
          </p:nvSpPr>
          <p:spPr>
            <a:xfrm>
              <a:off x="18520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add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6" name="Rectangle 75"/>
            <p:cNvSpPr/>
            <p:nvPr/>
          </p:nvSpPr>
          <p:spPr>
            <a:xfrm>
              <a:off x="23092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cmp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7" name="Rectangle 76"/>
            <p:cNvSpPr/>
            <p:nvPr/>
          </p:nvSpPr>
          <p:spPr>
            <a:xfrm>
              <a:off x="27664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br>
                <a:rPr lang="en-US" sz="1600" b="0" dirty="0" smtClean="0">
                  <a:solidFill>
                    <a:srgbClr val="000000"/>
                  </a:solidFill>
                </a:rPr>
              </a:br>
              <a:r>
                <a:rPr lang="en-US" sz="1600" b="0" dirty="0" smtClean="0">
                  <a:solidFill>
                    <a:srgbClr val="000000"/>
                  </a:solidFill>
                </a:rPr>
                <a:t>ret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8" name="Rectangle 77"/>
            <p:cNvSpPr/>
            <p:nvPr/>
          </p:nvSpPr>
          <p:spPr>
            <a:xfrm>
              <a:off x="3223684" y="3872552"/>
              <a:ext cx="457200" cy="4572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r>
                <a:rPr lang="en-US" sz="1600" b="0" dirty="0">
                  <a:solidFill>
                    <a:srgbClr val="000000"/>
                  </a:solidFill>
                </a:rPr>
                <a:t/>
              </a:r>
              <a:br>
                <a:rPr lang="en-US" sz="1600" b="0" dirty="0">
                  <a:solidFill>
                    <a:srgbClr val="000000"/>
                  </a:solidFill>
                </a:rPr>
              </a:br>
              <a:r>
                <a:rPr lang="en-US" sz="1600" b="0" dirty="0" err="1" smtClean="0">
                  <a:solidFill>
                    <a:srgbClr val="000000"/>
                  </a:solidFill>
                </a:rPr>
                <a:t>shl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947072" y="3337664"/>
              <a:ext cx="713337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leader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75551" y="3947264"/>
              <a:ext cx="884858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b="0" dirty="0" smtClean="0">
                  <a:solidFill>
                    <a:srgbClr val="000000"/>
                  </a:solidFill>
                  <a:latin typeface="Arial" charset="0"/>
                </a:rPr>
                <a:t>follower</a:t>
              </a:r>
              <a:endParaRPr lang="en-US" b="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sp>
        <p:nvSpPr>
          <p:cNvPr id="81" name="Freeform 80"/>
          <p:cNvSpPr/>
          <p:nvPr/>
        </p:nvSpPr>
        <p:spPr>
          <a:xfrm>
            <a:off x="3985684" y="2095087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rgbClr val="006400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042972" y="2043752"/>
            <a:ext cx="28007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6400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 succeeds:</a:t>
            </a:r>
          </a:p>
          <a:p>
            <a:pPr algn="l"/>
            <a:r>
              <a:rPr lang="en-US" sz="1800" b="0" dirty="0" smtClean="0">
                <a:solidFill>
                  <a:srgbClr val="006400"/>
                </a:solidFill>
                <a:latin typeface="Arial" charset="0"/>
              </a:rPr>
              <a:t>matching entry</a:t>
            </a:r>
            <a:endParaRPr lang="en-US" sz="1800" b="0" dirty="0">
              <a:solidFill>
                <a:srgbClr val="006400"/>
              </a:solidFill>
              <a:latin typeface="Arial" charset="0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85684" y="3465885"/>
            <a:ext cx="828688" cy="635267"/>
          </a:xfrm>
          <a:custGeom>
            <a:avLst/>
            <a:gdLst>
              <a:gd name="connsiteX0" fmla="*/ 434283 w 434283"/>
              <a:gd name="connsiteY0" fmla="*/ 0 h 635267"/>
              <a:gd name="connsiteX1" fmla="*/ 1147 w 434283"/>
              <a:gd name="connsiteY1" fmla="*/ 635267 h 635267"/>
              <a:gd name="connsiteX0" fmla="*/ 433309 w 849194"/>
              <a:gd name="connsiteY0" fmla="*/ 0 h 635267"/>
              <a:gd name="connsiteX1" fmla="*/ 173 w 849194"/>
              <a:gd name="connsiteY1" fmla="*/ 635267 h 635267"/>
              <a:gd name="connsiteX0" fmla="*/ 433136 w 1030014"/>
              <a:gd name="connsiteY0" fmla="*/ 0 h 635267"/>
              <a:gd name="connsiteX1" fmla="*/ 0 w 1030014"/>
              <a:gd name="connsiteY1" fmla="*/ 635267 h 635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030014" h="635267">
                <a:moveTo>
                  <a:pt x="433136" y="0"/>
                </a:moveTo>
                <a:cubicBezTo>
                  <a:pt x="1583355" y="206141"/>
                  <a:pt x="866274" y="614412"/>
                  <a:pt x="0" y="635267"/>
                </a:cubicBezTo>
              </a:path>
            </a:pathLst>
          </a:custGeom>
          <a:noFill/>
          <a:ln w="28575">
            <a:solidFill>
              <a:schemeClr val="accent4"/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5042972" y="3454821"/>
            <a:ext cx="22365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A5001E"/>
                </a:solidFill>
                <a:latin typeface="Arial" charset="0"/>
              </a:rPr>
              <a:t>AppendEntries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fails:</a:t>
            </a:r>
          </a:p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mismatch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3795184" y="3948752"/>
            <a:ext cx="304800" cy="304800"/>
            <a:chOff x="4038600" y="5715000"/>
            <a:chExt cx="304800" cy="3048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V="1">
              <a:off x="4038600" y="5715000"/>
              <a:ext cx="304800" cy="304800"/>
            </a:xfrm>
            <a:prstGeom prst="line">
              <a:avLst/>
            </a:prstGeom>
            <a:ln w="571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3299884" y="1542640"/>
            <a:ext cx="304800" cy="577312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00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81" grpId="0" animBg="1"/>
      <p:bldP spid="82" grpId="0"/>
      <p:bldP spid="83" grpId="0" animBg="1"/>
      <p:bldP spid="84" grpId="0"/>
      <p:bldP spid="8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44752"/>
            <a:ext cx="8767454" cy="4906963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b="0" dirty="0" smtClean="0"/>
              <a:t>New leader’s log is truth, no special steps, start normal operation</a:t>
            </a:r>
          </a:p>
          <a:p>
            <a:pPr lvl="1">
              <a:spcAft>
                <a:spcPts val="600"/>
              </a:spcAft>
            </a:pPr>
            <a:r>
              <a:rPr lang="en-US" sz="2200" b="0" dirty="0"/>
              <a:t>Will eventually make follower’s logs identical to leader’s</a:t>
            </a:r>
          </a:p>
          <a:p>
            <a:pPr lvl="1">
              <a:spcAft>
                <a:spcPts val="600"/>
              </a:spcAft>
            </a:pPr>
            <a:r>
              <a:rPr lang="en-US" sz="2200" b="0" dirty="0" smtClean="0"/>
              <a:t>Old leader may have left entries partially replicated</a:t>
            </a:r>
          </a:p>
          <a:p>
            <a:pPr>
              <a:spcBef>
                <a:spcPts val="3000"/>
              </a:spcBef>
              <a:spcAft>
                <a:spcPts val="600"/>
              </a:spcAft>
            </a:pPr>
            <a:r>
              <a:rPr lang="en-US" sz="2200" b="0" dirty="0" smtClean="0"/>
              <a:t>Multiple crashes can leave many extraneous log entries</a:t>
            </a:r>
            <a:endParaRPr lang="en-US" sz="2200" b="0" dirty="0"/>
          </a:p>
        </p:txBody>
      </p:sp>
      <p:grpSp>
        <p:nvGrpSpPr>
          <p:cNvPr id="56" name="Group 55"/>
          <p:cNvGrpSpPr/>
          <p:nvPr/>
        </p:nvGrpSpPr>
        <p:grpSpPr>
          <a:xfrm>
            <a:off x="2199400" y="3909290"/>
            <a:ext cx="3965040" cy="2590800"/>
            <a:chOff x="2199400" y="3928054"/>
            <a:chExt cx="3965040" cy="2590800"/>
          </a:xfrm>
        </p:grpSpPr>
        <p:sp>
          <p:nvSpPr>
            <p:cNvPr id="7" name="TextBox 6"/>
            <p:cNvSpPr txBox="1"/>
            <p:nvPr/>
          </p:nvSpPr>
          <p:spPr>
            <a:xfrm>
              <a:off x="3497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78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259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640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21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402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783440" y="3928054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428000" y="3975921"/>
              <a:ext cx="1143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log index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3497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878440" y="43090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497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878440" y="47662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259440" y="43090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4259440" y="47662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4640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021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02440" y="43090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640440" y="4766254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497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878440" y="52234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4259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640440" y="5223454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497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4640440" y="5680654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3878440" y="56806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497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3878440" y="6137854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021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5402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4259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4640440" y="61378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21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402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5783440" y="6137854"/>
              <a:ext cx="381000" cy="381000"/>
            </a:xfrm>
            <a:prstGeom prst="rect">
              <a:avLst/>
            </a:prstGeom>
            <a:solidFill>
              <a:srgbClr val="FFE181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3</a:t>
              </a:r>
            </a:p>
          </p:txBody>
        </p:sp>
        <p:sp>
          <p:nvSpPr>
            <p:cNvPr id="42" name="Rectangle 41"/>
            <p:cNvSpPr/>
            <p:nvPr/>
          </p:nvSpPr>
          <p:spPr>
            <a:xfrm>
              <a:off x="4259440" y="5680654"/>
              <a:ext cx="381000" cy="381000"/>
            </a:xfrm>
            <a:prstGeom prst="rect">
              <a:avLst/>
            </a:prstGeom>
            <a:solidFill>
              <a:srgbClr val="D1B2E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783440" y="4766254"/>
              <a:ext cx="381000" cy="381000"/>
            </a:xfrm>
            <a:prstGeom prst="rect">
              <a:avLst/>
            </a:prstGeom>
            <a:solidFill>
              <a:srgbClr val="EECBA8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7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199400" y="4375829"/>
              <a:ext cx="762000" cy="24622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/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term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16440" y="43610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16440" y="48182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16440" y="52754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16440" y="57326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116440" y="6189855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53" name="Freeform 52"/>
            <p:cNvSpPr/>
            <p:nvPr/>
          </p:nvSpPr>
          <p:spPr>
            <a:xfrm>
              <a:off x="2677186" y="4318609"/>
              <a:ext cx="923961" cy="136388"/>
            </a:xfrm>
            <a:custGeom>
              <a:avLst/>
              <a:gdLst>
                <a:gd name="connsiteX0" fmla="*/ 0 w 960895"/>
                <a:gd name="connsiteY0" fmla="*/ 30997 h 35621"/>
                <a:gd name="connsiteX1" fmla="*/ 960895 w 960895"/>
                <a:gd name="connsiteY1" fmla="*/ 0 h 35621"/>
                <a:gd name="connsiteX0" fmla="*/ 0 w 960895"/>
                <a:gd name="connsiteY0" fmla="*/ 140060 h 140060"/>
                <a:gd name="connsiteX1" fmla="*/ 960895 w 960895"/>
                <a:gd name="connsiteY1" fmla="*/ 109063 h 140060"/>
                <a:gd name="connsiteX0" fmla="*/ 0 w 960895"/>
                <a:gd name="connsiteY0" fmla="*/ 234909 h 234909"/>
                <a:gd name="connsiteX1" fmla="*/ 960895 w 960895"/>
                <a:gd name="connsiteY1" fmla="*/ 203912 h 234909"/>
                <a:gd name="connsiteX0" fmla="*/ 0 w 960895"/>
                <a:gd name="connsiteY0" fmla="*/ 229092 h 229092"/>
                <a:gd name="connsiteX1" fmla="*/ 960895 w 960895"/>
                <a:gd name="connsiteY1" fmla="*/ 198095 h 229092"/>
                <a:gd name="connsiteX0" fmla="*/ 0 w 960895"/>
                <a:gd name="connsiteY0" fmla="*/ 232023 h 232023"/>
                <a:gd name="connsiteX1" fmla="*/ 960895 w 960895"/>
                <a:gd name="connsiteY1" fmla="*/ 201026 h 232023"/>
                <a:gd name="connsiteX0" fmla="*/ 0 w 960895"/>
                <a:gd name="connsiteY0" fmla="*/ 190489 h 190489"/>
                <a:gd name="connsiteX1" fmla="*/ 960895 w 960895"/>
                <a:gd name="connsiteY1" fmla="*/ 159492 h 190489"/>
                <a:gd name="connsiteX0" fmla="*/ 0 w 960895"/>
                <a:gd name="connsiteY0" fmla="*/ 165531 h 165531"/>
                <a:gd name="connsiteX1" fmla="*/ 960895 w 960895"/>
                <a:gd name="connsiteY1" fmla="*/ 134534 h 165531"/>
                <a:gd name="connsiteX0" fmla="*/ 0 w 960895"/>
                <a:gd name="connsiteY0" fmla="*/ 146110 h 153859"/>
                <a:gd name="connsiteX1" fmla="*/ 960895 w 960895"/>
                <a:gd name="connsiteY1" fmla="*/ 153859 h 153859"/>
                <a:gd name="connsiteX0" fmla="*/ 0 w 999641"/>
                <a:gd name="connsiteY0" fmla="*/ 132573 h 171318"/>
                <a:gd name="connsiteX1" fmla="*/ 999641 w 999641"/>
                <a:gd name="connsiteY1" fmla="*/ 171318 h 1713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99641" h="171318">
                  <a:moveTo>
                    <a:pt x="0" y="132573"/>
                  </a:moveTo>
                  <a:cubicBezTo>
                    <a:pt x="315779" y="-77946"/>
                    <a:pt x="670302" y="-17245"/>
                    <a:pt x="999641" y="171318"/>
                  </a:cubicBezTo>
                </a:path>
              </a:pathLst>
            </a:custGeom>
            <a:noFill/>
            <a:ln w="19050">
              <a:solidFill>
                <a:schemeClr val="tx2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51" name="Slide Number Placeholder 5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5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2900" y="2749882"/>
            <a:ext cx="8592500" cy="2942989"/>
          </a:xfrm>
        </p:spPr>
        <p:txBody>
          <a:bodyPr/>
          <a:lstStyle/>
          <a:p>
            <a:r>
              <a:rPr lang="en-US" dirty="0" smtClean="0"/>
              <a:t>Raft safety property:  </a:t>
            </a:r>
            <a:r>
              <a:rPr lang="en-US" sz="2300" b="0" dirty="0" smtClean="0"/>
              <a:t>If leader has decided log entry is committed, entry will be present in logs of all future leaders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Why does this guarantee higher-level goal?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Leaders never overwrite entries in their logs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Only entries in leader’s log can be committed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100" dirty="0" smtClean="0"/>
              <a:t>Entries must be committed before applying to state machine</a:t>
            </a:r>
            <a:endParaRPr lang="en-US" sz="2100" dirty="0"/>
          </a:p>
        </p:txBody>
      </p:sp>
      <p:sp>
        <p:nvSpPr>
          <p:cNvPr id="7" name="TextBox 6"/>
          <p:cNvSpPr txBox="1"/>
          <p:nvPr/>
        </p:nvSpPr>
        <p:spPr>
          <a:xfrm>
            <a:off x="2190784" y="5585147"/>
            <a:ext cx="55790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  <a:latin typeface="Arial" charset="0"/>
              </a:rPr>
              <a:t>Committed → Present in future leaders’ logs</a:t>
            </a:r>
            <a:endParaRPr lang="en-US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81363" y="6031598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commitment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33444" y="6020739"/>
            <a:ext cx="17107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Restrictions on</a:t>
            </a:r>
            <a:b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E1FFE1">
                    <a:lumMod val="25000"/>
                  </a:srgbClr>
                </a:solidFill>
                <a:latin typeface="Arial" charset="0"/>
              </a:rPr>
              <a:t>leader election</a:t>
            </a:r>
            <a:endParaRPr lang="en-US" sz="1800" b="0" dirty="0">
              <a:solidFill>
                <a:srgbClr val="E1FFE1">
                  <a:lumMod val="25000"/>
                </a:srgbClr>
              </a:solidFill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2551144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 flipH="1">
            <a:off x="5568147" y="5941782"/>
            <a:ext cx="658678" cy="402956"/>
          </a:xfrm>
          <a:custGeom>
            <a:avLst/>
            <a:gdLst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  <a:gd name="connsiteX0" fmla="*/ 658678 w 658678"/>
              <a:gd name="connsiteY0" fmla="*/ 0 h 402956"/>
              <a:gd name="connsiteX1" fmla="*/ 0 w 658678"/>
              <a:gd name="connsiteY1" fmla="*/ 402956 h 4029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58678" h="402956">
                <a:moveTo>
                  <a:pt x="658678" y="0"/>
                </a:moveTo>
                <a:cubicBezTo>
                  <a:pt x="648346" y="242808"/>
                  <a:pt x="537274" y="392624"/>
                  <a:pt x="0" y="402956"/>
                </a:cubicBezTo>
              </a:path>
            </a:pathLst>
          </a:custGeom>
          <a:noFill/>
          <a:ln>
            <a:solidFill>
              <a:schemeClr val="accent2">
                <a:lumMod val="25000"/>
              </a:schemeClr>
            </a:solidFill>
            <a:tailEnd type="triangle" w="med" len="lg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15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Requirement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548644" y="1486318"/>
            <a:ext cx="8172830" cy="107447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r>
              <a:rPr lang="en-US" sz="2300" dirty="0">
                <a:solidFill>
                  <a:schemeClr val="bg1"/>
                </a:solidFill>
              </a:rPr>
              <a:t>Once </a:t>
            </a:r>
            <a:r>
              <a:rPr lang="en-US" sz="2300" dirty="0" smtClean="0">
                <a:solidFill>
                  <a:schemeClr val="bg1"/>
                </a:solidFill>
              </a:rPr>
              <a:t>log </a:t>
            </a:r>
            <a:r>
              <a:rPr lang="en-US" sz="2300">
                <a:solidFill>
                  <a:schemeClr val="bg1"/>
                </a:solidFill>
              </a:rPr>
              <a:t>entry </a:t>
            </a:r>
            <a:r>
              <a:rPr lang="en-US" sz="2300" smtClean="0">
                <a:solidFill>
                  <a:schemeClr val="bg1"/>
                </a:solidFill>
              </a:rPr>
              <a:t>applied </a:t>
            </a:r>
            <a:r>
              <a:rPr lang="en-US" sz="2300" dirty="0">
                <a:solidFill>
                  <a:schemeClr val="bg1"/>
                </a:solidFill>
              </a:rPr>
              <a:t>to a state machine</a:t>
            </a:r>
            <a:r>
              <a:rPr lang="en-US" sz="2300">
                <a:solidFill>
                  <a:schemeClr val="bg1"/>
                </a:solidFill>
              </a:rPr>
              <a:t>, </a:t>
            </a:r>
            <a:r>
              <a:rPr lang="en-US" sz="2300" smtClean="0">
                <a:solidFill>
                  <a:schemeClr val="bg1"/>
                </a:solidFill>
              </a:rPr>
              <a:t>no </a:t>
            </a:r>
            <a:r>
              <a:rPr lang="en-US" sz="2300" dirty="0">
                <a:solidFill>
                  <a:schemeClr val="bg1"/>
                </a:solidFill>
              </a:rPr>
              <a:t>other state machine must apply a different value for that log entry</a:t>
            </a:r>
          </a:p>
        </p:txBody>
      </p:sp>
    </p:spTree>
    <p:extLst>
      <p:ext uri="{BB962C8B-B14F-4D97-AF65-F5344CB8AC3E}">
        <p14:creationId xmlns:p14="http://schemas.microsoft.com/office/powerpoint/2010/main" val="196087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  <p:bldP spid="9" grpId="0"/>
      <p:bldP spid="10" grpId="0" animBg="1"/>
      <p:bldP spid="1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19305" y="3737918"/>
            <a:ext cx="8596095" cy="2881257"/>
          </a:xfrm>
        </p:spPr>
        <p:txBody>
          <a:bodyPr/>
          <a:lstStyle/>
          <a:p>
            <a:pPr>
              <a:spcBef>
                <a:spcPts val="800"/>
              </a:spcBef>
              <a:spcAft>
                <a:spcPts val="800"/>
              </a:spcAft>
            </a:pPr>
            <a:r>
              <a:rPr lang="en-US" b="0" dirty="0" smtClean="0"/>
              <a:t>Elect candidate most likely to contain all committed entries</a:t>
            </a: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In </a:t>
            </a:r>
            <a:r>
              <a:rPr lang="en-US" sz="2200" dirty="0" err="1" smtClean="0"/>
              <a:t>RequestVote</a:t>
            </a:r>
            <a:r>
              <a:rPr lang="en-US" sz="2200" dirty="0" smtClean="0"/>
              <a:t>, candidates incl. index + term of last log entry</a:t>
            </a:r>
            <a:endParaRPr lang="en-US" sz="2200" dirty="0"/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Voter V denies vote if its log is “more complete”:              (newer term) or (entry in higher index of same term)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1">
              <a:spcBef>
                <a:spcPts val="800"/>
              </a:spcBef>
              <a:spcAft>
                <a:spcPts val="800"/>
              </a:spcAft>
            </a:pPr>
            <a:r>
              <a:rPr lang="en-US" sz="2200" dirty="0" smtClean="0"/>
              <a:t>Leader will have “most complete” log among electing majority</a:t>
            </a:r>
            <a:endParaRPr lang="en-US" sz="2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3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Picking the Best Leader</a:t>
            </a:r>
            <a:endParaRPr lang="en-US" dirty="0"/>
          </a:p>
        </p:txBody>
      </p:sp>
      <p:sp>
        <p:nvSpPr>
          <p:cNvPr id="92" name="Rectangle 91"/>
          <p:cNvSpPr/>
          <p:nvPr/>
        </p:nvSpPr>
        <p:spPr>
          <a:xfrm>
            <a:off x="2739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882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120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3501083" y="18535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4263083" y="18535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739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3120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3501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0" name="TextBox 99"/>
          <p:cNvSpPr txBox="1"/>
          <p:nvPr/>
        </p:nvSpPr>
        <p:spPr>
          <a:xfrm>
            <a:off x="3882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4263083" y="1497227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2739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3882083" y="23869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120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3501083" y="23869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2739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3882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3120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3501083" y="292031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4263083" y="292031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2662883" y="2844113"/>
            <a:ext cx="5410200" cy="533400"/>
            <a:chOff x="2662883" y="2844113"/>
            <a:chExt cx="5410200" cy="533400"/>
          </a:xfrm>
        </p:grpSpPr>
        <p:sp>
          <p:nvSpPr>
            <p:cNvPr id="111" name="Rounded Rectangle 110"/>
            <p:cNvSpPr/>
            <p:nvPr/>
          </p:nvSpPr>
          <p:spPr>
            <a:xfrm>
              <a:off x="2662883" y="2844113"/>
              <a:ext cx="2057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541621" y="2861325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U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navailable during </a:t>
              </a: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leader transition</a:t>
              </a:r>
            </a:p>
          </p:txBody>
        </p:sp>
        <p:cxnSp>
          <p:nvCxnSpPr>
            <p:cNvPr id="115" name="Straight Connector 114"/>
            <p:cNvCxnSpPr/>
            <p:nvPr/>
          </p:nvCxnSpPr>
          <p:spPr>
            <a:xfrm flipH="1">
              <a:off x="4796483" y="31108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4186883" y="1777313"/>
            <a:ext cx="3183538" cy="533400"/>
            <a:chOff x="4186883" y="1777313"/>
            <a:chExt cx="3183538" cy="533400"/>
          </a:xfrm>
        </p:grpSpPr>
        <p:sp>
          <p:nvSpPr>
            <p:cNvPr id="113" name="TextBox 112"/>
            <p:cNvSpPr txBox="1"/>
            <p:nvPr/>
          </p:nvSpPr>
          <p:spPr>
            <a:xfrm>
              <a:off x="5541621" y="1922185"/>
              <a:ext cx="1828800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dirty="0">
                  <a:solidFill>
                    <a:srgbClr val="A5001E"/>
                  </a:solidFill>
                  <a:latin typeface="Arial" charset="0"/>
                </a:rPr>
                <a:t>C</a:t>
              </a: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ommitted?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cxnSp>
          <p:nvCxnSpPr>
            <p:cNvPr id="114" name="Straight Connector 113"/>
            <p:cNvCxnSpPr/>
            <p:nvPr/>
          </p:nvCxnSpPr>
          <p:spPr>
            <a:xfrm flipH="1">
              <a:off x="4796483" y="2044013"/>
              <a:ext cx="609600" cy="0"/>
            </a:xfrm>
            <a:prstGeom prst="line">
              <a:avLst/>
            </a:prstGeom>
            <a:ln w="19050" cap="rnd">
              <a:solidFill>
                <a:schemeClr val="accent4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16" name="Rounded Rectangle 115"/>
            <p:cNvSpPr/>
            <p:nvPr/>
          </p:nvSpPr>
          <p:spPr>
            <a:xfrm>
              <a:off x="4186883" y="177731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117" name="Rectangle 116"/>
          <p:cNvSpPr/>
          <p:nvPr/>
        </p:nvSpPr>
        <p:spPr>
          <a:xfrm>
            <a:off x="293332" y="2016922"/>
            <a:ext cx="1960701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0" dirty="0" smtClean="0">
                <a:solidFill>
                  <a:srgbClr val="C00000"/>
                </a:solidFill>
                <a:latin typeface="Arial" charset="0"/>
                <a:ea typeface="Arial" charset="0"/>
                <a:cs typeface="Arial" charset="0"/>
              </a:rPr>
              <a:t>Can’t tell which entries committed!</a:t>
            </a:r>
            <a:endParaRPr lang="en-US" sz="2200" b="0" dirty="0">
              <a:solidFill>
                <a:srgbClr val="C0000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2358082" y="18993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2358082" y="2432738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290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11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663440"/>
            <a:ext cx="8796528" cy="1913458"/>
          </a:xfrm>
        </p:spPr>
        <p:txBody>
          <a:bodyPr/>
          <a:lstStyle/>
          <a:p>
            <a:r>
              <a:rPr lang="en-US" dirty="0" smtClean="0"/>
              <a:t>Case #1: </a:t>
            </a:r>
            <a:r>
              <a:rPr lang="en-US" b="0" dirty="0" smtClean="0"/>
              <a:t>Leader decides entry in current term is committed</a:t>
            </a:r>
          </a:p>
          <a:p>
            <a:pPr>
              <a:spcBef>
                <a:spcPts val="2400"/>
              </a:spcBef>
            </a:pPr>
            <a:r>
              <a:rPr lang="en-US" b="0" dirty="0" smtClean="0">
                <a:solidFill>
                  <a:srgbClr val="C00000"/>
                </a:solidFill>
              </a:rPr>
              <a:t>Safe: </a:t>
            </a:r>
            <a:r>
              <a:rPr lang="en-US" b="0" dirty="0" smtClean="0"/>
              <a:t>leader for term 3 must contain entry 4</a:t>
            </a:r>
            <a:endParaRPr lang="en-US" b="0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51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dirty="0" smtClean="0"/>
              <a:t>Committing Entry from Current Term</a:t>
            </a:r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165" name="Rectangle 164"/>
          <p:cNvSpPr/>
          <p:nvPr/>
        </p:nvSpPr>
        <p:spPr>
          <a:xfrm>
            <a:off x="2745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3126258" y="18502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2745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8" name="Rectangle 167"/>
          <p:cNvSpPr/>
          <p:nvPr/>
        </p:nvSpPr>
        <p:spPr>
          <a:xfrm>
            <a:off x="3126258" y="23836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2745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6258" y="29170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2745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3507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6258" y="34504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2745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ectangle 174"/>
          <p:cNvSpPr/>
          <p:nvPr/>
        </p:nvSpPr>
        <p:spPr>
          <a:xfrm>
            <a:off x="3126258" y="3983814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2364258" y="19022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7" name="TextBox 176"/>
          <p:cNvSpPr txBox="1"/>
          <p:nvPr/>
        </p:nvSpPr>
        <p:spPr>
          <a:xfrm>
            <a:off x="2364258" y="24356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8" name="TextBox 177"/>
          <p:cNvSpPr txBox="1"/>
          <p:nvPr/>
        </p:nvSpPr>
        <p:spPr>
          <a:xfrm>
            <a:off x="2364258" y="29690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79" name="TextBox 178"/>
          <p:cNvSpPr txBox="1"/>
          <p:nvPr/>
        </p:nvSpPr>
        <p:spPr>
          <a:xfrm>
            <a:off x="2364258" y="35024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0" name="TextBox 179"/>
          <p:cNvSpPr txBox="1"/>
          <p:nvPr/>
        </p:nvSpPr>
        <p:spPr>
          <a:xfrm>
            <a:off x="2364258" y="4035815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>
          <a:xfrm>
            <a:off x="3507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2" name="Rectangle 181"/>
          <p:cNvSpPr/>
          <p:nvPr/>
        </p:nvSpPr>
        <p:spPr>
          <a:xfrm>
            <a:off x="3507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3" name="Rectangle 182"/>
          <p:cNvSpPr/>
          <p:nvPr/>
        </p:nvSpPr>
        <p:spPr>
          <a:xfrm>
            <a:off x="3888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4" name="Rectangle 183"/>
          <p:cNvSpPr/>
          <p:nvPr/>
        </p:nvSpPr>
        <p:spPr>
          <a:xfrm>
            <a:off x="3888258" y="23836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Rectangle 184"/>
          <p:cNvSpPr/>
          <p:nvPr/>
        </p:nvSpPr>
        <p:spPr>
          <a:xfrm>
            <a:off x="4269258" y="18502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6" name="Rectangle 185"/>
          <p:cNvSpPr/>
          <p:nvPr/>
        </p:nvSpPr>
        <p:spPr>
          <a:xfrm>
            <a:off x="3888258" y="29170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7" name="Rectangle 186"/>
          <p:cNvSpPr/>
          <p:nvPr/>
        </p:nvSpPr>
        <p:spPr>
          <a:xfrm>
            <a:off x="3507258" y="3450414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955058" y="3374214"/>
            <a:ext cx="2819400" cy="1066800"/>
            <a:chOff x="4955058" y="3374214"/>
            <a:chExt cx="2819400" cy="1066800"/>
          </a:xfrm>
        </p:grpSpPr>
        <p:sp>
          <p:nvSpPr>
            <p:cNvPr id="191" name="TextBox 190"/>
            <p:cNvSpPr txBox="1"/>
            <p:nvPr/>
          </p:nvSpPr>
          <p:spPr>
            <a:xfrm>
              <a:off x="5242996" y="3648901"/>
              <a:ext cx="2531462" cy="487313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Can’t be elected as</a:t>
              </a:r>
              <a:b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dirty="0" smtClean="0">
                  <a:solidFill>
                    <a:srgbClr val="A5001E"/>
                  </a:solidFill>
                  <a:latin typeface="Arial" charset="0"/>
                </a:rPr>
                <a:t>leader for term 3</a:t>
              </a:r>
              <a:endParaRPr lang="en-US" sz="180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193" name="Right Brace 192"/>
            <p:cNvSpPr/>
            <p:nvPr/>
          </p:nvSpPr>
          <p:spPr>
            <a:xfrm>
              <a:off x="4955058" y="3374214"/>
              <a:ext cx="152400" cy="1066800"/>
            </a:xfrm>
            <a:prstGeom prst="rightBrace">
              <a:avLst>
                <a:gd name="adj1" fmla="val 33757"/>
                <a:gd name="adj2" fmla="val 50000"/>
              </a:avLst>
            </a:prstGeom>
            <a:ln w="19050" cap="rnd">
              <a:solidFill>
                <a:schemeClr val="accent4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E1FFE1">
                    <a:lumMod val="25000"/>
                  </a:srgbClr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3812058" y="1902215"/>
            <a:ext cx="5257800" cy="1471999"/>
            <a:chOff x="3812058" y="1902215"/>
            <a:chExt cx="5257800" cy="1471999"/>
          </a:xfrm>
        </p:grpSpPr>
        <p:sp>
          <p:nvSpPr>
            <p:cNvPr id="188" name="Rounded Rectangle 187"/>
            <p:cNvSpPr/>
            <p:nvPr/>
          </p:nvSpPr>
          <p:spPr>
            <a:xfrm>
              <a:off x="3812058" y="2840814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89" name="TextBox 188"/>
            <p:cNvSpPr txBox="1"/>
            <p:nvPr/>
          </p:nvSpPr>
          <p:spPr>
            <a:xfrm>
              <a:off x="5242996" y="2985686"/>
              <a:ext cx="38268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0" name="Straight Connector 189"/>
            <p:cNvCxnSpPr/>
            <p:nvPr/>
          </p:nvCxnSpPr>
          <p:spPr>
            <a:xfrm flipH="1">
              <a:off x="4497858" y="3107514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92" name="Freeform 191"/>
            <p:cNvSpPr/>
            <p:nvPr/>
          </p:nvSpPr>
          <p:spPr>
            <a:xfrm>
              <a:off x="4168191" y="2166243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194" name="TextBox 193"/>
            <p:cNvSpPr txBox="1"/>
            <p:nvPr/>
          </p:nvSpPr>
          <p:spPr>
            <a:xfrm>
              <a:off x="5242996" y="1902215"/>
              <a:ext cx="2531462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195" name="Straight Connector 194"/>
            <p:cNvCxnSpPr/>
            <p:nvPr/>
          </p:nvCxnSpPr>
          <p:spPr>
            <a:xfrm flipH="1">
              <a:off x="4726458" y="2040714"/>
              <a:ext cx="3810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6644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1" y="4663440"/>
            <a:ext cx="8761519" cy="1975831"/>
          </a:xfrm>
        </p:spPr>
        <p:txBody>
          <a:bodyPr/>
          <a:lstStyle/>
          <a:p>
            <a:r>
              <a:rPr lang="en-US" dirty="0" smtClean="0"/>
              <a:t>Case #2: </a:t>
            </a:r>
            <a:r>
              <a:rPr lang="en-US" b="0" dirty="0" smtClean="0"/>
              <a:t>Leader trying to finish committing entry from earlier</a:t>
            </a:r>
          </a:p>
          <a:p>
            <a:pPr>
              <a:spcBef>
                <a:spcPts val="2400"/>
              </a:spcBef>
            </a:pPr>
            <a:r>
              <a:rPr lang="en-US" b="0" dirty="0" smtClean="0"/>
              <a:t>Entry 3 </a:t>
            </a:r>
            <a:r>
              <a:rPr lang="en-US" b="0" dirty="0" smtClean="0">
                <a:solidFill>
                  <a:schemeClr val="accent4"/>
                </a:solidFill>
              </a:rPr>
              <a:t>not safely committed</a:t>
            </a:r>
            <a:r>
              <a:rPr lang="en-US" b="0" dirty="0" smtClean="0"/>
              <a:t>: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s</a:t>
            </a:r>
            <a:r>
              <a:rPr lang="en-US" sz="2400" baseline="-25000" dirty="0" smtClean="0"/>
              <a:t>5</a:t>
            </a:r>
            <a:r>
              <a:rPr lang="en-US" sz="2400" dirty="0" smtClean="0"/>
              <a:t> can be elected as leader for term 5</a:t>
            </a:r>
          </a:p>
          <a:p>
            <a:pPr lvl="1">
              <a:spcBef>
                <a:spcPts val="300"/>
              </a:spcBef>
            </a:pPr>
            <a:r>
              <a:rPr lang="en-US" sz="2400" dirty="0" smtClean="0"/>
              <a:t>If elected, it will overwrite entry 3 on s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s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, and s</a:t>
            </a:r>
            <a:r>
              <a:rPr lang="en-US" sz="2400" baseline="-25000" dirty="0" smtClean="0"/>
              <a:t>3</a:t>
            </a:r>
            <a:endParaRPr lang="en-US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Committing Entry from Earlier Term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741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122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03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3884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4265719" y="1476630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F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741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9" name="Rectangle 68"/>
          <p:cNvSpPr/>
          <p:nvPr/>
        </p:nvSpPr>
        <p:spPr>
          <a:xfrm>
            <a:off x="3122719" y="18576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2741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3122719" y="23910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741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3122719" y="29244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741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3503719" y="18576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122719" y="34578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741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3122719" y="3991230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2360719" y="19096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1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2360719" y="24430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2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2360719" y="29764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3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2360719" y="35098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4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2360719" y="4043231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s</a:t>
            </a:r>
            <a:r>
              <a:rPr lang="en-US" sz="1800" b="0" baseline="-25000" dirty="0" smtClean="0">
                <a:solidFill>
                  <a:srgbClr val="000000"/>
                </a:solidFill>
                <a:latin typeface="Arial" charset="0"/>
              </a:rPr>
              <a:t>5</a:t>
            </a:r>
            <a:endParaRPr lang="en-US" sz="1800" b="0" baseline="-250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503719" y="23910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3503719" y="2924430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03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3884719" y="1857630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3884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427519" y="1901588"/>
            <a:ext cx="5681472" cy="1480042"/>
            <a:chOff x="3427519" y="1901588"/>
            <a:chExt cx="5681472" cy="1480042"/>
          </a:xfrm>
        </p:grpSpPr>
        <p:sp>
          <p:nvSpPr>
            <p:cNvPr id="86" name="Rounded Rectangle 85"/>
            <p:cNvSpPr/>
            <p:nvPr/>
          </p:nvSpPr>
          <p:spPr>
            <a:xfrm>
              <a:off x="3427519" y="2848230"/>
              <a:ext cx="533400" cy="533400"/>
            </a:xfrm>
            <a:prstGeom prst="roundRect">
              <a:avLst/>
            </a:prstGeom>
            <a:noFill/>
            <a:ln>
              <a:solidFill>
                <a:schemeClr val="tx2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239457" y="2998014"/>
              <a:ext cx="3869534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>
              <a:defPPr>
                <a:defRPr lang="en-US"/>
              </a:defPPr>
              <a:lvl1pPr algn="l">
                <a:lnSpc>
                  <a:spcPts val="1900"/>
                </a:lnSpc>
                <a:defRPr>
                  <a:solidFill>
                    <a:schemeClr val="accent4"/>
                  </a:solidFill>
                </a:defRPr>
              </a:lvl1pPr>
            </a:lstStyle>
            <a:p>
              <a:r>
                <a:rPr lang="en-US" sz="1800" dirty="0" err="1" smtClean="0">
                  <a:solidFill>
                    <a:srgbClr val="1F4899"/>
                  </a:solidFill>
                  <a:latin typeface="Arial" charset="0"/>
                </a:rPr>
                <a:t>AppendEntries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 just succeeded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88" name="Straight Connector 87"/>
            <p:cNvCxnSpPr/>
            <p:nvPr/>
          </p:nvCxnSpPr>
          <p:spPr>
            <a:xfrm flipH="1">
              <a:off x="4113319" y="3114930"/>
              <a:ext cx="990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92" name="Freeform 91"/>
            <p:cNvSpPr/>
            <p:nvPr/>
          </p:nvSpPr>
          <p:spPr>
            <a:xfrm>
              <a:off x="3808519" y="2173659"/>
              <a:ext cx="355881" cy="808523"/>
            </a:xfrm>
            <a:custGeom>
              <a:avLst/>
              <a:gdLst>
                <a:gd name="connsiteX0" fmla="*/ 9261 w 9261"/>
                <a:gd name="connsiteY0" fmla="*/ 0 h 808523"/>
                <a:gd name="connsiteX1" fmla="*/ 9261 w 9261"/>
                <a:gd name="connsiteY1" fmla="*/ 808523 h 808523"/>
                <a:gd name="connsiteX0" fmla="*/ 445 w 209903"/>
                <a:gd name="connsiteY0" fmla="*/ 0 h 10000"/>
                <a:gd name="connsiteX1" fmla="*/ 445 w 209903"/>
                <a:gd name="connsiteY1" fmla="*/ 10000 h 10000"/>
                <a:gd name="connsiteX0" fmla="*/ 0 w 384280"/>
                <a:gd name="connsiteY0" fmla="*/ 0 h 10000"/>
                <a:gd name="connsiteX1" fmla="*/ 0 w 384280"/>
                <a:gd name="connsiteY1" fmla="*/ 10000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84280" h="10000">
                  <a:moveTo>
                    <a:pt x="0" y="0"/>
                  </a:moveTo>
                  <a:cubicBezTo>
                    <a:pt x="479825" y="3611"/>
                    <a:pt x="543919" y="6389"/>
                    <a:pt x="0" y="10000"/>
                  </a:cubicBezTo>
                </a:path>
              </a:pathLst>
            </a:custGeom>
            <a:noFill/>
            <a:ln>
              <a:solidFill>
                <a:schemeClr val="tx2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5239457" y="1901588"/>
              <a:ext cx="1980118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l">
                <a:lnSpc>
                  <a:spcPts val="1900"/>
                </a:lnSpc>
              </a:pPr>
              <a:r>
                <a:rPr lang="en-US" sz="1800" smtClean="0">
                  <a:solidFill>
                    <a:srgbClr val="1F4899"/>
                  </a:solidFill>
                  <a:latin typeface="Arial" charset="0"/>
                </a:rPr>
                <a:t>Leader for term </a:t>
              </a:r>
              <a:r>
                <a:rPr lang="en-US" sz="180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800" dirty="0">
                <a:solidFill>
                  <a:srgbClr val="1F4899"/>
                </a:solidFill>
                <a:latin typeface="Arial" charset="0"/>
              </a:endParaRPr>
            </a:p>
          </p:txBody>
        </p:sp>
        <p:cxnSp>
          <p:nvCxnSpPr>
            <p:cNvPr id="94" name="Straight Connector 93"/>
            <p:cNvCxnSpPr/>
            <p:nvPr/>
          </p:nvCxnSpPr>
          <p:spPr>
            <a:xfrm flipH="1">
              <a:off x="4494319" y="204813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Rectangle 94"/>
          <p:cNvSpPr/>
          <p:nvPr/>
        </p:nvSpPr>
        <p:spPr>
          <a:xfrm>
            <a:off x="4265719" y="3991230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90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Content Placeholder 58"/>
          <p:cNvSpPr>
            <a:spLocks noGrp="1"/>
          </p:cNvSpPr>
          <p:nvPr>
            <p:ph idx="1"/>
          </p:nvPr>
        </p:nvSpPr>
        <p:spPr>
          <a:xfrm>
            <a:off x="347472" y="4663129"/>
            <a:ext cx="8079836" cy="2214689"/>
          </a:xfrm>
        </p:spPr>
        <p:txBody>
          <a:bodyPr/>
          <a:lstStyle/>
          <a:p>
            <a:r>
              <a:rPr lang="en-US" dirty="0" smtClean="0"/>
              <a:t>For leader to decide entry is committed: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Entry stored </a:t>
            </a:r>
            <a:r>
              <a:rPr lang="en-US" sz="2400" dirty="0"/>
              <a:t>on a majority </a:t>
            </a:r>
            <a:endParaRPr lang="en-US" sz="2400" dirty="0" smtClean="0"/>
          </a:p>
          <a:p>
            <a:pPr marL="914400" lvl="1" indent="-457200">
              <a:buFont typeface="+mj-lt"/>
              <a:buAutoNum type="arabicPeriod"/>
            </a:pPr>
            <a:r>
              <a:rPr lang="en-US" sz="2400" dirty="0" smtClean="0"/>
              <a:t>≥ 1 new entry </a:t>
            </a:r>
            <a:r>
              <a:rPr lang="en-US" sz="2400" dirty="0"/>
              <a:t>from leader’s term </a:t>
            </a:r>
            <a:r>
              <a:rPr lang="en-US" sz="2400" dirty="0" smtClean="0"/>
              <a:t>also on </a:t>
            </a:r>
            <a:r>
              <a:rPr lang="en-US" sz="2400" dirty="0"/>
              <a:t>majority </a:t>
            </a:r>
            <a:endParaRPr lang="en-US" sz="2400" dirty="0" smtClean="0"/>
          </a:p>
          <a:p>
            <a:r>
              <a:rPr lang="en-US" sz="2200" b="0" dirty="0" smtClean="0"/>
              <a:t>Example;   Once e4 committed, s</a:t>
            </a:r>
            <a:r>
              <a:rPr lang="en-US" sz="2200" b="0" baseline="-25000" dirty="0" smtClean="0"/>
              <a:t>5</a:t>
            </a:r>
            <a:r>
              <a:rPr lang="en-US" sz="2200" b="0" dirty="0" smtClean="0"/>
              <a:t> cannot be elected leader for term 5, and e3 and e4 both safe</a:t>
            </a:r>
            <a:endParaRPr lang="en-US" sz="2200" b="0" baseline="-25000" dirty="0"/>
          </a:p>
        </p:txBody>
      </p:sp>
      <p:sp>
        <p:nvSpPr>
          <p:cNvPr id="13" name="TextBox 12"/>
          <p:cNvSpPr txBox="1"/>
          <p:nvPr/>
        </p:nvSpPr>
        <p:spPr>
          <a:xfrm>
            <a:off x="4075218" y="9011418"/>
            <a:ext cx="78742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F4899"/>
                </a:solidFill>
                <a:latin typeface="Arial" charset="0"/>
              </a:rPr>
              <a:t>Combination of election rules and commitment rules</a:t>
            </a:r>
            <a:br>
              <a:rPr lang="en-US" sz="2400" dirty="0" smtClean="0">
                <a:solidFill>
                  <a:srgbClr val="1F4899"/>
                </a:solidFill>
                <a:latin typeface="Arial" charset="0"/>
              </a:rPr>
            </a:br>
            <a:r>
              <a:rPr lang="en-US" sz="2400" dirty="0" smtClean="0">
                <a:solidFill>
                  <a:srgbClr val="1F4899"/>
                </a:solidFill>
                <a:latin typeface="Arial" charset="0"/>
              </a:rPr>
              <a:t>makes Raft safe</a:t>
            </a:r>
            <a:endParaRPr lang="en-US" sz="2400" dirty="0">
              <a:solidFill>
                <a:srgbClr val="1F4899"/>
              </a:solidFill>
              <a:latin typeface="Arial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54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Commitment Rules</a:t>
            </a:r>
            <a:endParaRPr lang="en-US" dirty="0"/>
          </a:p>
        </p:txBody>
      </p:sp>
      <p:grpSp>
        <p:nvGrpSpPr>
          <p:cNvPr id="55" name="Group 54"/>
          <p:cNvGrpSpPr/>
          <p:nvPr/>
        </p:nvGrpSpPr>
        <p:grpSpPr>
          <a:xfrm>
            <a:off x="2360718" y="1476630"/>
            <a:ext cx="2743200" cy="2895600"/>
            <a:chOff x="4953000" y="1828800"/>
            <a:chExt cx="2743200" cy="2895600"/>
          </a:xfrm>
        </p:grpSpPr>
        <p:sp>
          <p:nvSpPr>
            <p:cNvPr id="56" name="TextBox 55"/>
            <p:cNvSpPr txBox="1"/>
            <p:nvPr/>
          </p:nvSpPr>
          <p:spPr>
            <a:xfrm>
              <a:off x="5334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715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096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477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6858000" y="1828800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F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F4899"/>
                </a:solidFill>
                <a:latin typeface="Arial" charset="0"/>
              </a:endParaRPr>
            </a:p>
          </p:txBody>
        </p:sp>
        <p:sp>
          <p:nvSpPr>
            <p:cNvPr id="62" name="Rectangle 61"/>
            <p:cNvSpPr/>
            <p:nvPr/>
          </p:nvSpPr>
          <p:spPr>
            <a:xfrm>
              <a:off x="5334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3" name="Rectangle 62"/>
            <p:cNvSpPr/>
            <p:nvPr/>
          </p:nvSpPr>
          <p:spPr>
            <a:xfrm>
              <a:off x="5715000" y="22098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4" name="Rectangle 63"/>
            <p:cNvSpPr/>
            <p:nvPr/>
          </p:nvSpPr>
          <p:spPr>
            <a:xfrm>
              <a:off x="5334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5" name="Rectangle 64"/>
            <p:cNvSpPr/>
            <p:nvPr/>
          </p:nvSpPr>
          <p:spPr>
            <a:xfrm>
              <a:off x="5715000" y="27432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7" name="Rectangle 66"/>
            <p:cNvSpPr/>
            <p:nvPr/>
          </p:nvSpPr>
          <p:spPr>
            <a:xfrm>
              <a:off x="5334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8" name="Rectangle 67"/>
            <p:cNvSpPr/>
            <p:nvPr/>
          </p:nvSpPr>
          <p:spPr>
            <a:xfrm>
              <a:off x="5715000" y="32766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5334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0" name="Rectangle 69"/>
            <p:cNvSpPr/>
            <p:nvPr/>
          </p:nvSpPr>
          <p:spPr>
            <a:xfrm>
              <a:off x="6096000" y="22098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1" name="Rectangle 70"/>
            <p:cNvSpPr/>
            <p:nvPr/>
          </p:nvSpPr>
          <p:spPr>
            <a:xfrm>
              <a:off x="5715000" y="38100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5334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15000" y="4343400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953000" y="22618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953000" y="27952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953000" y="33286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3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953000" y="38620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4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953000" y="4395401"/>
              <a:ext cx="381000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</a:t>
              </a:r>
              <a:r>
                <a:rPr lang="en-US" sz="1800" b="0" baseline="-25000" dirty="0" smtClean="0">
                  <a:solidFill>
                    <a:srgbClr val="000000"/>
                  </a:solidFill>
                  <a:latin typeface="Arial" charset="0"/>
                </a:rPr>
                <a:t>5</a:t>
              </a:r>
              <a:endParaRPr lang="en-US" sz="1800" b="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79" name="Rectangle 78"/>
            <p:cNvSpPr/>
            <p:nvPr/>
          </p:nvSpPr>
          <p:spPr>
            <a:xfrm>
              <a:off x="6096000" y="27432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0" name="Rectangle 79"/>
            <p:cNvSpPr/>
            <p:nvPr/>
          </p:nvSpPr>
          <p:spPr>
            <a:xfrm>
              <a:off x="6096000" y="3276600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2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1" name="Rectangle 80"/>
            <p:cNvSpPr/>
            <p:nvPr/>
          </p:nvSpPr>
          <p:spPr>
            <a:xfrm>
              <a:off x="6096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2" name="Rectangle 81"/>
            <p:cNvSpPr/>
            <p:nvPr/>
          </p:nvSpPr>
          <p:spPr>
            <a:xfrm>
              <a:off x="6477000" y="22098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3" name="Rectangle 82"/>
            <p:cNvSpPr/>
            <p:nvPr/>
          </p:nvSpPr>
          <p:spPr>
            <a:xfrm>
              <a:off x="6477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cxnSp>
          <p:nvCxnSpPr>
            <p:cNvPr id="85" name="Straight Connector 84"/>
            <p:cNvCxnSpPr/>
            <p:nvPr/>
          </p:nvCxnSpPr>
          <p:spPr>
            <a:xfrm flipH="1">
              <a:off x="7086600" y="2400300"/>
              <a:ext cx="609600" cy="0"/>
            </a:xfrm>
            <a:prstGeom prst="line">
              <a:avLst/>
            </a:prstGeom>
            <a:ln w="19050" cap="rnd">
              <a:solidFill>
                <a:schemeClr val="tx2"/>
              </a:solidFill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86" name="Rectangle 85"/>
            <p:cNvSpPr/>
            <p:nvPr/>
          </p:nvSpPr>
          <p:spPr>
            <a:xfrm>
              <a:off x="6477000" y="27432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7" name="Rectangle 86"/>
            <p:cNvSpPr/>
            <p:nvPr/>
          </p:nvSpPr>
          <p:spPr>
            <a:xfrm>
              <a:off x="6477000" y="3276600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88" name="Rectangle 87"/>
            <p:cNvSpPr/>
            <p:nvPr/>
          </p:nvSpPr>
          <p:spPr>
            <a:xfrm>
              <a:off x="6858000" y="4343400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3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</p:grpSp>
      <p:sp>
        <p:nvSpPr>
          <p:cNvPr id="89" name="TextBox 88"/>
          <p:cNvSpPr txBox="1"/>
          <p:nvPr/>
        </p:nvSpPr>
        <p:spPr>
          <a:xfrm>
            <a:off x="5239457" y="1901588"/>
            <a:ext cx="1980118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smtClean="0">
                <a:solidFill>
                  <a:srgbClr val="1F4899"/>
                </a:solidFill>
                <a:latin typeface="Arial" charset="0"/>
              </a:rPr>
              <a:t>Leader for term </a:t>
            </a:r>
            <a:r>
              <a:rPr lang="en-US" sz="1800" dirty="0" smtClean="0">
                <a:solidFill>
                  <a:srgbClr val="1F4899"/>
                </a:solidFill>
                <a:latin typeface="Arial" charset="0"/>
              </a:rPr>
              <a:t>4</a:t>
            </a:r>
            <a:endParaRPr lang="en-US" sz="1800" dirty="0">
              <a:solidFill>
                <a:srgbClr val="1F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6029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2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/>
              <a:t>Any server </a:t>
            </a:r>
            <a:r>
              <a:rPr lang="en-US" sz="2800" dirty="0" smtClean="0"/>
              <a:t>is essentially a </a:t>
            </a:r>
            <a:r>
              <a:rPr lang="en-US" sz="2800" b="1" i="1" dirty="0" smtClean="0">
                <a:solidFill>
                  <a:srgbClr val="E46C0A"/>
                </a:solidFill>
              </a:rPr>
              <a:t>state machine</a:t>
            </a:r>
          </a:p>
          <a:p>
            <a:pPr lvl="1"/>
            <a:r>
              <a:rPr lang="en-US" sz="2800" dirty="0" smtClean="0"/>
              <a:t>Operations </a:t>
            </a:r>
            <a:r>
              <a:rPr lang="en-US" sz="2800" b="1" dirty="0" smtClean="0"/>
              <a:t>transition</a:t>
            </a:r>
            <a:r>
              <a:rPr lang="en-US" sz="2800" dirty="0" smtClean="0"/>
              <a:t> between states</a:t>
            </a:r>
          </a:p>
          <a:p>
            <a:pPr lvl="1"/>
            <a:endParaRPr lang="en-US" sz="2800" dirty="0" smtClean="0"/>
          </a:p>
          <a:p>
            <a:r>
              <a:rPr lang="en-US" sz="2800" spc="-150" dirty="0" smtClean="0"/>
              <a:t>Need an op to be executed on all replicas, or none at all</a:t>
            </a:r>
          </a:p>
          <a:p>
            <a:pPr lvl="1"/>
            <a:r>
              <a:rPr lang="en-US" sz="2800" i="1" dirty="0" smtClean="0"/>
              <a:t>i.e.,</a:t>
            </a:r>
            <a:r>
              <a:rPr lang="en-US" sz="2800" dirty="0" smtClean="0"/>
              <a:t> we need </a:t>
            </a:r>
            <a:r>
              <a:rPr lang="en-US" sz="2800" b="1" dirty="0" smtClean="0"/>
              <a:t>distributed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</a:rPr>
              <a:t>all-or-nothing atomicity</a:t>
            </a:r>
          </a:p>
          <a:p>
            <a:pPr lvl="1"/>
            <a:r>
              <a:rPr lang="en-US" sz="2800" dirty="0" smtClean="0"/>
              <a:t>If op is deterministic, replicas will end in same state</a:t>
            </a:r>
            <a:endParaRPr lang="en-US" sz="2800" dirty="0"/>
          </a:p>
        </p:txBody>
      </p:sp>
      <p:sp>
        <p:nvSpPr>
          <p:cNvPr id="439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</a:t>
            </a:r>
            <a:r>
              <a:rPr lang="en-US" dirty="0"/>
              <a:t>r</a:t>
            </a:r>
            <a:r>
              <a:rPr lang="en-US" dirty="0" smtClean="0"/>
              <a:t>eplication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7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17998" y="5883117"/>
            <a:ext cx="8229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/>
              <a:t>Leader changes can result in log inconsistencies</a:t>
            </a:r>
            <a:endParaRPr lang="en-US" sz="2800" b="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Challenge:  Log Inconsistencies</a:t>
            </a:r>
            <a:endParaRPr lang="en-US" dirty="0"/>
          </a:p>
        </p:txBody>
      </p:sp>
      <p:sp>
        <p:nvSpPr>
          <p:cNvPr id="134" name="Rectangle 133"/>
          <p:cNvSpPr/>
          <p:nvPr/>
        </p:nvSpPr>
        <p:spPr>
          <a:xfrm>
            <a:off x="2753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5" name="Rectangle 134"/>
          <p:cNvSpPr/>
          <p:nvPr/>
        </p:nvSpPr>
        <p:spPr>
          <a:xfrm>
            <a:off x="3896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3134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3515495" y="1863807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1" name="Rectangle 140"/>
          <p:cNvSpPr/>
          <p:nvPr/>
        </p:nvSpPr>
        <p:spPr>
          <a:xfrm>
            <a:off x="4277495" y="1863807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2" name="Rectangle 141"/>
          <p:cNvSpPr/>
          <p:nvPr/>
        </p:nvSpPr>
        <p:spPr>
          <a:xfrm>
            <a:off x="4658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039495" y="1863807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45" name="Rectangle 144"/>
          <p:cNvSpPr/>
          <p:nvPr/>
        </p:nvSpPr>
        <p:spPr>
          <a:xfrm>
            <a:off x="5420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6" name="Rectangle 145"/>
          <p:cNvSpPr/>
          <p:nvPr/>
        </p:nvSpPr>
        <p:spPr>
          <a:xfrm>
            <a:off x="5801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47" name="Rectangle 146"/>
          <p:cNvSpPr/>
          <p:nvPr/>
        </p:nvSpPr>
        <p:spPr>
          <a:xfrm>
            <a:off x="6182495" y="1863807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161" name="TextBox 160"/>
          <p:cNvSpPr txBox="1"/>
          <p:nvPr/>
        </p:nvSpPr>
        <p:spPr>
          <a:xfrm>
            <a:off x="-75107" y="1911506"/>
            <a:ext cx="2327099" cy="2436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L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eader for term 8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38" name="Rectangle 237"/>
          <p:cNvSpPr/>
          <p:nvPr/>
        </p:nvSpPr>
        <p:spPr>
          <a:xfrm>
            <a:off x="2753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39" name="Rectangle 238"/>
          <p:cNvSpPr/>
          <p:nvPr/>
        </p:nvSpPr>
        <p:spPr>
          <a:xfrm>
            <a:off x="3896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0" name="Rectangle 239"/>
          <p:cNvSpPr/>
          <p:nvPr/>
        </p:nvSpPr>
        <p:spPr>
          <a:xfrm>
            <a:off x="3134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1" name="Rectangle 240"/>
          <p:cNvSpPr/>
          <p:nvPr/>
        </p:nvSpPr>
        <p:spPr>
          <a:xfrm>
            <a:off x="3515495" y="2401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2" name="Rectangle 241"/>
          <p:cNvSpPr/>
          <p:nvPr/>
        </p:nvSpPr>
        <p:spPr>
          <a:xfrm>
            <a:off x="4277495" y="24013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3" name="Rectangle 242"/>
          <p:cNvSpPr/>
          <p:nvPr/>
        </p:nvSpPr>
        <p:spPr>
          <a:xfrm>
            <a:off x="4658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4" name="Rectangle 243"/>
          <p:cNvSpPr/>
          <p:nvPr/>
        </p:nvSpPr>
        <p:spPr>
          <a:xfrm>
            <a:off x="5039495" y="24013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5" name="Rectangle 244"/>
          <p:cNvSpPr/>
          <p:nvPr/>
        </p:nvSpPr>
        <p:spPr>
          <a:xfrm>
            <a:off x="5420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6" name="Rectangle 245"/>
          <p:cNvSpPr/>
          <p:nvPr/>
        </p:nvSpPr>
        <p:spPr>
          <a:xfrm>
            <a:off x="5801495" y="24013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47" name="Rectangle 246"/>
          <p:cNvSpPr/>
          <p:nvPr/>
        </p:nvSpPr>
        <p:spPr>
          <a:xfrm>
            <a:off x="2753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3896495" y="29347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134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0" name="Rectangle 249"/>
          <p:cNvSpPr/>
          <p:nvPr/>
        </p:nvSpPr>
        <p:spPr>
          <a:xfrm>
            <a:off x="3515495" y="29347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1" name="Rectangle 250"/>
          <p:cNvSpPr/>
          <p:nvPr/>
        </p:nvSpPr>
        <p:spPr>
          <a:xfrm>
            <a:off x="2753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2" name="Rectangle 251"/>
          <p:cNvSpPr/>
          <p:nvPr/>
        </p:nvSpPr>
        <p:spPr>
          <a:xfrm>
            <a:off x="3896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3" name="Rectangle 252"/>
          <p:cNvSpPr/>
          <p:nvPr/>
        </p:nvSpPr>
        <p:spPr>
          <a:xfrm>
            <a:off x="3134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4" name="Rectangle 253"/>
          <p:cNvSpPr/>
          <p:nvPr/>
        </p:nvSpPr>
        <p:spPr>
          <a:xfrm>
            <a:off x="3515495" y="34681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5" name="Rectangle 254"/>
          <p:cNvSpPr/>
          <p:nvPr/>
        </p:nvSpPr>
        <p:spPr>
          <a:xfrm>
            <a:off x="4277495" y="34681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6" name="Rectangle 255"/>
          <p:cNvSpPr/>
          <p:nvPr/>
        </p:nvSpPr>
        <p:spPr>
          <a:xfrm>
            <a:off x="4658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7" name="Rectangle 256"/>
          <p:cNvSpPr/>
          <p:nvPr/>
        </p:nvSpPr>
        <p:spPr>
          <a:xfrm>
            <a:off x="5039495" y="34681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58" name="Rectangle 257"/>
          <p:cNvSpPr/>
          <p:nvPr/>
        </p:nvSpPr>
        <p:spPr>
          <a:xfrm>
            <a:off x="5420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59" name="Rectangle 258"/>
          <p:cNvSpPr/>
          <p:nvPr/>
        </p:nvSpPr>
        <p:spPr>
          <a:xfrm>
            <a:off x="5801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0" name="Rectangle 259"/>
          <p:cNvSpPr/>
          <p:nvPr/>
        </p:nvSpPr>
        <p:spPr>
          <a:xfrm>
            <a:off x="6182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1" name="Rectangle 260"/>
          <p:cNvSpPr/>
          <p:nvPr/>
        </p:nvSpPr>
        <p:spPr>
          <a:xfrm>
            <a:off x="6563495" y="34681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62" name="Rectangle 261"/>
          <p:cNvSpPr/>
          <p:nvPr/>
        </p:nvSpPr>
        <p:spPr>
          <a:xfrm>
            <a:off x="2753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3" name="Rectangle 262"/>
          <p:cNvSpPr/>
          <p:nvPr/>
        </p:nvSpPr>
        <p:spPr>
          <a:xfrm>
            <a:off x="3896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4" name="Rectangle 263"/>
          <p:cNvSpPr/>
          <p:nvPr/>
        </p:nvSpPr>
        <p:spPr>
          <a:xfrm>
            <a:off x="3134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5" name="Rectangle 264"/>
          <p:cNvSpPr/>
          <p:nvPr/>
        </p:nvSpPr>
        <p:spPr>
          <a:xfrm>
            <a:off x="3515495" y="40015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6" name="Rectangle 265"/>
          <p:cNvSpPr/>
          <p:nvPr/>
        </p:nvSpPr>
        <p:spPr>
          <a:xfrm>
            <a:off x="4277495" y="40015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658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5039495" y="4001523"/>
            <a:ext cx="381000" cy="381000"/>
          </a:xfrm>
          <a:prstGeom prst="rect">
            <a:avLst/>
          </a:prstGeom>
          <a:solidFill>
            <a:srgbClr val="FFC3CE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5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69" name="Rectangle 268"/>
          <p:cNvSpPr/>
          <p:nvPr/>
        </p:nvSpPr>
        <p:spPr>
          <a:xfrm>
            <a:off x="5420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0" name="Rectangle 269"/>
          <p:cNvSpPr/>
          <p:nvPr/>
        </p:nvSpPr>
        <p:spPr>
          <a:xfrm>
            <a:off x="5801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1" name="Rectangle 270"/>
          <p:cNvSpPr/>
          <p:nvPr/>
        </p:nvSpPr>
        <p:spPr>
          <a:xfrm>
            <a:off x="6182495" y="4001523"/>
            <a:ext cx="381000" cy="381000"/>
          </a:xfrm>
          <a:prstGeom prst="rect">
            <a:avLst/>
          </a:prstGeom>
          <a:solidFill>
            <a:srgbClr val="CCD9F4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6</a:t>
            </a:r>
          </a:p>
        </p:txBody>
      </p:sp>
      <p:sp>
        <p:nvSpPr>
          <p:cNvPr id="272" name="Rectangle 271"/>
          <p:cNvSpPr/>
          <p:nvPr/>
        </p:nvSpPr>
        <p:spPr>
          <a:xfrm>
            <a:off x="2753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3" name="Rectangle 272"/>
          <p:cNvSpPr/>
          <p:nvPr/>
        </p:nvSpPr>
        <p:spPr>
          <a:xfrm>
            <a:off x="3896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4" name="Rectangle 273"/>
          <p:cNvSpPr/>
          <p:nvPr/>
        </p:nvSpPr>
        <p:spPr>
          <a:xfrm>
            <a:off x="3134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5" name="Rectangle 274"/>
          <p:cNvSpPr/>
          <p:nvPr/>
        </p:nvSpPr>
        <p:spPr>
          <a:xfrm>
            <a:off x="3515495" y="45349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6" name="Rectangle 275"/>
          <p:cNvSpPr/>
          <p:nvPr/>
        </p:nvSpPr>
        <p:spPr>
          <a:xfrm>
            <a:off x="4277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7" name="Rectangle 276"/>
          <p:cNvSpPr/>
          <p:nvPr/>
        </p:nvSpPr>
        <p:spPr>
          <a:xfrm>
            <a:off x="2753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8" name="Rectangle 277"/>
          <p:cNvSpPr/>
          <p:nvPr/>
        </p:nvSpPr>
        <p:spPr>
          <a:xfrm>
            <a:off x="3134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79" name="Rectangle 278"/>
          <p:cNvSpPr/>
          <p:nvPr/>
        </p:nvSpPr>
        <p:spPr>
          <a:xfrm>
            <a:off x="3515495" y="5068323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0" name="Right Brace 279"/>
          <p:cNvSpPr/>
          <p:nvPr/>
        </p:nvSpPr>
        <p:spPr>
          <a:xfrm flipH="1">
            <a:off x="2042885" y="2325123"/>
            <a:ext cx="152400" cy="32004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81" name="TextBox 280"/>
          <p:cNvSpPr txBox="1"/>
          <p:nvPr/>
        </p:nvSpPr>
        <p:spPr>
          <a:xfrm>
            <a:off x="104217" y="3681667"/>
            <a:ext cx="1828800" cy="48731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P</a:t>
            </a: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ossible</a:t>
            </a:r>
            <a:br>
              <a:rPr lang="en-US" sz="1800" dirty="0" smtClean="0">
                <a:solidFill>
                  <a:srgbClr val="1E4899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1E4899"/>
                </a:solidFill>
                <a:latin typeface="Arial" charset="0"/>
              </a:rPr>
              <a:t>followers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82" name="Rectangle 281"/>
          <p:cNvSpPr/>
          <p:nvPr/>
        </p:nvSpPr>
        <p:spPr>
          <a:xfrm>
            <a:off x="4658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3" name="Rectangle 282"/>
          <p:cNvSpPr/>
          <p:nvPr/>
        </p:nvSpPr>
        <p:spPr>
          <a:xfrm>
            <a:off x="5039495" y="4534923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4" name="Rectangle 283"/>
          <p:cNvSpPr/>
          <p:nvPr/>
        </p:nvSpPr>
        <p:spPr>
          <a:xfrm>
            <a:off x="6563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6944495" y="4001523"/>
            <a:ext cx="381000" cy="381000"/>
          </a:xfrm>
          <a:prstGeom prst="rect">
            <a:avLst/>
          </a:prstGeom>
          <a:solidFill>
            <a:srgbClr val="EECBA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7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6" name="Rectangle 285"/>
          <p:cNvSpPr/>
          <p:nvPr/>
        </p:nvSpPr>
        <p:spPr>
          <a:xfrm>
            <a:off x="3896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7" name="Rectangle 286"/>
          <p:cNvSpPr/>
          <p:nvPr/>
        </p:nvSpPr>
        <p:spPr>
          <a:xfrm>
            <a:off x="4277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563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89" name="Rectangle 288"/>
          <p:cNvSpPr/>
          <p:nvPr/>
        </p:nvSpPr>
        <p:spPr>
          <a:xfrm>
            <a:off x="5039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0" name="Rectangle 289"/>
          <p:cNvSpPr/>
          <p:nvPr/>
        </p:nvSpPr>
        <p:spPr>
          <a:xfrm>
            <a:off x="5420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1" name="Rectangle 290"/>
          <p:cNvSpPr/>
          <p:nvPr/>
        </p:nvSpPr>
        <p:spPr>
          <a:xfrm>
            <a:off x="5801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2" name="Rectangle 291"/>
          <p:cNvSpPr/>
          <p:nvPr/>
        </p:nvSpPr>
        <p:spPr>
          <a:xfrm>
            <a:off x="6182495" y="5068323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293" name="Rectangle 292"/>
          <p:cNvSpPr/>
          <p:nvPr/>
        </p:nvSpPr>
        <p:spPr>
          <a:xfrm>
            <a:off x="4658495" y="5068323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94" name="TextBox 293"/>
          <p:cNvSpPr txBox="1"/>
          <p:nvPr/>
        </p:nvSpPr>
        <p:spPr>
          <a:xfrm>
            <a:off x="2296295" y="2453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5" name="TextBox 294"/>
          <p:cNvSpPr txBox="1"/>
          <p:nvPr/>
        </p:nvSpPr>
        <p:spPr>
          <a:xfrm>
            <a:off x="2296295" y="29867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2296295" y="35201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(c)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7" name="TextBox 296"/>
          <p:cNvSpPr txBox="1"/>
          <p:nvPr/>
        </p:nvSpPr>
        <p:spPr>
          <a:xfrm>
            <a:off x="2296295" y="40535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(d)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8" name="TextBox 297"/>
          <p:cNvSpPr txBox="1"/>
          <p:nvPr/>
        </p:nvSpPr>
        <p:spPr>
          <a:xfrm>
            <a:off x="2296295" y="45869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(e)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99" name="TextBox 298"/>
          <p:cNvSpPr txBox="1"/>
          <p:nvPr/>
        </p:nvSpPr>
        <p:spPr>
          <a:xfrm>
            <a:off x="2296295" y="5120324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4201295" y="2325123"/>
            <a:ext cx="4570949" cy="1066800"/>
            <a:chOff x="4201295" y="2325123"/>
            <a:chExt cx="4570949" cy="1066800"/>
          </a:xfrm>
        </p:grpSpPr>
        <p:sp>
          <p:nvSpPr>
            <p:cNvPr id="303" name="Rounded Rectangle 302"/>
            <p:cNvSpPr/>
            <p:nvPr/>
          </p:nvSpPr>
          <p:spPr>
            <a:xfrm>
              <a:off x="6106295" y="23251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4" name="Rounded Rectangle 303"/>
            <p:cNvSpPr/>
            <p:nvPr/>
          </p:nvSpPr>
          <p:spPr>
            <a:xfrm>
              <a:off x="4201295" y="2858523"/>
              <a:ext cx="2438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7805313" y="2553723"/>
              <a:ext cx="96693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Missing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7" name="Freeform 306"/>
            <p:cNvSpPr/>
            <p:nvPr/>
          </p:nvSpPr>
          <p:spPr>
            <a:xfrm>
              <a:off x="6717187" y="2574388"/>
              <a:ext cx="1045596" cy="261265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9" name="Freeform 308"/>
            <p:cNvSpPr/>
            <p:nvPr/>
          </p:nvSpPr>
          <p:spPr>
            <a:xfrm flipV="1">
              <a:off x="6715895" y="2934722"/>
              <a:ext cx="1045596" cy="227900"/>
            </a:xfrm>
            <a:custGeom>
              <a:avLst/>
              <a:gdLst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  <a:gd name="connsiteX0" fmla="*/ 1294108 w 1294108"/>
                <a:gd name="connsiteY0" fmla="*/ 302217 h 302217"/>
                <a:gd name="connsiteX1" fmla="*/ 0 w 1294108"/>
                <a:gd name="connsiteY1" fmla="*/ 0 h 3022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1294108" h="302217">
                  <a:moveTo>
                    <a:pt x="1294108" y="302217"/>
                  </a:moveTo>
                  <a:cubicBezTo>
                    <a:pt x="505681" y="295114"/>
                    <a:pt x="810535" y="1679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820295" y="3391923"/>
            <a:ext cx="5336670" cy="2133600"/>
            <a:chOff x="3820295" y="3391923"/>
            <a:chExt cx="5336670" cy="2133600"/>
          </a:xfrm>
        </p:grpSpPr>
        <p:sp>
          <p:nvSpPr>
            <p:cNvPr id="300" name="TextBox 299"/>
            <p:cNvSpPr txBox="1"/>
            <p:nvPr/>
          </p:nvSpPr>
          <p:spPr>
            <a:xfrm>
              <a:off x="7805313" y="4130676"/>
              <a:ext cx="135165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Extraneous</a:t>
              </a:r>
              <a:b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</a:br>
              <a:r>
                <a:rPr lang="en-US" sz="1800" b="0" dirty="0" smtClean="0">
                  <a:solidFill>
                    <a:srgbClr val="A5001E"/>
                  </a:solidFill>
                  <a:latin typeface="Arial" charset="0"/>
                </a:rPr>
                <a:t>Entries</a:t>
              </a:r>
              <a:endParaRPr lang="en-US" sz="1800" b="0" dirty="0">
                <a:solidFill>
                  <a:srgbClr val="A5001E"/>
                </a:solidFill>
                <a:latin typeface="Arial" charset="0"/>
              </a:endParaRPr>
            </a:p>
          </p:txBody>
        </p:sp>
        <p:sp>
          <p:nvSpPr>
            <p:cNvPr id="301" name="Rounded Rectangle 300"/>
            <p:cNvSpPr/>
            <p:nvPr/>
          </p:nvSpPr>
          <p:spPr>
            <a:xfrm>
              <a:off x="3820295" y="4992123"/>
              <a:ext cx="3200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2" name="Rounded Rectangle 301"/>
            <p:cNvSpPr/>
            <p:nvPr/>
          </p:nvSpPr>
          <p:spPr>
            <a:xfrm>
              <a:off x="6487295" y="3391923"/>
              <a:ext cx="533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5" name="Freeform 304"/>
            <p:cNvSpPr/>
            <p:nvPr/>
          </p:nvSpPr>
          <p:spPr>
            <a:xfrm>
              <a:off x="7089146" y="3659269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08" name="Freeform 307"/>
            <p:cNvSpPr/>
            <p:nvPr/>
          </p:nvSpPr>
          <p:spPr>
            <a:xfrm flipV="1">
              <a:off x="7096895" y="4534923"/>
              <a:ext cx="693549" cy="723254"/>
            </a:xfrm>
            <a:custGeom>
              <a:avLst/>
              <a:gdLst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89"/>
                <a:gd name="connsiteX1" fmla="*/ 0 w 906651"/>
                <a:gd name="connsiteY1" fmla="*/ 0 h 1131389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  <a:gd name="connsiteX0" fmla="*/ 906651 w 906651"/>
                <a:gd name="connsiteY0" fmla="*/ 1131376 h 1131376"/>
                <a:gd name="connsiteX1" fmla="*/ 0 w 906651"/>
                <a:gd name="connsiteY1" fmla="*/ 0 h 11313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906651" h="1131376">
                  <a:moveTo>
                    <a:pt x="906651" y="1131376"/>
                  </a:moveTo>
                  <a:cubicBezTo>
                    <a:pt x="425557" y="1128147"/>
                    <a:pt x="680634" y="1291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0" name="Rounded Rectangle 309"/>
            <p:cNvSpPr/>
            <p:nvPr/>
          </p:nvSpPr>
          <p:spPr>
            <a:xfrm>
              <a:off x="5344295" y="4458723"/>
              <a:ext cx="1295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1" name="Rounded Rectangle 310"/>
            <p:cNvSpPr/>
            <p:nvPr/>
          </p:nvSpPr>
          <p:spPr>
            <a:xfrm>
              <a:off x="6487295" y="3925323"/>
              <a:ext cx="914400" cy="533400"/>
            </a:xfrm>
            <a:prstGeom prst="roundRect">
              <a:avLst/>
            </a:prstGeom>
            <a:noFill/>
            <a:ln>
              <a:solidFill>
                <a:schemeClr val="accent4"/>
              </a:solidFill>
              <a:prstDash val="sysDash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312" name="Freeform 311"/>
            <p:cNvSpPr/>
            <p:nvPr/>
          </p:nvSpPr>
          <p:spPr>
            <a:xfrm>
              <a:off x="7422862" y="4340191"/>
              <a:ext cx="369168" cy="118589"/>
            </a:xfrm>
            <a:custGeom>
              <a:avLst/>
              <a:gdLst>
                <a:gd name="connsiteX0" fmla="*/ 482600 w 482600"/>
                <a:gd name="connsiteY0" fmla="*/ 132012 h 132012"/>
                <a:gd name="connsiteX1" fmla="*/ 0 w 482600"/>
                <a:gd name="connsiteY1" fmla="*/ 13479 h 132012"/>
                <a:gd name="connsiteX0" fmla="*/ 482600 w 482600"/>
                <a:gd name="connsiteY0" fmla="*/ 126727 h 126746"/>
                <a:gd name="connsiteX1" fmla="*/ 0 w 482600"/>
                <a:gd name="connsiteY1" fmla="*/ 8194 h 126746"/>
                <a:gd name="connsiteX0" fmla="*/ 482600 w 482600"/>
                <a:gd name="connsiteY0" fmla="*/ 118533 h 118589"/>
                <a:gd name="connsiteX1" fmla="*/ 0 w 482600"/>
                <a:gd name="connsiteY1" fmla="*/ 0 h 1185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482600" h="118589">
                  <a:moveTo>
                    <a:pt x="482600" y="118533"/>
                  </a:moveTo>
                  <a:cubicBezTo>
                    <a:pt x="268111" y="120649"/>
                    <a:pt x="129823" y="63500"/>
                    <a:pt x="0" y="0"/>
                  </a:cubicBezTo>
                </a:path>
              </a:pathLst>
            </a:custGeom>
            <a:noFill/>
            <a:ln w="19050">
              <a:solidFill>
                <a:schemeClr val="accent4"/>
              </a:solidFill>
              <a:tailEnd type="triangle" w="sm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  <p:sp>
        <p:nvSpPr>
          <p:cNvPr id="313" name="TextBox 312"/>
          <p:cNvSpPr txBox="1"/>
          <p:nvPr/>
        </p:nvSpPr>
        <p:spPr>
          <a:xfrm>
            <a:off x="2753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4" name="TextBox 313"/>
          <p:cNvSpPr txBox="1"/>
          <p:nvPr/>
        </p:nvSpPr>
        <p:spPr>
          <a:xfrm>
            <a:off x="3134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5" name="TextBox 314"/>
          <p:cNvSpPr txBox="1"/>
          <p:nvPr/>
        </p:nvSpPr>
        <p:spPr>
          <a:xfrm>
            <a:off x="3515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3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6" name="TextBox 315"/>
          <p:cNvSpPr txBox="1"/>
          <p:nvPr/>
        </p:nvSpPr>
        <p:spPr>
          <a:xfrm>
            <a:off x="3896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4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7" name="TextBox 316"/>
          <p:cNvSpPr txBox="1"/>
          <p:nvPr/>
        </p:nvSpPr>
        <p:spPr>
          <a:xfrm>
            <a:off x="4277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5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8" name="TextBox 317"/>
          <p:cNvSpPr txBox="1"/>
          <p:nvPr/>
        </p:nvSpPr>
        <p:spPr>
          <a:xfrm>
            <a:off x="4658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6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19" name="TextBox 318"/>
          <p:cNvSpPr txBox="1"/>
          <p:nvPr/>
        </p:nvSpPr>
        <p:spPr>
          <a:xfrm>
            <a:off x="5039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7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0" name="TextBox 319"/>
          <p:cNvSpPr txBox="1"/>
          <p:nvPr/>
        </p:nvSpPr>
        <p:spPr>
          <a:xfrm>
            <a:off x="5420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8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1" name="TextBox 320"/>
          <p:cNvSpPr txBox="1"/>
          <p:nvPr/>
        </p:nvSpPr>
        <p:spPr>
          <a:xfrm>
            <a:off x="5801495" y="1470402"/>
            <a:ext cx="381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9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2" name="TextBox 321"/>
          <p:cNvSpPr txBox="1"/>
          <p:nvPr/>
        </p:nvSpPr>
        <p:spPr>
          <a:xfrm>
            <a:off x="6106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10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6487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11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324" name="TextBox 323"/>
          <p:cNvSpPr txBox="1"/>
          <p:nvPr/>
        </p:nvSpPr>
        <p:spPr>
          <a:xfrm>
            <a:off x="6868295" y="1470402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1E4899"/>
                </a:solidFill>
                <a:latin typeface="Arial" charset="0"/>
              </a:rPr>
              <a:t>12</a:t>
            </a:r>
            <a:endParaRPr lang="en-US" sz="16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7882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5" name="Right Brace 174"/>
          <p:cNvSpPr/>
          <p:nvPr/>
        </p:nvSpPr>
        <p:spPr>
          <a:xfrm flipH="1">
            <a:off x="1906028" y="2471136"/>
            <a:ext cx="152400" cy="1219200"/>
          </a:xfrm>
          <a:prstGeom prst="rightBrace">
            <a:avLst>
              <a:gd name="adj1" fmla="val 33757"/>
              <a:gd name="adj2" fmla="val 50000"/>
            </a:avLst>
          </a:prstGeom>
          <a:ln w="19050" cap="rnd">
            <a:solidFill>
              <a:srgbClr val="1E4899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759716" y="295184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>
                <a:solidFill>
                  <a:srgbClr val="1E4899"/>
                </a:solidFill>
                <a:latin typeface="Arial" charset="0"/>
              </a:rPr>
              <a:t>F</a:t>
            </a:r>
            <a:r>
              <a:rPr lang="en-US" sz="1800" smtClean="0">
                <a:solidFill>
                  <a:srgbClr val="1E4899"/>
                </a:solidFill>
                <a:latin typeface="Arial" charset="0"/>
              </a:rPr>
              <a:t>ollowers</a:t>
            </a:r>
            <a:endParaRPr lang="en-US" sz="180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(b)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7" name="Freeform 186"/>
          <p:cNvSpPr/>
          <p:nvPr/>
        </p:nvSpPr>
        <p:spPr>
          <a:xfrm>
            <a:off x="6407905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8" name="Freeform 187"/>
          <p:cNvSpPr/>
          <p:nvPr/>
        </p:nvSpPr>
        <p:spPr>
          <a:xfrm>
            <a:off x="6020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89" name="Freeform 188"/>
          <p:cNvSpPr/>
          <p:nvPr/>
        </p:nvSpPr>
        <p:spPr>
          <a:xfrm>
            <a:off x="5639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0" name="Freeform 189"/>
          <p:cNvSpPr/>
          <p:nvPr/>
        </p:nvSpPr>
        <p:spPr>
          <a:xfrm>
            <a:off x="5258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1" name="Freeform 190"/>
          <p:cNvSpPr/>
          <p:nvPr/>
        </p:nvSpPr>
        <p:spPr>
          <a:xfrm>
            <a:off x="4877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2" name="Freeform 191"/>
          <p:cNvSpPr/>
          <p:nvPr/>
        </p:nvSpPr>
        <p:spPr>
          <a:xfrm>
            <a:off x="4496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3" name="Freeform 192"/>
          <p:cNvSpPr/>
          <p:nvPr/>
        </p:nvSpPr>
        <p:spPr>
          <a:xfrm>
            <a:off x="4115828" y="30963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4" name="Freeform 193"/>
          <p:cNvSpPr/>
          <p:nvPr/>
        </p:nvSpPr>
        <p:spPr>
          <a:xfrm>
            <a:off x="6407905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5" name="Freeform 194"/>
          <p:cNvSpPr/>
          <p:nvPr/>
        </p:nvSpPr>
        <p:spPr>
          <a:xfrm>
            <a:off x="6020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6" name="Freeform 195"/>
          <p:cNvSpPr/>
          <p:nvPr/>
        </p:nvSpPr>
        <p:spPr>
          <a:xfrm>
            <a:off x="5639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7" name="Freeform 196"/>
          <p:cNvSpPr/>
          <p:nvPr/>
        </p:nvSpPr>
        <p:spPr>
          <a:xfrm>
            <a:off x="5258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8" name="Freeform 197"/>
          <p:cNvSpPr/>
          <p:nvPr/>
        </p:nvSpPr>
        <p:spPr>
          <a:xfrm>
            <a:off x="4877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199" name="Freeform 198"/>
          <p:cNvSpPr/>
          <p:nvPr/>
        </p:nvSpPr>
        <p:spPr>
          <a:xfrm>
            <a:off x="4496828" y="2410590"/>
            <a:ext cx="302930" cy="136746"/>
          </a:xfrm>
          <a:custGeom>
            <a:avLst/>
            <a:gdLst>
              <a:gd name="connsiteX0" fmla="*/ 302930 w 302930"/>
              <a:gd name="connsiteY0" fmla="*/ 0 h 32388"/>
              <a:gd name="connsiteX1" fmla="*/ 0 w 302930"/>
              <a:gd name="connsiteY1" fmla="*/ 0 h 32388"/>
              <a:gd name="connsiteX0" fmla="*/ 302930 w 302930"/>
              <a:gd name="connsiteY0" fmla="*/ 93782 h 95991"/>
              <a:gd name="connsiteX1" fmla="*/ 0 w 302930"/>
              <a:gd name="connsiteY1" fmla="*/ 93782 h 95991"/>
              <a:gd name="connsiteX0" fmla="*/ 302930 w 302930"/>
              <a:gd name="connsiteY0" fmla="*/ 166197 h 166197"/>
              <a:gd name="connsiteX1" fmla="*/ 0 w 302930"/>
              <a:gd name="connsiteY1" fmla="*/ 166197 h 166197"/>
              <a:gd name="connsiteX0" fmla="*/ 302930 w 302930"/>
              <a:gd name="connsiteY0" fmla="*/ 136678 h 136678"/>
              <a:gd name="connsiteX1" fmla="*/ 0 w 302930"/>
              <a:gd name="connsiteY1" fmla="*/ 136678 h 136678"/>
              <a:gd name="connsiteX0" fmla="*/ 302930 w 302930"/>
              <a:gd name="connsiteY0" fmla="*/ 105226 h 105226"/>
              <a:gd name="connsiteX1" fmla="*/ 0 w 302930"/>
              <a:gd name="connsiteY1" fmla="*/ 105226 h 105226"/>
              <a:gd name="connsiteX0" fmla="*/ 302930 w 302930"/>
              <a:gd name="connsiteY0" fmla="*/ 118400 h 118400"/>
              <a:gd name="connsiteX1" fmla="*/ 0 w 302930"/>
              <a:gd name="connsiteY1" fmla="*/ 118400 h 118400"/>
              <a:gd name="connsiteX0" fmla="*/ 302930 w 302930"/>
              <a:gd name="connsiteY0" fmla="*/ 136746 h 136746"/>
              <a:gd name="connsiteX1" fmla="*/ 0 w 302930"/>
              <a:gd name="connsiteY1" fmla="*/ 136746 h 1367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2930" h="136746">
                <a:moveTo>
                  <a:pt x="302930" y="136746"/>
                </a:moveTo>
                <a:cubicBezTo>
                  <a:pt x="187461" y="-48377"/>
                  <a:pt x="111262" y="-42768"/>
                  <a:pt x="0" y="136746"/>
                </a:cubicBezTo>
              </a:path>
            </a:pathLst>
          </a:cu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cxnSp>
        <p:nvCxnSpPr>
          <p:cNvPr id="200" name="Straight Arrow Connector 199"/>
          <p:cNvCxnSpPr/>
          <p:nvPr/>
        </p:nvCxnSpPr>
        <p:spPr>
          <a:xfrm>
            <a:off x="6744328" y="1092910"/>
            <a:ext cx="0" cy="1454426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201" name="Straight Arrow Connector 200"/>
          <p:cNvCxnSpPr/>
          <p:nvPr/>
        </p:nvCxnSpPr>
        <p:spPr>
          <a:xfrm>
            <a:off x="6744328" y="2623536"/>
            <a:ext cx="0" cy="609600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202" name="TextBox 201"/>
          <p:cNvSpPr txBox="1"/>
          <p:nvPr/>
        </p:nvSpPr>
        <p:spPr>
          <a:xfrm>
            <a:off x="6474714" y="849254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204" name="Rectangle 203"/>
          <p:cNvSpPr/>
          <p:nvPr/>
        </p:nvSpPr>
        <p:spPr>
          <a:xfrm>
            <a:off x="6225927" y="1417588"/>
            <a:ext cx="275291" cy="762000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05" name="Content Placeholder 1"/>
          <p:cNvSpPr txBox="1">
            <a:spLocks/>
          </p:cNvSpPr>
          <p:nvPr/>
        </p:nvSpPr>
        <p:spPr bwMode="auto">
          <a:xfrm>
            <a:off x="347472" y="3935321"/>
            <a:ext cx="8796528" cy="29010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ts val="12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00100" indent="-342900" algn="l" rtl="0" eaLnBrk="0" fontAlgn="base" hangingPunct="0">
              <a:spcBef>
                <a:spcPts val="6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200150" indent="-285750" algn="l" rtl="0" eaLnBrk="0" fontAlgn="base" hangingPunct="0">
              <a:spcBef>
                <a:spcPts val="4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573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Font typeface=".HelveticaNeueDeskInterface-Regular" charset="-120"/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114550" indent="-285750" algn="l" rtl="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Arial" charset="0"/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Arial" charset="0"/>
              <a:buChar char="●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200" kern="0" dirty="0" smtClean="0"/>
              <a:t>New leader must make follower logs consistent with its own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Delete extraneous entries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Fill in missing entries</a:t>
            </a:r>
          </a:p>
          <a:p>
            <a:r>
              <a:rPr lang="en-US" sz="2200" kern="0" dirty="0" smtClean="0"/>
              <a:t>Leader keeps </a:t>
            </a:r>
            <a:r>
              <a:rPr lang="en-US" sz="2200" kern="0" dirty="0" err="1" smtClean="0"/>
              <a:t>nextIndex</a:t>
            </a:r>
            <a:r>
              <a:rPr lang="en-US" sz="2200" kern="0" dirty="0" smtClean="0"/>
              <a:t> for each follower: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Index of next log entry to send to that follower</a:t>
            </a:r>
          </a:p>
          <a:p>
            <a:pPr lvl="1">
              <a:spcBef>
                <a:spcPts val="300"/>
              </a:spcBef>
            </a:pPr>
            <a:r>
              <a:rPr lang="en-US" b="0" kern="0" dirty="0" smtClean="0"/>
              <a:t>Initialized to (1 + leader’s last index)</a:t>
            </a:r>
          </a:p>
          <a:p>
            <a:r>
              <a:rPr lang="en-US" sz="2000" b="0" kern="0" dirty="0" smtClean="0"/>
              <a:t>If </a:t>
            </a:r>
            <a:r>
              <a:rPr lang="en-US" sz="2000" b="0" kern="0" dirty="0" err="1" smtClean="0"/>
              <a:t>AppendEntries</a:t>
            </a:r>
            <a:r>
              <a:rPr lang="en-US" sz="2000" b="0" kern="0" dirty="0" smtClean="0"/>
              <a:t> consistency check fails, decrement </a:t>
            </a:r>
            <a:r>
              <a:rPr lang="en-US" sz="2000" b="0" kern="0" dirty="0" err="1" smtClean="0"/>
              <a:t>nextIndex</a:t>
            </a:r>
            <a:r>
              <a:rPr lang="en-US" sz="2000" b="0" kern="0" dirty="0" smtClean="0"/>
              <a:t>, try again</a:t>
            </a:r>
            <a:endParaRPr lang="en-US" sz="2000" b="0" kern="0" dirty="0"/>
          </a:p>
        </p:txBody>
      </p:sp>
    </p:spTree>
    <p:extLst>
      <p:ext uri="{BB962C8B-B14F-4D97-AF65-F5344CB8AC3E}">
        <p14:creationId xmlns:p14="http://schemas.microsoft.com/office/powerpoint/2010/main" val="1352222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1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5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2500"/>
                            </p:stCondLst>
                            <p:childTnLst>
                              <p:par>
                                <p:cTn id="7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9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" grpId="0" animBg="1"/>
      <p:bldP spid="188" grpId="0" animBg="1"/>
      <p:bldP spid="189" grpId="0" animBg="1"/>
      <p:bldP spid="190" grpId="0" animBg="1"/>
      <p:bldP spid="191" grpId="0" animBg="1"/>
      <p:bldP spid="192" grpId="0" animBg="1"/>
      <p:bldP spid="193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0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Repairing Follower Logs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-75107" y="1470402"/>
            <a:ext cx="7476802" cy="774405"/>
            <a:chOff x="-75107" y="1470402"/>
            <a:chExt cx="7476802" cy="774405"/>
          </a:xfrm>
        </p:grpSpPr>
        <p:sp>
          <p:nvSpPr>
            <p:cNvPr id="134" name="Rectangle 133"/>
            <p:cNvSpPr/>
            <p:nvPr/>
          </p:nvSpPr>
          <p:spPr>
            <a:xfrm>
              <a:off x="2753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5" name="Rectangle 134"/>
            <p:cNvSpPr/>
            <p:nvPr/>
          </p:nvSpPr>
          <p:spPr>
            <a:xfrm>
              <a:off x="3896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39" name="Rectangle 138"/>
            <p:cNvSpPr/>
            <p:nvPr/>
          </p:nvSpPr>
          <p:spPr>
            <a:xfrm>
              <a:off x="3134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0" name="Rectangle 139"/>
            <p:cNvSpPr/>
            <p:nvPr/>
          </p:nvSpPr>
          <p:spPr>
            <a:xfrm>
              <a:off x="3515495" y="1863807"/>
              <a:ext cx="381000" cy="3810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1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1" name="Rectangle 140"/>
            <p:cNvSpPr/>
            <p:nvPr/>
          </p:nvSpPr>
          <p:spPr>
            <a:xfrm>
              <a:off x="4277495" y="1863807"/>
              <a:ext cx="381000" cy="381000"/>
            </a:xfrm>
            <a:prstGeom prst="rect">
              <a:avLst/>
            </a:prstGeom>
            <a:solidFill>
              <a:srgbClr val="FFFF9B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4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2" name="Rectangle 141"/>
            <p:cNvSpPr/>
            <p:nvPr/>
          </p:nvSpPr>
          <p:spPr>
            <a:xfrm>
              <a:off x="4658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4" name="Rectangle 143"/>
            <p:cNvSpPr/>
            <p:nvPr/>
          </p:nvSpPr>
          <p:spPr>
            <a:xfrm>
              <a:off x="5039495" y="1863807"/>
              <a:ext cx="381000" cy="381000"/>
            </a:xfrm>
            <a:prstGeom prst="rect">
              <a:avLst/>
            </a:prstGeom>
            <a:solidFill>
              <a:srgbClr val="FFC3CE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 smtClean="0">
                  <a:solidFill>
                    <a:srgbClr val="000000"/>
                  </a:solidFill>
                </a:rPr>
                <a:t>5</a:t>
              </a:r>
              <a:endParaRPr lang="en-US" sz="1600" b="0" dirty="0">
                <a:solidFill>
                  <a:srgbClr val="000000"/>
                </a:solidFill>
              </a:endParaRPr>
            </a:p>
          </p:txBody>
        </p:sp>
        <p:sp>
          <p:nvSpPr>
            <p:cNvPr id="145" name="Rectangle 144"/>
            <p:cNvSpPr/>
            <p:nvPr/>
          </p:nvSpPr>
          <p:spPr>
            <a:xfrm>
              <a:off x="5420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6" name="Rectangle 145"/>
            <p:cNvSpPr/>
            <p:nvPr/>
          </p:nvSpPr>
          <p:spPr>
            <a:xfrm>
              <a:off x="5801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47" name="Rectangle 146"/>
            <p:cNvSpPr/>
            <p:nvPr/>
          </p:nvSpPr>
          <p:spPr>
            <a:xfrm>
              <a:off x="6182495" y="1863807"/>
              <a:ext cx="381000" cy="3810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r>
                <a:rPr lang="en-US" sz="1600" b="0" dirty="0">
                  <a:solidFill>
                    <a:srgbClr val="000000"/>
                  </a:solidFill>
                </a:rPr>
                <a:t>6</a:t>
              </a:r>
            </a:p>
          </p:txBody>
        </p:sp>
        <p:sp>
          <p:nvSpPr>
            <p:cNvPr id="161" name="TextBox 160"/>
            <p:cNvSpPr txBox="1"/>
            <p:nvPr/>
          </p:nvSpPr>
          <p:spPr>
            <a:xfrm>
              <a:off x="-75107" y="1911506"/>
              <a:ext cx="2327099" cy="243656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r">
                <a:lnSpc>
                  <a:spcPts val="1900"/>
                </a:lnSpc>
              </a:pP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L</a:t>
              </a:r>
              <a:r>
                <a:rPr lang="en-US" sz="1800" dirty="0" smtClean="0">
                  <a:solidFill>
                    <a:srgbClr val="1E4899"/>
                  </a:solidFill>
                  <a:latin typeface="Arial" charset="0"/>
                </a:rPr>
                <a:t>eader for term </a:t>
              </a:r>
              <a:r>
                <a:rPr lang="en-US" sz="1800" dirty="0">
                  <a:solidFill>
                    <a:srgbClr val="1E4899"/>
                  </a:solidFill>
                  <a:latin typeface="Arial" charset="0"/>
                </a:rPr>
                <a:t>7</a:t>
              </a:r>
            </a:p>
          </p:txBody>
        </p:sp>
        <p:sp>
          <p:nvSpPr>
            <p:cNvPr id="313" name="TextBox 312"/>
            <p:cNvSpPr txBox="1"/>
            <p:nvPr/>
          </p:nvSpPr>
          <p:spPr>
            <a:xfrm>
              <a:off x="2753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134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5" name="TextBox 314"/>
            <p:cNvSpPr txBox="1"/>
            <p:nvPr/>
          </p:nvSpPr>
          <p:spPr>
            <a:xfrm>
              <a:off x="3515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3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896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4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7" name="TextBox 316"/>
            <p:cNvSpPr txBox="1"/>
            <p:nvPr/>
          </p:nvSpPr>
          <p:spPr>
            <a:xfrm>
              <a:off x="4277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5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8" name="TextBox 317"/>
            <p:cNvSpPr txBox="1"/>
            <p:nvPr/>
          </p:nvSpPr>
          <p:spPr>
            <a:xfrm>
              <a:off x="4658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6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19" name="TextBox 318"/>
            <p:cNvSpPr txBox="1"/>
            <p:nvPr/>
          </p:nvSpPr>
          <p:spPr>
            <a:xfrm>
              <a:off x="5039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7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0" name="TextBox 319"/>
            <p:cNvSpPr txBox="1"/>
            <p:nvPr/>
          </p:nvSpPr>
          <p:spPr>
            <a:xfrm>
              <a:off x="5420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8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1" name="TextBox 320"/>
            <p:cNvSpPr txBox="1"/>
            <p:nvPr/>
          </p:nvSpPr>
          <p:spPr>
            <a:xfrm>
              <a:off x="5801495" y="1470402"/>
              <a:ext cx="381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9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2" name="TextBox 321"/>
            <p:cNvSpPr txBox="1"/>
            <p:nvPr/>
          </p:nvSpPr>
          <p:spPr>
            <a:xfrm>
              <a:off x="6106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10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6487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11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  <p:sp>
          <p:nvSpPr>
            <p:cNvPr id="324" name="TextBox 323"/>
            <p:cNvSpPr txBox="1"/>
            <p:nvPr/>
          </p:nvSpPr>
          <p:spPr>
            <a:xfrm>
              <a:off x="6868295" y="1470402"/>
              <a:ext cx="533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0" dirty="0" smtClean="0">
                  <a:solidFill>
                    <a:srgbClr val="1E4899"/>
                  </a:solidFill>
                  <a:latin typeface="Arial" charset="0"/>
                </a:rPr>
                <a:t>12</a:t>
              </a:r>
              <a:endParaRPr lang="en-US" sz="1600" b="0" dirty="0">
                <a:solidFill>
                  <a:srgbClr val="1E4899"/>
                </a:solidFill>
                <a:latin typeface="Arial" charset="0"/>
              </a:endParaRPr>
            </a:p>
          </p:txBody>
        </p:sp>
      </p:grpSp>
      <p:sp>
        <p:nvSpPr>
          <p:cNvPr id="168" name="Rectangle 167"/>
          <p:cNvSpPr/>
          <p:nvPr/>
        </p:nvSpPr>
        <p:spPr>
          <a:xfrm>
            <a:off x="2744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69" name="Rectangle 168"/>
          <p:cNvSpPr/>
          <p:nvPr/>
        </p:nvSpPr>
        <p:spPr>
          <a:xfrm>
            <a:off x="3887228" y="2547336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4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0" name="Rectangle 169"/>
          <p:cNvSpPr/>
          <p:nvPr/>
        </p:nvSpPr>
        <p:spPr>
          <a:xfrm>
            <a:off x="3125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1" name="Rectangle 170"/>
          <p:cNvSpPr/>
          <p:nvPr/>
        </p:nvSpPr>
        <p:spPr>
          <a:xfrm>
            <a:off x="3506228" y="25473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2" name="Rectangle 171"/>
          <p:cNvSpPr/>
          <p:nvPr/>
        </p:nvSpPr>
        <p:spPr>
          <a:xfrm>
            <a:off x="2744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3" name="Rectangle 172"/>
          <p:cNvSpPr/>
          <p:nvPr/>
        </p:nvSpPr>
        <p:spPr>
          <a:xfrm>
            <a:off x="3125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4" name="Rectangle 173"/>
          <p:cNvSpPr/>
          <p:nvPr/>
        </p:nvSpPr>
        <p:spPr>
          <a:xfrm>
            <a:off x="3506228" y="3233136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1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6" name="TextBox 175"/>
          <p:cNvSpPr txBox="1"/>
          <p:nvPr/>
        </p:nvSpPr>
        <p:spPr>
          <a:xfrm>
            <a:off x="823823" y="3301808"/>
            <a:ext cx="133369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Before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77" name="Rectangle 176"/>
          <p:cNvSpPr/>
          <p:nvPr/>
        </p:nvSpPr>
        <p:spPr>
          <a:xfrm>
            <a:off x="3887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8" name="Rectangle 177"/>
          <p:cNvSpPr/>
          <p:nvPr/>
        </p:nvSpPr>
        <p:spPr>
          <a:xfrm>
            <a:off x="4268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79" name="Rectangle 178"/>
          <p:cNvSpPr/>
          <p:nvPr/>
        </p:nvSpPr>
        <p:spPr>
          <a:xfrm>
            <a:off x="6554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3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0" name="Rectangle 179"/>
          <p:cNvSpPr/>
          <p:nvPr/>
        </p:nvSpPr>
        <p:spPr>
          <a:xfrm>
            <a:off x="5030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1" name="Rectangle 180"/>
          <p:cNvSpPr/>
          <p:nvPr/>
        </p:nvSpPr>
        <p:spPr>
          <a:xfrm>
            <a:off x="5411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2" name="Rectangle 181"/>
          <p:cNvSpPr/>
          <p:nvPr/>
        </p:nvSpPr>
        <p:spPr>
          <a:xfrm>
            <a:off x="5792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3" name="Rectangle 182"/>
          <p:cNvSpPr/>
          <p:nvPr/>
        </p:nvSpPr>
        <p:spPr>
          <a:xfrm>
            <a:off x="6173228" y="3233136"/>
            <a:ext cx="381000" cy="381000"/>
          </a:xfrm>
          <a:prstGeom prst="rect">
            <a:avLst/>
          </a:prstGeom>
          <a:solidFill>
            <a:srgbClr val="FFE18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>
                <a:solidFill>
                  <a:srgbClr val="000000"/>
                </a:solidFill>
              </a:rPr>
              <a:t>3</a:t>
            </a:r>
          </a:p>
        </p:txBody>
      </p:sp>
      <p:sp>
        <p:nvSpPr>
          <p:cNvPr id="184" name="Rectangle 183"/>
          <p:cNvSpPr/>
          <p:nvPr/>
        </p:nvSpPr>
        <p:spPr>
          <a:xfrm>
            <a:off x="4649228" y="3233136"/>
            <a:ext cx="381000" cy="381000"/>
          </a:xfrm>
          <a:prstGeom prst="rect">
            <a:avLst/>
          </a:prstGeom>
          <a:solidFill>
            <a:srgbClr val="D1B2E8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>
                <a:solidFill>
                  <a:srgbClr val="000000"/>
                </a:solidFill>
              </a:rPr>
              <a:t>2</a:t>
            </a: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2287028" y="25993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(a)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186" name="TextBox 185"/>
          <p:cNvSpPr txBox="1"/>
          <p:nvPr/>
        </p:nvSpPr>
        <p:spPr>
          <a:xfrm>
            <a:off x="2287028" y="3285137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sp>
        <p:nvSpPr>
          <p:cNvPr id="203" name="Rectangle 202"/>
          <p:cNvSpPr/>
          <p:nvPr/>
        </p:nvSpPr>
        <p:spPr>
          <a:xfrm>
            <a:off x="6563559" y="1870867"/>
            <a:ext cx="381000" cy="381000"/>
          </a:xfrm>
          <a:prstGeom prst="rect">
            <a:avLst/>
          </a:prstGeom>
          <a:noFill/>
          <a:ln w="19050">
            <a:solidFill>
              <a:schemeClr val="accent4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endParaRPr lang="en-US" sz="1600" b="0" dirty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744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6" name="Rectangle 65"/>
          <p:cNvSpPr/>
          <p:nvPr/>
        </p:nvSpPr>
        <p:spPr>
          <a:xfrm>
            <a:off x="3125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7" name="Rectangle 66"/>
          <p:cNvSpPr/>
          <p:nvPr/>
        </p:nvSpPr>
        <p:spPr>
          <a:xfrm>
            <a:off x="3506228" y="4224775"/>
            <a:ext cx="381000" cy="381000"/>
          </a:xfrm>
          <a:prstGeom prst="rect">
            <a:avLst/>
          </a:prstGeom>
          <a:solidFill>
            <a:srgbClr val="D5FFD5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>
              <a:lnSpc>
                <a:spcPts val="1700"/>
              </a:lnSpc>
            </a:pPr>
            <a:r>
              <a:rPr lang="en-US" sz="1600" b="0" dirty="0" smtClean="0"/>
              <a:t>1</a:t>
            </a:r>
            <a:endParaRPr lang="en-US" sz="1600" b="0" dirty="0"/>
          </a:p>
        </p:txBody>
      </p:sp>
      <p:sp>
        <p:nvSpPr>
          <p:cNvPr id="68" name="Rectangle 67"/>
          <p:cNvSpPr/>
          <p:nvPr/>
        </p:nvSpPr>
        <p:spPr>
          <a:xfrm>
            <a:off x="3887228" y="4224775"/>
            <a:ext cx="381000" cy="381000"/>
          </a:xfrm>
          <a:prstGeom prst="rect">
            <a:avLst/>
          </a:prstGeom>
          <a:solidFill>
            <a:srgbClr val="FFFF9B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>
              <a:lnSpc>
                <a:spcPts val="1700"/>
              </a:lnSpc>
            </a:pPr>
            <a:r>
              <a:rPr lang="en-US" sz="1600" b="0" dirty="0" smtClean="0"/>
              <a:t>4</a:t>
            </a:r>
            <a:endParaRPr lang="en-US" sz="1600" b="0" dirty="0"/>
          </a:p>
        </p:txBody>
      </p:sp>
      <p:sp>
        <p:nvSpPr>
          <p:cNvPr id="69" name="TextBox 68"/>
          <p:cNvSpPr txBox="1"/>
          <p:nvPr/>
        </p:nvSpPr>
        <p:spPr>
          <a:xfrm>
            <a:off x="2280404" y="4232670"/>
            <a:ext cx="381000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(f)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  <p:cxnSp>
        <p:nvCxnSpPr>
          <p:cNvPr id="70" name="Straight Arrow Connector 69"/>
          <p:cNvCxnSpPr/>
          <p:nvPr/>
        </p:nvCxnSpPr>
        <p:spPr>
          <a:xfrm>
            <a:off x="4460816" y="1536786"/>
            <a:ext cx="0" cy="1076934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cxnSp>
        <p:nvCxnSpPr>
          <p:cNvPr id="71" name="Straight Arrow Connector 70"/>
          <p:cNvCxnSpPr/>
          <p:nvPr/>
        </p:nvCxnSpPr>
        <p:spPr>
          <a:xfrm>
            <a:off x="4080228" y="1536786"/>
            <a:ext cx="3116" cy="1758233"/>
          </a:xfrm>
          <a:prstGeom prst="straightConnector1">
            <a:avLst/>
          </a:prstGeom>
          <a:noFill/>
          <a:ln w="25400">
            <a:solidFill>
              <a:schemeClr val="accent4"/>
            </a:solidFill>
            <a:tailEnd type="triangl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cxnSp>
      <p:sp>
        <p:nvSpPr>
          <p:cNvPr id="72" name="TextBox 71"/>
          <p:cNvSpPr txBox="1"/>
          <p:nvPr/>
        </p:nvSpPr>
        <p:spPr>
          <a:xfrm>
            <a:off x="3797928" y="1293533"/>
            <a:ext cx="107721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nextIndex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3306145" y="3715188"/>
            <a:ext cx="411090" cy="420136"/>
          </a:xfrm>
          <a:prstGeom prst="down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1016183" y="4276805"/>
            <a:ext cx="1141338" cy="24365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>
              <a:lnSpc>
                <a:spcPts val="1900"/>
              </a:lnSpc>
            </a:pPr>
            <a:r>
              <a:rPr lang="en-US" sz="1800" b="0" dirty="0" smtClean="0">
                <a:solidFill>
                  <a:srgbClr val="1E4899"/>
                </a:solidFill>
                <a:latin typeface="Arial" charset="0"/>
              </a:rPr>
              <a:t>After repair</a:t>
            </a:r>
            <a:endParaRPr lang="en-US" sz="1800" b="0" dirty="0">
              <a:solidFill>
                <a:srgbClr val="1E4899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929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531202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Leader temporarily disconnected  </a:t>
            </a:r>
          </a:p>
          <a:p>
            <a:pPr marL="457200" lvl="1" indent="0">
              <a:buNone/>
            </a:pPr>
            <a:r>
              <a:rPr lang="en-US" sz="2400" dirty="0" smtClean="0"/>
              <a:t>→</a:t>
            </a:r>
            <a:r>
              <a:rPr lang="en-US" sz="2400" b="0" dirty="0" smtClean="0"/>
              <a:t> other servers elect new leader</a:t>
            </a:r>
          </a:p>
          <a:p>
            <a:pPr marL="857250" lvl="2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reconnected</a:t>
            </a:r>
          </a:p>
          <a:p>
            <a:pPr marL="1314450" lvl="3" indent="0">
              <a:buNone/>
            </a:pPr>
            <a:r>
              <a:rPr lang="en-US" sz="2400" dirty="0"/>
              <a:t>→ </a:t>
            </a:r>
            <a:r>
              <a:rPr lang="en-US" sz="2400" dirty="0" smtClean="0"/>
              <a:t>old leader </a:t>
            </a:r>
            <a:r>
              <a:rPr lang="en-US" sz="2400" dirty="0" smtClean="0"/>
              <a:t>attempts </a:t>
            </a:r>
            <a:r>
              <a:rPr lang="en-US" sz="2400" dirty="0" smtClean="0"/>
              <a:t>to commit log entries</a:t>
            </a:r>
            <a:endParaRPr lang="en-US" dirty="0"/>
          </a:p>
          <a:p>
            <a:pPr>
              <a:spcBef>
                <a:spcPts val="2000"/>
              </a:spcBef>
            </a:pPr>
            <a:r>
              <a:rPr lang="en-US" dirty="0" smtClean="0"/>
              <a:t>Terms used to detect stale leaders (and candidates)</a:t>
            </a:r>
          </a:p>
          <a:p>
            <a:pPr lvl="1"/>
            <a:r>
              <a:rPr lang="en-US" dirty="0" smtClean="0"/>
              <a:t>Every RPC contains term of sender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ender’s term &lt; receiver:</a:t>
            </a:r>
          </a:p>
          <a:p>
            <a:pPr lvl="2"/>
            <a:r>
              <a:rPr lang="en-US" sz="2000" dirty="0" smtClean="0"/>
              <a:t>Receiver: Rejects RPC (via ACK which sender processes…)</a:t>
            </a:r>
          </a:p>
          <a:p>
            <a:pPr lvl="1"/>
            <a:r>
              <a:rPr lang="en-US" dirty="0" smtClean="0"/>
              <a:t>Receiver’s term &lt; sender:</a:t>
            </a:r>
          </a:p>
          <a:p>
            <a:pPr lvl="2"/>
            <a:r>
              <a:rPr lang="en-US" sz="2000" dirty="0" smtClean="0"/>
              <a:t>Receiver reverts to follower, updates term, processes RPC</a:t>
            </a:r>
          </a:p>
          <a:p>
            <a:pPr>
              <a:spcBef>
                <a:spcPts val="2000"/>
              </a:spcBef>
            </a:pPr>
            <a:r>
              <a:rPr lang="en-US" dirty="0"/>
              <a:t>Election updates terms of majority of servers</a:t>
            </a:r>
          </a:p>
          <a:p>
            <a:pPr lvl="1"/>
            <a:r>
              <a:rPr lang="en-US" dirty="0"/>
              <a:t>Deposed server cannot commit new log </a:t>
            </a:r>
            <a:r>
              <a:rPr lang="en-US" dirty="0" smtClean="0"/>
              <a:t>entries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Neutralizing Old Leaders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6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796528" cy="5312029"/>
          </a:xfrm>
        </p:spPr>
        <p:txBody>
          <a:bodyPr/>
          <a:lstStyle/>
          <a:p>
            <a:r>
              <a:rPr lang="en-US" dirty="0" smtClean="0"/>
              <a:t>Send commands to leader</a:t>
            </a:r>
          </a:p>
          <a:p>
            <a:pPr lvl="1"/>
            <a:r>
              <a:rPr lang="en-US" dirty="0" smtClean="0"/>
              <a:t>If leader unknown, contact any server, which redirects client to leader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Leader only responds after command logged, committed, and executed by leader </a:t>
            </a:r>
          </a:p>
          <a:p>
            <a:pPr>
              <a:spcBef>
                <a:spcPts val="2000"/>
              </a:spcBef>
            </a:pPr>
            <a:r>
              <a:rPr lang="en-US" dirty="0" smtClean="0"/>
              <a:t>If request times out (e.g., leader crashes):</a:t>
            </a:r>
          </a:p>
          <a:p>
            <a:pPr lvl="1"/>
            <a:r>
              <a:rPr lang="en-US" dirty="0" smtClean="0"/>
              <a:t>Client reissues command to new leader (after possible redirect)</a:t>
            </a:r>
            <a:endParaRPr lang="en-US" dirty="0"/>
          </a:p>
          <a:p>
            <a:pPr>
              <a:spcBef>
                <a:spcPts val="3600"/>
              </a:spcBef>
            </a:pPr>
            <a:r>
              <a:rPr lang="en-US" dirty="0" smtClean="0"/>
              <a:t>Ensure </a:t>
            </a:r>
            <a:r>
              <a:rPr lang="en-US" dirty="0" smtClean="0">
                <a:solidFill>
                  <a:srgbClr val="C00000"/>
                </a:solidFill>
              </a:rPr>
              <a:t>exactly-once semantics </a:t>
            </a:r>
            <a:r>
              <a:rPr lang="en-US" dirty="0" smtClean="0"/>
              <a:t>even with leader failures</a:t>
            </a:r>
          </a:p>
          <a:p>
            <a:pPr lvl="1"/>
            <a:r>
              <a:rPr lang="en-US" dirty="0" smtClean="0"/>
              <a:t>E.g., Leader can execute command then crash before responding</a:t>
            </a:r>
          </a:p>
          <a:p>
            <a:pPr lvl="1"/>
            <a:r>
              <a:rPr lang="en-US" dirty="0" smtClean="0"/>
              <a:t>Client should embed unique ID in each command</a:t>
            </a:r>
          </a:p>
          <a:p>
            <a:pPr lvl="1"/>
            <a:r>
              <a:rPr lang="en-US" dirty="0" smtClean="0"/>
              <a:t>This client ID included in log entry</a:t>
            </a:r>
          </a:p>
          <a:p>
            <a:pPr lvl="1"/>
            <a:r>
              <a:rPr lang="en-US" dirty="0" smtClean="0"/>
              <a:t>Before accepting request, leader checks log for entry with same id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Protocol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30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Reconfiguration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7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47472" y="1453896"/>
            <a:ext cx="8567928" cy="3003254"/>
          </a:xfrm>
        </p:spPr>
        <p:txBody>
          <a:bodyPr/>
          <a:lstStyle/>
          <a:p>
            <a:r>
              <a:rPr lang="en-US" dirty="0" smtClean="0"/>
              <a:t>View configuration:  { leader, { members }, settings }</a:t>
            </a:r>
          </a:p>
          <a:p>
            <a:r>
              <a:rPr lang="en-US" dirty="0" smtClean="0"/>
              <a:t>Consensus must support changes to configuration</a:t>
            </a:r>
          </a:p>
          <a:p>
            <a:pPr lvl="1"/>
            <a:r>
              <a:rPr lang="en-US" dirty="0" smtClean="0"/>
              <a:t>Replace failed machine</a:t>
            </a:r>
          </a:p>
          <a:p>
            <a:pPr lvl="1"/>
            <a:r>
              <a:rPr lang="en-US" dirty="0" smtClean="0"/>
              <a:t>Change degree of replication</a:t>
            </a:r>
          </a:p>
          <a:p>
            <a:pPr>
              <a:spcBef>
                <a:spcPts val="2400"/>
              </a:spcBef>
            </a:pPr>
            <a:r>
              <a:rPr lang="en-US" dirty="0"/>
              <a:t>Cannot switch directly from one </a:t>
            </a:r>
            <a:r>
              <a:rPr lang="en-US" dirty="0" err="1" smtClean="0"/>
              <a:t>config</a:t>
            </a:r>
            <a:r>
              <a:rPr lang="en-US" dirty="0" smtClean="0"/>
              <a:t> to </a:t>
            </a:r>
            <a:r>
              <a:rPr lang="en-US" dirty="0"/>
              <a:t>another: </a:t>
            </a:r>
            <a:r>
              <a:rPr lang="en-US" dirty="0" smtClean="0">
                <a:solidFill>
                  <a:schemeClr val="accent4"/>
                </a:solidFill>
              </a:rPr>
              <a:t>conflicting </a:t>
            </a:r>
            <a:r>
              <a:rPr lang="en-US" dirty="0">
                <a:solidFill>
                  <a:schemeClr val="accent4"/>
                </a:solidFill>
              </a:rPr>
              <a:t>majorities </a:t>
            </a:r>
            <a:r>
              <a:rPr lang="en-US" dirty="0"/>
              <a:t>could arise</a:t>
            </a:r>
          </a:p>
          <a:p>
            <a:pPr lvl="1"/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sp>
        <p:nvSpPr>
          <p:cNvPr id="9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Configuration Changes</a:t>
            </a:r>
            <a:endParaRPr lang="en-US" dirty="0"/>
          </a:p>
        </p:txBody>
      </p:sp>
      <p:grpSp>
        <p:nvGrpSpPr>
          <p:cNvPr id="34" name="Group 33"/>
          <p:cNvGrpSpPr/>
          <p:nvPr/>
        </p:nvGrpSpPr>
        <p:grpSpPr>
          <a:xfrm>
            <a:off x="1487488" y="4230585"/>
            <a:ext cx="5581836" cy="2466275"/>
            <a:chOff x="993712" y="4230585"/>
            <a:chExt cx="5581836" cy="2466275"/>
          </a:xfrm>
        </p:grpSpPr>
        <p:sp>
          <p:nvSpPr>
            <p:cNvPr id="10" name="Rectangle 9"/>
            <p:cNvSpPr/>
            <p:nvPr/>
          </p:nvSpPr>
          <p:spPr>
            <a:xfrm>
              <a:off x="2060512" y="4611585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108512" y="4611585"/>
              <a:ext cx="1447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060512" y="4230585"/>
              <a:ext cx="442429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smtClean="0">
                  <a:solidFill>
                    <a:srgbClr val="000000"/>
                  </a:solidFill>
                  <a:latin typeface="Arial" charset="0"/>
                </a:rPr>
                <a:t>old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7778" y="4230585"/>
              <a:ext cx="517770" cy="3077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dirty="0" err="1" smtClean="0">
                  <a:solidFill>
                    <a:srgbClr val="000000"/>
                  </a:solidFill>
                  <a:latin typeface="Arial" charset="0"/>
                </a:rPr>
                <a:t>C</a:t>
              </a:r>
              <a:r>
                <a:rPr lang="en-US" baseline="-25000" dirty="0" err="1" smtClean="0">
                  <a:solidFill>
                    <a:srgbClr val="000000"/>
                  </a:solidFill>
                  <a:latin typeface="Arial" charset="0"/>
                </a:rPr>
                <a:t>new</a:t>
              </a:r>
              <a:endParaRPr lang="en-US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93712" y="4587386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1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060512" y="4969139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4651312" y="4969139"/>
              <a:ext cx="1905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60512" y="5326693"/>
              <a:ext cx="4495800" cy="228600"/>
            </a:xfrm>
            <a:prstGeom prst="rect">
              <a:avLst/>
            </a:prstGeom>
            <a:solidFill>
              <a:srgbClr val="D5FFD5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041712" y="5326693"/>
              <a:ext cx="25146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3584512" y="5684247"/>
              <a:ext cx="29718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3127312" y="6041801"/>
              <a:ext cx="3429000" cy="228600"/>
            </a:xfrm>
            <a:prstGeom prst="rect">
              <a:avLst/>
            </a:prstGeom>
            <a:solidFill>
              <a:srgbClr val="CCD9F4"/>
            </a:solidFill>
            <a:ln w="190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lIns="0" tIns="0" rIns="0" bIns="0" rtlCol="0" anchor="ctr"/>
            <a:lstStyle/>
            <a:p>
              <a:pPr>
                <a:lnSpc>
                  <a:spcPts val="1700"/>
                </a:lnSpc>
              </a:pPr>
              <a:endParaRPr lang="en-US" sz="1600" b="0">
                <a:solidFill>
                  <a:srgbClr val="00000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993712" y="4944940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2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993712" y="5302494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3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993712" y="5660048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4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993712" y="6017602"/>
              <a:ext cx="87203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800" b="0" dirty="0" smtClean="0">
                  <a:solidFill>
                    <a:srgbClr val="000000"/>
                  </a:solidFill>
                  <a:latin typeface="Arial" charset="0"/>
                </a:rPr>
                <a:t>Server 5</a:t>
              </a:r>
              <a:endParaRPr lang="en-US" sz="1800" b="0" dirty="0">
                <a:solidFill>
                  <a:srgbClr val="000000"/>
                </a:solidFill>
                <a:latin typeface="Arial" charset="0"/>
              </a:endParaRPr>
            </a:p>
          </p:txBody>
        </p:sp>
        <p:cxnSp>
          <p:nvCxnSpPr>
            <p:cNvPr id="31" name="Straight Connector 30"/>
            <p:cNvCxnSpPr/>
            <p:nvPr/>
          </p:nvCxnSpPr>
          <p:spPr>
            <a:xfrm>
              <a:off x="2060512" y="6434524"/>
              <a:ext cx="4495800" cy="0"/>
            </a:xfrm>
            <a:prstGeom prst="line">
              <a:avLst/>
            </a:prstGeom>
            <a:ln w="19050" cap="rnd">
              <a:tailEnd type="triangle" w="sm" len="lg"/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2060512" y="6481416"/>
              <a:ext cx="368691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l"/>
              <a:r>
                <a:rPr lang="en-US" sz="1400" dirty="0" smtClean="0">
                  <a:solidFill>
                    <a:srgbClr val="000000"/>
                  </a:solidFill>
                  <a:latin typeface="Arial" charset="0"/>
                </a:rPr>
                <a:t>time</a:t>
              </a:r>
              <a:endParaRPr lang="en-US" sz="1400" dirty="0">
                <a:solidFill>
                  <a:srgbClr val="000000"/>
                </a:solidFill>
                <a:latin typeface="Arial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687888" y="4230584"/>
            <a:ext cx="4362941" cy="2403828"/>
            <a:chOff x="4194112" y="4230584"/>
            <a:chExt cx="4362941" cy="2403828"/>
          </a:xfrm>
        </p:grpSpPr>
        <p:sp>
          <p:nvSpPr>
            <p:cNvPr id="43" name="Rounded Rectangle 42"/>
            <p:cNvSpPr/>
            <p:nvPr/>
          </p:nvSpPr>
          <p:spPr>
            <a:xfrm>
              <a:off x="4194112" y="5288193"/>
              <a:ext cx="304800" cy="1042415"/>
            </a:xfrm>
            <a:prstGeom prst="roundRect">
              <a:avLst/>
            </a:prstGeom>
            <a:noFill/>
            <a:ln>
              <a:solidFill>
                <a:srgbClr val="3167D3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4194112" y="4561362"/>
              <a:ext cx="304800" cy="685800"/>
            </a:xfrm>
            <a:prstGeom prst="roundRect">
              <a:avLst/>
            </a:prstGeom>
            <a:noFill/>
            <a:ln>
              <a:solidFill>
                <a:srgbClr val="00B800"/>
              </a:solidFill>
              <a:prstDash val="sysDot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926799" y="4814462"/>
              <a:ext cx="1630254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008E00"/>
                  </a:solidFill>
                  <a:latin typeface="Arial" charset="0"/>
                </a:rPr>
                <a:t>Majority of C</a:t>
              </a:r>
              <a:r>
                <a:rPr lang="en-US" sz="1800" baseline="-25000" dirty="0" smtClean="0">
                  <a:solidFill>
                    <a:srgbClr val="008E00"/>
                  </a:solidFill>
                  <a:latin typeface="Arial" charset="0"/>
                </a:rPr>
                <a:t>old</a:t>
              </a:r>
              <a:endParaRPr lang="en-US" sz="1800" baseline="-25000" dirty="0">
                <a:solidFill>
                  <a:srgbClr val="008E00"/>
                </a:solidFill>
                <a:latin typeface="Arial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6859472" y="5637355"/>
              <a:ext cx="1697581" cy="276999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US" sz="1800" dirty="0" smtClean="0">
                  <a:solidFill>
                    <a:srgbClr val="3167D3"/>
                  </a:solidFill>
                  <a:latin typeface="Arial" charset="0"/>
                </a:rPr>
                <a:t>Majority of </a:t>
              </a:r>
              <a:r>
                <a:rPr lang="en-US" sz="1800" dirty="0" err="1" smtClean="0">
                  <a:solidFill>
                    <a:srgbClr val="3167D3"/>
                  </a:solidFill>
                  <a:latin typeface="Arial" charset="0"/>
                </a:rPr>
                <a:t>C</a:t>
              </a:r>
              <a:r>
                <a:rPr lang="en-US" sz="1800" baseline="-25000" dirty="0" err="1" smtClean="0">
                  <a:solidFill>
                    <a:srgbClr val="3167D3"/>
                  </a:solidFill>
                  <a:latin typeface="Arial" charset="0"/>
                </a:rPr>
                <a:t>new</a:t>
              </a:r>
              <a:endParaRPr lang="en-US" sz="1800" baseline="-25000" dirty="0">
                <a:solidFill>
                  <a:srgbClr val="3167D3"/>
                </a:solidFill>
                <a:latin typeface="Arial" charset="0"/>
              </a:endParaRPr>
            </a:p>
          </p:txBody>
        </p:sp>
        <p:sp>
          <p:nvSpPr>
            <p:cNvPr id="47" name="Freeform 46"/>
            <p:cNvSpPr/>
            <p:nvPr/>
          </p:nvSpPr>
          <p:spPr>
            <a:xfrm flipV="1">
              <a:off x="4422712" y="4230584"/>
              <a:ext cx="3581412" cy="569173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67239 w 3667271"/>
                <a:gd name="connsiteY0" fmla="*/ 0 h 346132"/>
                <a:gd name="connsiteX1" fmla="*/ 1848064 w 3667271"/>
                <a:gd name="connsiteY1" fmla="*/ 341548 h 346132"/>
                <a:gd name="connsiteX2" fmla="*/ 13 w 3667271"/>
                <a:gd name="connsiteY2" fmla="*/ 121878 h 346132"/>
                <a:gd name="connsiteX0" fmla="*/ 3667239 w 3667239"/>
                <a:gd name="connsiteY0" fmla="*/ 0 h 346132"/>
                <a:gd name="connsiteX1" fmla="*/ 1848064 w 3667239"/>
                <a:gd name="connsiteY1" fmla="*/ 341548 h 346132"/>
                <a:gd name="connsiteX2" fmla="*/ 13 w 3667239"/>
                <a:gd name="connsiteY2" fmla="*/ 121878 h 346132"/>
                <a:gd name="connsiteX0" fmla="*/ 3667240 w 3667240"/>
                <a:gd name="connsiteY0" fmla="*/ 0 h 341912"/>
                <a:gd name="connsiteX1" fmla="*/ 1848065 w 3667240"/>
                <a:gd name="connsiteY1" fmla="*/ 341548 h 341912"/>
                <a:gd name="connsiteX2" fmla="*/ 14 w 3667240"/>
                <a:gd name="connsiteY2" fmla="*/ 121878 h 34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67240" h="341912">
                  <a:moveTo>
                    <a:pt x="3667240" y="0"/>
                  </a:moveTo>
                  <a:cubicBezTo>
                    <a:pt x="3655208" y="315111"/>
                    <a:pt x="2478520" y="337533"/>
                    <a:pt x="1848065" y="341548"/>
                  </a:cubicBezTo>
                  <a:cubicBezTo>
                    <a:pt x="1217610" y="345563"/>
                    <a:pt x="-4799" y="319197"/>
                    <a:pt x="14" y="121878"/>
                  </a:cubicBezTo>
                </a:path>
              </a:pathLst>
            </a:custGeom>
            <a:noFill/>
            <a:ln>
              <a:solidFill>
                <a:srgbClr val="008E00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4422711" y="6001747"/>
              <a:ext cx="3591027" cy="632665"/>
            </a:xfrm>
            <a:custGeom>
              <a:avLst/>
              <a:gdLst>
                <a:gd name="connsiteX0" fmla="*/ 3667225 w 3667225"/>
                <a:gd name="connsiteY0" fmla="*/ 0 h 386974"/>
                <a:gd name="connsiteX1" fmla="*/ 1838425 w 3667225"/>
                <a:gd name="connsiteY1" fmla="*/ 385011 h 386974"/>
                <a:gd name="connsiteX2" fmla="*/ 0 w 3667225"/>
                <a:gd name="connsiteY2" fmla="*/ 192506 h 386974"/>
                <a:gd name="connsiteX0" fmla="*/ 3667239 w 3667239"/>
                <a:gd name="connsiteY0" fmla="*/ 0 h 396392"/>
                <a:gd name="connsiteX1" fmla="*/ 1838439 w 3667239"/>
                <a:gd name="connsiteY1" fmla="*/ 385011 h 396392"/>
                <a:gd name="connsiteX2" fmla="*/ 14 w 3667239"/>
                <a:gd name="connsiteY2" fmla="*/ 192506 h 396392"/>
                <a:gd name="connsiteX0" fmla="*/ 3667239 w 3667239"/>
                <a:gd name="connsiteY0" fmla="*/ 0 h 385151"/>
                <a:gd name="connsiteX1" fmla="*/ 1838439 w 3667239"/>
                <a:gd name="connsiteY1" fmla="*/ 385011 h 385151"/>
                <a:gd name="connsiteX2" fmla="*/ 14 w 3667239"/>
                <a:gd name="connsiteY2" fmla="*/ 192506 h 385151"/>
                <a:gd name="connsiteX0" fmla="*/ 3667239 w 3667270"/>
                <a:gd name="connsiteY0" fmla="*/ 0 h 387089"/>
                <a:gd name="connsiteX1" fmla="*/ 1838439 w 3667270"/>
                <a:gd name="connsiteY1" fmla="*/ 385011 h 387089"/>
                <a:gd name="connsiteX2" fmla="*/ 14 w 3667270"/>
                <a:gd name="connsiteY2" fmla="*/ 192506 h 387089"/>
                <a:gd name="connsiteX0" fmla="*/ 3676864 w 3676895"/>
                <a:gd name="connsiteY0" fmla="*/ 0 h 392010"/>
                <a:gd name="connsiteX1" fmla="*/ 1848064 w 3676895"/>
                <a:gd name="connsiteY1" fmla="*/ 385011 h 392010"/>
                <a:gd name="connsiteX2" fmla="*/ 13 w 3676895"/>
                <a:gd name="connsiteY2" fmla="*/ 165341 h 392010"/>
                <a:gd name="connsiteX0" fmla="*/ 3676864 w 3676895"/>
                <a:gd name="connsiteY0" fmla="*/ 0 h 385691"/>
                <a:gd name="connsiteX1" fmla="*/ 1848064 w 3676895"/>
                <a:gd name="connsiteY1" fmla="*/ 385011 h 385691"/>
                <a:gd name="connsiteX2" fmla="*/ 13 w 3676895"/>
                <a:gd name="connsiteY2" fmla="*/ 165341 h 385691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89 w 3686520"/>
                <a:gd name="connsiteY0" fmla="*/ 0 h 461109"/>
                <a:gd name="connsiteX1" fmla="*/ 1848064 w 3686520"/>
                <a:gd name="connsiteY1" fmla="*/ 450205 h 461109"/>
                <a:gd name="connsiteX2" fmla="*/ 13 w 3686520"/>
                <a:gd name="connsiteY2" fmla="*/ 230535 h 461109"/>
                <a:gd name="connsiteX0" fmla="*/ 3686490 w 3686522"/>
                <a:gd name="connsiteY0" fmla="*/ 0 h 450884"/>
                <a:gd name="connsiteX1" fmla="*/ 1848065 w 3686522"/>
                <a:gd name="connsiteY1" fmla="*/ 450205 h 450884"/>
                <a:gd name="connsiteX2" fmla="*/ 14 w 3686522"/>
                <a:gd name="connsiteY2" fmla="*/ 230535 h 450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686522" h="450884">
                  <a:moveTo>
                    <a:pt x="3686490" y="0"/>
                  </a:moveTo>
                  <a:cubicBezTo>
                    <a:pt x="3693709" y="380305"/>
                    <a:pt x="2491354" y="444380"/>
                    <a:pt x="1848065" y="450205"/>
                  </a:cubicBezTo>
                  <a:cubicBezTo>
                    <a:pt x="1204776" y="456030"/>
                    <a:pt x="-4799" y="427854"/>
                    <a:pt x="14" y="230535"/>
                  </a:cubicBezTo>
                </a:path>
              </a:pathLst>
            </a:custGeom>
            <a:noFill/>
            <a:ln>
              <a:solidFill>
                <a:srgbClr val="3167D3"/>
              </a:solidFill>
              <a:tailEnd type="triangle" w="med" len="lg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endParaRPr lang="en-US" sz="1800" b="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049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365269"/>
            <a:ext cx="8482564" cy="2590800"/>
          </a:xfrm>
        </p:spPr>
        <p:txBody>
          <a:bodyPr/>
          <a:lstStyle/>
          <a:p>
            <a:r>
              <a:rPr lang="en-US" b="0" dirty="0" smtClean="0">
                <a:solidFill>
                  <a:schemeClr val="accent4"/>
                </a:solidFill>
              </a:rPr>
              <a:t>Joint consensus </a:t>
            </a:r>
            <a:r>
              <a:rPr lang="en-US" b="0" dirty="0" smtClean="0"/>
              <a:t>in intermediate phase: need majority of </a:t>
            </a:r>
            <a:r>
              <a:rPr lang="en-US" dirty="0" smtClean="0"/>
              <a:t>both</a:t>
            </a:r>
            <a:r>
              <a:rPr lang="en-US" b="0" dirty="0" smtClean="0"/>
              <a:t> old and new configurations for elections, commitment</a:t>
            </a:r>
          </a:p>
          <a:p>
            <a:r>
              <a:rPr lang="en-US" b="0" dirty="0" smtClean="0"/>
              <a:t>Configuration change just a log entry; applied immediately on receipt (committed or not)</a:t>
            </a:r>
          </a:p>
          <a:p>
            <a:r>
              <a:rPr lang="en-US" b="0" dirty="0" smtClean="0"/>
              <a:t>Once joint consensus is committed, begin replicating log entry for final configuration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3167D3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3167D3"/>
                </a:solidFill>
                <a:latin typeface="Arial" charset="0"/>
              </a:rPr>
              <a:t>old+new</a:t>
            </a:r>
            <a:endParaRPr lang="en-US" sz="1800" b="0" dirty="0">
              <a:solidFill>
                <a:srgbClr val="3167D3"/>
              </a:solidFill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rgbClr val="3167D3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rgbClr val="008E00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rgbClr val="008E00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solidFill>
                  <a:srgbClr val="008E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8E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008E00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008E00"/>
              </a:solidFill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rgbClr val="008E00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rgbClr val="3167D3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</p:spTree>
    <p:extLst>
      <p:ext uri="{BB962C8B-B14F-4D97-AF65-F5344CB8AC3E}">
        <p14:creationId xmlns:p14="http://schemas.microsoft.com/office/powerpoint/2010/main" val="1728123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43"/>
          <p:cNvSpPr/>
          <p:nvPr/>
        </p:nvSpPr>
        <p:spPr>
          <a:xfrm>
            <a:off x="304800" y="6173537"/>
            <a:ext cx="8534400" cy="6096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2295802"/>
          </a:xfrm>
        </p:spPr>
        <p:txBody>
          <a:bodyPr/>
          <a:lstStyle/>
          <a:p>
            <a:r>
              <a:rPr lang="en-US" b="0" dirty="0"/>
              <a:t>Any server from either configuration can serve as leader</a:t>
            </a:r>
          </a:p>
          <a:p>
            <a:pPr>
              <a:spcBef>
                <a:spcPts val="2400"/>
              </a:spcBef>
            </a:pPr>
            <a:r>
              <a:rPr lang="en-US" b="0" dirty="0"/>
              <a:t>If </a:t>
            </a:r>
            <a:r>
              <a:rPr lang="en-US" b="0" dirty="0" smtClean="0"/>
              <a:t>leader not </a:t>
            </a:r>
            <a:r>
              <a:rPr lang="en-US" b="0" dirty="0"/>
              <a:t>in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, </a:t>
            </a:r>
            <a:r>
              <a:rPr lang="en-US" b="0" dirty="0" smtClean="0"/>
              <a:t>must step </a:t>
            </a:r>
            <a:r>
              <a:rPr lang="en-US" b="0" dirty="0"/>
              <a:t>down once </a:t>
            </a:r>
            <a:r>
              <a:rPr lang="en-US" b="0" dirty="0" err="1"/>
              <a:t>C</a:t>
            </a:r>
            <a:r>
              <a:rPr lang="en-US" b="0" baseline="-25000" dirty="0" err="1"/>
              <a:t>new</a:t>
            </a:r>
            <a:r>
              <a:rPr lang="en-US" b="0" dirty="0"/>
              <a:t> </a:t>
            </a:r>
            <a:r>
              <a:rPr lang="en-US" b="0" dirty="0" smtClean="0"/>
              <a:t>committed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72568" y="6207804"/>
            <a:ext cx="6934200" cy="0"/>
          </a:xfrm>
          <a:prstGeom prst="line">
            <a:avLst/>
          </a:prstGeom>
          <a:ln w="31750" cap="rnd">
            <a:tailEnd type="stealth" w="lg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7573368" y="6235605"/>
            <a:ext cx="43601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time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29968" y="6219970"/>
            <a:ext cx="1317668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old+new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89774" y="6219970"/>
            <a:ext cx="1064394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solidFill>
                  <a:srgbClr val="000000"/>
                </a:solidFill>
                <a:latin typeface="Arial" charset="0"/>
              </a:rPr>
              <a:t>C</a:t>
            </a:r>
            <a:r>
              <a:rPr lang="en-US" sz="1800" b="0" baseline="-25000" dirty="0" err="1" smtClean="0">
                <a:solidFill>
                  <a:srgbClr val="000000"/>
                </a:solidFill>
                <a:latin typeface="Arial" charset="0"/>
              </a:rPr>
              <a:t>new</a:t>
            </a: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 entry</a:t>
            </a:r>
            <a:br>
              <a:rPr lang="en-US" sz="1800" b="0" dirty="0" smtClean="0">
                <a:solidFill>
                  <a:srgbClr val="000000"/>
                </a:solidFill>
                <a:latin typeface="Arial" charset="0"/>
              </a:rPr>
            </a:br>
            <a:r>
              <a:rPr lang="en-US" sz="1800" b="0" dirty="0" smtClean="0">
                <a:solidFill>
                  <a:srgbClr val="000000"/>
                </a:solidFill>
                <a:latin typeface="Arial" charset="0"/>
              </a:rPr>
              <a:t>committed</a:t>
            </a:r>
            <a:endParaRPr lang="en-US" sz="1800" b="0" dirty="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3839568" y="5507948"/>
            <a:ext cx="0" cy="699856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820768" y="5146556"/>
            <a:ext cx="0" cy="1061248"/>
          </a:xfrm>
          <a:prstGeom prst="line">
            <a:avLst/>
          </a:prstGeom>
          <a:ln w="3175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172568" y="5712553"/>
            <a:ext cx="370294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086968" y="5369449"/>
            <a:ext cx="74058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old+new</a:t>
            </a:r>
            <a:endParaRPr lang="en-US" sz="1800" b="0" dirty="0">
              <a:latin typeface="Arial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382930" y="5008057"/>
            <a:ext cx="447238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24" name="Straight Connector 23"/>
          <p:cNvCxnSpPr/>
          <p:nvPr/>
        </p:nvCxnSpPr>
        <p:spPr>
          <a:xfrm>
            <a:off x="1629768" y="5851052"/>
            <a:ext cx="1295400" cy="0"/>
          </a:xfrm>
          <a:prstGeom prst="line">
            <a:avLst/>
          </a:prstGeom>
          <a:ln w="6350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3839568" y="5507948"/>
            <a:ext cx="10668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9251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906368" y="5146556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5820768" y="5146556"/>
            <a:ext cx="1981200" cy="0"/>
          </a:xfrm>
          <a:prstGeom prst="line">
            <a:avLst/>
          </a:prstGeom>
          <a:ln w="6350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629768" y="4792196"/>
            <a:ext cx="2209800" cy="0"/>
          </a:xfrm>
          <a:prstGeom prst="line">
            <a:avLst/>
          </a:pr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705968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="0" baseline="-25000" dirty="0" smtClean="0">
                <a:solidFill>
                  <a:srgbClr val="A5001E"/>
                </a:solidFill>
                <a:latin typeface="Arial" charset="0"/>
              </a:rPr>
              <a:t>old</a:t>
            </a:r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 can make</a:t>
            </a:r>
          </a:p>
          <a:p>
            <a:r>
              <a:rPr lang="en-US" sz="1800" b="0" dirty="0" smtClean="0">
                <a:solidFill>
                  <a:srgbClr val="A5001E"/>
                </a:solidFill>
                <a:latin typeface="Arial" charset="0"/>
              </a:rPr>
              <a:t>unilateral decisions</a:t>
            </a:r>
            <a:endParaRPr lang="en-US" sz="1800" b="0" dirty="0">
              <a:solidFill>
                <a:srgbClr val="A5001E"/>
              </a:solidFill>
              <a:latin typeface="Arial" charset="0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>
            <a:off x="3839568" y="4715996"/>
            <a:ext cx="0" cy="152400"/>
          </a:xfrm>
          <a:prstGeom prst="line">
            <a:avLst/>
          </a:prstGeom>
          <a:ln w="31750" cap="rnd">
            <a:solidFill>
              <a:schemeClr val="accent4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4906368" y="4792196"/>
            <a:ext cx="2971800" cy="0"/>
          </a:xfrm>
          <a:prstGeom prst="line">
            <a:avLst/>
          </a:prstGeom>
          <a:ln w="31750" cap="rnd">
            <a:solidFill>
              <a:schemeClr val="tx1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458892" y="4186061"/>
            <a:ext cx="1962076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800" b="0" dirty="0" err="1" smtClean="0">
                <a:latin typeface="Arial" charset="0"/>
              </a:rPr>
              <a:t>C</a:t>
            </a:r>
            <a:r>
              <a:rPr lang="en-US" sz="1800" b="0" baseline="-25000" dirty="0" err="1" smtClean="0">
                <a:latin typeface="Arial" charset="0"/>
              </a:rPr>
              <a:t>new</a:t>
            </a:r>
            <a:r>
              <a:rPr lang="en-US" sz="1800" b="0" dirty="0" smtClean="0">
                <a:latin typeface="Arial" charset="0"/>
              </a:rPr>
              <a:t> can make</a:t>
            </a:r>
          </a:p>
          <a:p>
            <a:r>
              <a:rPr lang="en-US" sz="1800" b="0" dirty="0" smtClean="0">
                <a:latin typeface="Arial" charset="0"/>
              </a:rPr>
              <a:t>unilateral decisions</a:t>
            </a:r>
            <a:endParaRPr lang="en-US" sz="1800" b="0" dirty="0">
              <a:latin typeface="Arial" charset="0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4906368" y="4715996"/>
            <a:ext cx="0" cy="152400"/>
          </a:xfrm>
          <a:prstGeom prst="line">
            <a:avLst/>
          </a:prstGeom>
          <a:ln w="31750" cap="rnd">
            <a:solidFill>
              <a:schemeClr val="tx1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925168" y="5851052"/>
            <a:ext cx="914400" cy="0"/>
          </a:xfrm>
          <a:prstGeom prst="line">
            <a:avLst/>
          </a:prstGeom>
          <a:ln w="63500" cap="rnd">
            <a:solidFill>
              <a:schemeClr val="accent4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4906368" y="5507948"/>
            <a:ext cx="914400" cy="0"/>
          </a:xfrm>
          <a:prstGeom prst="line">
            <a:avLst/>
          </a:prstGeom>
          <a:ln w="63500" cap="rnd">
            <a:solidFill>
              <a:schemeClr val="tx1"/>
            </a:solidFill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700" dirty="0" smtClean="0"/>
              <a:t>2-Phase Approach via Joint </a:t>
            </a:r>
            <a:r>
              <a:rPr lang="en-US" sz="3700" dirty="0"/>
              <a:t>C</a:t>
            </a:r>
            <a:r>
              <a:rPr lang="en-US" sz="3700" dirty="0" smtClean="0"/>
              <a:t>onsensus</a:t>
            </a:r>
            <a:endParaRPr lang="en-US" sz="3700" dirty="0"/>
          </a:p>
        </p:txBody>
      </p:sp>
      <p:sp>
        <p:nvSpPr>
          <p:cNvPr id="28" name="TextBox 27"/>
          <p:cNvSpPr txBox="1"/>
          <p:nvPr/>
        </p:nvSpPr>
        <p:spPr>
          <a:xfrm>
            <a:off x="6911216" y="5390046"/>
            <a:ext cx="1902765" cy="55399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l"/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leader not in </a:t>
            </a:r>
            <a:r>
              <a:rPr lang="en-US" sz="1800" dirty="0" err="1" smtClean="0">
                <a:solidFill>
                  <a:srgbClr val="A5001E"/>
                </a:solidFill>
                <a:latin typeface="Arial" charset="0"/>
              </a:rPr>
              <a:t>C</a:t>
            </a:r>
            <a:r>
              <a:rPr lang="en-US" sz="1800" baseline="-25000" dirty="0" err="1" smtClean="0">
                <a:solidFill>
                  <a:srgbClr val="A5001E"/>
                </a:solidFill>
                <a:latin typeface="Arial" charset="0"/>
              </a:rPr>
              <a:t>new</a:t>
            </a: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/>
            </a:r>
            <a:br>
              <a:rPr lang="en-US" sz="1800" dirty="0" smtClean="0">
                <a:solidFill>
                  <a:srgbClr val="A5001E"/>
                </a:solidFill>
                <a:latin typeface="Arial" charset="0"/>
              </a:rPr>
            </a:br>
            <a:r>
              <a:rPr lang="en-US" sz="1800" dirty="0" smtClean="0">
                <a:solidFill>
                  <a:srgbClr val="A5001E"/>
                </a:solidFill>
                <a:latin typeface="Arial" charset="0"/>
              </a:rPr>
              <a:t>steps down here</a:t>
            </a:r>
            <a:endParaRPr lang="en-US" sz="1800" dirty="0">
              <a:solidFill>
                <a:srgbClr val="A5001E"/>
              </a:solidFill>
              <a:latin typeface="Arial" charset="0"/>
            </a:endParaRPr>
          </a:p>
        </p:txBody>
      </p:sp>
      <p:sp>
        <p:nvSpPr>
          <p:cNvPr id="34" name="Freeform 33"/>
          <p:cNvSpPr/>
          <p:nvPr/>
        </p:nvSpPr>
        <p:spPr>
          <a:xfrm>
            <a:off x="5896276" y="5226141"/>
            <a:ext cx="885524" cy="442192"/>
          </a:xfrm>
          <a:custGeom>
            <a:avLst/>
            <a:gdLst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272"/>
              <a:gd name="connsiteX1" fmla="*/ 0 w 885524"/>
              <a:gd name="connsiteY1" fmla="*/ 0 h 789272"/>
              <a:gd name="connsiteX0" fmla="*/ 885524 w 885524"/>
              <a:gd name="connsiteY0" fmla="*/ 789272 h 789340"/>
              <a:gd name="connsiteX1" fmla="*/ 0 w 885524"/>
              <a:gd name="connsiteY1" fmla="*/ 0 h 789340"/>
              <a:gd name="connsiteX0" fmla="*/ 885524 w 885524"/>
              <a:gd name="connsiteY0" fmla="*/ 789272 h 789348"/>
              <a:gd name="connsiteX1" fmla="*/ 0 w 885524"/>
              <a:gd name="connsiteY1" fmla="*/ 0 h 789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85524" h="789348">
                <a:moveTo>
                  <a:pt x="885524" y="789272"/>
                </a:moveTo>
                <a:cubicBezTo>
                  <a:pt x="368968" y="794886"/>
                  <a:pt x="256673" y="492493"/>
                  <a:pt x="0" y="0"/>
                </a:cubicBezTo>
              </a:path>
            </a:pathLst>
          </a:custGeom>
          <a:ln w="31750" cap="rnd">
            <a:solidFill>
              <a:schemeClr val="accent4"/>
            </a:solidFill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 sz="18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7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171" y="1404092"/>
            <a:ext cx="8542229" cy="454622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3400" dirty="0" err="1" smtClean="0"/>
              <a:t>Viewstamped</a:t>
            </a:r>
            <a:r>
              <a:rPr lang="en-US" sz="3400" dirty="0" smtClean="0"/>
              <a:t> Replication: </a:t>
            </a:r>
          </a:p>
          <a:p>
            <a:pPr>
              <a:lnSpc>
                <a:spcPct val="110000"/>
              </a:lnSpc>
              <a:spcBef>
                <a:spcPts val="2000"/>
              </a:spcBef>
            </a:pPr>
            <a:r>
              <a:rPr lang="en-US" sz="3400" dirty="0" smtClean="0"/>
              <a:t> A new primary copy method to support highly-available distributed systems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Oki and </a:t>
            </a:r>
            <a:r>
              <a:rPr lang="en-US" dirty="0" err="1" smtClean="0"/>
              <a:t>Liskov</a:t>
            </a:r>
            <a:r>
              <a:rPr lang="en-US" dirty="0" smtClean="0"/>
              <a:t>, PODC 1988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 PB for high availability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tangle 3"/>
          <p:cNvSpPr>
            <a:spLocks noGrp="1" noChangeArrowheads="1"/>
          </p:cNvSpPr>
          <p:nvPr>
            <p:ph idx="1"/>
          </p:nvPr>
        </p:nvSpPr>
        <p:spPr>
          <a:xfrm>
            <a:off x="3539762" y="1493665"/>
            <a:ext cx="5390386" cy="5316504"/>
          </a:xfrm>
        </p:spPr>
        <p:txBody>
          <a:bodyPr>
            <a:normAutofit/>
          </a:bodyPr>
          <a:lstStyle/>
          <a:p>
            <a:pPr>
              <a:spcBef>
                <a:spcPts val="800"/>
              </a:spcBef>
            </a:pPr>
            <a:r>
              <a:rPr lang="en-US" sz="2400" dirty="0" smtClean="0"/>
              <a:t>Primary gets ops, orders into log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Replicates log of ops to backup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Backup executes ops in same order</a:t>
            </a:r>
          </a:p>
          <a:p>
            <a:pPr>
              <a:spcBef>
                <a:spcPts val="800"/>
              </a:spcBef>
            </a:pPr>
            <a:r>
              <a:rPr lang="en-US" sz="2400" dirty="0" smtClean="0"/>
              <a:t>Backup takes over if primary fails</a:t>
            </a:r>
          </a:p>
          <a:p>
            <a:pPr>
              <a:spcBef>
                <a:spcPts val="800"/>
              </a:spcBef>
            </a:pPr>
            <a:endParaRPr lang="en-US" sz="2400" dirty="0"/>
          </a:p>
          <a:p>
            <a:pPr>
              <a:spcBef>
                <a:spcPts val="800"/>
              </a:spcBef>
            </a:pPr>
            <a:r>
              <a:rPr lang="en-US" sz="2400" dirty="0" smtClean="0"/>
              <a:t>But what if network partition rather than primary failure?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“</a:t>
            </a:r>
            <a:r>
              <a:rPr lang="en-US" sz="2200" dirty="0"/>
              <a:t>V</a:t>
            </a:r>
            <a:r>
              <a:rPr lang="en-US" sz="2200" dirty="0" smtClean="0"/>
              <a:t>iew” server to determine primary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But what if view server fails?</a:t>
            </a:r>
          </a:p>
          <a:p>
            <a:pPr lvl="2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“View” determined via consensus!</a:t>
            </a:r>
            <a:endParaRPr lang="en-US" sz="22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236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32836" y="1660267"/>
            <a:ext cx="8711164" cy="51056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Strong leader</a:t>
            </a:r>
          </a:p>
          <a:p>
            <a:pPr lvl="1"/>
            <a:r>
              <a:rPr lang="en-US" dirty="0" smtClean="0"/>
              <a:t>Log </a:t>
            </a:r>
            <a:r>
              <a:rPr lang="en-US" dirty="0"/>
              <a:t>entries </a:t>
            </a:r>
            <a:r>
              <a:rPr lang="en-US" dirty="0" smtClean="0"/>
              <a:t>flow only from leader </a:t>
            </a:r>
            <a:r>
              <a:rPr lang="en-US" dirty="0"/>
              <a:t>to other </a:t>
            </a:r>
            <a:r>
              <a:rPr lang="en-US" dirty="0" smtClean="0"/>
              <a:t>servers </a:t>
            </a:r>
          </a:p>
          <a:p>
            <a:pPr lvl="1"/>
            <a:r>
              <a:rPr lang="en-US" dirty="0" smtClean="0"/>
              <a:t>Select leader from limited set so doesn’t need to “catch up”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Leader election</a:t>
            </a:r>
          </a:p>
          <a:p>
            <a:pPr lvl="1"/>
            <a:r>
              <a:rPr lang="en-US" dirty="0" smtClean="0"/>
              <a:t>Randomized timers to initiate elections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Membership changes</a:t>
            </a:r>
          </a:p>
          <a:p>
            <a:pPr lvl="1"/>
            <a:r>
              <a:rPr lang="en-US" dirty="0" smtClean="0"/>
              <a:t>New joint consensus approach with overlapping majorities</a:t>
            </a:r>
          </a:p>
          <a:p>
            <a:pPr lvl="1"/>
            <a:r>
              <a:rPr lang="en-US" dirty="0" smtClean="0"/>
              <a:t>Cluster can operate normally during configuration changes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  <p:sp>
        <p:nvSpPr>
          <p:cNvPr id="33" name="Title 5"/>
          <p:cNvSpPr>
            <a:spLocks noGrp="1"/>
          </p:cNvSpPr>
          <p:nvPr>
            <p:ph type="title"/>
          </p:nvPr>
        </p:nvSpPr>
        <p:spPr>
          <a:xfrm>
            <a:off x="350196" y="16215"/>
            <a:ext cx="8793804" cy="1066800"/>
          </a:xfrm>
        </p:spPr>
        <p:txBody>
          <a:bodyPr/>
          <a:lstStyle/>
          <a:p>
            <a:r>
              <a:rPr lang="en-US" sz="3800" dirty="0" smtClean="0"/>
              <a:t>Raft vs. VR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51927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2373" y="1734138"/>
            <a:ext cx="7772400" cy="1166478"/>
          </a:xfrm>
        </p:spPr>
        <p:txBody>
          <a:bodyPr/>
          <a:lstStyle/>
          <a:p>
            <a:r>
              <a:rPr lang="en-US" u="sng" dirty="0" smtClean="0"/>
              <a:t>Wednesday lecture</a:t>
            </a:r>
            <a:endParaRPr lang="en-US" u="sng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2373" y="3191411"/>
            <a:ext cx="7772400" cy="2788047"/>
          </a:xfrm>
        </p:spPr>
        <p:txBody>
          <a:bodyPr>
            <a:normAutofit/>
          </a:bodyPr>
          <a:lstStyle/>
          <a:p>
            <a:r>
              <a:rPr lang="en-US" sz="4000" dirty="0" smtClean="0"/>
              <a:t>Byzantine Fault Tolerance</a:t>
            </a:r>
          </a:p>
          <a:p>
            <a:endParaRPr lang="en-US" dirty="0" smtClean="0"/>
          </a:p>
          <a:p>
            <a:r>
              <a:rPr lang="en-US" dirty="0" smtClean="0"/>
              <a:t>Replicated State Machines</a:t>
            </a:r>
          </a:p>
          <a:p>
            <a:r>
              <a:rPr lang="en-US" dirty="0" smtClean="0"/>
              <a:t>with arbitrary failures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Extend PB for high availability</a:t>
            </a:r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</a:t>
            </a:r>
            <a:r>
              <a:rPr lang="en-US" b="0" i="1" spc="-100" dirty="0">
                <a:sym typeface="Wingdings"/>
              </a:rPr>
              <a:t>exec&lt;op&gt;</a:t>
            </a:r>
            <a:r>
              <a:rPr lang="en-US" b="0" i="1" spc="-100" dirty="0" smtClean="0">
                <a:sym typeface="Wingdings"/>
              </a:rPr>
              <a:t>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“commit &lt;op&gt;”</a:t>
            </a:r>
            <a:endParaRPr lang="en-US" b="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“Okay” (i.e., op </a:t>
            </a:r>
            <a:r>
              <a:rPr lang="en-US" sz="2400" b="0" dirty="0" smtClean="0">
                <a:sym typeface="Wingdings"/>
              </a:rPr>
              <a:t>is stable) </a:t>
            </a:r>
            <a:r>
              <a:rPr lang="en-US" sz="2400" b="0" dirty="0">
                <a:sym typeface="Wingdings"/>
              </a:rPr>
              <a:t>if written to </a:t>
            </a:r>
            <a:r>
              <a:rPr lang="en-US" sz="2400" b="0" dirty="0">
                <a:sym typeface="Wingdings"/>
              </a:rPr>
              <a:t>&gt;</a:t>
            </a:r>
            <a:r>
              <a:rPr lang="en-US" sz="2400" b="0" dirty="0" smtClean="0">
                <a:sym typeface="Wingdings"/>
              </a:rPr>
              <a:t> </a:t>
            </a:r>
            <a:r>
              <a:rPr lang="en-US" sz="2400" b="0" dirty="0">
                <a:sym typeface="Wingdings"/>
              </a:rPr>
              <a:t>½ </a:t>
            </a:r>
            <a:r>
              <a:rPr lang="en-US" sz="2400" b="0" dirty="0" smtClean="0">
                <a:sym typeface="Wingdings"/>
              </a:rPr>
              <a:t>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93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1"/>
      <p:bldP spid="5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 flipV="1">
            <a:off x="4913586" y="2760522"/>
            <a:ext cx="982718" cy="460899"/>
          </a:xfrm>
          <a:prstGeom prst="line">
            <a:avLst/>
          </a:prstGeom>
          <a:ln>
            <a:solidFill>
              <a:srgbClr val="C0504D"/>
            </a:solidFill>
            <a:prstDash val="solid"/>
            <a:headEnd type="none"/>
            <a:tailEnd type="none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2PC from primary to backups</a:t>
            </a:r>
            <a:endParaRPr lang="en-US" dirty="0"/>
          </a:p>
        </p:txBody>
      </p:sp>
      <p:sp>
        <p:nvSpPr>
          <p:cNvPr id="20" name="Rectangle 19"/>
          <p:cNvSpPr>
            <a:spLocks/>
          </p:cNvSpPr>
          <p:nvPr/>
        </p:nvSpPr>
        <p:spPr bwMode="auto">
          <a:xfrm>
            <a:off x="1295964" y="2103606"/>
            <a:ext cx="968940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non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Client C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3" name="Picture 22" descr="Mac-Book-Black-On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1949986"/>
            <a:ext cx="609600" cy="609600"/>
          </a:xfrm>
          <a:prstGeom prst="rect">
            <a:avLst/>
          </a:prstGeom>
        </p:spPr>
      </p:pic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cxnSp>
        <p:nvCxnSpPr>
          <p:cNvPr id="31" name="Curved Connector 8"/>
          <p:cNvCxnSpPr/>
          <p:nvPr/>
        </p:nvCxnSpPr>
        <p:spPr>
          <a:xfrm>
            <a:off x="2669256" y="2617951"/>
            <a:ext cx="0" cy="811385"/>
          </a:xfrm>
          <a:prstGeom prst="straightConnector1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Content Placeholder 3"/>
          <p:cNvSpPr txBox="1">
            <a:spLocks/>
          </p:cNvSpPr>
          <p:nvPr/>
        </p:nvSpPr>
        <p:spPr>
          <a:xfrm>
            <a:off x="4159639" y="1828166"/>
            <a:ext cx="4819673" cy="3201034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dirty="0" smtClean="0"/>
              <a:t>C </a:t>
            </a:r>
            <a:r>
              <a:rPr lang="en-US" b="1" dirty="0" smtClean="0">
                <a:sym typeface="Wingdings"/>
              </a:rPr>
              <a:t> P: </a:t>
            </a:r>
            <a:r>
              <a:rPr lang="en-US" b="0" i="1" dirty="0" smtClean="0"/>
              <a:t>“request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i="1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/>
              </a:rPr>
              <a:t> A, B: </a:t>
            </a:r>
            <a:r>
              <a:rPr lang="en-US" b="0" i="1" dirty="0" smtClean="0"/>
              <a:t>“prepare &lt;op&gt;”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1" spc="-100" dirty="0" smtClean="0"/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1" spc="-100" dirty="0" smtClean="0"/>
              <a:t>A, B </a:t>
            </a:r>
            <a:r>
              <a:rPr lang="en-US" b="1" spc="-100" dirty="0" smtClean="0">
                <a:sym typeface="Wingdings"/>
              </a:rPr>
              <a:t> P: </a:t>
            </a:r>
            <a:r>
              <a:rPr lang="en-US" b="0" i="1" spc="-100" dirty="0" smtClean="0">
                <a:sym typeface="Wingdings"/>
              </a:rPr>
              <a:t>“prepared” </a:t>
            </a:r>
            <a:r>
              <a:rPr lang="en-US" b="0" spc="-100" dirty="0" smtClean="0">
                <a:sym typeface="Wingdings"/>
              </a:rPr>
              <a:t>or </a:t>
            </a:r>
            <a:r>
              <a:rPr lang="en-US" b="0" i="1" spc="-100" dirty="0" smtClean="0">
                <a:sym typeface="Wingdings"/>
              </a:rPr>
              <a:t>“error”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spc="-100" dirty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spc="-100" dirty="0" smtClean="0"/>
              <a:t>P</a:t>
            </a:r>
            <a:r>
              <a:rPr lang="en-US" b="1" spc="-100" dirty="0" smtClean="0"/>
              <a:t> </a:t>
            </a:r>
            <a:r>
              <a:rPr lang="en-US" b="1" spc="-100" dirty="0" smtClean="0">
                <a:sym typeface="Wingdings"/>
              </a:rPr>
              <a:t> C:</a:t>
            </a:r>
            <a:r>
              <a:rPr lang="en-US" b="0" spc="-100" dirty="0" smtClean="0">
                <a:sym typeface="Wingdings"/>
              </a:rPr>
              <a:t> </a:t>
            </a:r>
            <a:r>
              <a:rPr lang="en-US" b="0" i="1" spc="-100" dirty="0" smtClean="0">
                <a:sym typeface="Wingdings"/>
              </a:rPr>
              <a:t>“result exec&lt;op&gt;” or “failed”</a:t>
            </a: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endParaRPr lang="en-US" b="0" i="1" spc="-100" dirty="0" smtClean="0">
              <a:sym typeface="Wingdings"/>
            </a:endParaRPr>
          </a:p>
          <a:p>
            <a:pPr marL="457200" indent="-457200">
              <a:lnSpc>
                <a:spcPct val="90000"/>
              </a:lnSpc>
              <a:buFont typeface="+mj-lt"/>
              <a:buAutoNum type="arabicPeriod"/>
            </a:pPr>
            <a:r>
              <a:rPr lang="en-US" dirty="0"/>
              <a:t>P </a:t>
            </a:r>
            <a:r>
              <a:rPr lang="en-US" dirty="0">
                <a:sym typeface="Wingdings"/>
              </a:rPr>
              <a:t> A, B: </a:t>
            </a:r>
            <a:r>
              <a:rPr lang="en-US" b="0" i="1" dirty="0" smtClean="0"/>
              <a:t>“commit &lt;op&gt;”</a:t>
            </a:r>
            <a:endParaRPr lang="en-US" b="0" i="1" dirty="0"/>
          </a:p>
        </p:txBody>
      </p:sp>
      <p:sp>
        <p:nvSpPr>
          <p:cNvPr id="5" name="Rounded Rectangle 4"/>
          <p:cNvSpPr/>
          <p:nvPr/>
        </p:nvSpPr>
        <p:spPr>
          <a:xfrm>
            <a:off x="4159639" y="5272602"/>
            <a:ext cx="4396013" cy="970882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>
                <a:sym typeface="Wingdings"/>
              </a:rPr>
              <a:t>“Okay” (i.e., op </a:t>
            </a:r>
            <a:r>
              <a:rPr lang="en-US" sz="2400" b="0" dirty="0" smtClean="0">
                <a:sym typeface="Wingdings"/>
              </a:rPr>
              <a:t>is stable) </a:t>
            </a:r>
            <a:r>
              <a:rPr lang="en-US" sz="2400" b="0" dirty="0">
                <a:sym typeface="Wingdings"/>
              </a:rPr>
              <a:t>if written to </a:t>
            </a:r>
            <a:r>
              <a:rPr lang="en-US" sz="2400" b="0" dirty="0" smtClean="0">
                <a:sym typeface="Wingdings"/>
              </a:rPr>
              <a:t>&gt; </a:t>
            </a:r>
            <a:r>
              <a:rPr lang="en-US" sz="2400" b="0" dirty="0">
                <a:sym typeface="Wingdings"/>
              </a:rPr>
              <a:t>½ </a:t>
            </a:r>
            <a:r>
              <a:rPr lang="en-US" sz="2400" b="0" dirty="0" smtClean="0">
                <a:sym typeface="Wingdings"/>
              </a:rPr>
              <a:t>backups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676159" y="1605784"/>
            <a:ext cx="4396013" cy="1264773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Expect success as replicas are all identical </a:t>
            </a:r>
          </a:p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(unlike distributed </a:t>
            </a:r>
            <a:r>
              <a:rPr lang="en-US" sz="2400" b="0" dirty="0" err="1" smtClean="0">
                <a:sym typeface="Wingdings"/>
              </a:rPr>
              <a:t>txn</a:t>
            </a:r>
            <a:r>
              <a:rPr lang="en-US" sz="2400" b="0" dirty="0" smtClean="0">
                <a:sym typeface="Wingdings"/>
              </a:rPr>
              <a:t>)</a:t>
            </a:r>
            <a:endParaRPr lang="en-US" sz="2400" b="0" i="1" spc="-100" dirty="0">
              <a:sym typeface="Wingdings"/>
            </a:endParaRPr>
          </a:p>
        </p:txBody>
      </p:sp>
      <p:sp>
        <p:nvSpPr>
          <p:cNvPr id="2" name="Oval 1"/>
          <p:cNvSpPr/>
          <p:nvPr/>
        </p:nvSpPr>
        <p:spPr>
          <a:xfrm>
            <a:off x="5845082" y="3023643"/>
            <a:ext cx="1448786" cy="614535"/>
          </a:xfrm>
          <a:prstGeom prst="ellipse">
            <a:avLst/>
          </a:prstGeom>
          <a:noFill/>
          <a:ln w="41275">
            <a:solidFill>
              <a:srgbClr val="C0504D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b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240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758294" y="3472419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cxnSp>
        <p:nvCxnSpPr>
          <p:cNvPr id="27" name="Curved Connector 8"/>
          <p:cNvCxnSpPr/>
          <p:nvPr/>
        </p:nvCxnSpPr>
        <p:spPr>
          <a:xfrm>
            <a:off x="2993929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Curved Connector 8"/>
          <p:cNvCxnSpPr/>
          <p:nvPr/>
        </p:nvCxnSpPr>
        <p:spPr>
          <a:xfrm rot="10800000" flipV="1">
            <a:off x="2113055" y="3792501"/>
            <a:ext cx="271275" cy="1000970"/>
          </a:xfrm>
          <a:prstGeom prst="curvedConnector2">
            <a:avLst/>
          </a:prstGeom>
          <a:ln>
            <a:prstDash val="solid"/>
            <a:tailEnd type="arrow"/>
          </a:ln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0" name="Rectangle 6"/>
          <p:cNvSpPr>
            <a:spLocks/>
          </p:cNvSpPr>
          <p:nvPr/>
        </p:nvSpPr>
        <p:spPr bwMode="auto">
          <a:xfrm>
            <a:off x="3070739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2969976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>
                <a:sym typeface="Wingdings"/>
              </a:rPr>
              <a:t>(leader election)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607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changes on failure</a:t>
            </a:r>
            <a:endParaRPr lang="en-US" dirty="0"/>
          </a:p>
        </p:txBody>
      </p:sp>
      <p:sp>
        <p:nvSpPr>
          <p:cNvPr id="21" name="Rectangle 20"/>
          <p:cNvSpPr>
            <a:spLocks/>
          </p:cNvSpPr>
          <p:nvPr/>
        </p:nvSpPr>
        <p:spPr bwMode="auto">
          <a:xfrm>
            <a:off x="2467907" y="5588735"/>
            <a:ext cx="1682701" cy="276999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sz="1800" spc="-150" dirty="0" smtClean="0">
                <a:latin typeface="Arial"/>
                <a:ea typeface="Gill Sans" pitchFamily="-84" charset="0"/>
                <a:cs typeface="Arial"/>
              </a:rPr>
              <a:t>Primary  P</a:t>
            </a:r>
            <a:endParaRPr lang="en-US" sz="1800" spc="-150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22" name="Rectangle 21"/>
          <p:cNvSpPr>
            <a:spLocks/>
          </p:cNvSpPr>
          <p:nvPr/>
        </p:nvSpPr>
        <p:spPr bwMode="auto">
          <a:xfrm>
            <a:off x="676159" y="5542620"/>
            <a:ext cx="1075339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Backup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pic>
        <p:nvPicPr>
          <p:cNvPr id="24" name="Picture 23" descr="server-48x48.png"/>
          <p:cNvPicPr>
            <a:picLocks noChangeAspect="1"/>
          </p:cNvPicPr>
          <p:nvPr/>
        </p:nvPicPr>
        <p:blipFill>
          <a:blip r:embed="rId3">
            <a:alphaModFix amt="27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4329" y="3429336"/>
            <a:ext cx="609600" cy="609600"/>
          </a:xfrm>
          <a:prstGeom prst="rect">
            <a:avLst/>
          </a:prstGeom>
        </p:spPr>
      </p:pic>
      <p:pic>
        <p:nvPicPr>
          <p:cNvPr id="25" name="Picture 24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254" y="4812926"/>
            <a:ext cx="609600" cy="609600"/>
          </a:xfrm>
          <a:prstGeom prst="rect">
            <a:avLst/>
          </a:prstGeom>
        </p:spPr>
      </p:pic>
      <p:pic>
        <p:nvPicPr>
          <p:cNvPr id="26" name="Picture 25" descr="server-48x48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0404" y="4812926"/>
            <a:ext cx="609600" cy="609600"/>
          </a:xfrm>
          <a:prstGeom prst="rect">
            <a:avLst/>
          </a:prstGeom>
        </p:spPr>
      </p:pic>
      <p:sp>
        <p:nvSpPr>
          <p:cNvPr id="29" name="Rectangle 6"/>
          <p:cNvSpPr>
            <a:spLocks/>
          </p:cNvSpPr>
          <p:nvPr/>
        </p:nvSpPr>
        <p:spPr bwMode="auto">
          <a:xfrm>
            <a:off x="1880184" y="5542621"/>
            <a:ext cx="422454" cy="307777"/>
          </a:xfrm>
          <a:prstGeom prst="rect">
            <a:avLst/>
          </a:prstGeom>
          <a:noFill/>
          <a:ln w="12700" cap="flat">
            <a:noFill/>
            <a:miter lim="800000"/>
            <a:headEnd type="none" w="med" len="med"/>
            <a:tailEnd type="none" w="med" len="med"/>
          </a:ln>
        </p:spPr>
        <p:txBody>
          <a:bodyPr wrap="square" lIns="0" tIns="0" rIns="0" bIns="0" anchor="ctr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latin typeface="Arial"/>
                <a:ea typeface="Gill Sans" pitchFamily="-84" charset="0"/>
                <a:cs typeface="Arial"/>
              </a:rPr>
              <a:t>A</a:t>
            </a:r>
            <a:endParaRPr lang="en-US" dirty="0">
              <a:latin typeface="Arial"/>
              <a:ea typeface="Gill Sans" pitchFamily="-84" charset="0"/>
              <a:cs typeface="Arial"/>
            </a:endParaRPr>
          </a:p>
        </p:txBody>
      </p:sp>
      <p:sp>
        <p:nvSpPr>
          <p:cNvPr id="37" name="Content Placeholder 3"/>
          <p:cNvSpPr txBox="1">
            <a:spLocks/>
          </p:cNvSpPr>
          <p:nvPr/>
        </p:nvSpPr>
        <p:spPr>
          <a:xfrm>
            <a:off x="3840480" y="1645920"/>
            <a:ext cx="5303520" cy="502983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ＭＳ Ｐゴシック" pitchFamily="-1" charset="-128"/>
              </a:defRPr>
            </a:lvl1pPr>
            <a:lvl2pPr marL="742950" indent="-28575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2pPr>
            <a:lvl3pPr marL="11430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•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3pPr>
            <a:lvl4pPr marL="16002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–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4pPr>
            <a:lvl5pPr marL="2057400" indent="-228600" algn="l" defTabSz="457200" rtl="0" eaLnBrk="0" fontAlgn="base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Font typeface="Arial" pitchFamily="-1" charset="0"/>
              <a:buChar char="»"/>
              <a:defRPr sz="2400" kern="1200" spc="-50">
                <a:solidFill>
                  <a:schemeClr val="tx1"/>
                </a:solidFill>
                <a:latin typeface="+mn-lt"/>
                <a:ea typeface="ＭＳ Ｐゴシック" pitchFamily="-1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dirty="0" smtClean="0">
                <a:sym typeface="Wingdings"/>
              </a:rPr>
              <a:t>Backups monitor primary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If a backup thinks primary failed, initiate </a:t>
            </a:r>
            <a:r>
              <a:rPr lang="en-US" b="0" spc="-100" dirty="0" smtClean="0">
                <a:solidFill>
                  <a:srgbClr val="0000FF"/>
                </a:solidFill>
                <a:sym typeface="Wingdings"/>
              </a:rPr>
              <a:t>View Change </a:t>
            </a:r>
            <a:r>
              <a:rPr lang="en-US" b="0" spc="-100" dirty="0" smtClean="0">
                <a:sym typeface="Wingdings"/>
              </a:rPr>
              <a:t>(leader election)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err="1" smtClean="0">
                <a:sym typeface="Wingdings"/>
              </a:rPr>
              <a:t>Inituitive</a:t>
            </a:r>
            <a:r>
              <a:rPr lang="en-US" b="0" spc="-100" dirty="0" smtClean="0">
                <a:sym typeface="Wingdings"/>
              </a:rPr>
              <a:t> safety argument: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View change requires </a:t>
            </a:r>
            <a:r>
              <a:rPr lang="en-US" sz="2200" b="0" i="1" spc="-100" dirty="0" smtClean="0">
                <a:sym typeface="Wingdings"/>
              </a:rPr>
              <a:t>f+1 </a:t>
            </a:r>
            <a:r>
              <a:rPr lang="en-US" sz="2200" b="0" spc="-100" dirty="0" smtClean="0">
                <a:sym typeface="Wingdings"/>
              </a:rPr>
              <a:t>agreement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Op committed once written to </a:t>
            </a:r>
            <a:r>
              <a:rPr lang="en-US" sz="2200" b="0" i="1" spc="-100" dirty="0">
                <a:sym typeface="Wingdings"/>
              </a:rPr>
              <a:t>f</a:t>
            </a:r>
            <a:r>
              <a:rPr lang="en-US" sz="2200" b="0" i="1" spc="-100" dirty="0" smtClean="0">
                <a:sym typeface="Wingdings"/>
              </a:rPr>
              <a:t>+1</a:t>
            </a:r>
            <a:r>
              <a:rPr lang="en-US" sz="2200" b="0" spc="-100" dirty="0" smtClean="0">
                <a:sym typeface="Wingdings"/>
              </a:rPr>
              <a:t> nodes</a:t>
            </a:r>
          </a:p>
          <a:p>
            <a:pPr marL="640080" lvl="1" indent="-274320">
              <a:lnSpc>
                <a:spcPct val="90000"/>
              </a:lnSpc>
            </a:pPr>
            <a:r>
              <a:rPr lang="en-US" sz="2200" b="0" spc="-100" dirty="0" smtClean="0">
                <a:sym typeface="Wingdings"/>
              </a:rPr>
              <a:t>At least one node both saw write and in new view</a:t>
            </a: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endParaRPr lang="en-US" b="0" spc="-100" dirty="0">
              <a:sym typeface="Wingdings"/>
            </a:endParaRPr>
          </a:p>
          <a:p>
            <a:pPr marL="514350" indent="-514350">
              <a:lnSpc>
                <a:spcPct val="90000"/>
              </a:lnSpc>
              <a:buFont typeface="+mj-lt"/>
              <a:buAutoNum type="arabicPeriod"/>
            </a:pPr>
            <a:r>
              <a:rPr lang="en-US" b="0" spc="-100" dirty="0" smtClean="0">
                <a:sym typeface="Wingdings"/>
              </a:rPr>
              <a:t>More advanced:  Adding or removing nodes (“reconfiguration”)</a:t>
            </a:r>
            <a:endParaRPr lang="en-US" b="0" dirty="0" smtClean="0">
              <a:sym typeface="Wingdings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92332" y="3288834"/>
            <a:ext cx="3412910" cy="1063651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dirty="0" smtClean="0">
                <a:sym typeface="Wingdings"/>
              </a:rPr>
              <a:t>Requires </a:t>
            </a:r>
            <a:r>
              <a:rPr lang="en-US" sz="2400" i="1" dirty="0" smtClean="0">
                <a:sym typeface="Wingdings"/>
              </a:rPr>
              <a:t>2f + 1 </a:t>
            </a:r>
            <a:r>
              <a:rPr lang="en-US" sz="2400" b="0" dirty="0" smtClean="0">
                <a:sym typeface="Wingdings"/>
              </a:rPr>
              <a:t>nodes</a:t>
            </a:r>
          </a:p>
          <a:p>
            <a:pPr marL="0" marR="0" lvl="0" indent="-514350" defTabSz="91440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2400" b="0" spc="-100" dirty="0">
                <a:sym typeface="Wingdings"/>
              </a:rPr>
              <a:t>t</a:t>
            </a:r>
            <a:r>
              <a:rPr lang="en-US" sz="2400" b="0" spc="-100" dirty="0" smtClean="0">
                <a:sym typeface="Wingdings"/>
              </a:rPr>
              <a:t>o handle </a:t>
            </a:r>
            <a:r>
              <a:rPr lang="en-US" sz="2400" i="1" spc="-100" dirty="0" smtClean="0">
                <a:sym typeface="Wingdings"/>
              </a:rPr>
              <a:t>f</a:t>
            </a:r>
            <a:r>
              <a:rPr lang="en-US" sz="2400" b="0" spc="-100" dirty="0" smtClean="0">
                <a:sym typeface="Wingdings"/>
              </a:rPr>
              <a:t>  failures</a:t>
            </a:r>
            <a:endParaRPr lang="en-US" sz="2400" b="0" spc="-100" dirty="0">
              <a:sym typeface="Wingding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9111C5-E04E-4942-8174-12BB645D56A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430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69036"/>
            <a:ext cx="9143999" cy="2516305"/>
          </a:xfrm>
        </p:spPr>
        <p:txBody>
          <a:bodyPr/>
          <a:lstStyle/>
          <a:p>
            <a:r>
              <a:rPr lang="en-US" dirty="0" smtClean="0"/>
              <a:t>Basic fault-tolerant </a:t>
            </a:r>
            <a:br>
              <a:rPr lang="en-US" dirty="0" smtClean="0"/>
            </a:br>
            <a:r>
              <a:rPr lang="en-US" dirty="0" smtClean="0"/>
              <a:t>Replicated State Machine (RSM) approach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9203" y="3194196"/>
            <a:ext cx="7936197" cy="2700868"/>
          </a:xfrm>
        </p:spPr>
        <p:txBody>
          <a:bodyPr>
            <a:noAutofit/>
          </a:bodyPr>
          <a:lstStyle/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Consensus protocol to elect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2PC to replicate operations from leader</a:t>
            </a:r>
          </a:p>
          <a:p>
            <a:pPr marL="514350" indent="-514350" algn="l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All replicas execute ops once committed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559B53-AEC7-9D43-BD4D-FB123296CDE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10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 w="28575">
          <a:solidFill>
            <a:schemeClr val="tx1"/>
          </a:solidFill>
          <a:prstDash val="sysDash"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b="0" dirty="0">
            <a:solidFill>
              <a:schemeClr val="tx1"/>
            </a:solidFill>
            <a:latin typeface="+mn-lt"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prstDash val="solid"/>
          <a:headEnd type="arrow"/>
          <a:tailEnd type="none"/>
        </a:ln>
        <a:effectLst/>
      </a:spPr>
      <a:bodyPr/>
      <a:lstStyle/>
      <a:style>
        <a:lnRef idx="3">
          <a:schemeClr val="dk1"/>
        </a:lnRef>
        <a:fillRef idx="0">
          <a:schemeClr val="dk1"/>
        </a:fillRef>
        <a:effectRef idx="2">
          <a:schemeClr val="dk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mtClean="0">
            <a:latin typeface="Arial" charset="0"/>
            <a:ea typeface="Arial" charset="0"/>
            <a:cs typeface="Arial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38981</TotalTime>
  <Words>2503</Words>
  <Application>Microsoft Macintosh PowerPoint</Application>
  <PresentationFormat>On-screen Show (4:3)</PresentationFormat>
  <Paragraphs>883</Paragraphs>
  <Slides>41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52" baseType="lpstr">
      <vt:lpstr>.HelveticaNeueDeskInterface-Regular</vt:lpstr>
      <vt:lpstr>Calibri</vt:lpstr>
      <vt:lpstr>Courier New</vt:lpstr>
      <vt:lpstr>Gill Sans</vt:lpstr>
      <vt:lpstr>ＭＳ Ｐゴシック</vt:lpstr>
      <vt:lpstr>Times New Roman</vt:lpstr>
      <vt:lpstr>Verdana</vt:lpstr>
      <vt:lpstr>Wingdings</vt:lpstr>
      <vt:lpstr>Arial</vt:lpstr>
      <vt:lpstr>1_Office Theme</vt:lpstr>
      <vt:lpstr>Default Design</vt:lpstr>
      <vt:lpstr>Consensus 2 Replicated State Machines, RAFT</vt:lpstr>
      <vt:lpstr>Recall:  Primary-Backup</vt:lpstr>
      <vt:lpstr>State machine replication</vt:lpstr>
      <vt:lpstr>Extend PB for high availability</vt:lpstr>
      <vt:lpstr>Extend PB for high availability</vt:lpstr>
      <vt:lpstr>2PC from primary to backups</vt:lpstr>
      <vt:lpstr>View changes on failure</vt:lpstr>
      <vt:lpstr>View changes on failure</vt:lpstr>
      <vt:lpstr>Basic fault-tolerant  Replicated State Machine (RSM) approach</vt:lpstr>
      <vt:lpstr>Why bother with a leader?</vt:lpstr>
      <vt:lpstr>Raft: A Consensus Algorithm for Replicated Logs</vt:lpstr>
      <vt:lpstr>Goal: Replicated Log</vt:lpstr>
      <vt:lpstr>Raft Overview</vt:lpstr>
      <vt:lpstr>Server States</vt:lpstr>
      <vt:lpstr>Liveness Validation</vt:lpstr>
      <vt:lpstr>Terms (aka epochs)</vt:lpstr>
      <vt:lpstr>Elections</vt:lpstr>
      <vt:lpstr>Elections</vt:lpstr>
      <vt:lpstr>Log Structure</vt:lpstr>
      <vt:lpstr>Normal operation</vt:lpstr>
      <vt:lpstr>Normal operation</vt:lpstr>
      <vt:lpstr>Log Operation:  Highly Coherent</vt:lpstr>
      <vt:lpstr>Log Operation:  Consistency Check</vt:lpstr>
      <vt:lpstr>Leader Changes</vt:lpstr>
      <vt:lpstr>Safety Requirement</vt:lpstr>
      <vt:lpstr>Picking the Best Leader</vt:lpstr>
      <vt:lpstr>Committing Entry from Current Term</vt:lpstr>
      <vt:lpstr>Committing Entry from Earlier Term</vt:lpstr>
      <vt:lpstr>New Commitment Rules</vt:lpstr>
      <vt:lpstr>Challenge:  Log Inconsistencies</vt:lpstr>
      <vt:lpstr>Repairing Follower Logs</vt:lpstr>
      <vt:lpstr>Repairing Follower Logs</vt:lpstr>
      <vt:lpstr>Neutralizing Old Leaders</vt:lpstr>
      <vt:lpstr>Client Protocol</vt:lpstr>
      <vt:lpstr>Reconfiguration</vt:lpstr>
      <vt:lpstr>Configuration Changes</vt:lpstr>
      <vt:lpstr>2-Phase Approach via Joint Consensus</vt:lpstr>
      <vt:lpstr>2-Phase Approach via Joint Consensus</vt:lpstr>
      <vt:lpstr>PowerPoint Presentation</vt:lpstr>
      <vt:lpstr>Raft vs. VR</vt:lpstr>
      <vt:lpstr>Wednesday lecture</vt:lpstr>
    </vt:vector>
  </TitlesOfParts>
  <Company>Princeton University</Company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Kai Li</dc:creator>
  <cp:lastModifiedBy>Freedman</cp:lastModifiedBy>
  <cp:revision>1576</cp:revision>
  <cp:lastPrinted>2016-10-05T13:43:34Z</cp:lastPrinted>
  <dcterms:created xsi:type="dcterms:W3CDTF">2013-10-08T01:49:25Z</dcterms:created>
  <dcterms:modified xsi:type="dcterms:W3CDTF">2016-10-10T13:55:04Z</dcterms:modified>
</cp:coreProperties>
</file>