
<file path=[Content_Types].xml><?xml version="1.0" encoding="utf-8"?>
<Types xmlns="http://schemas.openxmlformats.org/package/2006/content-types">
  <Default Extension="xml" ContentType="application/xml"/>
  <Default Extension="tif" ContentType="image/tiff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9"/>
  </p:notesMasterIdLst>
  <p:handoutMasterIdLst>
    <p:handoutMasterId r:id="rId40"/>
  </p:handoutMasterIdLst>
  <p:sldIdLst>
    <p:sldId id="257" r:id="rId2"/>
    <p:sldId id="411" r:id="rId3"/>
    <p:sldId id="412" r:id="rId4"/>
    <p:sldId id="369" r:id="rId5"/>
    <p:sldId id="371" r:id="rId6"/>
    <p:sldId id="272" r:id="rId7"/>
    <p:sldId id="273" r:id="rId8"/>
    <p:sldId id="372" r:id="rId9"/>
    <p:sldId id="389" r:id="rId10"/>
    <p:sldId id="373" r:id="rId11"/>
    <p:sldId id="376" r:id="rId12"/>
    <p:sldId id="375" r:id="rId13"/>
    <p:sldId id="377" r:id="rId14"/>
    <p:sldId id="378" r:id="rId15"/>
    <p:sldId id="391" r:id="rId16"/>
    <p:sldId id="381" r:id="rId17"/>
    <p:sldId id="388" r:id="rId18"/>
    <p:sldId id="382" r:id="rId19"/>
    <p:sldId id="386" r:id="rId20"/>
    <p:sldId id="390" r:id="rId21"/>
    <p:sldId id="410" r:id="rId22"/>
    <p:sldId id="394" r:id="rId23"/>
    <p:sldId id="395" r:id="rId24"/>
    <p:sldId id="396" r:id="rId25"/>
    <p:sldId id="397" r:id="rId26"/>
    <p:sldId id="415" r:id="rId27"/>
    <p:sldId id="398" r:id="rId28"/>
    <p:sldId id="399" r:id="rId29"/>
    <p:sldId id="400" r:id="rId30"/>
    <p:sldId id="401" r:id="rId31"/>
    <p:sldId id="417" r:id="rId32"/>
    <p:sldId id="403" r:id="rId33"/>
    <p:sldId id="405" r:id="rId34"/>
    <p:sldId id="406" r:id="rId35"/>
    <p:sldId id="407" r:id="rId36"/>
    <p:sldId id="413" r:id="rId37"/>
    <p:sldId id="416" r:id="rId38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2D050"/>
    <a:srgbClr val="CCFFFF"/>
    <a:srgbClr val="FFCC99"/>
    <a:srgbClr val="FF3300"/>
    <a:srgbClr val="FFCC00"/>
    <a:srgbClr val="009900"/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3" autoAdjust="0"/>
    <p:restoredTop sz="74324" autoAdjust="0"/>
  </p:normalViewPr>
  <p:slideViewPr>
    <p:cSldViewPr snapToGrid="0">
      <p:cViewPr varScale="1">
        <p:scale>
          <a:sx n="69" d="100"/>
          <a:sy n="69" d="100"/>
        </p:scale>
        <p:origin x="1680" y="192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4528" y="200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 b="0">
                <a:latin typeface="Arial Regular" charset="0"/>
              </a:rPr>
              <a:pPr>
                <a:defRPr/>
              </a:pPr>
              <a:t>‹#›</a:t>
            </a:fld>
            <a:endParaRPr lang="en-US" b="0" dirty="0">
              <a:latin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5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35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76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03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57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93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03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64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5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43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marR="0" indent="-5143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0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89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98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20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734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476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926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035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108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568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966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66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644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707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378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399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773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734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558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531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96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0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08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56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97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32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83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07BD-F870-3947-B44E-E0FA9E0F08CD}" type="datetime1">
              <a:rPr lang="en-US" smtClean="0"/>
              <a:t>10/3/17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DBD9-92BA-EF41-ACBB-6E3908AD288C}" type="datetime1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C9AF-7B9C-A049-91F7-F50B28F891E0}" type="datetime1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F54E-245A-F84E-9199-FE2DBC902D65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62E8-F47B-A84E-9BD3-5005B09C3C37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8A91-97A8-1E4A-B7DA-F9D845201F58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32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10/3/17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5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169D-6F4E-B845-A46E-D9EF1006DEEC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CFD7-97C5-5045-B173-4D5413FF126D}" type="datetime1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344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5"/>
            <a:ext cx="4344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CB7C-5D96-A249-B040-C324F6CD9C3C}" type="datetime1">
              <a:rPr lang="en-US" smtClean="0"/>
              <a:t>10/3/17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FEA4-4857-C447-BE3C-D6F415301E39}" type="datetime1">
              <a:rPr lang="en-US" smtClean="0"/>
              <a:t>10/3/17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Regular" charset="0"/>
              </a:defRPr>
            </a:lvl1pPr>
          </a:lstStyle>
          <a:p>
            <a:pPr>
              <a:defRPr/>
            </a:pPr>
            <a:fld id="{1FDAE6C9-274E-6947-97B4-79B28D53D9E0}" type="datetime1">
              <a:rPr lang="en-US" smtClean="0"/>
              <a:pPr>
                <a:defRPr/>
              </a:pPr>
              <a:t>10/3/17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87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dl.acm.org/ft_gateway.cfm?id=1899932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Primary-Backup Replication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COS 418: </a:t>
            </a:r>
            <a:r>
              <a:rPr lang="en-US" i="1" dirty="0" smtClean="0"/>
              <a:t>Distributed Systems</a:t>
            </a:r>
          </a:p>
          <a:p>
            <a:r>
              <a:rPr lang="en-US" dirty="0" smtClean="0"/>
              <a:t>Lecture 5</a:t>
            </a:r>
          </a:p>
          <a:p>
            <a:endParaRPr lang="en-US" dirty="0" smtClean="0"/>
          </a:p>
          <a:p>
            <a:r>
              <a:rPr lang="en-US" dirty="0" smtClean="0"/>
              <a:t>Kyle Jamieson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029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 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view server </a:t>
            </a:r>
            <a:r>
              <a:rPr lang="en-US" sz="3200" dirty="0" smtClean="0"/>
              <a:t>decides who is primary, who is backup</a:t>
            </a:r>
          </a:p>
          <a:p>
            <a:pPr lvl="1"/>
            <a:r>
              <a:rPr lang="en-US" sz="3200" dirty="0" smtClean="0"/>
              <a:t>Clients and servers depend on view server</a:t>
            </a:r>
          </a:p>
          <a:p>
            <a:pPr lvl="2"/>
            <a:r>
              <a:rPr lang="en-US" sz="3200" dirty="0" smtClean="0"/>
              <a:t>Don’t decide on their own (might not agree)</a:t>
            </a:r>
          </a:p>
          <a:p>
            <a:pPr lvl="1"/>
            <a:endParaRPr lang="en-US" sz="3200" dirty="0"/>
          </a:p>
          <a:p>
            <a:r>
              <a:rPr lang="en-US" sz="3200" dirty="0" smtClean="0"/>
              <a:t>Challenge in designing the view service:</a:t>
            </a:r>
          </a:p>
          <a:p>
            <a:pPr lvl="1"/>
            <a:r>
              <a:rPr lang="en-US" sz="3200" dirty="0" smtClean="0"/>
              <a:t>Only want one primary at a time</a:t>
            </a:r>
          </a:p>
          <a:p>
            <a:pPr lvl="1"/>
            <a:r>
              <a:rPr lang="en-US" sz="3200" dirty="0" smtClean="0"/>
              <a:t>Careful protocol design needed</a:t>
            </a:r>
          </a:p>
          <a:p>
            <a:endParaRPr lang="en-US" sz="3200" dirty="0" smtClean="0"/>
          </a:p>
          <a:p>
            <a:r>
              <a:rPr lang="en-US" sz="3200" dirty="0" smtClean="0"/>
              <a:t>For now, </a:t>
            </a:r>
            <a:r>
              <a:rPr lang="en-US" sz="3200" b="1" dirty="0" smtClean="0"/>
              <a:t>assume</a:t>
            </a:r>
            <a:r>
              <a:rPr lang="en-US" sz="3200" dirty="0" smtClean="0"/>
              <a:t> view server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never fails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server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856" y="222504"/>
            <a:ext cx="608903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5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Each replica periodically 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pings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smtClean="0"/>
              <a:t>the view server</a:t>
            </a:r>
          </a:p>
          <a:p>
            <a:pPr lvl="1"/>
            <a:r>
              <a:rPr lang="en-US" sz="3200" spc="-150" dirty="0" smtClean="0"/>
              <a:t>View server declares replica </a:t>
            </a:r>
            <a:r>
              <a:rPr lang="en-US" sz="3200" b="1" i="1" spc="-150" dirty="0" smtClean="0">
                <a:solidFill>
                  <a:schemeClr val="accent6">
                    <a:lumMod val="75000"/>
                  </a:schemeClr>
                </a:solidFill>
              </a:rPr>
              <a:t>dead</a:t>
            </a:r>
            <a:r>
              <a:rPr lang="en-US" sz="3200" spc="-15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spc="-150" dirty="0" smtClean="0"/>
              <a:t>if it missed N pings in a row</a:t>
            </a:r>
          </a:p>
          <a:p>
            <a:pPr lvl="1"/>
            <a:r>
              <a:rPr lang="en-US" sz="3200" dirty="0" smtClean="0"/>
              <a:t>Considers the replica 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alive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smtClean="0"/>
              <a:t>after a single ping</a:t>
            </a:r>
          </a:p>
          <a:p>
            <a:pPr lvl="1"/>
            <a:endParaRPr lang="en-US" sz="3200" dirty="0" smtClean="0"/>
          </a:p>
          <a:p>
            <a:pPr lvl="1"/>
            <a:endParaRPr lang="en-US" sz="3200" dirty="0"/>
          </a:p>
          <a:p>
            <a:r>
              <a:rPr lang="en-US" sz="3200" i="1" dirty="0" smtClean="0"/>
              <a:t>Can a replica </a:t>
            </a:r>
            <a:r>
              <a:rPr lang="en-US" sz="3200" b="1" i="1" dirty="0" smtClean="0">
                <a:solidFill>
                  <a:srgbClr val="FF0000"/>
                </a:solidFill>
              </a:rPr>
              <a:t>be alive but declared “dead”</a:t>
            </a:r>
            <a:r>
              <a:rPr lang="en-US" sz="3200" i="1" dirty="0" smtClean="0"/>
              <a:t> by view server?</a:t>
            </a:r>
          </a:p>
          <a:p>
            <a:pPr lvl="1"/>
            <a:r>
              <a:rPr lang="en-US" sz="3200" dirty="0" smtClean="0"/>
              <a:t>Yes, in the case of network failure or partition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server liveness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1087582"/>
          </a:xfrm>
        </p:spPr>
        <p:txBody>
          <a:bodyPr>
            <a:normAutofit/>
          </a:bodyPr>
          <a:lstStyle/>
          <a:p>
            <a:r>
              <a:rPr lang="en-US" sz="3200" b="1" i="1" spc="-100" dirty="0" smtClean="0">
                <a:solidFill>
                  <a:schemeClr val="accent6">
                    <a:lumMod val="75000"/>
                  </a:schemeClr>
                </a:solidFill>
              </a:rPr>
              <a:t>View</a:t>
            </a:r>
            <a:r>
              <a:rPr lang="en-US" sz="3200" i="1" spc="-1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i="1" spc="-100" dirty="0" smtClean="0">
                <a:solidFill>
                  <a:schemeClr val="accent6">
                    <a:lumMod val="75000"/>
                  </a:schemeClr>
                </a:solidFill>
              </a:rPr>
              <a:t>= </a:t>
            </a:r>
            <a:r>
              <a:rPr lang="en-US" sz="3200" spc="-100" dirty="0" smtClean="0"/>
              <a:t>(view #, primary server, backup server)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50" smtClean="0"/>
              <a:t>The view server decides the current view</a:t>
            </a:r>
            <a:endParaRPr lang="en-US" spc="-1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842" y="2983764"/>
            <a:ext cx="737293" cy="1121968"/>
          </a:xfrm>
          <a:prstGeom prst="rect">
            <a:avLst/>
          </a:prstGeom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22" y="2690024"/>
            <a:ext cx="990600" cy="838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44676" y="3478347"/>
            <a:ext cx="1693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</a:t>
            </a:r>
            <a:r>
              <a:rPr lang="en-US" baseline="-25000" dirty="0" smtClean="0">
                <a:latin typeface="+mn-lt"/>
              </a:rPr>
              <a:t>1</a:t>
            </a:r>
            <a:r>
              <a:rPr lang="en-US" dirty="0" smtClean="0">
                <a:latin typeface="+mn-lt"/>
              </a:rPr>
              <a:t> (Primary)</a:t>
            </a:r>
            <a:endParaRPr lang="en-US" dirty="0">
              <a:latin typeface="+mn-lt"/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709" y="3664639"/>
            <a:ext cx="990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99332" y="4502839"/>
            <a:ext cx="1619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 (Backup)</a:t>
            </a:r>
            <a:endParaRPr lang="en-US" dirty="0"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5205" y="3908998"/>
            <a:ext cx="896399" cy="993951"/>
            <a:chOff x="638579" y="1870364"/>
            <a:chExt cx="896399" cy="993951"/>
          </a:xfrm>
        </p:grpSpPr>
        <p:pic>
          <p:nvPicPr>
            <p:cNvPr id="13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074" y="1870364"/>
              <a:ext cx="314036" cy="593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38579" y="2464205"/>
              <a:ext cx="896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+mn-lt"/>
                </a:rPr>
                <a:t>Client</a:t>
              </a:r>
              <a:endParaRPr lang="en-US" dirty="0">
                <a:latin typeface="+mn-lt"/>
              </a:endParaRPr>
            </a:p>
          </p:txBody>
        </p:sp>
      </p:grpSp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08" y="4866055"/>
            <a:ext cx="990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272788" y="5704255"/>
            <a:ext cx="113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S</a:t>
            </a:r>
            <a:r>
              <a:rPr lang="en-US" baseline="-25000">
                <a:latin typeface="+mn-lt"/>
              </a:rPr>
              <a:t>3</a:t>
            </a:r>
            <a:r>
              <a:rPr lang="en-US" smtClean="0">
                <a:latin typeface="+mn-lt"/>
              </a:rPr>
              <a:t> (Idle)</a:t>
            </a:r>
            <a:endParaRPr lang="en-US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1077" y="4148623"/>
            <a:ext cx="1539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(1, S</a:t>
            </a:r>
            <a:r>
              <a:rPr lang="en-US" sz="2400" b="0" baseline="-250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, S</a:t>
            </a:r>
            <a:r>
              <a:rPr lang="en-US" sz="2400" b="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1078" y="4548733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(2, S</a:t>
            </a:r>
            <a:r>
              <a:rPr lang="en-US" sz="2400" b="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, −)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1077" y="4931370"/>
            <a:ext cx="1539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(3, S</a:t>
            </a:r>
            <a:r>
              <a:rPr lang="en-US" sz="2400" b="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, S</a:t>
            </a:r>
            <a:r>
              <a:rPr lang="en-US" sz="2400" b="0" baseline="-25000" dirty="0" smtClean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99332" y="4503707"/>
            <a:ext cx="1645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 </a:t>
            </a:r>
            <a:r>
              <a:rPr lang="en-US" smtClean="0">
                <a:latin typeface="+mn-lt"/>
              </a:rPr>
              <a:t>(Primary)</a:t>
            </a:r>
            <a:endParaRPr lang="en-US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70061" y="5690492"/>
            <a:ext cx="1619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3</a:t>
            </a:r>
            <a:r>
              <a:rPr lang="en-US" dirty="0" smtClean="0">
                <a:latin typeface="+mn-lt"/>
              </a:rPr>
              <a:t> (Backup)</a:t>
            </a:r>
            <a:endParaRPr lang="en-US" dirty="0">
              <a:latin typeface="+mn-lt"/>
            </a:endParaRPr>
          </a:p>
        </p:txBody>
      </p:sp>
      <p:sp>
        <p:nvSpPr>
          <p:cNvPr id="24" name="Cross 23"/>
          <p:cNvSpPr/>
          <p:nvPr/>
        </p:nvSpPr>
        <p:spPr>
          <a:xfrm rot="2700000">
            <a:off x="5443343" y="2692191"/>
            <a:ext cx="695757" cy="696694"/>
          </a:xfrm>
          <a:prstGeom prst="plus">
            <a:avLst>
              <a:gd name="adj" fmla="val 42081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00" b="0" dirty="0">
              <a:solidFill>
                <a:schemeClr val="tx1"/>
              </a:solidFill>
            </a:endParaRPr>
          </a:p>
        </p:txBody>
      </p:sp>
      <p:sp>
        <p:nvSpPr>
          <p:cNvPr id="25" name="Bent Arrow 24"/>
          <p:cNvSpPr/>
          <p:nvPr/>
        </p:nvSpPr>
        <p:spPr>
          <a:xfrm rot="16200000" flipH="1">
            <a:off x="5831024" y="3755571"/>
            <a:ext cx="829254" cy="1136116"/>
          </a:xfrm>
          <a:prstGeom prst="bentArrow">
            <a:avLst>
              <a:gd name="adj1" fmla="val 19979"/>
              <a:gd name="adj2" fmla="val 25000"/>
              <a:gd name="adj3" fmla="val 25000"/>
              <a:gd name="adj4" fmla="val 42748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00" b="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7520" y="2877964"/>
            <a:ext cx="8412760" cy="10940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Challenge: </a:t>
            </a:r>
            <a:r>
              <a:rPr lang="en-US" sz="3200" b="0" dirty="0" smtClean="0">
                <a:solidFill>
                  <a:schemeClr val="tx1"/>
                </a:solidFill>
              </a:rPr>
              <a:t>All parties make their own </a:t>
            </a:r>
            <a:r>
              <a:rPr lang="en-US" sz="3200" dirty="0" smtClean="0">
                <a:solidFill>
                  <a:schemeClr val="tx1"/>
                </a:solidFill>
              </a:rPr>
              <a:t>local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decision</a:t>
            </a:r>
            <a:r>
              <a:rPr lang="en-US" sz="3200" b="0" dirty="0" smtClean="0">
                <a:solidFill>
                  <a:schemeClr val="tx1"/>
                </a:solidFill>
              </a:rPr>
              <a:t> of the current view number</a:t>
            </a:r>
            <a:endParaRPr lang="en-US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3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7" grpId="0"/>
      <p:bldP spid="18" grpId="0"/>
      <p:bldP spid="19" grpId="0"/>
      <p:bldP spid="19" grpId="1"/>
      <p:bldP spid="20" grpId="0"/>
      <p:bldP spid="22" grpId="0"/>
      <p:bldP spid="23" grpId="0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general, any number of servers can ping view server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Okay to have a view with a primary and </a:t>
            </a:r>
            <a:r>
              <a:rPr lang="en-US" sz="2800" b="1" dirty="0" smtClean="0"/>
              <a:t>no backup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Want everyone to </a:t>
            </a:r>
            <a:r>
              <a:rPr lang="en-US" sz="2800" b="1" dirty="0" smtClean="0"/>
              <a:t>agree</a:t>
            </a:r>
            <a:r>
              <a:rPr lang="en-US" sz="2800" dirty="0" smtClean="0"/>
              <a:t> on the </a:t>
            </a:r>
            <a:r>
              <a:rPr lang="en-US" sz="2800" b="1" dirty="0" smtClean="0"/>
              <a:t>view number</a:t>
            </a:r>
          </a:p>
          <a:p>
            <a:pPr lvl="1"/>
            <a:r>
              <a:rPr lang="en-US" sz="2800" b="1" dirty="0" smtClean="0"/>
              <a:t>Include</a:t>
            </a:r>
            <a:r>
              <a:rPr lang="en-US" sz="2800" dirty="0" smtClean="0"/>
              <a:t> the view # in RPCs between all parties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Agreeing on the current view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365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How to ensure new primary has up-to-date state?</a:t>
            </a:r>
          </a:p>
          <a:p>
            <a:pPr lvl="1"/>
            <a:r>
              <a:rPr lang="en-US" dirty="0" smtClean="0"/>
              <a:t>Only promote a previous backup</a:t>
            </a:r>
          </a:p>
          <a:p>
            <a:pPr lvl="2"/>
            <a:r>
              <a:rPr lang="en-US" i="1" dirty="0" smtClean="0"/>
              <a:t>i.e.,</a:t>
            </a:r>
            <a:r>
              <a:rPr lang="en-US" dirty="0" smtClean="0"/>
              <a:t> don’t make a previously-idle server primary</a:t>
            </a:r>
            <a:endParaRPr lang="en-US" dirty="0"/>
          </a:p>
          <a:p>
            <a:pPr lvl="1"/>
            <a:r>
              <a:rPr lang="en-US" dirty="0" smtClean="0"/>
              <a:t>Set liveness detection timeout &gt; state transfer time</a:t>
            </a:r>
            <a:endParaRPr lang="en-US" dirty="0"/>
          </a:p>
          <a:p>
            <a:endParaRPr lang="en-US" i="1" spc="-150" dirty="0" smtClean="0"/>
          </a:p>
          <a:p>
            <a:endParaRPr lang="en-US" i="1" spc="-150" dirty="0" smtClean="0"/>
          </a:p>
          <a:p>
            <a:r>
              <a:rPr lang="en-US" i="1" spc="-150" dirty="0" smtClean="0"/>
              <a:t>How </a:t>
            </a:r>
            <a:r>
              <a:rPr lang="en-US" i="1" spc="-150" dirty="0"/>
              <a:t>does </a:t>
            </a:r>
            <a:r>
              <a:rPr lang="en-US" i="1" spc="-150" dirty="0" smtClean="0"/>
              <a:t>view </a:t>
            </a:r>
            <a:r>
              <a:rPr lang="en-US" i="1" spc="-150" dirty="0"/>
              <a:t>server know whether </a:t>
            </a:r>
            <a:r>
              <a:rPr lang="en-US" i="1" spc="-150" dirty="0" smtClean="0"/>
              <a:t>backup </a:t>
            </a:r>
            <a:r>
              <a:rPr lang="en-US" i="1" spc="-150" dirty="0"/>
              <a:t>is up to date?</a:t>
            </a:r>
          </a:p>
          <a:p>
            <a:pPr lvl="1"/>
            <a:r>
              <a:rPr lang="en-US" dirty="0" smtClean="0"/>
              <a:t>View server sends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view-change</a:t>
            </a:r>
            <a:r>
              <a:rPr lang="en-US" dirty="0" smtClean="0"/>
              <a:t> message to all</a:t>
            </a:r>
          </a:p>
          <a:p>
            <a:pPr lvl="1"/>
            <a:r>
              <a:rPr lang="en-US" dirty="0" smtClean="0"/>
              <a:t>Primary </a:t>
            </a:r>
            <a:r>
              <a:rPr lang="en-US" b="1" dirty="0"/>
              <a:t>must </a:t>
            </a:r>
            <a:r>
              <a:rPr lang="en-US" b="1" dirty="0" err="1"/>
              <a:t>ack</a:t>
            </a:r>
            <a:r>
              <a:rPr lang="en-US" b="1" dirty="0"/>
              <a:t> new </a:t>
            </a:r>
            <a:r>
              <a:rPr lang="en-US" b="1" dirty="0" smtClean="0"/>
              <a:t>view</a:t>
            </a:r>
            <a:r>
              <a:rPr lang="en-US" dirty="0"/>
              <a:t> </a:t>
            </a:r>
            <a:r>
              <a:rPr lang="en-US" dirty="0" smtClean="0"/>
              <a:t>once </a:t>
            </a:r>
            <a:r>
              <a:rPr lang="en-US" dirty="0"/>
              <a:t>backup is </a:t>
            </a:r>
            <a:r>
              <a:rPr lang="en-US" dirty="0" smtClean="0"/>
              <a:t>up-to-date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View </a:t>
            </a:r>
            <a:r>
              <a:rPr lang="en-US" dirty="0"/>
              <a:t>server stays with current view until </a:t>
            </a:r>
            <a:r>
              <a:rPr lang="en-US" dirty="0" err="1"/>
              <a:t>ack</a:t>
            </a:r>
            <a:endParaRPr lang="en-US" dirty="0"/>
          </a:p>
          <a:p>
            <a:pPr lvl="2"/>
            <a:r>
              <a:rPr lang="en-US" dirty="0"/>
              <a:t>Even if primary has </a:t>
            </a:r>
            <a:r>
              <a:rPr lang="en-US" dirty="0" smtClean="0"/>
              <a:t>or </a:t>
            </a:r>
            <a:r>
              <a:rPr lang="en-US" u="sng" dirty="0" smtClean="0"/>
              <a:t>appears</a:t>
            </a:r>
            <a:r>
              <a:rPr lang="en-US" dirty="0" smtClean="0"/>
              <a:t> to have failed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Transitioning between views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565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Split Brain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042" y="3013811"/>
            <a:ext cx="737293" cy="1121968"/>
          </a:xfrm>
          <a:prstGeom prst="rect">
            <a:avLst/>
          </a:prstGeom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22" y="2720071"/>
            <a:ext cx="990600" cy="838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99040" y="2249781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S</a:t>
            </a:r>
            <a:r>
              <a:rPr lang="en-US" baseline="-25000" smtClean="0">
                <a:latin typeface="+mn-lt"/>
              </a:rPr>
              <a:t>1</a:t>
            </a:r>
            <a:endParaRPr lang="en-US" dirty="0">
              <a:latin typeface="+mn-lt"/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909" y="3694686"/>
            <a:ext cx="990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848758" y="5441351"/>
            <a:ext cx="896399" cy="993951"/>
            <a:chOff x="638579" y="1870364"/>
            <a:chExt cx="896399" cy="993951"/>
          </a:xfrm>
        </p:grpSpPr>
        <p:pic>
          <p:nvPicPr>
            <p:cNvPr id="13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074" y="1870364"/>
              <a:ext cx="314036" cy="593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38579" y="2464205"/>
              <a:ext cx="896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+mn-lt"/>
                </a:rPr>
                <a:t>Client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24277" y="4178670"/>
            <a:ext cx="1539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(1, S</a:t>
            </a:r>
            <a:r>
              <a:rPr lang="en-US" sz="2400" b="0" baseline="-250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, S</a:t>
            </a:r>
            <a:r>
              <a:rPr lang="en-US" sz="2400" b="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24278" y="4578780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(2, S</a:t>
            </a:r>
            <a:r>
              <a:rPr lang="en-US" sz="2400" b="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, −)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7509" y="3735669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S</a:t>
            </a:r>
            <a:r>
              <a:rPr lang="en-US" baseline="-25000" smtClean="0">
                <a:latin typeface="+mn-lt"/>
              </a:rPr>
              <a:t>2</a:t>
            </a:r>
            <a:endParaRPr lang="en-US" dirty="0">
              <a:latin typeface="+mn-lt"/>
            </a:endParaRPr>
          </a:p>
        </p:txBody>
      </p:sp>
      <p:cxnSp>
        <p:nvCxnSpPr>
          <p:cNvPr id="9" name="Straight Connector 8"/>
          <p:cNvCxnSpPr>
            <a:stCxn id="5" idx="3"/>
            <a:endCxn id="7" idx="1"/>
          </p:cNvCxnSpPr>
          <p:nvPr/>
        </p:nvCxnSpPr>
        <p:spPr>
          <a:xfrm flipV="1">
            <a:off x="2711335" y="3139171"/>
            <a:ext cx="1517787" cy="435624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0"/>
            <a:endCxn id="7" idx="2"/>
          </p:cNvCxnSpPr>
          <p:nvPr/>
        </p:nvCxnSpPr>
        <p:spPr>
          <a:xfrm flipV="1">
            <a:off x="4305271" y="3558271"/>
            <a:ext cx="419151" cy="1883080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3" idx="3"/>
            <a:endCxn id="10" idx="2"/>
          </p:cNvCxnSpPr>
          <p:nvPr/>
        </p:nvCxnSpPr>
        <p:spPr>
          <a:xfrm flipV="1">
            <a:off x="4462289" y="4532886"/>
            <a:ext cx="1779920" cy="1205386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" idx="0"/>
            <a:endCxn id="7" idx="3"/>
          </p:cNvCxnSpPr>
          <p:nvPr/>
        </p:nvCxnSpPr>
        <p:spPr>
          <a:xfrm flipH="1" flipV="1">
            <a:off x="5219722" y="3139171"/>
            <a:ext cx="1022487" cy="555515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5" idx="3"/>
            <a:endCxn id="10" idx="1"/>
          </p:cNvCxnSpPr>
          <p:nvPr/>
        </p:nvCxnSpPr>
        <p:spPr>
          <a:xfrm>
            <a:off x="2711335" y="3574795"/>
            <a:ext cx="3035574" cy="538991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ross 23"/>
          <p:cNvSpPr/>
          <p:nvPr/>
        </p:nvSpPr>
        <p:spPr>
          <a:xfrm rot="2700000">
            <a:off x="3458913" y="3120291"/>
            <a:ext cx="369328" cy="369825"/>
          </a:xfrm>
          <a:prstGeom prst="plus">
            <a:avLst>
              <a:gd name="adj" fmla="val 38681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00" b="0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>
            <a:stCxn id="13" idx="1"/>
            <a:endCxn id="5" idx="3"/>
          </p:cNvCxnSpPr>
          <p:nvPr/>
        </p:nvCxnSpPr>
        <p:spPr>
          <a:xfrm flipH="1" flipV="1">
            <a:off x="2711335" y="3574795"/>
            <a:ext cx="1436918" cy="2163477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391650" y="2674177"/>
            <a:ext cx="1632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View Server</a:t>
            </a:r>
            <a:endParaRPr lang="en-US" dirty="0">
              <a:latin typeface="+mn-lt"/>
            </a:endParaRPr>
          </a:p>
        </p:txBody>
      </p:sp>
      <p:sp>
        <p:nvSpPr>
          <p:cNvPr id="45" name="Cloud Callout 44"/>
          <p:cNvSpPr/>
          <p:nvPr/>
        </p:nvSpPr>
        <p:spPr>
          <a:xfrm>
            <a:off x="5041777" y="2111443"/>
            <a:ext cx="1740023" cy="652539"/>
          </a:xfrm>
          <a:prstGeom prst="cloudCallout">
            <a:avLst>
              <a:gd name="adj1" fmla="val -43792"/>
              <a:gd name="adj2" fmla="val 8971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(1, S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S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Cloud Callout 45"/>
          <p:cNvSpPr/>
          <p:nvPr/>
        </p:nvSpPr>
        <p:spPr>
          <a:xfrm>
            <a:off x="5988381" y="4811051"/>
            <a:ext cx="1740023" cy="652539"/>
          </a:xfrm>
          <a:prstGeom prst="cloudCallout">
            <a:avLst>
              <a:gd name="adj1" fmla="val -26445"/>
              <a:gd name="adj2" fmla="val -92594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(2, S</a:t>
            </a:r>
            <a:r>
              <a:rPr lang="en-US" baseline="-25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−)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69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 animBg="1"/>
      <p:bldP spid="45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Server S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in the old view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042" y="3013811"/>
            <a:ext cx="737293" cy="1121968"/>
          </a:xfrm>
          <a:prstGeom prst="rect">
            <a:avLst/>
          </a:prstGeom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22" y="2720071"/>
            <a:ext cx="990600" cy="838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9040" y="2249781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S</a:t>
            </a:r>
            <a:r>
              <a:rPr lang="en-US" baseline="-25000" smtClean="0">
                <a:latin typeface="+mn-lt"/>
              </a:rPr>
              <a:t>1</a:t>
            </a:r>
            <a:endParaRPr lang="en-US" dirty="0">
              <a:latin typeface="+mn-lt"/>
            </a:endParaRPr>
          </a:p>
        </p:txBody>
      </p:sp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909" y="3694686"/>
            <a:ext cx="990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48758" y="5441351"/>
            <a:ext cx="896399" cy="993951"/>
            <a:chOff x="638579" y="1870364"/>
            <a:chExt cx="896399" cy="993951"/>
          </a:xfrm>
        </p:grpSpPr>
        <p:pic>
          <p:nvPicPr>
            <p:cNvPr id="10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074" y="1870364"/>
              <a:ext cx="314036" cy="593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38579" y="2464205"/>
              <a:ext cx="896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+mn-lt"/>
                </a:rPr>
                <a:t>Client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24277" y="4178670"/>
            <a:ext cx="1539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(1, S</a:t>
            </a:r>
            <a:r>
              <a:rPr lang="en-US" sz="2400" b="0" baseline="-250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S</a:t>
            </a:r>
            <a:r>
              <a:rPr lang="en-US" sz="2400" b="0" baseline="-250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 sz="2400" b="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4278" y="4578780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(2, S</a:t>
            </a:r>
            <a:r>
              <a:rPr lang="en-US" sz="2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, −)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7509" y="3735669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S</a:t>
            </a:r>
            <a:r>
              <a:rPr lang="en-US" baseline="-25000" smtClean="0">
                <a:latin typeface="+mn-lt"/>
              </a:rPr>
              <a:t>2</a:t>
            </a:r>
            <a:endParaRPr lang="en-US" dirty="0">
              <a:latin typeface="+mn-lt"/>
            </a:endParaRPr>
          </a:p>
        </p:txBody>
      </p:sp>
      <p:cxnSp>
        <p:nvCxnSpPr>
          <p:cNvPr id="15" name="Straight Connector 14"/>
          <p:cNvCxnSpPr>
            <a:stCxn id="8" idx="3"/>
            <a:endCxn id="10" idx="1"/>
          </p:cNvCxnSpPr>
          <p:nvPr/>
        </p:nvCxnSpPr>
        <p:spPr>
          <a:xfrm flipV="1">
            <a:off x="2711335" y="3139171"/>
            <a:ext cx="1517787" cy="435624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6" idx="0"/>
            <a:endCxn id="10" idx="2"/>
          </p:cNvCxnSpPr>
          <p:nvPr/>
        </p:nvCxnSpPr>
        <p:spPr>
          <a:xfrm flipV="1">
            <a:off x="4305271" y="3558271"/>
            <a:ext cx="419151" cy="1883080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6" idx="3"/>
            <a:endCxn id="13" idx="2"/>
          </p:cNvCxnSpPr>
          <p:nvPr/>
        </p:nvCxnSpPr>
        <p:spPr>
          <a:xfrm flipV="1">
            <a:off x="4462289" y="4532886"/>
            <a:ext cx="1779920" cy="1205386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0"/>
            <a:endCxn id="10" idx="3"/>
          </p:cNvCxnSpPr>
          <p:nvPr/>
        </p:nvCxnSpPr>
        <p:spPr>
          <a:xfrm flipH="1" flipV="1">
            <a:off x="5219722" y="3139171"/>
            <a:ext cx="1022487" cy="555515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3"/>
            <a:endCxn id="13" idx="1"/>
          </p:cNvCxnSpPr>
          <p:nvPr/>
        </p:nvCxnSpPr>
        <p:spPr>
          <a:xfrm>
            <a:off x="2711335" y="3574795"/>
            <a:ext cx="3035574" cy="538991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Cross 19"/>
          <p:cNvSpPr/>
          <p:nvPr/>
        </p:nvSpPr>
        <p:spPr>
          <a:xfrm rot="2700000">
            <a:off x="3458913" y="3120291"/>
            <a:ext cx="369328" cy="369825"/>
          </a:xfrm>
          <a:prstGeom prst="plus">
            <a:avLst>
              <a:gd name="adj" fmla="val 38681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00" b="0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stCxn id="16" idx="1"/>
            <a:endCxn id="8" idx="3"/>
          </p:cNvCxnSpPr>
          <p:nvPr/>
        </p:nvCxnSpPr>
        <p:spPr>
          <a:xfrm flipH="1" flipV="1">
            <a:off x="2711335" y="3574795"/>
            <a:ext cx="1436918" cy="2163477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91650" y="2674177"/>
            <a:ext cx="1632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View Server</a:t>
            </a:r>
            <a:endParaRPr lang="en-US" dirty="0">
              <a:latin typeface="+mn-lt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5041777" y="2111443"/>
            <a:ext cx="1740023" cy="652539"/>
          </a:xfrm>
          <a:prstGeom prst="cloudCallout">
            <a:avLst>
              <a:gd name="adj1" fmla="val -43792"/>
              <a:gd name="adj2" fmla="val 8971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(1, S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S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5988381" y="4811051"/>
            <a:ext cx="1740023" cy="652539"/>
          </a:xfrm>
          <a:prstGeom prst="cloudCallout">
            <a:avLst>
              <a:gd name="adj1" fmla="val -26445"/>
              <a:gd name="adj2" fmla="val -92594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(1, S</a:t>
            </a:r>
            <a:r>
              <a:rPr lang="en-US" baseline="-25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S</a:t>
            </a:r>
            <a:r>
              <a:rPr lang="en-US" baseline="-25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Cloud Callout 34"/>
          <p:cNvSpPr/>
          <p:nvPr/>
        </p:nvSpPr>
        <p:spPr>
          <a:xfrm>
            <a:off x="3764733" y="4578780"/>
            <a:ext cx="1740023" cy="652539"/>
          </a:xfrm>
          <a:prstGeom prst="cloudCallout">
            <a:avLst>
              <a:gd name="adj1" fmla="val -9608"/>
              <a:gd name="adj2" fmla="val 97873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(1, S</a:t>
            </a:r>
            <a:r>
              <a:rPr lang="en-US" baseline="-25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S</a:t>
            </a:r>
            <a:r>
              <a:rPr lang="en-US" baseline="-25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Cloud Callout 38"/>
          <p:cNvSpPr/>
          <p:nvPr/>
        </p:nvSpPr>
        <p:spPr>
          <a:xfrm>
            <a:off x="3760831" y="4571000"/>
            <a:ext cx="1740023" cy="652539"/>
          </a:xfrm>
          <a:prstGeom prst="cloudCallout">
            <a:avLst>
              <a:gd name="adj1" fmla="val -9608"/>
              <a:gd name="adj2" fmla="val 97873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(2, S</a:t>
            </a:r>
            <a:r>
              <a:rPr lang="en-US" baseline="-25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−)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4367814" y="3005601"/>
            <a:ext cx="1819922" cy="2347634"/>
          </a:xfrm>
          <a:custGeom>
            <a:avLst/>
            <a:gdLst>
              <a:gd name="connsiteX0" fmla="*/ 0 w 1819922"/>
              <a:gd name="connsiteY0" fmla="*/ 2347634 h 2347634"/>
              <a:gd name="connsiteX1" fmla="*/ 541537 w 1819922"/>
              <a:gd name="connsiteY1" fmla="*/ 66073 h 2347634"/>
              <a:gd name="connsiteX2" fmla="*/ 1819922 w 1819922"/>
              <a:gd name="connsiteY2" fmla="*/ 838430 h 234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9922" h="2347634">
                <a:moveTo>
                  <a:pt x="0" y="2347634"/>
                </a:moveTo>
                <a:cubicBezTo>
                  <a:pt x="119108" y="1332620"/>
                  <a:pt x="238217" y="317607"/>
                  <a:pt x="541537" y="66073"/>
                </a:cubicBezTo>
                <a:cubicBezTo>
                  <a:pt x="844857" y="-185461"/>
                  <a:pt x="1332389" y="326484"/>
                  <a:pt x="1819922" y="838430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solid"/>
            <a:headEnd type="arrow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4634744" y="4485396"/>
            <a:ext cx="1390845" cy="978194"/>
            <a:chOff x="4634744" y="4485396"/>
            <a:chExt cx="1390845" cy="978194"/>
          </a:xfrm>
        </p:grpSpPr>
        <p:cxnSp>
          <p:nvCxnSpPr>
            <p:cNvPr id="42" name="Straight Arrow Connector 41"/>
            <p:cNvCxnSpPr/>
            <p:nvPr/>
          </p:nvCxnSpPr>
          <p:spPr>
            <a:xfrm flipV="1">
              <a:off x="4634744" y="4656533"/>
              <a:ext cx="1197885" cy="807057"/>
            </a:xfrm>
            <a:prstGeom prst="straightConnector1">
              <a:avLst/>
            </a:prstGeom>
            <a:ln>
              <a:prstDash val="solid"/>
              <a:headEnd type="none" w="med" len="med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Cross 42"/>
            <p:cNvSpPr/>
            <p:nvPr/>
          </p:nvSpPr>
          <p:spPr>
            <a:xfrm rot="2700000">
              <a:off x="5828751" y="4485264"/>
              <a:ext cx="196705" cy="196970"/>
            </a:xfrm>
            <a:prstGeom prst="plus">
              <a:avLst>
                <a:gd name="adj" fmla="val 30691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600" b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Cloud Callout 44"/>
          <p:cNvSpPr/>
          <p:nvPr/>
        </p:nvSpPr>
        <p:spPr>
          <a:xfrm>
            <a:off x="5988380" y="4811051"/>
            <a:ext cx="1740023" cy="652539"/>
          </a:xfrm>
          <a:prstGeom prst="cloudCallout">
            <a:avLst>
              <a:gd name="adj1" fmla="val -26445"/>
              <a:gd name="adj2" fmla="val -92594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(2, S</a:t>
            </a:r>
            <a:r>
              <a:rPr lang="en-US" baseline="-25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−)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4522379" y="4530377"/>
            <a:ext cx="1311710" cy="942435"/>
          </a:xfrm>
          <a:prstGeom prst="straightConnector1">
            <a:avLst/>
          </a:prstGeom>
          <a:ln w="57150">
            <a:solidFill>
              <a:srgbClr val="00B050"/>
            </a:solidFill>
            <a:prstDash val="solid"/>
            <a:headEnd type="arrow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Left Arrow 32"/>
          <p:cNvSpPr/>
          <p:nvPr/>
        </p:nvSpPr>
        <p:spPr>
          <a:xfrm rot="2700000">
            <a:off x="7522327" y="5436005"/>
            <a:ext cx="412153" cy="429836"/>
          </a:xfrm>
          <a:prstGeom prst="leftArrow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5" grpId="0" animBg="1"/>
      <p:bldP spid="39" grpId="0" animBg="1"/>
      <p:bldP spid="38" grpId="0" animBg="1"/>
      <p:bldP spid="38" grpId="1" animBg="1"/>
      <p:bldP spid="45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Server S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in the new view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042" y="3013811"/>
            <a:ext cx="737293" cy="1121968"/>
          </a:xfrm>
          <a:prstGeom prst="rect">
            <a:avLst/>
          </a:prstGeom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22" y="2720071"/>
            <a:ext cx="990600" cy="838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99040" y="2249781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S</a:t>
            </a:r>
            <a:r>
              <a:rPr lang="en-US" baseline="-25000" smtClean="0">
                <a:latin typeface="+mn-lt"/>
              </a:rPr>
              <a:t>1</a:t>
            </a:r>
            <a:endParaRPr lang="en-US" dirty="0">
              <a:latin typeface="+mn-lt"/>
            </a:endParaRPr>
          </a:p>
        </p:txBody>
      </p:sp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909" y="3694686"/>
            <a:ext cx="990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848758" y="5441351"/>
            <a:ext cx="896399" cy="993951"/>
            <a:chOff x="638579" y="1870364"/>
            <a:chExt cx="896399" cy="993951"/>
          </a:xfrm>
        </p:grpSpPr>
        <p:pic>
          <p:nvPicPr>
            <p:cNvPr id="11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074" y="1870364"/>
              <a:ext cx="314036" cy="593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38579" y="2464205"/>
              <a:ext cx="896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+mn-lt"/>
                </a:rPr>
                <a:t>Client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24277" y="4178670"/>
            <a:ext cx="1539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(1, S</a:t>
            </a:r>
            <a:r>
              <a:rPr lang="en-US" sz="2400" b="0" baseline="-250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S</a:t>
            </a:r>
            <a:r>
              <a:rPr lang="en-US" sz="2400" b="0" baseline="-250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 sz="2400" b="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24278" y="4578780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(2, S</a:t>
            </a:r>
            <a:r>
              <a:rPr lang="en-US" sz="2400" baseline="-25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, −)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37509" y="3735669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S</a:t>
            </a:r>
            <a:r>
              <a:rPr lang="en-US" baseline="-25000" smtClean="0">
                <a:latin typeface="+mn-lt"/>
              </a:rPr>
              <a:t>2</a:t>
            </a:r>
            <a:endParaRPr lang="en-US" dirty="0">
              <a:latin typeface="+mn-lt"/>
            </a:endParaRPr>
          </a:p>
        </p:txBody>
      </p:sp>
      <p:cxnSp>
        <p:nvCxnSpPr>
          <p:cNvPr id="16" name="Straight Connector 15"/>
          <p:cNvCxnSpPr>
            <a:stCxn id="12" idx="3"/>
            <a:endCxn id="14" idx="1"/>
          </p:cNvCxnSpPr>
          <p:nvPr/>
        </p:nvCxnSpPr>
        <p:spPr>
          <a:xfrm flipV="1">
            <a:off x="2711335" y="3139171"/>
            <a:ext cx="1517787" cy="435624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0" idx="0"/>
            <a:endCxn id="14" idx="2"/>
          </p:cNvCxnSpPr>
          <p:nvPr/>
        </p:nvCxnSpPr>
        <p:spPr>
          <a:xfrm flipV="1">
            <a:off x="4305271" y="3558271"/>
            <a:ext cx="419151" cy="1883080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0" idx="3"/>
            <a:endCxn id="17" idx="2"/>
          </p:cNvCxnSpPr>
          <p:nvPr/>
        </p:nvCxnSpPr>
        <p:spPr>
          <a:xfrm flipV="1">
            <a:off x="4462289" y="4532886"/>
            <a:ext cx="1779920" cy="1205386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7" idx="0"/>
            <a:endCxn id="14" idx="3"/>
          </p:cNvCxnSpPr>
          <p:nvPr/>
        </p:nvCxnSpPr>
        <p:spPr>
          <a:xfrm flipH="1" flipV="1">
            <a:off x="5219722" y="3139171"/>
            <a:ext cx="1022487" cy="555515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3"/>
            <a:endCxn id="17" idx="1"/>
          </p:cNvCxnSpPr>
          <p:nvPr/>
        </p:nvCxnSpPr>
        <p:spPr>
          <a:xfrm>
            <a:off x="2711335" y="3574795"/>
            <a:ext cx="3035574" cy="538991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Cross 20"/>
          <p:cNvSpPr/>
          <p:nvPr/>
        </p:nvSpPr>
        <p:spPr>
          <a:xfrm rot="2700000">
            <a:off x="3458913" y="3120291"/>
            <a:ext cx="369328" cy="369825"/>
          </a:xfrm>
          <a:prstGeom prst="plus">
            <a:avLst>
              <a:gd name="adj" fmla="val 38681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00" b="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20" idx="1"/>
            <a:endCxn id="12" idx="3"/>
          </p:cNvCxnSpPr>
          <p:nvPr/>
        </p:nvCxnSpPr>
        <p:spPr>
          <a:xfrm flipH="1" flipV="1">
            <a:off x="2711335" y="3574795"/>
            <a:ext cx="1436918" cy="2163477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91650" y="2674177"/>
            <a:ext cx="1632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+mn-lt"/>
              </a:rPr>
              <a:t>View Server</a:t>
            </a:r>
            <a:endParaRPr lang="en-US" dirty="0">
              <a:latin typeface="+mn-lt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5041777" y="2111443"/>
            <a:ext cx="1740023" cy="652539"/>
          </a:xfrm>
          <a:prstGeom prst="cloudCallout">
            <a:avLst>
              <a:gd name="adj1" fmla="val -43792"/>
              <a:gd name="adj2" fmla="val 8971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(1, S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S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Cloud Callout 25"/>
          <p:cNvSpPr/>
          <p:nvPr/>
        </p:nvSpPr>
        <p:spPr>
          <a:xfrm>
            <a:off x="3764733" y="4578780"/>
            <a:ext cx="1740023" cy="652539"/>
          </a:xfrm>
          <a:prstGeom prst="cloudCallout">
            <a:avLst>
              <a:gd name="adj1" fmla="val -9608"/>
              <a:gd name="adj2" fmla="val 97873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(1, S</a:t>
            </a:r>
            <a:r>
              <a:rPr lang="en-US" baseline="-25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S</a:t>
            </a:r>
            <a:r>
              <a:rPr lang="en-US" baseline="-25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Cloud Callout 26"/>
          <p:cNvSpPr/>
          <p:nvPr/>
        </p:nvSpPr>
        <p:spPr>
          <a:xfrm>
            <a:off x="3761313" y="4581837"/>
            <a:ext cx="1740023" cy="652539"/>
          </a:xfrm>
          <a:prstGeom prst="cloudCallout">
            <a:avLst>
              <a:gd name="adj1" fmla="val -9608"/>
              <a:gd name="adj2" fmla="val 97873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(2, S</a:t>
            </a:r>
            <a:r>
              <a:rPr lang="en-US" baseline="-25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−)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257129" y="3372610"/>
            <a:ext cx="726055" cy="420116"/>
            <a:chOff x="5299534" y="4261985"/>
            <a:chExt cx="726055" cy="420116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5299534" y="4261985"/>
              <a:ext cx="486128" cy="292484"/>
            </a:xfrm>
            <a:prstGeom prst="straightConnector1">
              <a:avLst/>
            </a:prstGeom>
            <a:ln>
              <a:prstDash val="solid"/>
              <a:headEnd type="none" w="med" len="med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Cross 30"/>
            <p:cNvSpPr/>
            <p:nvPr/>
          </p:nvSpPr>
          <p:spPr>
            <a:xfrm rot="2700000">
              <a:off x="5828751" y="4485264"/>
              <a:ext cx="196705" cy="196970"/>
            </a:xfrm>
            <a:prstGeom prst="plus">
              <a:avLst>
                <a:gd name="adj" fmla="val 30691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600" b="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flipV="1">
            <a:off x="4460259" y="3461993"/>
            <a:ext cx="428707" cy="1921742"/>
          </a:xfrm>
          <a:prstGeom prst="straightConnector1">
            <a:avLst/>
          </a:prstGeom>
          <a:ln w="57150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612659" y="4512922"/>
            <a:ext cx="1444634" cy="1023213"/>
          </a:xfrm>
          <a:prstGeom prst="straightConnector1">
            <a:avLst/>
          </a:prstGeom>
          <a:ln w="57150">
            <a:solidFill>
              <a:srgbClr val="00B050"/>
            </a:solidFill>
            <a:prstDash val="solid"/>
            <a:headEnd type="arrow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Cloud Callout 33"/>
          <p:cNvSpPr/>
          <p:nvPr/>
        </p:nvSpPr>
        <p:spPr>
          <a:xfrm>
            <a:off x="5988380" y="4811051"/>
            <a:ext cx="1740023" cy="652539"/>
          </a:xfrm>
          <a:prstGeom prst="cloudCallout">
            <a:avLst>
              <a:gd name="adj1" fmla="val -26445"/>
              <a:gd name="adj2" fmla="val -92594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(2, S</a:t>
            </a:r>
            <a:r>
              <a:rPr lang="en-US" baseline="-25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−)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42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520193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How does a new backup get the current state?</a:t>
            </a:r>
          </a:p>
          <a:p>
            <a:pPr lvl="1"/>
            <a:r>
              <a:rPr lang="en-US" sz="2800" dirty="0" smtClean="0"/>
              <a:t>If S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is backup in view </a:t>
            </a:r>
            <a:r>
              <a:rPr lang="en-US" sz="2800" i="1" dirty="0" err="1" smtClean="0"/>
              <a:t>i</a:t>
            </a:r>
            <a:r>
              <a:rPr lang="en-US" sz="2800" dirty="0" smtClean="0"/>
              <a:t> but was not in view </a:t>
            </a:r>
            <a:r>
              <a:rPr lang="en-US" sz="2800" i="1" dirty="0" smtClean="0"/>
              <a:t>i</a:t>
            </a:r>
            <a:r>
              <a:rPr lang="en-US" sz="2800" dirty="0" smtClean="0"/>
              <a:t>−1</a:t>
            </a:r>
          </a:p>
          <a:p>
            <a:pPr lvl="1"/>
            <a:r>
              <a:rPr lang="en-US" sz="2800" dirty="0" smtClean="0"/>
              <a:t>S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asks primary to transfer the state</a:t>
            </a:r>
          </a:p>
          <a:p>
            <a:pPr lvl="1"/>
            <a:endParaRPr lang="en-US" sz="2800" i="1" dirty="0" smtClean="0"/>
          </a:p>
          <a:p>
            <a:pPr lvl="1"/>
            <a:endParaRPr lang="en-US" sz="2800" i="1" dirty="0" smtClean="0"/>
          </a:p>
          <a:p>
            <a:r>
              <a:rPr lang="en-US" sz="2800" dirty="0" smtClean="0"/>
              <a:t>One alternative: transfer the </a:t>
            </a:r>
            <a:r>
              <a:rPr lang="en-US" sz="2800" b="1" dirty="0" smtClean="0"/>
              <a:t>entire operation log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transfer via operation log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4024" y="4475766"/>
            <a:ext cx="791975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800" b="0" dirty="0">
                <a:latin typeface="Arial" charset="0"/>
                <a:ea typeface="Arial" charset="0"/>
                <a:cs typeface="Arial" charset="0"/>
              </a:rPr>
              <a:t>Simple, but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inefficient</a:t>
            </a:r>
            <a:r>
              <a:rPr lang="en-US" sz="2800" b="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0" dirty="0" smtClean="0">
                <a:latin typeface="Arial" charset="0"/>
                <a:ea typeface="Arial" charset="0"/>
                <a:cs typeface="Arial" charset="0"/>
              </a:rPr>
              <a:t>(operation log is long)</a:t>
            </a:r>
            <a:endParaRPr lang="en-US" sz="2800" b="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Every </a:t>
            </a:r>
            <a:r>
              <a:rPr lang="en-US" sz="2800" dirty="0"/>
              <a:t>op must be either </a:t>
            </a:r>
            <a:r>
              <a:rPr lang="en-US" sz="2800" b="1" dirty="0"/>
              <a:t>before</a:t>
            </a:r>
            <a:r>
              <a:rPr lang="en-US" sz="2800" dirty="0"/>
              <a:t> or </a:t>
            </a:r>
            <a:r>
              <a:rPr lang="en-US" sz="2800" b="1" dirty="0"/>
              <a:t>after</a:t>
            </a:r>
            <a:r>
              <a:rPr lang="en-US" sz="2800" dirty="0"/>
              <a:t> state transfer</a:t>
            </a:r>
          </a:p>
          <a:p>
            <a:pPr lvl="1"/>
            <a:r>
              <a:rPr lang="en-US" sz="2800" dirty="0"/>
              <a:t>If op </a:t>
            </a:r>
            <a:r>
              <a:rPr lang="en-US" sz="2800" b="1" dirty="0"/>
              <a:t>before</a:t>
            </a:r>
            <a:r>
              <a:rPr lang="en-US" sz="2800" dirty="0"/>
              <a:t> transfer, transfer must </a:t>
            </a:r>
            <a:r>
              <a:rPr lang="en-US" sz="2800" b="1" dirty="0"/>
              <a:t>reflect</a:t>
            </a:r>
            <a:r>
              <a:rPr lang="en-US" sz="2800" dirty="0"/>
              <a:t> </a:t>
            </a:r>
            <a:r>
              <a:rPr lang="en-US" sz="2800" dirty="0" smtClean="0"/>
              <a:t>op</a:t>
            </a:r>
            <a:endParaRPr lang="en-US" sz="2800" dirty="0"/>
          </a:p>
          <a:p>
            <a:pPr lvl="1"/>
            <a:r>
              <a:rPr lang="en-US" sz="2800" dirty="0"/>
              <a:t>If op </a:t>
            </a:r>
            <a:r>
              <a:rPr lang="en-US" sz="2800" b="1" dirty="0"/>
              <a:t>after</a:t>
            </a:r>
            <a:r>
              <a:rPr lang="en-US" sz="2800" dirty="0"/>
              <a:t> transfer, primary </a:t>
            </a:r>
            <a:r>
              <a:rPr lang="en-US" sz="2800" b="1" dirty="0"/>
              <a:t>forwards the op </a:t>
            </a:r>
            <a:r>
              <a:rPr lang="en-US" sz="2800" dirty="0" smtClean="0"/>
              <a:t>to the </a:t>
            </a:r>
            <a:r>
              <a:rPr lang="en-US" sz="2800" dirty="0"/>
              <a:t>backup after the state transfer finishes</a:t>
            </a:r>
          </a:p>
          <a:p>
            <a:pPr marL="914400" lvl="1" indent="-514350"/>
            <a:endParaRPr lang="en-US" sz="2800" dirty="0" smtClean="0"/>
          </a:p>
          <a:p>
            <a:pPr marL="914400" lvl="1" indent="-514350"/>
            <a:endParaRPr lang="en-US" sz="2800" dirty="0" smtClean="0"/>
          </a:p>
          <a:p>
            <a:pPr marL="514350" indent="-514350"/>
            <a:r>
              <a:rPr lang="en-US" sz="2800" dirty="0" smtClean="0"/>
              <a:t>If each client has only one RPC outstanding at a time, state = map + result of the last RPC from each client</a:t>
            </a:r>
          </a:p>
          <a:p>
            <a:pPr marL="914400" lvl="1" indent="-514350"/>
            <a:r>
              <a:rPr lang="en-US" sz="2800" dirty="0" smtClean="0"/>
              <a:t>(Had to save this anyway for “at most once” RPC)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transfer via snapshot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48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6903" y="1537487"/>
            <a:ext cx="7607361" cy="50123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Fault Tolerance in MapReduce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3347591"/>
            <a:ext cx="876300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200" spc="-100" dirty="0" smtClean="0">
                <a:solidFill>
                  <a:schemeClr val="tx1"/>
                </a:solidFill>
              </a:rPr>
              <a:t>MapReduce</a:t>
            </a:r>
            <a:r>
              <a:rPr lang="en-US" sz="3200" b="0" spc="-100" dirty="0" smtClean="0">
                <a:solidFill>
                  <a:schemeClr val="tx1"/>
                </a:solidFill>
              </a:rPr>
              <a:t> used </a:t>
            </a:r>
            <a:r>
              <a:rPr lang="en-US" sz="3200" spc="-100" dirty="0" smtClean="0">
                <a:solidFill>
                  <a:schemeClr val="tx1"/>
                </a:solidFill>
              </a:rPr>
              <a:t>GFS</a:t>
            </a:r>
            <a:r>
              <a:rPr lang="en-US" sz="3200" b="0" spc="-100" dirty="0" smtClean="0">
                <a:solidFill>
                  <a:schemeClr val="tx1"/>
                </a:solidFill>
              </a:rPr>
              <a:t>, stateless workers, and </a:t>
            </a:r>
            <a:r>
              <a:rPr lang="en-US" sz="3200" spc="-100" dirty="0" smtClean="0">
                <a:solidFill>
                  <a:schemeClr val="tx1"/>
                </a:solidFill>
              </a:rPr>
              <a:t>clients themselves </a:t>
            </a:r>
            <a:r>
              <a:rPr lang="en-US" sz="3200" b="0" spc="-100" dirty="0" smtClean="0">
                <a:solidFill>
                  <a:schemeClr val="tx1"/>
                </a:solidFill>
              </a:rPr>
              <a:t>to achieve </a:t>
            </a:r>
            <a:r>
              <a:rPr lang="en-US" sz="3200" spc="-100" dirty="0" smtClean="0">
                <a:solidFill>
                  <a:schemeClr val="tx1"/>
                </a:solidFill>
              </a:rPr>
              <a:t>fault tolerance</a:t>
            </a:r>
          </a:p>
        </p:txBody>
      </p:sp>
    </p:spTree>
    <p:extLst>
      <p:ext uri="{BB962C8B-B14F-4D97-AF65-F5344CB8AC3E}">
        <p14:creationId xmlns:p14="http://schemas.microsoft.com/office/powerpoint/2010/main" val="124999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pc="-150" dirty="0" smtClean="0"/>
              <a:t>View </a:t>
            </a:r>
            <a:r>
              <a:rPr lang="en-US" i="1" spc="-150" dirty="0" smtClean="0"/>
              <a:t>i</a:t>
            </a:r>
            <a:r>
              <a:rPr lang="en-US" spc="-150" dirty="0" smtClean="0"/>
              <a:t>’s </a:t>
            </a:r>
            <a:r>
              <a:rPr lang="en-US" b="1" spc="-150" dirty="0" smtClean="0"/>
              <a:t>primary</a:t>
            </a:r>
            <a:r>
              <a:rPr lang="en-US" spc="-150" dirty="0" smtClean="0"/>
              <a:t> </a:t>
            </a:r>
            <a:r>
              <a:rPr lang="en-US" spc="-150" dirty="0"/>
              <a:t>must have been </a:t>
            </a:r>
            <a:r>
              <a:rPr lang="en-US" spc="-150" dirty="0" smtClean="0"/>
              <a:t>primary/backup </a:t>
            </a:r>
            <a:r>
              <a:rPr lang="en-US" spc="-150" dirty="0"/>
              <a:t>in view </a:t>
            </a:r>
            <a:r>
              <a:rPr lang="en-US" i="1" spc="-150" dirty="0" smtClean="0"/>
              <a:t>i</a:t>
            </a:r>
            <a:r>
              <a:rPr lang="en-US" spc="-150" dirty="0" smtClean="0"/>
              <a:t>−1 </a:t>
            </a:r>
            <a:endParaRPr lang="en-US" spc="-150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b="1" dirty="0" smtClean="0"/>
              <a:t>non-backup</a:t>
            </a:r>
            <a:r>
              <a:rPr lang="en-US" dirty="0" smtClean="0"/>
              <a:t> </a:t>
            </a:r>
            <a:r>
              <a:rPr lang="en-US" dirty="0"/>
              <a:t>must reject forwarded requests </a:t>
            </a:r>
          </a:p>
          <a:p>
            <a:pPr lvl="1"/>
            <a:r>
              <a:rPr lang="en-US" dirty="0" smtClean="0"/>
              <a:t>Backup </a:t>
            </a:r>
            <a:r>
              <a:rPr lang="en-US" dirty="0"/>
              <a:t>accepts forwarded requests only if they are </a:t>
            </a:r>
            <a:r>
              <a:rPr lang="en-US" dirty="0" smtClean="0"/>
              <a:t>in its idea of the current </a:t>
            </a:r>
            <a:r>
              <a:rPr lang="en-US" dirty="0"/>
              <a:t>view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b="1" dirty="0" smtClean="0"/>
              <a:t>non-primary</a:t>
            </a:r>
            <a:r>
              <a:rPr lang="en-US" dirty="0" smtClean="0"/>
              <a:t> </a:t>
            </a:r>
            <a:r>
              <a:rPr lang="en-US" dirty="0"/>
              <a:t>must reject direct client requests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Every operation </a:t>
            </a:r>
            <a:r>
              <a:rPr lang="en-US" dirty="0"/>
              <a:t>must be </a:t>
            </a:r>
            <a:r>
              <a:rPr lang="en-US" b="1" dirty="0"/>
              <a:t>before or </a:t>
            </a:r>
            <a:r>
              <a:rPr lang="en-US" b="1" dirty="0" smtClean="0"/>
              <a:t>after </a:t>
            </a:r>
            <a:r>
              <a:rPr lang="en-US" dirty="0"/>
              <a:t>state transfer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6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First step in our goal of making </a:t>
            </a:r>
            <a:r>
              <a:rPr lang="en-US" sz="3200" b="1" dirty="0" smtClean="0"/>
              <a:t>stateful</a:t>
            </a:r>
            <a:r>
              <a:rPr lang="en-US" sz="3200" dirty="0" smtClean="0"/>
              <a:t> replicas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fault-tolerant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Allows replicas to provide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continuous service </a:t>
            </a:r>
            <a:r>
              <a:rPr lang="en-US" sz="3200" dirty="0" smtClean="0"/>
              <a:t>despite </a:t>
            </a:r>
            <a:r>
              <a:rPr lang="en-US" sz="3200" b="1" dirty="0" smtClean="0">
                <a:solidFill>
                  <a:srgbClr val="FF0000"/>
                </a:solidFill>
              </a:rPr>
              <a:t>persistent net and machine failures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Finds repeated application in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practical systems (next)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Primary-Backup: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 to Primary-Backup replication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spc="-100" dirty="0" smtClean="0"/>
              <a:t>Case study: VMWare’s fault-tolerant virtual machine</a:t>
            </a:r>
          </a:p>
          <a:p>
            <a:pPr marL="0" indent="0">
              <a:buNone/>
              <a:tabLst>
                <a:tab pos="511175" algn="l"/>
              </a:tabLst>
            </a:pPr>
            <a:r>
              <a:rPr lang="en-US" sz="2400" dirty="0" smtClean="0"/>
              <a:t>	</a:t>
            </a:r>
            <a:r>
              <a:rPr lang="en-US" sz="2000" dirty="0" smtClean="0"/>
              <a:t>Scales </a:t>
            </a:r>
            <a:r>
              <a:rPr lang="en-US" sz="2000" i="1" dirty="0" smtClean="0"/>
              <a:t>et al.,</a:t>
            </a:r>
            <a:r>
              <a:rPr lang="en-US" sz="2000" dirty="0" smtClean="0"/>
              <a:t> SIGOPS </a:t>
            </a:r>
            <a:r>
              <a:rPr lang="en-US" sz="2000" u="sng" dirty="0" smtClean="0"/>
              <a:t>Operating Systems Review</a:t>
            </a:r>
            <a:r>
              <a:rPr lang="en-US" sz="2000" dirty="0" smtClean="0"/>
              <a:t> 44(4), Dec. 2010 (</a:t>
            </a:r>
            <a:r>
              <a:rPr lang="en-US" sz="2000" dirty="0" smtClean="0">
                <a:hlinkClick r:id="rId3"/>
              </a:rPr>
              <a:t>PDF</a:t>
            </a:r>
            <a:r>
              <a:rPr lang="en-US" sz="2000" dirty="0" smtClean="0"/>
              <a:t>)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Upcoming –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Two-phase commit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 Consensus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protocols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9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Goals:</a:t>
            </a:r>
          </a:p>
          <a:p>
            <a:pPr marL="571500" indent="-514350">
              <a:buFont typeface="+mj-lt"/>
              <a:buAutoNum type="arabicPeriod"/>
            </a:pPr>
            <a:endParaRPr lang="en-US" sz="3200" dirty="0" smtClean="0"/>
          </a:p>
          <a:p>
            <a:pPr marL="571500" indent="-514350">
              <a:buFont typeface="+mj-lt"/>
              <a:buAutoNum type="arabicPeriod"/>
            </a:pPr>
            <a:r>
              <a:rPr lang="en-US" sz="3200" dirty="0" smtClean="0"/>
              <a:t>Replication of the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whole virtual machine</a:t>
            </a:r>
          </a:p>
          <a:p>
            <a:pPr marL="971550" lvl="1" indent="-514350">
              <a:buFont typeface="+mj-lt"/>
              <a:buAutoNum type="arabicPeriod"/>
            </a:pPr>
            <a:endParaRPr lang="en-US" sz="3200" dirty="0" smtClean="0"/>
          </a:p>
          <a:p>
            <a:pPr marL="571500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Completely transparent </a:t>
            </a:r>
            <a:r>
              <a:rPr lang="en-US" sz="3200" dirty="0" smtClean="0"/>
              <a:t>to applications and clients</a:t>
            </a:r>
          </a:p>
          <a:p>
            <a:pPr marL="971550" lvl="1" indent="-514350">
              <a:buFont typeface="+mj-lt"/>
              <a:buAutoNum type="arabicPeriod"/>
            </a:pPr>
            <a:endParaRPr lang="en-US" sz="3200" dirty="0" smtClean="0"/>
          </a:p>
          <a:p>
            <a:pPr marL="571500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High availability </a:t>
            </a:r>
            <a:r>
              <a:rPr lang="en-US" sz="3200" dirty="0" smtClean="0"/>
              <a:t>for any existing software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VMware vSphere Fault Tolerance (VM-FT)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73577" y="1470346"/>
            <a:ext cx="3538187" cy="488025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155424" y="1470346"/>
            <a:ext cx="5893038" cy="4877434"/>
          </a:xfrm>
        </p:spPr>
        <p:txBody>
          <a:bodyPr>
            <a:normAutofit/>
          </a:bodyPr>
          <a:lstStyle/>
          <a:p>
            <a:r>
              <a:rPr lang="en-US" dirty="0" smtClean="0"/>
              <a:t>Two virtual machines </a:t>
            </a:r>
            <a:r>
              <a:rPr lang="en-US" dirty="0"/>
              <a:t>(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primary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backup</a:t>
            </a:r>
            <a:r>
              <a:rPr lang="en-US" dirty="0" smtClean="0"/>
              <a:t>) on different bare metal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b="1" i="1" spc="-150" dirty="0" smtClean="0">
                <a:solidFill>
                  <a:schemeClr val="accent6">
                    <a:lumMod val="75000"/>
                  </a:schemeClr>
                </a:solidFill>
              </a:rPr>
              <a:t>Logging channel </a:t>
            </a:r>
            <a:r>
              <a:rPr lang="en-US" spc="-150" dirty="0" smtClean="0"/>
              <a:t>runs over network</a:t>
            </a:r>
          </a:p>
          <a:p>
            <a:endParaRPr lang="en-US" spc="-150" dirty="0" smtClean="0"/>
          </a:p>
          <a:p>
            <a:endParaRPr lang="en-US" spc="-150" dirty="0" smtClean="0"/>
          </a:p>
          <a:p>
            <a:endParaRPr lang="en-US" spc="-150" dirty="0"/>
          </a:p>
          <a:p>
            <a:r>
              <a:rPr lang="en-US" sz="2800" spc="-100" dirty="0"/>
              <a:t>Fiber channel-attached </a:t>
            </a:r>
            <a:r>
              <a:rPr lang="en-US" sz="2800" b="1" i="1" spc="-100" dirty="0">
                <a:solidFill>
                  <a:schemeClr val="accent6">
                    <a:lumMod val="75000"/>
                  </a:schemeClr>
                </a:solidFill>
              </a:rPr>
              <a:t>shared </a:t>
            </a:r>
            <a:r>
              <a:rPr lang="en-US" sz="2800" b="1" i="1" spc="-100" dirty="0" smtClean="0">
                <a:solidFill>
                  <a:schemeClr val="accent6">
                    <a:lumMod val="75000"/>
                  </a:schemeClr>
                </a:solidFill>
              </a:rPr>
              <a:t>disk</a:t>
            </a:r>
            <a:endParaRPr lang="en-US" sz="2800" spc="-15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3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VM inputs</a:t>
            </a:r>
          </a:p>
          <a:p>
            <a:pPr lvl="1"/>
            <a:r>
              <a:rPr lang="en-US" sz="2800" dirty="0" smtClean="0"/>
              <a:t>Incoming network packets</a:t>
            </a:r>
            <a:endParaRPr lang="en-US" sz="2800" dirty="0"/>
          </a:p>
          <a:p>
            <a:pPr lvl="1"/>
            <a:r>
              <a:rPr lang="en-US" sz="2800" dirty="0" smtClean="0"/>
              <a:t>Disk reads</a:t>
            </a:r>
            <a:endParaRPr lang="en-US" sz="2800" dirty="0"/>
          </a:p>
          <a:p>
            <a:pPr lvl="1"/>
            <a:r>
              <a:rPr lang="en-US" sz="2800" dirty="0" smtClean="0"/>
              <a:t>Keyboard and mouse events</a:t>
            </a:r>
          </a:p>
          <a:p>
            <a:pPr lvl="1"/>
            <a:r>
              <a:rPr lang="en-US" sz="2800" dirty="0" smtClean="0"/>
              <a:t>Clock timer interrupt events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  <a:p>
            <a:r>
              <a:rPr lang="en-US" sz="2800" b="1" dirty="0" smtClean="0"/>
              <a:t>VM outputs</a:t>
            </a:r>
          </a:p>
          <a:p>
            <a:pPr lvl="1"/>
            <a:r>
              <a:rPr lang="en-US" sz="2800" dirty="0" smtClean="0"/>
              <a:t>Outgoing network packets</a:t>
            </a:r>
            <a:endParaRPr lang="en-US" sz="2800" dirty="0"/>
          </a:p>
          <a:p>
            <a:pPr lvl="1"/>
            <a:r>
              <a:rPr lang="en-US" sz="2800" dirty="0" smtClean="0"/>
              <a:t>Disk writes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/>
              <a:t>Virtual Machine I/O</a:t>
            </a:r>
            <a:endParaRPr lang="en-US" spc="0" dirty="0"/>
          </a:p>
        </p:txBody>
      </p:sp>
    </p:spTree>
    <p:extLst>
      <p:ext uri="{BB962C8B-B14F-4D97-AF65-F5344CB8AC3E}">
        <p14:creationId xmlns:p14="http://schemas.microsoft.com/office/powerpoint/2010/main" val="115386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73577" y="1470346"/>
            <a:ext cx="3538187" cy="488025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155424" y="1602298"/>
            <a:ext cx="5834315" cy="4745482"/>
          </a:xfrm>
        </p:spPr>
        <p:txBody>
          <a:bodyPr>
            <a:normAutofit/>
          </a:bodyPr>
          <a:lstStyle/>
          <a:p>
            <a:r>
              <a:rPr lang="en-US" sz="2800" b="1" spc="-100" dirty="0" smtClean="0">
                <a:latin typeface="Arial" charset="0"/>
                <a:ea typeface="Arial" charset="0"/>
                <a:cs typeface="Arial" charset="0"/>
              </a:rPr>
              <a:t>Primary</a:t>
            </a:r>
            <a:r>
              <a:rPr lang="en-US" sz="2800" spc="-1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spc="-100" dirty="0">
                <a:latin typeface="Arial" charset="0"/>
                <a:ea typeface="Arial" charset="0"/>
                <a:cs typeface="Arial" charset="0"/>
              </a:rPr>
              <a:t>sends </a:t>
            </a:r>
            <a:r>
              <a:rPr lang="en-US" sz="2800" b="1" spc="-100" dirty="0" smtClean="0">
                <a:latin typeface="Arial" charset="0"/>
                <a:ea typeface="Arial" charset="0"/>
                <a:cs typeface="Arial" charset="0"/>
              </a:rPr>
              <a:t>inputs</a:t>
            </a:r>
            <a:r>
              <a:rPr lang="en-US" sz="2800" spc="-1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spc="-100" dirty="0"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2800" spc="-100" dirty="0" smtClean="0">
                <a:latin typeface="Arial" charset="0"/>
                <a:ea typeface="Arial" charset="0"/>
                <a:cs typeface="Arial" charset="0"/>
              </a:rPr>
              <a:t>backup</a:t>
            </a:r>
          </a:p>
          <a:p>
            <a:endParaRPr lang="en-US" sz="2800" spc="-1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800" spc="-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b="1" spc="-100" dirty="0">
                <a:latin typeface="Arial" charset="0"/>
                <a:ea typeface="Arial" charset="0"/>
                <a:cs typeface="Arial" charset="0"/>
              </a:rPr>
              <a:t>Backup</a:t>
            </a:r>
            <a:r>
              <a:rPr lang="en-US" sz="2800" spc="-1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spc="-100" dirty="0">
                <a:latin typeface="Arial" charset="0"/>
                <a:ea typeface="Arial" charset="0"/>
                <a:cs typeface="Arial" charset="0"/>
              </a:rPr>
              <a:t>outputs</a:t>
            </a:r>
            <a:r>
              <a:rPr lang="en-US" sz="2800" spc="-1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spc="-100" dirty="0" smtClean="0">
                <a:latin typeface="Arial" charset="0"/>
                <a:ea typeface="Arial" charset="0"/>
                <a:cs typeface="Arial" charset="0"/>
              </a:rPr>
              <a:t>dropped</a:t>
            </a:r>
          </a:p>
          <a:p>
            <a:endParaRPr lang="en-US" sz="2800" spc="-1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800" spc="-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spc="-100" dirty="0" smtClean="0"/>
              <a:t>Primary-backup </a:t>
            </a:r>
            <a:r>
              <a:rPr lang="en-US" sz="2800" b="1" spc="-100" dirty="0" smtClean="0"/>
              <a:t>heartbeats </a:t>
            </a:r>
          </a:p>
          <a:p>
            <a:pPr lvl="1"/>
            <a:r>
              <a:rPr lang="en-US" sz="2800" spc="-100" dirty="0" smtClean="0"/>
              <a:t>If primary fails, backup takes over</a:t>
            </a:r>
          </a:p>
          <a:p>
            <a:endParaRPr lang="en-US" sz="2800" spc="-100" dirty="0"/>
          </a:p>
          <a:p>
            <a:endParaRPr lang="en-US" sz="2800" spc="-100" dirty="0" smtClean="0"/>
          </a:p>
        </p:txBody>
      </p:sp>
    </p:spTree>
    <p:extLst>
      <p:ext uri="{BB962C8B-B14F-4D97-AF65-F5344CB8AC3E}">
        <p14:creationId xmlns:p14="http://schemas.microsoft.com/office/powerpoint/2010/main" val="105986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Making the backup an exact replica of primary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Making the system behave like a single server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Avoiding two primaries (Split Brain)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VM-FT: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7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spc="-100" dirty="0" smtClean="0"/>
              <a:t>Step 1: </a:t>
            </a:r>
            <a:r>
              <a:rPr lang="en-US" sz="3200" spc="-100" dirty="0" smtClean="0"/>
              <a:t>Hypervisor at the primary </a:t>
            </a:r>
            <a:r>
              <a:rPr lang="en-US" sz="3200" b="1" spc="-100" dirty="0" smtClean="0">
                <a:solidFill>
                  <a:schemeClr val="accent3">
                    <a:lumMod val="50000"/>
                  </a:schemeClr>
                </a:solidFill>
              </a:rPr>
              <a:t>logs</a:t>
            </a:r>
            <a:r>
              <a:rPr lang="en-US" sz="3200" spc="-1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spc="-100" dirty="0" smtClean="0">
                <a:solidFill>
                  <a:schemeClr val="accent3">
                    <a:lumMod val="50000"/>
                  </a:schemeClr>
                </a:solidFill>
              </a:rPr>
              <a:t>the causes of non-determinism:</a:t>
            </a:r>
            <a:endParaRPr lang="en-US" sz="3200" b="1" spc="-1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800" dirty="0" smtClean="0"/>
          </a:p>
          <a:p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Log results of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input events</a:t>
            </a:r>
          </a:p>
          <a:p>
            <a:pPr marL="857250" lvl="1" indent="-457200"/>
            <a:r>
              <a:rPr lang="en-US" sz="2800" dirty="0" smtClean="0"/>
              <a:t>Including current program counter value for each</a:t>
            </a:r>
          </a:p>
          <a:p>
            <a:endParaRPr lang="en-US" sz="28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Log results of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non-deterministic instructions </a:t>
            </a:r>
          </a:p>
          <a:p>
            <a:pPr lvl="1"/>
            <a:r>
              <a:rPr lang="en-US" sz="2800" i="1" dirty="0" smtClean="0"/>
              <a:t>e.g.</a:t>
            </a:r>
            <a:r>
              <a:rPr lang="en-US" sz="2800" dirty="0" smtClean="0"/>
              <a:t> log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result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smtClean="0"/>
              <a:t>of timestamp counter read (RDTSC)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Log-based VM replication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spc="-100" dirty="0" smtClean="0"/>
              <a:t>Step 2: </a:t>
            </a:r>
            <a:r>
              <a:rPr lang="en-US" sz="3200" spc="-100" dirty="0" smtClean="0"/>
              <a:t>Primary </a:t>
            </a:r>
            <a:r>
              <a:rPr lang="en-US" sz="3200" spc="-100" dirty="0"/>
              <a:t>h</a:t>
            </a:r>
            <a:r>
              <a:rPr lang="en-US" sz="3200" spc="-100" dirty="0" smtClean="0"/>
              <a:t>ypervisor </a:t>
            </a:r>
            <a:r>
              <a:rPr lang="en-US" sz="3200" b="1" spc="-100" dirty="0" smtClean="0">
                <a:solidFill>
                  <a:schemeClr val="accent3">
                    <a:lumMod val="50000"/>
                  </a:schemeClr>
                </a:solidFill>
              </a:rPr>
              <a:t>sends log entries to backup hypervisor</a:t>
            </a:r>
            <a:r>
              <a:rPr lang="en-US" sz="3200" spc="-100" dirty="0" smtClean="0"/>
              <a:t> over the logging channel</a:t>
            </a:r>
          </a:p>
          <a:p>
            <a:endParaRPr lang="en-US" dirty="0"/>
          </a:p>
          <a:p>
            <a:r>
              <a:rPr lang="en-US" sz="2800" dirty="0" smtClean="0"/>
              <a:t>Backup hypervisor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replays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smtClean="0"/>
              <a:t>the log entries</a:t>
            </a:r>
            <a:endParaRPr lang="en-US" sz="2800" spc="-150" dirty="0" smtClean="0"/>
          </a:p>
          <a:p>
            <a:pPr lvl="1"/>
            <a:r>
              <a:rPr lang="en-US" sz="2800" b="1" spc="-100" dirty="0" smtClean="0"/>
              <a:t>Stops</a:t>
            </a:r>
            <a:r>
              <a:rPr lang="en-US" sz="2800" spc="-100" dirty="0" smtClean="0"/>
              <a:t> </a:t>
            </a:r>
            <a:r>
              <a:rPr lang="en-US" sz="2800" b="1" spc="-100" dirty="0" smtClean="0"/>
              <a:t>backup VM</a:t>
            </a:r>
            <a:r>
              <a:rPr lang="en-US" sz="2800" spc="-100" dirty="0" smtClean="0"/>
              <a:t> at next input event or non-deterministic instruction</a:t>
            </a:r>
            <a:endParaRPr lang="en-US" sz="2800" spc="-100" dirty="0"/>
          </a:p>
          <a:p>
            <a:pPr lvl="2"/>
            <a:r>
              <a:rPr lang="en-US" sz="2800" spc="-100" dirty="0" smtClean="0"/>
              <a:t>Delivers </a:t>
            </a:r>
            <a:r>
              <a:rPr lang="en-US" sz="2800" b="1" spc="-100" dirty="0" smtClean="0">
                <a:solidFill>
                  <a:schemeClr val="accent3">
                    <a:lumMod val="50000"/>
                  </a:schemeClr>
                </a:solidFill>
              </a:rPr>
              <a:t>same input </a:t>
            </a:r>
            <a:r>
              <a:rPr lang="en-US" sz="2800" spc="-100" dirty="0" smtClean="0"/>
              <a:t>as primary</a:t>
            </a:r>
          </a:p>
          <a:p>
            <a:pPr lvl="2"/>
            <a:endParaRPr lang="en-US" sz="2800" spc="-100" dirty="0" smtClean="0"/>
          </a:p>
          <a:p>
            <a:pPr lvl="2"/>
            <a:r>
              <a:rPr lang="en-US" sz="2800" spc="-100" dirty="0" smtClean="0"/>
              <a:t>Delivers </a:t>
            </a:r>
            <a:r>
              <a:rPr lang="en-US" sz="2800" b="1" spc="-100" dirty="0">
                <a:solidFill>
                  <a:schemeClr val="accent3">
                    <a:lumMod val="50000"/>
                  </a:schemeClr>
                </a:solidFill>
              </a:rPr>
              <a:t>same </a:t>
            </a:r>
            <a:r>
              <a:rPr lang="en-US" sz="2800" b="1" spc="-100" dirty="0" smtClean="0">
                <a:solidFill>
                  <a:schemeClr val="accent3">
                    <a:lumMod val="50000"/>
                  </a:schemeClr>
                </a:solidFill>
              </a:rPr>
              <a:t>non-deterministic instruction result </a:t>
            </a:r>
            <a:r>
              <a:rPr lang="en-US" sz="2800" spc="-100" dirty="0" smtClean="0"/>
              <a:t>as primary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Log-based VM replication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52400" y="3616225"/>
            <a:ext cx="8763000" cy="197708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Stateful server replication </a:t>
            </a:r>
            <a:r>
              <a:rPr lang="en-US" sz="3200" dirty="0"/>
              <a:t>for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fault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tolerance</a:t>
            </a:r>
            <a:r>
              <a:rPr lang="is-IS" sz="3200" b="1" dirty="0" smtClean="0">
                <a:solidFill>
                  <a:schemeClr val="accent3">
                    <a:lumMod val="50000"/>
                  </a:schemeClr>
                </a:solidFill>
              </a:rPr>
              <a:t>…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But </a:t>
            </a:r>
            <a:r>
              <a:rPr lang="en-US" sz="3200" b="1" dirty="0">
                <a:solidFill>
                  <a:srgbClr val="FF0000"/>
                </a:solidFill>
              </a:rPr>
              <a:t>no story </a:t>
            </a:r>
            <a:r>
              <a:rPr lang="en-US" sz="3200" dirty="0"/>
              <a:t>for </a:t>
            </a:r>
            <a:r>
              <a:rPr lang="en-US" sz="3200" b="1" dirty="0"/>
              <a:t>server replacement </a:t>
            </a:r>
            <a:r>
              <a:rPr lang="en-US" sz="3200" dirty="0" smtClean="0"/>
              <a:t>upon a </a:t>
            </a:r>
            <a:r>
              <a:rPr lang="en-US" sz="3200" b="1" dirty="0" smtClean="0"/>
              <a:t>server</a:t>
            </a:r>
            <a:r>
              <a:rPr lang="en-US" sz="3200" dirty="0" smtClean="0"/>
              <a:t> </a:t>
            </a:r>
            <a:r>
              <a:rPr lang="en-US" sz="3200" b="1" dirty="0" smtClean="0"/>
              <a:t>failure </a:t>
            </a:r>
            <a:r>
              <a:rPr lang="en-US" sz="3200" b="1" dirty="0" smtClean="0">
                <a:sym typeface="Wingdings"/>
              </a:rPr>
              <a:t> </a:t>
            </a:r>
            <a:r>
              <a:rPr lang="en-US" sz="3200" b="1" dirty="0" smtClean="0">
                <a:solidFill>
                  <a:srgbClr val="FF0000"/>
                </a:solidFill>
                <a:sym typeface="Wingdings"/>
              </a:rPr>
              <a:t>no replication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Fault Tolerance in Totally-Ordered Multicast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4866"/>
          <a:stretch/>
        </p:blipFill>
        <p:spPr>
          <a:xfrm>
            <a:off x="4305300" y="1420586"/>
            <a:ext cx="4610100" cy="2148151"/>
          </a:xfrm>
          <a:prstGeom prst="rect">
            <a:avLst/>
          </a:prstGeom>
        </p:spPr>
      </p:pic>
      <p:sp>
        <p:nvSpPr>
          <p:cNvPr id="6" name="Can 5"/>
          <p:cNvSpPr/>
          <p:nvPr/>
        </p:nvSpPr>
        <p:spPr>
          <a:xfrm>
            <a:off x="4189962" y="1763723"/>
            <a:ext cx="477288" cy="522315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8296480" y="1614708"/>
            <a:ext cx="479259" cy="524472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P2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Document 7"/>
          <p:cNvSpPr/>
          <p:nvPr/>
        </p:nvSpPr>
        <p:spPr>
          <a:xfrm>
            <a:off x="4870704" y="1468075"/>
            <a:ext cx="381555" cy="422604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n-lt"/>
              </a:rPr>
              <a:t>$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Document 8"/>
          <p:cNvSpPr/>
          <p:nvPr/>
        </p:nvSpPr>
        <p:spPr>
          <a:xfrm>
            <a:off x="7957597" y="2920537"/>
            <a:ext cx="381555" cy="422604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%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" y="5740167"/>
            <a:ext cx="803148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200" spc="-100" smtClean="0">
                <a:solidFill>
                  <a:schemeClr val="tx1"/>
                </a:solidFill>
              </a:rPr>
              <a:t>Today</a:t>
            </a:r>
            <a:r>
              <a:rPr lang="en-US" sz="3200" spc="-100" dirty="0" smtClean="0">
                <a:solidFill>
                  <a:schemeClr val="tx1"/>
                </a:solidFill>
              </a:rPr>
              <a:t>: </a:t>
            </a:r>
            <a:r>
              <a:rPr lang="en-US" sz="3200" b="0" spc="-100" dirty="0" smtClean="0">
                <a:solidFill>
                  <a:schemeClr val="tx1"/>
                </a:solidFill>
              </a:rPr>
              <a:t>Make </a:t>
            </a:r>
            <a:r>
              <a:rPr lang="en-US" sz="3200" spc="-100" dirty="0" smtClean="0">
                <a:solidFill>
                  <a:schemeClr val="tx1"/>
                </a:solidFill>
              </a:rPr>
              <a:t>stateful</a:t>
            </a:r>
            <a:r>
              <a:rPr lang="en-US" sz="3200" b="0" spc="-100" dirty="0" smtClean="0">
                <a:solidFill>
                  <a:schemeClr val="tx1"/>
                </a:solidFill>
              </a:rPr>
              <a:t> servers </a:t>
            </a:r>
            <a:r>
              <a:rPr lang="en-US" sz="3200" spc="-100" dirty="0" smtClean="0">
                <a:solidFill>
                  <a:schemeClr val="accent3">
                    <a:lumMod val="50000"/>
                  </a:schemeClr>
                </a:solidFill>
              </a:rPr>
              <a:t>fault-tolerant?</a:t>
            </a:r>
            <a:endParaRPr lang="en-US" sz="3200" spc="-1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7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backup an exact replica of primary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Making the system </a:t>
            </a:r>
            <a:r>
              <a:rPr lang="en-US" sz="2800" b="1" dirty="0" smtClean="0"/>
              <a:t>behave like </a:t>
            </a:r>
            <a:r>
              <a:rPr lang="en-US" sz="2800" b="1" dirty="0"/>
              <a:t>a single server</a:t>
            </a:r>
          </a:p>
          <a:p>
            <a:pPr lvl="1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FT Protocol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Avoiding two primaries (Split Brain)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VM-FT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7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 backup takes over, non-determinism will make it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execute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differently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smtClean="0"/>
              <a:t>than primary would have done</a:t>
            </a:r>
          </a:p>
          <a:p>
            <a:pPr lvl="1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This is okay!</a:t>
            </a:r>
          </a:p>
          <a:p>
            <a:pPr lvl="1"/>
            <a:endParaRPr lang="en-US" sz="3200" dirty="0" smtClean="0"/>
          </a:p>
          <a:p>
            <a:pPr lvl="1"/>
            <a:endParaRPr lang="en-US" sz="3200" dirty="0"/>
          </a:p>
          <a:p>
            <a:r>
              <a:rPr lang="en-US" sz="3200" b="1" dirty="0" smtClean="0"/>
              <a:t>Output requirement: </a:t>
            </a:r>
            <a:r>
              <a:rPr lang="en-US" sz="3200" dirty="0" smtClean="0"/>
              <a:t>When backup VM takes over, its execution is </a:t>
            </a:r>
            <a:r>
              <a:rPr lang="en-US" sz="3200" b="1" dirty="0" smtClean="0"/>
              <a:t>consistent</a:t>
            </a:r>
            <a:r>
              <a:rPr lang="en-US" sz="3200" dirty="0" smtClean="0"/>
              <a:t> with </a:t>
            </a:r>
            <a:r>
              <a:rPr lang="en-US" sz="3200" b="1" dirty="0" smtClean="0"/>
              <a:t>outputs</a:t>
            </a:r>
            <a:r>
              <a:rPr lang="en-US" sz="3200" dirty="0" smtClean="0"/>
              <a:t> the primary VM has already sent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to backup failover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45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of inconsistency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0654" y="3327059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smtClean="0">
                <a:latin typeface="Arial" charset="0"/>
                <a:ea typeface="Arial" charset="0"/>
                <a:cs typeface="Arial" charset="0"/>
              </a:rPr>
              <a:t>Primary</a:t>
            </a:r>
            <a:endParaRPr lang="en-US" sz="2400" b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7486" y="463847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Backup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" name="Straight Connector 7"/>
          <p:cNvCxnSpPr>
            <a:stCxn id="5" idx="3"/>
          </p:cNvCxnSpPr>
          <p:nvPr/>
        </p:nvCxnSpPr>
        <p:spPr>
          <a:xfrm>
            <a:off x="2856508" y="3557892"/>
            <a:ext cx="2269567" cy="0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</p:cNvCxnSpPr>
          <p:nvPr/>
        </p:nvCxnSpPr>
        <p:spPr>
          <a:xfrm flipV="1">
            <a:off x="2839677" y="4869302"/>
            <a:ext cx="4834166" cy="2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468577" y="3372153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3012821" y="3102031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75344" y="2647350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smtClean="0">
                <a:latin typeface="Arial" charset="0"/>
                <a:ea typeface="Arial" charset="0"/>
                <a:cs typeface="Arial" charset="0"/>
              </a:rPr>
              <a:t>Input</a:t>
            </a:r>
            <a:endParaRPr lang="en-US" sz="2400" b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520789" y="3086957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743848" y="3557891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</p:cNvCxnSpPr>
          <p:nvPr/>
        </p:nvCxnSpPr>
        <p:spPr>
          <a:xfrm>
            <a:off x="3546221" y="3557891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443145" y="3372153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900992" y="2650216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smtClean="0">
                <a:latin typeface="Arial" charset="0"/>
                <a:ea typeface="Arial" charset="0"/>
                <a:cs typeface="Arial" charset="0"/>
              </a:rPr>
              <a:t>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2700000">
            <a:off x="4408833" y="5568543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smtClean="0">
                <a:latin typeface="Arial" charset="0"/>
                <a:ea typeface="Arial" charset="0"/>
                <a:cs typeface="Arial" charset="0"/>
              </a:rPr>
              <a:t>Primary fails</a:t>
            </a:r>
            <a:endParaRPr lang="en-US" sz="2400" b="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046709" y="3371363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 rot="18900000">
            <a:off x="3780021" y="2645159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Event?</a:t>
            </a:r>
            <a:endParaRPr lang="en-US" sz="24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Cross 11"/>
          <p:cNvSpPr/>
          <p:nvPr/>
        </p:nvSpPr>
        <p:spPr>
          <a:xfrm rot="2700000">
            <a:off x="4646588" y="3444024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1026184"/>
          </a:xfrm>
        </p:spPr>
        <p:txBody>
          <a:bodyPr/>
          <a:lstStyle/>
          <a:p>
            <a:r>
              <a:rPr lang="en-US" dirty="0" smtClean="0"/>
              <a:t>Primary </a:t>
            </a:r>
            <a:r>
              <a:rPr lang="en-US" b="1" dirty="0" smtClean="0"/>
              <a:t>logs each output </a:t>
            </a:r>
            <a:r>
              <a:rPr lang="en-US" dirty="0" smtClean="0"/>
              <a:t>operation</a:t>
            </a:r>
            <a:endParaRPr lang="en-US" b="1" dirty="0" smtClean="0"/>
          </a:p>
          <a:p>
            <a:pPr lvl="1"/>
            <a:r>
              <a:rPr lang="en-US" b="1" dirty="0" smtClean="0"/>
              <a:t>Delays</a:t>
            </a:r>
            <a:r>
              <a:rPr lang="en-US" dirty="0" smtClean="0"/>
              <a:t> any output until Backup acknowledges it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 protocol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95907" y="3357061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smtClean="0">
                <a:latin typeface="Arial" charset="0"/>
                <a:ea typeface="Arial" charset="0"/>
                <a:cs typeface="Arial" charset="0"/>
              </a:rPr>
              <a:t>Primary</a:t>
            </a:r>
            <a:endParaRPr lang="en-US" sz="2400" b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2739" y="4668473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Backup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" name="Straight Connector 7"/>
          <p:cNvCxnSpPr>
            <a:stCxn id="5" idx="3"/>
          </p:cNvCxnSpPr>
          <p:nvPr/>
        </p:nvCxnSpPr>
        <p:spPr>
          <a:xfrm>
            <a:off x="2841761" y="3587894"/>
            <a:ext cx="3637867" cy="0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</p:cNvCxnSpPr>
          <p:nvPr/>
        </p:nvCxnSpPr>
        <p:spPr>
          <a:xfrm flipV="1">
            <a:off x="2824930" y="4899304"/>
            <a:ext cx="4834166" cy="2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453830" y="3402155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2998074" y="3132033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60597" y="2677352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smtClean="0">
                <a:latin typeface="Arial" charset="0"/>
                <a:ea typeface="Arial" charset="0"/>
                <a:cs typeface="Arial" charset="0"/>
              </a:rPr>
              <a:t>Input</a:t>
            </a:r>
            <a:endParaRPr lang="en-US" sz="2400" b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706688" y="3117261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080801" y="3576433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</p:cNvCxnSpPr>
          <p:nvPr/>
        </p:nvCxnSpPr>
        <p:spPr>
          <a:xfrm>
            <a:off x="3531474" y="3587893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428398" y="3402155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18900000">
            <a:off x="4278938" y="2747895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smtClean="0">
                <a:latin typeface="Arial" charset="0"/>
                <a:ea typeface="Arial" charset="0"/>
                <a:cs typeface="Arial" charset="0"/>
              </a:rPr>
              <a:t>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8900000">
            <a:off x="5854161" y="2642261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smtClean="0">
                <a:latin typeface="Arial" charset="0"/>
                <a:ea typeface="Arial" charset="0"/>
                <a:cs typeface="Arial" charset="0"/>
              </a:rPr>
              <a:t>Primary fails</a:t>
            </a:r>
            <a:endParaRPr lang="en-US" sz="2400" b="0" dirty="0" smtClean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962173" y="4890791"/>
            <a:ext cx="457200" cy="45720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884529" y="4716815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162444" y="5338605"/>
            <a:ext cx="247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smtClean="0">
                <a:latin typeface="Arial" charset="0"/>
                <a:ea typeface="Arial" charset="0"/>
                <a:cs typeface="Arial" charset="0"/>
              </a:rPr>
              <a:t>Duplicate 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501716" y="3576921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122318" y="3576433"/>
            <a:ext cx="598144" cy="1302019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44983" y="5861600"/>
            <a:ext cx="7577834" cy="6806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0" dirty="0" smtClean="0">
                <a:solidFill>
                  <a:schemeClr val="tx1"/>
                </a:solidFill>
              </a:rPr>
              <a:t>Can restart execution at an output event</a:t>
            </a:r>
            <a:endParaRPr lang="en-US" sz="3200" b="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7749395">
            <a:off x="4910031" y="3886922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 smtClean="0">
                <a:latin typeface="Arial" charset="0"/>
                <a:ea typeface="Arial" charset="0"/>
                <a:cs typeface="Arial" charset="0"/>
              </a:rPr>
              <a:t>ack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Cross 24"/>
          <p:cNvSpPr/>
          <p:nvPr/>
        </p:nvSpPr>
        <p:spPr>
          <a:xfrm rot="2700000">
            <a:off x="5961996" y="3464234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4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backup an exact replica of primary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system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behave like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single server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Avoiding two primaries (Split Brain)</a:t>
            </a:r>
          </a:p>
          <a:p>
            <a:pPr marL="914400" lvl="1" indent="-514350"/>
            <a:r>
              <a:rPr lang="en-US" sz="2800" dirty="0" smtClean="0"/>
              <a:t>Logging channel may </a:t>
            </a:r>
            <a:r>
              <a:rPr lang="en-US" sz="2800" b="1" dirty="0" smtClean="0">
                <a:solidFill>
                  <a:srgbClr val="FF0000"/>
                </a:solidFill>
              </a:rPr>
              <a:t>break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VM-FT: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Primary and backup each run UDP heartbeats, monitor logging traffic from their peer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Before “going live” (backup) or finding new backup (primary), execute an </a:t>
            </a:r>
            <a:r>
              <a:rPr lang="en-US" sz="3200" b="1" dirty="0" smtClean="0"/>
              <a:t>atomic test-and-set </a:t>
            </a:r>
            <a:r>
              <a:rPr lang="en-US" sz="3200" dirty="0" smtClean="0"/>
              <a:t>on a variable in shared storage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If the replica finds variable already set, it </a:t>
            </a:r>
            <a:r>
              <a:rPr lang="en-US" sz="3200" b="1" dirty="0" smtClean="0"/>
              <a:t>aborts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and responding to failures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spc="-100" dirty="0" smtClean="0"/>
              <a:t>Challenging application of primary-backup replication</a:t>
            </a:r>
          </a:p>
          <a:p>
            <a:endParaRPr lang="en-US" sz="3200" spc="-100" dirty="0"/>
          </a:p>
          <a:p>
            <a:r>
              <a:rPr lang="en-US" sz="3200" spc="-100" dirty="0" smtClean="0"/>
              <a:t>Design for correctness and consistency of replicated VM outputs despite failures</a:t>
            </a:r>
            <a:endParaRPr lang="en-US" sz="3200" spc="-100" dirty="0"/>
          </a:p>
          <a:p>
            <a:endParaRPr lang="en-US" sz="3200" spc="-100" dirty="0" smtClean="0"/>
          </a:p>
          <a:p>
            <a:r>
              <a:rPr lang="en-US" sz="3200" spc="-100" dirty="0" smtClean="0"/>
              <a:t>Performance results show generally </a:t>
            </a:r>
            <a:r>
              <a:rPr lang="en-US" sz="3200" b="1" spc="-100" dirty="0">
                <a:solidFill>
                  <a:schemeClr val="accent3">
                    <a:lumMod val="50000"/>
                  </a:schemeClr>
                </a:solidFill>
              </a:rPr>
              <a:t>high performance, low logging bandwidth </a:t>
            </a:r>
            <a:r>
              <a:rPr lang="en-US" sz="3200" b="1" spc="-100" dirty="0" smtClean="0">
                <a:solidFill>
                  <a:schemeClr val="accent3">
                    <a:lumMod val="50000"/>
                  </a:schemeClr>
                </a:solidFill>
              </a:rPr>
              <a:t>overhead</a:t>
            </a:r>
            <a:endParaRPr lang="en-US" sz="3200" b="1" spc="-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VM-FT: 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1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11:59 PM tonight: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Assignment 1 Deadline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 smtClean="0"/>
              <a:t>Friday Precept: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Go concurrency &amp; RPC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Cristian’s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algorithm</a:t>
            </a:r>
            <a:endParaRPr lang="en-US" sz="4000" dirty="0" smtClean="0"/>
          </a:p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Monday topic: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Two-Phase Commit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Introduction to Primary-Backup replication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Case study: VMWare’s fault-tolerant virtual machine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Upcoming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Two-phase commit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Distributed Consensus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protocols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0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Mechanism:</a:t>
            </a:r>
            <a:r>
              <a:rPr lang="en-US" sz="3200" dirty="0"/>
              <a:t> Replicate and separate </a:t>
            </a:r>
            <a:r>
              <a:rPr lang="en-US" sz="3200" dirty="0" smtClean="0"/>
              <a:t>servers</a:t>
            </a:r>
            <a:endParaRPr lang="en-US" sz="3200" dirty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Goal #1: </a:t>
            </a:r>
            <a:r>
              <a:rPr lang="en-US" sz="3200" dirty="0" smtClean="0"/>
              <a:t>Provide a highly reliable service</a:t>
            </a:r>
          </a:p>
          <a:p>
            <a:pPr lvl="1"/>
            <a:r>
              <a:rPr lang="en-US" sz="3200" dirty="0" smtClean="0"/>
              <a:t>Despite some server and network failures</a:t>
            </a:r>
          </a:p>
          <a:p>
            <a:pPr lvl="2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Continue operation </a:t>
            </a:r>
            <a:r>
              <a:rPr lang="en-US" sz="3200" dirty="0" smtClean="0"/>
              <a:t>after failure</a:t>
            </a:r>
          </a:p>
          <a:p>
            <a:endParaRPr lang="en-US" sz="3200" dirty="0"/>
          </a:p>
          <a:p>
            <a:r>
              <a:rPr lang="en-US" sz="3200" b="1" dirty="0" smtClean="0"/>
              <a:t>Goal #2: </a:t>
            </a:r>
            <a:r>
              <a:rPr lang="en-US" sz="3200" dirty="0" smtClean="0"/>
              <a:t>Servers should behave just like a single, more reliable server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Primary-Backup: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Any server </a:t>
            </a:r>
            <a:r>
              <a:rPr lang="en-US" sz="2800" dirty="0" smtClean="0"/>
              <a:t>is essentially a </a:t>
            </a:r>
            <a:r>
              <a:rPr lang="en-US" sz="2800" b="1" i="1" dirty="0" smtClean="0">
                <a:solidFill>
                  <a:srgbClr val="E46C0A"/>
                </a:solidFill>
              </a:rPr>
              <a:t>state machine</a:t>
            </a:r>
          </a:p>
          <a:p>
            <a:pPr lvl="1"/>
            <a:r>
              <a:rPr lang="en-US" sz="2800" dirty="0" smtClean="0"/>
              <a:t>Set of (key, value) pairs is </a:t>
            </a:r>
            <a:r>
              <a:rPr lang="en-US" sz="2800" b="1" dirty="0" smtClean="0">
                <a:solidFill>
                  <a:srgbClr val="E46C0A"/>
                </a:solidFill>
              </a:rPr>
              <a:t>state</a:t>
            </a:r>
          </a:p>
          <a:p>
            <a:pPr lvl="1"/>
            <a:r>
              <a:rPr lang="en-US" sz="2800" dirty="0" smtClean="0"/>
              <a:t>Operations </a:t>
            </a:r>
            <a:r>
              <a:rPr lang="en-US" sz="2800" b="1" dirty="0" smtClean="0"/>
              <a:t>transition</a:t>
            </a:r>
            <a:r>
              <a:rPr lang="en-US" sz="2800" dirty="0" smtClean="0"/>
              <a:t> between states</a:t>
            </a:r>
          </a:p>
          <a:p>
            <a:endParaRPr lang="en-US" sz="2800" dirty="0" smtClean="0"/>
          </a:p>
          <a:p>
            <a:r>
              <a:rPr lang="en-US" sz="2800" spc="-150" dirty="0" smtClean="0"/>
              <a:t>Need an op to be executed on all replicas, or none at all</a:t>
            </a:r>
          </a:p>
          <a:p>
            <a:pPr lvl="1"/>
            <a:r>
              <a:rPr lang="en-US" sz="2800" i="1" dirty="0" smtClean="0"/>
              <a:t>i.e.,</a:t>
            </a:r>
            <a:r>
              <a:rPr lang="en-US" sz="2800" dirty="0" smtClean="0"/>
              <a:t> we need </a:t>
            </a:r>
            <a:r>
              <a:rPr lang="en-US" sz="2800" b="1" dirty="0" smtClean="0"/>
              <a:t>distributed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all-or-nothing atomicity</a:t>
            </a:r>
          </a:p>
          <a:p>
            <a:pPr lvl="1"/>
            <a:r>
              <a:rPr lang="en-US" sz="2800" dirty="0" smtClean="0"/>
              <a:t>If op is deterministic, replicas will end in same state</a:t>
            </a:r>
          </a:p>
          <a:p>
            <a:endParaRPr lang="en-US" sz="2800" dirty="0"/>
          </a:p>
          <a:p>
            <a:r>
              <a:rPr lang="en-US" sz="2800" b="1" dirty="0" smtClean="0"/>
              <a:t>Key assumption: </a:t>
            </a:r>
            <a:r>
              <a:rPr lang="en-US" sz="2800" dirty="0" smtClean="0"/>
              <a:t>Operations are deterministic</a:t>
            </a:r>
          </a:p>
          <a:p>
            <a:pPr lvl="1"/>
            <a:r>
              <a:rPr lang="en-US" sz="2800" dirty="0" smtClean="0"/>
              <a:t>We will relax this assumption later today</a:t>
            </a:r>
          </a:p>
          <a:p>
            <a:endParaRPr lang="en-US" sz="2800" dirty="0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machine </a:t>
            </a:r>
            <a:r>
              <a:rPr lang="en-US" dirty="0"/>
              <a:t>r</a:t>
            </a:r>
            <a:r>
              <a:rPr lang="en-US" dirty="0" smtClean="0"/>
              <a:t>eplication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763000" cy="3270504"/>
          </a:xfrm>
        </p:spPr>
        <p:txBody>
          <a:bodyPr>
            <a:normAutofit/>
          </a:bodyPr>
          <a:lstStyle/>
          <a:p>
            <a:r>
              <a:rPr lang="en-US" sz="3200" spc="-100" dirty="0" smtClean="0"/>
              <a:t>Nominate one server the </a:t>
            </a:r>
            <a:r>
              <a:rPr lang="en-US" sz="3200" b="1" i="1" spc="-100" dirty="0" smtClean="0">
                <a:solidFill>
                  <a:srgbClr val="E46C0A"/>
                </a:solidFill>
              </a:rPr>
              <a:t>primary,</a:t>
            </a:r>
            <a:r>
              <a:rPr lang="en-US" sz="3200" spc="-100" dirty="0" smtClean="0"/>
              <a:t> call the other the </a:t>
            </a:r>
            <a:r>
              <a:rPr lang="en-US" sz="3200" b="1" i="1" spc="-100" dirty="0" smtClean="0">
                <a:solidFill>
                  <a:srgbClr val="E46C0A"/>
                </a:solidFill>
              </a:rPr>
              <a:t>backup</a:t>
            </a:r>
            <a:endParaRPr lang="en-US" sz="3200" spc="-100" dirty="0" smtClean="0"/>
          </a:p>
          <a:p>
            <a:pPr lvl="1"/>
            <a:r>
              <a:rPr lang="en-US" sz="3200" dirty="0" smtClean="0"/>
              <a:t>Clients send all operations (get, put) to current primary</a:t>
            </a:r>
          </a:p>
          <a:p>
            <a:pPr marL="746125" lvl="1" indent="-282575"/>
            <a:r>
              <a:rPr lang="en-US" sz="3200" dirty="0" smtClean="0"/>
              <a:t>The primary </a:t>
            </a:r>
            <a:r>
              <a:rPr lang="en-US" sz="3200" b="1" dirty="0" smtClean="0"/>
              <a:t>orders</a:t>
            </a:r>
            <a:r>
              <a:rPr lang="en-US" sz="3200" dirty="0" smtClean="0"/>
              <a:t> clients’ operations</a:t>
            </a:r>
          </a:p>
          <a:p>
            <a:pPr marL="746125" lvl="1" indent="-282575"/>
            <a:endParaRPr lang="en-US" sz="3200" dirty="0"/>
          </a:p>
          <a:p>
            <a:r>
              <a:rPr lang="en-US" sz="3200" dirty="0" smtClean="0"/>
              <a:t>Should be </a:t>
            </a:r>
            <a:r>
              <a:rPr lang="en-US" sz="3200" dirty="0"/>
              <a:t>only </a:t>
            </a:r>
            <a:r>
              <a:rPr lang="en-US" sz="3200" b="1" dirty="0"/>
              <a:t>one primary at a time</a:t>
            </a:r>
          </a:p>
          <a:p>
            <a:pPr marL="346075" indent="-282575"/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Primary-Backup (P-B) approach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0332" y="4946904"/>
            <a:ext cx="840333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200" b="0" dirty="0">
                <a:latin typeface="+mn-lt"/>
              </a:rPr>
              <a:t>Need to keep clients, primary, and backup in </a:t>
            </a:r>
            <a:r>
              <a:rPr lang="en-US" sz="3200" b="0" dirty="0" smtClean="0">
                <a:latin typeface="+mn-lt"/>
              </a:rPr>
              <a:t>sync: </a:t>
            </a:r>
            <a:r>
              <a:rPr lang="en-US" sz="3200" dirty="0" smtClean="0">
                <a:latin typeface="+mn-lt"/>
              </a:rPr>
              <a:t>who </a:t>
            </a:r>
            <a:r>
              <a:rPr lang="en-US" sz="3200" dirty="0">
                <a:latin typeface="+mn-lt"/>
              </a:rPr>
              <a:t>is primary </a:t>
            </a:r>
            <a:r>
              <a:rPr lang="en-US" sz="3200" b="0" dirty="0">
                <a:latin typeface="+mn-lt"/>
              </a:rPr>
              <a:t>and </a:t>
            </a:r>
            <a:r>
              <a:rPr lang="en-US" sz="3200" dirty="0">
                <a:latin typeface="+mn-lt"/>
              </a:rPr>
              <a:t>who is backup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Network and server </a:t>
            </a:r>
            <a:r>
              <a:rPr lang="en-US" sz="3200" b="1" dirty="0" smtClean="0">
                <a:solidFill>
                  <a:srgbClr val="FF0000"/>
                </a:solidFill>
              </a:rPr>
              <a:t>failures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Network </a:t>
            </a:r>
            <a:r>
              <a:rPr lang="en-US" sz="3200" b="1" dirty="0" smtClean="0">
                <a:solidFill>
                  <a:srgbClr val="FF0000"/>
                </a:solidFill>
              </a:rPr>
              <a:t>partitions</a:t>
            </a:r>
          </a:p>
          <a:p>
            <a:pPr lvl="1"/>
            <a:r>
              <a:rPr lang="en-US" sz="3200" dirty="0" smtClean="0"/>
              <a:t>Within each network partition, near-perfect communication between servers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 smtClean="0"/>
              <a:t>Between network partitions, </a:t>
            </a:r>
            <a:r>
              <a:rPr lang="en-US" sz="3200" b="1" dirty="0" smtClean="0">
                <a:solidFill>
                  <a:srgbClr val="FF0000"/>
                </a:solidFill>
              </a:rPr>
              <a:t>no communication between servers</a:t>
            </a:r>
            <a:endParaRPr lang="en-US" sz="3200" b="1" dirty="0">
              <a:solidFill>
                <a:srgbClr val="FF0000"/>
              </a:solidFill>
            </a:endParaRPr>
          </a:p>
          <a:p>
            <a:endParaRPr lang="en-US" sz="32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9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613900"/>
            <a:ext cx="8763000" cy="29393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Primary logs the operation locally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Primary sends operation to backup and waits for </a:t>
            </a:r>
            <a:r>
              <a:rPr lang="en-US" dirty="0" err="1" smtClean="0"/>
              <a:t>ack</a:t>
            </a:r>
            <a:endParaRPr lang="en-US" dirty="0" smtClean="0"/>
          </a:p>
          <a:p>
            <a:pPr lvl="1"/>
            <a:r>
              <a:rPr lang="en-US" dirty="0" smtClean="0"/>
              <a:t>Backup performs or just adds it to its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log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Primary performs op and</a:t>
            </a:r>
            <a:r>
              <a:rPr lang="en-US" b="1" dirty="0" smtClean="0"/>
              <a:t> </a:t>
            </a:r>
            <a:r>
              <a:rPr lang="en-US" b="1" dirty="0" err="1" smtClean="0"/>
              <a:t>acks</a:t>
            </a:r>
            <a:r>
              <a:rPr lang="en-US" b="1" dirty="0" smtClean="0"/>
              <a:t> </a:t>
            </a:r>
            <a:r>
              <a:rPr lang="en-US" dirty="0" smtClean="0"/>
              <a:t>to the client</a:t>
            </a:r>
          </a:p>
          <a:p>
            <a:pPr marL="914400" lvl="1" indent="-514350"/>
            <a:r>
              <a:rPr lang="en-US" dirty="0" smtClean="0"/>
              <a:t>After backup has applied the operation and </a:t>
            </a:r>
            <a:r>
              <a:rPr lang="en-US" dirty="0" err="1" smtClean="0"/>
              <a:t>ack’ed</a:t>
            </a:r>
            <a:endParaRPr lang="en-US" dirty="0" smtClean="0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Primary-Backup (P-B) approach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687843" y="2212742"/>
            <a:ext cx="1693092" cy="1188433"/>
            <a:chOff x="3276363" y="2271552"/>
            <a:chExt cx="1693092" cy="1188433"/>
          </a:xfrm>
        </p:grpSpPr>
        <p:pic>
          <p:nvPicPr>
            <p:cNvPr id="5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7609" y="2271552"/>
              <a:ext cx="990600" cy="838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276363" y="3059875"/>
              <a:ext cx="16930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</a:t>
              </a:r>
              <a:r>
                <a:rPr lang="en-US" baseline="-25000" dirty="0" smtClean="0">
                  <a:latin typeface="+mn-lt"/>
                </a:rPr>
                <a:t>1</a:t>
              </a:r>
              <a:r>
                <a:rPr lang="en-US" dirty="0" smtClean="0">
                  <a:latin typeface="+mn-lt"/>
                </a:rPr>
                <a:t> (Primary)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57075" y="1519540"/>
            <a:ext cx="1619354" cy="1238310"/>
            <a:chOff x="6045595" y="1578350"/>
            <a:chExt cx="1619354" cy="1238310"/>
          </a:xfrm>
        </p:grpSpPr>
        <p:pic>
          <p:nvPicPr>
            <p:cNvPr id="6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9972" y="1578350"/>
              <a:ext cx="990600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045595" y="2416550"/>
              <a:ext cx="16193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+mn-lt"/>
                </a:rPr>
                <a:t>S</a:t>
              </a:r>
              <a:r>
                <a:rPr lang="en-US" baseline="-25000" smtClean="0">
                  <a:latin typeface="+mn-lt"/>
                </a:rPr>
                <a:t>2</a:t>
              </a:r>
              <a:r>
                <a:rPr lang="en-US" smtClean="0">
                  <a:latin typeface="+mn-lt"/>
                </a:rPr>
                <a:t> (Backup)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58372" y="1811554"/>
            <a:ext cx="896399" cy="993951"/>
            <a:chOff x="646892" y="1870364"/>
            <a:chExt cx="896399" cy="993951"/>
          </a:xfrm>
        </p:grpSpPr>
        <p:pic>
          <p:nvPicPr>
            <p:cNvPr id="7" name="Picture 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074" y="1870364"/>
              <a:ext cx="314036" cy="593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46892" y="2464205"/>
              <a:ext cx="896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latin typeface="+mn-lt"/>
                </a:rPr>
                <a:t>Client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1663590" y="2227009"/>
            <a:ext cx="2375499" cy="523367"/>
          </a:xfrm>
          <a:prstGeom prst="curvedConnector3">
            <a:avLst>
              <a:gd name="adj1" fmla="val 50000"/>
            </a:avLst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0800000">
            <a:off x="1663591" y="2006874"/>
            <a:ext cx="2375499" cy="523367"/>
          </a:xfrm>
          <a:prstGeom prst="curvedConnector3">
            <a:avLst>
              <a:gd name="adj1" fmla="val 50000"/>
            </a:avLst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flipV="1">
            <a:off x="5029689" y="1887838"/>
            <a:ext cx="1741763" cy="693202"/>
          </a:xfrm>
          <a:prstGeom prst="curvedConnector3">
            <a:avLst>
              <a:gd name="adj1" fmla="val 41410"/>
            </a:avLst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0800000" flipV="1">
            <a:off x="5029690" y="2031775"/>
            <a:ext cx="1741763" cy="693202"/>
          </a:xfrm>
          <a:prstGeom prst="curvedConnector3">
            <a:avLst>
              <a:gd name="adj1" fmla="val 45705"/>
            </a:avLst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735517">
            <a:off x="2172171" y="2576274"/>
            <a:ext cx="1109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mtClean="0">
                <a:latin typeface="Arial" charset="0"/>
                <a:ea typeface="Arial" charset="0"/>
                <a:cs typeface="Arial" charset="0"/>
              </a:rPr>
              <a:t>ut(x,1)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20088071">
            <a:off x="5077599" y="1738439"/>
            <a:ext cx="1109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mtClean="0">
                <a:latin typeface="Arial" charset="0"/>
                <a:ea typeface="Arial" charset="0"/>
                <a:cs typeface="Arial" charset="0"/>
              </a:rPr>
              <a:t>ut(x,1)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20088071">
            <a:off x="5637589" y="2484215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ack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882873">
            <a:off x="3005263" y="202887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ack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44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rgbClr val="00B050"/>
          </a:solidFill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none" w="med" len="med"/>
          <a:tailEnd type="arrow" w="med" len="med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32872</TotalTime>
  <Words>1522</Words>
  <Application>Microsoft Macintosh PowerPoint</Application>
  <PresentationFormat>On-screen Show (4:3)</PresentationFormat>
  <Paragraphs>363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Arial Regular</vt:lpstr>
      <vt:lpstr>Calibri</vt:lpstr>
      <vt:lpstr>Courier New</vt:lpstr>
      <vt:lpstr>ＭＳ Ｐゴシック</vt:lpstr>
      <vt:lpstr>Times New Roman</vt:lpstr>
      <vt:lpstr>Wingdings</vt:lpstr>
      <vt:lpstr>1_Office Theme</vt:lpstr>
      <vt:lpstr>Primary-Backup Replication</vt:lpstr>
      <vt:lpstr>Simplified Fault Tolerance in MapReduce</vt:lpstr>
      <vt:lpstr>Limited Fault Tolerance in Totally-Ordered Multicast</vt:lpstr>
      <vt:lpstr>Plan</vt:lpstr>
      <vt:lpstr>Primary-Backup: Goals</vt:lpstr>
      <vt:lpstr>State machine replication</vt:lpstr>
      <vt:lpstr>Primary-Backup (P-B) approach</vt:lpstr>
      <vt:lpstr>Challenges</vt:lpstr>
      <vt:lpstr>Primary-Backup (P-B) approach</vt:lpstr>
      <vt:lpstr>View server</vt:lpstr>
      <vt:lpstr>Monitoring server liveness</vt:lpstr>
      <vt:lpstr>The view server decides the current view</vt:lpstr>
      <vt:lpstr>Agreeing on the current view</vt:lpstr>
      <vt:lpstr>Transitioning between views</vt:lpstr>
      <vt:lpstr>Split Brain</vt:lpstr>
      <vt:lpstr>Server S2 in the old view</vt:lpstr>
      <vt:lpstr>Server S2 in the new view</vt:lpstr>
      <vt:lpstr>State transfer via operation log</vt:lpstr>
      <vt:lpstr>State transfer via snapshot</vt:lpstr>
      <vt:lpstr>Summary of rules</vt:lpstr>
      <vt:lpstr>Primary-Backup: Summary</vt:lpstr>
      <vt:lpstr>Plan</vt:lpstr>
      <vt:lpstr>VMware vSphere Fault Tolerance (VM-FT)</vt:lpstr>
      <vt:lpstr>Overview</vt:lpstr>
      <vt:lpstr>Virtual Machine I/O</vt:lpstr>
      <vt:lpstr>Overview</vt:lpstr>
      <vt:lpstr>VM-FT: Challenges</vt:lpstr>
      <vt:lpstr>Log-based VM replication</vt:lpstr>
      <vt:lpstr>Log-based VM replication</vt:lpstr>
      <vt:lpstr>VM-FT Challenges</vt:lpstr>
      <vt:lpstr>Primary to backup failover</vt:lpstr>
      <vt:lpstr>The problem of inconsistency</vt:lpstr>
      <vt:lpstr>FT protocol</vt:lpstr>
      <vt:lpstr>VM-FT: Challenges</vt:lpstr>
      <vt:lpstr>Detecting and responding to failures</vt:lpstr>
      <vt:lpstr>VM-FT: Conclusion</vt:lpstr>
      <vt:lpstr>PowerPoint Presentation</vt:lpstr>
    </vt:vector>
  </TitlesOfParts>
  <Company>Princeton University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Kyle A. Jamieson</cp:lastModifiedBy>
  <cp:revision>1728</cp:revision>
  <cp:lastPrinted>2016-09-28T00:08:19Z</cp:lastPrinted>
  <dcterms:created xsi:type="dcterms:W3CDTF">2013-10-08T01:49:25Z</dcterms:created>
  <dcterms:modified xsi:type="dcterms:W3CDTF">2017-10-03T19:11:11Z</dcterms:modified>
</cp:coreProperties>
</file>