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1"/>
  </p:notesMasterIdLst>
  <p:handoutMasterIdLst>
    <p:handoutMasterId r:id="rId62"/>
  </p:handoutMasterIdLst>
  <p:sldIdLst>
    <p:sldId id="257" r:id="rId2"/>
    <p:sldId id="271" r:id="rId3"/>
    <p:sldId id="273" r:id="rId4"/>
    <p:sldId id="352" r:id="rId5"/>
    <p:sldId id="361" r:id="rId6"/>
    <p:sldId id="277" r:id="rId7"/>
    <p:sldId id="353" r:id="rId8"/>
    <p:sldId id="354" r:id="rId9"/>
    <p:sldId id="355" r:id="rId10"/>
    <p:sldId id="373" r:id="rId11"/>
    <p:sldId id="357" r:id="rId12"/>
    <p:sldId id="285" r:id="rId13"/>
    <p:sldId id="374" r:id="rId14"/>
    <p:sldId id="358" r:id="rId15"/>
    <p:sldId id="359" r:id="rId16"/>
    <p:sldId id="360" r:id="rId17"/>
    <p:sldId id="356" r:id="rId18"/>
    <p:sldId id="295" r:id="rId19"/>
    <p:sldId id="296" r:id="rId20"/>
    <p:sldId id="375" r:id="rId21"/>
    <p:sldId id="324" r:id="rId22"/>
    <p:sldId id="325" r:id="rId23"/>
    <p:sldId id="298" r:id="rId24"/>
    <p:sldId id="328" r:id="rId25"/>
    <p:sldId id="299" r:id="rId26"/>
    <p:sldId id="329" r:id="rId27"/>
    <p:sldId id="330" r:id="rId28"/>
    <p:sldId id="331" r:id="rId29"/>
    <p:sldId id="336" r:id="rId30"/>
    <p:sldId id="333" r:id="rId31"/>
    <p:sldId id="302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7" r:id="rId41"/>
    <p:sldId id="348" r:id="rId42"/>
    <p:sldId id="345" r:id="rId43"/>
    <p:sldId id="349" r:id="rId44"/>
    <p:sldId id="350" r:id="rId45"/>
    <p:sldId id="351" r:id="rId46"/>
    <p:sldId id="306" r:id="rId47"/>
    <p:sldId id="376" r:id="rId48"/>
    <p:sldId id="310" r:id="rId49"/>
    <p:sldId id="364" r:id="rId50"/>
    <p:sldId id="365" r:id="rId51"/>
    <p:sldId id="377" r:id="rId52"/>
    <p:sldId id="368" r:id="rId53"/>
    <p:sldId id="370" r:id="rId54"/>
    <p:sldId id="369" r:id="rId55"/>
    <p:sldId id="272" r:id="rId56"/>
    <p:sldId id="371" r:id="rId57"/>
    <p:sldId id="372" r:id="rId58"/>
    <p:sldId id="275" r:id="rId59"/>
    <p:sldId id="367" r:id="rId6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72297" autoAdjust="0"/>
  </p:normalViewPr>
  <p:slideViewPr>
    <p:cSldViewPr snapToGrid="0">
      <p:cViewPr varScale="1">
        <p:scale>
          <a:sx n="67" d="100"/>
          <a:sy n="67" d="100"/>
        </p:scale>
        <p:origin x="14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>
      <p:cViewPr varScale="1">
        <p:scale>
          <a:sx n="141" d="100"/>
          <a:sy n="141" d="100"/>
        </p:scale>
        <p:origin x="2352" y="192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79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7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8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3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5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05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5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92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4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4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5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64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92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5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08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6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4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b="0" baseline="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186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19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1757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7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21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62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639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6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0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918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1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spc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26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8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9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699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01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065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556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91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186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7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47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82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789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914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192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88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73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948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01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32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/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19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0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EC8E-0F63-DA46-BCD5-2825DA2441BB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0905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313113" cy="49285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272E-3A25-134A-9B1E-8BEFC600ED2E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C1B8-9C84-B742-8377-FE845F142F19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5B08-021C-854B-AB76-7A2752340BD3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80D5-D29B-694B-A51D-E764FC0CB20B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C234-A31F-6E4D-8CEC-3EC59E1D3A45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7E38-284F-744E-9C49-4F1E98E97934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16C88-72AF-5045-BF4B-B753966B17B2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2333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4233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FAE0-0048-7A46-A2D2-AA121084D3A1}" type="datetime1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9D2D-5D4E-0B47-AB59-6086ECAEE180}" type="datetime1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A9D7A25-4E19-D14C-A801-9C9C6620E70A}" type="datetime1">
              <a:rPr lang="en-US" smtClean="0"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Synchronization and</a:t>
            </a:r>
            <a:br>
              <a:rPr lang="en-US" dirty="0" smtClean="0"/>
            </a:br>
            <a:r>
              <a:rPr lang="en-US" dirty="0" smtClean="0"/>
              <a:t>Logical Clocks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dirty="0" smtClean="0"/>
              <a:t>Lecture 4</a:t>
            </a:r>
          </a:p>
          <a:p>
            <a:endParaRPr lang="en-US" dirty="0" smtClean="0"/>
          </a:p>
          <a:p>
            <a:r>
              <a:rPr lang="en-US" dirty="0" smtClean="0"/>
              <a:t>Kyle Jamieson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The need for time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/>
              <a:t>“Wall clock time” synchronization</a:t>
            </a:r>
          </a:p>
          <a:p>
            <a:pPr marL="914400" lvl="1" indent="-514350"/>
            <a:r>
              <a:rPr lang="en-US" alt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Cristian’s algorithm, </a:t>
            </a:r>
            <a:r>
              <a:rPr lang="en-US" altLang="en-US" sz="3200" b="1" spc="-150" dirty="0" smtClean="0"/>
              <a:t>Berkeley algorithm, </a:t>
            </a:r>
            <a:r>
              <a:rPr lang="en-US" altLang="en-US" sz="3200" spc="-150" dirty="0" smtClean="0"/>
              <a:t>NTP</a:t>
            </a:r>
          </a:p>
          <a:p>
            <a:pPr marL="914400" lvl="1" indent="-514350"/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Logical Time</a:t>
            </a:r>
          </a:p>
          <a:p>
            <a:pPr marL="914400" lvl="1" indent="-514350"/>
            <a:r>
              <a:rPr lang="en-US" altLang="en-US" sz="3200" dirty="0" smtClean="0"/>
              <a:t>Lamport clocks</a:t>
            </a:r>
          </a:p>
          <a:p>
            <a:pPr marL="914400" lvl="1" indent="-514350"/>
            <a:r>
              <a:rPr lang="en-US" altLang="en-US" sz="3200" dirty="0" smtClean="0"/>
              <a:t>Vector clocks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spc="-150" dirty="0" smtClean="0"/>
              <a:t>A </a:t>
            </a:r>
            <a:r>
              <a:rPr lang="en-US" sz="3000" b="1" spc="-150" dirty="0" smtClean="0"/>
              <a:t>single time server </a:t>
            </a:r>
            <a:r>
              <a:rPr lang="en-US" sz="3000" spc="-150" dirty="0" smtClean="0"/>
              <a:t>can </a:t>
            </a:r>
            <a:r>
              <a:rPr lang="en-US" sz="3000" b="1" spc="-150" dirty="0" smtClean="0">
                <a:solidFill>
                  <a:srgbClr val="FF0000"/>
                </a:solidFill>
              </a:rPr>
              <a:t>fail</a:t>
            </a:r>
            <a:r>
              <a:rPr lang="en-US" sz="3000" spc="-150" dirty="0" smtClean="0"/>
              <a:t>, blocking timekeeping </a:t>
            </a:r>
          </a:p>
          <a:p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Berkeley algorithm </a:t>
            </a:r>
            <a:r>
              <a:rPr lang="en-US" sz="3000" dirty="0" smtClean="0"/>
              <a:t>is a distributed algorithm for timekeeping</a:t>
            </a:r>
          </a:p>
          <a:p>
            <a:endParaRPr lang="en-US" sz="3000" dirty="0"/>
          </a:p>
          <a:p>
            <a:pPr lvl="1"/>
            <a:r>
              <a:rPr lang="en-US" sz="3000" spc="-150" dirty="0" smtClean="0"/>
              <a:t>Assumes all machines have </a:t>
            </a:r>
            <a:r>
              <a:rPr lang="en-US" sz="3000" b="1" spc="-150" dirty="0" smtClean="0">
                <a:solidFill>
                  <a:schemeClr val="accent6">
                    <a:lumMod val="75000"/>
                  </a:schemeClr>
                </a:solidFill>
              </a:rPr>
              <a:t>equally-accurate local clocks</a:t>
            </a:r>
          </a:p>
          <a:p>
            <a:endParaRPr lang="en-US" sz="3000" dirty="0"/>
          </a:p>
          <a:p>
            <a:pPr lvl="1"/>
            <a:r>
              <a:rPr lang="en-US" sz="3000" dirty="0" smtClean="0"/>
              <a:t>Obtains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average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dirty="0" smtClean="0"/>
              <a:t>from participating computers and synchronizes clocks to that average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Berkeley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1145498"/>
          </a:xfrm>
        </p:spPr>
        <p:txBody>
          <a:bodyPr>
            <a:normAutofit/>
          </a:bodyPr>
          <a:lstStyle/>
          <a:p>
            <a:r>
              <a:rPr lang="en-GB" altLang="en-US" sz="2800" b="1" i="1" spc="-100" dirty="0" smtClean="0">
                <a:solidFill>
                  <a:schemeClr val="accent6">
                    <a:lumMod val="75000"/>
                  </a:schemeClr>
                </a:solidFill>
              </a:rPr>
              <a:t>Master machine</a:t>
            </a:r>
            <a:r>
              <a:rPr lang="en-GB" altLang="en-US" sz="2800" spc="-100" dirty="0" smtClean="0"/>
              <a:t>: </a:t>
            </a:r>
            <a:r>
              <a:rPr lang="en-GB" altLang="en-US" sz="2800" spc="-100" dirty="0"/>
              <a:t>polls </a:t>
            </a:r>
            <a:r>
              <a:rPr lang="en-GB" altLang="en-US" sz="2800" b="1" i="1" spc="-100" dirty="0"/>
              <a:t>L</a:t>
            </a:r>
            <a:r>
              <a:rPr lang="en-GB" altLang="en-US" sz="2800" spc="-100" dirty="0"/>
              <a:t> other machines using </a:t>
            </a:r>
            <a:r>
              <a:rPr lang="en-GB" altLang="en-US" sz="2800" spc="-100" dirty="0" smtClean="0"/>
              <a:t>Cristian’s </a:t>
            </a:r>
            <a:r>
              <a:rPr lang="en-GB" altLang="en-US" sz="2800" spc="-100" dirty="0"/>
              <a:t>algorithm </a:t>
            </a:r>
            <a:r>
              <a:rPr lang="en-GB" altLang="en-US" sz="2800" spc="-100" dirty="0">
                <a:sym typeface="Wingdings"/>
              </a:rPr>
              <a:t> </a:t>
            </a:r>
            <a:r>
              <a:rPr lang="en-GB" altLang="en-US" sz="2800" spc="-100" dirty="0"/>
              <a:t>{ 𝜃</a:t>
            </a:r>
            <a:r>
              <a:rPr lang="en-GB" altLang="en-US" sz="2800" i="1" spc="-100" baseline="-25000" dirty="0" err="1"/>
              <a:t>i</a:t>
            </a:r>
            <a:r>
              <a:rPr lang="en-GB" altLang="en-US" sz="2800" spc="-100" dirty="0"/>
              <a:t> } (</a:t>
            </a:r>
            <a:r>
              <a:rPr lang="en-GB" altLang="en-US" sz="2800" i="1" spc="-100" dirty="0" err="1"/>
              <a:t>i</a:t>
            </a:r>
            <a:r>
              <a:rPr lang="en-GB" altLang="en-US" sz="2800" spc="-100" dirty="0"/>
              <a:t> = 1</a:t>
            </a:r>
            <a:r>
              <a:rPr lang="is-IS" altLang="en-US" sz="2800" spc="-100" dirty="0"/>
              <a:t>…</a:t>
            </a:r>
            <a:r>
              <a:rPr lang="is-IS" altLang="en-US" sz="2800" i="1" spc="-100" dirty="0"/>
              <a:t>L</a:t>
            </a:r>
            <a:r>
              <a:rPr lang="is-IS" altLang="en-US" sz="2800" spc="-100" dirty="0"/>
              <a:t>)</a:t>
            </a:r>
            <a:endParaRPr lang="en-GB" altLang="en-US" sz="2800" spc="-100" dirty="0"/>
          </a:p>
          <a:p>
            <a:endParaRPr lang="en-GB" altLang="en-US" sz="2800" spc="-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81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Berkeley algorithm</a:t>
            </a:r>
            <a:endParaRPr lang="en-GB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43806" r="21165" b="38519"/>
          <a:stretch>
            <a:fillRect/>
          </a:stretch>
        </p:blipFill>
        <p:spPr bwMode="auto">
          <a:xfrm>
            <a:off x="288131" y="2331100"/>
            <a:ext cx="8491538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8214" y="2331100"/>
            <a:ext cx="13452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20028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The need for time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/>
              <a:t>“Wall clock time” synchronization</a:t>
            </a:r>
          </a:p>
          <a:p>
            <a:pPr marL="914400" lvl="1" indent="-514350"/>
            <a:r>
              <a:rPr lang="en-US" alt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Cristian’s algorithm, Berkeley algorithm, </a:t>
            </a:r>
            <a:r>
              <a:rPr lang="en-US" altLang="en-US" sz="3200" b="1" spc="-150" dirty="0" smtClean="0"/>
              <a:t>NTP</a:t>
            </a:r>
          </a:p>
          <a:p>
            <a:pPr marL="914400" lvl="1" indent="-514350"/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Logical Time</a:t>
            </a:r>
          </a:p>
          <a:p>
            <a:pPr marL="914400" lvl="1" indent="-514350"/>
            <a:r>
              <a:rPr lang="en-US" altLang="en-US" sz="3200" dirty="0" smtClean="0"/>
              <a:t>Lamport clocks</a:t>
            </a:r>
          </a:p>
          <a:p>
            <a:pPr marL="914400" lvl="1" indent="-514350"/>
            <a:r>
              <a:rPr lang="en-US" altLang="en-US" sz="3200" dirty="0" smtClean="0"/>
              <a:t>Vector clocks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clients to be accurately synchronized to UTC despite message delays</a:t>
            </a:r>
          </a:p>
          <a:p>
            <a:endParaRPr lang="en-US" dirty="0"/>
          </a:p>
          <a:p>
            <a:r>
              <a:rPr lang="en-US" dirty="0" smtClean="0"/>
              <a:t>Provides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reliable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Survives lengthy losses of connectivity</a:t>
            </a:r>
          </a:p>
          <a:p>
            <a:pPr lvl="1"/>
            <a:r>
              <a:rPr lang="en-US" dirty="0" smtClean="0"/>
              <a:t>Communicates over redundant network paths</a:t>
            </a:r>
          </a:p>
          <a:p>
            <a:pPr lvl="1"/>
            <a:endParaRPr lang="en-US" dirty="0"/>
          </a:p>
          <a:p>
            <a:r>
              <a:rPr lang="en-US" dirty="0" smtClean="0"/>
              <a:t>Provides 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accurate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Unlike the Berkeley algorithm, leverages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heterogeneous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accuracy in clocks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Time Protocol (NTP)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Servers and time sources are arranged in layers (</a:t>
            </a:r>
            <a:r>
              <a:rPr lang="en-US" b="1" i="1" smtClean="0">
                <a:solidFill>
                  <a:schemeClr val="accent6">
                    <a:lumMod val="75000"/>
                  </a:schemeClr>
                </a:solidFill>
              </a:rPr>
              <a:t>strata</a:t>
            </a:r>
            <a:r>
              <a:rPr lang="en-US" smtClean="0"/>
              <a:t>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Stratum 0: High-precision time sources themselves</a:t>
            </a:r>
          </a:p>
          <a:p>
            <a:pPr lvl="2"/>
            <a:r>
              <a:rPr lang="en-US" i="1" dirty="0" smtClean="0"/>
              <a:t>e.g.,</a:t>
            </a:r>
            <a:r>
              <a:rPr lang="en-US" dirty="0" smtClean="0"/>
              <a:t> atomic clocks, shortwave radio time receivers</a:t>
            </a:r>
          </a:p>
          <a:p>
            <a:pPr lvl="1"/>
            <a:endParaRPr lang="en-US" dirty="0" smtClean="0"/>
          </a:p>
          <a:p>
            <a:pPr lvl="1"/>
            <a:r>
              <a:rPr lang="en-US" spc="-150" dirty="0" smtClean="0"/>
              <a:t>Stratum 1: NTP servers </a:t>
            </a:r>
            <a:r>
              <a:rPr lang="en-US" b="1" spc="-150" dirty="0" smtClean="0"/>
              <a:t>directly connected </a:t>
            </a:r>
            <a:r>
              <a:rPr lang="en-US" spc="-150" dirty="0" smtClean="0"/>
              <a:t>to Stratum 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Stratum 2: NTP servers that synchronize with Stratum 1</a:t>
            </a:r>
          </a:p>
          <a:p>
            <a:pPr lvl="2"/>
            <a:r>
              <a:rPr lang="en-US" dirty="0" smtClean="0"/>
              <a:t>Stratum 2 servers are </a:t>
            </a:r>
            <a:r>
              <a:rPr lang="en-US" b="1" dirty="0" smtClean="0"/>
              <a:t>clients of </a:t>
            </a:r>
            <a:r>
              <a:rPr lang="en-US" dirty="0" smtClean="0"/>
              <a:t>Stratum 1 servers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Stratum 3: NTP servers that synchronize with Stratum 2</a:t>
            </a:r>
          </a:p>
          <a:p>
            <a:pPr lvl="2"/>
            <a:r>
              <a:rPr lang="en-US" dirty="0" smtClean="0"/>
              <a:t>Stratum 3 servers are </a:t>
            </a:r>
            <a:r>
              <a:rPr lang="en-US" b="1" dirty="0" smtClean="0"/>
              <a:t>clients of </a:t>
            </a:r>
            <a:r>
              <a:rPr lang="en-US" dirty="0" smtClean="0"/>
              <a:t>Stratum 2 servers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Users’ computers synchronize with Stratum 3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NTP: System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 between an NTP client and server are exchanged in pairs: request and response</a:t>
            </a:r>
          </a:p>
          <a:p>
            <a:pPr marL="742950" lvl="2" indent="-342900"/>
            <a:r>
              <a:rPr lang="en-US" dirty="0"/>
              <a:t>Use </a:t>
            </a:r>
            <a:r>
              <a:rPr lang="en-US" dirty="0" smtClean="0"/>
              <a:t>Cristian’s </a:t>
            </a:r>
            <a:r>
              <a:rPr lang="en-US" dirty="0"/>
              <a:t>algorithm</a:t>
            </a:r>
          </a:p>
          <a:p>
            <a:endParaRPr lang="en-US" dirty="0" smtClean="0"/>
          </a:p>
          <a:p>
            <a:r>
              <a:rPr lang="en-US" spc="-150" dirty="0" smtClean="0"/>
              <a:t>For </a:t>
            </a:r>
            <a:r>
              <a:rPr lang="en-US" i="1" spc="-150" dirty="0" err="1" smtClean="0"/>
              <a:t>i</a:t>
            </a:r>
            <a:r>
              <a:rPr lang="en-US" spc="-150" baseline="30000" dirty="0" err="1" smtClean="0"/>
              <a:t>th</a:t>
            </a:r>
            <a:r>
              <a:rPr lang="en-US" spc="-150" dirty="0" smtClean="0"/>
              <a:t> message exchange with a particular server, calculate: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Clock offset </a:t>
            </a:r>
            <a:r>
              <a:rPr lang="en-US" dirty="0" smtClean="0"/>
              <a:t>𝜃</a:t>
            </a:r>
            <a:r>
              <a:rPr lang="en-US" i="1" baseline="-25000" dirty="0" err="1" smtClean="0"/>
              <a:t>i</a:t>
            </a:r>
            <a:r>
              <a:rPr lang="en-US" dirty="0" smtClean="0"/>
              <a:t> from client to server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Round trip time </a:t>
            </a:r>
            <a:r>
              <a:rPr lang="en-US" dirty="0" smtClean="0"/>
              <a:t>𝛿</a:t>
            </a:r>
            <a:r>
              <a:rPr lang="en-US" i="1" baseline="-25000" dirty="0" err="1" smtClean="0"/>
              <a:t>i</a:t>
            </a:r>
            <a:r>
              <a:rPr lang="en-US" dirty="0" smtClean="0"/>
              <a:t> between client and server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Over last eight exchanges with server </a:t>
            </a:r>
            <a:r>
              <a:rPr lang="en-US" i="1" dirty="0" smtClean="0"/>
              <a:t>k</a:t>
            </a:r>
            <a:r>
              <a:rPr lang="en-US" dirty="0" smtClean="0"/>
              <a:t>, the client computes its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dispersion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𝜎</a:t>
            </a:r>
            <a:r>
              <a:rPr lang="en-US" i="1" baseline="-25000" dirty="0" smtClean="0"/>
              <a:t>k</a:t>
            </a:r>
            <a:r>
              <a:rPr lang="en-US" dirty="0" smtClean="0"/>
              <a:t> = max</a:t>
            </a:r>
            <a:r>
              <a:rPr lang="en-US" i="1" baseline="-25000" dirty="0" smtClean="0"/>
              <a:t>i</a:t>
            </a:r>
            <a:r>
              <a:rPr lang="en-US" dirty="0" smtClean="0"/>
              <a:t> 𝛿</a:t>
            </a:r>
            <a:r>
              <a:rPr lang="en-US" i="1" baseline="-25000" dirty="0" err="1" smtClean="0"/>
              <a:t>i</a:t>
            </a:r>
            <a:r>
              <a:rPr lang="en-US" dirty="0" smtClean="0"/>
              <a:t> − min</a:t>
            </a:r>
            <a:r>
              <a:rPr lang="en-US" i="1" baseline="-25000" dirty="0" smtClean="0"/>
              <a:t>i</a:t>
            </a:r>
            <a:r>
              <a:rPr lang="en-US" dirty="0" smtClean="0"/>
              <a:t> 𝛿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lvl="1"/>
            <a:r>
              <a:rPr lang="en-US" dirty="0" smtClean="0"/>
              <a:t>Client uses the server with </a:t>
            </a:r>
            <a:r>
              <a:rPr lang="en-US" b="1" dirty="0" smtClean="0"/>
              <a:t>minimum dispersion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NTP operation: Server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927603"/>
          </a:xfrm>
        </p:spPr>
        <p:txBody>
          <a:bodyPr>
            <a:normAutofit/>
          </a:bodyPr>
          <a:lstStyle/>
          <a:p>
            <a:r>
              <a:rPr lang="en-US" dirty="0" smtClean="0"/>
              <a:t>Client tracks </a:t>
            </a:r>
            <a:r>
              <a:rPr lang="en-US" b="1" dirty="0" smtClean="0"/>
              <a:t>minimum</a:t>
            </a:r>
            <a:r>
              <a:rPr lang="en-US" dirty="0" smtClean="0"/>
              <a:t> </a:t>
            </a:r>
            <a:r>
              <a:rPr lang="en-US" b="1" dirty="0" smtClean="0"/>
              <a:t>round trip time </a:t>
            </a:r>
            <a:r>
              <a:rPr lang="en-US" dirty="0" smtClean="0"/>
              <a:t>and </a:t>
            </a:r>
            <a:r>
              <a:rPr lang="en-US" b="1" dirty="0" smtClean="0"/>
              <a:t>associated offset </a:t>
            </a:r>
            <a:r>
              <a:rPr lang="en-US" dirty="0" smtClean="0"/>
              <a:t>over the last eight message exchanges (𝛿</a:t>
            </a:r>
            <a:r>
              <a:rPr lang="en-US" baseline="-25000" dirty="0" smtClean="0"/>
              <a:t>0</a:t>
            </a:r>
            <a:r>
              <a:rPr lang="en-US" dirty="0" smtClean="0"/>
              <a:t>, 𝜃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𝜃</a:t>
            </a:r>
            <a:r>
              <a:rPr lang="en-US" baseline="-25000" dirty="0" smtClean="0"/>
              <a:t>0 </a:t>
            </a:r>
            <a:r>
              <a:rPr lang="en-US" dirty="0" smtClean="0"/>
              <a:t>is the best estimate of offset: client adjusts its clock by </a:t>
            </a:r>
            <a:r>
              <a:rPr lang="en-US" dirty="0"/>
              <a:t>𝜃</a:t>
            </a:r>
            <a:r>
              <a:rPr lang="en-US" baseline="-25000" dirty="0" smtClean="0"/>
              <a:t>0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synchronize to server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smtClean="0"/>
              <a:t>NTP operation </a:t>
            </a:r>
            <a:r>
              <a:rPr lang="en-US" spc="-150" dirty="0" smtClean="0"/>
              <a:t>: Clock offset calculation</a:t>
            </a:r>
            <a:endParaRPr lang="en-US" spc="-15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43638" y="3656578"/>
            <a:ext cx="6180523" cy="2527456"/>
            <a:chOff x="1012266" y="3944983"/>
            <a:chExt cx="6180523" cy="25274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806" t="29561"/>
            <a:stretch/>
          </p:blipFill>
          <p:spPr>
            <a:xfrm rot="5400000">
              <a:off x="2739587" y="3621013"/>
              <a:ext cx="2020389" cy="268946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24059" y="6010774"/>
              <a:ext cx="25234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Arial" charset="0"/>
                  <a:ea typeface="Arial" charset="0"/>
                  <a:cs typeface="Arial" charset="0"/>
                </a:rPr>
                <a:t>Round trip time </a:t>
              </a:r>
              <a:r>
                <a:rPr lang="en-US" sz="2400" b="0" dirty="0" smtClean="0"/>
                <a:t>𝛿</a:t>
              </a:r>
              <a:endParaRPr lang="en-US" sz="2400" b="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2266" y="3967183"/>
              <a:ext cx="12563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Arial" charset="0"/>
                  <a:ea typeface="Arial" charset="0"/>
                  <a:cs typeface="Arial" charset="0"/>
                </a:rPr>
                <a:t>Offset </a:t>
              </a:r>
              <a:r>
                <a:rPr lang="en-US" sz="2400" b="0" dirty="0" smtClean="0"/>
                <a:t>𝜃</a:t>
              </a:r>
              <a:endParaRPr lang="en-US" sz="2400" b="0" dirty="0"/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546869" y="3944983"/>
              <a:ext cx="1645920" cy="1110343"/>
            </a:xfrm>
            <a:prstGeom prst="wedgeRoundRectCallout">
              <a:avLst>
                <a:gd name="adj1" fmla="val -72420"/>
                <a:gd name="adj2" fmla="val 22500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</a:rPr>
                <a:t>Each point represents one sample</a:t>
              </a:r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427631" y="4500154"/>
              <a:ext cx="0" cy="11724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77495" y="4500154"/>
              <a:ext cx="75013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41251" y="5272455"/>
              <a:ext cx="4251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 smtClean="0"/>
                <a:t>𝛿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20853" y="4082627"/>
              <a:ext cx="43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 smtClean="0"/>
                <a:t>𝜃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7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NTP operation: How to change time</a:t>
            </a:r>
            <a:endParaRPr lang="en-US" alt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Can’t just change </a:t>
            </a:r>
            <a:r>
              <a:rPr lang="en-US" altLang="en-US" dirty="0" smtClean="0"/>
              <a:t>time: Don’t want time to </a:t>
            </a:r>
            <a:r>
              <a:rPr lang="en-US" altLang="en-US" b="1" dirty="0" smtClean="0">
                <a:solidFill>
                  <a:srgbClr val="FF0000"/>
                </a:solidFill>
              </a:rPr>
              <a:t>run backwards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/>
            <a:r>
              <a:rPr lang="en-US" altLang="en-US" dirty="0" smtClean="0"/>
              <a:t>Recall the make example</a:t>
            </a:r>
          </a:p>
          <a:p>
            <a:pPr lvl="1"/>
            <a:endParaRPr lang="en-US" altLang="en-US" dirty="0"/>
          </a:p>
          <a:p>
            <a:r>
              <a:rPr lang="en-US" altLang="en-US" dirty="0" smtClean="0"/>
              <a:t>Instead, change </a:t>
            </a:r>
            <a:r>
              <a:rPr lang="en-US" altLang="en-US" dirty="0"/>
              <a:t>the </a:t>
            </a:r>
            <a:r>
              <a:rPr lang="en-US" altLang="en-US" b="1" dirty="0"/>
              <a:t>update rate </a:t>
            </a:r>
            <a:r>
              <a:rPr lang="en-US" altLang="en-US" dirty="0"/>
              <a:t>for the clock</a:t>
            </a:r>
          </a:p>
          <a:p>
            <a:pPr lvl="1"/>
            <a:r>
              <a:rPr lang="en-US" altLang="en-US" dirty="0"/>
              <a:t>Changes time in a more gradual fashion</a:t>
            </a:r>
          </a:p>
          <a:p>
            <a:pPr lvl="1"/>
            <a:r>
              <a:rPr lang="en-US" altLang="en-US" dirty="0"/>
              <a:t>Prevents inconsistent local timestamps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Clocks on different systems will always behave differently</a:t>
            </a:r>
          </a:p>
          <a:p>
            <a:pPr lvl="1"/>
            <a:r>
              <a:rPr lang="en-US" dirty="0" smtClean="0"/>
              <a:t>Disagreement between machines can result in undesirable behavior</a:t>
            </a:r>
          </a:p>
          <a:p>
            <a:endParaRPr lang="en-US" dirty="0" smtClean="0"/>
          </a:p>
          <a:p>
            <a:r>
              <a:rPr lang="en-US" dirty="0" smtClean="0"/>
              <a:t>NTP, Berkeley clock synchronization</a:t>
            </a:r>
          </a:p>
          <a:p>
            <a:pPr lvl="1"/>
            <a:r>
              <a:rPr lang="en-US" dirty="0" smtClean="0"/>
              <a:t>Rely on timestamps to estimate network delays</a:t>
            </a:r>
          </a:p>
          <a:p>
            <a:pPr lvl="1"/>
            <a:r>
              <a:rPr lang="en-US" b="1" dirty="0" smtClean="0"/>
              <a:t>100s </a:t>
            </a:r>
            <a:r>
              <a:rPr lang="en-US" dirty="0" smtClean="0"/>
              <a:t>𝝁</a:t>
            </a:r>
            <a:r>
              <a:rPr lang="en-US" b="1" dirty="0" smtClean="0"/>
              <a:t>s−</a:t>
            </a:r>
            <a:r>
              <a:rPr lang="en-US" b="1" dirty="0" err="1" smtClean="0"/>
              <a:t>ms</a:t>
            </a:r>
            <a:r>
              <a:rPr lang="en-US" b="1" dirty="0" smtClean="0"/>
              <a:t> accuracy</a:t>
            </a:r>
          </a:p>
          <a:p>
            <a:pPr lvl="1"/>
            <a:r>
              <a:rPr lang="en-US" dirty="0" smtClean="0"/>
              <a:t>Clocks never exactly synchronized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Often </a:t>
            </a:r>
            <a:r>
              <a:rPr lang="en-US" b="1" dirty="0" smtClean="0">
                <a:solidFill>
                  <a:srgbClr val="FF0000"/>
                </a:solidFill>
              </a:rPr>
              <a:t>inadequate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distributed systems</a:t>
            </a:r>
          </a:p>
          <a:p>
            <a:pPr lvl="1"/>
            <a:r>
              <a:rPr lang="en-US" dirty="0" smtClean="0"/>
              <a:t>Often need to reason about the </a:t>
            </a:r>
            <a:r>
              <a:rPr lang="en-US" b="1" dirty="0" smtClean="0"/>
              <a:t>order of events</a:t>
            </a:r>
          </a:p>
          <a:p>
            <a:pPr lvl="1"/>
            <a:r>
              <a:rPr lang="en-US" spc="-150" dirty="0" smtClean="0"/>
              <a:t>Might need precision on the order of </a:t>
            </a:r>
            <a:r>
              <a:rPr lang="en-US" b="1" spc="-150" dirty="0" smtClean="0"/>
              <a:t>ns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-150" dirty="0" smtClean="0"/>
              <a:t>C</a:t>
            </a:r>
            <a:r>
              <a:rPr lang="en-US" altLang="en-US" spc="-150" smtClean="0"/>
              <a:t>lock synchronization: Take-away </a:t>
            </a:r>
            <a:r>
              <a:rPr lang="en-US" altLang="en-US" spc="-150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11492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/>
              <a:t>The need for </a:t>
            </a:r>
            <a:r>
              <a:rPr lang="en-US" altLang="en-US" sz="3200" b="1" smtClean="0"/>
              <a:t>time synchronization</a:t>
            </a:r>
            <a:endParaRPr lang="en-US" altLang="en-US" sz="3200" b="1" dirty="0" smtClean="0"/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“Wall clock time”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Logical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The need for time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“Wall clock time” synchronization</a:t>
            </a:r>
          </a:p>
          <a:p>
            <a:pPr marL="914400" lvl="1" indent="-514350"/>
            <a:r>
              <a:rPr lang="en-US" alt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Cristian’s algorithm, Berkeley algorithm, NTP</a:t>
            </a:r>
          </a:p>
          <a:p>
            <a:pPr marL="914400" lvl="1" indent="-514350"/>
            <a:endParaRPr lang="en-US" alt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/>
              <a:t>Logical Time</a:t>
            </a:r>
          </a:p>
          <a:p>
            <a:pPr marL="914400" lvl="1" indent="-514350"/>
            <a:r>
              <a:rPr lang="en-US" altLang="en-US" sz="3200" b="1" dirty="0" smtClean="0"/>
              <a:t>Lamport clocks</a:t>
            </a:r>
          </a:p>
          <a:p>
            <a:pPr marL="914400" lvl="1" indent="-514350"/>
            <a:r>
              <a:rPr lang="en-US" altLang="en-US" sz="3200" dirty="0" smtClean="0"/>
              <a:t>Vector clocks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55" y="3109217"/>
            <a:ext cx="4610100" cy="2859115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3520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New York-based bank wants to make its transaction ledger database </a:t>
            </a:r>
            <a:r>
              <a:rPr lang="en-US" b="1" dirty="0" smtClean="0"/>
              <a:t>resilient</a:t>
            </a:r>
            <a:r>
              <a:rPr lang="en-US" dirty="0" smtClean="0"/>
              <a:t> to </a:t>
            </a:r>
            <a:r>
              <a:rPr lang="en-US" b="1" dirty="0" smtClean="0"/>
              <a:t>whole-site failures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Replicate </a:t>
            </a:r>
            <a:r>
              <a:rPr lang="en-US" dirty="0" smtClean="0"/>
              <a:t>the database, keep one copy in sf, one in </a:t>
            </a:r>
            <a:r>
              <a:rPr lang="en-US" dirty="0" err="1" smtClean="0"/>
              <a:t>nyc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Motivation: Multi-site database replication</a:t>
            </a:r>
            <a:endParaRPr lang="en-US" sz="3300" spc="-1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384" y="2923180"/>
            <a:ext cx="1392831" cy="1353358"/>
          </a:xfrm>
          <a:prstGeom prst="rect">
            <a:avLst/>
          </a:prstGeom>
        </p:spPr>
      </p:pic>
      <p:sp>
        <p:nvSpPr>
          <p:cNvPr id="14" name="Can 13"/>
          <p:cNvSpPr/>
          <p:nvPr/>
        </p:nvSpPr>
        <p:spPr>
          <a:xfrm>
            <a:off x="6338635" y="4014302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056" y="4585928"/>
            <a:ext cx="132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New York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10086" y="4163317"/>
            <a:ext cx="1599319" cy="876258"/>
            <a:chOff x="1110086" y="4163317"/>
            <a:chExt cx="1599319" cy="876258"/>
          </a:xfrm>
        </p:grpSpPr>
        <p:sp>
          <p:nvSpPr>
            <p:cNvPr id="13" name="Can 12"/>
            <p:cNvSpPr/>
            <p:nvPr/>
          </p:nvSpPr>
          <p:spPr>
            <a:xfrm>
              <a:off x="2232117" y="4163317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10086" y="4331689"/>
              <a:ext cx="1487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San Francisco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55" y="3109217"/>
            <a:ext cx="4610100" cy="2859115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35202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Replicate</a:t>
            </a:r>
            <a:r>
              <a:rPr lang="en-US" dirty="0" smtClean="0"/>
              <a:t> the database, keep one copy in sf, one in </a:t>
            </a:r>
            <a:r>
              <a:rPr lang="en-US" dirty="0" err="1" smtClean="0"/>
              <a:t>nyc</a:t>
            </a:r>
            <a:endParaRPr lang="en-US" dirty="0"/>
          </a:p>
          <a:p>
            <a:pPr lvl="1"/>
            <a:r>
              <a:rPr lang="en-US" dirty="0" smtClean="0"/>
              <a:t>Client sends </a:t>
            </a:r>
            <a:r>
              <a:rPr lang="en-US" b="1" dirty="0" smtClean="0"/>
              <a:t>query</a:t>
            </a:r>
            <a:r>
              <a:rPr lang="en-US" dirty="0" smtClean="0"/>
              <a:t> to the </a:t>
            </a:r>
            <a:r>
              <a:rPr lang="en-US" b="1" dirty="0" smtClean="0"/>
              <a:t>nearest</a:t>
            </a:r>
            <a:r>
              <a:rPr lang="en-US" dirty="0" smtClean="0"/>
              <a:t> copy</a:t>
            </a:r>
          </a:p>
          <a:p>
            <a:pPr lvl="1"/>
            <a:r>
              <a:rPr lang="en-US" dirty="0" smtClean="0"/>
              <a:t>Client sends </a:t>
            </a:r>
            <a:r>
              <a:rPr lang="en-US" b="1" dirty="0" smtClean="0"/>
              <a:t>update</a:t>
            </a:r>
            <a:r>
              <a:rPr lang="en-US" dirty="0" smtClean="0"/>
              <a:t> </a:t>
            </a:r>
            <a:r>
              <a:rPr lang="en-US" b="1" dirty="0" smtClean="0"/>
              <a:t>to both </a:t>
            </a:r>
            <a:r>
              <a:rPr lang="en-US" dirty="0" smtClean="0"/>
              <a:t>copies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The consequences of concurrent updates</a:t>
            </a:r>
            <a:endParaRPr lang="en-US" sz="3300" spc="-150" dirty="0"/>
          </a:p>
        </p:txBody>
      </p:sp>
      <p:sp>
        <p:nvSpPr>
          <p:cNvPr id="13" name="Can 12"/>
          <p:cNvSpPr/>
          <p:nvPr/>
        </p:nvSpPr>
        <p:spPr>
          <a:xfrm>
            <a:off x="2232117" y="4163317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n 13"/>
          <p:cNvSpPr/>
          <p:nvPr/>
        </p:nvSpPr>
        <p:spPr>
          <a:xfrm>
            <a:off x="6338635" y="4014302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Curved Connector 21"/>
          <p:cNvCxnSpPr>
            <a:stCxn id="20" idx="3"/>
            <a:endCxn id="13" idx="0"/>
          </p:cNvCxnSpPr>
          <p:nvPr/>
        </p:nvCxnSpPr>
        <p:spPr>
          <a:xfrm>
            <a:off x="2347455" y="3673433"/>
            <a:ext cx="123306" cy="609206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0" idx="3"/>
            <a:endCxn id="14" idx="2"/>
          </p:cNvCxnSpPr>
          <p:nvPr/>
        </p:nvCxnSpPr>
        <p:spPr>
          <a:xfrm>
            <a:off x="2347455" y="3673433"/>
            <a:ext cx="3991180" cy="603105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4" idx="0"/>
            <a:endCxn id="14" idx="3"/>
          </p:cNvCxnSpPr>
          <p:nvPr/>
        </p:nvCxnSpPr>
        <p:spPr>
          <a:xfrm rot="16200000" flipV="1">
            <a:off x="6393303" y="4723736"/>
            <a:ext cx="657536" cy="287611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4" idx="0"/>
            <a:endCxn id="13" idx="4"/>
          </p:cNvCxnSpPr>
          <p:nvPr/>
        </p:nvCxnSpPr>
        <p:spPr>
          <a:xfrm rot="16200000" flipV="1">
            <a:off x="4401724" y="2732157"/>
            <a:ext cx="771835" cy="4156471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93586" y="3179067"/>
            <a:ext cx="6298876" cy="2725129"/>
            <a:chOff x="1093586" y="3179067"/>
            <a:chExt cx="6298876" cy="2725129"/>
          </a:xfrm>
        </p:grpSpPr>
        <p:sp>
          <p:nvSpPr>
            <p:cNvPr id="18" name="Smiley Face 17"/>
            <p:cNvSpPr/>
            <p:nvPr/>
          </p:nvSpPr>
          <p:spPr>
            <a:xfrm>
              <a:off x="2315705" y="3179067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3586" y="3319490"/>
              <a:ext cx="12538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“Deposit</a:t>
              </a:r>
            </a:p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$100”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9289" y="5196310"/>
              <a:ext cx="1053173" cy="70788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“Pay 1%</a:t>
              </a:r>
            </a:p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interest”</a:t>
              </a:r>
            </a:p>
          </p:txBody>
        </p:sp>
        <p:sp>
          <p:nvSpPr>
            <p:cNvPr id="19" name="Smiley Face 18"/>
            <p:cNvSpPr/>
            <p:nvPr/>
          </p:nvSpPr>
          <p:spPr>
            <a:xfrm>
              <a:off x="5838706" y="5194163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79261" y="4261481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27199" y="3974985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83158" y="4661591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93367" y="5063861"/>
            <a:ext cx="940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$1,111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27198" y="437996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$1,010</a:t>
            </a:r>
            <a:endParaRPr lang="en-US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34251" y="4780072"/>
            <a:ext cx="95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$1,110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0520" y="3215166"/>
            <a:ext cx="5617592" cy="1438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Inconsistent replicas!</a:t>
            </a:r>
          </a:p>
          <a:p>
            <a:r>
              <a:rPr lang="en-US" sz="2400" b="0" dirty="0" smtClean="0">
                <a:solidFill>
                  <a:schemeClr val="tx1"/>
                </a:solidFill>
              </a:rPr>
              <a:t>Updates </a:t>
            </a:r>
            <a:r>
              <a:rPr lang="en-US" sz="2400" b="0" dirty="0">
                <a:solidFill>
                  <a:schemeClr val="tx1"/>
                </a:solidFill>
              </a:rPr>
              <a:t>should have been performed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in the same order </a:t>
            </a:r>
            <a:r>
              <a:rPr lang="en-US" sz="2400" b="0" dirty="0">
                <a:solidFill>
                  <a:schemeClr val="tx1"/>
                </a:solidFill>
              </a:rPr>
              <a:t>at each </a:t>
            </a:r>
            <a:r>
              <a:rPr lang="en-US" sz="2400" b="0" dirty="0" smtClean="0">
                <a:solidFill>
                  <a:schemeClr val="tx1"/>
                </a:solidFill>
              </a:rPr>
              <a:t>copy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5" grpId="0"/>
      <p:bldP spid="45" grpId="1"/>
      <p:bldP spid="46" grpId="0"/>
      <p:bldP spid="47" grpId="0"/>
      <p:bldP spid="47" grpId="1"/>
      <p:bldP spid="48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Idea: </a:t>
            </a:r>
            <a:r>
              <a:rPr lang="en-US" altLang="en-US" i="1" dirty="0" smtClean="0"/>
              <a:t>Logical</a:t>
            </a:r>
            <a:r>
              <a:rPr lang="en-US" altLang="en-US" dirty="0" smtClean="0"/>
              <a:t> clocks</a:t>
            </a:r>
            <a:endParaRPr lang="en-US" alt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8676"/>
            <a:ext cx="8763000" cy="1842446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Landmark 1978 paper by Leslie Lamport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 smtClean="0"/>
              <a:t>Insight:</a:t>
            </a:r>
            <a:r>
              <a:rPr lang="en-US" altLang="en-US" dirty="0" smtClean="0"/>
              <a:t> only the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events themselves </a:t>
            </a:r>
            <a:r>
              <a:rPr lang="en-US" altLang="en-US" dirty="0" smtClean="0"/>
              <a:t>matter </a:t>
            </a: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232" y="1531917"/>
            <a:ext cx="1821168" cy="23170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7451" y="4443917"/>
            <a:ext cx="7704161" cy="1649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1440" rIns="45720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457200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spc="-50" dirty="0" smtClean="0">
                <a:solidFill>
                  <a:prstClr val="black"/>
                </a:solidFill>
                <a:ea typeface="ＭＳ Ｐゴシック" pitchFamily="-1" charset="-128"/>
              </a:rPr>
              <a:t>Idea: Disregard </a:t>
            </a:r>
            <a:r>
              <a:rPr lang="en-US" altLang="en-US" sz="3200" b="0" spc="-50" dirty="0">
                <a:solidFill>
                  <a:prstClr val="black"/>
                </a:solidFill>
                <a:ea typeface="ＭＳ Ｐゴシック" pitchFamily="-1" charset="-128"/>
              </a:rPr>
              <a:t>the precise clock </a:t>
            </a:r>
            <a:r>
              <a:rPr lang="en-US" altLang="en-US" sz="32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time</a:t>
            </a:r>
          </a:p>
          <a:p>
            <a:pPr lvl="1" defTabSz="45720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Instead</a:t>
            </a:r>
            <a:r>
              <a:rPr lang="en-US" altLang="en-US" sz="2800" b="0" spc="-50" dirty="0">
                <a:solidFill>
                  <a:prstClr val="black"/>
                </a:solidFill>
                <a:ea typeface="ＭＳ Ｐゴシック" pitchFamily="-1" charset="-128"/>
              </a:rPr>
              <a:t>, </a:t>
            </a:r>
            <a:r>
              <a:rPr lang="en-US" altLang="en-US" sz="28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capture </a:t>
            </a:r>
            <a:r>
              <a:rPr lang="en-US" altLang="en-US" sz="2800" spc="-50" dirty="0">
                <a:solidFill>
                  <a:srgbClr val="F79646">
                    <a:lumMod val="75000"/>
                  </a:srgbClr>
                </a:solidFill>
                <a:ea typeface="ＭＳ Ｐゴシック" pitchFamily="-1" charset="-128"/>
              </a:rPr>
              <a:t>just</a:t>
            </a:r>
            <a:r>
              <a:rPr lang="en-US" altLang="en-US" sz="2800" b="0" spc="-50" dirty="0">
                <a:solidFill>
                  <a:srgbClr val="F79646">
                    <a:lumMod val="75000"/>
                  </a:srgbClr>
                </a:solidFill>
                <a:ea typeface="ＭＳ Ｐゴシック" pitchFamily="-1" charset="-128"/>
              </a:rPr>
              <a:t> </a:t>
            </a:r>
            <a:r>
              <a:rPr lang="en-US" altLang="en-US" sz="2800" b="0" spc="-50" dirty="0">
                <a:solidFill>
                  <a:prstClr val="black"/>
                </a:solidFill>
                <a:ea typeface="ＭＳ Ｐゴシック" pitchFamily="-1" charset="-128"/>
              </a:rPr>
              <a:t>a </a:t>
            </a:r>
            <a:r>
              <a:rPr lang="en-US" altLang="en-US" sz="2800" spc="-50" dirty="0">
                <a:solidFill>
                  <a:prstClr val="black"/>
                </a:solidFill>
                <a:ea typeface="ＭＳ Ｐゴシック" pitchFamily="-1" charset="-128"/>
              </a:rPr>
              <a:t>“</a:t>
            </a:r>
            <a:r>
              <a:rPr lang="en-US" altLang="ja-JP" sz="2800" spc="-50" dirty="0">
                <a:solidFill>
                  <a:prstClr val="black"/>
                </a:solidFill>
                <a:ea typeface="ＭＳ Ｐゴシック" pitchFamily="-1" charset="-128"/>
              </a:rPr>
              <a:t>happens </a:t>
            </a:r>
            <a:r>
              <a:rPr lang="en-US" altLang="ja-JP" sz="2800" spc="-50" dirty="0" smtClean="0">
                <a:solidFill>
                  <a:prstClr val="black"/>
                </a:solidFill>
                <a:ea typeface="ＭＳ Ｐゴシック" pitchFamily="-1" charset="-128"/>
              </a:rPr>
              <a:t>before” </a:t>
            </a:r>
            <a:r>
              <a:rPr lang="en-US" altLang="ja-JP" sz="28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relationship </a:t>
            </a:r>
            <a:r>
              <a:rPr lang="en-US" altLang="ja-JP" sz="2800" b="0" spc="-50" dirty="0">
                <a:solidFill>
                  <a:prstClr val="black"/>
                </a:solidFill>
                <a:ea typeface="ＭＳ Ｐゴシック" pitchFamily="-1" charset="-128"/>
              </a:rPr>
              <a:t>between a pair of events</a:t>
            </a:r>
          </a:p>
        </p:txBody>
      </p:sp>
    </p:spTree>
    <p:extLst>
      <p:ext uri="{BB962C8B-B14F-4D97-AF65-F5344CB8AC3E}">
        <p14:creationId xmlns:p14="http://schemas.microsoft.com/office/powerpoint/2010/main" val="14580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574405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Consider three processes: </a:t>
            </a:r>
            <a:r>
              <a:rPr lang="en-GB" altLang="en-US" b="1" dirty="0" smtClean="0"/>
              <a:t>P1</a:t>
            </a:r>
            <a:r>
              <a:rPr lang="en-GB" altLang="en-US" dirty="0" smtClean="0"/>
              <a:t>, </a:t>
            </a:r>
            <a:r>
              <a:rPr lang="en-GB" altLang="en-US" b="1" dirty="0" smtClean="0"/>
              <a:t>P2</a:t>
            </a:r>
            <a:r>
              <a:rPr lang="en-GB" altLang="en-US" dirty="0" smtClean="0"/>
              <a:t>, and </a:t>
            </a:r>
            <a:r>
              <a:rPr lang="en-GB" altLang="en-US" b="1" dirty="0" smtClean="0"/>
              <a:t>P3</a:t>
            </a:r>
          </a:p>
          <a:p>
            <a:endParaRPr lang="en-GB" altLang="en-US" b="1" dirty="0"/>
          </a:p>
          <a:p>
            <a:r>
              <a:rPr lang="en-GB" altLang="en-US" b="1" dirty="0" smtClean="0"/>
              <a:t>Notation:</a:t>
            </a:r>
            <a:r>
              <a:rPr lang="en-GB" altLang="en-US" dirty="0" smtClean="0"/>
              <a:t> Event</a:t>
            </a:r>
            <a:r>
              <a:rPr lang="en-GB" altLang="en-US" b="1" dirty="0" smtClean="0"/>
              <a:t> a</a:t>
            </a:r>
            <a:r>
              <a:rPr lang="en-US" altLang="en-US" b="1" dirty="0" smtClean="0"/>
              <a:t> </a:t>
            </a:r>
            <a:r>
              <a:rPr lang="en-U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happens before</a:t>
            </a:r>
            <a:r>
              <a:rPr lang="en-US" altLang="en-US" dirty="0" smtClean="0"/>
              <a:t> event </a:t>
            </a:r>
            <a:r>
              <a:rPr lang="en-US" altLang="en-US" b="1" dirty="0" smtClean="0"/>
              <a:t>b (a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altLang="en-US" b="1" dirty="0" smtClean="0">
                <a:sym typeface="Wingdings"/>
              </a:rPr>
              <a:t> b)</a:t>
            </a:r>
            <a:endParaRPr lang="en-US" altLang="en-US" b="1" dirty="0"/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Defining “happens-before”</a:t>
            </a:r>
            <a:endParaRPr lang="en-GB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4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Process 22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Process 23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Process 24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Can observe event order at a single process</a:t>
            </a:r>
            <a:endParaRPr lang="en-US" altLang="en-US" b="1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Defining “happens-before”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If </a:t>
            </a:r>
            <a:r>
              <a:rPr lang="en-US" altLang="en-US" b="1" dirty="0" smtClean="0"/>
              <a:t>same process </a:t>
            </a:r>
            <a:r>
              <a:rPr lang="en-US" altLang="en-US" dirty="0" smtClean="0"/>
              <a:t>and </a:t>
            </a:r>
            <a:r>
              <a:rPr lang="en-US" altLang="en-US" b="1" dirty="0"/>
              <a:t>a</a:t>
            </a:r>
            <a:r>
              <a:rPr lang="en-US" altLang="en-US" dirty="0" smtClean="0"/>
              <a:t> occurs before </a:t>
            </a:r>
            <a:r>
              <a:rPr lang="en-US" altLang="en-US" b="1" dirty="0"/>
              <a:t>b</a:t>
            </a:r>
            <a:r>
              <a:rPr lang="en-US" altLang="en-US" dirty="0" smtClean="0"/>
              <a:t>, then </a:t>
            </a:r>
            <a:r>
              <a:rPr lang="en-US" altLang="en-US" b="1" dirty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/>
              </a:rPr>
              <a:t> </a:t>
            </a:r>
            <a:r>
              <a:rPr lang="en-US" altLang="en-US" b="1" dirty="0">
                <a:sym typeface="Wingdings"/>
              </a:rPr>
              <a:t>b</a:t>
            </a:r>
            <a:endParaRPr lang="en-US" altLang="en-US" b="1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Defining “happens-before”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occurs before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Can observe ordering when processes communicate</a:t>
            </a:r>
            <a:endParaRPr lang="en-US" altLang="en-US" b="1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Defining “happens-before”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5988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occurs before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If </a:t>
            </a:r>
            <a:r>
              <a:rPr lang="en-US" altLang="en-US" b="1" dirty="0" smtClean="0">
                <a:sym typeface="Wingdings"/>
              </a:rPr>
              <a:t>c</a:t>
            </a:r>
            <a:r>
              <a:rPr lang="en-US" altLang="en-US" dirty="0" smtClean="0">
                <a:sym typeface="Wingdings"/>
              </a:rPr>
              <a:t> </a:t>
            </a:r>
            <a:r>
              <a:rPr lang="en-US" altLang="en-US" dirty="0">
                <a:sym typeface="Wingdings"/>
              </a:rPr>
              <a:t>is a message receipt of </a:t>
            </a:r>
            <a:r>
              <a:rPr lang="en-US" altLang="en-US" b="1" dirty="0" smtClean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, </a:t>
            </a:r>
            <a:r>
              <a:rPr lang="en-US" altLang="en-US" dirty="0">
                <a:sym typeface="Wingdings"/>
              </a:rPr>
              <a:t>then </a:t>
            </a:r>
            <a:r>
              <a:rPr lang="en-US" altLang="en-US" b="1" dirty="0" smtClean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 </a:t>
            </a:r>
            <a:r>
              <a:rPr lang="en-US" altLang="en-US" dirty="0">
                <a:sym typeface="Wingdings"/>
              </a:rPr>
              <a:t> </a:t>
            </a:r>
            <a:r>
              <a:rPr lang="en-US" altLang="en-US" b="1" dirty="0" smtClean="0">
                <a:sym typeface="Wingdings"/>
              </a:rPr>
              <a:t>c</a:t>
            </a:r>
            <a:endParaRPr lang="en-US" altLang="en-US" b="1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Defining “happens-before”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0965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occurs before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If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is a message receipt of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,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Can observe ordering </a:t>
            </a:r>
            <a:r>
              <a:rPr lang="en-US" altLang="en-US" dirty="0" smtClean="0">
                <a:sym typeface="Wingdings"/>
              </a:rPr>
              <a:t>transitively</a:t>
            </a:r>
            <a:endParaRPr lang="en-US" altLang="en-US" b="1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Defining “happens-before”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9730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A distributed edit-compile workflow</a:t>
            </a:r>
            <a:endParaRPr lang="en-US" alt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401526"/>
            <a:ext cx="8763000" cy="7307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smtClean="0"/>
              <a:t>2143 </a:t>
            </a:r>
            <a:r>
              <a:rPr lang="en-US" sz="3200" dirty="0" smtClean="0"/>
              <a:t>&lt; 2144 </a:t>
            </a:r>
            <a:r>
              <a:rPr lang="en-US" sz="3200" dirty="0" smtClean="0">
                <a:sym typeface="Wingdings"/>
              </a:rPr>
              <a:t> make 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doesn’t call compiler</a:t>
            </a:r>
          </a:p>
        </p:txBody>
      </p:sp>
      <p:pic>
        <p:nvPicPr>
          <p:cNvPr id="40963" name="Picture 6" descr="06-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5561"/>
            <a:ext cx="8651029" cy="222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65827" y="3586317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Arial" charset="0"/>
                <a:ea typeface="Arial" charset="0"/>
                <a:cs typeface="Arial" charset="0"/>
              </a:rPr>
              <a:t>Physical time </a:t>
            </a:r>
            <a:r>
              <a:rPr lang="en-US" sz="1800" smtClean="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80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0008" y="5341630"/>
            <a:ext cx="70039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latin typeface="Arial" charset="0"/>
                <a:ea typeface="Arial" charset="0"/>
                <a:cs typeface="Arial" charset="0"/>
              </a:rPr>
              <a:t>Lack of time synchronization result </a:t>
            </a:r>
            <a:r>
              <a:rPr lang="en-US" sz="3200" b="0" smtClean="0">
                <a:latin typeface="Arial" charset="0"/>
                <a:ea typeface="Arial" charset="0"/>
                <a:cs typeface="Arial" charset="0"/>
              </a:rPr>
              <a:t>– a </a:t>
            </a:r>
            <a:r>
              <a:rPr lang="en-US" sz="32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possible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object file mismatch </a:t>
            </a:r>
          </a:p>
        </p:txBody>
      </p:sp>
    </p:spTree>
    <p:extLst>
      <p:ext uri="{BB962C8B-B14F-4D97-AF65-F5344CB8AC3E}">
        <p14:creationId xmlns:p14="http://schemas.microsoft.com/office/powerpoint/2010/main" val="9304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occurs before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is a message receipt of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, then 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endParaRPr lang="en-US" altLang="en-US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If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 smtClean="0">
                <a:sym typeface="Wingdings"/>
              </a:rPr>
              <a:t>  </a:t>
            </a:r>
            <a:r>
              <a:rPr lang="en-US" altLang="en-US" b="1" dirty="0" smtClean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 and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  <a:r>
              <a:rPr lang="en-US" altLang="en-US" dirty="0" smtClean="0">
                <a:sym typeface="Wingdings"/>
              </a:rPr>
              <a:t>, then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 smtClean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  <a:endParaRPr lang="en-US" altLang="en-US" b="1" dirty="0" smtClean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Defining “happens-before”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3281799" y="3497019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187260" y="387518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0547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479645"/>
          </a:xfrm>
        </p:spPr>
        <p:txBody>
          <a:bodyPr/>
          <a:lstStyle/>
          <a:p>
            <a:r>
              <a:rPr lang="en-GB" dirty="0" smtClean="0"/>
              <a:t>Not all events are related by </a:t>
            </a:r>
            <a:r>
              <a:rPr lang="en-GB" dirty="0" smtClean="0">
                <a:sym typeface="Wingdings"/>
              </a:rPr>
              <a:t></a:t>
            </a:r>
            <a:endParaRPr lang="en-GB" dirty="0">
              <a:sym typeface="Wingdings"/>
            </a:endParaRPr>
          </a:p>
          <a:p>
            <a:endParaRPr lang="en-GB" dirty="0" smtClean="0"/>
          </a:p>
          <a:p>
            <a:r>
              <a:rPr lang="en-GB" b="1" dirty="0" smtClean="0"/>
              <a:t>a,</a:t>
            </a:r>
            <a:r>
              <a:rPr lang="en-GB" dirty="0" smtClean="0"/>
              <a:t> </a:t>
            </a:r>
            <a:r>
              <a:rPr lang="en-GB" b="1" dirty="0" smtClean="0"/>
              <a:t>d</a:t>
            </a:r>
            <a:r>
              <a:rPr lang="en-GB" dirty="0" smtClean="0"/>
              <a:t> not related by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so </a:t>
            </a: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concurrent,</a:t>
            </a:r>
            <a:r>
              <a:rPr lang="en-GB" b="1" dirty="0" smtClean="0"/>
              <a:t> </a:t>
            </a:r>
            <a:r>
              <a:rPr lang="en-GB" dirty="0" smtClean="0"/>
              <a:t>written as </a:t>
            </a:r>
            <a:r>
              <a:rPr lang="en-GB" b="1" dirty="0" smtClean="0"/>
              <a:t>a</a:t>
            </a:r>
            <a:r>
              <a:rPr lang="en-GB" dirty="0" smtClean="0"/>
              <a:t> || </a:t>
            </a:r>
            <a:r>
              <a:rPr lang="en-GB" b="1" dirty="0" smtClean="0"/>
              <a:t>d</a:t>
            </a:r>
            <a:endParaRPr lang="en-GB" b="1" dirty="0"/>
          </a:p>
        </p:txBody>
      </p:sp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Concurrent events</a:t>
            </a:r>
            <a:endParaRPr lang="en-GB" alt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rocess 9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1" name="Oval 10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17" name="Oval 16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Process 19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21" name="Process 20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sp>
        <p:nvSpPr>
          <p:cNvPr id="23" name="Oval 22"/>
          <p:cNvSpPr/>
          <p:nvPr/>
        </p:nvSpPr>
        <p:spPr>
          <a:xfrm>
            <a:off x="5501299" y="486603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6382" y="467397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75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96291"/>
            <a:ext cx="8763000" cy="4980709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seek a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clock time 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3200" b="1" dirty="0" smtClean="0"/>
              <a:t>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3200" dirty="0" smtClean="0"/>
              <a:t> for every event </a:t>
            </a:r>
            <a:r>
              <a:rPr lang="en-US" sz="3200" b="1" dirty="0" smtClean="0"/>
              <a:t>a</a:t>
            </a:r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dirty="0" smtClean="0"/>
              <a:t>Clock condition: If </a:t>
            </a:r>
            <a:r>
              <a:rPr lang="en-US" sz="3200" b="1" dirty="0" smtClean="0"/>
              <a:t>a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b="1" dirty="0" smtClean="0">
                <a:sym typeface="Wingdings"/>
              </a:rPr>
              <a:t>b</a:t>
            </a:r>
            <a:r>
              <a:rPr lang="en-US" sz="3200" dirty="0" smtClean="0">
                <a:sym typeface="Wingdings"/>
              </a:rPr>
              <a:t>, then </a:t>
            </a:r>
            <a:r>
              <a:rPr lang="en-US" sz="3200" i="1" dirty="0" smtClean="0">
                <a:sym typeface="Wingdings"/>
              </a:rPr>
              <a:t>C</a:t>
            </a:r>
            <a:r>
              <a:rPr lang="en-US" sz="3200" dirty="0" smtClean="0">
                <a:sym typeface="Wingdings"/>
              </a:rPr>
              <a:t>(</a:t>
            </a:r>
            <a:r>
              <a:rPr lang="en-US" sz="3200" b="1" dirty="0" smtClean="0">
                <a:sym typeface="Wingdings"/>
              </a:rPr>
              <a:t>a</a:t>
            </a:r>
            <a:r>
              <a:rPr lang="en-US" sz="3200" dirty="0" smtClean="0">
                <a:sym typeface="Wingdings"/>
              </a:rPr>
              <a:t>) &lt; </a:t>
            </a:r>
            <a:r>
              <a:rPr lang="en-US" sz="3200" i="1" dirty="0" smtClean="0">
                <a:sym typeface="Wingdings"/>
              </a:rPr>
              <a:t>C</a:t>
            </a:r>
            <a:r>
              <a:rPr lang="en-US" sz="3200" dirty="0" smtClean="0">
                <a:sym typeface="Wingdings"/>
              </a:rPr>
              <a:t>(</a:t>
            </a:r>
            <a:r>
              <a:rPr lang="en-US" sz="3200" b="1" dirty="0" smtClean="0">
                <a:sym typeface="Wingdings"/>
              </a:rPr>
              <a:t>b</a:t>
            </a:r>
            <a:r>
              <a:rPr lang="en-US" sz="3200" dirty="0" smtClean="0">
                <a:sym typeface="Wingdings"/>
              </a:rPr>
              <a:t>)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Lamport clocks: Objective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569596"/>
            <a:ext cx="8763001" cy="1171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1440" rIns="45720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457200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spc="-50" dirty="0" smtClean="0">
                <a:solidFill>
                  <a:prstClr val="black"/>
                </a:solidFill>
                <a:ea typeface="ＭＳ Ｐゴシック" pitchFamily="-1" charset="-128"/>
              </a:rPr>
              <a:t>Plan: </a:t>
            </a:r>
            <a:r>
              <a:rPr lang="en-US" altLang="en-US" sz="3200" spc="-5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-1" charset="-128"/>
              </a:rPr>
              <a:t>Tag</a:t>
            </a:r>
            <a:r>
              <a:rPr lang="en-US" altLang="en-US" sz="3200" spc="-50" dirty="0" smtClean="0">
                <a:solidFill>
                  <a:prstClr val="black"/>
                </a:solidFill>
                <a:ea typeface="ＭＳ Ｐゴシック" pitchFamily="-1" charset="-128"/>
              </a:rPr>
              <a:t> </a:t>
            </a:r>
            <a:r>
              <a:rPr lang="en-US" altLang="en-US" sz="32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events with clock times; use </a:t>
            </a:r>
            <a:r>
              <a:rPr lang="en-US" altLang="en-US" sz="3200" spc="-50" dirty="0" smtClean="0">
                <a:solidFill>
                  <a:prstClr val="black"/>
                </a:solidFill>
                <a:ea typeface="ＭＳ Ｐゴシック" pitchFamily="-1" charset="-128"/>
              </a:rPr>
              <a:t>clock times</a:t>
            </a:r>
            <a:r>
              <a:rPr lang="en-US" altLang="en-US" sz="3200" b="0" spc="-50" dirty="0" smtClean="0">
                <a:solidFill>
                  <a:prstClr val="black"/>
                </a:solidFill>
                <a:ea typeface="ＭＳ Ｐゴシック" pitchFamily="-1" charset="-128"/>
              </a:rPr>
              <a:t> to make distributed system correct</a:t>
            </a:r>
            <a:endParaRPr lang="en-US" altLang="ja-JP" sz="2800" b="0" spc="-50" dirty="0">
              <a:solidFill>
                <a:prstClr val="black"/>
              </a:solidFill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ym typeface="Wingdings"/>
              </a:rPr>
              <a:t>Each process </a:t>
            </a:r>
            <a:r>
              <a:rPr lang="en-US" altLang="en-US" b="1" dirty="0" smtClean="0">
                <a:sym typeface="Wingdings"/>
              </a:rPr>
              <a:t>P</a:t>
            </a:r>
            <a:r>
              <a:rPr lang="en-US" altLang="en-US" b="1" i="1" baseline="-25000" dirty="0" smtClean="0">
                <a:sym typeface="Wingdings"/>
              </a:rPr>
              <a:t>i</a:t>
            </a:r>
            <a:r>
              <a:rPr lang="en-US" altLang="en-US" dirty="0" smtClean="0">
                <a:sym typeface="Wingdings"/>
              </a:rPr>
              <a:t> maintains a local clock </a:t>
            </a:r>
            <a:r>
              <a:rPr lang="en-US" altLang="en-US" b="1" i="1" dirty="0" smtClean="0">
                <a:sym typeface="Wingdings"/>
              </a:rPr>
              <a:t>C</a:t>
            </a:r>
            <a:r>
              <a:rPr lang="en-US" altLang="en-US" b="1" i="1" baseline="-25000" dirty="0" smtClean="0">
                <a:sym typeface="Wingdings"/>
              </a:rPr>
              <a:t>i</a:t>
            </a:r>
          </a:p>
          <a:p>
            <a:endParaRPr lang="en-US" altLang="en-US" b="1" i="1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Before executing an event, </a:t>
            </a:r>
            <a:r>
              <a:rPr lang="en-US" altLang="en-US" b="1" i="1" dirty="0" smtClean="0">
                <a:sym typeface="Wingdings"/>
              </a:rPr>
              <a:t>C</a:t>
            </a:r>
            <a:r>
              <a:rPr lang="en-US" altLang="en-US" b="1" i="1" baseline="-25000" dirty="0" smtClean="0">
                <a:sym typeface="Wingdings"/>
              </a:rPr>
              <a:t>i</a:t>
            </a:r>
            <a:r>
              <a:rPr lang="en-US" altLang="en-US" dirty="0" smtClean="0">
                <a:sym typeface="Wingdings"/>
              </a:rPr>
              <a:t>  </a:t>
            </a:r>
            <a:r>
              <a:rPr lang="en-US" altLang="en-US" b="1" i="1" dirty="0" smtClean="0">
                <a:sym typeface="Wingdings"/>
              </a:rPr>
              <a:t>C</a:t>
            </a:r>
            <a:r>
              <a:rPr lang="en-US" altLang="en-US" b="1" i="1" baseline="-25000" dirty="0" smtClean="0">
                <a:sym typeface="Wingdings"/>
              </a:rPr>
              <a:t>i</a:t>
            </a:r>
            <a:r>
              <a:rPr lang="en-US" altLang="en-US" dirty="0" smtClean="0">
                <a:sym typeface="Wingdings"/>
              </a:rPr>
              <a:t> + 1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Lamport Clock algorithm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=0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=0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=0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8018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endParaRPr lang="en-US" alt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</a:t>
            </a:r>
            <a:r>
              <a:rPr lang="en-US" altLang="en-US" dirty="0" smtClean="0">
                <a:sym typeface="Wingdings"/>
              </a:rPr>
              <a:t>event </a:t>
            </a:r>
            <a:r>
              <a:rPr lang="en-US" altLang="en-US" b="1" dirty="0" smtClean="0">
                <a:sym typeface="Wingdings"/>
              </a:rPr>
              <a:t>a</a:t>
            </a:r>
            <a:r>
              <a:rPr lang="en-US" altLang="en-US" dirty="0" smtClean="0">
                <a:sym typeface="Wingdings"/>
              </a:rPr>
              <a:t>,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</a:t>
            </a:r>
            <a:r>
              <a:rPr lang="en-US" altLang="en-US" dirty="0" smtClean="0">
                <a:sym typeface="Wingdings"/>
              </a:rPr>
              <a:t>1:</a:t>
            </a:r>
          </a:p>
          <a:p>
            <a:pPr marL="747713" lvl="1" indent="-347663"/>
            <a:endParaRPr lang="en-US" altLang="en-US" dirty="0" smtClean="0">
              <a:sym typeface="Wingdings"/>
            </a:endParaRPr>
          </a:p>
          <a:p>
            <a:pPr marL="747713" lvl="1" indent="-347663"/>
            <a:r>
              <a:rPr lang="en-US" altLang="en-US" dirty="0" smtClean="0">
                <a:sym typeface="Wingdings"/>
              </a:rPr>
              <a:t>Set event time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dirty="0" smtClean="0">
                <a:sym typeface="Wingdings"/>
              </a:rPr>
              <a:t>(</a:t>
            </a:r>
            <a:r>
              <a:rPr lang="en-US" altLang="en-US" b="1" dirty="0" smtClean="0">
                <a:sym typeface="Wingdings"/>
              </a:rPr>
              <a:t>a</a:t>
            </a:r>
            <a:r>
              <a:rPr lang="en-US" altLang="en-US" dirty="0" smtClean="0">
                <a:sym typeface="Wingdings"/>
              </a:rPr>
              <a:t>) 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i="1" baseline="-25000" dirty="0" smtClean="0">
                <a:sym typeface="Wingdings"/>
              </a:rPr>
              <a:t>i</a:t>
            </a:r>
            <a:endParaRPr lang="en-US" altLang="en-US" i="1" baseline="-25000" dirty="0">
              <a:sym typeface="Wingdings"/>
            </a:endParaRPr>
          </a:p>
          <a:p>
            <a:endParaRPr lang="en-US" altLang="en-US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Lamport Clock algorithm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en-US" sz="2400" b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b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7896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endParaRPr lang="en-US" alt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</a:t>
            </a:r>
            <a:r>
              <a:rPr lang="en-US" altLang="en-US" dirty="0" smtClean="0">
                <a:sym typeface="Wingdings"/>
              </a:rPr>
              <a:t>event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,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</a:t>
            </a:r>
            <a:r>
              <a:rPr lang="en-US" altLang="en-US" dirty="0" smtClean="0">
                <a:sym typeface="Wingdings"/>
              </a:rPr>
              <a:t>1:</a:t>
            </a:r>
            <a:endParaRPr lang="en-US" altLang="en-US" dirty="0">
              <a:sym typeface="Wingdings"/>
            </a:endParaRPr>
          </a:p>
          <a:p>
            <a:pPr lvl="1"/>
            <a:endParaRPr lang="en-US" altLang="en-US" dirty="0" smtClean="0">
              <a:sym typeface="Wingdings"/>
            </a:endParaRPr>
          </a:p>
          <a:p>
            <a:pPr lvl="1"/>
            <a:r>
              <a:rPr lang="en-US" altLang="en-US" dirty="0" smtClean="0">
                <a:sym typeface="Wingdings"/>
              </a:rPr>
              <a:t>Set event time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dirty="0" smtClean="0">
                <a:sym typeface="Wingdings"/>
              </a:rPr>
              <a:t>(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 smtClean="0">
                <a:sym typeface="Wingdings"/>
              </a:rPr>
              <a:t>) </a:t>
            </a:r>
            <a:r>
              <a:rPr lang="en-US" altLang="en-US" dirty="0">
                <a:sym typeface="Wingdings"/>
              </a:rPr>
              <a:t>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i="1" baseline="-25000" dirty="0" smtClean="0">
                <a:sym typeface="Wingdings"/>
              </a:rPr>
              <a:t>i</a:t>
            </a:r>
            <a:endParaRPr lang="en-US" altLang="en-US" i="1" baseline="-25000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Lamport Clock algorithm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=2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2013061" y="4755312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4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en-US" sz="2400" b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b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3266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endParaRPr lang="en-US" alt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Before executing an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event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b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,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b="1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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b="1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+ 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altLang="en-US" b="1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Send the local clock in the message </a:t>
            </a:r>
            <a:r>
              <a:rPr lang="en-US" altLang="en-US" b="1" dirty="0" smtClean="0">
                <a:sym typeface="Wingdings"/>
              </a:rPr>
              <a:t>m</a:t>
            </a:r>
            <a:endParaRPr lang="en-US" altLang="en-US" b="1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Lamport Clock algorithm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=2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2013061" y="4755312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en-US" sz="2400" b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b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003140" y="5699611"/>
            <a:ext cx="1197812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C(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7448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endParaRPr lang="en-US" altLang="en-US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en-US" dirty="0" smtClean="0">
                <a:sym typeface="Wingdings"/>
              </a:rPr>
              <a:t>On process </a:t>
            </a:r>
            <a:r>
              <a:rPr lang="en-US" altLang="en-US" b="1" dirty="0" err="1" smtClean="0">
                <a:sym typeface="Wingdings"/>
              </a:rPr>
              <a:t>P</a:t>
            </a:r>
            <a:r>
              <a:rPr lang="en-US" altLang="en-US" b="1" i="1" baseline="-25000" dirty="0" err="1" smtClean="0">
                <a:sym typeface="Wingdings"/>
              </a:rPr>
              <a:t>j</a:t>
            </a:r>
            <a:r>
              <a:rPr lang="en-US" altLang="en-US" dirty="0" smtClean="0">
                <a:sym typeface="Wingdings"/>
              </a:rPr>
              <a:t> receiving a message </a:t>
            </a:r>
            <a:r>
              <a:rPr lang="en-US" altLang="en-US" b="1" dirty="0" smtClean="0">
                <a:sym typeface="Wingdings"/>
              </a:rPr>
              <a:t>m</a:t>
            </a:r>
            <a:r>
              <a:rPr lang="en-US" altLang="en-US" dirty="0" smtClean="0">
                <a:sym typeface="Wingdings"/>
              </a:rPr>
              <a:t>:</a:t>
            </a:r>
          </a:p>
          <a:p>
            <a:pPr marL="914400" lvl="1" indent="-514350"/>
            <a:endParaRPr lang="en-US" altLang="en-US" dirty="0" smtClean="0">
              <a:sym typeface="Wingdings"/>
            </a:endParaRPr>
          </a:p>
          <a:p>
            <a:pPr marL="690563" lvl="1" indent="-290513"/>
            <a:r>
              <a:rPr lang="en-US" altLang="en-US" dirty="0" smtClean="0">
                <a:sym typeface="Wingdings"/>
              </a:rPr>
              <a:t>Set </a:t>
            </a:r>
            <a:r>
              <a:rPr lang="en-US" altLang="en-US" i="1" dirty="0" err="1" smtClean="0">
                <a:sym typeface="Wingdings"/>
              </a:rPr>
              <a:t>C</a:t>
            </a:r>
            <a:r>
              <a:rPr lang="en-US" altLang="en-US" i="1" baseline="-25000" dirty="0" err="1" smtClean="0">
                <a:sym typeface="Wingdings"/>
              </a:rPr>
              <a:t>j</a:t>
            </a:r>
            <a:r>
              <a:rPr lang="en-US" altLang="en-US" dirty="0" smtClean="0">
                <a:sym typeface="Wingdings"/>
              </a:rPr>
              <a:t>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and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 </a:t>
            </a:r>
            <a:r>
              <a:rPr lang="en-US" altLang="en-US" dirty="0" smtClean="0">
                <a:sym typeface="Wingdings"/>
              </a:rPr>
              <a:t>receive event time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de-DE" altLang="en-US" dirty="0" smtClean="0">
                <a:sym typeface="Wingdings"/>
              </a:rPr>
              <a:t>(</a:t>
            </a:r>
            <a:r>
              <a:rPr lang="de-DE" altLang="en-US" b="1" dirty="0" smtClean="0">
                <a:sym typeface="Wingdings"/>
              </a:rPr>
              <a:t>c</a:t>
            </a:r>
            <a:r>
              <a:rPr lang="de-DE" altLang="en-US" dirty="0" smtClean="0">
                <a:sym typeface="Wingdings"/>
              </a:rPr>
              <a:t>)</a:t>
            </a:r>
            <a:r>
              <a:rPr lang="en-US" altLang="en-US" dirty="0" smtClean="0">
                <a:sym typeface="Wingdings"/>
              </a:rPr>
              <a:t> 1 + </a:t>
            </a:r>
            <a:r>
              <a:rPr lang="en-US" altLang="en-US" b="1" dirty="0" smtClean="0">
                <a:sym typeface="Wingdings"/>
              </a:rPr>
              <a:t>max</a:t>
            </a:r>
            <a:r>
              <a:rPr lang="en-US" altLang="en-US" dirty="0" smtClean="0">
                <a:sym typeface="Wingdings"/>
              </a:rPr>
              <a:t>{ </a:t>
            </a:r>
            <a:r>
              <a:rPr lang="en-US" altLang="en-US" i="1" dirty="0" err="1" smtClean="0">
                <a:sym typeface="Wingdings"/>
              </a:rPr>
              <a:t>C</a:t>
            </a:r>
            <a:r>
              <a:rPr lang="en-US" altLang="en-US" i="1" baseline="-25000" dirty="0" err="1" smtClean="0">
                <a:sym typeface="Wingdings"/>
              </a:rPr>
              <a:t>j</a:t>
            </a:r>
            <a:r>
              <a:rPr lang="en-US" altLang="en-US" dirty="0" smtClean="0">
                <a:sym typeface="Wingdings"/>
              </a:rPr>
              <a:t>, </a:t>
            </a:r>
            <a:r>
              <a:rPr lang="en-US" altLang="en-US" i="1" dirty="0" smtClean="0">
                <a:sym typeface="Wingdings"/>
              </a:rPr>
              <a:t>C</a:t>
            </a:r>
            <a:r>
              <a:rPr lang="en-US" altLang="en-US" dirty="0" smtClean="0">
                <a:sym typeface="Wingdings"/>
              </a:rPr>
              <a:t>(</a:t>
            </a:r>
            <a:r>
              <a:rPr lang="en-US" altLang="en-US" b="1" dirty="0" smtClean="0">
                <a:sym typeface="Wingdings"/>
              </a:rPr>
              <a:t>m</a:t>
            </a:r>
            <a:r>
              <a:rPr lang="en-US" altLang="en-US" dirty="0" smtClean="0">
                <a:sym typeface="Wingdings"/>
              </a:rPr>
              <a:t>) }</a:t>
            </a:r>
            <a:endParaRPr lang="en-US" altLang="en-US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Lamport Clock algorithm</a:t>
            </a:r>
            <a:endParaRPr lang="en-GB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7270" y="4635201"/>
            <a:ext cx="2792" cy="1538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=2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4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=3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5187260" y="3870385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=1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2013061" y="4755312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en-US" sz="2400" b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b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003140" y="5699611"/>
            <a:ext cx="1197812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>
              <a:alpha val="50000"/>
            </a:srgbClr>
          </a:solidFill>
          <a:ln w="28575"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2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3825629" y="4772721"/>
            <a:ext cx="1197812" cy="524593"/>
          </a:xfrm>
          <a:prstGeom prst="wedgeRoundRectCallout">
            <a:avLst>
              <a:gd name="adj1" fmla="val -58292"/>
              <a:gd name="adj2" fmla="val 10234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=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7793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Ordering all events</a:t>
            </a:r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Break ties </a:t>
            </a:r>
            <a:r>
              <a:rPr lang="en-US" altLang="en-US" spc="-150" dirty="0" smtClean="0">
                <a:solidFill>
                  <a:srgbClr val="000000"/>
                </a:solidFill>
              </a:rPr>
              <a:t>by </a:t>
            </a:r>
            <a:r>
              <a:rPr lang="en-US" altLang="en-US" b="1" spc="-150" dirty="0" smtClean="0">
                <a:solidFill>
                  <a:srgbClr val="000000"/>
                </a:solidFill>
              </a:rPr>
              <a:t>appending</a:t>
            </a:r>
            <a:r>
              <a:rPr lang="en-US" altLang="en-US" spc="-150" dirty="0" smtClean="0">
                <a:solidFill>
                  <a:srgbClr val="000000"/>
                </a:solidFill>
              </a:rPr>
              <a:t> </a:t>
            </a:r>
            <a:r>
              <a:rPr lang="en-US" altLang="en-US" b="1" spc="-150" dirty="0" smtClean="0">
                <a:solidFill>
                  <a:srgbClr val="000000"/>
                </a:solidFill>
              </a:rPr>
              <a:t>the </a:t>
            </a:r>
            <a:r>
              <a:rPr lang="en-US" altLang="en-US" b="1" spc="-150" dirty="0">
                <a:solidFill>
                  <a:srgbClr val="000000"/>
                </a:solidFill>
              </a:rPr>
              <a:t>process number </a:t>
            </a:r>
            <a:r>
              <a:rPr lang="en-US" altLang="en-US" spc="-150" dirty="0">
                <a:solidFill>
                  <a:srgbClr val="000000"/>
                </a:solidFill>
              </a:rPr>
              <a:t>to </a:t>
            </a:r>
            <a:r>
              <a:rPr lang="en-US" altLang="en-US" spc="-150" dirty="0" smtClean="0">
                <a:solidFill>
                  <a:srgbClr val="000000"/>
                </a:solidFill>
              </a:rPr>
              <a:t>each event:</a:t>
            </a:r>
            <a:endParaRPr lang="en-US" altLang="en-US" dirty="0">
              <a:solidFill>
                <a:srgbClr val="000000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Process </a:t>
            </a:r>
            <a:r>
              <a:rPr lang="en-US" altLang="en-US" b="1" dirty="0" smtClean="0">
                <a:solidFill>
                  <a:srgbClr val="000000"/>
                </a:solidFill>
              </a:rPr>
              <a:t>P</a:t>
            </a:r>
            <a:r>
              <a:rPr lang="en-US" altLang="en-US" b="1" i="1" baseline="-25000" dirty="0" smtClean="0">
                <a:solidFill>
                  <a:srgbClr val="000000"/>
                </a:solidFill>
              </a:rPr>
              <a:t>i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timestamps event </a:t>
            </a:r>
            <a:r>
              <a:rPr lang="en-US" altLang="en-US" b="1" dirty="0">
                <a:solidFill>
                  <a:srgbClr val="000000"/>
                </a:solidFill>
              </a:rPr>
              <a:t>e</a:t>
            </a:r>
            <a:r>
              <a:rPr lang="en-US" altLang="en-US" dirty="0">
                <a:solidFill>
                  <a:srgbClr val="000000"/>
                </a:solidFill>
              </a:rPr>
              <a:t> with </a:t>
            </a: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i="1" baseline="-25000" dirty="0" smtClean="0">
                <a:solidFill>
                  <a:srgbClr val="000000"/>
                </a:solidFill>
              </a:rPr>
              <a:t>i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e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err="1" smtClean="0">
                <a:solidFill>
                  <a:srgbClr val="000000"/>
                </a:solidFill>
              </a:rPr>
              <a:t>i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endParaRPr lang="en-US" altLang="en-US" i="1" dirty="0" smtClean="0">
              <a:solidFill>
                <a:srgbClr val="000000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&lt; </a:t>
            </a: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smtClean="0">
                <a:solidFill>
                  <a:srgbClr val="000000"/>
                </a:solidFill>
              </a:rPr>
              <a:t>j</a:t>
            </a:r>
            <a:r>
              <a:rPr lang="en-US" altLang="en-US" dirty="0" smtClean="0">
                <a:solidFill>
                  <a:srgbClr val="000000"/>
                </a:solidFill>
              </a:rPr>
              <a:t> when:</a:t>
            </a:r>
            <a:endParaRPr lang="en-US" altLang="en-US" dirty="0">
              <a:solidFill>
                <a:srgbClr val="000000"/>
              </a:solidFill>
            </a:endParaRPr>
          </a:p>
          <a:p>
            <a:pPr lvl="2" eaLnBrk="1" hangingPunct="1"/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 &lt; </a:t>
            </a: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b</a:t>
            </a:r>
            <a:r>
              <a:rPr lang="en-US" altLang="en-US" dirty="0" smtClean="0">
                <a:solidFill>
                  <a:srgbClr val="000000"/>
                </a:solidFill>
              </a:rPr>
              <a:t>),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 = </a:t>
            </a:r>
            <a:r>
              <a:rPr lang="en-US" altLang="en-US" i="1" dirty="0" smtClean="0">
                <a:solidFill>
                  <a:srgbClr val="000000"/>
                </a:solidFill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 and 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 smtClean="0">
                <a:solidFill>
                  <a:srgbClr val="000000"/>
                </a:solidFill>
              </a:rPr>
              <a:t>j</a:t>
            </a:r>
          </a:p>
          <a:p>
            <a:pPr lvl="1" eaLnBrk="1" hangingPunct="1"/>
            <a:endParaRPr lang="en-US" altLang="en-US" i="1" dirty="0" smtClean="0">
              <a:solidFill>
                <a:srgbClr val="000000"/>
              </a:solidFill>
            </a:endParaRPr>
          </a:p>
          <a:p>
            <a:pPr lvl="1" eaLnBrk="1" hangingPunct="1"/>
            <a:endParaRPr lang="en-US" altLang="en-US" i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pc="-150" dirty="0" smtClean="0">
                <a:solidFill>
                  <a:srgbClr val="000000"/>
                </a:solidFill>
              </a:rPr>
              <a:t>Now, for any two events </a:t>
            </a:r>
            <a:r>
              <a:rPr lang="en-US" altLang="en-US" b="1" spc="-150" dirty="0" smtClean="0">
                <a:solidFill>
                  <a:srgbClr val="000000"/>
                </a:solidFill>
              </a:rPr>
              <a:t>a</a:t>
            </a:r>
            <a:r>
              <a:rPr lang="en-US" altLang="en-US" spc="-150" dirty="0" smtClean="0">
                <a:solidFill>
                  <a:srgbClr val="000000"/>
                </a:solidFill>
              </a:rPr>
              <a:t> and </a:t>
            </a:r>
            <a:r>
              <a:rPr lang="en-US" altLang="en-US" b="1" spc="-150" dirty="0" smtClean="0">
                <a:solidFill>
                  <a:srgbClr val="000000"/>
                </a:solidFill>
              </a:rPr>
              <a:t>b</a:t>
            </a:r>
            <a:r>
              <a:rPr lang="en-US" altLang="en-US" spc="-150" dirty="0" smtClean="0">
                <a:solidFill>
                  <a:srgbClr val="000000"/>
                </a:solidFill>
              </a:rPr>
              <a:t>, C(</a:t>
            </a:r>
            <a:r>
              <a:rPr lang="en-US" altLang="en-US" b="1" spc="-150" dirty="0" smtClean="0">
                <a:solidFill>
                  <a:srgbClr val="000000"/>
                </a:solidFill>
              </a:rPr>
              <a:t>a</a:t>
            </a:r>
            <a:r>
              <a:rPr lang="en-US" altLang="en-US" spc="-150" dirty="0" smtClean="0">
                <a:solidFill>
                  <a:srgbClr val="000000"/>
                </a:solidFill>
              </a:rPr>
              <a:t>) </a:t>
            </a:r>
            <a:r>
              <a:rPr lang="en-US" altLang="en-US" spc="-150" dirty="0">
                <a:solidFill>
                  <a:srgbClr val="000000"/>
                </a:solidFill>
                <a:sym typeface="Wingdings"/>
              </a:rPr>
              <a:t>&lt;</a:t>
            </a:r>
            <a:r>
              <a:rPr lang="en-US" altLang="en-US" spc="-150" dirty="0" smtClean="0">
                <a:solidFill>
                  <a:srgbClr val="000000"/>
                </a:solidFill>
                <a:sym typeface="Wingdings"/>
              </a:rPr>
              <a:t> C(</a:t>
            </a:r>
            <a:r>
              <a:rPr lang="en-US" altLang="en-US" b="1" spc="-150" dirty="0" smtClean="0">
                <a:solidFill>
                  <a:srgbClr val="000000"/>
                </a:solidFill>
                <a:sym typeface="Wingdings"/>
              </a:rPr>
              <a:t>b</a:t>
            </a:r>
            <a:r>
              <a:rPr lang="en-US" altLang="en-US" spc="-150" dirty="0" smtClean="0">
                <a:solidFill>
                  <a:srgbClr val="000000"/>
                </a:solidFill>
                <a:sym typeface="Wingdings"/>
              </a:rPr>
              <a:t>) or C(</a:t>
            </a:r>
            <a:r>
              <a:rPr lang="en-US" altLang="en-US" b="1" spc="-150" dirty="0" smtClean="0">
                <a:solidFill>
                  <a:srgbClr val="000000"/>
                </a:solidFill>
                <a:sym typeface="Wingdings"/>
              </a:rPr>
              <a:t>b</a:t>
            </a:r>
            <a:r>
              <a:rPr lang="en-US" altLang="en-US" spc="-150" dirty="0" smtClean="0">
                <a:solidFill>
                  <a:srgbClr val="000000"/>
                </a:solidFill>
                <a:sym typeface="Wingdings"/>
              </a:rPr>
              <a:t>) &lt; C(</a:t>
            </a:r>
            <a:r>
              <a:rPr lang="en-US" altLang="en-US" b="1" spc="-150" dirty="0" smtClean="0">
                <a:solidFill>
                  <a:srgbClr val="000000"/>
                </a:solidFill>
                <a:sym typeface="Wingdings"/>
              </a:rPr>
              <a:t>a</a:t>
            </a:r>
            <a:r>
              <a:rPr lang="en-US" altLang="en-US" spc="-150" dirty="0" smtClean="0">
                <a:solidFill>
                  <a:srgbClr val="000000"/>
                </a:solidFill>
                <a:sym typeface="Wingdings"/>
              </a:rPr>
              <a:t>)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sym typeface="Wingdings"/>
              </a:rPr>
              <a:t>This is called a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total ordering </a:t>
            </a:r>
            <a:r>
              <a:rPr lang="en-US" altLang="en-US" dirty="0" smtClean="0">
                <a:solidFill>
                  <a:srgbClr val="000000"/>
                </a:solidFill>
                <a:sym typeface="Wingdings"/>
              </a:rPr>
              <a:t>of events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05300" y="1420586"/>
            <a:ext cx="4610100" cy="2148151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2482317"/>
            <a:ext cx="8763000" cy="1429558"/>
          </a:xfrm>
        </p:spPr>
        <p:txBody>
          <a:bodyPr>
            <a:normAutofit/>
          </a:bodyPr>
          <a:lstStyle/>
          <a:p>
            <a:r>
              <a:rPr lang="en-US" dirty="0" smtClean="0"/>
              <a:t>Recall multi-site database replication:</a:t>
            </a:r>
          </a:p>
          <a:p>
            <a:pPr lvl="1"/>
            <a:r>
              <a:rPr lang="en-US" dirty="0" smtClean="0"/>
              <a:t>San Francisco (</a:t>
            </a:r>
            <a:r>
              <a:rPr lang="en-US" b="1" dirty="0" smtClean="0"/>
              <a:t>P1</a:t>
            </a:r>
            <a:r>
              <a:rPr lang="en-US" dirty="0" smtClean="0"/>
              <a:t>) deposited $100:</a:t>
            </a:r>
          </a:p>
          <a:p>
            <a:pPr lvl="1"/>
            <a:r>
              <a:rPr lang="en-US" dirty="0" smtClean="0"/>
              <a:t>New York (</a:t>
            </a:r>
            <a:r>
              <a:rPr lang="en-US" b="1" dirty="0" smtClean="0"/>
              <a:t>P2</a:t>
            </a:r>
            <a:r>
              <a:rPr lang="en-US" dirty="0" smtClean="0"/>
              <a:t>) paid 1% interest: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Making concurrent updates consistent</a:t>
            </a:r>
            <a:endParaRPr lang="en-US" sz="3300" spc="-150" dirty="0"/>
          </a:p>
        </p:txBody>
      </p:sp>
      <p:sp>
        <p:nvSpPr>
          <p:cNvPr id="13" name="Can 12"/>
          <p:cNvSpPr/>
          <p:nvPr/>
        </p:nvSpPr>
        <p:spPr>
          <a:xfrm>
            <a:off x="4189962" y="1763723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296480" y="1614708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Document 34"/>
          <p:cNvSpPr/>
          <p:nvPr/>
        </p:nvSpPr>
        <p:spPr>
          <a:xfrm>
            <a:off x="6096000" y="2843111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Document 36"/>
          <p:cNvSpPr/>
          <p:nvPr/>
        </p:nvSpPr>
        <p:spPr>
          <a:xfrm>
            <a:off x="5656776" y="3275320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6106" y="5020387"/>
            <a:ext cx="747558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Arial" charset="0"/>
                <a:ea typeface="Arial" charset="0"/>
                <a:cs typeface="Arial" charset="0"/>
              </a:rPr>
              <a:t>Could we </a:t>
            </a:r>
            <a:r>
              <a:rPr lang="en-US" sz="2400" b="0" i="1" dirty="0" smtClean="0">
                <a:latin typeface="Arial" charset="0"/>
                <a:ea typeface="Arial" charset="0"/>
                <a:cs typeface="Arial" charset="0"/>
              </a:rPr>
              <a:t>design a system that uses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Lamport Clock total 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order</a:t>
            </a:r>
            <a:r>
              <a:rPr lang="en-US" sz="2400" b="0" i="1" dirty="0" smtClean="0">
                <a:latin typeface="Arial" charset="0"/>
                <a:ea typeface="Arial" charset="0"/>
                <a:cs typeface="Arial" charset="0"/>
              </a:rPr>
              <a:t> to make multi-site updates consistent?</a:t>
            </a:r>
            <a:endParaRPr lang="en-US" sz="2400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8862" y="4138016"/>
            <a:ext cx="611948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We reached an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inconsistent state</a:t>
            </a:r>
          </a:p>
        </p:txBody>
      </p:sp>
    </p:spTree>
    <p:extLst>
      <p:ext uri="{BB962C8B-B14F-4D97-AF65-F5344CB8AC3E}">
        <p14:creationId xmlns:p14="http://schemas.microsoft.com/office/powerpoint/2010/main" val="7378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Quartz oscillator</a:t>
            </a:r>
            <a:r>
              <a:rPr lang="en-US" sz="3200" dirty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sensitive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to temperature, age, vibration, radiation</a:t>
            </a:r>
          </a:p>
          <a:p>
            <a:pPr lvl="1"/>
            <a:r>
              <a:rPr lang="en-US" sz="3200" dirty="0" smtClean="0"/>
              <a:t>Accuracy </a:t>
            </a:r>
            <a:r>
              <a:rPr lang="en-US" sz="3200" i="1" dirty="0" smtClean="0"/>
              <a:t>ca.</a:t>
            </a:r>
            <a:r>
              <a:rPr lang="en-US" sz="3200" dirty="0" smtClean="0"/>
              <a:t> one part per million (</a:t>
            </a:r>
            <a:r>
              <a:rPr lang="en-US" sz="3200" b="1" dirty="0" smtClean="0"/>
              <a:t>one second </a:t>
            </a:r>
            <a:r>
              <a:rPr lang="en-US" sz="3200" dirty="0" smtClean="0"/>
              <a:t>of </a:t>
            </a:r>
            <a:r>
              <a:rPr lang="en-US" sz="3200" b="1" dirty="0" smtClean="0">
                <a:solidFill>
                  <a:srgbClr val="FF0000"/>
                </a:solidFill>
              </a:rPr>
              <a:t>clock drift </a:t>
            </a:r>
            <a:r>
              <a:rPr lang="en-US" sz="3200" dirty="0" smtClean="0"/>
              <a:t>over </a:t>
            </a:r>
            <a:r>
              <a:rPr lang="en-US" sz="3200" b="1" dirty="0" smtClean="0"/>
              <a:t>12 days</a:t>
            </a:r>
            <a:r>
              <a:rPr lang="en-US" sz="3200" dirty="0" smtClean="0"/>
              <a:t>)</a:t>
            </a:r>
          </a:p>
          <a:p>
            <a:pPr marL="342900" lvl="1" indent="-342900">
              <a:buFont typeface="Arial" pitchFamily="-1" charset="0"/>
              <a:buChar char="•"/>
            </a:pPr>
            <a:endParaRPr lang="en-US" altLang="en-US" sz="3200" dirty="0" smtClean="0"/>
          </a:p>
          <a:p>
            <a:pPr marL="514350" lvl="1" indent="-514350">
              <a:buFont typeface="+mj-lt"/>
              <a:buAutoNum type="arabicPeriod" startAt="2"/>
            </a:pPr>
            <a:r>
              <a:rPr lang="en-US" altLang="en-US" sz="3200" dirty="0" smtClean="0"/>
              <a:t>The </a:t>
            </a:r>
            <a:r>
              <a:rPr lang="en-US" altLang="en-US" sz="3200" dirty="0"/>
              <a:t>internet is:</a:t>
            </a:r>
          </a:p>
          <a:p>
            <a:pPr marL="742950" lvl="2" indent="-342900"/>
            <a:r>
              <a:rPr lang="en-US" alt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Asynchronous: </a:t>
            </a:r>
            <a:r>
              <a:rPr lang="en-US" altLang="en-US" sz="3200" dirty="0" smtClean="0"/>
              <a:t>arbitrary</a:t>
            </a:r>
            <a:r>
              <a:rPr lang="en-US" altLang="en-US" sz="3200" b="1" i="1" dirty="0" smtClean="0"/>
              <a:t> </a:t>
            </a:r>
            <a:r>
              <a:rPr lang="en-US" altLang="en-US" sz="3200" dirty="0" smtClean="0"/>
              <a:t>message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delays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marL="742950" lvl="2" indent="-342900"/>
            <a:r>
              <a:rPr lang="en-US" alt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Best-effort</a:t>
            </a:r>
            <a:r>
              <a:rPr lang="en-US" altLang="en-US" sz="3200" dirty="0" smtClean="0"/>
              <a:t>: messages </a:t>
            </a:r>
            <a:r>
              <a:rPr lang="en-US" altLang="en-US" sz="3200" b="1" dirty="0">
                <a:solidFill>
                  <a:srgbClr val="FF0000"/>
                </a:solidFill>
              </a:rPr>
              <a:t>don’</a:t>
            </a:r>
            <a:r>
              <a:rPr lang="en-US" altLang="ja-JP" sz="3200" b="1" dirty="0">
                <a:solidFill>
                  <a:srgbClr val="FF0000"/>
                </a:solidFill>
              </a:rPr>
              <a:t>t always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arrive</a:t>
            </a:r>
            <a:endParaRPr lang="en-US" altLang="en-US" sz="3200" b="1" i="1" dirty="0">
              <a:solidFill>
                <a:srgbClr val="FF0000"/>
              </a:solidFill>
            </a:endParaRPr>
          </a:p>
          <a:p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time synchronization hard?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000758"/>
          </a:xfrm>
        </p:spPr>
        <p:txBody>
          <a:bodyPr>
            <a:normAutofit/>
          </a:bodyPr>
          <a:lstStyle/>
          <a:p>
            <a:r>
              <a:rPr lang="en-US" spc="-150" dirty="0" smtClean="0"/>
              <a:t>Client sends update to </a:t>
            </a:r>
            <a:r>
              <a:rPr lang="en-US" b="1" spc="-150" dirty="0" smtClean="0"/>
              <a:t>one replica </a:t>
            </a:r>
            <a:r>
              <a:rPr lang="en-US" b="1" spc="-150" dirty="0" smtClean="0">
                <a:sym typeface="Wingdings"/>
              </a:rPr>
              <a:t> Lamport timestamp C(</a:t>
            </a:r>
            <a:r>
              <a:rPr lang="en-US" b="1" i="1" spc="-150" dirty="0" smtClean="0">
                <a:sym typeface="Wingdings"/>
              </a:rPr>
              <a:t>x)</a:t>
            </a:r>
            <a:endParaRPr lang="en-US" b="1" i="1" spc="-150" dirty="0" smtClean="0"/>
          </a:p>
          <a:p>
            <a:endParaRPr lang="en-US" b="1" dirty="0" smtClean="0"/>
          </a:p>
          <a:p>
            <a:r>
              <a:rPr lang="en-US" b="1" dirty="0" smtClean="0"/>
              <a:t>Key idea: </a:t>
            </a:r>
            <a:r>
              <a:rPr lang="en-US" dirty="0" smtClean="0"/>
              <a:t>Place events into 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local queue</a:t>
            </a:r>
            <a:endParaRPr lang="en-US" dirty="0" smtClean="0"/>
          </a:p>
          <a:p>
            <a:pPr lvl="1"/>
            <a:r>
              <a:rPr 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Sorted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by increasing C(x)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Totally-Ordered Multicast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2339836" y="4153964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880411" y="3568039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76658" y="399802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Document 10"/>
          <p:cNvSpPr/>
          <p:nvPr/>
        </p:nvSpPr>
        <p:spPr>
          <a:xfrm>
            <a:off x="2550253" y="3577221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112020" y="3325667"/>
            <a:ext cx="523268" cy="386647"/>
          </a:xfrm>
          <a:prstGeom prst="wedgeRoundRectCallout">
            <a:avLst>
              <a:gd name="adj1" fmla="val -81592"/>
              <a:gd name="adj2" fmla="val 60298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1.2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Document 12"/>
          <p:cNvSpPr/>
          <p:nvPr/>
        </p:nvSpPr>
        <p:spPr>
          <a:xfrm>
            <a:off x="1954924" y="3575424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507763" y="3322701"/>
            <a:ext cx="523268" cy="386647"/>
          </a:xfrm>
          <a:prstGeom prst="wedgeRoundRectCallout">
            <a:avLst>
              <a:gd name="adj1" fmla="val -81592"/>
              <a:gd name="adj2" fmla="val 60298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1.1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an 14"/>
          <p:cNvSpPr/>
          <p:nvPr/>
        </p:nvSpPr>
        <p:spPr>
          <a:xfrm>
            <a:off x="6911636" y="4153964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452211" y="3568039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48458" y="399802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Document 17"/>
          <p:cNvSpPr/>
          <p:nvPr/>
        </p:nvSpPr>
        <p:spPr>
          <a:xfrm>
            <a:off x="7122053" y="3577221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683820" y="3325667"/>
            <a:ext cx="523268" cy="386647"/>
          </a:xfrm>
          <a:prstGeom prst="wedgeRoundRectCallout">
            <a:avLst>
              <a:gd name="adj1" fmla="val -81592"/>
              <a:gd name="adj2" fmla="val 60298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1.2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1337" y="3432783"/>
            <a:ext cx="1427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P2’s local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ueue: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519" y="3432783"/>
            <a:ext cx="1427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P1’s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local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ueue: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97493" y="5020902"/>
            <a:ext cx="620897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Goal: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All sites apply the updates in (the same)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Lamport clock order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b="1" dirty="0" smtClean="0"/>
              <a:t>receiving</a:t>
            </a:r>
            <a:r>
              <a:rPr lang="en-US" dirty="0" smtClean="0"/>
              <a:t> an event from </a:t>
            </a:r>
            <a:r>
              <a:rPr lang="en-US" b="1" dirty="0" smtClean="0"/>
              <a:t>client</a:t>
            </a:r>
            <a:r>
              <a:rPr lang="en-US" dirty="0" smtClean="0"/>
              <a:t>, broadcast to others (including yourself)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b="1" dirty="0" smtClean="0"/>
              <a:t>receiving</a:t>
            </a:r>
            <a:r>
              <a:rPr lang="en-US" dirty="0" smtClean="0"/>
              <a:t> an </a:t>
            </a:r>
            <a:r>
              <a:rPr lang="en-US" b="1" dirty="0" smtClean="0"/>
              <a:t>event from replica: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</a:t>
            </a:r>
            <a:r>
              <a:rPr lang="en-US" dirty="0" smtClean="0"/>
              <a:t>dd it to your local queue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Broadcast an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acknowledgement message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to every process (including yourself)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520700" indent="-51435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b="1" dirty="0" smtClean="0"/>
              <a:t>receiving</a:t>
            </a:r>
            <a:r>
              <a:rPr lang="en-US" dirty="0" smtClean="0"/>
              <a:t> an </a:t>
            </a:r>
            <a:r>
              <a:rPr lang="en-US" b="1" dirty="0" smtClean="0"/>
              <a:t>acknowledgement:</a:t>
            </a:r>
          </a:p>
          <a:p>
            <a:pPr lvl="1"/>
            <a:r>
              <a:rPr lang="en-US" spc="-150" dirty="0" smtClean="0"/>
              <a:t>Mark corresponding event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acknowledged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in your queue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2070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Remove and process </a:t>
            </a:r>
            <a:r>
              <a:rPr lang="en-US" dirty="0" smtClean="0"/>
              <a:t>events </a:t>
            </a:r>
            <a:r>
              <a:rPr lang="en-US" b="1" u="sng" dirty="0" smtClean="0"/>
              <a:t>everyone</a:t>
            </a:r>
            <a:r>
              <a:rPr lang="en-US" dirty="0" smtClean="0"/>
              <a:t> has ack’ed from </a:t>
            </a:r>
            <a:r>
              <a:rPr lang="en-US" b="1" u="sng" dirty="0" smtClean="0"/>
              <a:t>head</a:t>
            </a:r>
            <a:r>
              <a:rPr lang="en-US" dirty="0" smtClean="0"/>
              <a:t> of queue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Totally-Ordered Multicast </a:t>
            </a:r>
            <a:r>
              <a:rPr lang="en-US" baseline="30000" dirty="0" smtClean="0"/>
              <a:t>(Almost correct)</a:t>
            </a:r>
            <a:endParaRPr lang="en-US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05300" y="2165653"/>
            <a:ext cx="4610100" cy="2148151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420586"/>
            <a:ext cx="3960639" cy="2893218"/>
          </a:xfrm>
        </p:spPr>
        <p:txBody>
          <a:bodyPr>
            <a:normAutofit/>
          </a:bodyPr>
          <a:lstStyle/>
          <a:p>
            <a:r>
              <a:rPr lang="en-US" sz="2400" b="1" spc="-100" dirty="0" smtClean="0"/>
              <a:t>P1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spc="-100" dirty="0" smtClean="0"/>
              <a:t>, </a:t>
            </a:r>
            <a:r>
              <a:rPr lang="en-US" sz="2400" b="1" spc="-100" dirty="0" smtClean="0"/>
              <a:t>P2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4"/>
                </a:solidFill>
              </a:rPr>
              <a:t>%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P1</a:t>
            </a:r>
            <a:r>
              <a:rPr lang="en-US" sz="2400" dirty="0" smtClean="0"/>
              <a:t> queues and </a:t>
            </a:r>
            <a:r>
              <a:rPr lang="en-US" sz="2400" b="1" dirty="0" smtClean="0">
                <a:solidFill>
                  <a:srgbClr val="0070C0"/>
                </a:solidFill>
              </a:rPr>
              <a:t>ack’s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</a:p>
          <a:p>
            <a:pPr lvl="1"/>
            <a:r>
              <a:rPr lang="en-US" sz="2400" b="1" spc="-150" dirty="0" smtClean="0"/>
              <a:t>P1</a:t>
            </a:r>
            <a:r>
              <a:rPr lang="en-US" sz="2400" spc="-150" dirty="0" smtClean="0"/>
              <a:t> marks </a:t>
            </a:r>
            <a:r>
              <a:rPr lang="en-US" sz="2400" b="1" spc="-150" dirty="0" smtClean="0">
                <a:solidFill>
                  <a:schemeClr val="accent4"/>
                </a:solidFill>
              </a:rPr>
              <a:t>%</a:t>
            </a:r>
            <a:r>
              <a:rPr lang="en-US" sz="2400" spc="-150" dirty="0" smtClean="0"/>
              <a:t> fully </a:t>
            </a:r>
            <a:r>
              <a:rPr lang="en-US" sz="2400" b="1" spc="-150" dirty="0" smtClean="0">
                <a:solidFill>
                  <a:srgbClr val="0070C0"/>
                </a:solidFill>
              </a:rPr>
              <a:t>ack’ed</a:t>
            </a:r>
          </a:p>
          <a:p>
            <a:pPr lvl="1"/>
            <a:endParaRPr lang="en-US" sz="2400" b="1" dirty="0" smtClean="0"/>
          </a:p>
          <a:p>
            <a:r>
              <a:rPr lang="en-US" sz="2400" b="1" dirty="0" smtClean="0"/>
              <a:t>P2</a:t>
            </a:r>
            <a:r>
              <a:rPr lang="en-US" sz="2400" dirty="0" smtClean="0"/>
              <a:t> marks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  <a:r>
              <a:rPr lang="en-US" sz="2400" dirty="0" smtClean="0"/>
              <a:t> fully </a:t>
            </a:r>
            <a:r>
              <a:rPr lang="en-US" sz="2400" b="1" dirty="0" err="1" smtClean="0">
                <a:solidFill>
                  <a:srgbClr val="0070C0"/>
                </a:solidFill>
              </a:rPr>
              <a:t>ack’ed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Totally-Ordered Multicast (Almost correct)</a:t>
            </a:r>
            <a:endParaRPr lang="en-US" sz="3300" spc="-150" dirty="0"/>
          </a:p>
        </p:txBody>
      </p:sp>
      <p:sp>
        <p:nvSpPr>
          <p:cNvPr id="13" name="Can 12"/>
          <p:cNvSpPr/>
          <p:nvPr/>
        </p:nvSpPr>
        <p:spPr>
          <a:xfrm>
            <a:off x="4189962" y="2508790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296480" y="2359775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425820" y="3031105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36109" y="2884247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65224" y="314944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stCxn id="30" idx="6"/>
          </p:cNvCxnSpPr>
          <p:nvPr/>
        </p:nvCxnSpPr>
        <p:spPr>
          <a:xfrm>
            <a:off x="4502744" y="3218201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944501" y="2585234"/>
            <a:ext cx="1097084" cy="611842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7160523" y="162798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156770" y="2057976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159282" y="163014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55529" y="206013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780140" y="1387776"/>
            <a:ext cx="1085035" cy="67415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84811" y="1384810"/>
            <a:ext cx="1076107" cy="675327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8471166" y="315595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371480" y="33533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4509000" y="3224713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983307" y="2574748"/>
            <a:ext cx="1085035" cy="674158"/>
            <a:chOff x="7251414" y="2534353"/>
            <a:chExt cx="1085035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13181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8475513" y="356170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8" name="Straight Arrow Connector 57"/>
          <p:cNvCxnSpPr>
            <a:stCxn id="40" idx="6"/>
            <a:endCxn id="57" idx="2"/>
          </p:cNvCxnSpPr>
          <p:nvPr/>
        </p:nvCxnSpPr>
        <p:spPr>
          <a:xfrm>
            <a:off x="4509000" y="3422078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194266" y="3698108"/>
            <a:ext cx="939010" cy="423104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194266" y="1379831"/>
            <a:ext cx="1076107" cy="675327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194266" y="1380949"/>
            <a:ext cx="1085035" cy="67415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8" name="Document 87"/>
          <p:cNvSpPr/>
          <p:nvPr/>
        </p:nvSpPr>
        <p:spPr>
          <a:xfrm>
            <a:off x="8358835" y="3785126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91867" y="1877961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384895" y="1874649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408604" y="1880378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02782" y="1870494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9" name="Notched Right Arrow 98"/>
          <p:cNvSpPr/>
          <p:nvPr/>
        </p:nvSpPr>
        <p:spPr>
          <a:xfrm rot="192280">
            <a:off x="6454117" y="3625398"/>
            <a:ext cx="593529" cy="467751"/>
          </a:xfrm>
          <a:prstGeom prst="notchedRigh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96114" y="6056782"/>
            <a:ext cx="366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spc="-150" dirty="0" err="1" smtClean="0">
                <a:latin typeface="Arial" charset="0"/>
                <a:ea typeface="Arial" charset="0"/>
                <a:cs typeface="Arial" charset="0"/>
              </a:rPr>
              <a:t>Ack’s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spc="-150" dirty="0">
                <a:latin typeface="Arial" charset="0"/>
                <a:ea typeface="Arial" charset="0"/>
                <a:cs typeface="Arial" charset="0"/>
              </a:rPr>
              <a:t>to self not shown 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here)</a:t>
            </a:r>
            <a:endParaRPr lang="en-US" b="0" spc="-1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96076" y="3859602"/>
            <a:ext cx="30732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P2 processes %</a:t>
            </a:r>
          </a:p>
        </p:txBody>
      </p:sp>
    </p:spTree>
    <p:extLst>
      <p:ext uri="{BB962C8B-B14F-4D97-AF65-F5344CB8AC3E}">
        <p14:creationId xmlns:p14="http://schemas.microsoft.com/office/powerpoint/2010/main" val="143083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40" grpId="0" animBg="1"/>
      <p:bldP spid="57" grpId="0" animBg="1"/>
      <p:bldP spid="88" grpId="0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an event from </a:t>
            </a:r>
            <a:r>
              <a:rPr lang="en-US" b="1" dirty="0"/>
              <a:t>client</a:t>
            </a:r>
            <a:r>
              <a:rPr lang="en-US" dirty="0"/>
              <a:t>, broadcast to others (including yourself)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b="1" dirty="0" smtClean="0"/>
              <a:t>receiving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processing </a:t>
            </a:r>
            <a:r>
              <a:rPr lang="en-US" dirty="0" smtClean="0"/>
              <a:t>an </a:t>
            </a:r>
            <a:r>
              <a:rPr lang="en-US" b="1" dirty="0" smtClean="0"/>
              <a:t>event: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</a:t>
            </a:r>
            <a:r>
              <a:rPr lang="en-US" dirty="0" smtClean="0"/>
              <a:t>dd it to your local queue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Broadcast an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acknowledgement message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to every process (including yourself)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only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from head of queue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When you </a:t>
            </a:r>
            <a:r>
              <a:rPr lang="en-US" b="1" dirty="0" smtClean="0"/>
              <a:t>receive</a:t>
            </a:r>
            <a:r>
              <a:rPr lang="en-US" dirty="0" smtClean="0"/>
              <a:t> an </a:t>
            </a:r>
            <a:r>
              <a:rPr lang="en-US" b="1" dirty="0" smtClean="0"/>
              <a:t>acknowledgement:</a:t>
            </a:r>
          </a:p>
          <a:p>
            <a:pPr lvl="1"/>
            <a:r>
              <a:rPr lang="en-US" spc="-150" dirty="0" smtClean="0"/>
              <a:t>Mark corresponding event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acknowledged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in your queue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Remove and process </a:t>
            </a:r>
            <a:r>
              <a:rPr lang="en-US" dirty="0" smtClean="0"/>
              <a:t>events </a:t>
            </a:r>
            <a:r>
              <a:rPr lang="en-US" b="1" u="sng" dirty="0" smtClean="0"/>
              <a:t>everyone</a:t>
            </a:r>
            <a:r>
              <a:rPr lang="en-US" dirty="0" smtClean="0"/>
              <a:t> has ack’ed from </a:t>
            </a:r>
            <a:r>
              <a:rPr lang="en-US" b="1" u="sng" dirty="0" smtClean="0"/>
              <a:t>head</a:t>
            </a:r>
            <a:r>
              <a:rPr lang="en-US" dirty="0" smtClean="0"/>
              <a:t> of queue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Totally-Ordered Multicast</a:t>
            </a:r>
            <a:r>
              <a:rPr lang="en-US" dirty="0"/>
              <a:t> 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(Correct version)</a:t>
            </a:r>
            <a:endParaRPr lang="en-US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8900000">
            <a:off x="4999334" y="4052194"/>
            <a:ext cx="382172" cy="30948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2446519" y="2270583"/>
            <a:ext cx="4610100" cy="21481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Totally-Ordered Multicast </a:t>
            </a:r>
            <a:r>
              <a:rPr lang="en-US" sz="3300" spc="-150" baseline="30000" dirty="0" smtClean="0">
                <a:solidFill>
                  <a:schemeClr val="accent3">
                    <a:lumMod val="50000"/>
                  </a:schemeClr>
                </a:solidFill>
              </a:rPr>
              <a:t>(Correct version)</a:t>
            </a:r>
            <a:endParaRPr lang="en-US" sz="3300" spc="-150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2331181" y="2613720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6437699" y="2464705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567039" y="3136035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672982" y="2989177"/>
            <a:ext cx="4346" cy="366895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506443" y="325437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stCxn id="30" idx="6"/>
            <a:endCxn id="34" idx="2"/>
          </p:cNvCxnSpPr>
          <p:nvPr/>
        </p:nvCxnSpPr>
        <p:spPr>
          <a:xfrm>
            <a:off x="2643963" y="3323131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616738" y="4646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85720" y="2690164"/>
            <a:ext cx="1097084" cy="611842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5301742" y="173291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97989" y="2162906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300501" y="173507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296748" y="216506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955187" y="1487280"/>
            <a:ext cx="1085035" cy="67415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326030" y="1489740"/>
            <a:ext cx="1076107" cy="675327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6612385" y="326088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12699" y="345824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2650219" y="3329643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67014" y="2700572"/>
            <a:ext cx="1098581" cy="674158"/>
            <a:chOff x="7251414" y="2534353"/>
            <a:chExt cx="1098581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6609110" y="574110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641182" y="5588502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4290392" y="5222686"/>
            <a:ext cx="939010" cy="423104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70" name="Straight Arrow Connector 69"/>
          <p:cNvCxnSpPr>
            <a:stCxn id="34" idx="2"/>
            <a:endCxn id="71" idx="6"/>
          </p:cNvCxnSpPr>
          <p:nvPr/>
        </p:nvCxnSpPr>
        <p:spPr>
          <a:xfrm flipH="1">
            <a:off x="2632141" y="4714771"/>
            <a:ext cx="3984597" cy="22088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494621" y="486689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196086" y="4380001"/>
            <a:ext cx="941936" cy="422604"/>
            <a:chOff x="6101350" y="4491591"/>
            <a:chExt cx="941936" cy="422604"/>
          </a:xfrm>
        </p:grpSpPr>
        <p:sp>
          <p:nvSpPr>
            <p:cNvPr id="74" name="TextBox 73"/>
            <p:cNvSpPr txBox="1"/>
            <p:nvPr/>
          </p:nvSpPr>
          <p:spPr>
            <a:xfrm>
              <a:off x="6101350" y="4495035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6" name="Document 75"/>
            <p:cNvSpPr/>
            <p:nvPr/>
          </p:nvSpPr>
          <p:spPr>
            <a:xfrm>
              <a:off x="6661731" y="449159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84268" y="1494869"/>
            <a:ext cx="1085035" cy="67415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6" name="Document 85"/>
          <p:cNvSpPr/>
          <p:nvPr/>
        </p:nvSpPr>
        <p:spPr>
          <a:xfrm>
            <a:off x="2372604" y="5145367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Document 86"/>
          <p:cNvSpPr/>
          <p:nvPr/>
        </p:nvSpPr>
        <p:spPr>
          <a:xfrm>
            <a:off x="2382651" y="5668995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" name="Document 87"/>
          <p:cNvSpPr/>
          <p:nvPr/>
        </p:nvSpPr>
        <p:spPr>
          <a:xfrm>
            <a:off x="6482204" y="5932823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" name="Document 92"/>
          <p:cNvSpPr/>
          <p:nvPr/>
        </p:nvSpPr>
        <p:spPr>
          <a:xfrm>
            <a:off x="6501684" y="4857369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35037" y="1977591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26114" y="1979579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602407" y="1984832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837333" y="6161712"/>
            <a:ext cx="366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spc="-150" dirty="0" err="1" smtClean="0">
                <a:latin typeface="Arial" charset="0"/>
                <a:ea typeface="Arial" charset="0"/>
                <a:cs typeface="Arial" charset="0"/>
              </a:rPr>
              <a:t>Ack’s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spc="-150" dirty="0">
                <a:latin typeface="Arial" charset="0"/>
                <a:ea typeface="Arial" charset="0"/>
                <a:cs typeface="Arial" charset="0"/>
              </a:rPr>
              <a:t>to self not shown 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here)</a:t>
            </a:r>
            <a:endParaRPr lang="en-US" b="0" spc="-15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373947" y="1489084"/>
            <a:ext cx="1076107" cy="675327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603162" y="1956403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0452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05799 -0.0004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-0.00046 L 1.11111E-6 -1.85185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6875 0.001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8" grpId="0" animBg="1"/>
      <p:bldP spid="40" grpId="0" animBg="1"/>
      <p:bldP spid="57" grpId="0" animBg="1"/>
      <p:bldP spid="71" grpId="0" animBg="1"/>
      <p:bldP spid="86" grpId="0" animBg="1"/>
      <p:bldP spid="87" grpId="0" animBg="1"/>
      <p:bldP spid="88" grpId="0" animBg="1"/>
      <p:bldP spid="93" grpId="0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97" grpId="0" animBg="1"/>
      <p:bldP spid="9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i="1" dirty="0" smtClean="0"/>
              <a:t>Does totally-ordered multicast solve the problem of multi-site replication in general?</a:t>
            </a:r>
          </a:p>
          <a:p>
            <a:endParaRPr lang="en-US" sz="2800" dirty="0"/>
          </a:p>
          <a:p>
            <a:r>
              <a:rPr lang="en-US" sz="2800" dirty="0" smtClean="0"/>
              <a:t>Not by a long shot!  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Our protocol </a:t>
            </a:r>
            <a:r>
              <a:rPr lang="en-US" sz="2800" b="1" dirty="0" smtClean="0">
                <a:solidFill>
                  <a:srgbClr val="FF0000"/>
                </a:solidFill>
              </a:rPr>
              <a:t>assumed: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b="1" dirty="0" smtClean="0"/>
              <a:t>node failures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b="1" dirty="0" smtClean="0"/>
              <a:t>message loss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b="1" dirty="0" smtClean="0"/>
              <a:t>message corruption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All to all communication </a:t>
            </a:r>
            <a:r>
              <a:rPr lang="en-US" sz="2800" b="1" dirty="0" smtClean="0">
                <a:solidFill>
                  <a:srgbClr val="FF0000"/>
                </a:solidFill>
              </a:rPr>
              <a:t>does not scale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Waits forever </a:t>
            </a:r>
            <a:r>
              <a:rPr lang="en-US" sz="2800" dirty="0" smtClean="0"/>
              <a:t>for message delays </a:t>
            </a:r>
            <a:r>
              <a:rPr lang="en-US" sz="2800" b="1" dirty="0" smtClean="0">
                <a:solidFill>
                  <a:srgbClr val="FF0000"/>
                </a:solidFill>
              </a:rPr>
              <a:t>(performance?)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are we done?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24397"/>
          </a:xfrm>
        </p:spPr>
        <p:txBody>
          <a:bodyPr>
            <a:normAutofit/>
          </a:bodyPr>
          <a:lstStyle/>
          <a:p>
            <a:r>
              <a:rPr lang="en-GB" altLang="en-US" spc="-150" dirty="0" smtClean="0"/>
              <a:t>Can </a:t>
            </a:r>
            <a:r>
              <a:rPr lang="en-GB" altLang="en-US" b="1" spc="-150" dirty="0" smtClean="0"/>
              <a:t>totally-order</a:t>
            </a:r>
            <a:r>
              <a:rPr lang="en-GB" altLang="en-US" spc="-150" dirty="0" smtClean="0"/>
              <a:t> events in a distributed system: that’s useful!</a:t>
            </a:r>
          </a:p>
          <a:p>
            <a:endParaRPr lang="en-GB" altLang="en-US" dirty="0" smtClean="0"/>
          </a:p>
          <a:p>
            <a:endParaRPr lang="en-GB" altLang="en-US" dirty="0"/>
          </a:p>
          <a:p>
            <a:r>
              <a:rPr lang="en-GB" altLang="en-US" b="1" dirty="0" smtClean="0"/>
              <a:t>But: </a:t>
            </a:r>
            <a:r>
              <a:rPr lang="en-GB" altLang="en-US" dirty="0" smtClean="0"/>
              <a:t>while by construction, </a:t>
            </a:r>
            <a:r>
              <a:rPr lang="en-GB" altLang="en-US" b="1" dirty="0" smtClean="0"/>
              <a:t>a</a:t>
            </a:r>
            <a:r>
              <a:rPr lang="en-GB" altLang="en-US" dirty="0" smtClean="0"/>
              <a:t> </a:t>
            </a:r>
            <a:r>
              <a:rPr lang="en-GB" altLang="en-US" dirty="0" smtClean="0">
                <a:sym typeface="Wingdings"/>
              </a:rPr>
              <a:t> </a:t>
            </a:r>
            <a:r>
              <a:rPr lang="en-GB" altLang="en-US" b="1" dirty="0" smtClean="0"/>
              <a:t>b</a:t>
            </a:r>
            <a:r>
              <a:rPr lang="en-GB" altLang="en-US" dirty="0" smtClean="0"/>
              <a:t> implies </a:t>
            </a:r>
            <a:r>
              <a:rPr lang="en-GB" altLang="en-US" i="1" dirty="0" smtClean="0"/>
              <a:t>C</a:t>
            </a:r>
            <a:r>
              <a:rPr lang="en-GB" altLang="en-US" dirty="0" smtClean="0"/>
              <a:t>(</a:t>
            </a:r>
            <a:r>
              <a:rPr lang="en-GB" altLang="en-US" b="1" dirty="0" smtClean="0"/>
              <a:t>a</a:t>
            </a:r>
            <a:r>
              <a:rPr lang="en-GB" altLang="en-US" dirty="0" smtClean="0"/>
              <a:t>) &lt; </a:t>
            </a:r>
            <a:r>
              <a:rPr lang="en-GB" altLang="en-US" i="1" dirty="0" smtClean="0"/>
              <a:t>C</a:t>
            </a:r>
            <a:r>
              <a:rPr lang="en-GB" altLang="en-US" dirty="0" smtClean="0"/>
              <a:t>(</a:t>
            </a:r>
            <a:r>
              <a:rPr lang="en-GB" altLang="en-US" b="1" dirty="0" smtClean="0"/>
              <a:t>b</a:t>
            </a:r>
            <a:r>
              <a:rPr lang="en-GB" altLang="en-US" dirty="0" smtClean="0"/>
              <a:t>),</a:t>
            </a:r>
          </a:p>
          <a:p>
            <a:pPr lvl="1"/>
            <a:r>
              <a:rPr lang="en-GB" altLang="en-US" dirty="0" smtClean="0"/>
              <a:t>The converse is not necessarily true:</a:t>
            </a:r>
          </a:p>
          <a:p>
            <a:pPr lvl="2"/>
            <a:r>
              <a:rPr lang="en-GB" altLang="en-US" i="1" dirty="0" smtClean="0"/>
              <a:t>C</a:t>
            </a:r>
            <a:r>
              <a:rPr lang="en-GB" altLang="en-US" dirty="0" smtClean="0"/>
              <a:t>(</a:t>
            </a:r>
            <a:r>
              <a:rPr lang="en-GB" altLang="en-US" b="1" dirty="0" smtClean="0"/>
              <a:t>a</a:t>
            </a:r>
            <a:r>
              <a:rPr lang="en-GB" altLang="en-US" dirty="0" smtClean="0"/>
              <a:t>) &lt; </a:t>
            </a:r>
            <a:r>
              <a:rPr lang="en-GB" altLang="en-US" i="1" dirty="0" smtClean="0"/>
              <a:t>C</a:t>
            </a:r>
            <a:r>
              <a:rPr lang="en-GB" altLang="en-US" dirty="0" smtClean="0"/>
              <a:t>(</a:t>
            </a:r>
            <a:r>
              <a:rPr lang="en-GB" altLang="en-US" b="1" dirty="0" smtClean="0"/>
              <a:t>b</a:t>
            </a:r>
            <a:r>
              <a:rPr lang="en-GB" altLang="en-US" dirty="0" smtClean="0"/>
              <a:t>) does not imply </a:t>
            </a:r>
            <a:r>
              <a:rPr lang="en-GB" altLang="en-US" b="1" dirty="0" smtClean="0"/>
              <a:t>a</a:t>
            </a:r>
            <a:r>
              <a:rPr lang="en-GB" altLang="en-US" dirty="0" smtClean="0"/>
              <a:t> </a:t>
            </a:r>
            <a:r>
              <a:rPr lang="en-GB" altLang="en-US" dirty="0" smtClean="0">
                <a:sym typeface="Wingdings"/>
              </a:rPr>
              <a:t> </a:t>
            </a:r>
            <a:r>
              <a:rPr lang="en-GB" altLang="en-US" b="1" dirty="0" smtClean="0"/>
              <a:t>b</a:t>
            </a:r>
            <a:r>
              <a:rPr lang="en-GB" altLang="en-US" dirty="0" smtClean="0"/>
              <a:t> (possibly, </a:t>
            </a:r>
            <a:r>
              <a:rPr lang="en-GB" altLang="en-US" b="1" dirty="0" smtClean="0"/>
              <a:t>a</a:t>
            </a:r>
            <a:r>
              <a:rPr lang="en-GB" altLang="en-US" dirty="0" smtClean="0"/>
              <a:t> || </a:t>
            </a:r>
            <a:r>
              <a:rPr lang="en-GB" altLang="en-US" b="1" dirty="0" smtClean="0"/>
              <a:t>b</a:t>
            </a:r>
            <a:r>
              <a:rPr lang="en-GB" altLang="en-US" dirty="0" smtClean="0"/>
              <a:t>)</a:t>
            </a:r>
            <a:endParaRPr lang="en-GB" altLang="en-US" dirty="0"/>
          </a:p>
          <a:p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Take-away points: </a:t>
            </a:r>
            <a:r>
              <a:rPr lang="en-GB" altLang="en-US" dirty="0" err="1" smtClean="0"/>
              <a:t>Lamport</a:t>
            </a:r>
            <a:r>
              <a:rPr lang="en-GB" altLang="en-US" dirty="0" smtClean="0"/>
              <a:t> clocks</a:t>
            </a:r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800" y="4424372"/>
            <a:ext cx="812819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Can’t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use Lamport clock timestamps to infer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causal relationships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between events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The need for time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“Wall clock time” synchronization</a:t>
            </a:r>
          </a:p>
          <a:p>
            <a:pPr marL="914400" lvl="1" indent="-514350"/>
            <a:r>
              <a:rPr lang="en-US" alt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Cristian’s algorithm, Berkeley algorithm, NTP</a:t>
            </a:r>
          </a:p>
          <a:p>
            <a:pPr marL="914400" lvl="1" indent="-514350"/>
            <a:endParaRPr lang="en-US" alt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/>
              <a:t>Logical Time</a:t>
            </a:r>
          </a:p>
          <a:p>
            <a:pPr marL="914400" lvl="1" indent="-514350"/>
            <a:r>
              <a:rPr lang="en-US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Lamport clocks</a:t>
            </a:r>
          </a:p>
          <a:p>
            <a:pPr marL="914400" lvl="1" indent="-514350"/>
            <a:r>
              <a:rPr lang="en-US" altLang="en-US" sz="3200" b="1" dirty="0" smtClean="0"/>
              <a:t>Vector clocks</a:t>
            </a:r>
            <a:endParaRPr lang="en-US" alt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Label each event </a:t>
            </a:r>
            <a:r>
              <a:rPr lang="en-US" altLang="en-US" b="1" dirty="0" smtClean="0"/>
              <a:t>e</a:t>
            </a:r>
            <a:r>
              <a:rPr lang="en-US" altLang="en-US" dirty="0" smtClean="0"/>
              <a:t> with a vector 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e</a:t>
            </a:r>
            <a:r>
              <a:rPr lang="en-US" altLang="en-US" dirty="0" smtClean="0"/>
              <a:t>) = [</a:t>
            </a:r>
            <a:r>
              <a:rPr lang="en-US" altLang="en-US" i="1" dirty="0" smtClean="0"/>
              <a:t>c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c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…, 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n</a:t>
            </a:r>
            <a:r>
              <a:rPr lang="en-US" altLang="en-US" dirty="0" smtClean="0"/>
              <a:t>]</a:t>
            </a:r>
          </a:p>
          <a:p>
            <a:pPr lvl="1"/>
            <a:r>
              <a:rPr lang="en-US" altLang="en-US" i="1" spc="-150" dirty="0" smtClean="0"/>
              <a:t>c</a:t>
            </a:r>
            <a:r>
              <a:rPr lang="en-US" altLang="en-US" i="1" spc="-150" baseline="-25000" dirty="0" smtClean="0"/>
              <a:t>i</a:t>
            </a:r>
            <a:r>
              <a:rPr lang="en-US" altLang="en-US" spc="-150" dirty="0" smtClean="0"/>
              <a:t> is a count of events in process </a:t>
            </a:r>
            <a:r>
              <a:rPr lang="en-US" altLang="en-US" i="1" spc="-150" dirty="0" err="1" smtClean="0"/>
              <a:t>i</a:t>
            </a:r>
            <a:r>
              <a:rPr lang="en-US" altLang="en-US" spc="-150" dirty="0" smtClean="0"/>
              <a:t> that causally precede </a:t>
            </a:r>
            <a:r>
              <a:rPr lang="en-US" altLang="en-US" b="1" spc="-150" dirty="0" smtClean="0"/>
              <a:t>e</a:t>
            </a:r>
          </a:p>
          <a:p>
            <a:endParaRPr lang="en-GB" altLang="en-US" dirty="0" smtClean="0"/>
          </a:p>
          <a:p>
            <a:pPr eaLnBrk="1" hangingPunct="1"/>
            <a:r>
              <a:rPr lang="en-US" altLang="en-US" dirty="0"/>
              <a:t>Initially, all vectors </a:t>
            </a:r>
            <a:r>
              <a:rPr lang="en-US" altLang="en-US" dirty="0" smtClean="0"/>
              <a:t>are [0, 0, …, 0</a:t>
            </a:r>
            <a:r>
              <a:rPr lang="en-US" altLang="en-US" dirty="0"/>
              <a:t>]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Two </a:t>
            </a:r>
            <a:r>
              <a:rPr lang="en-US" altLang="en-US" b="1" dirty="0" smtClean="0"/>
              <a:t>update rules:</a:t>
            </a:r>
          </a:p>
          <a:p>
            <a:pPr eaLnBrk="1" hangingPunct="1"/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/>
              <a:t>For each </a:t>
            </a:r>
            <a:r>
              <a:rPr lang="en-US" altLang="en-US" b="1" dirty="0" smtClean="0"/>
              <a:t>local event </a:t>
            </a:r>
            <a:r>
              <a:rPr lang="en-US" altLang="en-US" dirty="0"/>
              <a:t>on process </a:t>
            </a:r>
            <a:r>
              <a:rPr lang="en-US" altLang="en-US" i="1" dirty="0" err="1"/>
              <a:t>i</a:t>
            </a:r>
            <a:r>
              <a:rPr lang="en-US" altLang="en-US" dirty="0"/>
              <a:t>, increment </a:t>
            </a:r>
            <a:r>
              <a:rPr lang="en-US" altLang="en-US" dirty="0" smtClean="0"/>
              <a:t>local entry </a:t>
            </a:r>
            <a:r>
              <a:rPr lang="en-US" altLang="en-US" i="1" dirty="0" smtClean="0"/>
              <a:t>c</a:t>
            </a:r>
            <a:r>
              <a:rPr lang="en-US" altLang="en-US" i="1" baseline="-25000" dirty="0" smtClean="0"/>
              <a:t>i</a:t>
            </a: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/>
              <a:t>If process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b="1" dirty="0"/>
              <a:t>receives</a:t>
            </a:r>
            <a:r>
              <a:rPr lang="en-US" altLang="en-US" dirty="0"/>
              <a:t> message with </a:t>
            </a:r>
            <a:r>
              <a:rPr lang="en-US" altLang="en-US" dirty="0" smtClean="0"/>
              <a:t>vector </a:t>
            </a:r>
            <a:r>
              <a:rPr lang="en-US" altLang="en-US" dirty="0"/>
              <a:t>[</a:t>
            </a:r>
            <a:r>
              <a:rPr lang="en-US" altLang="en-US" i="1" dirty="0"/>
              <a:t>d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]:</a:t>
            </a:r>
          </a:p>
          <a:p>
            <a:pPr lvl="1" eaLnBrk="1" hangingPunct="1"/>
            <a:r>
              <a:rPr lang="en-US" altLang="en-US" dirty="0"/>
              <a:t>Set </a:t>
            </a:r>
            <a:r>
              <a:rPr lang="en-US" altLang="en-US" dirty="0" smtClean="0"/>
              <a:t>each </a:t>
            </a:r>
            <a:r>
              <a:rPr lang="en-US" altLang="en-US" dirty="0"/>
              <a:t>local entry 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k</a:t>
            </a:r>
            <a:r>
              <a:rPr lang="en-US" altLang="en-US" dirty="0" smtClean="0"/>
              <a:t> = max{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k</a:t>
            </a:r>
            <a:r>
              <a:rPr lang="en-US" altLang="en-US" dirty="0"/>
              <a:t>, </a:t>
            </a:r>
            <a:r>
              <a:rPr lang="en-US" altLang="en-US" i="1" dirty="0" err="1" smtClean="0"/>
              <a:t>d</a:t>
            </a:r>
            <a:r>
              <a:rPr lang="en-US" altLang="en-US" i="1" baseline="-25000" dirty="0" err="1" smtClean="0"/>
              <a:t>k</a:t>
            </a:r>
            <a:r>
              <a:rPr lang="en-US" altLang="en-US" dirty="0" smtClean="0"/>
              <a:t>}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Increment </a:t>
            </a:r>
            <a:r>
              <a:rPr lang="en-US" altLang="en-US" dirty="0" smtClean="0"/>
              <a:t>local entry 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j</a:t>
            </a:r>
            <a:endParaRPr lang="en-US" altLang="en-US" i="1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Vector clock (VC)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7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447800"/>
            <a:ext cx="4954562" cy="5224990"/>
          </a:xfrm>
        </p:spPr>
        <p:txBody>
          <a:bodyPr>
            <a:normAutofit/>
          </a:bodyPr>
          <a:lstStyle/>
          <a:p>
            <a:r>
              <a:rPr lang="en-US" sz="2800" spc="-150" dirty="0" smtClean="0"/>
              <a:t>All counters start at [0, 0, 0]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Applying local update rule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Applying message rule</a:t>
            </a:r>
          </a:p>
          <a:p>
            <a:pPr lvl="1"/>
            <a:r>
              <a:rPr lang="en-US" sz="2800" dirty="0" smtClean="0"/>
              <a:t>Local vector clock </a:t>
            </a:r>
            <a:r>
              <a:rPr lang="en-US" sz="2800" b="1" dirty="0" smtClean="0"/>
              <a:t>piggybacks</a:t>
            </a:r>
            <a:r>
              <a:rPr lang="en-US" sz="2800" dirty="0" smtClean="0"/>
              <a:t> on inter-process messages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clock: Example</a:t>
            </a:r>
            <a:endParaRPr lang="en-US" dirty="0"/>
          </a:p>
        </p:txBody>
      </p:sp>
      <p:cxnSp>
        <p:nvCxnSpPr>
          <p:cNvPr id="5" name="Straight Connector 4"/>
          <p:cNvCxnSpPr>
            <a:stCxn id="8" idx="2"/>
          </p:cNvCxnSpPr>
          <p:nvPr/>
        </p:nvCxnSpPr>
        <p:spPr>
          <a:xfrm>
            <a:off x="5847082" y="2388178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7" idx="2"/>
          </p:cNvCxnSpPr>
          <p:nvPr/>
        </p:nvCxnSpPr>
        <p:spPr>
          <a:xfrm flipH="1">
            <a:off x="6884894" y="2407405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8" idx="2"/>
          </p:cNvCxnSpPr>
          <p:nvPr/>
        </p:nvCxnSpPr>
        <p:spPr>
          <a:xfrm>
            <a:off x="7923854" y="2405088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rocess 7"/>
          <p:cNvSpPr/>
          <p:nvPr/>
        </p:nvSpPr>
        <p:spPr>
          <a:xfrm>
            <a:off x="5556352" y="1806719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9" name="Oval 8"/>
          <p:cNvSpPr/>
          <p:nvPr/>
        </p:nvSpPr>
        <p:spPr>
          <a:xfrm>
            <a:off x="5778322" y="26469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78322" y="316844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2495" y="24433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4915" y="298031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16134" y="34766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7733" y="34704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>
            <a:stCxn id="10" idx="6"/>
            <a:endCxn id="14" idx="2"/>
          </p:cNvCxnSpPr>
          <p:nvPr/>
        </p:nvCxnSpPr>
        <p:spPr>
          <a:xfrm>
            <a:off x="5915842" y="3237200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6594973" y="1823629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8" name="Process 17"/>
          <p:cNvSpPr/>
          <p:nvPr/>
        </p:nvSpPr>
        <p:spPr>
          <a:xfrm>
            <a:off x="7633124" y="1823629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729" y="5861941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sp>
        <p:nvSpPr>
          <p:cNvPr id="20" name="Oval 19"/>
          <p:cNvSpPr/>
          <p:nvPr/>
        </p:nvSpPr>
        <p:spPr>
          <a:xfrm>
            <a:off x="6816134" y="42001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0803" y="401638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0" name="Oval 29"/>
          <p:cNvSpPr/>
          <p:nvPr/>
        </p:nvSpPr>
        <p:spPr>
          <a:xfrm>
            <a:off x="7853524" y="451547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53524" y="285617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17194" y="26671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01431" y="459390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f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111883">
            <a:off x="5847257" y="332874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55748" y="2492514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[1,0,0]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53225" y="2842584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14335" y="3320743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[2,1,0]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6139" y="3851597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56857" y="4379985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[2,2,2]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50017" y="2697902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>
                <a:latin typeface="Arial" charset="0"/>
                <a:ea typeface="Arial" charset="0"/>
                <a:cs typeface="Arial" charset="0"/>
              </a:rPr>
              <a:t>[0,0,1]</a:t>
            </a:r>
            <a:endParaRPr lang="en-US" b="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9" name="Straight Arrow Connector 48"/>
          <p:cNvCxnSpPr>
            <a:stCxn id="20" idx="6"/>
            <a:endCxn id="30" idx="2"/>
          </p:cNvCxnSpPr>
          <p:nvPr/>
        </p:nvCxnSpPr>
        <p:spPr>
          <a:xfrm>
            <a:off x="6953654" y="4268860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188144">
            <a:off x="6875974" y="437879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</p:spTree>
    <p:extLst>
      <p:ext uri="{BB962C8B-B14F-4D97-AF65-F5344CB8AC3E}">
        <p14:creationId xmlns:p14="http://schemas.microsoft.com/office/powerpoint/2010/main" val="20367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8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  <a:endParaRPr lang="en-US" alt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</a:rPr>
              <a:t>The need for time synchronization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/>
              <a:t>“Wall clock time” synchronization</a:t>
            </a:r>
          </a:p>
          <a:p>
            <a:pPr marL="914400" lvl="1" indent="-514350"/>
            <a:r>
              <a:rPr lang="en-US" altLang="en-US" sz="3200" spc="-150" dirty="0" smtClean="0"/>
              <a:t>Cristian’s algorithm, Berkeley algorithm, NTP</a:t>
            </a:r>
          </a:p>
          <a:p>
            <a:pPr marL="914400" lvl="1" indent="-514350"/>
            <a:endParaRPr lang="en-US" alt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Logical Time</a:t>
            </a:r>
          </a:p>
          <a:p>
            <a:pPr marL="914400" lvl="1" indent="-514350"/>
            <a:r>
              <a:rPr lang="en-US" altLang="en-US" sz="3200" dirty="0" smtClean="0"/>
              <a:t>Lamport clocks</a:t>
            </a:r>
          </a:p>
          <a:p>
            <a:pPr marL="914400" lvl="1" indent="-514350"/>
            <a:r>
              <a:rPr lang="en-US" altLang="en-US" sz="3200" dirty="0" smtClean="0"/>
              <a:t>Vector clocks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2999" cy="5224990"/>
          </a:xfrm>
        </p:spPr>
        <p:txBody>
          <a:bodyPr>
            <a:noAutofit/>
          </a:bodyPr>
          <a:lstStyle/>
          <a:p>
            <a:r>
              <a:rPr lang="en-US" sz="3200" spc="-150" dirty="0" smtClean="0"/>
              <a:t>Rule for comparing vector clocks:</a:t>
            </a:r>
          </a:p>
          <a:p>
            <a:pPr lvl="1"/>
            <a:r>
              <a:rPr lang="en-US" sz="3200" spc="-150" dirty="0"/>
              <a:t>V(</a:t>
            </a:r>
            <a:r>
              <a:rPr lang="en-US" sz="3200" b="1" spc="-150" dirty="0"/>
              <a:t>a</a:t>
            </a:r>
            <a:r>
              <a:rPr lang="en-US" sz="3200" spc="-150" dirty="0"/>
              <a:t>) </a:t>
            </a:r>
            <a:r>
              <a:rPr lang="en-US" sz="3200" spc="-150" dirty="0" smtClean="0"/>
              <a:t>= </a:t>
            </a:r>
            <a:r>
              <a:rPr lang="en-US" sz="3200" spc="-150" dirty="0"/>
              <a:t>V(</a:t>
            </a:r>
            <a:r>
              <a:rPr lang="en-US" sz="3200" b="1" spc="-150" dirty="0"/>
              <a:t>b</a:t>
            </a:r>
            <a:r>
              <a:rPr lang="en-US" sz="3200" spc="-150" dirty="0"/>
              <a:t>) when </a:t>
            </a:r>
            <a:r>
              <a:rPr lang="en-US" sz="3200" b="1" spc="-150" dirty="0" err="1"/>
              <a:t>a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</a:t>
            </a:r>
            <a:r>
              <a:rPr lang="en-US" sz="3200" spc="-150" dirty="0" smtClean="0"/>
              <a:t>= </a:t>
            </a:r>
            <a:r>
              <a:rPr lang="en-US" sz="3200" b="1" spc="-150" dirty="0" err="1"/>
              <a:t>b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for all </a:t>
            </a:r>
            <a:r>
              <a:rPr lang="en-US" sz="3200" i="1" spc="-150" dirty="0"/>
              <a:t>k</a:t>
            </a:r>
          </a:p>
          <a:p>
            <a:pPr lvl="1"/>
            <a:r>
              <a:rPr lang="en-US" sz="3200" spc="-150" dirty="0" smtClean="0"/>
              <a:t>V(</a:t>
            </a:r>
            <a:r>
              <a:rPr lang="en-US" sz="3200" b="1" spc="-150" dirty="0" smtClean="0"/>
              <a:t>a</a:t>
            </a:r>
            <a:r>
              <a:rPr lang="en-US" sz="3200" spc="-150" dirty="0" smtClean="0"/>
              <a:t>) &lt; V(</a:t>
            </a:r>
            <a:r>
              <a:rPr lang="en-US" sz="3200" b="1" spc="-150" dirty="0" smtClean="0"/>
              <a:t>b</a:t>
            </a:r>
            <a:r>
              <a:rPr lang="en-US" sz="3200" spc="-150" dirty="0" smtClean="0"/>
              <a:t>) when </a:t>
            </a:r>
            <a:r>
              <a:rPr lang="en-US" sz="3200" b="1" spc="-150" dirty="0" err="1" smtClean="0"/>
              <a:t>a</a:t>
            </a:r>
            <a:r>
              <a:rPr lang="en-US" sz="3200" i="1" spc="-150" baseline="-25000" dirty="0" err="1" smtClean="0"/>
              <a:t>k</a:t>
            </a:r>
            <a:r>
              <a:rPr lang="en-US" sz="3200" spc="-150" dirty="0" smtClean="0"/>
              <a:t> ≤ </a:t>
            </a:r>
            <a:r>
              <a:rPr lang="en-US" sz="3200" b="1" spc="-150" dirty="0" err="1" smtClean="0"/>
              <a:t>b</a:t>
            </a:r>
            <a:r>
              <a:rPr lang="en-US" sz="3200" i="1" spc="-150" baseline="-25000" dirty="0" err="1" smtClean="0"/>
              <a:t>k</a:t>
            </a:r>
            <a:r>
              <a:rPr lang="en-US" sz="3200" spc="-150" dirty="0" smtClean="0"/>
              <a:t> for all </a:t>
            </a:r>
            <a:r>
              <a:rPr lang="en-US" sz="3200" i="1" spc="-150" dirty="0" smtClean="0"/>
              <a:t>k</a:t>
            </a:r>
            <a:r>
              <a:rPr lang="en-US" sz="3200" spc="-150" dirty="0" smtClean="0"/>
              <a:t> and V(</a:t>
            </a:r>
            <a:r>
              <a:rPr lang="en-US" sz="3200" b="1" spc="-150" dirty="0" smtClean="0"/>
              <a:t>a</a:t>
            </a:r>
            <a:r>
              <a:rPr lang="en-US" sz="3200" spc="-150" dirty="0" smtClean="0"/>
              <a:t>) ≠ V(</a:t>
            </a:r>
            <a:r>
              <a:rPr lang="en-US" sz="3200" b="1" spc="-150" dirty="0" smtClean="0"/>
              <a:t>b</a:t>
            </a:r>
            <a:r>
              <a:rPr lang="en-US" sz="3200" spc="-150" dirty="0" smtClean="0"/>
              <a:t>)</a:t>
            </a:r>
          </a:p>
          <a:p>
            <a:endParaRPr lang="en-US" sz="3200" b="1" i="1" spc="-150" dirty="0" smtClean="0"/>
          </a:p>
          <a:p>
            <a:r>
              <a:rPr lang="en-US" sz="3200" b="1" spc="-150" dirty="0" smtClean="0"/>
              <a:t>Concurrency: </a:t>
            </a:r>
            <a:r>
              <a:rPr lang="en-US" sz="3200" b="1" i="1" spc="-150" dirty="0" smtClean="0"/>
              <a:t>a</a:t>
            </a:r>
            <a:r>
              <a:rPr lang="en-US" sz="3200" i="1" spc="-150" dirty="0" smtClean="0"/>
              <a:t> || </a:t>
            </a:r>
            <a:r>
              <a:rPr lang="en-US" sz="3200" b="1" i="1" spc="-150" dirty="0" smtClean="0"/>
              <a:t>b</a:t>
            </a:r>
            <a:r>
              <a:rPr lang="en-US" sz="3200" i="1" spc="-150" dirty="0" smtClean="0"/>
              <a:t> </a:t>
            </a:r>
            <a:r>
              <a:rPr lang="en-US" sz="3200" spc="-150" dirty="0" smtClean="0"/>
              <a:t>if </a:t>
            </a:r>
            <a:r>
              <a:rPr lang="en-US" sz="3200" b="1" spc="-150" dirty="0" err="1" smtClean="0"/>
              <a:t>a</a:t>
            </a:r>
            <a:r>
              <a:rPr lang="en-US" sz="3200" i="1" spc="-150" baseline="-25000" dirty="0" err="1" smtClean="0"/>
              <a:t>i</a:t>
            </a:r>
            <a:r>
              <a:rPr lang="en-US" sz="3200" spc="-150" dirty="0" smtClean="0"/>
              <a:t> &lt; </a:t>
            </a:r>
            <a:r>
              <a:rPr lang="en-US" sz="3200" b="1" spc="-150" dirty="0" smtClean="0"/>
              <a:t>b</a:t>
            </a:r>
            <a:r>
              <a:rPr lang="en-US" sz="3200" i="1" spc="-150" baseline="-25000" dirty="0" smtClean="0"/>
              <a:t>i</a:t>
            </a:r>
            <a:r>
              <a:rPr lang="en-US" sz="3200" spc="-150" dirty="0" smtClean="0"/>
              <a:t> and </a:t>
            </a:r>
            <a:r>
              <a:rPr lang="en-US" sz="3200" b="1" spc="-150" dirty="0" err="1" smtClean="0"/>
              <a:t>a</a:t>
            </a:r>
            <a:r>
              <a:rPr lang="en-US" sz="3200" i="1" spc="-150" baseline="-25000" dirty="0" err="1" smtClean="0"/>
              <a:t>j</a:t>
            </a:r>
            <a:r>
              <a:rPr lang="en-US" sz="3200" spc="-150" dirty="0" smtClean="0"/>
              <a:t> &gt; </a:t>
            </a:r>
            <a:r>
              <a:rPr lang="en-US" sz="3200" b="1" spc="-150" dirty="0" err="1" smtClean="0"/>
              <a:t>b</a:t>
            </a:r>
            <a:r>
              <a:rPr lang="en-US" sz="3200" i="1" spc="-150" baseline="-25000" dirty="0" err="1" smtClean="0"/>
              <a:t>j</a:t>
            </a:r>
            <a:r>
              <a:rPr lang="en-US" sz="3200" spc="-150" dirty="0" smtClean="0"/>
              <a:t>, some </a:t>
            </a:r>
            <a:r>
              <a:rPr lang="en-US" sz="3200" i="1" spc="-150" dirty="0" err="1" smtClean="0"/>
              <a:t>i</a:t>
            </a:r>
            <a:r>
              <a:rPr lang="en-US" sz="3200" spc="-150" dirty="0" smtClean="0"/>
              <a:t>, </a:t>
            </a:r>
            <a:r>
              <a:rPr lang="en-US" sz="3200" i="1" spc="-150" dirty="0" smtClean="0"/>
              <a:t>j</a:t>
            </a:r>
          </a:p>
          <a:p>
            <a:pPr>
              <a:buClr>
                <a:schemeClr val="tx1"/>
              </a:buClr>
            </a:pPr>
            <a:endParaRPr lang="en-US" sz="3200" dirty="0" smtClean="0"/>
          </a:p>
          <a:p>
            <a:pPr>
              <a:buClr>
                <a:schemeClr val="tx1"/>
              </a:buClr>
            </a:pPr>
            <a:r>
              <a:rPr lang="en-US" sz="3200" dirty="0" smtClean="0"/>
              <a:t>V(a) &lt; V(z) </a:t>
            </a:r>
            <a:r>
              <a:rPr lang="en-US" sz="3200" b="1" dirty="0" smtClean="0"/>
              <a:t>when</a:t>
            </a:r>
            <a:r>
              <a:rPr lang="en-US" sz="3200" dirty="0" smtClean="0"/>
              <a:t> there is a chain of events linked by </a:t>
            </a:r>
            <a:r>
              <a:rPr lang="en-US" sz="3200" dirty="0" smtClean="0">
                <a:sym typeface="Wingdings"/>
              </a:rPr>
              <a:t> between a and z</a:t>
            </a:r>
            <a:endParaRPr lang="en-US" sz="3200" dirty="0" smtClean="0"/>
          </a:p>
          <a:p>
            <a:endParaRPr lang="en-US" sz="3200" b="1" i="1" spc="-150" dirty="0" smtClean="0"/>
          </a:p>
          <a:p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ector clocks can establish causality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839353" y="4430930"/>
            <a:ext cx="2572875" cy="2241860"/>
            <a:chOff x="2631458" y="4568643"/>
            <a:chExt cx="2572875" cy="224186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057907" y="4568643"/>
              <a:ext cx="3307" cy="14272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095178" y="5383241"/>
              <a:ext cx="3307" cy="14272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990895" y="4823153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990895" y="5344600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31458" y="515647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charset="0"/>
                  <a:ea typeface="Arial" charset="0"/>
                  <a:cs typeface="Arial" charset="0"/>
                </a:rPr>
                <a:t>b</a:t>
              </a:r>
              <a:endParaRPr lang="en-US" sz="28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028707" y="565277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07085" y="563331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8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0" name="Straight Arrow Connector 39"/>
            <p:cNvCxnSpPr>
              <a:stCxn id="36" idx="6"/>
              <a:endCxn id="38" idx="2"/>
            </p:cNvCxnSpPr>
            <p:nvPr/>
          </p:nvCxnSpPr>
          <p:spPr>
            <a:xfrm>
              <a:off x="3128415" y="5413360"/>
              <a:ext cx="900292" cy="308171"/>
            </a:xfrm>
            <a:prstGeom prst="straightConnector1">
              <a:avLst/>
            </a:prstGeom>
            <a:ln w="38100"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028707" y="6376260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13291" y="4593724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Arial" charset="0"/>
                  <a:ea typeface="Arial" charset="0"/>
                  <a:cs typeface="Arial" charset="0"/>
                </a:rPr>
                <a:t>[1,0,0]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53060" y="4943794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smtClean="0">
                  <a:latin typeface="Arial" charset="0"/>
                  <a:ea typeface="Arial" charset="0"/>
                  <a:cs typeface="Arial" charset="0"/>
                </a:rPr>
                <a:t>[2,0,0]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65266" y="5490698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Arial" charset="0"/>
                  <a:ea typeface="Arial" charset="0"/>
                  <a:cs typeface="Arial" charset="0"/>
                </a:rPr>
                <a:t>[2,1,0]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51263" y="6161674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Arial" charset="0"/>
                  <a:ea typeface="Arial" charset="0"/>
                  <a:cs typeface="Arial" charset="0"/>
                </a:rPr>
                <a:t>[2,2,0]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47911" y="4612395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Arial" charset="0"/>
                  <a:ea typeface="Arial" charset="0"/>
                  <a:cs typeface="Arial" charset="0"/>
                </a:rPr>
                <a:t>a</a:t>
              </a:r>
              <a:endParaRPr lang="en-US" sz="28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77703" y="615305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charset="0"/>
                  <a:ea typeface="Arial" charset="0"/>
                  <a:cs typeface="Arial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8756"/>
            <a:ext cx="8763000" cy="4728291"/>
          </a:xfrm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Two events </a:t>
            </a:r>
            <a:r>
              <a:rPr lang="en-US" sz="3600" b="1" dirty="0" smtClean="0"/>
              <a:t>a, 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Lamport clocks: C(a) &lt; C(z)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/>
              <a:t>Conclusion: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None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Vector clocks: V(a) &lt; V(z)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/>
              <a:t>Conclusion: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 </a:t>
            </a:r>
            <a:r>
              <a:rPr lang="is-I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…  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9800" y="5129959"/>
            <a:ext cx="812819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Vector clock timestamps tell us about causal event relationships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32966"/>
            <a:ext cx="8763000" cy="4944034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bulletin board application</a:t>
            </a:r>
          </a:p>
          <a:p>
            <a:pPr lvl="1"/>
            <a:r>
              <a:rPr lang="en-US" dirty="0" smtClean="0"/>
              <a:t>Each post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multicast of the post to all other users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Want:</a:t>
            </a:r>
            <a:r>
              <a:rPr lang="en-US" dirty="0" smtClean="0"/>
              <a:t> No user to see a reply before the corresponding original message post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Deliver message only </a:t>
            </a:r>
            <a:r>
              <a:rPr lang="en-US" b="1" dirty="0" smtClean="0"/>
              <a:t>after</a:t>
            </a:r>
            <a:r>
              <a:rPr lang="en-US" dirty="0" smtClean="0"/>
              <a:t> all messages that </a:t>
            </a:r>
            <a:r>
              <a:rPr lang="en-US" b="1" dirty="0" smtClean="0"/>
              <a:t>causally precede</a:t>
            </a:r>
            <a:r>
              <a:rPr lang="en-US" dirty="0" smtClean="0"/>
              <a:t> it have been delivered</a:t>
            </a:r>
          </a:p>
          <a:p>
            <a:pPr lvl="1"/>
            <a:r>
              <a:rPr lang="en-US" dirty="0" smtClean="0"/>
              <a:t>Otherwise, the user would see a reply to a message they </a:t>
            </a:r>
            <a:r>
              <a:rPr lang="en-US" b="1" dirty="0" smtClean="0">
                <a:solidFill>
                  <a:srgbClr val="FF0000"/>
                </a:solidFill>
              </a:rPr>
              <a:t>could not find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application:</a:t>
            </a:r>
            <a:br>
              <a:rPr lang="en-US" dirty="0" smtClean="0"/>
            </a:br>
            <a:r>
              <a:rPr lang="en-US" dirty="0" smtClean="0"/>
              <a:t>Causally-ordered bulletin board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7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815852"/>
            <a:ext cx="8763000" cy="661147"/>
          </a:xfrm>
        </p:spPr>
        <p:txBody>
          <a:bodyPr>
            <a:noAutofit/>
          </a:bodyPr>
          <a:lstStyle/>
          <a:p>
            <a:r>
              <a:rPr lang="en-US" sz="2800" spc="-150" dirty="0" smtClean="0"/>
              <a:t>User 0 posts, user 1 replies to 0’s post; user 2 observes</a:t>
            </a:r>
            <a:endParaRPr lang="en-US" sz="2800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application:</a:t>
            </a:r>
            <a:br>
              <a:rPr lang="en-US" dirty="0" smtClean="0"/>
            </a:br>
            <a:r>
              <a:rPr lang="en-US" dirty="0" smtClean="0"/>
              <a:t>Causally-ordered bulletin board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6" y="1639793"/>
            <a:ext cx="7927425" cy="3415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316" y="5055675"/>
            <a:ext cx="2143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Physical time </a:t>
            </a:r>
            <a:r>
              <a:rPr lang="en-US" smtClean="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8900000">
            <a:off x="6060141" y="4465127"/>
            <a:ext cx="295835" cy="275664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ross 9"/>
          <p:cNvSpPr/>
          <p:nvPr/>
        </p:nvSpPr>
        <p:spPr>
          <a:xfrm rot="2700000">
            <a:off x="4733366" y="4326937"/>
            <a:ext cx="282388" cy="298848"/>
          </a:xfrm>
          <a:prstGeom prst="plus">
            <a:avLst>
              <a:gd name="adj" fmla="val 32143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4315" y="2180926"/>
            <a:ext cx="1419809" cy="707886"/>
            <a:chOff x="644315" y="2180926"/>
            <a:chExt cx="1419809" cy="707886"/>
          </a:xfrm>
        </p:grpSpPr>
        <p:sp>
          <p:nvSpPr>
            <p:cNvPr id="7" name="Right Arrow 6"/>
            <p:cNvSpPr/>
            <p:nvPr/>
          </p:nvSpPr>
          <p:spPr>
            <a:xfrm rot="18900000">
              <a:off x="1768289" y="2205317"/>
              <a:ext cx="295835" cy="275664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315" y="2180926"/>
              <a:ext cx="11512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Original</a:t>
              </a:r>
            </a:p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post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35216" y="3347734"/>
            <a:ext cx="1429718" cy="400110"/>
            <a:chOff x="2535216" y="3347734"/>
            <a:chExt cx="1429718" cy="400110"/>
          </a:xfrm>
        </p:grpSpPr>
        <p:sp>
          <p:nvSpPr>
            <p:cNvPr id="8" name="Right Arrow 7"/>
            <p:cNvSpPr/>
            <p:nvPr/>
          </p:nvSpPr>
          <p:spPr>
            <a:xfrm rot="16200000">
              <a:off x="3679184" y="3457050"/>
              <a:ext cx="295835" cy="275664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35216" y="3347734"/>
              <a:ext cx="1213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1’s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4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Wednesday Topic: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Primary-Backup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eplication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3200" b="1" dirty="0" smtClean="0"/>
              <a:t>Pre-reading: </a:t>
            </a:r>
            <a:r>
              <a:rPr lang="en-US" sz="3200" dirty="0" smtClean="0"/>
              <a:t>VMware paper (on class website)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</a:t>
            </a:r>
            <a:r>
              <a:rPr lang="en-US" altLang="en-US" dirty="0" smtClean="0"/>
              <a:t>global timing</a:t>
            </a:r>
            <a:r>
              <a:rPr lang="en-US" altLang="en-US" dirty="0"/>
              <a:t>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Suppose there were </a:t>
            </a:r>
            <a:r>
              <a:rPr lang="en-US" altLang="en-US" dirty="0" smtClean="0"/>
              <a:t>an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infinitely-precise and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globally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consistent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time standard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That would </a:t>
            </a:r>
            <a:r>
              <a:rPr lang="en-US" altLang="en-US" dirty="0"/>
              <a:t>be </a:t>
            </a:r>
            <a:r>
              <a:rPr lang="en-US" altLang="en-US" dirty="0" smtClean="0"/>
              <a:t>very handy.  For example: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i="1" dirty="0" smtClean="0"/>
              <a:t>Who </a:t>
            </a:r>
            <a:r>
              <a:rPr lang="en-US" altLang="en-US" i="1" dirty="0"/>
              <a:t>got last seat on airplane?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b="1" spc="-150" dirty="0" smtClean="0"/>
              <a:t>Mobile cloud gaming: </a:t>
            </a:r>
            <a:r>
              <a:rPr lang="en-US" altLang="en-US" i="1" spc="-150" dirty="0" smtClean="0"/>
              <a:t>Which was first</a:t>
            </a:r>
            <a:r>
              <a:rPr lang="en-US" altLang="en-US" i="1" spc="-150" dirty="0"/>
              <a:t>,</a:t>
            </a:r>
            <a:r>
              <a:rPr lang="en-US" altLang="en-US" i="1" spc="-150" dirty="0" smtClean="0"/>
              <a:t> A shoots B or vice-versa?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i="1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i="1" dirty="0" smtClean="0"/>
              <a:t>Does this file need to be recompiled?</a:t>
            </a:r>
            <a:endParaRPr lang="en-US" alt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7"/>
          <a:stretch/>
        </p:blipFill>
        <p:spPr>
          <a:xfrm>
            <a:off x="3014019" y="4149461"/>
            <a:ext cx="3039762" cy="13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05300" y="2165653"/>
            <a:ext cx="4610100" cy="2148151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420586"/>
            <a:ext cx="3960639" cy="5236894"/>
          </a:xfrm>
        </p:spPr>
        <p:txBody>
          <a:bodyPr>
            <a:normAutofit/>
          </a:bodyPr>
          <a:lstStyle/>
          <a:p>
            <a:r>
              <a:rPr lang="en-US" sz="2400" b="1" spc="-100" dirty="0" smtClean="0"/>
              <a:t>P1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spc="-100" dirty="0" smtClean="0"/>
              <a:t>, </a:t>
            </a:r>
            <a:r>
              <a:rPr lang="en-US" sz="2400" b="1" spc="-100" dirty="0" smtClean="0"/>
              <a:t>P2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4"/>
                </a:solidFill>
              </a:rPr>
              <a:t>%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P1</a:t>
            </a:r>
            <a:r>
              <a:rPr lang="en-US" sz="2400" dirty="0" smtClean="0"/>
              <a:t> queues and </a:t>
            </a:r>
            <a:r>
              <a:rPr lang="en-US" sz="2400" b="1" dirty="0" smtClean="0">
                <a:solidFill>
                  <a:srgbClr val="0070C0"/>
                </a:solidFill>
              </a:rPr>
              <a:t>ack’s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</a:p>
          <a:p>
            <a:pPr lvl="1"/>
            <a:r>
              <a:rPr lang="en-US" sz="2400" b="1" spc="-150" dirty="0" smtClean="0"/>
              <a:t>P1</a:t>
            </a:r>
            <a:r>
              <a:rPr lang="en-US" sz="2400" spc="-150" dirty="0" smtClean="0"/>
              <a:t> marks </a:t>
            </a:r>
            <a:r>
              <a:rPr lang="en-US" sz="2400" b="1" spc="-150" dirty="0" smtClean="0">
                <a:solidFill>
                  <a:schemeClr val="accent4"/>
                </a:solidFill>
              </a:rPr>
              <a:t>%</a:t>
            </a:r>
            <a:r>
              <a:rPr lang="en-US" sz="2400" spc="-150" dirty="0" smtClean="0"/>
              <a:t> fully </a:t>
            </a:r>
            <a:r>
              <a:rPr lang="en-US" sz="2400" b="1" spc="-150" dirty="0" smtClean="0">
                <a:solidFill>
                  <a:srgbClr val="0070C0"/>
                </a:solidFill>
              </a:rPr>
              <a:t>ack’ed</a:t>
            </a:r>
          </a:p>
          <a:p>
            <a:pPr lvl="1"/>
            <a:endParaRPr lang="en-US" sz="2400" b="1" dirty="0" smtClean="0"/>
          </a:p>
          <a:p>
            <a:r>
              <a:rPr lang="en-US" sz="2400" b="1" dirty="0" smtClean="0"/>
              <a:t>P2</a:t>
            </a:r>
            <a:r>
              <a:rPr lang="en-US" sz="2400" dirty="0" smtClean="0"/>
              <a:t> marks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  <a:r>
              <a:rPr lang="en-US" sz="2400" dirty="0" smtClean="0"/>
              <a:t> fully </a:t>
            </a:r>
            <a:r>
              <a:rPr lang="en-US" sz="2400" b="1" dirty="0" smtClean="0">
                <a:solidFill>
                  <a:srgbClr val="0070C0"/>
                </a:solidFill>
              </a:rPr>
              <a:t>ack’ed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P2 </a:t>
            </a:r>
            <a:r>
              <a:rPr lang="en-US" sz="2400" dirty="0" smtClean="0">
                <a:solidFill>
                  <a:srgbClr val="FF0000"/>
                </a:solidFill>
              </a:rPr>
              <a:t>processes</a:t>
            </a:r>
            <a:r>
              <a:rPr lang="en-US" sz="2400" b="1" dirty="0" smtClean="0">
                <a:solidFill>
                  <a:srgbClr val="FF0000"/>
                </a:solidFill>
              </a:rPr>
              <a:t> %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P2 </a:t>
            </a:r>
            <a:r>
              <a:rPr lang="en-US" sz="2400" dirty="0" smtClean="0"/>
              <a:t>queues and </a:t>
            </a:r>
            <a:r>
              <a:rPr lang="en-US" sz="2400" b="1" dirty="0" smtClean="0">
                <a:solidFill>
                  <a:srgbClr val="0070C0"/>
                </a:solidFill>
              </a:rPr>
              <a:t>ack’s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P2 </a:t>
            </a:r>
            <a:r>
              <a:rPr lang="en-US" sz="2400" dirty="0" smtClean="0">
                <a:solidFill>
                  <a:srgbClr val="FF0000"/>
                </a:solidFill>
              </a:rPr>
              <a:t>processes</a:t>
            </a:r>
            <a:r>
              <a:rPr lang="en-US" sz="2400" b="1" dirty="0" smtClean="0">
                <a:solidFill>
                  <a:srgbClr val="FF0000"/>
                </a:solidFill>
              </a:rPr>
              <a:t> $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P1</a:t>
            </a:r>
            <a:r>
              <a:rPr lang="en-US" sz="2400" dirty="0" smtClean="0"/>
              <a:t> marks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dirty="0" smtClean="0"/>
              <a:t> fully </a:t>
            </a:r>
            <a:r>
              <a:rPr lang="en-US" sz="2400" b="1" dirty="0" smtClean="0">
                <a:solidFill>
                  <a:srgbClr val="0070C0"/>
                </a:solidFill>
              </a:rPr>
              <a:t>ack’ed</a:t>
            </a:r>
          </a:p>
          <a:p>
            <a:pPr lvl="1"/>
            <a:r>
              <a:rPr lang="en-US" sz="2400" b="1" dirty="0" smtClean="0"/>
              <a:t>P1</a:t>
            </a:r>
            <a:r>
              <a:rPr lang="en-US" sz="2400" dirty="0" smtClean="0"/>
              <a:t> processes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dirty="0" smtClean="0"/>
              <a:t>, then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Totally-Ordered Multicast</a:t>
            </a:r>
            <a:r>
              <a:rPr lang="en-US" sz="3300" spc="-150" baseline="30000" dirty="0" smtClean="0"/>
              <a:t> (Attempt #1)</a:t>
            </a:r>
            <a:endParaRPr lang="en-US" sz="3300" spc="-150" baseline="30000" dirty="0"/>
          </a:p>
        </p:txBody>
      </p:sp>
      <p:sp>
        <p:nvSpPr>
          <p:cNvPr id="13" name="Can 12"/>
          <p:cNvSpPr/>
          <p:nvPr/>
        </p:nvSpPr>
        <p:spPr>
          <a:xfrm>
            <a:off x="4189962" y="2508790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296480" y="2359775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425820" y="3031105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36109" y="2884247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65224" y="314944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stCxn id="30" idx="6"/>
            <a:endCxn id="34" idx="2"/>
          </p:cNvCxnSpPr>
          <p:nvPr/>
        </p:nvCxnSpPr>
        <p:spPr>
          <a:xfrm>
            <a:off x="4502744" y="3218201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475519" y="454108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44501" y="2585234"/>
            <a:ext cx="1097084" cy="611842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7160523" y="162798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156770" y="2057976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159282" y="163014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55529" y="206013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780140" y="1387776"/>
            <a:ext cx="1085035" cy="67415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84811" y="1384810"/>
            <a:ext cx="1076107" cy="675327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8471166" y="315595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371480" y="33533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4509000" y="3224713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983307" y="2574748"/>
            <a:ext cx="1085035" cy="674158"/>
            <a:chOff x="7251414" y="2534353"/>
            <a:chExt cx="1085035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13181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8475513" y="356170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8" name="Straight Arrow Connector 57"/>
          <p:cNvCxnSpPr>
            <a:stCxn id="40" idx="6"/>
            <a:endCxn id="57" idx="2"/>
          </p:cNvCxnSpPr>
          <p:nvPr/>
        </p:nvCxnSpPr>
        <p:spPr>
          <a:xfrm>
            <a:off x="4509000" y="3422078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194266" y="3698108"/>
            <a:ext cx="939010" cy="423104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353402" y="4609841"/>
            <a:ext cx="4122117" cy="289641"/>
            <a:chOff x="4353402" y="4609841"/>
            <a:chExt cx="4122117" cy="289641"/>
          </a:xfrm>
        </p:grpSpPr>
        <p:cxnSp>
          <p:nvCxnSpPr>
            <p:cNvPr id="70" name="Straight Arrow Connector 69"/>
            <p:cNvCxnSpPr>
              <a:stCxn id="34" idx="2"/>
              <a:endCxn id="71" idx="6"/>
            </p:cNvCxnSpPr>
            <p:nvPr/>
          </p:nvCxnSpPr>
          <p:spPr>
            <a:xfrm flipH="1">
              <a:off x="4490922" y="4609841"/>
              <a:ext cx="3984597" cy="220881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4353402" y="4761962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054867" y="4275071"/>
            <a:ext cx="941936" cy="422604"/>
            <a:chOff x="6101350" y="4491591"/>
            <a:chExt cx="941936" cy="422604"/>
          </a:xfrm>
        </p:grpSpPr>
        <p:sp>
          <p:nvSpPr>
            <p:cNvPr id="74" name="TextBox 73"/>
            <p:cNvSpPr txBox="1"/>
            <p:nvPr/>
          </p:nvSpPr>
          <p:spPr>
            <a:xfrm>
              <a:off x="6101350" y="4495035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6" name="Document 75"/>
            <p:cNvSpPr/>
            <p:nvPr/>
          </p:nvSpPr>
          <p:spPr>
            <a:xfrm>
              <a:off x="6661731" y="449159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194266" y="1379831"/>
            <a:ext cx="1076107" cy="675327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194266" y="1380949"/>
            <a:ext cx="1085035" cy="67415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6" name="Document 85"/>
          <p:cNvSpPr/>
          <p:nvPr/>
        </p:nvSpPr>
        <p:spPr>
          <a:xfrm>
            <a:off x="4231385" y="5040437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Document 86"/>
          <p:cNvSpPr/>
          <p:nvPr/>
        </p:nvSpPr>
        <p:spPr>
          <a:xfrm>
            <a:off x="4241432" y="5564065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" name="Document 87"/>
          <p:cNvSpPr/>
          <p:nvPr/>
        </p:nvSpPr>
        <p:spPr>
          <a:xfrm>
            <a:off x="8358835" y="3785126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" name="Document 92"/>
          <p:cNvSpPr/>
          <p:nvPr/>
        </p:nvSpPr>
        <p:spPr>
          <a:xfrm>
            <a:off x="8360465" y="4752439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91867" y="1877961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384895" y="1874649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408604" y="1880378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02782" y="1870494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9" name="Notched Right Arrow 98"/>
          <p:cNvSpPr/>
          <p:nvPr/>
        </p:nvSpPr>
        <p:spPr>
          <a:xfrm rot="18000000">
            <a:off x="6581989" y="3657047"/>
            <a:ext cx="593529" cy="467751"/>
          </a:xfrm>
          <a:prstGeom prst="notchedRigh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96114" y="6056782"/>
            <a:ext cx="366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spc="-150" dirty="0">
                <a:latin typeface="Arial" charset="0"/>
                <a:ea typeface="Arial" charset="0"/>
                <a:cs typeface="Arial" charset="0"/>
              </a:rPr>
              <a:t>Note: ack’s to self not shown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0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8" grpId="0" animBg="1"/>
      <p:bldP spid="40" grpId="0" animBg="1"/>
      <p:bldP spid="57" grpId="0" animBg="1"/>
      <p:bldP spid="86" grpId="0" animBg="1"/>
      <p:bldP spid="87" grpId="0" animBg="1"/>
      <p:bldP spid="88" grpId="0" animBg="1"/>
      <p:bldP spid="93" grpId="0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05300" y="2165653"/>
            <a:ext cx="4610100" cy="2148151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420586"/>
            <a:ext cx="3960639" cy="523689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spc="-100" dirty="0" smtClean="0"/>
              <a:t>P1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spc="-100" dirty="0" smtClean="0"/>
              <a:t>, </a:t>
            </a:r>
            <a:r>
              <a:rPr lang="en-US" sz="2400" b="1" spc="-100" dirty="0" smtClean="0"/>
              <a:t>P2</a:t>
            </a:r>
            <a:r>
              <a:rPr lang="en-US" sz="2400" spc="-100" dirty="0" smtClean="0"/>
              <a:t> queues </a:t>
            </a:r>
            <a:r>
              <a:rPr lang="en-US" sz="2400" b="1" spc="-100" dirty="0" smtClean="0">
                <a:solidFill>
                  <a:schemeClr val="accent4"/>
                </a:solidFill>
              </a:rPr>
              <a:t>%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P1</a:t>
            </a:r>
            <a:r>
              <a:rPr lang="en-US" sz="2400" dirty="0" smtClean="0"/>
              <a:t> queues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  <a:endParaRPr lang="en-US" sz="2400" b="1" dirty="0" smtClean="0"/>
          </a:p>
          <a:p>
            <a:endParaRPr lang="en-US" sz="2000" b="1" dirty="0" smtClean="0"/>
          </a:p>
          <a:p>
            <a:r>
              <a:rPr lang="en-US" sz="2400" b="1" dirty="0" smtClean="0"/>
              <a:t>P2 </a:t>
            </a:r>
            <a:r>
              <a:rPr lang="en-US" sz="2400" dirty="0" smtClean="0"/>
              <a:t>queues and </a:t>
            </a:r>
            <a:r>
              <a:rPr lang="en-US" sz="2400" b="1" dirty="0" err="1" smtClean="0">
                <a:solidFill>
                  <a:srgbClr val="0070C0"/>
                </a:solidFill>
              </a:rPr>
              <a:t>ack’s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marks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fully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ack’ed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400" b="1" dirty="0" smtClean="0"/>
              <a:t>P2 </a:t>
            </a:r>
            <a:r>
              <a:rPr lang="en-US" sz="2400" dirty="0" smtClean="0"/>
              <a:t>processes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</a:p>
          <a:p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 smtClean="0"/>
              <a:t>P1</a:t>
            </a:r>
            <a:r>
              <a:rPr lang="en-US" sz="2400" dirty="0" smtClean="0"/>
              <a:t> marks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400" dirty="0" smtClean="0"/>
              <a:t> fully </a:t>
            </a:r>
            <a:r>
              <a:rPr lang="en-US" sz="2400" b="1" dirty="0" err="1" smtClean="0">
                <a:solidFill>
                  <a:srgbClr val="0070C0"/>
                </a:solidFill>
              </a:rPr>
              <a:t>ack’ed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400" b="1" dirty="0" smtClean="0"/>
              <a:t>P1</a:t>
            </a:r>
            <a:r>
              <a:rPr lang="en-US" sz="2400" dirty="0" smtClean="0"/>
              <a:t> processes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</a:p>
          <a:p>
            <a:pPr lvl="1"/>
            <a:r>
              <a:rPr lang="en-US" sz="2400" b="1" dirty="0" smtClean="0"/>
              <a:t>P1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ack’s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</a:p>
          <a:p>
            <a:endParaRPr lang="en-US" sz="2400" b="1" spc="-150" dirty="0" smtClean="0"/>
          </a:p>
          <a:p>
            <a:r>
              <a:rPr lang="en-US" sz="2400" b="1" spc="-150" dirty="0" smtClean="0"/>
              <a:t>P1</a:t>
            </a:r>
            <a:r>
              <a:rPr lang="en-US" sz="2400" spc="-150" dirty="0" smtClean="0"/>
              <a:t> marks </a:t>
            </a:r>
            <a:r>
              <a:rPr lang="en-US" sz="2400" b="1" spc="-150" dirty="0" smtClean="0">
                <a:solidFill>
                  <a:schemeClr val="accent4"/>
                </a:solidFill>
              </a:rPr>
              <a:t>%</a:t>
            </a:r>
            <a:r>
              <a:rPr lang="en-US" sz="2400" spc="-150" dirty="0" smtClean="0"/>
              <a:t> fully </a:t>
            </a:r>
            <a:r>
              <a:rPr lang="en-US" sz="2400" b="1" spc="-150" dirty="0" err="1" smtClean="0">
                <a:solidFill>
                  <a:srgbClr val="0070C0"/>
                </a:solidFill>
              </a:rPr>
              <a:t>ack’ed</a:t>
            </a:r>
            <a:endParaRPr lang="en-US" sz="2400" b="1" spc="-150" dirty="0" smtClean="0">
              <a:solidFill>
                <a:srgbClr val="0070C0"/>
              </a:solidFill>
            </a:endParaRPr>
          </a:p>
          <a:p>
            <a:pPr lvl="1"/>
            <a:r>
              <a:rPr lang="en-US" sz="2400" b="1" spc="-150" dirty="0" smtClean="0"/>
              <a:t>P1 </a:t>
            </a:r>
            <a:r>
              <a:rPr lang="en-US" sz="2400" spc="-150" dirty="0" smtClean="0"/>
              <a:t>processes</a:t>
            </a:r>
            <a:r>
              <a:rPr lang="en-US" sz="2400" b="1" spc="-150" dirty="0" smtClean="0"/>
              <a:t> </a:t>
            </a:r>
            <a:r>
              <a:rPr lang="en-US" sz="2400" b="1" spc="-150" dirty="0" smtClean="0">
                <a:solidFill>
                  <a:schemeClr val="accent4"/>
                </a:solidFill>
              </a:rPr>
              <a:t>%</a:t>
            </a:r>
          </a:p>
          <a:p>
            <a:pPr lvl="1"/>
            <a:endParaRPr lang="en-US" sz="2400" b="1" dirty="0" smtClean="0"/>
          </a:p>
          <a:p>
            <a:r>
              <a:rPr lang="en-US" sz="2400" b="1" dirty="0" smtClean="0"/>
              <a:t>P2</a:t>
            </a:r>
            <a:r>
              <a:rPr lang="en-US" sz="2400" dirty="0" smtClean="0"/>
              <a:t> marks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  <a:r>
              <a:rPr lang="en-US" sz="2400" dirty="0" smtClean="0"/>
              <a:t> fully </a:t>
            </a:r>
            <a:r>
              <a:rPr lang="en-US" sz="2400" b="1" dirty="0" smtClean="0">
                <a:solidFill>
                  <a:srgbClr val="0070C0"/>
                </a:solidFill>
              </a:rPr>
              <a:t>ack’ed</a:t>
            </a:r>
          </a:p>
          <a:p>
            <a:pPr lvl="1"/>
            <a:r>
              <a:rPr lang="en-US" sz="2400" b="1" dirty="0" smtClean="0"/>
              <a:t>P2 </a:t>
            </a:r>
            <a:r>
              <a:rPr lang="en-US" sz="2400" dirty="0" smtClean="0"/>
              <a:t>processes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 smtClean="0"/>
              <a:t>Totally-Ordered Multicast </a:t>
            </a:r>
            <a:r>
              <a:rPr lang="en-US" sz="3300" spc="-150" baseline="30000" dirty="0" smtClean="0">
                <a:solidFill>
                  <a:schemeClr val="accent3">
                    <a:lumMod val="50000"/>
                  </a:schemeClr>
                </a:solidFill>
              </a:rPr>
              <a:t>(Correct version)</a:t>
            </a:r>
            <a:endParaRPr lang="en-US" sz="3300" spc="-150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4189962" y="2508790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296480" y="2359775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425820" y="3031105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531763" y="2884247"/>
            <a:ext cx="4346" cy="366895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65224" y="314944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stCxn id="30" idx="6"/>
            <a:endCxn id="34" idx="2"/>
          </p:cNvCxnSpPr>
          <p:nvPr/>
        </p:nvCxnSpPr>
        <p:spPr>
          <a:xfrm>
            <a:off x="4502744" y="3218201"/>
            <a:ext cx="3972775" cy="139164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475519" y="454108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44501" y="2585234"/>
            <a:ext cx="1097084" cy="611842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7160523" y="162798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156770" y="2057976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159282" y="1630148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55529" y="2060137"/>
            <a:ext cx="1374993" cy="30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813968" y="1382350"/>
            <a:ext cx="1085035" cy="67415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84811" y="1384810"/>
            <a:ext cx="1076107" cy="675327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8471166" y="315595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371480" y="33533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4509000" y="3224713"/>
            <a:ext cx="3962166" cy="197365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325795" y="2595642"/>
            <a:ext cx="1098581" cy="674158"/>
            <a:chOff x="7251414" y="2534353"/>
            <a:chExt cx="1098581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8467891" y="563617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499963" y="5483572"/>
            <a:ext cx="3966513" cy="208389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6149173" y="5117756"/>
            <a:ext cx="939010" cy="423104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70" name="Straight Arrow Connector 69"/>
          <p:cNvCxnSpPr>
            <a:stCxn id="34" idx="2"/>
            <a:endCxn id="71" idx="6"/>
          </p:cNvCxnSpPr>
          <p:nvPr/>
        </p:nvCxnSpPr>
        <p:spPr>
          <a:xfrm flipH="1">
            <a:off x="4490922" y="4609841"/>
            <a:ext cx="3984597" cy="22088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353402" y="4761962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054867" y="4275071"/>
            <a:ext cx="941936" cy="422604"/>
            <a:chOff x="6101350" y="4491591"/>
            <a:chExt cx="941936" cy="422604"/>
          </a:xfrm>
        </p:grpSpPr>
        <p:sp>
          <p:nvSpPr>
            <p:cNvPr id="74" name="TextBox 73"/>
            <p:cNvSpPr txBox="1"/>
            <p:nvPr/>
          </p:nvSpPr>
          <p:spPr>
            <a:xfrm>
              <a:off x="6101350" y="4495035"/>
              <a:ext cx="499785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6" name="Document 75"/>
            <p:cNvSpPr/>
            <p:nvPr/>
          </p:nvSpPr>
          <p:spPr>
            <a:xfrm>
              <a:off x="6661731" y="449159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43049" y="1389939"/>
            <a:ext cx="1085035" cy="67415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%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6" name="Document 85"/>
          <p:cNvSpPr/>
          <p:nvPr/>
        </p:nvSpPr>
        <p:spPr>
          <a:xfrm>
            <a:off x="4231385" y="5040437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Document 86"/>
          <p:cNvSpPr/>
          <p:nvPr/>
        </p:nvSpPr>
        <p:spPr>
          <a:xfrm>
            <a:off x="4241432" y="5564065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" name="Document 87"/>
          <p:cNvSpPr/>
          <p:nvPr/>
        </p:nvSpPr>
        <p:spPr>
          <a:xfrm>
            <a:off x="8340985" y="5827893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" name="Document 92"/>
          <p:cNvSpPr/>
          <p:nvPr/>
        </p:nvSpPr>
        <p:spPr>
          <a:xfrm>
            <a:off x="8360465" y="4752439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93818" y="1872661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384895" y="1874649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61188" y="1879902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696114" y="6056782"/>
            <a:ext cx="366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spc="-150" dirty="0" err="1" smtClean="0">
                <a:latin typeface="Arial" charset="0"/>
                <a:ea typeface="Arial" charset="0"/>
                <a:cs typeface="Arial" charset="0"/>
              </a:rPr>
              <a:t>Ack’s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spc="-150" dirty="0">
                <a:latin typeface="Arial" charset="0"/>
                <a:ea typeface="Arial" charset="0"/>
                <a:cs typeface="Arial" charset="0"/>
              </a:rPr>
              <a:t>to self not shown </a:t>
            </a:r>
            <a:r>
              <a:rPr lang="en-US" b="0" spc="-150" dirty="0" smtClean="0">
                <a:latin typeface="Arial" charset="0"/>
                <a:ea typeface="Arial" charset="0"/>
                <a:cs typeface="Arial" charset="0"/>
              </a:rPr>
              <a:t>here)</a:t>
            </a:r>
            <a:endParaRPr lang="en-US" b="0" spc="-15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232728" y="1384154"/>
            <a:ext cx="1076107" cy="675327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461943" y="1851473"/>
            <a:ext cx="286821" cy="2462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05799 -0.0004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-0.00046 L 1.11111E-6 -1.85185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2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6875 0.0011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8" grpId="0" animBg="1"/>
      <p:bldP spid="40" grpId="0" animBg="1"/>
      <p:bldP spid="57" grpId="0" animBg="1"/>
      <p:bldP spid="71" grpId="0" animBg="1"/>
      <p:bldP spid="86" grpId="0" animBg="1"/>
      <p:bldP spid="87" grpId="0" animBg="1"/>
      <p:bldP spid="88" grpId="0" animBg="1"/>
      <p:bldP spid="93" grpId="0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97" grpId="0" animBg="1"/>
      <p:bldP spid="97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Universal Time </a:t>
            </a:r>
            <a:r>
              <a:rPr lang="en-US" altLang="en-US" dirty="0" smtClean="0"/>
              <a:t>(UT1)</a:t>
            </a:r>
          </a:p>
          <a:p>
            <a:pPr lvl="1"/>
            <a:r>
              <a:rPr lang="en-US" altLang="en-US" dirty="0" smtClean="0"/>
              <a:t>In concept, based on astronomical observation of the sun at 0º longitude</a:t>
            </a:r>
          </a:p>
          <a:p>
            <a:pPr lvl="1"/>
            <a:r>
              <a:rPr lang="en-US" altLang="ja-JP" dirty="0" smtClean="0"/>
              <a:t>Known as “Greenwich Mean Time”</a:t>
            </a:r>
          </a:p>
          <a:p>
            <a:endParaRPr lang="en-US" altLang="ja-JP" dirty="0" smtClean="0"/>
          </a:p>
          <a:p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International Atomic Time </a:t>
            </a:r>
            <a:r>
              <a:rPr lang="en-US" altLang="en-US" dirty="0" smtClean="0"/>
              <a:t>(TAI)</a:t>
            </a:r>
          </a:p>
          <a:p>
            <a:pPr lvl="1"/>
            <a:r>
              <a:rPr lang="en-US" altLang="en-US" dirty="0" smtClean="0"/>
              <a:t>Beginning of TAI is midnight on January 1, 1958</a:t>
            </a:r>
          </a:p>
          <a:p>
            <a:pPr lvl="1"/>
            <a:r>
              <a:rPr lang="en-US" altLang="en-US" dirty="0" smtClean="0"/>
              <a:t>Each second is 9,192,631,770 cycles of radiation emitted by a Cesium atom</a:t>
            </a:r>
          </a:p>
          <a:p>
            <a:pPr lvl="1"/>
            <a:r>
              <a:rPr lang="en-US" altLang="en-US" dirty="0" smtClean="0"/>
              <a:t>Has diverged from UT1 due to slowing of earth’</a:t>
            </a:r>
            <a:r>
              <a:rPr lang="en-US" altLang="ja-JP" dirty="0" smtClean="0"/>
              <a:t>s rotation</a:t>
            </a:r>
          </a:p>
          <a:p>
            <a:endParaRPr lang="en-US" altLang="ja-JP" dirty="0" smtClean="0"/>
          </a:p>
          <a:p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Coordinated Universal Time </a:t>
            </a:r>
            <a:r>
              <a:rPr lang="en-US" altLang="en-US" b="1" dirty="0" smtClean="0"/>
              <a:t>(</a:t>
            </a:r>
            <a:r>
              <a:rPr lang="en-US" altLang="en-US" dirty="0" smtClean="0"/>
              <a:t>UTC)</a:t>
            </a:r>
          </a:p>
          <a:p>
            <a:pPr lvl="1"/>
            <a:r>
              <a:rPr lang="en-US" altLang="en-US" dirty="0" smtClean="0"/>
              <a:t>TAI + leap seconds, to be within 0.9 seconds of UT1</a:t>
            </a:r>
          </a:p>
          <a:p>
            <a:pPr lvl="1"/>
            <a:r>
              <a:rPr lang="en-US" altLang="en-US" dirty="0" smtClean="0"/>
              <a:t>Currently TAI − UTC = 36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Time standards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87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2999" cy="4443334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Suppose we are running a </a:t>
            </a:r>
            <a:r>
              <a:rPr lang="en-US" sz="3200" b="1" dirty="0" smtClean="0"/>
              <a:t>distributed order processing system</a:t>
            </a:r>
          </a:p>
          <a:p>
            <a:endParaRPr lang="en-US" sz="3200" dirty="0"/>
          </a:p>
          <a:p>
            <a:r>
              <a:rPr lang="en-US" sz="3200" dirty="0" smtClean="0"/>
              <a:t>Each process = a different user</a:t>
            </a:r>
            <a:endParaRPr lang="en-US" sz="3200" dirty="0"/>
          </a:p>
          <a:p>
            <a:r>
              <a:rPr lang="en-US" sz="3200" dirty="0" smtClean="0"/>
              <a:t>Each event = an order</a:t>
            </a:r>
          </a:p>
          <a:p>
            <a:endParaRPr lang="en-US" sz="3200" dirty="0"/>
          </a:p>
          <a:p>
            <a:r>
              <a:rPr lang="en-US" sz="3200" dirty="0" smtClean="0"/>
              <a:t>A user has seen all orders with V(order) &lt; the user’s current vector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application: Order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5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UTC is broadcast from radio stations on land and satellite (</a:t>
            </a:r>
            <a:r>
              <a:rPr lang="en-GB" altLang="en-US" i="1" dirty="0" smtClean="0"/>
              <a:t>e.g.,</a:t>
            </a:r>
            <a:r>
              <a:rPr lang="en-GB" altLang="en-US" dirty="0" smtClean="0"/>
              <a:t> the Global Positioning System)</a:t>
            </a:r>
          </a:p>
          <a:p>
            <a:endParaRPr lang="en-GB" altLang="en-US" dirty="0" smtClean="0"/>
          </a:p>
          <a:p>
            <a:pPr lvl="1"/>
            <a:r>
              <a:rPr lang="en-GB" altLang="en-US" dirty="0" smtClean="0"/>
              <a:t>Computers with receivers can synchronize their clocks with these timing signals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Signals from land-based stations are accurate to about 0.1−10 milliseconds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Signals from GPS are accurate to about one microsecond</a:t>
            </a:r>
          </a:p>
          <a:p>
            <a:pPr lvl="1"/>
            <a:r>
              <a:rPr lang="en-GB" altLang="en-US" i="1" dirty="0" smtClean="0"/>
              <a:t>Why can’t we put GPS receivers on all our computers?</a:t>
            </a:r>
          </a:p>
          <a:p>
            <a:pPr lvl="1"/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67854" cy="1066800"/>
          </a:xfrm>
        </p:spPr>
        <p:txBody>
          <a:bodyPr/>
          <a:lstStyle/>
          <a:p>
            <a:r>
              <a:rPr lang="en-GB" altLang="en-US" smtClean="0"/>
              <a:t>Just use Coordinated Universal Time?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60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a server with an accurate clock (</a:t>
            </a:r>
            <a:r>
              <a:rPr lang="en-US" i="1" dirty="0" smtClean="0"/>
              <a:t>e.g.</a:t>
            </a:r>
            <a:r>
              <a:rPr lang="en-US" dirty="0" smtClean="0"/>
              <a:t>, GPS-disciplined crystal oscillator)</a:t>
            </a:r>
            <a:endParaRPr lang="en-US" dirty="0"/>
          </a:p>
          <a:p>
            <a:pPr lvl="1"/>
            <a:r>
              <a:rPr lang="en-US" dirty="0" smtClean="0"/>
              <a:t>Could simply issue an RPC to obtain the time: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this doesn’t account for network latency</a:t>
            </a:r>
          </a:p>
          <a:p>
            <a:pPr lvl="1"/>
            <a:r>
              <a:rPr lang="en-US" b="1" dirty="0" smtClean="0"/>
              <a:t>Message delays </a:t>
            </a:r>
            <a:r>
              <a:rPr lang="en-US" dirty="0" smtClean="0"/>
              <a:t>will have </a:t>
            </a:r>
            <a:r>
              <a:rPr lang="en-US" b="1" dirty="0" smtClean="0">
                <a:solidFill>
                  <a:srgbClr val="FF0000"/>
                </a:solidFill>
              </a:rPr>
              <a:t>outdated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server’s answer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to a time server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725519" y="2902244"/>
            <a:ext cx="4711134" cy="2120311"/>
            <a:chOff x="1695538" y="3334634"/>
            <a:chExt cx="4711134" cy="2120311"/>
          </a:xfrm>
        </p:grpSpPr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695538" y="3488254"/>
              <a:ext cx="711733" cy="30777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mtClean="0">
                  <a:latin typeface="Arial"/>
                  <a:ea typeface="Gill Sans" pitchFamily="-84" charset="0"/>
                  <a:cs typeface="Arial"/>
                </a:rPr>
                <a:t>Client</a:t>
              </a:r>
              <a:endParaRPr lang="en-US" dirty="0">
                <a:latin typeface="Arial"/>
                <a:ea typeface="Gill Sans" pitchFamily="-84" charset="0"/>
                <a:cs typeface="Arial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5515315" y="3488254"/>
              <a:ext cx="891357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latin typeface="Arial"/>
                  <a:ea typeface="Gill Sans" pitchFamily="-84" charset="0"/>
                  <a:cs typeface="Arial"/>
                </a:rPr>
                <a:t>Server</a:t>
              </a:r>
              <a:endParaRPr lang="en-US" sz="1800" dirty="0">
                <a:latin typeface="Arial"/>
                <a:ea typeface="Gill Sans" pitchFamily="-84" charset="0"/>
                <a:cs typeface="Arial"/>
              </a:endParaRPr>
            </a:p>
          </p:txBody>
        </p:sp>
        <p:pic>
          <p:nvPicPr>
            <p:cNvPr id="11" name="Picture 10" descr="Mac-Book-Black-On-48x4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300" y="3334634"/>
              <a:ext cx="609600" cy="609600"/>
            </a:xfrm>
            <a:prstGeom prst="rect">
              <a:avLst/>
            </a:prstGeom>
          </p:spPr>
        </p:pic>
        <p:pic>
          <p:nvPicPr>
            <p:cNvPr id="12" name="Picture 11" descr="server-48x4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715" y="3334634"/>
              <a:ext cx="609600" cy="609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373032">
              <a:off x="3253413" y="3819317"/>
              <a:ext cx="1663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>
                  <a:latin typeface="Arial"/>
                  <a:cs typeface="Arial"/>
                </a:rPr>
                <a:t>Time of day</a:t>
              </a:r>
              <a:r>
                <a:rPr lang="en-US" b="0" i="1" dirty="0">
                  <a:latin typeface="Arial"/>
                  <a:cs typeface="Arial"/>
                </a:rPr>
                <a:t>?</a:t>
              </a:r>
            </a:p>
          </p:txBody>
        </p:sp>
        <p:cxnSp>
          <p:nvCxnSpPr>
            <p:cNvPr id="14" name="Straight Connector 13"/>
            <p:cNvCxnSpPr>
              <a:stCxn id="14" idx="2"/>
            </p:cNvCxnSpPr>
            <p:nvPr/>
          </p:nvCxnSpPr>
          <p:spPr>
            <a:xfrm>
              <a:off x="2960100" y="3944234"/>
              <a:ext cx="778" cy="1510711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5" idx="2"/>
            </p:cNvCxnSpPr>
            <p:nvPr/>
          </p:nvCxnSpPr>
          <p:spPr>
            <a:xfrm>
              <a:off x="5210515" y="3944234"/>
              <a:ext cx="0" cy="1481512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15793" y="5025636"/>
              <a:ext cx="976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Time ↓</a:t>
              </a:r>
            </a:p>
          </p:txBody>
        </p:sp>
        <p:cxnSp>
          <p:nvCxnSpPr>
            <p:cNvPr id="21" name="Curved Connector 8"/>
            <p:cNvCxnSpPr/>
            <p:nvPr/>
          </p:nvCxnSpPr>
          <p:spPr>
            <a:xfrm flipH="1" flipV="1">
              <a:off x="2960101" y="4126322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8"/>
            <p:cNvCxnSpPr/>
            <p:nvPr/>
          </p:nvCxnSpPr>
          <p:spPr>
            <a:xfrm flipV="1">
              <a:off x="2960099" y="4636510"/>
              <a:ext cx="2250416" cy="35157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147479">
              <a:off x="3457080" y="4397260"/>
              <a:ext cx="1138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>
                  <a:latin typeface="Arial"/>
                  <a:cs typeface="Arial"/>
                </a:rPr>
                <a:t>2:50 PM</a:t>
              </a:r>
              <a:endParaRPr lang="en-US" b="0" i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3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1447800"/>
            <a:ext cx="5447337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sends a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request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packet, timestamped with its local clock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Server timestamps its receipt of the request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with its local clock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Server sends a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response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packet with its local clock </a:t>
            </a:r>
            <a:r>
              <a:rPr lang="en-US" i="1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locally timestamps its receipt of the server’s response </a:t>
            </a:r>
            <a:r>
              <a:rPr lang="en-US" i="1" dirty="0" smtClean="0"/>
              <a:t>T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Cristian’s algorithm: Outline</a:t>
            </a:r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863439" y="1447800"/>
            <a:ext cx="711733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mtClean="0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8024043" y="1460278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latin typeface="Arial"/>
                <a:ea typeface="Gill Sans" pitchFamily="-84" charset="0"/>
                <a:cs typeface="Arial"/>
              </a:rPr>
              <a:t>Server</a:t>
            </a:r>
            <a:endParaRPr lang="en-US" sz="1800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8" name="Picture 7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07" y="1783777"/>
            <a:ext cx="609600" cy="609600"/>
          </a:xfrm>
          <a:prstGeom prst="rect">
            <a:avLst/>
          </a:prstGeom>
        </p:spPr>
      </p:pic>
      <p:pic>
        <p:nvPicPr>
          <p:cNvPr id="9" name="Picture 8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22" y="1783777"/>
            <a:ext cx="609600" cy="609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219305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469721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81350" y="5783611"/>
            <a:ext cx="97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4" name="Curved Connector 8"/>
          <p:cNvCxnSpPr/>
          <p:nvPr/>
        </p:nvCxnSpPr>
        <p:spPr>
          <a:xfrm flipH="1" flipV="1">
            <a:off x="6219308" y="2876960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/>
          <p:cNvCxnSpPr/>
          <p:nvPr/>
        </p:nvCxnSpPr>
        <p:spPr>
          <a:xfrm flipV="1">
            <a:off x="6219124" y="4226419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82786" y="265796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9538" y="320508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="0" baseline="-25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2786" y="453609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 smtClean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 rot="805666">
            <a:off x="7563794" y="2820253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baseline="-25000" dirty="0" smtClean="0">
                <a:solidFill>
                  <a:schemeClr val="tx1"/>
                </a:solidFill>
                <a:latin typeface="+mn-lt"/>
              </a:rPr>
              <a:t>1</a:t>
            </a:r>
            <a:endParaRPr lang="en-US" sz="1800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 rot="858043">
            <a:off x="6508489" y="261456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1800" smtClean="0">
                <a:latin typeface="Arial" charset="0"/>
                <a:ea typeface="Arial" charset="0"/>
                <a:cs typeface="Arial" charset="0"/>
              </a:rPr>
              <a:t>equest: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319914" y="4022476"/>
            <a:ext cx="2585962" cy="1045932"/>
            <a:chOff x="6277222" y="4197758"/>
            <a:chExt cx="2585962" cy="1045932"/>
          </a:xfrm>
        </p:grpSpPr>
        <p:sp>
          <p:nvSpPr>
            <p:cNvPr id="24" name="TextBox 23"/>
            <p:cNvSpPr txBox="1"/>
            <p:nvPr/>
          </p:nvSpPr>
          <p:spPr>
            <a:xfrm>
              <a:off x="8426846" y="4197758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b="0" baseline="-25000" dirty="0" smtClean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20798430">
              <a:off x="7533954" y="4653908"/>
              <a:ext cx="736891" cy="35215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0" i="1" smtClean="0">
                  <a:solidFill>
                    <a:schemeClr val="tx1"/>
                  </a:solidFill>
                  <a:latin typeface="+mn-lt"/>
                </a:rPr>
                <a:t>T</a:t>
              </a:r>
              <a:r>
                <a:rPr lang="en-US" sz="1800" b="0" baseline="-25000" smtClean="0">
                  <a:solidFill>
                    <a:schemeClr val="tx1"/>
                  </a:solidFill>
                </a:rPr>
                <a:t>2</a:t>
              </a:r>
              <a:r>
                <a:rPr lang="en-US" sz="1800" b="0" smtClean="0">
                  <a:solidFill>
                    <a:schemeClr val="tx1"/>
                  </a:solidFill>
                </a:rPr>
                <a:t>,</a:t>
              </a:r>
              <a:r>
                <a:rPr lang="en-US" sz="1800" b="0" i="1" smtClean="0">
                  <a:solidFill>
                    <a:schemeClr val="tx1"/>
                  </a:solidFill>
                </a:rPr>
                <a:t>T</a:t>
              </a:r>
              <a:r>
                <a:rPr lang="en-US" sz="1800" b="0" baseline="-25000" smtClean="0">
                  <a:solidFill>
                    <a:schemeClr val="tx1"/>
                  </a:solidFill>
                </a:rPr>
                <a:t>3</a:t>
              </a:r>
              <a:endParaRPr lang="en-US" sz="18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0836752">
              <a:off x="6277222" y="487435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Arial" charset="0"/>
                  <a:ea typeface="Arial" charset="0"/>
                  <a:cs typeface="Arial" charset="0"/>
                </a:rPr>
                <a:t>r</a:t>
              </a:r>
              <a:r>
                <a:rPr lang="en-US" sz="1800" smtClean="0">
                  <a:latin typeface="Arial" charset="0"/>
                  <a:ea typeface="Arial" charset="0"/>
                  <a:cs typeface="Arial" charset="0"/>
                </a:rPr>
                <a:t>esponse: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4623" y="5780001"/>
            <a:ext cx="760046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0" i="1" smtClean="0">
                <a:latin typeface="Arial" charset="0"/>
                <a:ea typeface="Arial" charset="0"/>
                <a:cs typeface="Arial" charset="0"/>
              </a:rPr>
              <a:t>How </a:t>
            </a:r>
            <a:r>
              <a:rPr lang="en-US" sz="2400" b="0" i="1" dirty="0" smtClean="0">
                <a:latin typeface="Arial" charset="0"/>
                <a:ea typeface="Arial" charset="0"/>
                <a:cs typeface="Arial" charset="0"/>
              </a:rPr>
              <a:t>the client can use these timestamps to synchronize its local clock to the server’s </a:t>
            </a:r>
            <a:r>
              <a:rPr lang="en-US" sz="2400" b="0" i="1" smtClean="0">
                <a:latin typeface="Arial" charset="0"/>
                <a:ea typeface="Arial" charset="0"/>
                <a:cs typeface="Arial" charset="0"/>
              </a:rPr>
              <a:t>local clock?</a:t>
            </a:r>
            <a:endParaRPr lang="en-US" sz="2400" b="0" i="1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2657968"/>
            <a:ext cx="5090010" cy="1811922"/>
          </a:xfrm>
        </p:spPr>
        <p:txBody>
          <a:bodyPr>
            <a:normAutofit/>
          </a:bodyPr>
          <a:lstStyle/>
          <a:p>
            <a:r>
              <a:rPr lang="en-US" spc="-150" dirty="0" smtClean="0"/>
              <a:t>Client samples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round trip time </a:t>
            </a:r>
            <a:r>
              <a:rPr lang="en-US" sz="2800" b="1" spc="-150" dirty="0" smtClean="0">
                <a:solidFill>
                  <a:schemeClr val="accent6">
                    <a:lumMod val="75000"/>
                  </a:schemeClr>
                </a:solidFill>
              </a:rPr>
              <a:t>𝛿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spc="-150" dirty="0" smtClean="0"/>
              <a:t>= </a:t>
            </a:r>
            <a:r>
              <a:rPr lang="en-US" sz="2800" spc="-150" dirty="0"/>
              <a:t>𝛿</a:t>
            </a:r>
            <a:r>
              <a:rPr lang="en-US" sz="2800" spc="-150" baseline="-25000" dirty="0" err="1"/>
              <a:t>req</a:t>
            </a:r>
            <a:r>
              <a:rPr lang="en-US" sz="2800" spc="-150" dirty="0"/>
              <a:t> + 𝛿</a:t>
            </a:r>
            <a:r>
              <a:rPr lang="en-US" sz="2800" spc="-150" baseline="-25000" dirty="0" err="1"/>
              <a:t>resp</a:t>
            </a:r>
            <a:r>
              <a:rPr lang="en-US" sz="2800" spc="-150" dirty="0"/>
              <a:t> = (</a:t>
            </a:r>
            <a:r>
              <a:rPr lang="en-US" sz="2800" i="1" spc="-150" dirty="0"/>
              <a:t>T</a:t>
            </a:r>
            <a:r>
              <a:rPr lang="en-US" sz="2800" spc="-150" baseline="-25000" dirty="0"/>
              <a:t>4</a:t>
            </a:r>
            <a:r>
              <a:rPr lang="en-US" sz="2800" spc="-150" dirty="0"/>
              <a:t> − </a:t>
            </a:r>
            <a:r>
              <a:rPr lang="en-US" sz="2800" i="1" spc="-150" dirty="0"/>
              <a:t>T</a:t>
            </a:r>
            <a:r>
              <a:rPr lang="en-US" sz="2800" spc="-150" baseline="-25000" dirty="0"/>
              <a:t>1</a:t>
            </a:r>
            <a:r>
              <a:rPr lang="en-US" sz="2800" spc="-150" dirty="0"/>
              <a:t>) − (</a:t>
            </a:r>
            <a:r>
              <a:rPr lang="en-US" sz="2800" i="1" spc="-150" dirty="0"/>
              <a:t>T</a:t>
            </a:r>
            <a:r>
              <a:rPr lang="en-US" sz="2800" spc="-150" baseline="-25000" dirty="0"/>
              <a:t>3</a:t>
            </a:r>
            <a:r>
              <a:rPr lang="en-US" sz="2800" spc="-150" dirty="0"/>
              <a:t> − </a:t>
            </a:r>
            <a:r>
              <a:rPr lang="en-US" sz="2800" i="1" spc="-150" dirty="0"/>
              <a:t>T</a:t>
            </a:r>
            <a:r>
              <a:rPr lang="en-US" sz="2800" spc="-150" baseline="-25000" dirty="0"/>
              <a:t>2</a:t>
            </a:r>
            <a:r>
              <a:rPr lang="en-US" sz="2800" spc="-150" dirty="0"/>
              <a:t>)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But client knows </a:t>
            </a:r>
            <a:r>
              <a:rPr lang="en-US" sz="2800" b="1" spc="-150" dirty="0" smtClean="0">
                <a:solidFill>
                  <a:srgbClr val="FF0000"/>
                </a:solidFill>
              </a:rPr>
              <a:t>𝛿</a:t>
            </a:r>
            <a:r>
              <a:rPr lang="en-US" b="1" dirty="0" smtClean="0">
                <a:solidFill>
                  <a:srgbClr val="FF0000"/>
                </a:solidFill>
              </a:rPr>
              <a:t>, not </a:t>
            </a:r>
            <a:r>
              <a:rPr lang="en-US" sz="2800" b="1" spc="-150" dirty="0" smtClean="0">
                <a:solidFill>
                  <a:srgbClr val="FF0000"/>
                </a:solidFill>
              </a:rPr>
              <a:t>𝛿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resp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Cristian’s algorithm: </a:t>
            </a:r>
            <a:r>
              <a:rPr lang="en-US" sz="3200" spc="-150" smtClean="0"/>
              <a:t>Offset sample calculation</a:t>
            </a:r>
            <a:endParaRPr lang="en-US" sz="3200" spc="-150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863439" y="1447800"/>
            <a:ext cx="711733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mtClean="0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8024043" y="1460278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latin typeface="Arial"/>
                <a:ea typeface="Gill Sans" pitchFamily="-84" charset="0"/>
                <a:cs typeface="Arial"/>
              </a:rPr>
              <a:t>Server</a:t>
            </a:r>
            <a:endParaRPr lang="en-US" sz="1800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8" name="Picture 7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07" y="1783777"/>
            <a:ext cx="609600" cy="609600"/>
          </a:xfrm>
          <a:prstGeom prst="rect">
            <a:avLst/>
          </a:prstGeom>
        </p:spPr>
      </p:pic>
      <p:pic>
        <p:nvPicPr>
          <p:cNvPr id="9" name="Picture 8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22" y="1783777"/>
            <a:ext cx="609600" cy="609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219305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469721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81350" y="5783611"/>
            <a:ext cx="97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4" name="Curved Connector 8"/>
          <p:cNvCxnSpPr/>
          <p:nvPr/>
        </p:nvCxnSpPr>
        <p:spPr>
          <a:xfrm flipH="1" flipV="1">
            <a:off x="6219308" y="2876960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/>
          <p:cNvCxnSpPr/>
          <p:nvPr/>
        </p:nvCxnSpPr>
        <p:spPr>
          <a:xfrm flipV="1">
            <a:off x="6219124" y="4226419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82786" y="265796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9538" y="320508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="0" baseline="-25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2786" y="453609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 smtClean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219124" y="3414711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219124" y="4226419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805666">
            <a:off x="7563794" y="2820253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baseline="-25000" dirty="0" smtClean="0">
                <a:solidFill>
                  <a:schemeClr val="tx1"/>
                </a:solidFill>
                <a:latin typeface="+mn-lt"/>
              </a:rPr>
              <a:t>1</a:t>
            </a:r>
            <a:endParaRPr lang="en-US" sz="1800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 rot="858043">
            <a:off x="6508489" y="261456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request: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69538" y="4022476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 rot="20798430">
            <a:off x="7576646" y="4478626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</a:rPr>
              <a:t>,</a:t>
            </a:r>
            <a:r>
              <a:rPr lang="en-US" sz="1800" b="0" i="1" dirty="0" smtClean="0">
                <a:solidFill>
                  <a:schemeClr val="tx1"/>
                </a:solidFill>
              </a:rPr>
              <a:t>T</a:t>
            </a:r>
            <a:r>
              <a:rPr lang="en-US" sz="1800" b="0" baseline="-25000" dirty="0" smtClean="0">
                <a:solidFill>
                  <a:schemeClr val="tx1"/>
                </a:solidFill>
              </a:rPr>
              <a:t>3</a:t>
            </a:r>
            <a:endParaRPr lang="en-US" sz="1800" b="0" baseline="-25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0836752">
            <a:off x="6319914" y="469907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response: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35575" y="2876960"/>
            <a:ext cx="783549" cy="1886263"/>
            <a:chOff x="5435575" y="2876960"/>
            <a:chExt cx="783549" cy="1886263"/>
          </a:xfrm>
        </p:grpSpPr>
        <p:sp>
          <p:nvSpPr>
            <p:cNvPr id="18" name="Left Brace 17"/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55563" y="3055845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-150" dirty="0" smtClean="0"/>
                <a:t>𝛿</a:t>
              </a:r>
              <a:r>
                <a:rPr lang="en-US" sz="2400" b="0" i="1" baseline="-25000" dirty="0" smtClean="0">
                  <a:latin typeface="Arial" charset="0"/>
                  <a:ea typeface="Arial" charset="0"/>
                  <a:cs typeface="Arial" charset="0"/>
                </a:rPr>
                <a:t>req</a:t>
              </a:r>
              <a:endParaRPr lang="en-US" sz="2400" b="0" baseline="-250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Left Brace 42"/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35575" y="4122673"/>
              <a:ext cx="729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-150" dirty="0" smtClean="0"/>
                <a:t>𝛿</a:t>
              </a:r>
              <a:r>
                <a:rPr lang="en-US" sz="2400" b="0" i="1" baseline="-25000" dirty="0" smtClean="0">
                  <a:latin typeface="Arial" charset="0"/>
                  <a:ea typeface="Arial" charset="0"/>
                  <a:cs typeface="Arial" charset="0"/>
                </a:rPr>
                <a:t>resp</a:t>
              </a:r>
              <a:endParaRPr lang="en-US" sz="2400" b="0" baseline="-2500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497211" y="4598873"/>
            <a:ext cx="323906" cy="3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1460" y="4469890"/>
            <a:ext cx="33805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Assume: 𝛿</a:t>
            </a:r>
            <a:r>
              <a:rPr lang="en-US" sz="2600" baseline="-25000" dirty="0" err="1" smtClean="0">
                <a:latin typeface="Arial" charset="0"/>
                <a:ea typeface="Arial" charset="0"/>
                <a:cs typeface="Arial" charset="0"/>
              </a:rPr>
              <a:t>req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≈ 𝛿</a:t>
            </a:r>
            <a:r>
              <a:rPr lang="en-US" sz="2600" baseline="-25000" dirty="0" err="1" smtClean="0">
                <a:latin typeface="Arial" charset="0"/>
                <a:ea typeface="Arial" charset="0"/>
                <a:cs typeface="Arial" charset="0"/>
              </a:rPr>
              <a:t>resp</a:t>
            </a: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5565" y="1702375"/>
            <a:ext cx="50900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Goal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Client sets clock 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  <a:sym typeface="Wingdings"/>
              </a:rPr>
              <a:t>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spc="-150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600" spc="-150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𝛿</a:t>
            </a:r>
            <a:r>
              <a:rPr lang="en-US" sz="2600" spc="-150" baseline="-25000" dirty="0" err="1" smtClean="0">
                <a:latin typeface="Arial" charset="0"/>
                <a:ea typeface="Arial" charset="0"/>
                <a:cs typeface="Arial" charset="0"/>
              </a:rPr>
              <a:t>resp</a:t>
            </a:r>
            <a:endParaRPr lang="en-US" sz="2600" spc="-150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929" y="5598946"/>
            <a:ext cx="425094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smtClean="0">
                <a:latin typeface="Arial" charset="0"/>
                <a:ea typeface="Arial" charset="0"/>
                <a:cs typeface="Arial" charset="0"/>
              </a:rPr>
              <a:t>Client 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sets clock 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  <a:sym typeface="Wingdings"/>
              </a:rPr>
              <a:t>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spc="-150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600" spc="-150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600" spc="-15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spc="-15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en-US" sz="2600" spc="-150" smtClean="0">
                <a:latin typeface="Arial" charset="0"/>
                <a:ea typeface="Arial" charset="0"/>
                <a:cs typeface="Arial" charset="0"/>
              </a:rPr>
              <a:t>½𝛿</a:t>
            </a:r>
            <a:endParaRPr lang="en-US" sz="2600" spc="-150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30" grpId="0" animBg="1"/>
      <p:bldP spid="3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8575">
          <a:solidFill>
            <a:schemeClr val="tx1"/>
          </a:solidFill>
          <a:prstDash val="soli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prstDash val="sysDash"/>
          <a:headEnd type="none" w="med" len="med"/>
          <a:tailEnd type="none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47311</TotalTime>
  <Words>2991</Words>
  <Application>Microsoft Macintosh PowerPoint</Application>
  <PresentationFormat>On-screen Show (4:3)</PresentationFormat>
  <Paragraphs>816</Paragraphs>
  <Slides>59</Slides>
  <Notes>59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Courier New</vt:lpstr>
      <vt:lpstr>Gill Sans</vt:lpstr>
      <vt:lpstr>ＭＳ Ｐゴシック</vt:lpstr>
      <vt:lpstr>Times New Roman</vt:lpstr>
      <vt:lpstr>Wingdings</vt:lpstr>
      <vt:lpstr>1_Office Theme</vt:lpstr>
      <vt:lpstr>Time Synchronization and Logical Clocks</vt:lpstr>
      <vt:lpstr>Today</vt:lpstr>
      <vt:lpstr>A distributed edit-compile workflow</vt:lpstr>
      <vt:lpstr>What makes time synchronization hard?</vt:lpstr>
      <vt:lpstr>Today</vt:lpstr>
      <vt:lpstr>Just use Coordinated Universal Time?</vt:lpstr>
      <vt:lpstr>Synchronization to a time server</vt:lpstr>
      <vt:lpstr>Cristian’s algorithm: Outline</vt:lpstr>
      <vt:lpstr>Cristian’s algorithm: Offset sample calculation</vt:lpstr>
      <vt:lpstr>Today</vt:lpstr>
      <vt:lpstr>Berkeley algorithm</vt:lpstr>
      <vt:lpstr>Berkeley algorithm</vt:lpstr>
      <vt:lpstr>Today</vt:lpstr>
      <vt:lpstr>The Network Time Protocol (NTP)</vt:lpstr>
      <vt:lpstr>NTP: System structure</vt:lpstr>
      <vt:lpstr>NTP operation: Server selection</vt:lpstr>
      <vt:lpstr>NTP operation : Clock offset calculation</vt:lpstr>
      <vt:lpstr>NTP operation: How to change time</vt:lpstr>
      <vt:lpstr>Clock synchronization: Take-away points</vt:lpstr>
      <vt:lpstr>Today</vt:lpstr>
      <vt:lpstr>Motivation: Multi-site database replication</vt:lpstr>
      <vt:lpstr>The consequences of concurrent updates</vt:lpstr>
      <vt:lpstr>Idea: Logical clocks</vt:lpstr>
      <vt:lpstr>Defining “happens-before”</vt:lpstr>
      <vt:lpstr>Defining “happens-before”</vt:lpstr>
      <vt:lpstr>Defining “happens-before”</vt:lpstr>
      <vt:lpstr>Defining “happens-before”</vt:lpstr>
      <vt:lpstr>Defining “happens-before”</vt:lpstr>
      <vt:lpstr>Defining “happens-before”</vt:lpstr>
      <vt:lpstr>Defining “happens-before”</vt:lpstr>
      <vt:lpstr>Concurrent events</vt:lpstr>
      <vt:lpstr>Lamport clocks: Objective</vt:lpstr>
      <vt:lpstr>The Lamport Clock algorithm</vt:lpstr>
      <vt:lpstr>The Lamport Clock algorithm</vt:lpstr>
      <vt:lpstr>The Lamport Clock algorithm</vt:lpstr>
      <vt:lpstr>The Lamport Clock algorithm</vt:lpstr>
      <vt:lpstr>The Lamport Clock algorithm</vt:lpstr>
      <vt:lpstr>Ordering all events</vt:lpstr>
      <vt:lpstr>Making concurrent updates consistent</vt:lpstr>
      <vt:lpstr>Totally-Ordered Multicast</vt:lpstr>
      <vt:lpstr>Totally-Ordered Multicast (Almost correct)</vt:lpstr>
      <vt:lpstr>Totally-Ordered Multicast (Almost correct)</vt:lpstr>
      <vt:lpstr>Totally-Ordered Multicast (Correct version)</vt:lpstr>
      <vt:lpstr>Totally-Ordered Multicast (Correct version)</vt:lpstr>
      <vt:lpstr>So, are we done?</vt:lpstr>
      <vt:lpstr>Take-away points: Lamport clocks</vt:lpstr>
      <vt:lpstr>Today</vt:lpstr>
      <vt:lpstr>Vector clock (VC)</vt:lpstr>
      <vt:lpstr>Vector clock: Example</vt:lpstr>
      <vt:lpstr>Vector clocks can establish causality</vt:lpstr>
      <vt:lpstr>PowerPoint Presentation</vt:lpstr>
      <vt:lpstr>VC application: Causally-ordered bulletin board system</vt:lpstr>
      <vt:lpstr>VC application: Causally-ordered bulletin board system</vt:lpstr>
      <vt:lpstr>PowerPoint Presentation</vt:lpstr>
      <vt:lpstr>Why global timing?</vt:lpstr>
      <vt:lpstr>Totally-Ordered Multicast (Attempt #1)</vt:lpstr>
      <vt:lpstr>Totally-Ordered Multicast (Correct version)</vt:lpstr>
      <vt:lpstr>Time standards</vt:lpstr>
      <vt:lpstr>VC application: Order processing</vt:lpstr>
    </vt:vector>
  </TitlesOfParts>
  <Company>Princeton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A. Jamieson</cp:lastModifiedBy>
  <cp:revision>1769</cp:revision>
  <cp:lastPrinted>2016-10-28T12:45:27Z</cp:lastPrinted>
  <dcterms:created xsi:type="dcterms:W3CDTF">2013-10-08T01:49:25Z</dcterms:created>
  <dcterms:modified xsi:type="dcterms:W3CDTF">2017-10-03T19:10:22Z</dcterms:modified>
</cp:coreProperties>
</file>